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48" r:id="rId4"/>
    <p:sldMasterId id="2147483912" r:id="rId5"/>
    <p:sldMasterId id="2147484048" r:id="rId6"/>
    <p:sldMasterId id="2147484076" r:id="rId7"/>
    <p:sldMasterId id="2147483942" r:id="rId8"/>
    <p:sldMasterId id="2147484164" r:id="rId9"/>
    <p:sldMasterId id="2147484179" r:id="rId10"/>
    <p:sldMasterId id="2147484196" r:id="rId11"/>
    <p:sldMasterId id="2147484218" r:id="rId12"/>
    <p:sldMasterId id="2147484236" r:id="rId13"/>
    <p:sldMasterId id="2147484260" r:id="rId14"/>
    <p:sldMasterId id="2147484274" r:id="rId15"/>
    <p:sldMasterId id="2147484283" r:id="rId16"/>
    <p:sldMasterId id="2147484288" r:id="rId17"/>
  </p:sldMasterIdLst>
  <p:notesMasterIdLst>
    <p:notesMasterId r:id="rId174"/>
  </p:notesMasterIdLst>
  <p:handoutMasterIdLst>
    <p:handoutMasterId r:id="rId175"/>
  </p:handoutMasterIdLst>
  <p:sldIdLst>
    <p:sldId id="259" r:id="rId18"/>
    <p:sldId id="902" r:id="rId19"/>
    <p:sldId id="260" r:id="rId20"/>
    <p:sldId id="899" r:id="rId21"/>
    <p:sldId id="893" r:id="rId22"/>
    <p:sldId id="263" r:id="rId23"/>
    <p:sldId id="264" r:id="rId24"/>
    <p:sldId id="543" r:id="rId25"/>
    <p:sldId id="754" r:id="rId26"/>
    <p:sldId id="894" r:id="rId27"/>
    <p:sldId id="773" r:id="rId28"/>
    <p:sldId id="775" r:id="rId29"/>
    <p:sldId id="776" r:id="rId30"/>
    <p:sldId id="765" r:id="rId31"/>
    <p:sldId id="757" r:id="rId32"/>
    <p:sldId id="764" r:id="rId33"/>
    <p:sldId id="761" r:id="rId34"/>
    <p:sldId id="766" r:id="rId35"/>
    <p:sldId id="540" r:id="rId36"/>
    <p:sldId id="265" r:id="rId37"/>
    <p:sldId id="266" r:id="rId38"/>
    <p:sldId id="782" r:id="rId39"/>
    <p:sldId id="769" r:id="rId40"/>
    <p:sldId id="269" r:id="rId41"/>
    <p:sldId id="541" r:id="rId42"/>
    <p:sldId id="542" r:id="rId43"/>
    <p:sldId id="621" r:id="rId44"/>
    <p:sldId id="785" r:id="rId45"/>
    <p:sldId id="271" r:id="rId46"/>
    <p:sldId id="272" r:id="rId47"/>
    <p:sldId id="786" r:id="rId48"/>
    <p:sldId id="274" r:id="rId49"/>
    <p:sldId id="671" r:id="rId50"/>
    <p:sldId id="789" r:id="rId51"/>
    <p:sldId id="790" r:id="rId52"/>
    <p:sldId id="672" r:id="rId53"/>
    <p:sldId id="673" r:id="rId54"/>
    <p:sldId id="674" r:id="rId55"/>
    <p:sldId id="675" r:id="rId56"/>
    <p:sldId id="676" r:id="rId57"/>
    <p:sldId id="679" r:id="rId58"/>
    <p:sldId id="792" r:id="rId59"/>
    <p:sldId id="793" r:id="rId60"/>
    <p:sldId id="816" r:id="rId61"/>
    <p:sldId id="794" r:id="rId62"/>
    <p:sldId id="795" r:id="rId63"/>
    <p:sldId id="797" r:id="rId64"/>
    <p:sldId id="682" r:id="rId65"/>
    <p:sldId id="683" r:id="rId66"/>
    <p:sldId id="798" r:id="rId67"/>
    <p:sldId id="799" r:id="rId68"/>
    <p:sldId id="728" r:id="rId69"/>
    <p:sldId id="820" r:id="rId70"/>
    <p:sldId id="819" r:id="rId71"/>
    <p:sldId id="895" r:id="rId72"/>
    <p:sldId id="896" r:id="rId73"/>
    <p:sldId id="897" r:id="rId74"/>
    <p:sldId id="898" r:id="rId75"/>
    <p:sldId id="553" r:id="rId76"/>
    <p:sldId id="803" r:id="rId77"/>
    <p:sldId id="804" r:id="rId78"/>
    <p:sldId id="801" r:id="rId79"/>
    <p:sldId id="805" r:id="rId80"/>
    <p:sldId id="690" r:id="rId81"/>
    <p:sldId id="692" r:id="rId82"/>
    <p:sldId id="817" r:id="rId83"/>
    <p:sldId id="694" r:id="rId84"/>
    <p:sldId id="695" r:id="rId85"/>
    <p:sldId id="696" r:id="rId86"/>
    <p:sldId id="698" r:id="rId87"/>
    <p:sldId id="806" r:id="rId88"/>
    <p:sldId id="821" r:id="rId89"/>
    <p:sldId id="807" r:id="rId90"/>
    <p:sldId id="700" r:id="rId91"/>
    <p:sldId id="701" r:id="rId92"/>
    <p:sldId id="702" r:id="rId93"/>
    <p:sldId id="703" r:id="rId94"/>
    <p:sldId id="705" r:id="rId95"/>
    <p:sldId id="810" r:id="rId96"/>
    <p:sldId id="822" r:id="rId97"/>
    <p:sldId id="904" r:id="rId98"/>
    <p:sldId id="737" r:id="rId99"/>
    <p:sldId id="823" r:id="rId100"/>
    <p:sldId id="900" r:id="rId101"/>
    <p:sldId id="901" r:id="rId102"/>
    <p:sldId id="826" r:id="rId103"/>
    <p:sldId id="827" r:id="rId104"/>
    <p:sldId id="828" r:id="rId105"/>
    <p:sldId id="829" r:id="rId106"/>
    <p:sldId id="830" r:id="rId107"/>
    <p:sldId id="831" r:id="rId108"/>
    <p:sldId id="832" r:id="rId109"/>
    <p:sldId id="833" r:id="rId110"/>
    <p:sldId id="834" r:id="rId111"/>
    <p:sldId id="835" r:id="rId112"/>
    <p:sldId id="836" r:id="rId113"/>
    <p:sldId id="837" r:id="rId114"/>
    <p:sldId id="838" r:id="rId115"/>
    <p:sldId id="839" r:id="rId116"/>
    <p:sldId id="840" r:id="rId117"/>
    <p:sldId id="841" r:id="rId118"/>
    <p:sldId id="842" r:id="rId119"/>
    <p:sldId id="843" r:id="rId120"/>
    <p:sldId id="844" r:id="rId121"/>
    <p:sldId id="845" r:id="rId122"/>
    <p:sldId id="846" r:id="rId123"/>
    <p:sldId id="847" r:id="rId124"/>
    <p:sldId id="848" r:id="rId125"/>
    <p:sldId id="849" r:id="rId126"/>
    <p:sldId id="850" r:id="rId127"/>
    <p:sldId id="851" r:id="rId128"/>
    <p:sldId id="852" r:id="rId129"/>
    <p:sldId id="853" r:id="rId130"/>
    <p:sldId id="854" r:id="rId131"/>
    <p:sldId id="855" r:id="rId132"/>
    <p:sldId id="856" r:id="rId133"/>
    <p:sldId id="857" r:id="rId134"/>
    <p:sldId id="858" r:id="rId135"/>
    <p:sldId id="859" r:id="rId136"/>
    <p:sldId id="860" r:id="rId137"/>
    <p:sldId id="861" r:id="rId138"/>
    <p:sldId id="862" r:id="rId139"/>
    <p:sldId id="863" r:id="rId140"/>
    <p:sldId id="864" r:id="rId141"/>
    <p:sldId id="865" r:id="rId142"/>
    <p:sldId id="866" r:id="rId143"/>
    <p:sldId id="867" r:id="rId144"/>
    <p:sldId id="868" r:id="rId145"/>
    <p:sldId id="869" r:id="rId146"/>
    <p:sldId id="870" r:id="rId147"/>
    <p:sldId id="871" r:id="rId148"/>
    <p:sldId id="872" r:id="rId149"/>
    <p:sldId id="873" r:id="rId150"/>
    <p:sldId id="874" r:id="rId151"/>
    <p:sldId id="875" r:id="rId152"/>
    <p:sldId id="876" r:id="rId153"/>
    <p:sldId id="877" r:id="rId154"/>
    <p:sldId id="878" r:id="rId155"/>
    <p:sldId id="879" r:id="rId156"/>
    <p:sldId id="880" r:id="rId157"/>
    <p:sldId id="881" r:id="rId158"/>
    <p:sldId id="882" r:id="rId159"/>
    <p:sldId id="883" r:id="rId160"/>
    <p:sldId id="884" r:id="rId161"/>
    <p:sldId id="885" r:id="rId162"/>
    <p:sldId id="886" r:id="rId163"/>
    <p:sldId id="887" r:id="rId164"/>
    <p:sldId id="888" r:id="rId165"/>
    <p:sldId id="889" r:id="rId166"/>
    <p:sldId id="945" r:id="rId167"/>
    <p:sldId id="948" r:id="rId168"/>
    <p:sldId id="890" r:id="rId169"/>
    <p:sldId id="892" r:id="rId170"/>
    <p:sldId id="891" r:id="rId171"/>
    <p:sldId id="949" r:id="rId172"/>
    <p:sldId id="950" r:id="rId173"/>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A5E9"/>
    <a:srgbClr val="000099"/>
    <a:srgbClr val="95C41D"/>
    <a:srgbClr val="1DC4FF"/>
    <a:srgbClr val="62C400"/>
    <a:srgbClr val="339933"/>
    <a:srgbClr val="00B050"/>
    <a:srgbClr val="0000CC"/>
    <a:srgbClr val="000090"/>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94960" autoAdjust="0"/>
  </p:normalViewPr>
  <p:slideViewPr>
    <p:cSldViewPr snapToGrid="0">
      <p:cViewPr varScale="1">
        <p:scale>
          <a:sx n="73" d="100"/>
          <a:sy n="73" d="100"/>
        </p:scale>
        <p:origin x="96" y="72"/>
      </p:cViewPr>
      <p:guideLst>
        <p:guide orient="horz" pos="2160"/>
        <p:guide pos="3840"/>
      </p:guideLst>
    </p:cSldViewPr>
  </p:slideViewPr>
  <p:outlineViewPr>
    <p:cViewPr>
      <p:scale>
        <a:sx n="33" d="100"/>
        <a:sy n="33" d="100"/>
      </p:scale>
      <p:origin x="0" y="-20443"/>
    </p:cViewPr>
  </p:outlineViewPr>
  <p:notesTextViewPr>
    <p:cViewPr>
      <p:scale>
        <a:sx n="100" d="100"/>
        <a:sy n="100" d="100"/>
      </p:scale>
      <p:origin x="0" y="0"/>
    </p:cViewPr>
  </p:notesTextViewPr>
  <p:sorterViewPr>
    <p:cViewPr varScale="1">
      <p:scale>
        <a:sx n="1" d="1"/>
        <a:sy n="1" d="1"/>
      </p:scale>
      <p:origin x="0" y="-47328"/>
    </p:cViewPr>
  </p:sorterViewPr>
  <p:notesViewPr>
    <p:cSldViewPr snapToGrid="0">
      <p:cViewPr varScale="1">
        <p:scale>
          <a:sx n="60" d="100"/>
          <a:sy n="60" d="100"/>
        </p:scale>
        <p:origin x="3202" y="4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63" Type="http://schemas.openxmlformats.org/officeDocument/2006/relationships/slide" Target="slides/slide46.xml"/><Relationship Id="rId84" Type="http://schemas.openxmlformats.org/officeDocument/2006/relationships/slide" Target="slides/slide67.xml"/><Relationship Id="rId138" Type="http://schemas.openxmlformats.org/officeDocument/2006/relationships/slide" Target="slides/slide121.xml"/><Relationship Id="rId159" Type="http://schemas.openxmlformats.org/officeDocument/2006/relationships/slide" Target="slides/slide142.xml"/><Relationship Id="rId170" Type="http://schemas.openxmlformats.org/officeDocument/2006/relationships/slide" Target="slides/slide153.xml"/><Relationship Id="rId107" Type="http://schemas.openxmlformats.org/officeDocument/2006/relationships/slide" Target="slides/slide90.xml"/><Relationship Id="rId11" Type="http://schemas.openxmlformats.org/officeDocument/2006/relationships/slideMaster" Target="slideMasters/slideMaster8.xml"/><Relationship Id="rId32" Type="http://schemas.openxmlformats.org/officeDocument/2006/relationships/slide" Target="slides/slide15.xml"/><Relationship Id="rId53" Type="http://schemas.openxmlformats.org/officeDocument/2006/relationships/slide" Target="slides/slide36.xml"/><Relationship Id="rId74" Type="http://schemas.openxmlformats.org/officeDocument/2006/relationships/slide" Target="slides/slide57.xml"/><Relationship Id="rId128" Type="http://schemas.openxmlformats.org/officeDocument/2006/relationships/slide" Target="slides/slide111.xml"/><Relationship Id="rId149" Type="http://schemas.openxmlformats.org/officeDocument/2006/relationships/slide" Target="slides/slide132.xml"/><Relationship Id="rId5" Type="http://schemas.openxmlformats.org/officeDocument/2006/relationships/slideMaster" Target="slideMasters/slideMaster2.xml"/><Relationship Id="rId95" Type="http://schemas.openxmlformats.org/officeDocument/2006/relationships/slide" Target="slides/slide78.xml"/><Relationship Id="rId160" Type="http://schemas.openxmlformats.org/officeDocument/2006/relationships/slide" Target="slides/slide143.xml"/><Relationship Id="rId22" Type="http://schemas.openxmlformats.org/officeDocument/2006/relationships/slide" Target="slides/slide5.xml"/><Relationship Id="rId43" Type="http://schemas.openxmlformats.org/officeDocument/2006/relationships/slide" Target="slides/slide26.xml"/><Relationship Id="rId64" Type="http://schemas.openxmlformats.org/officeDocument/2006/relationships/slide" Target="slides/slide47.xml"/><Relationship Id="rId118" Type="http://schemas.openxmlformats.org/officeDocument/2006/relationships/slide" Target="slides/slide101.xml"/><Relationship Id="rId139" Type="http://schemas.openxmlformats.org/officeDocument/2006/relationships/slide" Target="slides/slide122.xml"/><Relationship Id="rId85" Type="http://schemas.openxmlformats.org/officeDocument/2006/relationships/slide" Target="slides/slide68.xml"/><Relationship Id="rId150" Type="http://schemas.openxmlformats.org/officeDocument/2006/relationships/slide" Target="slides/slide133.xml"/><Relationship Id="rId171" Type="http://schemas.openxmlformats.org/officeDocument/2006/relationships/slide" Target="slides/slide154.xml"/><Relationship Id="rId12" Type="http://schemas.openxmlformats.org/officeDocument/2006/relationships/slideMaster" Target="slideMasters/slideMaster9.xml"/><Relationship Id="rId33" Type="http://schemas.openxmlformats.org/officeDocument/2006/relationships/slide" Target="slides/slide16.xml"/><Relationship Id="rId108" Type="http://schemas.openxmlformats.org/officeDocument/2006/relationships/slide" Target="slides/slide91.xml"/><Relationship Id="rId129" Type="http://schemas.openxmlformats.org/officeDocument/2006/relationships/slide" Target="slides/slide112.xml"/><Relationship Id="rId54" Type="http://schemas.openxmlformats.org/officeDocument/2006/relationships/slide" Target="slides/slide37.xml"/><Relationship Id="rId75" Type="http://schemas.openxmlformats.org/officeDocument/2006/relationships/slide" Target="slides/slide58.xml"/><Relationship Id="rId96" Type="http://schemas.openxmlformats.org/officeDocument/2006/relationships/slide" Target="slides/slide79.xml"/><Relationship Id="rId140" Type="http://schemas.openxmlformats.org/officeDocument/2006/relationships/slide" Target="slides/slide123.xml"/><Relationship Id="rId161" Type="http://schemas.openxmlformats.org/officeDocument/2006/relationships/slide" Target="slides/slide144.xml"/><Relationship Id="rId6" Type="http://schemas.openxmlformats.org/officeDocument/2006/relationships/slideMaster" Target="slideMasters/slideMaster3.xml"/><Relationship Id="rId23" Type="http://schemas.openxmlformats.org/officeDocument/2006/relationships/slide" Target="slides/slide6.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119" Type="http://schemas.openxmlformats.org/officeDocument/2006/relationships/slide" Target="slides/slide102.xml"/><Relationship Id="rId44" Type="http://schemas.openxmlformats.org/officeDocument/2006/relationships/slide" Target="slides/slide27.xml"/><Relationship Id="rId60" Type="http://schemas.openxmlformats.org/officeDocument/2006/relationships/slide" Target="slides/slide43.xml"/><Relationship Id="rId65" Type="http://schemas.openxmlformats.org/officeDocument/2006/relationships/slide" Target="slides/slide48.xml"/><Relationship Id="rId81" Type="http://schemas.openxmlformats.org/officeDocument/2006/relationships/slide" Target="slides/slide64.xml"/><Relationship Id="rId86" Type="http://schemas.openxmlformats.org/officeDocument/2006/relationships/slide" Target="slides/slide69.xml"/><Relationship Id="rId130" Type="http://schemas.openxmlformats.org/officeDocument/2006/relationships/slide" Target="slides/slide113.xml"/><Relationship Id="rId135" Type="http://schemas.openxmlformats.org/officeDocument/2006/relationships/slide" Target="slides/slide118.xml"/><Relationship Id="rId151" Type="http://schemas.openxmlformats.org/officeDocument/2006/relationships/slide" Target="slides/slide134.xml"/><Relationship Id="rId156" Type="http://schemas.openxmlformats.org/officeDocument/2006/relationships/slide" Target="slides/slide139.xml"/><Relationship Id="rId177" Type="http://schemas.openxmlformats.org/officeDocument/2006/relationships/viewProps" Target="viewProps.xml"/><Relationship Id="rId172" Type="http://schemas.openxmlformats.org/officeDocument/2006/relationships/slide" Target="slides/slide155.xml"/><Relationship Id="rId13" Type="http://schemas.openxmlformats.org/officeDocument/2006/relationships/slideMaster" Target="slideMasters/slideMaster10.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slide" Target="slides/slide108.xml"/><Relationship Id="rId141" Type="http://schemas.openxmlformats.org/officeDocument/2006/relationships/slide" Target="slides/slide124.xml"/><Relationship Id="rId146" Type="http://schemas.openxmlformats.org/officeDocument/2006/relationships/slide" Target="slides/slide129.xml"/><Relationship Id="rId167" Type="http://schemas.openxmlformats.org/officeDocument/2006/relationships/slide" Target="slides/slide150.xml"/><Relationship Id="rId7" Type="http://schemas.openxmlformats.org/officeDocument/2006/relationships/slideMaster" Target="slideMasters/slideMaster4.xml"/><Relationship Id="rId71" Type="http://schemas.openxmlformats.org/officeDocument/2006/relationships/slide" Target="slides/slide54.xml"/><Relationship Id="rId92" Type="http://schemas.openxmlformats.org/officeDocument/2006/relationships/slide" Target="slides/slide75.xml"/><Relationship Id="rId162" Type="http://schemas.openxmlformats.org/officeDocument/2006/relationships/slide" Target="slides/slide145.xml"/><Relationship Id="rId2" Type="http://schemas.openxmlformats.org/officeDocument/2006/relationships/customXml" Target="../customXml/item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slide" Target="slides/slide119.xml"/><Relationship Id="rId157" Type="http://schemas.openxmlformats.org/officeDocument/2006/relationships/slide" Target="slides/slide140.xml"/><Relationship Id="rId178" Type="http://schemas.openxmlformats.org/officeDocument/2006/relationships/theme" Target="theme/theme1.xml"/><Relationship Id="rId61" Type="http://schemas.openxmlformats.org/officeDocument/2006/relationships/slide" Target="slides/slide44.xml"/><Relationship Id="rId82" Type="http://schemas.openxmlformats.org/officeDocument/2006/relationships/slide" Target="slides/slide65.xml"/><Relationship Id="rId152" Type="http://schemas.openxmlformats.org/officeDocument/2006/relationships/slide" Target="slides/slide135.xml"/><Relationship Id="rId173" Type="http://schemas.openxmlformats.org/officeDocument/2006/relationships/slide" Target="slides/slide156.xml"/><Relationship Id="rId19" Type="http://schemas.openxmlformats.org/officeDocument/2006/relationships/slide" Target="slides/slide2.xml"/><Relationship Id="rId14" Type="http://schemas.openxmlformats.org/officeDocument/2006/relationships/slideMaster" Target="slideMasters/slideMaster11.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168" Type="http://schemas.openxmlformats.org/officeDocument/2006/relationships/slide" Target="slides/slide151.xml"/><Relationship Id="rId8" Type="http://schemas.openxmlformats.org/officeDocument/2006/relationships/slideMaster" Target="slideMasters/slideMaster5.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163" Type="http://schemas.openxmlformats.org/officeDocument/2006/relationships/slide" Target="slides/slide146.xml"/><Relationship Id="rId3" Type="http://schemas.openxmlformats.org/officeDocument/2006/relationships/customXml" Target="../customXml/item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137" Type="http://schemas.openxmlformats.org/officeDocument/2006/relationships/slide" Target="slides/slide120.xml"/><Relationship Id="rId158" Type="http://schemas.openxmlformats.org/officeDocument/2006/relationships/slide" Target="slides/slide141.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3" Type="http://schemas.openxmlformats.org/officeDocument/2006/relationships/slide" Target="slides/slide136.xml"/><Relationship Id="rId174" Type="http://schemas.openxmlformats.org/officeDocument/2006/relationships/notesMaster" Target="notesMasters/notesMaster1.xml"/><Relationship Id="rId179" Type="http://schemas.openxmlformats.org/officeDocument/2006/relationships/tableStyles" Target="tableStyles.xml"/><Relationship Id="rId15" Type="http://schemas.openxmlformats.org/officeDocument/2006/relationships/slideMaster" Target="slideMasters/slideMaster12.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slide" Target="slides/slide110.xml"/><Relationship Id="rId10" Type="http://schemas.openxmlformats.org/officeDocument/2006/relationships/slideMaster" Target="slideMasters/slideMaster7.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43" Type="http://schemas.openxmlformats.org/officeDocument/2006/relationships/slide" Target="slides/slide126.xml"/><Relationship Id="rId148" Type="http://schemas.openxmlformats.org/officeDocument/2006/relationships/slide" Target="slides/slide131.xml"/><Relationship Id="rId164" Type="http://schemas.openxmlformats.org/officeDocument/2006/relationships/slide" Target="slides/slide147.xml"/><Relationship Id="rId169" Type="http://schemas.openxmlformats.org/officeDocument/2006/relationships/slide" Target="slides/slide152.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9.xml"/><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54" Type="http://schemas.openxmlformats.org/officeDocument/2006/relationships/slide" Target="slides/slide137.xml"/><Relationship Id="rId175" Type="http://schemas.openxmlformats.org/officeDocument/2006/relationships/handoutMaster" Target="handoutMasters/handoutMaster1.xml"/><Relationship Id="rId16" Type="http://schemas.openxmlformats.org/officeDocument/2006/relationships/slideMaster" Target="slideMasters/slideMaster13.xml"/><Relationship Id="rId37" Type="http://schemas.openxmlformats.org/officeDocument/2006/relationships/slide" Target="slides/slide20.xml"/><Relationship Id="rId58" Type="http://schemas.openxmlformats.org/officeDocument/2006/relationships/slide" Target="slides/slide41.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44" Type="http://schemas.openxmlformats.org/officeDocument/2006/relationships/slide" Target="slides/slide127.xml"/><Relationship Id="rId90" Type="http://schemas.openxmlformats.org/officeDocument/2006/relationships/slide" Target="slides/slide73.xml"/><Relationship Id="rId165" Type="http://schemas.openxmlformats.org/officeDocument/2006/relationships/slide" Target="slides/slide148.xml"/><Relationship Id="rId27" Type="http://schemas.openxmlformats.org/officeDocument/2006/relationships/slide" Target="slides/slide10.xml"/><Relationship Id="rId48" Type="http://schemas.openxmlformats.org/officeDocument/2006/relationships/slide" Target="slides/slide31.xml"/><Relationship Id="rId69" Type="http://schemas.openxmlformats.org/officeDocument/2006/relationships/slide" Target="slides/slide52.xml"/><Relationship Id="rId113" Type="http://schemas.openxmlformats.org/officeDocument/2006/relationships/slide" Target="slides/slide96.xml"/><Relationship Id="rId134" Type="http://schemas.openxmlformats.org/officeDocument/2006/relationships/slide" Target="slides/slide117.xml"/><Relationship Id="rId80" Type="http://schemas.openxmlformats.org/officeDocument/2006/relationships/slide" Target="slides/slide63.xml"/><Relationship Id="rId155" Type="http://schemas.openxmlformats.org/officeDocument/2006/relationships/slide" Target="slides/slide138.xml"/><Relationship Id="rId176" Type="http://schemas.openxmlformats.org/officeDocument/2006/relationships/presProps" Target="presProps.xml"/><Relationship Id="rId17" Type="http://schemas.openxmlformats.org/officeDocument/2006/relationships/slideMaster" Target="slideMasters/slideMaster14.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24" Type="http://schemas.openxmlformats.org/officeDocument/2006/relationships/slide" Target="slides/slide107.xml"/><Relationship Id="rId70" Type="http://schemas.openxmlformats.org/officeDocument/2006/relationships/slide" Target="slides/slide53.xml"/><Relationship Id="rId91" Type="http://schemas.openxmlformats.org/officeDocument/2006/relationships/slide" Target="slides/slide74.xml"/><Relationship Id="rId145" Type="http://schemas.openxmlformats.org/officeDocument/2006/relationships/slide" Target="slides/slide128.xml"/><Relationship Id="rId166" Type="http://schemas.openxmlformats.org/officeDocument/2006/relationships/slide" Target="slides/slide149.xml"/><Relationship Id="rId1" Type="http://schemas.openxmlformats.org/officeDocument/2006/relationships/customXml" Target="../customXml/item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7" y="1"/>
            <a:ext cx="2945659" cy="498056"/>
          </a:xfrm>
          <a:prstGeom prst="rect">
            <a:avLst/>
          </a:prstGeom>
        </p:spPr>
        <p:txBody>
          <a:bodyPr vert="horz" lIns="91404" tIns="45702" rIns="91404" bIns="45702" rtlCol="0"/>
          <a:lstStyle>
            <a:lvl1pPr algn="l">
              <a:defRPr sz="1200"/>
            </a:lvl1pPr>
          </a:lstStyle>
          <a:p>
            <a:endParaRPr lang="fr-FR"/>
          </a:p>
        </p:txBody>
      </p:sp>
      <p:sp>
        <p:nvSpPr>
          <p:cNvPr id="3" name="Espace réservé de la date 2"/>
          <p:cNvSpPr>
            <a:spLocks noGrp="1"/>
          </p:cNvSpPr>
          <p:nvPr>
            <p:ph type="dt" sz="quarter" idx="1"/>
          </p:nvPr>
        </p:nvSpPr>
        <p:spPr>
          <a:xfrm>
            <a:off x="3850450" y="1"/>
            <a:ext cx="2945659" cy="498056"/>
          </a:xfrm>
          <a:prstGeom prst="rect">
            <a:avLst/>
          </a:prstGeom>
        </p:spPr>
        <p:txBody>
          <a:bodyPr vert="horz" lIns="91404" tIns="45702" rIns="91404" bIns="45702" rtlCol="0"/>
          <a:lstStyle>
            <a:lvl1pPr algn="r">
              <a:defRPr sz="1200"/>
            </a:lvl1pPr>
          </a:lstStyle>
          <a:p>
            <a:fld id="{356A17EF-E05D-430C-9C1A-A375439644BB}" type="datetimeFigureOut">
              <a:rPr lang="fr-FR" smtClean="0"/>
              <a:t>29/09/2022</a:t>
            </a:fld>
            <a:endParaRPr lang="fr-FR"/>
          </a:p>
        </p:txBody>
      </p:sp>
      <p:sp>
        <p:nvSpPr>
          <p:cNvPr id="4" name="Espace réservé du pied de page 3"/>
          <p:cNvSpPr>
            <a:spLocks noGrp="1"/>
          </p:cNvSpPr>
          <p:nvPr>
            <p:ph type="ftr" sz="quarter" idx="2"/>
          </p:nvPr>
        </p:nvSpPr>
        <p:spPr>
          <a:xfrm>
            <a:off x="7" y="9428587"/>
            <a:ext cx="2945659" cy="498055"/>
          </a:xfrm>
          <a:prstGeom prst="rect">
            <a:avLst/>
          </a:prstGeom>
        </p:spPr>
        <p:txBody>
          <a:bodyPr vert="horz" lIns="91404" tIns="45702" rIns="91404" bIns="45702"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50" y="9428587"/>
            <a:ext cx="2945659" cy="498055"/>
          </a:xfrm>
          <a:prstGeom prst="rect">
            <a:avLst/>
          </a:prstGeom>
        </p:spPr>
        <p:txBody>
          <a:bodyPr vert="horz" lIns="91404" tIns="45702" rIns="91404" bIns="45702" rtlCol="0" anchor="b"/>
          <a:lstStyle>
            <a:lvl1pPr algn="r">
              <a:defRPr sz="1200"/>
            </a:lvl1pPr>
          </a:lstStyle>
          <a:p>
            <a:fld id="{193FE67C-72F7-41C5-9954-B84035B82165}" type="slidenum">
              <a:rPr lang="fr-FR" smtClean="0"/>
              <a:t>‹N°›</a:t>
            </a:fld>
            <a:endParaRPr lang="fr-FR"/>
          </a:p>
        </p:txBody>
      </p:sp>
    </p:spTree>
    <p:extLst>
      <p:ext uri="{BB962C8B-B14F-4D97-AF65-F5344CB8AC3E}">
        <p14:creationId xmlns:p14="http://schemas.microsoft.com/office/powerpoint/2010/main" val="27322614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7" y="1"/>
            <a:ext cx="2945659" cy="498056"/>
          </a:xfrm>
          <a:prstGeom prst="rect">
            <a:avLst/>
          </a:prstGeom>
        </p:spPr>
        <p:txBody>
          <a:bodyPr vert="horz" lIns="91404" tIns="45702" rIns="91404" bIns="45702" rtlCol="0"/>
          <a:lstStyle>
            <a:lvl1pPr algn="l">
              <a:defRPr sz="1200"/>
            </a:lvl1pPr>
          </a:lstStyle>
          <a:p>
            <a:endParaRPr lang="fr-FR"/>
          </a:p>
        </p:txBody>
      </p:sp>
      <p:sp>
        <p:nvSpPr>
          <p:cNvPr id="3" name="Espace réservé de la date 2"/>
          <p:cNvSpPr>
            <a:spLocks noGrp="1"/>
          </p:cNvSpPr>
          <p:nvPr>
            <p:ph type="dt" idx="1"/>
          </p:nvPr>
        </p:nvSpPr>
        <p:spPr>
          <a:xfrm>
            <a:off x="3850450" y="1"/>
            <a:ext cx="2945659" cy="498056"/>
          </a:xfrm>
          <a:prstGeom prst="rect">
            <a:avLst/>
          </a:prstGeom>
        </p:spPr>
        <p:txBody>
          <a:bodyPr vert="horz" lIns="91404" tIns="45702" rIns="91404" bIns="45702" rtlCol="0"/>
          <a:lstStyle>
            <a:lvl1pPr algn="r">
              <a:defRPr sz="1200"/>
            </a:lvl1pPr>
          </a:lstStyle>
          <a:p>
            <a:fld id="{0E2744CC-7CD6-4B4E-9F8C-1CBDB612CF01}" type="datetimeFigureOut">
              <a:rPr lang="fr-FR" smtClean="0"/>
              <a:t>29/09/2022</a:t>
            </a:fld>
            <a:endParaRPr lang="fr-FR"/>
          </a:p>
        </p:txBody>
      </p:sp>
      <p:sp>
        <p:nvSpPr>
          <p:cNvPr id="4" name="Espace réservé de l'image des diapositives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1404" tIns="45702" rIns="91404" bIns="45702" rtlCol="0" anchor="ctr"/>
          <a:lstStyle/>
          <a:p>
            <a:endParaRPr lang="fr-FR"/>
          </a:p>
        </p:txBody>
      </p:sp>
      <p:sp>
        <p:nvSpPr>
          <p:cNvPr id="5" name="Espace réservé des commentaires 4"/>
          <p:cNvSpPr>
            <a:spLocks noGrp="1"/>
          </p:cNvSpPr>
          <p:nvPr>
            <p:ph type="body" sz="quarter" idx="3"/>
          </p:nvPr>
        </p:nvSpPr>
        <p:spPr>
          <a:xfrm>
            <a:off x="679768" y="4777198"/>
            <a:ext cx="5438140" cy="3908614"/>
          </a:xfrm>
          <a:prstGeom prst="rect">
            <a:avLst/>
          </a:prstGeom>
        </p:spPr>
        <p:txBody>
          <a:bodyPr vert="horz" lIns="91404" tIns="45702" rIns="91404" bIns="45702" rtlCol="0"/>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7" y="9428587"/>
            <a:ext cx="2945659" cy="498055"/>
          </a:xfrm>
          <a:prstGeom prst="rect">
            <a:avLst/>
          </a:prstGeom>
        </p:spPr>
        <p:txBody>
          <a:bodyPr vert="horz" lIns="91404" tIns="45702" rIns="91404" bIns="45702"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50" y="9428587"/>
            <a:ext cx="2945659" cy="498055"/>
          </a:xfrm>
          <a:prstGeom prst="rect">
            <a:avLst/>
          </a:prstGeom>
        </p:spPr>
        <p:txBody>
          <a:bodyPr vert="horz" lIns="91404" tIns="45702" rIns="91404" bIns="45702" rtlCol="0" anchor="b"/>
          <a:lstStyle>
            <a:lvl1pPr algn="r">
              <a:defRPr sz="1200"/>
            </a:lvl1pPr>
          </a:lstStyle>
          <a:p>
            <a:fld id="{1BD8A23F-B556-474A-96F1-9FEA5FD7CCF8}" type="slidenum">
              <a:rPr lang="fr-FR" smtClean="0"/>
              <a:t>‹N°›</a:t>
            </a:fld>
            <a:endParaRPr lang="fr-FR"/>
          </a:p>
        </p:txBody>
      </p:sp>
    </p:spTree>
    <p:extLst>
      <p:ext uri="{BB962C8B-B14F-4D97-AF65-F5344CB8AC3E}">
        <p14:creationId xmlns:p14="http://schemas.microsoft.com/office/powerpoint/2010/main" val="715380205"/>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mailto:contact@cdfh.fr"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4" name="Rectangle 3"/>
          <p:cNvSpPr>
            <a:spLocks noGrp="1" noChangeArrowheads="1"/>
          </p:cNvSpPr>
          <p:nvPr>
            <p:ph type="body" idx="1"/>
          </p:nvPr>
        </p:nvSpPr>
        <p:spPr>
          <a:xfrm>
            <a:off x="673476" y="5187360"/>
            <a:ext cx="6064407" cy="4242948"/>
          </a:xfrm>
        </p:spPr>
        <p:txBody>
          <a:bodyPr/>
          <a:lstStyle/>
          <a:p>
            <a:pPr>
              <a:defRPr/>
            </a:pPr>
            <a:endParaRPr lang="fr-FR" altLang="fr-FR" dirty="0"/>
          </a:p>
        </p:txBody>
      </p:sp>
    </p:spTree>
    <p:extLst>
      <p:ext uri="{BB962C8B-B14F-4D97-AF65-F5344CB8AC3E}">
        <p14:creationId xmlns:p14="http://schemas.microsoft.com/office/powerpoint/2010/main" val="686217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6543157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00561884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64008338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09086342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88219286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2723899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45417253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4958552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43395182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36575" y="942975"/>
            <a:ext cx="5688013" cy="3198813"/>
          </a:xfrm>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64881741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211178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36693745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68962365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16893365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0311601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06238640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Tree>
    <p:extLst>
      <p:ext uri="{BB962C8B-B14F-4D97-AF65-F5344CB8AC3E}">
        <p14:creationId xmlns:p14="http://schemas.microsoft.com/office/powerpoint/2010/main" val="421719538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95885385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19201894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33413" y="668338"/>
            <a:ext cx="5634037" cy="3168650"/>
          </a:xfrm>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61396780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89815950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1" name="Espace réservé de l'image des diapositives 1"/>
          <p:cNvSpPr>
            <a:spLocks noGrp="1" noRot="1" noChangeAspect="1" noTextEdit="1"/>
          </p:cNvSpPr>
          <p:nvPr>
            <p:ph type="sldImg"/>
          </p:nvPr>
        </p:nvSpPr>
        <p:spPr>
          <a:xfrm>
            <a:off x="47625" y="723900"/>
            <a:ext cx="6415088" cy="3609975"/>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146735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59483813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767" y="4777196"/>
            <a:ext cx="6117907" cy="3908614"/>
          </a:xfrm>
        </p:spPr>
        <p:txBody>
          <a:bodyPr/>
          <a:lstStyle/>
          <a:p>
            <a:endParaRPr lang="fr-FR" i="1" dirty="0">
              <a:solidFill>
                <a:srgbClr val="FF0000"/>
              </a:solidFill>
            </a:endParaRPr>
          </a:p>
          <a:p>
            <a:r>
              <a:rPr lang="fr-FR" i="1" dirty="0">
                <a:solidFill>
                  <a:srgbClr val="FF0000"/>
                </a:solidFill>
              </a:rPr>
              <a:t> </a:t>
            </a:r>
          </a:p>
        </p:txBody>
      </p:sp>
    </p:spTree>
    <p:extLst>
      <p:ext uri="{BB962C8B-B14F-4D97-AF65-F5344CB8AC3E}">
        <p14:creationId xmlns:p14="http://schemas.microsoft.com/office/powerpoint/2010/main" val="47180492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767" y="4777196"/>
            <a:ext cx="6117907" cy="3908614"/>
          </a:xfrm>
        </p:spPr>
        <p:txBody>
          <a:bodyPr/>
          <a:lstStyle/>
          <a:p>
            <a:endParaRPr lang="fr-FR" i="1" dirty="0">
              <a:solidFill>
                <a:srgbClr val="FF0000"/>
              </a:solidFill>
            </a:endParaRPr>
          </a:p>
          <a:p>
            <a:r>
              <a:rPr lang="fr-FR" i="1" dirty="0">
                <a:solidFill>
                  <a:srgbClr val="FF0000"/>
                </a:solidFill>
              </a:rPr>
              <a:t> </a:t>
            </a:r>
          </a:p>
        </p:txBody>
      </p:sp>
    </p:spTree>
    <p:extLst>
      <p:ext uri="{BB962C8B-B14F-4D97-AF65-F5344CB8AC3E}">
        <p14:creationId xmlns:p14="http://schemas.microsoft.com/office/powerpoint/2010/main" val="192354850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xfrm>
            <a:off x="420688" y="1131888"/>
            <a:ext cx="5919787" cy="3328987"/>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40589110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860867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96553333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20722140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1" name="Espace réservé de l'image des diapositives 1"/>
          <p:cNvSpPr>
            <a:spLocks noGrp="1" noRot="1" noChangeAspect="1" noTextEdit="1"/>
          </p:cNvSpPr>
          <p:nvPr>
            <p:ph type="sldImg"/>
          </p:nvPr>
        </p:nvSpPr>
        <p:spPr>
          <a:xfrm>
            <a:off x="47625" y="723900"/>
            <a:ext cx="6415088" cy="3609975"/>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72005704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50946968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50871827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lstStyle/>
          <a:p>
            <a:pPr lvl="1" fontAlgn="auto">
              <a:spcBef>
                <a:spcPts val="0"/>
              </a:spcBef>
              <a:spcAft>
                <a:spcPts val="0"/>
              </a:spcAft>
              <a:buFont typeface="Wingdings" charset="2"/>
              <a:buNone/>
              <a:defRPr/>
            </a:pPr>
            <a:endParaRPr lang="fr-FR" dirty="0">
              <a:ea typeface="ＭＳ Ｐゴシック" pitchFamily="34" charset="-128"/>
            </a:endParaRPr>
          </a:p>
          <a:p>
            <a:pPr lvl="1" fontAlgn="auto">
              <a:spcBef>
                <a:spcPts val="0"/>
              </a:spcBef>
              <a:spcAft>
                <a:spcPts val="0"/>
              </a:spcAft>
              <a:buFont typeface="Wingdings" charset="2"/>
              <a:buNone/>
              <a:defRPr/>
            </a:pPr>
            <a:endParaRPr lang="fr-FR" dirty="0">
              <a:ea typeface="ＭＳ Ｐゴシック" pitchFamily="34" charset="-128"/>
            </a:endParaRPr>
          </a:p>
          <a:p>
            <a:pPr fontAlgn="auto">
              <a:spcBef>
                <a:spcPts val="0"/>
              </a:spcBef>
              <a:spcAft>
                <a:spcPts val="0"/>
              </a:spcAft>
              <a:buFont typeface="Wingdings" charset="2"/>
              <a:buChar char="u"/>
              <a:defRPr/>
            </a:pPr>
            <a:endParaRPr lang="fr-FR" dirty="0">
              <a:ea typeface="ＭＳ Ｐゴシック" pitchFamily="34" charset="-128"/>
            </a:endParaRPr>
          </a:p>
          <a:p>
            <a:pPr fontAlgn="auto">
              <a:spcBef>
                <a:spcPts val="0"/>
              </a:spcBef>
              <a:spcAft>
                <a:spcPts val="0"/>
              </a:spcAft>
              <a:defRPr/>
            </a:pPr>
            <a:endParaRPr lang="fr-FR" dirty="0"/>
          </a:p>
        </p:txBody>
      </p:sp>
    </p:spTree>
    <p:extLst>
      <p:ext uri="{BB962C8B-B14F-4D97-AF65-F5344CB8AC3E}">
        <p14:creationId xmlns:p14="http://schemas.microsoft.com/office/powerpoint/2010/main" val="2319121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56135006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a:xfrm>
            <a:off x="679451" y="4777612"/>
            <a:ext cx="6118225" cy="3907800"/>
          </a:xfrm>
        </p:spPr>
        <p:txBody>
          <a:bodyPr/>
          <a:lstStyle/>
          <a:p>
            <a:pPr fontAlgn="auto">
              <a:spcBef>
                <a:spcPts val="0"/>
              </a:spcBef>
              <a:spcAft>
                <a:spcPts val="0"/>
              </a:spcAft>
              <a:defRPr/>
            </a:pPr>
            <a:endParaRPr lang="fr-FR" dirty="0"/>
          </a:p>
        </p:txBody>
      </p:sp>
    </p:spTree>
    <p:extLst>
      <p:ext uri="{BB962C8B-B14F-4D97-AF65-F5344CB8AC3E}">
        <p14:creationId xmlns:p14="http://schemas.microsoft.com/office/powerpoint/2010/main" val="244166384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Rot="1" noChangeAspect="1" noChangeArrowheads="1" noTextEdit="1"/>
          </p:cNvSpPr>
          <p:nvPr>
            <p:ph type="sldImg"/>
          </p:nvPr>
        </p:nvSpPr>
        <p:spPr bwMode="auto">
          <a:xfrm>
            <a:off x="439738" y="1260475"/>
            <a:ext cx="5997575" cy="33750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9362686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Grp="1" noRot="1" noChangeAspect="1" noChangeArrowheads="1" noTextEdit="1"/>
          </p:cNvSpPr>
          <p:nvPr>
            <p:ph type="sldImg"/>
          </p:nvPr>
        </p:nvSpPr>
        <p:spPr>
          <a:xfrm>
            <a:off x="673100" y="1052513"/>
            <a:ext cx="5562600" cy="3128962"/>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81519811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Grp="1" noRot="1" noChangeAspect="1" noChangeArrowheads="1" noTextEdit="1"/>
          </p:cNvSpPr>
          <p:nvPr>
            <p:ph type="sldImg"/>
          </p:nvPr>
        </p:nvSpPr>
        <p:spPr>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41300715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Grp="1" noRot="1" noChangeAspect="1" noChangeArrowheads="1" noTextEdit="1"/>
          </p:cNvSpPr>
          <p:nvPr>
            <p:ph type="sldImg"/>
          </p:nvPr>
        </p:nvSpPr>
        <p:spPr>
          <a:xfrm>
            <a:off x="785813" y="771525"/>
            <a:ext cx="5303837" cy="2982913"/>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00023542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1038" y="833438"/>
            <a:ext cx="5629275" cy="3167062"/>
          </a:xfrm>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65613937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1" name="Espace réservé de l'image des diapositives 1"/>
          <p:cNvSpPr>
            <a:spLocks noGrp="1" noRot="1" noChangeAspect="1" noTextEdit="1"/>
          </p:cNvSpPr>
          <p:nvPr>
            <p:ph type="sldImg"/>
          </p:nvPr>
        </p:nvSpPr>
        <p:spPr>
          <a:xfrm>
            <a:off x="47625" y="723900"/>
            <a:ext cx="6415088" cy="3609975"/>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17861409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2"/>
          <p:cNvSpPr>
            <a:spLocks noGrp="1" noRot="1" noChangeAspect="1" noChangeArrowheads="1" noTextEdit="1"/>
          </p:cNvSpPr>
          <p:nvPr>
            <p:ph type="sldImg"/>
          </p:nvPr>
        </p:nvSpPr>
        <p:spPr>
          <a:xfrm>
            <a:off x="415925" y="723900"/>
            <a:ext cx="5773738" cy="3248025"/>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25036639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Rot="1" noChangeAspect="1" noChangeArrowheads="1" noTextEdit="1"/>
          </p:cNvSpPr>
          <p:nvPr>
            <p:ph type="sldImg"/>
          </p:nvPr>
        </p:nvSpPr>
        <p:spPr bwMode="auto">
          <a:xfrm>
            <a:off x="455613" y="1236663"/>
            <a:ext cx="5957887" cy="3351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6291" name="Espace réservé des commentaires 1"/>
          <p:cNvSpPr>
            <a:spLocks noGrp="1"/>
          </p:cNvSpPr>
          <p:nvPr/>
        </p:nvSpPr>
        <p:spPr bwMode="auto">
          <a:xfrm>
            <a:off x="679451" y="4777612"/>
            <a:ext cx="5440363" cy="390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7" rIns="91431" bIns="45717"/>
          <a:lstStyle>
            <a:lvl1pPr>
              <a:spcBef>
                <a:spcPct val="30000"/>
              </a:spcBef>
              <a:defRPr sz="1100">
                <a:solidFill>
                  <a:schemeClr val="tx1"/>
                </a:solidFill>
                <a:latin typeface="Arial" panose="020B0604020202020204" pitchFamily="34" charset="0"/>
                <a:cs typeface="Arial" panose="020B0604020202020204" pitchFamily="34" charset="0"/>
              </a:defRPr>
            </a:lvl1pPr>
            <a:lvl2pPr marL="742950" indent="-285750">
              <a:spcBef>
                <a:spcPct val="30000"/>
              </a:spcBef>
              <a:defRPr sz="1100">
                <a:solidFill>
                  <a:schemeClr val="tx1"/>
                </a:solidFill>
                <a:latin typeface="Arial" panose="020B0604020202020204" pitchFamily="34" charset="0"/>
                <a:cs typeface="Arial" panose="020B0604020202020204" pitchFamily="34" charset="0"/>
              </a:defRPr>
            </a:lvl2pPr>
            <a:lvl3pPr marL="1143000" indent="-228600">
              <a:spcBef>
                <a:spcPct val="30000"/>
              </a:spcBef>
              <a:defRPr sz="1100">
                <a:solidFill>
                  <a:schemeClr val="tx1"/>
                </a:solidFill>
                <a:latin typeface="Arial" panose="020B0604020202020204" pitchFamily="34" charset="0"/>
                <a:cs typeface="Arial" panose="020B0604020202020204" pitchFamily="34" charset="0"/>
              </a:defRPr>
            </a:lvl3pPr>
            <a:lvl4pPr marL="1600200" indent="-228600">
              <a:spcBef>
                <a:spcPct val="30000"/>
              </a:spcBef>
              <a:defRPr sz="1100">
                <a:solidFill>
                  <a:schemeClr val="tx1"/>
                </a:solidFill>
                <a:latin typeface="Arial" panose="020B0604020202020204" pitchFamily="34" charset="0"/>
                <a:cs typeface="Arial" panose="020B0604020202020204" pitchFamily="34" charset="0"/>
              </a:defRPr>
            </a:lvl4pPr>
            <a:lvl5pPr marL="2057400" indent="-228600">
              <a:spcBef>
                <a:spcPct val="30000"/>
              </a:spcBef>
              <a:defRPr sz="11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9pPr>
          </a:lstStyle>
          <a:p>
            <a:endParaRPr lang="fr-FR" altLang="fr-FR">
              <a:solidFill>
                <a:prstClr val="black"/>
              </a:solidFill>
            </a:endParaRPr>
          </a:p>
        </p:txBody>
      </p:sp>
      <p:sp>
        <p:nvSpPr>
          <p:cNvPr id="3" name="Espace réservé des commentaires 2"/>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87508001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Rot="1" noChangeAspect="1" noChangeArrowheads="1" noTextEdit="1"/>
          </p:cNvSpPr>
          <p:nvPr>
            <p:ph type="sldImg"/>
          </p:nvPr>
        </p:nvSpPr>
        <p:spPr bwMode="auto">
          <a:xfrm>
            <a:off x="455613" y="1236663"/>
            <a:ext cx="5957887" cy="3351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6291" name="Espace réservé des commentaires 1"/>
          <p:cNvSpPr>
            <a:spLocks noGrp="1"/>
          </p:cNvSpPr>
          <p:nvPr/>
        </p:nvSpPr>
        <p:spPr bwMode="auto">
          <a:xfrm>
            <a:off x="679451" y="4777612"/>
            <a:ext cx="5440363" cy="390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7" rIns="91431" bIns="45717"/>
          <a:lstStyle>
            <a:lvl1pPr>
              <a:spcBef>
                <a:spcPct val="30000"/>
              </a:spcBef>
              <a:defRPr sz="1100">
                <a:solidFill>
                  <a:schemeClr val="tx1"/>
                </a:solidFill>
                <a:latin typeface="Arial" panose="020B0604020202020204" pitchFamily="34" charset="0"/>
                <a:cs typeface="Arial" panose="020B0604020202020204" pitchFamily="34" charset="0"/>
              </a:defRPr>
            </a:lvl1pPr>
            <a:lvl2pPr marL="742950" indent="-285750">
              <a:spcBef>
                <a:spcPct val="30000"/>
              </a:spcBef>
              <a:defRPr sz="1100">
                <a:solidFill>
                  <a:schemeClr val="tx1"/>
                </a:solidFill>
                <a:latin typeface="Arial" panose="020B0604020202020204" pitchFamily="34" charset="0"/>
                <a:cs typeface="Arial" panose="020B0604020202020204" pitchFamily="34" charset="0"/>
              </a:defRPr>
            </a:lvl2pPr>
            <a:lvl3pPr marL="1143000" indent="-228600">
              <a:spcBef>
                <a:spcPct val="30000"/>
              </a:spcBef>
              <a:defRPr sz="1100">
                <a:solidFill>
                  <a:schemeClr val="tx1"/>
                </a:solidFill>
                <a:latin typeface="Arial" panose="020B0604020202020204" pitchFamily="34" charset="0"/>
                <a:cs typeface="Arial" panose="020B0604020202020204" pitchFamily="34" charset="0"/>
              </a:defRPr>
            </a:lvl3pPr>
            <a:lvl4pPr marL="1600200" indent="-228600">
              <a:spcBef>
                <a:spcPct val="30000"/>
              </a:spcBef>
              <a:defRPr sz="1100">
                <a:solidFill>
                  <a:schemeClr val="tx1"/>
                </a:solidFill>
                <a:latin typeface="Arial" panose="020B0604020202020204" pitchFamily="34" charset="0"/>
                <a:cs typeface="Arial" panose="020B0604020202020204" pitchFamily="34" charset="0"/>
              </a:defRPr>
            </a:lvl4pPr>
            <a:lvl5pPr marL="2057400" indent="-228600">
              <a:spcBef>
                <a:spcPct val="30000"/>
              </a:spcBef>
              <a:defRPr sz="11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9pPr>
          </a:lstStyle>
          <a:p>
            <a:endParaRPr lang="fr-FR" altLang="fr-FR">
              <a:solidFill>
                <a:prstClr val="black"/>
              </a:solidFill>
            </a:endParaRPr>
          </a:p>
        </p:txBody>
      </p:sp>
      <p:sp>
        <p:nvSpPr>
          <p:cNvPr id="2" name="Espace réservé des commentaires 1"/>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360628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80965560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5" name="Rectangle 2"/>
          <p:cNvSpPr>
            <a:spLocks noGrp="1" noRot="1" noChangeAspect="1" noChangeArrowheads="1" noTextEdit="1"/>
          </p:cNvSpPr>
          <p:nvPr>
            <p:ph type="sldImg"/>
          </p:nvPr>
        </p:nvSpPr>
        <p:spPr>
          <a:xfrm>
            <a:off x="473075" y="746125"/>
            <a:ext cx="5949950" cy="3348038"/>
          </a:xfrm>
          <a:ln/>
        </p:spPr>
      </p:sp>
      <p:sp>
        <p:nvSpPr>
          <p:cNvPr id="207876" name="Rectangle 3"/>
          <p:cNvSpPr>
            <a:spLocks noGrp="1" noChangeArrowheads="1"/>
          </p:cNvSpPr>
          <p:nvPr>
            <p:ph type="body" idx="1"/>
          </p:nvPr>
        </p:nvSpPr>
        <p:spPr>
          <a:xfrm>
            <a:off x="908051" y="4715711"/>
            <a:ext cx="5889624" cy="4464923"/>
          </a:xfrm>
          <a:noFill/>
        </p:spPr>
        <p:txBody>
          <a:bodyPr/>
          <a:lstStyle/>
          <a:p>
            <a:pPr eaLnBrk="1" hangingPunct="1"/>
            <a:endParaRPr lang="fr-FR" altLang="fr-FR" i="1" dirty="0">
              <a:latin typeface="Courier" pitchFamily="49" charset="0"/>
            </a:endParaRPr>
          </a:p>
        </p:txBody>
      </p:sp>
    </p:spTree>
    <p:extLst>
      <p:ext uri="{BB962C8B-B14F-4D97-AF65-F5344CB8AC3E}">
        <p14:creationId xmlns:p14="http://schemas.microsoft.com/office/powerpoint/2010/main" val="20660952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47688" y="657225"/>
            <a:ext cx="5746750" cy="3233738"/>
          </a:xfrm>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57059224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20713" y="809625"/>
            <a:ext cx="5600700" cy="3151188"/>
          </a:xfrm>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7496804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89600122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Rectangle 2"/>
          <p:cNvSpPr>
            <a:spLocks noGrp="1" noRot="1" noChangeAspect="1" noChangeArrowheads="1" noTextEdit="1"/>
          </p:cNvSpPr>
          <p:nvPr>
            <p:ph type="sldImg"/>
          </p:nvPr>
        </p:nvSpPr>
        <p:spPr>
          <a:xfrm>
            <a:off x="92075" y="654050"/>
            <a:ext cx="6613525"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84865039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88209496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2"/>
          <p:cNvSpPr>
            <a:spLocks noGrp="1" noRot="1" noChangeAspect="1" noChangeArrowheads="1" noTextEdit="1"/>
          </p:cNvSpPr>
          <p:nvPr>
            <p:ph type="sldImg"/>
          </p:nvPr>
        </p:nvSpPr>
        <p:spPr bwMode="auto">
          <a:xfrm>
            <a:off x="301625" y="1127125"/>
            <a:ext cx="6243638" cy="35115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04611658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2"/>
          <p:cNvSpPr>
            <a:spLocks noGrp="1" noRot="1" noChangeAspect="1" noChangeArrowheads="1" noTextEdit="1"/>
          </p:cNvSpPr>
          <p:nvPr>
            <p:ph type="sldImg"/>
          </p:nvPr>
        </p:nvSpPr>
        <p:spPr bwMode="auto">
          <a:xfrm>
            <a:off x="373063" y="1066800"/>
            <a:ext cx="6013450" cy="33829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90253488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Espace réservé de l'image des diapositives 1"/>
          <p:cNvSpPr>
            <a:spLocks noGrp="1" noRot="1" noChangeAspect="1" noTextEdit="1"/>
          </p:cNvSpPr>
          <p:nvPr>
            <p:ph type="sldImg"/>
          </p:nvPr>
        </p:nvSpPr>
        <p:spPr bwMode="auto">
          <a:xfrm>
            <a:off x="330200" y="1000125"/>
            <a:ext cx="6103938" cy="34337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2091908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2"/>
          <p:cNvSpPr>
            <a:spLocks noGrp="1" noRot="1" noChangeAspect="1" noChangeArrowheads="1" noTextEdit="1"/>
          </p:cNvSpPr>
          <p:nvPr>
            <p:ph type="sldImg"/>
          </p:nvPr>
        </p:nvSpPr>
        <p:spPr>
          <a:xfrm>
            <a:off x="92075" y="746125"/>
            <a:ext cx="6613525" cy="3721100"/>
          </a:xfrm>
          <a:ln/>
        </p:spPr>
      </p:sp>
      <p:sp>
        <p:nvSpPr>
          <p:cNvPr id="2" name="Espace réservé des commentaires 1"/>
          <p:cNvSpPr>
            <a:spLocks noGrp="1"/>
          </p:cNvSpPr>
          <p:nvPr>
            <p:ph type="body" sz="quarter" idx="10"/>
          </p:nvPr>
        </p:nvSpPr>
        <p:spPr>
          <a:xfrm>
            <a:off x="679768" y="4777198"/>
            <a:ext cx="6025832" cy="3908614"/>
          </a:xfrm>
        </p:spPr>
        <p:txBody>
          <a:bodyPr/>
          <a:lstStyle/>
          <a:p>
            <a:pPr>
              <a:defRPr/>
            </a:pPr>
            <a:r>
              <a:rPr lang="fr-FR" altLang="fr-FR" b="1" u="sng" dirty="0"/>
              <a:t>Commentaires</a:t>
            </a:r>
          </a:p>
          <a:p>
            <a:pPr>
              <a:defRPr/>
            </a:pPr>
            <a:endParaRPr lang="fr-FR" altLang="fr-FR" b="1" u="sng" dirty="0"/>
          </a:p>
          <a:p>
            <a:pPr>
              <a:spcBef>
                <a:spcPts val="622"/>
              </a:spcBef>
              <a:defRPr/>
            </a:pPr>
            <a:r>
              <a:rPr lang="fr-FR" altLang="fr-FR" b="1" dirty="0"/>
              <a:t>Prendre le temps de conclure  	</a:t>
            </a:r>
          </a:p>
          <a:p>
            <a:pPr>
              <a:defRPr/>
            </a:pPr>
            <a:r>
              <a:rPr lang="fr-FR" altLang="fr-FR" dirty="0"/>
              <a:t>La conclusion est une étape fondamentale qui doit permettre à chaque participant de s’engager sur ce qu’il va mettre en pratique à l’issue de cette formation. </a:t>
            </a:r>
            <a:r>
              <a:rPr lang="fr-FR" altLang="fr-FR" dirty="0">
                <a:sym typeface="Wingdings" panose="05000000000000000000" pitchFamily="2" charset="2"/>
              </a:rPr>
              <a:t>Ce</a:t>
            </a:r>
            <a:r>
              <a:rPr lang="fr-FR" altLang="fr-FR" dirty="0"/>
              <a:t> plan d’action est indispensable pour que la formation soit constructive et ne reste pas qu’un bon moment. </a:t>
            </a:r>
          </a:p>
          <a:p>
            <a:pPr marL="177742" indent="-177742">
              <a:spcBef>
                <a:spcPts val="622"/>
              </a:spcBef>
              <a:buFont typeface="Arial" panose="020B0604020202020204" pitchFamily="34" charset="0"/>
              <a:buChar char="•"/>
            </a:pPr>
            <a:r>
              <a:rPr lang="fr-FR" altLang="fr-FR" dirty="0">
                <a:sym typeface="Wingdings" panose="05000000000000000000" pitchFamily="2" charset="2"/>
              </a:rPr>
              <a:t>Leur donner quelques secondes de réflexion et </a:t>
            </a:r>
            <a:r>
              <a:rPr lang="fr-FR" altLang="fr-FR" b="1" dirty="0">
                <a:sym typeface="Wingdings" panose="05000000000000000000" pitchFamily="2" charset="2"/>
              </a:rPr>
              <a:t>demander qu’ils reprennent leur </a:t>
            </a:r>
            <a:r>
              <a:rPr lang="fr-FR" altLang="fr-FR" b="1" dirty="0"/>
              <a:t>plan d’action personnel </a:t>
            </a:r>
            <a:r>
              <a:rPr lang="fr-FR" altLang="fr-FR" dirty="0">
                <a:sym typeface="Wingdings" panose="05000000000000000000" pitchFamily="2" charset="2"/>
              </a:rPr>
              <a:t>(à la fin du guide participant) et choisissent 1 élément </a:t>
            </a:r>
            <a:r>
              <a:rPr lang="fr-FR" altLang="fr-FR" b="1" dirty="0">
                <a:sym typeface="Wingdings" panose="05000000000000000000" pitchFamily="2" charset="2"/>
              </a:rPr>
              <a:t>prioritaire</a:t>
            </a:r>
            <a:r>
              <a:rPr lang="fr-FR" altLang="fr-FR" dirty="0">
                <a:sym typeface="Wingdings" panose="05000000000000000000" pitchFamily="2" charset="2"/>
              </a:rPr>
              <a:t> qu’ils vont mettre en œuvre dès le lendemain. </a:t>
            </a:r>
          </a:p>
          <a:p>
            <a:pPr>
              <a:spcBef>
                <a:spcPct val="0"/>
              </a:spcBef>
            </a:pPr>
            <a:r>
              <a:rPr lang="fr-FR" altLang="fr-FR" sz="1900" dirty="0">
                <a:sym typeface="Webdings" panose="05030102010509060703" pitchFamily="18" charset="2"/>
              </a:rPr>
              <a:t></a:t>
            </a:r>
            <a:r>
              <a:rPr lang="fr-FR" altLang="fr-FR" dirty="0">
                <a:sym typeface="Webdings" panose="05030102010509060703" pitchFamily="18" charset="2"/>
              </a:rPr>
              <a:t> </a:t>
            </a:r>
            <a:r>
              <a:rPr lang="fr-FR" altLang="fr-FR" i="1" dirty="0">
                <a:sym typeface="Webdings" panose="05030102010509060703" pitchFamily="18" charset="2"/>
              </a:rPr>
              <a:t>Sur les différents éléments que vous avez notés dans votre Plan d’Action Personnel, il est important de prioriser. Choisissez et entourez </a:t>
            </a:r>
            <a:r>
              <a:rPr lang="fr-FR" altLang="fr-FR" b="1" i="1" dirty="0">
                <a:sym typeface="Webdings" panose="05030102010509060703" pitchFamily="18" charset="2"/>
              </a:rPr>
              <a:t>celui qui est le plus facile à mettre en pratique </a:t>
            </a:r>
            <a:r>
              <a:rPr lang="fr-FR" altLang="fr-FR" i="1" dirty="0">
                <a:sym typeface="Wingdings" panose="05000000000000000000" pitchFamily="2" charset="2"/>
              </a:rPr>
              <a:t>dès votre retour à l’officine. </a:t>
            </a:r>
            <a:endParaRPr lang="fr-FR" altLang="fr-FR" dirty="0"/>
          </a:p>
          <a:p>
            <a:pPr lvl="0"/>
            <a:endParaRPr lang="fr-FR" dirty="0"/>
          </a:p>
          <a:p>
            <a:pPr marL="177742" indent="-177742">
              <a:buFont typeface="Arial" panose="020B0604020202020204" pitchFamily="34" charset="0"/>
              <a:buChar char="•"/>
            </a:pPr>
            <a:r>
              <a:rPr lang="fr-FR" dirty="0"/>
              <a:t>Collégialement, </a:t>
            </a:r>
            <a:r>
              <a:rPr lang="fr-FR" b="1" dirty="0"/>
              <a:t>partager ce qu’ils vont mettre en pratique et quelle place ils vont donner dans leur pratique aux médicaments homéopathiques</a:t>
            </a:r>
            <a:r>
              <a:rPr lang="fr-FR" dirty="0"/>
              <a:t> : quoi et comment ?</a:t>
            </a:r>
          </a:p>
          <a:p>
            <a:pPr>
              <a:spcBef>
                <a:spcPct val="0"/>
              </a:spcBef>
            </a:pPr>
            <a:r>
              <a:rPr lang="fr-FR" altLang="fr-FR" sz="1900" dirty="0">
                <a:sym typeface="Webdings" panose="05030102010509060703" pitchFamily="18" charset="2"/>
              </a:rPr>
              <a:t></a:t>
            </a:r>
            <a:r>
              <a:rPr lang="fr-FR" altLang="fr-FR" dirty="0">
                <a:sym typeface="Webdings" panose="05030102010509060703" pitchFamily="18" charset="2"/>
              </a:rPr>
              <a:t> </a:t>
            </a:r>
            <a:r>
              <a:rPr lang="fr-FR" altLang="fr-FR" i="1" dirty="0"/>
              <a:t>Qu’allez-vous expérimenter dès demain ? Et au regard des avantages des médicaments homéopathiques, comment allez-vous les intégrer dans la prise en charge de vos patients âgés ?</a:t>
            </a:r>
          </a:p>
          <a:p>
            <a:pPr>
              <a:spcBef>
                <a:spcPts val="311"/>
              </a:spcBef>
            </a:pPr>
            <a:r>
              <a:rPr lang="fr-FR" altLang="fr-FR" i="1" dirty="0">
                <a:sym typeface="Wingdings" panose="05000000000000000000" pitchFamily="2" charset="2"/>
              </a:rPr>
              <a:t>Pensez également à vérifier le stock des médicaments que vous allez conseiller…</a:t>
            </a:r>
          </a:p>
          <a:p>
            <a:endParaRPr lang="fr-FR" dirty="0"/>
          </a:p>
        </p:txBody>
      </p:sp>
    </p:spTree>
    <p:extLst>
      <p:ext uri="{BB962C8B-B14F-4D97-AF65-F5344CB8AC3E}">
        <p14:creationId xmlns:p14="http://schemas.microsoft.com/office/powerpoint/2010/main" val="953158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15041934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Grp="1" noRot="1" noChangeAspect="1" noChangeArrowheads="1" noTextEdit="1"/>
          </p:cNvSpPr>
          <p:nvPr>
            <p:ph type="sldImg"/>
          </p:nvPr>
        </p:nvSpPr>
        <p:spPr bwMode="auto">
          <a:xfrm>
            <a:off x="296863" y="1263650"/>
            <a:ext cx="6137275" cy="34528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r>
              <a:rPr lang="fr-FR" b="1" u="sng" dirty="0"/>
              <a:t>Commentaires</a:t>
            </a:r>
          </a:p>
          <a:p>
            <a:endParaRPr lang="fr-FR" b="1" u="sng" dirty="0"/>
          </a:p>
          <a:p>
            <a:r>
              <a:rPr lang="fr-FR" dirty="0"/>
              <a:t>• </a:t>
            </a:r>
            <a:r>
              <a:rPr lang="fr-FR" b="1" dirty="0"/>
              <a:t>Reprendre les attentes des participants pour s’assurer d’y avoir répondu</a:t>
            </a:r>
          </a:p>
          <a:p>
            <a:pPr>
              <a:spcBef>
                <a:spcPts val="622"/>
              </a:spcBef>
            </a:pPr>
            <a:r>
              <a:rPr lang="fr-FR" b="1" dirty="0"/>
              <a:t>• Rappeler les objectifs de la formation </a:t>
            </a:r>
          </a:p>
          <a:p>
            <a:pPr>
              <a:spcBef>
                <a:spcPts val="622"/>
              </a:spcBef>
            </a:pPr>
            <a:r>
              <a:rPr lang="fr-FR" b="1" dirty="0"/>
              <a:t>et lors d’un tour de table rapide leur demander de s’auto-évaluer </a:t>
            </a:r>
          </a:p>
          <a:p>
            <a:endParaRPr lang="fr-FR" dirty="0"/>
          </a:p>
        </p:txBody>
      </p:sp>
    </p:spTree>
    <p:extLst>
      <p:ext uri="{BB962C8B-B14F-4D97-AF65-F5344CB8AC3E}">
        <p14:creationId xmlns:p14="http://schemas.microsoft.com/office/powerpoint/2010/main" val="330808180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57213" y="768350"/>
            <a:ext cx="6016625" cy="3384550"/>
          </a:xfrm>
        </p:spPr>
      </p:sp>
      <p:sp>
        <p:nvSpPr>
          <p:cNvPr id="3" name="Espace réservé des notes 2"/>
          <p:cNvSpPr>
            <a:spLocks noGrp="1"/>
          </p:cNvSpPr>
          <p:nvPr>
            <p:ph type="body" idx="1"/>
          </p:nvPr>
        </p:nvSpPr>
        <p:spPr>
          <a:xfrm>
            <a:off x="710075" y="4597613"/>
            <a:ext cx="6393989" cy="5489356"/>
          </a:xfrm>
        </p:spPr>
        <p:txBody>
          <a:bodyPr/>
          <a:lstStyle/>
          <a:p>
            <a:r>
              <a:rPr lang="fr-FR" altLang="fr-FR" b="1" u="sng" dirty="0">
                <a:sym typeface="Wingdings" panose="05000000000000000000" pitchFamily="2" charset="2"/>
              </a:rPr>
              <a:t>Commentaires</a:t>
            </a:r>
          </a:p>
          <a:p>
            <a:pPr>
              <a:spcBef>
                <a:spcPts val="0"/>
              </a:spcBef>
            </a:pPr>
            <a:endParaRPr lang="fr-FR" altLang="fr-FR" b="1" dirty="0"/>
          </a:p>
          <a:p>
            <a:pPr algn="l"/>
            <a:r>
              <a:rPr lang="fr-FR" altLang="fr-FR" b="1" dirty="0"/>
              <a:t> </a:t>
            </a:r>
            <a:r>
              <a:rPr lang="fr-FR" dirty="0">
                <a:solidFill>
                  <a:srgbClr val="000000"/>
                </a:solidFill>
              </a:rPr>
              <a:t>• </a:t>
            </a:r>
            <a:r>
              <a:rPr lang="fr-FR" b="1" dirty="0">
                <a:solidFill>
                  <a:srgbClr val="000000"/>
                </a:solidFill>
              </a:rPr>
              <a:t>Faire le lien avec les outils mis à leur disposition (notamment </a:t>
            </a:r>
            <a:r>
              <a:rPr lang="fr-FR" b="1" dirty="0" err="1">
                <a:solidFill>
                  <a:srgbClr val="000000"/>
                </a:solidFill>
              </a:rPr>
              <a:t>Homéoboost</a:t>
            </a:r>
            <a:r>
              <a:rPr lang="fr-FR" b="1" dirty="0">
                <a:solidFill>
                  <a:srgbClr val="000000"/>
                </a:solidFill>
              </a:rPr>
              <a:t>), qui sont la continuité de la formation et leur permettent de progresser sur l’atteinte de ces objectifs</a:t>
            </a:r>
          </a:p>
          <a:p>
            <a:pPr algn="l"/>
            <a:endParaRPr lang="fr-FR" b="1" u="sng" dirty="0">
              <a:solidFill>
                <a:srgbClr val="000000"/>
              </a:solidFill>
            </a:endParaRPr>
          </a:p>
          <a:p>
            <a:r>
              <a:rPr lang="fr-FR" b="1" dirty="0">
                <a:solidFill>
                  <a:srgbClr val="000000"/>
                </a:solidFill>
              </a:rPr>
              <a:t>Leur indiquer que </a:t>
            </a:r>
            <a:r>
              <a:rPr lang="fr-FR" dirty="0">
                <a:solidFill>
                  <a:srgbClr val="000000"/>
                </a:solidFill>
              </a:rPr>
              <a:t>sur </a:t>
            </a:r>
            <a:r>
              <a:rPr lang="fr-FR" u="sng" dirty="0">
                <a:solidFill>
                  <a:srgbClr val="000000"/>
                </a:solidFill>
              </a:rPr>
              <a:t>www.cdfh.fr </a:t>
            </a:r>
            <a:r>
              <a:rPr lang="fr-FR" dirty="0">
                <a:solidFill>
                  <a:srgbClr val="000000"/>
                </a:solidFill>
              </a:rPr>
              <a:t>dans </a:t>
            </a:r>
            <a:r>
              <a:rPr lang="fr-FR" b="1" dirty="0">
                <a:solidFill>
                  <a:srgbClr val="000000"/>
                </a:solidFill>
              </a:rPr>
              <a:t>leur espace personnel </a:t>
            </a:r>
            <a:r>
              <a:rPr lang="fr-FR" dirty="0">
                <a:solidFill>
                  <a:srgbClr val="000000"/>
                </a:solidFill>
              </a:rPr>
              <a:t>(ils </a:t>
            </a:r>
            <a:r>
              <a:rPr lang="fr-FR">
                <a:solidFill>
                  <a:srgbClr val="000000"/>
                </a:solidFill>
              </a:rPr>
              <a:t>doivent avoir leurs </a:t>
            </a:r>
            <a:r>
              <a:rPr lang="fr-FR" dirty="0">
                <a:solidFill>
                  <a:srgbClr val="000000"/>
                </a:solidFill>
              </a:rPr>
              <a:t>codes d’accès à la fin du J1), ils retrouveront :</a:t>
            </a:r>
          </a:p>
          <a:p>
            <a:r>
              <a:rPr lang="fr-FR" b="1" dirty="0">
                <a:solidFill>
                  <a:srgbClr val="000000"/>
                </a:solidFill>
              </a:rPr>
              <a:t>- HOMEOBOOST, </a:t>
            </a:r>
            <a:r>
              <a:rPr lang="fr-FR" b="0" dirty="0">
                <a:solidFill>
                  <a:srgbClr val="000000"/>
                </a:solidFill>
              </a:rPr>
              <a:t>outil e-learning pour réviser quand ils veulent, à leur rythme les médicaments abordés </a:t>
            </a:r>
          </a:p>
          <a:p>
            <a:r>
              <a:rPr lang="fr-FR" b="1" dirty="0">
                <a:solidFill>
                  <a:srgbClr val="000000"/>
                </a:solidFill>
              </a:rPr>
              <a:t>- la liste des médicaments abordés au cours de ces 2 jours</a:t>
            </a:r>
          </a:p>
          <a:p>
            <a:r>
              <a:rPr lang="fr-FR" b="1" dirty="0">
                <a:solidFill>
                  <a:srgbClr val="000000"/>
                </a:solidFill>
              </a:rPr>
              <a:t>- les différents arbres décisionnels à télécharger</a:t>
            </a:r>
          </a:p>
          <a:p>
            <a:r>
              <a:rPr lang="fr-FR" b="1" dirty="0">
                <a:solidFill>
                  <a:srgbClr val="000000"/>
                </a:solidFill>
              </a:rPr>
              <a:t>- la méthode d’interrogatoire</a:t>
            </a:r>
          </a:p>
          <a:p>
            <a:endParaRPr lang="fr-FR" b="1" dirty="0">
              <a:solidFill>
                <a:srgbClr val="000000"/>
              </a:solidFill>
            </a:endParaRPr>
          </a:p>
          <a:p>
            <a:endParaRPr lang="fr-FR" dirty="0"/>
          </a:p>
        </p:txBody>
      </p:sp>
    </p:spTree>
    <p:extLst>
      <p:ext uri="{BB962C8B-B14F-4D97-AF65-F5344CB8AC3E}">
        <p14:creationId xmlns:p14="http://schemas.microsoft.com/office/powerpoint/2010/main" val="51158075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5" name="Espace réservé de l'image des diapositives 1"/>
          <p:cNvSpPr>
            <a:spLocks noGrp="1" noRot="1" noChangeAspect="1"/>
          </p:cNvSpPr>
          <p:nvPr>
            <p:ph type="sldImg"/>
          </p:nvPr>
        </p:nvSpPr>
        <p:spPr bwMode="auto">
          <a:xfrm>
            <a:off x="614363" y="885825"/>
            <a:ext cx="5873750" cy="3303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a:xfrm>
            <a:off x="551469" y="4708976"/>
            <a:ext cx="6462227" cy="5043904"/>
          </a:xfrm>
        </p:spPr>
        <p:txBody>
          <a:bodyPr/>
          <a:lstStyle/>
          <a:p>
            <a:pPr algn="l"/>
            <a:r>
              <a:rPr lang="fr-FR" b="1" u="sng" dirty="0">
                <a:solidFill>
                  <a:srgbClr val="000000"/>
                </a:solidFill>
              </a:rPr>
              <a:t>Commentaires</a:t>
            </a:r>
          </a:p>
          <a:p>
            <a:pPr algn="l"/>
            <a:endParaRPr lang="fr-FR" b="1" u="sng" dirty="0">
              <a:solidFill>
                <a:srgbClr val="000000"/>
              </a:solidFill>
            </a:endParaRPr>
          </a:p>
          <a:p>
            <a:pPr defTabSz="947958">
              <a:defRPr/>
            </a:pPr>
            <a:r>
              <a:rPr lang="fr-FR" dirty="0">
                <a:solidFill>
                  <a:srgbClr val="000000"/>
                </a:solidFill>
              </a:rPr>
              <a:t>• tous les mois ils recevront par mail un </a:t>
            </a:r>
            <a:r>
              <a:rPr lang="fr-FR" b="1" dirty="0">
                <a:solidFill>
                  <a:srgbClr val="000000"/>
                </a:solidFill>
              </a:rPr>
              <a:t>conseil du mois</a:t>
            </a:r>
            <a:r>
              <a:rPr lang="fr-FR" dirty="0">
                <a:solidFill>
                  <a:srgbClr val="000000"/>
                </a:solidFill>
              </a:rPr>
              <a:t>, outil pédagogique de mémorisation et d’ouverture sur des thèmes de saison ou d’actualité</a:t>
            </a:r>
          </a:p>
          <a:p>
            <a:pPr defTabSz="947958">
              <a:defRPr/>
            </a:pPr>
            <a:endParaRPr lang="fr-FR" dirty="0">
              <a:solidFill>
                <a:srgbClr val="000000"/>
              </a:solidFill>
            </a:endParaRPr>
          </a:p>
          <a:p>
            <a:pPr marL="177742" indent="-177742">
              <a:buFont typeface="Arial" panose="020B0604020202020204" pitchFamily="34" charset="0"/>
              <a:buChar char="•"/>
              <a:defRPr/>
            </a:pPr>
            <a:r>
              <a:rPr lang="fr-FR" b="1" dirty="0" err="1">
                <a:solidFill>
                  <a:srgbClr val="000000"/>
                </a:solidFill>
              </a:rPr>
              <a:t>Homéo&amp;Care</a:t>
            </a:r>
            <a:r>
              <a:rPr lang="fr-FR" b="1" dirty="0">
                <a:solidFill>
                  <a:srgbClr val="000000"/>
                </a:solidFill>
              </a:rPr>
              <a:t> : à installer dans les favoris sur les postes de travail, au comptoir</a:t>
            </a:r>
            <a:r>
              <a:rPr lang="fr-FR" dirty="0">
                <a:solidFill>
                  <a:srgbClr val="000000"/>
                </a:solidFill>
              </a:rPr>
              <a:t>.</a:t>
            </a:r>
            <a:endParaRPr lang="fr-FR" b="1" dirty="0">
              <a:solidFill>
                <a:srgbClr val="000000"/>
              </a:solidFill>
            </a:endParaRPr>
          </a:p>
          <a:p>
            <a:r>
              <a:rPr lang="fr-FR" dirty="0">
                <a:solidFill>
                  <a:srgbClr val="000000"/>
                </a:solidFill>
              </a:rPr>
              <a:t>Cet outil du CEDH, réservé aux professionnels de santé, a été développé par la collaboration et l’expertise de médecin et de pharmaciens. C’est une aide pour faciliter la mise en pratique et le conseil au comptoir.</a:t>
            </a:r>
          </a:p>
          <a:p>
            <a:r>
              <a:rPr lang="fr-FR" dirty="0">
                <a:solidFill>
                  <a:srgbClr val="000000"/>
                </a:solidFill>
              </a:rPr>
              <a:t>Possibilité de consulter les protocoles courants du CEDH, ou de rechercher par pathologie en Mode Découverte ou en Mode Expert (plus de pathologies et plus de médicaments proposés). Une bonne façon de réviser et d’enrichir ses connaissances et sa pratique.</a:t>
            </a:r>
          </a:p>
          <a:p>
            <a:r>
              <a:rPr lang="fr-FR" dirty="0">
                <a:solidFill>
                  <a:srgbClr val="000000"/>
                </a:solidFill>
              </a:rPr>
              <a:t>La création de compte se fait via un numéro RPPS (sécurisant l’accès aux professionnels de santé) ; les préparateurs peuvent y avoir accès via les codes créés au niveau de la pharmacie. </a:t>
            </a:r>
          </a:p>
          <a:p>
            <a:r>
              <a:rPr lang="fr-FR" dirty="0">
                <a:solidFill>
                  <a:srgbClr val="000000"/>
                </a:solidFill>
                <a:sym typeface="MS Outlook" panose="05010100010000000000" pitchFamily="2" charset="2"/>
              </a:rPr>
              <a:t> </a:t>
            </a:r>
            <a:r>
              <a:rPr lang="fr-FR" u="sng" dirty="0">
                <a:solidFill>
                  <a:srgbClr val="000000"/>
                </a:solidFill>
              </a:rPr>
              <a:t>Si besoin</a:t>
            </a:r>
            <a:r>
              <a:rPr lang="fr-FR" dirty="0">
                <a:solidFill>
                  <a:srgbClr val="000000"/>
                </a:solidFill>
              </a:rPr>
              <a:t>, un </a:t>
            </a:r>
            <a:r>
              <a:rPr lang="fr-FR" altLang="fr-FR" dirty="0">
                <a:solidFill>
                  <a:srgbClr val="000000"/>
                </a:solidFill>
              </a:rPr>
              <a:t>Code d’accès réservé aux préparateurs formés à l’homéopathie, a été créé : indiquer le code 10000000000 dans le champs à la place du code RPPS au moment de l’inscription.</a:t>
            </a:r>
            <a:endParaRPr lang="fr-FR" dirty="0">
              <a:solidFill>
                <a:srgbClr val="000000"/>
              </a:solidFill>
            </a:endParaRPr>
          </a:p>
        </p:txBody>
      </p:sp>
    </p:spTree>
    <p:extLst>
      <p:ext uri="{BB962C8B-B14F-4D97-AF65-F5344CB8AC3E}">
        <p14:creationId xmlns:p14="http://schemas.microsoft.com/office/powerpoint/2010/main" val="301528331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3" name="Espace réservé de l'image des diapositives 1"/>
          <p:cNvSpPr>
            <a:spLocks noGrp="1" noRot="1" noChangeAspect="1"/>
          </p:cNvSpPr>
          <p:nvPr>
            <p:ph type="sldImg"/>
          </p:nvPr>
        </p:nvSpPr>
        <p:spPr bwMode="auto">
          <a:xfrm>
            <a:off x="420688" y="858838"/>
            <a:ext cx="5953125" cy="334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04234503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57213" y="768350"/>
            <a:ext cx="6016625" cy="3384550"/>
          </a:xfrm>
        </p:spPr>
      </p:sp>
      <p:sp>
        <p:nvSpPr>
          <p:cNvPr id="3" name="Espace réservé des notes 2"/>
          <p:cNvSpPr>
            <a:spLocks noGrp="1"/>
          </p:cNvSpPr>
          <p:nvPr>
            <p:ph type="body" idx="1"/>
          </p:nvPr>
        </p:nvSpPr>
        <p:spPr>
          <a:xfrm>
            <a:off x="710075" y="4862016"/>
            <a:ext cx="6341248" cy="4605085"/>
          </a:xfrm>
        </p:spPr>
        <p:txBody>
          <a:bodyPr/>
          <a:lstStyle/>
          <a:p>
            <a:pPr defTabSz="947958" eaLnBrk="1" fontAlgn="auto" hangingPunct="1">
              <a:spcBef>
                <a:spcPts val="0"/>
              </a:spcBef>
              <a:spcAft>
                <a:spcPts val="0"/>
              </a:spcAft>
              <a:defRPr/>
            </a:pPr>
            <a:r>
              <a:rPr lang="fr-FR" altLang="fr-FR" b="1" u="sng" dirty="0">
                <a:solidFill>
                  <a:prstClr val="black"/>
                </a:solidFill>
              </a:rPr>
              <a:t>Commentaires</a:t>
            </a:r>
          </a:p>
          <a:p>
            <a:pPr defTabSz="947958" eaLnBrk="1" fontAlgn="auto" hangingPunct="1">
              <a:spcBef>
                <a:spcPts val="0"/>
              </a:spcBef>
              <a:spcAft>
                <a:spcPts val="0"/>
              </a:spcAft>
              <a:defRPr/>
            </a:pPr>
            <a:endParaRPr lang="fr-FR" altLang="fr-FR" dirty="0">
              <a:solidFill>
                <a:prstClr val="black"/>
              </a:solidFill>
            </a:endParaRPr>
          </a:p>
          <a:p>
            <a:pPr marL="177707" indent="-177707" defTabSz="947958" eaLnBrk="1" fontAlgn="auto" hangingPunct="1">
              <a:spcBef>
                <a:spcPts val="0"/>
              </a:spcBef>
              <a:spcAft>
                <a:spcPts val="0"/>
              </a:spcAft>
              <a:buFont typeface="Arial" panose="020B0604020202020204" pitchFamily="34" charset="0"/>
              <a:buChar char="•"/>
              <a:defRPr/>
            </a:pPr>
            <a:r>
              <a:rPr lang="fr-FR" altLang="fr-FR" b="1" dirty="0">
                <a:solidFill>
                  <a:prstClr val="black"/>
                </a:solidFill>
              </a:rPr>
              <a:t>Les inviter à poursuivre leur parcours de formation</a:t>
            </a:r>
            <a:r>
              <a:rPr lang="fr-FR" altLang="fr-FR" dirty="0">
                <a:solidFill>
                  <a:prstClr val="black"/>
                </a:solidFill>
              </a:rPr>
              <a:t>, en s’inscrivant </a:t>
            </a:r>
            <a:r>
              <a:rPr lang="fr-FR" altLang="fr-FR" b="1" dirty="0">
                <a:solidFill>
                  <a:prstClr val="black"/>
                </a:solidFill>
              </a:rPr>
              <a:t>dès à présent </a:t>
            </a:r>
            <a:r>
              <a:rPr lang="fr-FR" altLang="fr-FR" dirty="0">
                <a:solidFill>
                  <a:prstClr val="black"/>
                </a:solidFill>
              </a:rPr>
              <a:t>à une Expertise organisée dans quelques mois (intérêt de s’inscrire à plusieurs du même groupe pour conserver la dynamique de groupe) </a:t>
            </a:r>
          </a:p>
          <a:p>
            <a:pPr marL="177707" indent="-177707" defTabSz="947958" eaLnBrk="1" fontAlgn="auto" hangingPunct="1">
              <a:spcBef>
                <a:spcPts val="622"/>
              </a:spcBef>
              <a:spcAft>
                <a:spcPts val="0"/>
              </a:spcAft>
              <a:buFont typeface="MS Outlook" panose="05010100010000000000" pitchFamily="2" charset="2"/>
              <a:buChar char="A"/>
              <a:defRPr/>
            </a:pPr>
            <a:r>
              <a:rPr lang="fr-FR" altLang="fr-FR" b="1" dirty="0">
                <a:solidFill>
                  <a:prstClr val="black"/>
                </a:solidFill>
              </a:rPr>
              <a:t> possibilité de s’inscrire directement en ligne</a:t>
            </a:r>
          </a:p>
          <a:p>
            <a:endParaRPr lang="fr-FR" dirty="0"/>
          </a:p>
          <a:p>
            <a:endParaRPr lang="fr-FR" dirty="0"/>
          </a:p>
          <a:p>
            <a:endParaRPr lang="fr-FR" dirty="0"/>
          </a:p>
        </p:txBody>
      </p:sp>
    </p:spTree>
    <p:extLst>
      <p:ext uri="{BB962C8B-B14F-4D97-AF65-F5344CB8AC3E}">
        <p14:creationId xmlns:p14="http://schemas.microsoft.com/office/powerpoint/2010/main" val="386659558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5" name="Espace réservé de l'image des diapositives 1"/>
          <p:cNvSpPr>
            <a:spLocks noGrp="1" noRot="1" noChangeAspect="1"/>
          </p:cNvSpPr>
          <p:nvPr>
            <p:ph type="sldImg"/>
          </p:nvPr>
        </p:nvSpPr>
        <p:spPr bwMode="auto">
          <a:xfrm>
            <a:off x="614363" y="885825"/>
            <a:ext cx="5873750" cy="3303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a:xfrm>
            <a:off x="710075" y="4862016"/>
            <a:ext cx="6393989" cy="5043904"/>
          </a:xfrm>
        </p:spPr>
        <p:txBody>
          <a:bodyPr/>
          <a:lstStyle/>
          <a:p>
            <a:pPr algn="l"/>
            <a:r>
              <a:rPr lang="fr-FR" b="1" u="sng" dirty="0">
                <a:solidFill>
                  <a:srgbClr val="000000"/>
                </a:solidFill>
              </a:rPr>
              <a:t>Commentaires</a:t>
            </a:r>
          </a:p>
          <a:p>
            <a:pPr algn="l"/>
            <a:endParaRPr lang="fr-FR" b="1" u="sng" dirty="0">
              <a:solidFill>
                <a:srgbClr val="000000"/>
              </a:solidFill>
            </a:endParaRPr>
          </a:p>
          <a:p>
            <a:pPr algn="l"/>
            <a:r>
              <a:rPr lang="fr-FR" dirty="0">
                <a:solidFill>
                  <a:srgbClr val="000000"/>
                </a:solidFill>
              </a:rPr>
              <a:t>• </a:t>
            </a:r>
            <a:r>
              <a:rPr lang="fr-FR" b="1" dirty="0">
                <a:solidFill>
                  <a:srgbClr val="000000"/>
                </a:solidFill>
              </a:rPr>
              <a:t>Evaluer la formation</a:t>
            </a:r>
          </a:p>
          <a:p>
            <a:pPr>
              <a:defRPr/>
            </a:pPr>
            <a:r>
              <a:rPr lang="fr-FR" altLang="fr-FR" sz="1900" b="1" dirty="0"/>
              <a:t> </a:t>
            </a:r>
            <a:r>
              <a:rPr lang="fr-FR" altLang="fr-FR" sz="1900" dirty="0">
                <a:sym typeface="Webdings" panose="05030102010509060703" pitchFamily="18" charset="2"/>
              </a:rPr>
              <a:t></a:t>
            </a:r>
            <a:r>
              <a:rPr lang="fr-FR" altLang="fr-FR" sz="1900" dirty="0"/>
              <a:t> </a:t>
            </a:r>
            <a:r>
              <a:rPr lang="fr-FR" i="1" dirty="0">
                <a:solidFill>
                  <a:srgbClr val="000000"/>
                </a:solidFill>
              </a:rPr>
              <a:t>Vous avez dû recevoir </a:t>
            </a:r>
            <a:r>
              <a:rPr lang="fr-FR" dirty="0">
                <a:solidFill>
                  <a:srgbClr val="000000"/>
                </a:solidFill>
              </a:rPr>
              <a:t>par mail, dans l’après-midi, </a:t>
            </a:r>
            <a:r>
              <a:rPr lang="fr-FR" b="1" dirty="0">
                <a:solidFill>
                  <a:srgbClr val="000000"/>
                </a:solidFill>
              </a:rPr>
              <a:t>un lien vers un questionnaire d’évaluation à remplir en ligne (sur smartphone, tablette, ordinateur)</a:t>
            </a:r>
          </a:p>
          <a:p>
            <a:pPr>
              <a:defRPr/>
            </a:pPr>
            <a:r>
              <a:rPr lang="fr-FR" b="1" i="1" dirty="0">
                <a:solidFill>
                  <a:srgbClr val="000000"/>
                </a:solidFill>
              </a:rPr>
              <a:t>Je vous propose de prendre 5 min pour le faire directement </a:t>
            </a:r>
            <a:r>
              <a:rPr lang="fr-FR" i="1" dirty="0">
                <a:solidFill>
                  <a:srgbClr val="000000"/>
                </a:solidFill>
              </a:rPr>
              <a:t>(si vous avez accès à vos mails sur téléphone) </a:t>
            </a:r>
          </a:p>
          <a:p>
            <a:pPr>
              <a:defRPr/>
            </a:pPr>
            <a:endParaRPr lang="fr-FR" i="1" dirty="0">
              <a:solidFill>
                <a:srgbClr val="000000"/>
              </a:solidFill>
            </a:endParaRPr>
          </a:p>
          <a:p>
            <a:pPr marL="177742" indent="-177742">
              <a:buFont typeface="Arial" panose="020B0604020202020204" pitchFamily="34" charset="0"/>
              <a:buChar char="•"/>
            </a:pPr>
            <a:endParaRPr lang="fr-FR" dirty="0">
              <a:solidFill>
                <a:srgbClr val="000000"/>
              </a:solidFill>
            </a:endParaRPr>
          </a:p>
          <a:p>
            <a:pPr defTabSz="947958">
              <a:defRPr/>
            </a:pPr>
            <a:r>
              <a:rPr lang="fr-FR" dirty="0">
                <a:solidFill>
                  <a:srgbClr val="000000"/>
                </a:solidFill>
                <a:sym typeface="MS Outlook" panose="05010100010000000000" pitchFamily="2" charset="2"/>
              </a:rPr>
              <a:t></a:t>
            </a:r>
            <a:r>
              <a:rPr lang="fr-FR" dirty="0">
                <a:solidFill>
                  <a:srgbClr val="000000"/>
                </a:solidFill>
              </a:rPr>
              <a:t> Pour ceux qui ne pourront le faire, leur demander de le faire au plus tôt.</a:t>
            </a:r>
          </a:p>
          <a:p>
            <a:r>
              <a:rPr lang="fr-FR" b="1" dirty="0">
                <a:solidFill>
                  <a:srgbClr val="000000"/>
                </a:solidFill>
              </a:rPr>
              <a:t>Insister sur l’importance de le remplir, dans une démarche d’amélioration continue</a:t>
            </a:r>
          </a:p>
          <a:p>
            <a:pPr marL="177742" indent="-177742">
              <a:buFont typeface="Arial" panose="020B0604020202020204" pitchFamily="34" charset="0"/>
              <a:buChar char="•"/>
            </a:pPr>
            <a:endParaRPr lang="fr-FR" dirty="0">
              <a:solidFill>
                <a:srgbClr val="000000"/>
              </a:solidFill>
            </a:endParaRPr>
          </a:p>
          <a:p>
            <a:pPr algn="l"/>
            <a:endParaRPr lang="fr-FR" dirty="0">
              <a:solidFill>
                <a:srgbClr val="000000"/>
              </a:solidFill>
            </a:endParaRPr>
          </a:p>
          <a:p>
            <a:pPr algn="l"/>
            <a:r>
              <a:rPr lang="fr-FR" dirty="0">
                <a:solidFill>
                  <a:srgbClr val="000000"/>
                </a:solidFill>
              </a:rPr>
              <a:t>Ils ont aimé la formation et le CDFH… </a:t>
            </a:r>
            <a:r>
              <a:rPr lang="fr-FR" b="1" dirty="0">
                <a:solidFill>
                  <a:srgbClr val="000000"/>
                </a:solidFill>
              </a:rPr>
              <a:t>inviter-les à déposer un avis </a:t>
            </a:r>
            <a:r>
              <a:rPr lang="fr-FR" dirty="0">
                <a:solidFill>
                  <a:srgbClr val="000000"/>
                </a:solidFill>
              </a:rPr>
              <a:t>sur le site </a:t>
            </a:r>
            <a:r>
              <a:rPr lang="fr-FR" dirty="0">
                <a:solidFill>
                  <a:srgbClr val="0563C2"/>
                </a:solidFill>
              </a:rPr>
              <a:t>www.cdfh.fr </a:t>
            </a:r>
            <a:r>
              <a:rPr lang="fr-FR" dirty="0">
                <a:solidFill>
                  <a:srgbClr val="000000"/>
                </a:solidFill>
              </a:rPr>
              <a:t>et à en parler autour d’eux</a:t>
            </a:r>
          </a:p>
          <a:p>
            <a:pPr algn="l"/>
            <a:endParaRPr lang="fr-FR" dirty="0">
              <a:solidFill>
                <a:srgbClr val="000000"/>
              </a:solidFill>
            </a:endParaRPr>
          </a:p>
          <a:p>
            <a:pPr marL="170790" indent="-170790">
              <a:spcBef>
                <a:spcPts val="620"/>
              </a:spcBef>
              <a:buFont typeface="Arial" panose="020B0604020202020204" pitchFamily="34" charset="0"/>
              <a:buChar char="•"/>
              <a:defRPr/>
            </a:pPr>
            <a:r>
              <a:rPr lang="fr-FR" altLang="fr-FR" b="1" dirty="0"/>
              <a:t>Terminer par un tour de table</a:t>
            </a:r>
          </a:p>
          <a:p>
            <a:pPr>
              <a:defRPr/>
            </a:pPr>
            <a:r>
              <a:rPr lang="fr-FR" altLang="fr-FR" sz="1900" b="1" dirty="0"/>
              <a:t> </a:t>
            </a:r>
            <a:r>
              <a:rPr lang="fr-FR" altLang="fr-FR" sz="1900" dirty="0">
                <a:sym typeface="Webdings" panose="05030102010509060703" pitchFamily="18" charset="2"/>
              </a:rPr>
              <a:t></a:t>
            </a:r>
            <a:r>
              <a:rPr lang="fr-FR" altLang="fr-FR" sz="1900" dirty="0"/>
              <a:t> </a:t>
            </a:r>
            <a:r>
              <a:rPr lang="fr-FR" altLang="fr-FR" i="1" dirty="0"/>
              <a:t>Afin de me permettre d’évaluer cette formation,  en 1 ou 2 mots ou idées clés, qu’en diriez-vous ?</a:t>
            </a:r>
            <a:r>
              <a:rPr lang="fr-FR" altLang="fr-FR" dirty="0"/>
              <a:t> </a:t>
            </a:r>
          </a:p>
          <a:p>
            <a:pPr>
              <a:spcBef>
                <a:spcPts val="620"/>
              </a:spcBef>
              <a:buFontTx/>
              <a:buChar char="•"/>
            </a:pPr>
            <a:endParaRPr lang="fr-FR" altLang="fr-FR" dirty="0"/>
          </a:p>
          <a:p>
            <a:pPr algn="l"/>
            <a:endParaRPr lang="fr-FR" dirty="0">
              <a:solidFill>
                <a:srgbClr val="000000"/>
              </a:solidFill>
            </a:endParaRPr>
          </a:p>
        </p:txBody>
      </p:sp>
    </p:spTree>
    <p:extLst>
      <p:ext uri="{BB962C8B-B14F-4D97-AF65-F5344CB8AC3E}">
        <p14:creationId xmlns:p14="http://schemas.microsoft.com/office/powerpoint/2010/main" val="101957571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2471322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459692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026571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040705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Grp="1" noRot="1" noChangeAspect="1" noChangeArrowheads="1" noTextEdit="1"/>
          </p:cNvSpPr>
          <p:nvPr>
            <p:ph type="sldImg"/>
          </p:nvPr>
        </p:nvSpPr>
        <p:spPr bwMode="auto">
          <a:xfrm>
            <a:off x="449263" y="808038"/>
            <a:ext cx="6116637" cy="34401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720466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p:cNvSpPr>
            <a:spLocks noGrp="1" noRot="1" noChangeAspect="1" noTextEdit="1"/>
          </p:cNvSpPr>
          <p:nvPr>
            <p:ph type="sldImg"/>
          </p:nvPr>
        </p:nvSpPr>
        <p:spPr>
          <a:xfrm>
            <a:off x="473075" y="746125"/>
            <a:ext cx="5949950" cy="3348038"/>
          </a:xfrm>
          <a:ln/>
        </p:spPr>
      </p:sp>
      <p:sp>
        <p:nvSpPr>
          <p:cNvPr id="3" name="Espace réservé des commentaires 2"/>
          <p:cNvSpPr>
            <a:spLocks noGrp="1"/>
          </p:cNvSpPr>
          <p:nvPr>
            <p:ph type="body" idx="1"/>
          </p:nvPr>
        </p:nvSpPr>
        <p:spPr>
          <a:xfrm>
            <a:off x="659757" y="4716464"/>
            <a:ext cx="6137918" cy="4465637"/>
          </a:xfrm>
        </p:spPr>
        <p:txBody>
          <a:bodyPr/>
          <a:lstStyle/>
          <a:p>
            <a:pPr>
              <a:defRPr/>
            </a:pPr>
            <a:r>
              <a:rPr lang="fr-FR" sz="1100" b="1" u="sng" dirty="0">
                <a:latin typeface="Arial" panose="020B0604020202020204" pitchFamily="34" charset="0"/>
                <a:cs typeface="Arial" panose="020B0604020202020204" pitchFamily="34" charset="0"/>
              </a:rPr>
              <a:t>Commentaires</a:t>
            </a:r>
          </a:p>
          <a:p>
            <a:pPr>
              <a:defRPr/>
            </a:pPr>
            <a:endParaRPr lang="fr-FR" sz="1100" dirty="0">
              <a:latin typeface="Arial" panose="020B0604020202020204" pitchFamily="34" charset="0"/>
              <a:cs typeface="Arial" panose="020B0604020202020204" pitchFamily="34" charset="0"/>
            </a:endParaRPr>
          </a:p>
          <a:p>
            <a:pPr marL="171387" indent="-171387">
              <a:buFont typeface="Arial" panose="020B0604020202020204" pitchFamily="34" charset="0"/>
              <a:buChar char="•"/>
              <a:defRPr/>
            </a:pPr>
            <a:r>
              <a:rPr lang="fr-FR" sz="1100" b="1" dirty="0">
                <a:latin typeface="Arial" panose="020B0604020202020204" pitchFamily="34" charset="0"/>
                <a:cs typeface="Arial" panose="020B0604020202020204" pitchFamily="34" charset="0"/>
              </a:rPr>
              <a:t>Présenter le parcours de formations CDFH</a:t>
            </a:r>
          </a:p>
          <a:p>
            <a:pPr>
              <a:defRPr/>
            </a:pPr>
            <a:r>
              <a:rPr lang="fr-FR" altLang="fr-FR" sz="1800" dirty="0">
                <a:solidFill>
                  <a:srgbClr val="000000"/>
                </a:solidFill>
                <a:latin typeface="Arial" panose="020B0604020202020204" pitchFamily="34" charset="0"/>
                <a:sym typeface="Webdings" panose="05030102010509060703" pitchFamily="18" charset="2"/>
              </a:rPr>
              <a:t></a:t>
            </a:r>
            <a:r>
              <a:rPr lang="fr-FR" altLang="fr-FR" sz="1100" i="1" dirty="0">
                <a:solidFill>
                  <a:srgbClr val="000000"/>
                </a:solidFill>
                <a:latin typeface="Arial" panose="020B0604020202020204" pitchFamily="34" charset="0"/>
              </a:rPr>
              <a:t> Ce module constitue une 1</a:t>
            </a:r>
            <a:r>
              <a:rPr lang="fr-FR" altLang="fr-FR" sz="1100" i="1" baseline="30000" dirty="0">
                <a:solidFill>
                  <a:srgbClr val="000000"/>
                </a:solidFill>
                <a:latin typeface="Arial" panose="020B0604020202020204" pitchFamily="34" charset="0"/>
              </a:rPr>
              <a:t>ère</a:t>
            </a:r>
            <a:r>
              <a:rPr lang="fr-FR" altLang="fr-FR" sz="1100" i="1" dirty="0">
                <a:solidFill>
                  <a:srgbClr val="000000"/>
                </a:solidFill>
                <a:latin typeface="Arial" panose="020B0604020202020204" pitchFamily="34" charset="0"/>
              </a:rPr>
              <a:t> étape dans un parcours de formation.</a:t>
            </a:r>
          </a:p>
          <a:p>
            <a:pPr>
              <a:defRPr/>
            </a:pPr>
            <a:endParaRPr lang="fr-FR" sz="1100" dirty="0">
              <a:latin typeface="Arial" panose="020B0604020202020204" pitchFamily="34" charset="0"/>
              <a:cs typeface="Arial" panose="020B0604020202020204" pitchFamily="34" charset="0"/>
            </a:endParaRPr>
          </a:p>
          <a:p>
            <a:pPr marL="177735" lvl="1">
              <a:spcBef>
                <a:spcPts val="600"/>
              </a:spcBef>
              <a:defRPr/>
            </a:pPr>
            <a:r>
              <a:rPr lang="fr-FR" sz="1100" dirty="0">
                <a:latin typeface="Arial" panose="020B0604020202020204" pitchFamily="34" charset="0"/>
                <a:cs typeface="Arial" panose="020B0604020202020204" pitchFamily="34" charset="0"/>
              </a:rPr>
              <a:t>- </a:t>
            </a:r>
            <a:r>
              <a:rPr lang="fr-FR" sz="1100" u="sng" dirty="0">
                <a:latin typeface="Arial" panose="020B0604020202020204" pitchFamily="34" charset="0"/>
                <a:cs typeface="Arial" panose="020B0604020202020204" pitchFamily="34" charset="0"/>
              </a:rPr>
              <a:t>1</a:t>
            </a:r>
            <a:r>
              <a:rPr lang="fr-FR" sz="1100" u="sng" baseline="30000" dirty="0">
                <a:latin typeface="Arial" panose="020B0604020202020204" pitchFamily="34" charset="0"/>
                <a:cs typeface="Arial" panose="020B0604020202020204" pitchFamily="34" charset="0"/>
              </a:rPr>
              <a:t>ère</a:t>
            </a:r>
            <a:r>
              <a:rPr lang="fr-FR" sz="1100" u="sng" dirty="0">
                <a:latin typeface="Arial" panose="020B0604020202020204" pitchFamily="34" charset="0"/>
                <a:cs typeface="Arial" panose="020B0604020202020204" pitchFamily="34" charset="0"/>
              </a:rPr>
              <a:t> étape </a:t>
            </a:r>
            <a:r>
              <a:rPr lang="fr-FR" sz="1100" b="1" dirty="0">
                <a:latin typeface="Arial" panose="020B0604020202020204" pitchFamily="34" charset="0"/>
                <a:cs typeface="Arial" panose="020B0604020202020204" pitchFamily="34" charset="0"/>
              </a:rPr>
              <a:t>: Les incontournables </a:t>
            </a:r>
            <a:r>
              <a:rPr lang="fr-FR" sz="1100" dirty="0">
                <a:latin typeface="Arial" panose="020B0604020202020204" pitchFamily="34" charset="0"/>
                <a:cs typeface="Arial" panose="020B0604020202020204" pitchFamily="34" charset="0"/>
              </a:rPr>
              <a:t>(2 jours généralement espacés de 15 jours à 3 semaines)</a:t>
            </a:r>
          </a:p>
          <a:p>
            <a:pPr>
              <a:spcAft>
                <a:spcPts val="600"/>
              </a:spcAft>
              <a:defRPr/>
            </a:pPr>
            <a:r>
              <a:rPr lang="fr-FR" sz="1100" dirty="0">
                <a:latin typeface="Arial" panose="020B0604020202020204" pitchFamily="34" charset="0"/>
                <a:cs typeface="Arial" panose="020B0604020202020204" pitchFamily="34" charset="0"/>
              </a:rPr>
              <a:t>Objectif : intégrer les médicaments homéopathiques dans votre pratique quotidienne</a:t>
            </a:r>
          </a:p>
          <a:p>
            <a:pPr marL="177735" lvl="1">
              <a:spcAft>
                <a:spcPts val="600"/>
              </a:spcAft>
              <a:defRPr/>
            </a:pPr>
            <a:r>
              <a:rPr lang="fr-FR" sz="1100" dirty="0">
                <a:latin typeface="Arial" panose="020B0604020202020204" pitchFamily="34" charset="0"/>
                <a:cs typeface="Arial" panose="020B0604020202020204" pitchFamily="34" charset="0"/>
              </a:rPr>
              <a:t>- </a:t>
            </a:r>
            <a:r>
              <a:rPr lang="fr-FR" sz="1100" u="sng" dirty="0">
                <a:latin typeface="Arial" panose="020B0604020202020204" pitchFamily="34" charset="0"/>
                <a:cs typeface="Arial" panose="020B0604020202020204" pitchFamily="34" charset="0"/>
              </a:rPr>
              <a:t>2</a:t>
            </a:r>
            <a:r>
              <a:rPr lang="fr-FR" sz="1100" u="sng" baseline="30000" dirty="0">
                <a:latin typeface="Arial" panose="020B0604020202020204" pitchFamily="34" charset="0"/>
                <a:cs typeface="Arial" panose="020B0604020202020204" pitchFamily="34" charset="0"/>
              </a:rPr>
              <a:t>ème</a:t>
            </a:r>
            <a:r>
              <a:rPr lang="fr-FR" sz="1100" u="sng" dirty="0">
                <a:latin typeface="Arial" panose="020B0604020202020204" pitchFamily="34" charset="0"/>
                <a:cs typeface="Arial" panose="020B0604020202020204" pitchFamily="34" charset="0"/>
              </a:rPr>
              <a:t> étape </a:t>
            </a:r>
            <a:r>
              <a:rPr lang="fr-FR" sz="1100" b="1" dirty="0">
                <a:latin typeface="Arial" panose="020B0604020202020204" pitchFamily="34" charset="0"/>
                <a:cs typeface="Arial" panose="020B0604020202020204" pitchFamily="34" charset="0"/>
              </a:rPr>
              <a:t>: les expertises thématiques </a:t>
            </a:r>
            <a:r>
              <a:rPr lang="fr-FR" sz="1100" dirty="0">
                <a:latin typeface="Arial" panose="020B0604020202020204" pitchFamily="34" charset="0"/>
                <a:cs typeface="Arial" panose="020B0604020202020204" pitchFamily="34" charset="0"/>
              </a:rPr>
              <a:t>(2 jours généralement espacés de 3  semaines à 1 mois)</a:t>
            </a:r>
          </a:p>
          <a:p>
            <a:pPr>
              <a:spcBef>
                <a:spcPts val="0"/>
              </a:spcBef>
              <a:defRPr/>
            </a:pPr>
            <a:r>
              <a:rPr lang="fr-FR" sz="1100" dirty="0">
                <a:latin typeface="Arial" panose="020B0604020202020204" pitchFamily="34" charset="0"/>
                <a:cs typeface="Arial" panose="020B0604020202020204" pitchFamily="34" charset="0"/>
              </a:rPr>
              <a:t>Objectif : approfondir vos connaissances et perfectionner votre conseil dans une thématique</a:t>
            </a:r>
          </a:p>
          <a:p>
            <a:pPr>
              <a:spcBef>
                <a:spcPts val="600"/>
              </a:spcBef>
              <a:defRPr/>
            </a:pPr>
            <a:r>
              <a:rPr lang="fr-FR" sz="1100" dirty="0">
                <a:latin typeface="Arial" panose="020B0604020202020204" pitchFamily="34" charset="0"/>
                <a:cs typeface="Arial" panose="020B0604020202020204" pitchFamily="34" charset="0"/>
              </a:rPr>
              <a:t>Ces modules intègrent un temps d’échanges autour de vos pratiques officinales. Ils </a:t>
            </a:r>
            <a:r>
              <a:rPr lang="fr-FR" sz="1100" b="1" dirty="0">
                <a:latin typeface="Arial" panose="020B0604020202020204" pitchFamily="34" charset="0"/>
                <a:cs typeface="Arial" panose="020B0604020202020204" pitchFamily="34" charset="0"/>
              </a:rPr>
              <a:t>bénéficient également de la présence d’un médecin homéopathe les 1ères journées</a:t>
            </a:r>
            <a:r>
              <a:rPr lang="fr-FR" sz="1100" dirty="0">
                <a:latin typeface="Arial" panose="020B0604020202020204" pitchFamily="34" charset="0"/>
                <a:cs typeface="Arial" panose="020B0604020202020204" pitchFamily="34" charset="0"/>
              </a:rPr>
              <a:t>, pour élargir vos connaissances sur les possibilités des prises en charges homéopathiques.</a:t>
            </a:r>
          </a:p>
          <a:p>
            <a:pPr>
              <a:spcBef>
                <a:spcPts val="600"/>
              </a:spcBef>
              <a:defRPr/>
            </a:pPr>
            <a:r>
              <a:rPr lang="fr-FR" sz="1100" dirty="0">
                <a:latin typeface="Arial" panose="020B0604020202020204" pitchFamily="34" charset="0"/>
                <a:cs typeface="Arial" panose="020B0604020202020204" pitchFamily="34" charset="0"/>
              </a:rPr>
              <a:t>Pour qu’ils vous soient profitables, il est important de </a:t>
            </a:r>
            <a:r>
              <a:rPr lang="fr-FR" sz="1100" b="1" dirty="0">
                <a:latin typeface="Arial" panose="020B0604020202020204" pitchFamily="34" charset="0"/>
                <a:cs typeface="Arial" panose="020B0604020202020204" pitchFamily="34" charset="0"/>
              </a:rPr>
              <a:t>pratiquer </a:t>
            </a:r>
            <a:r>
              <a:rPr lang="fr-FR" sz="1100" dirty="0">
                <a:latin typeface="Arial" panose="020B0604020202020204" pitchFamily="34" charset="0"/>
                <a:cs typeface="Arial" panose="020B0604020202020204" pitchFamily="34" charset="0"/>
              </a:rPr>
              <a:t>avant de vous y inscrire de façon à acquérir une expérience du conseil. On a l’habitude de dire d’espacer de </a:t>
            </a:r>
            <a:r>
              <a:rPr lang="fr-FR" sz="1100" b="1" dirty="0">
                <a:latin typeface="Arial" panose="020B0604020202020204" pitchFamily="34" charset="0"/>
                <a:cs typeface="Arial" panose="020B0604020202020204" pitchFamily="34" charset="0"/>
              </a:rPr>
              <a:t>quelques mois </a:t>
            </a:r>
            <a:r>
              <a:rPr lang="fr-FR" sz="1100" dirty="0">
                <a:latin typeface="Arial" panose="020B0604020202020204" pitchFamily="34" charset="0"/>
                <a:cs typeface="Arial" panose="020B0604020202020204" pitchFamily="34" charset="0"/>
              </a:rPr>
              <a:t>pour construire son expérience avant d’aller plus loin.</a:t>
            </a:r>
          </a:p>
        </p:txBody>
      </p:sp>
      <p:sp>
        <p:nvSpPr>
          <p:cNvPr id="31748" name="Espace réservé du numéro de diapositive 3"/>
          <p:cNvSpPr>
            <a:spLocks noGrp="1"/>
          </p:cNvSpPr>
          <p:nvPr>
            <p:ph type="sldNum" sz="quarter" idx="5"/>
          </p:nvPr>
        </p:nvSpPr>
        <p:spPr>
          <a:noFill/>
        </p:spPr>
        <p:txBody>
          <a:bodyPr/>
          <a:lstStyle>
            <a:lvl1pPr>
              <a:defRPr sz="1600">
                <a:solidFill>
                  <a:schemeClr val="tx1"/>
                </a:solidFill>
                <a:latin typeface="Arial" panose="020B0604020202020204" pitchFamily="34" charset="0"/>
              </a:defRPr>
            </a:lvl1pPr>
            <a:lvl2pPr marL="741289" indent="-284134">
              <a:defRPr sz="1600">
                <a:solidFill>
                  <a:schemeClr val="tx1"/>
                </a:solidFill>
                <a:latin typeface="Arial" panose="020B0604020202020204" pitchFamily="34" charset="0"/>
              </a:defRPr>
            </a:lvl2pPr>
            <a:lvl3pPr marL="1139711" indent="-226991">
              <a:defRPr sz="1600">
                <a:solidFill>
                  <a:schemeClr val="tx1"/>
                </a:solidFill>
                <a:latin typeface="Arial" panose="020B0604020202020204" pitchFamily="34" charset="0"/>
              </a:defRPr>
            </a:lvl3pPr>
            <a:lvl4pPr marL="1598453" indent="-226991">
              <a:defRPr sz="1600">
                <a:solidFill>
                  <a:schemeClr val="tx1"/>
                </a:solidFill>
                <a:latin typeface="Arial" panose="020B0604020202020204" pitchFamily="34" charset="0"/>
              </a:defRPr>
            </a:lvl4pPr>
            <a:lvl5pPr marL="2054019" indent="-226991">
              <a:defRPr sz="1600">
                <a:solidFill>
                  <a:schemeClr val="tx1"/>
                </a:solidFill>
                <a:latin typeface="Arial" panose="020B0604020202020204" pitchFamily="34" charset="0"/>
              </a:defRPr>
            </a:lvl5pPr>
            <a:lvl6pPr marL="2511174" indent="-226991" eaLnBrk="0" fontAlgn="base" hangingPunct="0">
              <a:spcBef>
                <a:spcPct val="0"/>
              </a:spcBef>
              <a:spcAft>
                <a:spcPct val="0"/>
              </a:spcAft>
              <a:defRPr sz="1600">
                <a:solidFill>
                  <a:schemeClr val="tx1"/>
                </a:solidFill>
                <a:latin typeface="Arial" panose="020B0604020202020204" pitchFamily="34" charset="0"/>
              </a:defRPr>
            </a:lvl6pPr>
            <a:lvl7pPr marL="2968328" indent="-226991" eaLnBrk="0" fontAlgn="base" hangingPunct="0">
              <a:spcBef>
                <a:spcPct val="0"/>
              </a:spcBef>
              <a:spcAft>
                <a:spcPct val="0"/>
              </a:spcAft>
              <a:defRPr sz="1600">
                <a:solidFill>
                  <a:schemeClr val="tx1"/>
                </a:solidFill>
                <a:latin typeface="Arial" panose="020B0604020202020204" pitchFamily="34" charset="0"/>
              </a:defRPr>
            </a:lvl7pPr>
            <a:lvl8pPr marL="3425483" indent="-226991" eaLnBrk="0" fontAlgn="base" hangingPunct="0">
              <a:spcBef>
                <a:spcPct val="0"/>
              </a:spcBef>
              <a:spcAft>
                <a:spcPct val="0"/>
              </a:spcAft>
              <a:defRPr sz="1600">
                <a:solidFill>
                  <a:schemeClr val="tx1"/>
                </a:solidFill>
                <a:latin typeface="Arial" panose="020B0604020202020204" pitchFamily="34" charset="0"/>
              </a:defRPr>
            </a:lvl8pPr>
            <a:lvl9pPr marL="3882636" indent="-226991" eaLnBrk="0" fontAlgn="base" hangingPunct="0">
              <a:spcBef>
                <a:spcPct val="0"/>
              </a:spcBef>
              <a:spcAft>
                <a:spcPct val="0"/>
              </a:spcAft>
              <a:defRPr sz="1600">
                <a:solidFill>
                  <a:schemeClr val="tx1"/>
                </a:solidFill>
                <a:latin typeface="Arial" panose="020B0604020202020204" pitchFamily="34" charset="0"/>
              </a:defRPr>
            </a:lvl9pPr>
          </a:lstStyle>
          <a:p>
            <a:pPr defTabSz="914308"/>
            <a:fld id="{7B18DEB9-3AEC-4C50-9BA9-42AB8DDE873F}" type="slidenum">
              <a:rPr lang="fr-FR" altLang="fr-FR" sz="1100">
                <a:solidFill>
                  <a:srgbClr val="000000"/>
                </a:solidFill>
                <a:latin typeface="Times New Roman" panose="02020603050405020304" pitchFamily="18" charset="0"/>
              </a:rPr>
              <a:pPr defTabSz="914308"/>
              <a:t>2</a:t>
            </a:fld>
            <a:endParaRPr lang="fr-FR" altLang="fr-FR" sz="11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110633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bwMode="auto">
          <a:xfrm>
            <a:off x="300038" y="1235075"/>
            <a:ext cx="6100762" cy="3432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562689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Rot="1" noChangeAspect="1" noChangeArrowheads="1" noTextEdit="1"/>
          </p:cNvSpPr>
          <p:nvPr>
            <p:ph type="sldImg"/>
          </p:nvPr>
        </p:nvSpPr>
        <p:spPr bwMode="auto">
          <a:xfrm>
            <a:off x="330200" y="1206500"/>
            <a:ext cx="6130925" cy="3448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7128278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63575" y="525463"/>
            <a:ext cx="5637213" cy="3170237"/>
          </a:xfrm>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7254206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Espace réservé de l'image des diapositives 1"/>
          <p:cNvSpPr>
            <a:spLocks noGrp="1" noRot="1" noChangeAspect="1"/>
          </p:cNvSpPr>
          <p:nvPr>
            <p:ph type="sldImg"/>
          </p:nvPr>
        </p:nvSpPr>
        <p:spPr bwMode="auto">
          <a:xfrm>
            <a:off x="446088" y="649288"/>
            <a:ext cx="5956300" cy="3351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973382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Rot="1" noChangeAspect="1" noChangeArrowheads="1" noTextEdit="1"/>
          </p:cNvSpPr>
          <p:nvPr>
            <p:ph type="sldImg"/>
          </p:nvPr>
        </p:nvSpPr>
        <p:spPr bwMode="auto">
          <a:xfrm>
            <a:off x="452438" y="1231900"/>
            <a:ext cx="5935662" cy="33385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2" name="Rectangle 3"/>
          <p:cNvSpPr txBox="1">
            <a:spLocks/>
          </p:cNvSpPr>
          <p:nvPr/>
        </p:nvSpPr>
        <p:spPr bwMode="auto">
          <a:xfrm>
            <a:off x="874887" y="5700927"/>
            <a:ext cx="5862994" cy="5718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4" tIns="45682" rIns="91364" bIns="45682"/>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30000"/>
              </a:spcBef>
              <a:spcAft>
                <a:spcPct val="0"/>
              </a:spcAft>
            </a:pPr>
            <a:endParaRPr lang="fr-FR" altLang="fr-FR" sz="1100" b="1">
              <a:solidFill>
                <a:srgbClr val="000000"/>
              </a:solidFill>
              <a:cs typeface="Arial" panose="020B0604020202020204" pitchFamily="34" charset="0"/>
            </a:endParaRPr>
          </a:p>
        </p:txBody>
      </p:sp>
      <p:sp>
        <p:nvSpPr>
          <p:cNvPr id="3" name="Espace réservé des commentaires 2"/>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095709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9951905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4004263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Rot="1" noChangeAspect="1" noChangeArrowheads="1" noTextEdit="1"/>
          </p:cNvSpPr>
          <p:nvPr>
            <p:ph type="sldImg"/>
          </p:nvPr>
        </p:nvSpPr>
        <p:spPr bwMode="auto">
          <a:xfrm>
            <a:off x="355600" y="1196975"/>
            <a:ext cx="6149975" cy="3459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348374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Rot="1" noChangeAspect="1" noChangeArrowheads="1" noTextEdit="1"/>
          </p:cNvSpPr>
          <p:nvPr>
            <p:ph type="sldImg"/>
          </p:nvPr>
        </p:nvSpPr>
        <p:spPr bwMode="auto">
          <a:xfrm>
            <a:off x="355600" y="1196975"/>
            <a:ext cx="6149975" cy="3459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5575905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Espace réservé de l'image des diapositives 1"/>
          <p:cNvSpPr>
            <a:spLocks noGrp="1" noRot="1" noChangeAspect="1"/>
          </p:cNvSpPr>
          <p:nvPr>
            <p:ph type="sldImg"/>
          </p:nvPr>
        </p:nvSpPr>
        <p:spPr bwMode="auto">
          <a:xfrm>
            <a:off x="450850" y="1277938"/>
            <a:ext cx="5956300" cy="334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05788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Espace réservé de l'image des diapositives 1"/>
          <p:cNvSpPr>
            <a:spLocks noGrp="1" noRot="1" noChangeAspect="1" noTextEdit="1"/>
          </p:cNvSpPr>
          <p:nvPr>
            <p:ph type="sldImg"/>
          </p:nvPr>
        </p:nvSpPr>
        <p:spPr bwMode="auto">
          <a:xfrm>
            <a:off x="387350" y="1195388"/>
            <a:ext cx="5956300" cy="3351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a:xfrm>
            <a:off x="788346" y="5394164"/>
            <a:ext cx="5949539" cy="5106360"/>
          </a:xfrm>
        </p:spPr>
        <p:txBody>
          <a:bodyPr/>
          <a:lstStyle/>
          <a:p>
            <a:pPr>
              <a:defRPr/>
            </a:pPr>
            <a:endParaRPr lang="fr-FR" dirty="0"/>
          </a:p>
        </p:txBody>
      </p:sp>
      <p:sp>
        <p:nvSpPr>
          <p:cNvPr id="171011" name="Espace réservé du numéro de diapositive 3"/>
          <p:cNvSpPr>
            <a:spLocks noGrp="1"/>
          </p:cNvSpPr>
          <p:nvPr>
            <p:ph type="sldNum" sz="quarter" idx="5"/>
          </p:nvPr>
        </p:nvSpPr>
        <p:spPr bwMode="auto">
          <a:xfrm>
            <a:off x="5438140" y="10786603"/>
            <a:ext cx="958284" cy="5669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186" tIns="44092" rIns="88186" bIns="44092"/>
          <a:lstStyle>
            <a:lvl1pPr defTabSz="880711">
              <a:defRPr>
                <a:solidFill>
                  <a:schemeClr val="tx1"/>
                </a:solidFill>
                <a:latin typeface="Arial" panose="020B0604020202020204" pitchFamily="34" charset="0"/>
              </a:defRPr>
            </a:lvl1pPr>
            <a:lvl2pPr marL="742652" indent="-285636" defTabSz="880711">
              <a:defRPr>
                <a:solidFill>
                  <a:schemeClr val="tx1"/>
                </a:solidFill>
                <a:latin typeface="Arial" panose="020B0604020202020204" pitchFamily="34" charset="0"/>
              </a:defRPr>
            </a:lvl2pPr>
            <a:lvl3pPr marL="1142542" indent="-228508" defTabSz="880711">
              <a:defRPr>
                <a:solidFill>
                  <a:schemeClr val="tx1"/>
                </a:solidFill>
                <a:latin typeface="Arial" panose="020B0604020202020204" pitchFamily="34" charset="0"/>
              </a:defRPr>
            </a:lvl3pPr>
            <a:lvl4pPr marL="1599560" indent="-228508" defTabSz="880711">
              <a:defRPr>
                <a:solidFill>
                  <a:schemeClr val="tx1"/>
                </a:solidFill>
                <a:latin typeface="Arial" panose="020B0604020202020204" pitchFamily="34" charset="0"/>
              </a:defRPr>
            </a:lvl4pPr>
            <a:lvl5pPr marL="2056578" indent="-228508" defTabSz="880711">
              <a:defRPr>
                <a:solidFill>
                  <a:schemeClr val="tx1"/>
                </a:solidFill>
                <a:latin typeface="Arial" panose="020B0604020202020204" pitchFamily="34" charset="0"/>
              </a:defRPr>
            </a:lvl5pPr>
            <a:lvl6pPr marL="2513594" indent="-228508" defTabSz="880711" fontAlgn="base">
              <a:spcBef>
                <a:spcPct val="0"/>
              </a:spcBef>
              <a:spcAft>
                <a:spcPct val="0"/>
              </a:spcAft>
              <a:defRPr>
                <a:solidFill>
                  <a:schemeClr val="tx1"/>
                </a:solidFill>
                <a:latin typeface="Arial" panose="020B0604020202020204" pitchFamily="34" charset="0"/>
              </a:defRPr>
            </a:lvl6pPr>
            <a:lvl7pPr marL="2970612" indent="-228508" defTabSz="880711" fontAlgn="base">
              <a:spcBef>
                <a:spcPct val="0"/>
              </a:spcBef>
              <a:spcAft>
                <a:spcPct val="0"/>
              </a:spcAft>
              <a:defRPr>
                <a:solidFill>
                  <a:schemeClr val="tx1"/>
                </a:solidFill>
                <a:latin typeface="Arial" panose="020B0604020202020204" pitchFamily="34" charset="0"/>
              </a:defRPr>
            </a:lvl7pPr>
            <a:lvl8pPr marL="3427628" indent="-228508" defTabSz="880711" fontAlgn="base">
              <a:spcBef>
                <a:spcPct val="0"/>
              </a:spcBef>
              <a:spcAft>
                <a:spcPct val="0"/>
              </a:spcAft>
              <a:defRPr>
                <a:solidFill>
                  <a:schemeClr val="tx1"/>
                </a:solidFill>
                <a:latin typeface="Arial" panose="020B0604020202020204" pitchFamily="34" charset="0"/>
              </a:defRPr>
            </a:lvl8pPr>
            <a:lvl9pPr marL="3884646" indent="-228508" defTabSz="880711" fontAlgn="base">
              <a:spcBef>
                <a:spcPct val="0"/>
              </a:spcBef>
              <a:spcAft>
                <a:spcPct val="0"/>
              </a:spcAft>
              <a:defRPr>
                <a:solidFill>
                  <a:schemeClr val="tx1"/>
                </a:solidFill>
                <a:latin typeface="Arial" panose="020B0604020202020204" pitchFamily="34" charset="0"/>
              </a:defRPr>
            </a:lvl9pPr>
          </a:lstStyle>
          <a:p>
            <a:fld id="{743E1093-9139-46D3-A19C-9B04A1AEC34A}" type="slidenum">
              <a:rPr lang="fr-FR" altLang="fr-FR" sz="1100">
                <a:solidFill>
                  <a:srgbClr val="000000"/>
                </a:solidFill>
                <a:latin typeface="Times New Roman" panose="02020603050405020304" pitchFamily="18" charset="0"/>
                <a:cs typeface="Arial" panose="020B0604020202020204" pitchFamily="34" charset="0"/>
              </a:rPr>
              <a:pPr/>
              <a:t>3</a:t>
            </a:fld>
            <a:endParaRPr lang="fr-FR" altLang="fr-FR" sz="11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3934545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Rot="1" noChangeAspect="1" noChangeArrowheads="1" noTextEdit="1"/>
          </p:cNvSpPr>
          <p:nvPr>
            <p:ph type="sldImg"/>
          </p:nvPr>
        </p:nvSpPr>
        <p:spPr bwMode="auto">
          <a:xfrm>
            <a:off x="415925" y="1208088"/>
            <a:ext cx="6019800" cy="33861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1707114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Rot="1" noChangeAspect="1" noChangeArrowheads="1" noTextEdit="1"/>
          </p:cNvSpPr>
          <p:nvPr>
            <p:ph type="sldImg"/>
          </p:nvPr>
        </p:nvSpPr>
        <p:spPr bwMode="auto">
          <a:xfrm>
            <a:off x="368300" y="1158875"/>
            <a:ext cx="6151563" cy="3460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5538463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ChangeArrowheads="1" noTextEdit="1"/>
          </p:cNvSpPr>
          <p:nvPr>
            <p:ph type="sldImg"/>
          </p:nvPr>
        </p:nvSpPr>
        <p:spPr bwMode="auto">
          <a:xfrm>
            <a:off x="306388" y="1195388"/>
            <a:ext cx="6173787" cy="3471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27675132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74837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4464097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1116058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6978619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3211492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288706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88703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Grp="1" noRot="1" noChangeAspect="1" noChangeArrowheads="1" noTextEdit="1"/>
          </p:cNvSpPr>
          <p:nvPr>
            <p:ph type="sldImg"/>
          </p:nvPr>
        </p:nvSpPr>
        <p:spPr bwMode="auto">
          <a:xfrm>
            <a:off x="296863" y="1263650"/>
            <a:ext cx="6137275" cy="34528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9839137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9520817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0820160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3011291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08025" y="558800"/>
            <a:ext cx="5551488" cy="3122613"/>
          </a:xfrm>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2429072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5424901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7997872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1534229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795976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325770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548603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Rot="1" noChangeAspect="1" noChangeArrowheads="1" noTextEdit="1"/>
          </p:cNvSpPr>
          <p:nvPr>
            <p:ph type="sldImg"/>
          </p:nvPr>
        </p:nvSpPr>
        <p:spPr>
          <a:ln/>
        </p:spPr>
      </p:sp>
      <p:sp>
        <p:nvSpPr>
          <p:cNvPr id="2" name="Espace réservé des commentaires 1"/>
          <p:cNvSpPr>
            <a:spLocks noGrp="1"/>
          </p:cNvSpPr>
          <p:nvPr>
            <p:ph type="body" sz="quarter" idx="10"/>
          </p:nvPr>
        </p:nvSpPr>
        <p:spPr>
          <a:xfrm>
            <a:off x="585217" y="4700767"/>
            <a:ext cx="6212459" cy="5279980"/>
          </a:xfrm>
        </p:spPr>
        <p:txBody>
          <a:bodyPr/>
          <a:lstStyle/>
          <a:p>
            <a:endParaRPr lang="fr-FR" dirty="0"/>
          </a:p>
        </p:txBody>
      </p:sp>
    </p:spTree>
    <p:extLst>
      <p:ext uri="{BB962C8B-B14F-4D97-AF65-F5344CB8AC3E}">
        <p14:creationId xmlns:p14="http://schemas.microsoft.com/office/powerpoint/2010/main" val="27294914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Espace réservé de l'image des diapositives 1"/>
          <p:cNvSpPr>
            <a:spLocks noGrp="1" noRot="1" noChangeAspect="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6450936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Grp="1" noRot="1" noChangeAspect="1" noChangeArrowheads="1" noTextEdit="1"/>
          </p:cNvSpPr>
          <p:nvPr>
            <p:ph type="sldImg"/>
          </p:nvPr>
        </p:nvSpPr>
        <p:spPr bwMode="auto">
          <a:xfrm>
            <a:off x="312738" y="1211263"/>
            <a:ext cx="6135687" cy="3451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8622086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3626634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211495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6112504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767" y="4777198"/>
            <a:ext cx="6117907" cy="4258680"/>
          </a:xfrm>
        </p:spPr>
        <p:txBody>
          <a:bodyPr/>
          <a:lstStyle/>
          <a:p>
            <a:endParaRPr lang="fr-FR" dirty="0"/>
          </a:p>
          <a:p>
            <a:endParaRPr lang="fr-FR" dirty="0"/>
          </a:p>
          <a:p>
            <a:endParaRPr lang="fr-FR" dirty="0"/>
          </a:p>
        </p:txBody>
      </p:sp>
    </p:spTree>
    <p:extLst>
      <p:ext uri="{BB962C8B-B14F-4D97-AF65-F5344CB8AC3E}">
        <p14:creationId xmlns:p14="http://schemas.microsoft.com/office/powerpoint/2010/main" val="5648881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701404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5665895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9494617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568061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Grp="1" noRot="1" noChangeAspect="1" noChangeArrowheads="1" noTextEdit="1"/>
          </p:cNvSpPr>
          <p:nvPr>
            <p:ph type="sldImg"/>
          </p:nvPr>
        </p:nvSpPr>
        <p:spPr bwMode="auto">
          <a:xfrm>
            <a:off x="330200" y="1182688"/>
            <a:ext cx="6081713" cy="34210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734832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309582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5440700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03250" y="765175"/>
            <a:ext cx="5781675" cy="3252788"/>
          </a:xfrm>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7061640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4110867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8931228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6529249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9196845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9530269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8822026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963883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noRot="1" noChangeAspect="1" noChangeArrowheads="1" noTextEdit="1"/>
          </p:cNvSpPr>
          <p:nvPr>
            <p:ph type="sldImg"/>
          </p:nvPr>
        </p:nvSpPr>
        <p:spPr bwMode="auto">
          <a:xfrm>
            <a:off x="390525" y="1268413"/>
            <a:ext cx="5946775" cy="3344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7045473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48625341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Espace réservé de l'image des diapositives 1"/>
          <p:cNvSpPr>
            <a:spLocks noGrp="1" noRot="1" noChangeAspect="1" noTextEdit="1"/>
          </p:cNvSpPr>
          <p:nvPr>
            <p:ph type="sldImg"/>
          </p:nvPr>
        </p:nvSpPr>
        <p:spPr bwMode="auto">
          <a:xfrm>
            <a:off x="363538" y="1227138"/>
            <a:ext cx="6119812" cy="34417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2816826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26129090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779623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4320308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3914341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6493931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9867464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84621292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Espace réservé de l'image des diapositives 1"/>
          <p:cNvSpPr>
            <a:spLocks noGrp="1" noRot="1" noChangeAspect="1" noTextEdit="1"/>
          </p:cNvSpPr>
          <p:nvPr>
            <p:ph type="sldImg"/>
          </p:nvPr>
        </p:nvSpPr>
        <p:spPr bwMode="auto">
          <a:xfrm>
            <a:off x="414338" y="1184275"/>
            <a:ext cx="5984875" cy="3367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898311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dirty="0"/>
          </a:p>
        </p:txBody>
      </p:sp>
    </p:spTree>
    <p:extLst>
      <p:ext uri="{BB962C8B-B14F-4D97-AF65-F5344CB8AC3E}">
        <p14:creationId xmlns:p14="http://schemas.microsoft.com/office/powerpoint/2010/main" val="248972875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2"/>
          <p:cNvSpPr>
            <a:spLocks noGrp="1" noRot="1" noChangeAspect="1" noChangeArrowheads="1" noTextEdit="1"/>
          </p:cNvSpPr>
          <p:nvPr>
            <p:ph type="sldImg"/>
          </p:nvPr>
        </p:nvSpPr>
        <p:spPr bwMode="auto">
          <a:xfrm>
            <a:off x="301625" y="1127125"/>
            <a:ext cx="6243638" cy="35115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9637363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57213" y="768350"/>
            <a:ext cx="6016625" cy="3384550"/>
          </a:xfrm>
        </p:spPr>
      </p:sp>
      <p:sp>
        <p:nvSpPr>
          <p:cNvPr id="3" name="Espace réservé des notes 2"/>
          <p:cNvSpPr>
            <a:spLocks noGrp="1"/>
          </p:cNvSpPr>
          <p:nvPr>
            <p:ph type="body" idx="1"/>
          </p:nvPr>
        </p:nvSpPr>
        <p:spPr>
          <a:xfrm>
            <a:off x="710075" y="4597613"/>
            <a:ext cx="6393989" cy="5489356"/>
          </a:xfrm>
        </p:spPr>
        <p:txBody>
          <a:bodyPr/>
          <a:lstStyle/>
          <a:p>
            <a:r>
              <a:rPr lang="fr-FR" altLang="fr-FR" b="1" u="sng" dirty="0">
                <a:sym typeface="Wingdings" panose="05000000000000000000" pitchFamily="2" charset="2"/>
              </a:rPr>
              <a:t>Commentaires</a:t>
            </a:r>
          </a:p>
          <a:p>
            <a:pPr>
              <a:spcBef>
                <a:spcPts val="0"/>
              </a:spcBef>
            </a:pPr>
            <a:endParaRPr lang="fr-FR" altLang="fr-FR" b="1" dirty="0"/>
          </a:p>
          <a:p>
            <a:pPr>
              <a:spcBef>
                <a:spcPts val="0"/>
              </a:spcBef>
              <a:buFontTx/>
              <a:buChar char="•"/>
            </a:pPr>
            <a:r>
              <a:rPr lang="fr-FR" altLang="fr-FR" b="1" dirty="0"/>
              <a:t> Faire une synthèse des points forts de la journée</a:t>
            </a:r>
          </a:p>
          <a:p>
            <a:pPr>
              <a:spcBef>
                <a:spcPts val="622"/>
              </a:spcBef>
              <a:buFontTx/>
              <a:buChar char="•"/>
            </a:pPr>
            <a:r>
              <a:rPr lang="fr-FR" altLang="fr-FR" b="1" dirty="0"/>
              <a:t> Valoriser l’outil </a:t>
            </a:r>
            <a:r>
              <a:rPr lang="fr-FR" altLang="fr-FR" b="1" dirty="0" err="1"/>
              <a:t>Homéoboost</a:t>
            </a:r>
            <a:r>
              <a:rPr lang="fr-FR" altLang="fr-FR" b="1" dirty="0"/>
              <a:t>	</a:t>
            </a:r>
          </a:p>
          <a:p>
            <a:r>
              <a:rPr lang="fr-FR" altLang="fr-FR" sz="1900" dirty="0">
                <a:sym typeface="Webdings" panose="05030102010509060703" pitchFamily="18" charset="2"/>
              </a:rPr>
              <a:t></a:t>
            </a:r>
            <a:r>
              <a:rPr lang="fr-FR" altLang="fr-FR" dirty="0">
                <a:sym typeface="Webdings" panose="05030102010509060703" pitchFamily="18" charset="2"/>
              </a:rPr>
              <a:t> </a:t>
            </a:r>
            <a:r>
              <a:rPr lang="fr-FR" altLang="fr-FR" i="1" dirty="0">
                <a:sym typeface="Wingdings" panose="05000000000000000000" pitchFamily="2" charset="2"/>
              </a:rPr>
              <a:t>Nous avons abordé cette 1</a:t>
            </a:r>
            <a:r>
              <a:rPr lang="fr-FR" altLang="fr-FR" i="1" baseline="30000" dirty="0">
                <a:sym typeface="Wingdings" panose="05000000000000000000" pitchFamily="2" charset="2"/>
              </a:rPr>
              <a:t>ère</a:t>
            </a:r>
            <a:r>
              <a:rPr lang="fr-FR" altLang="fr-FR" i="1" dirty="0">
                <a:sym typeface="Wingdings" panose="05000000000000000000" pitchFamily="2" charset="2"/>
              </a:rPr>
              <a:t> journée beaucoup de médicaments. Pour vous aider à les mémoriser et vous entrainer, nous mettons à votre disposition </a:t>
            </a:r>
            <a:r>
              <a:rPr lang="fr-FR" altLang="fr-FR" i="1" dirty="0" err="1">
                <a:sym typeface="Wingdings" panose="05000000000000000000" pitchFamily="2" charset="2"/>
              </a:rPr>
              <a:t>Homéoboost</a:t>
            </a:r>
            <a:r>
              <a:rPr lang="fr-FR" altLang="fr-FR" i="1" dirty="0">
                <a:sym typeface="Wingdings" panose="05000000000000000000" pitchFamily="2" charset="2"/>
              </a:rPr>
              <a:t>, disponible sur votre espace personnel CDFH. Vous pouvez ainsi réviser quand vous voulez, à votre rythme. Je vous incite à l’utiliser régulièrement. </a:t>
            </a:r>
          </a:p>
          <a:p>
            <a:pPr>
              <a:spcBef>
                <a:spcPts val="622"/>
              </a:spcBef>
              <a:buFont typeface="Arial" panose="020B0604020202020204" pitchFamily="34" charset="0"/>
              <a:buChar char="•"/>
            </a:pPr>
            <a:r>
              <a:rPr lang="fr-FR" altLang="fr-FR" b="1" dirty="0"/>
              <a:t> Informer sur l’accès à leur espace personnel</a:t>
            </a:r>
            <a:endParaRPr lang="fr-FR" i="1" dirty="0">
              <a:sym typeface="Wingdings" panose="05000000000000000000" pitchFamily="2" charset="2"/>
            </a:endParaRPr>
          </a:p>
          <a:p>
            <a:r>
              <a:rPr lang="fr-FR" dirty="0"/>
              <a:t>Un mail de rappel leur est envoyé en fin de journée (J1)</a:t>
            </a:r>
          </a:p>
          <a:p>
            <a:pPr>
              <a:spcBef>
                <a:spcPts val="622"/>
              </a:spcBef>
            </a:pPr>
            <a:r>
              <a:rPr lang="fr-FR" dirty="0">
                <a:sym typeface="MS Outlook" panose="05010100010000000000" pitchFamily="2" charset="2"/>
              </a:rPr>
              <a:t> Envoi au mail communiqué lors de l’inscription - il se peut que ce soit le mail de la pharmacie si pas de mail perso communiqué + vérifier dans les SPAMS</a:t>
            </a:r>
            <a:endParaRPr lang="fr-FR" dirty="0"/>
          </a:p>
          <a:p>
            <a:pPr marL="177742" indent="-177742">
              <a:spcBef>
                <a:spcPts val="622"/>
              </a:spcBef>
              <a:buFont typeface="MS Outlook" panose="05010100010000000000" pitchFamily="2" charset="2"/>
              <a:buChar char="A"/>
            </a:pPr>
            <a:r>
              <a:rPr lang="fr-FR" dirty="0">
                <a:sym typeface="MS Outlook" panose="05010100010000000000" pitchFamily="2" charset="2"/>
              </a:rPr>
              <a:t> </a:t>
            </a:r>
            <a:r>
              <a:rPr lang="fr-FR" b="1" dirty="0">
                <a:sym typeface="MS Outlook" panose="05010100010000000000" pitchFamily="2" charset="2"/>
              </a:rPr>
              <a:t>Si pas de mail reçu </a:t>
            </a:r>
            <a:r>
              <a:rPr lang="fr-FR" dirty="0">
                <a:sym typeface="MS Outlook" panose="05010100010000000000" pitchFamily="2" charset="2"/>
              </a:rPr>
              <a:t>: contacter le CDFH </a:t>
            </a:r>
            <a:r>
              <a:rPr lang="fr-FR" dirty="0"/>
              <a:t>à l’adresse </a:t>
            </a:r>
            <a:r>
              <a:rPr lang="fr-FR" dirty="0">
                <a:hlinkClick r:id="rId3">
                  <a:extLst>
                    <a:ext uri="{A12FA001-AC4F-418D-AE19-62706E023703}">
                      <ahyp:hlinkClr xmlns:ahyp="http://schemas.microsoft.com/office/drawing/2018/hyperlinkcolor" val="tx"/>
                    </a:ext>
                  </a:extLst>
                </a:hlinkClick>
              </a:rPr>
              <a:t>contact@cdfh.fr</a:t>
            </a:r>
            <a:r>
              <a:rPr lang="fr-FR" dirty="0"/>
              <a:t> ou par téléphone au 04 78 45 61 94</a:t>
            </a:r>
            <a:endParaRPr lang="fr-FR" dirty="0">
              <a:sym typeface="MS Outlook" panose="05010100010000000000" pitchFamily="2" charset="2"/>
            </a:endParaRPr>
          </a:p>
          <a:p>
            <a:pPr>
              <a:spcBef>
                <a:spcPts val="1244"/>
              </a:spcBef>
            </a:pPr>
            <a:r>
              <a:rPr lang="fr-FR" dirty="0">
                <a:sym typeface="MS Outlook" panose="05010100010000000000" pitchFamily="2" charset="2"/>
              </a:rPr>
              <a:t>En fin de formation (après le J2), ils retrouveront sur cet espace </a:t>
            </a:r>
            <a:r>
              <a:rPr lang="fr-FR" dirty="0"/>
              <a:t>:</a:t>
            </a:r>
          </a:p>
          <a:p>
            <a:r>
              <a:rPr lang="fr-FR" dirty="0"/>
              <a:t>- la </a:t>
            </a:r>
            <a:r>
              <a:rPr lang="fr-FR" b="1" dirty="0"/>
              <a:t>liste des médicaments abordés </a:t>
            </a:r>
            <a:r>
              <a:rPr lang="fr-FR" dirty="0"/>
              <a:t>au cours de ces 2 jours</a:t>
            </a:r>
          </a:p>
          <a:p>
            <a:r>
              <a:rPr lang="fr-FR" dirty="0"/>
              <a:t>- les différents </a:t>
            </a:r>
            <a:r>
              <a:rPr lang="fr-FR" b="1" dirty="0"/>
              <a:t>arbres décisionnels à télécharger </a:t>
            </a:r>
          </a:p>
          <a:p>
            <a:r>
              <a:rPr lang="fr-FR" dirty="0"/>
              <a:t>- la </a:t>
            </a:r>
            <a:r>
              <a:rPr lang="fr-FR" b="1" dirty="0"/>
              <a:t>méthodologie de conseil</a:t>
            </a:r>
          </a:p>
          <a:p>
            <a:pPr eaLnBrk="1" hangingPunct="1">
              <a:lnSpc>
                <a:spcPct val="90000"/>
              </a:lnSpc>
              <a:spcBef>
                <a:spcPts val="622"/>
              </a:spcBef>
              <a:defRPr/>
            </a:pPr>
            <a:r>
              <a:rPr lang="fr-FR" altLang="fr-FR" dirty="0"/>
              <a:t>+ leurs </a:t>
            </a:r>
            <a:r>
              <a:rPr lang="fr-FR" altLang="fr-FR" b="1" dirty="0"/>
              <a:t>documents administratifs </a:t>
            </a:r>
            <a:r>
              <a:rPr lang="fr-FR" altLang="fr-FR" dirty="0"/>
              <a:t>(attestation de formation, certificat de réalisation)</a:t>
            </a:r>
          </a:p>
          <a:p>
            <a:pPr eaLnBrk="1" hangingPunct="1">
              <a:lnSpc>
                <a:spcPct val="90000"/>
              </a:lnSpc>
              <a:defRPr/>
            </a:pPr>
            <a:r>
              <a:rPr lang="fr-FR" altLang="fr-FR" dirty="0"/>
              <a:t>+ les derniers </a:t>
            </a:r>
            <a:r>
              <a:rPr lang="fr-FR" altLang="fr-FR" b="1" dirty="0"/>
              <a:t>conseil du mois</a:t>
            </a:r>
            <a:r>
              <a:rPr lang="fr-FR" altLang="fr-FR" dirty="0"/>
              <a:t>, outil pédagogique de mémorisation</a:t>
            </a:r>
          </a:p>
          <a:p>
            <a:pPr eaLnBrk="1" hangingPunct="1">
              <a:lnSpc>
                <a:spcPct val="90000"/>
              </a:lnSpc>
              <a:defRPr/>
            </a:pPr>
            <a:endParaRPr lang="fr-FR" altLang="fr-FR" dirty="0"/>
          </a:p>
          <a:p>
            <a:endParaRPr lang="fr-FR" dirty="0"/>
          </a:p>
        </p:txBody>
      </p:sp>
    </p:spTree>
    <p:extLst>
      <p:ext uri="{BB962C8B-B14F-4D97-AF65-F5344CB8AC3E}">
        <p14:creationId xmlns:p14="http://schemas.microsoft.com/office/powerpoint/2010/main" val="22120719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TextEdit="1"/>
          </p:cNvSpPr>
          <p:nvPr>
            <p:ph type="sldImg"/>
          </p:nvPr>
        </p:nvSpPr>
        <p:spPr>
          <a:xfrm>
            <a:off x="93663" y="747713"/>
            <a:ext cx="6613525" cy="3719512"/>
          </a:xfrm>
          <a:ln/>
          <a:extLst>
            <a:ext uri="{909E8E84-426E-40DD-AFC4-6F175D3DCCD1}">
              <a14:hiddenFill xmlns:a14="http://schemas.microsoft.com/office/drawing/2010/main">
                <a:no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6941303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5" name="Rectangle 2"/>
          <p:cNvSpPr>
            <a:spLocks noGrp="1" noRot="1" noChangeAspect="1" noChangeArrowheads="1" noTextEdit="1"/>
          </p:cNvSpPr>
          <p:nvPr>
            <p:ph type="sldImg"/>
          </p:nvPr>
        </p:nvSpPr>
        <p:spPr>
          <a:xfrm>
            <a:off x="47625" y="723900"/>
            <a:ext cx="6415088" cy="3608388"/>
          </a:xfrm>
          <a:ln/>
        </p:spPr>
      </p:sp>
      <p:sp>
        <p:nvSpPr>
          <p:cNvPr id="187396" name="Rectangle 3"/>
          <p:cNvSpPr>
            <a:spLocks noGrp="1" noChangeArrowheads="1"/>
          </p:cNvSpPr>
          <p:nvPr>
            <p:ph type="body" idx="1"/>
          </p:nvPr>
        </p:nvSpPr>
        <p:spPr>
          <a:xfrm>
            <a:off x="869470" y="4572998"/>
            <a:ext cx="5470670" cy="4332800"/>
          </a:xfrm>
          <a:noFill/>
        </p:spPr>
        <p:txBody>
          <a:bodyPr/>
          <a:lstStyle/>
          <a:p>
            <a:pPr eaLnBrk="1" hangingPunct="1"/>
            <a:endParaRPr lang="fr-FR" altLang="fr-FR">
              <a:latin typeface="Arial" panose="020B0604020202020204" pitchFamily="34" charset="0"/>
            </a:endParaRPr>
          </a:p>
        </p:txBody>
      </p:sp>
      <p:sp>
        <p:nvSpPr>
          <p:cNvPr id="3" name="Espace réservé du pied de page 2"/>
          <p:cNvSpPr>
            <a:spLocks noGrp="1"/>
          </p:cNvSpPr>
          <p:nvPr>
            <p:ph type="ftr" sz="quarter" idx="10"/>
          </p:nvPr>
        </p:nvSpPr>
        <p:spPr/>
        <p:txBody>
          <a:bodyPr/>
          <a:lstStyle/>
          <a:p>
            <a:pPr>
              <a:defRPr/>
            </a:pPr>
            <a:endParaRPr lang="fr-FR" altLang="fr-FR">
              <a:solidFill>
                <a:srgbClr val="000000"/>
              </a:solidFill>
            </a:endParaRPr>
          </a:p>
        </p:txBody>
      </p:sp>
    </p:spTree>
    <p:extLst>
      <p:ext uri="{BB962C8B-B14F-4D97-AF65-F5344CB8AC3E}">
        <p14:creationId xmlns:p14="http://schemas.microsoft.com/office/powerpoint/2010/main" val="16782941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Grp="1" noRot="1" noChangeAspect="1" noChangeArrowheads="1" noTextEdit="1"/>
          </p:cNvSpPr>
          <p:nvPr>
            <p:ph type="sldImg"/>
          </p:nvPr>
        </p:nvSpPr>
        <p:spPr bwMode="auto">
          <a:xfrm>
            <a:off x="296863" y="1263650"/>
            <a:ext cx="6137275" cy="34528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20202506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ChangeArrowheads="1" noTextEdit="1"/>
          </p:cNvSpPr>
          <p:nvPr>
            <p:ph type="sldImg"/>
          </p:nvPr>
        </p:nvSpPr>
        <p:spPr bwMode="auto">
          <a:xfrm>
            <a:off x="306388" y="1195388"/>
            <a:ext cx="6173787" cy="3471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195121670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ChangeArrowheads="1" noTextEdit="1"/>
          </p:cNvSpPr>
          <p:nvPr>
            <p:ph type="sldImg"/>
          </p:nvPr>
        </p:nvSpPr>
        <p:spPr>
          <a:xfrm>
            <a:off x="293688" y="1101725"/>
            <a:ext cx="6208712" cy="3492500"/>
          </a:xfrm>
          <a:ln/>
          <a:extLst>
            <a:ext uri="{909E8E84-426E-40DD-AFC4-6F175D3DCCD1}">
              <a14:hiddenFill xmlns:a14="http://schemas.microsoft.com/office/drawing/2010/main">
                <a:no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24409255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2"/>
          <p:cNvSpPr>
            <a:spLocks noGrp="1" noRot="1" noChangeAspect="1" noChangeArrowheads="1" noTextEdit="1"/>
          </p:cNvSpPr>
          <p:nvPr>
            <p:ph type="sldImg"/>
          </p:nvPr>
        </p:nvSpPr>
        <p:spPr bwMode="auto">
          <a:xfrm>
            <a:off x="400050" y="1120775"/>
            <a:ext cx="5937250" cy="3340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90937980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60967453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766642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25475" y="941388"/>
            <a:ext cx="5691188" cy="3200400"/>
          </a:xfrm>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95525360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xfrm>
            <a:off x="92075" y="654050"/>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71496786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Rot="1" noChangeAspect="1" noChangeArrowheads="1" noTextEdit="1"/>
          </p:cNvSpPr>
          <p:nvPr>
            <p:ph type="sldImg"/>
          </p:nvPr>
        </p:nvSpPr>
        <p:spPr>
          <a:xfrm>
            <a:off x="93663" y="744538"/>
            <a:ext cx="6618287" cy="3724275"/>
          </a:xfrm>
          <a:ln/>
          <a:extLst>
            <a:ext uri="{909E8E84-426E-40DD-AFC4-6F175D3DCCD1}">
              <a14:hiddenFill xmlns:a14="http://schemas.microsoft.com/office/drawing/2010/main">
                <a:no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29619033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92075" y="744538"/>
            <a:ext cx="6619875" cy="3724275"/>
          </a:xfrm>
          <a:ln/>
          <a:extLst>
            <a:ext uri="{909E8E84-426E-40DD-AFC4-6F175D3DCCD1}">
              <a14:hiddenFill xmlns:a14="http://schemas.microsoft.com/office/drawing/2010/main">
                <a:no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14130015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39901251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97753949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22677307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98095896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xfrm>
            <a:off x="433388" y="1116013"/>
            <a:ext cx="5967412" cy="3355975"/>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72359198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56059779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6800459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9.xml"/><Relationship Id="rId4" Type="http://schemas.openxmlformats.org/officeDocument/2006/relationships/image" Target="../media/image15.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schemeClr val="bg2">
                <a:shade val="45000"/>
                <a:satMod val="135000"/>
              </a:schemeClr>
              <a:prstClr val="white"/>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680452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pic>
        <p:nvPicPr>
          <p:cNvPr id="12" name="Imag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
        <p:nvSpPr>
          <p:cNvPr id="11" name="Titre 1"/>
          <p:cNvSpPr txBox="1">
            <a:spLocks/>
          </p:cNvSpPr>
          <p:nvPr userDrawn="1"/>
        </p:nvSpPr>
        <p:spPr>
          <a:xfrm>
            <a:off x="2412022" y="272564"/>
            <a:ext cx="10515600" cy="63304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fr-FR" dirty="0"/>
              <a:t>Modifiez le style du titre</a:t>
            </a:r>
          </a:p>
        </p:txBody>
      </p:sp>
    </p:spTree>
    <p:extLst>
      <p:ext uri="{BB962C8B-B14F-4D97-AF65-F5344CB8AC3E}">
        <p14:creationId xmlns:p14="http://schemas.microsoft.com/office/powerpoint/2010/main" val="42833182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fld id="{2EF941F7-F71D-46EA-8329-B2643C839FC1}" type="datetime1">
              <a:rPr lang="fr-FR" smtClean="0">
                <a:solidFill>
                  <a:srgbClr val="4472C4">
                    <a:lumMod val="75000"/>
                  </a:srgbClr>
                </a:solidFill>
              </a:rPr>
              <a:pPr/>
              <a:t>29/09/2022</a:t>
            </a:fld>
            <a:endParaRPr lang="fr-FR">
              <a:solidFill>
                <a:srgbClr val="4472C4">
                  <a:lumMod val="75000"/>
                </a:srgbClr>
              </a:solidFill>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a:xfrm>
            <a:off x="9334500" y="6319046"/>
            <a:ext cx="2743200" cy="365125"/>
          </a:xfrm>
          <a:prstGeom prst="rect">
            <a:avLst/>
          </a:prstGeom>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pPr fontAlgn="base">
              <a:spcAft>
                <a:spcPct val="0"/>
              </a:spcAft>
            </a:pPr>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23529697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pic>
        <p:nvPicPr>
          <p:cNvPr id="12" name="Imag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Tree>
    <p:extLst>
      <p:ext uri="{BB962C8B-B14F-4D97-AF65-F5344CB8AC3E}">
        <p14:creationId xmlns:p14="http://schemas.microsoft.com/office/powerpoint/2010/main" val="37864676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dirty="0">
              <a:solidFill>
                <a:prstClr val="white"/>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dirty="0">
                <a:solidFill>
                  <a:prstClr val="white"/>
                </a:solidFill>
              </a:endParaRPr>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
        <p:nvSpPr>
          <p:cNvPr id="14" name="ZoneTexte 13"/>
          <p:cNvSpPr txBox="1"/>
          <p:nvPr userDrawn="1"/>
        </p:nvSpPr>
        <p:spPr>
          <a:xfrm>
            <a:off x="2512049" y="1936154"/>
            <a:ext cx="7110484" cy="923330"/>
          </a:xfrm>
          <a:prstGeom prst="rect">
            <a:avLst/>
          </a:prstGeom>
          <a:noFill/>
        </p:spPr>
        <p:txBody>
          <a:bodyPr wrap="square" rtlCol="0">
            <a:spAutoFit/>
          </a:bodyPr>
          <a:lstStyle/>
          <a:p>
            <a:pPr algn="ctr" eaLnBrk="0" fontAlgn="base" hangingPunct="0">
              <a:spcBef>
                <a:spcPct val="0"/>
              </a:spcBef>
              <a:spcAft>
                <a:spcPct val="0"/>
              </a:spcAft>
            </a:pPr>
            <a:r>
              <a:rPr lang="fr-FR" sz="2700" b="1" dirty="0">
                <a:solidFill>
                  <a:prstClr val="white"/>
                </a:solidFill>
                <a:latin typeface="Arial" panose="020B0604020202020204" pitchFamily="34" charset="0"/>
                <a:cs typeface="Arial" panose="020B0604020202020204" pitchFamily="34" charset="0"/>
              </a:rPr>
              <a:t>Partie 1 </a:t>
            </a:r>
          </a:p>
          <a:p>
            <a:pPr algn="ctr" eaLnBrk="0" fontAlgn="base" hangingPunct="0">
              <a:spcBef>
                <a:spcPct val="0"/>
              </a:spcBef>
              <a:spcAft>
                <a:spcPct val="0"/>
              </a:spcAft>
            </a:pPr>
            <a:r>
              <a:rPr lang="fr-FR" sz="2700" dirty="0">
                <a:solidFill>
                  <a:prstClr val="white"/>
                </a:solidFill>
                <a:latin typeface="Arial" panose="020B0604020202020204" pitchFamily="34" charset="0"/>
                <a:cs typeface="Arial" panose="020B0604020202020204" pitchFamily="34" charset="0"/>
              </a:rPr>
              <a:t>Titre de la première partie</a:t>
            </a:r>
          </a:p>
        </p:txBody>
      </p:sp>
      <p:sp>
        <p:nvSpPr>
          <p:cNvPr id="15" name="ZoneTexte 14"/>
          <p:cNvSpPr txBox="1"/>
          <p:nvPr userDrawn="1"/>
        </p:nvSpPr>
        <p:spPr>
          <a:xfrm>
            <a:off x="3220745" y="4139387"/>
            <a:ext cx="6400031" cy="1661993"/>
          </a:xfrm>
          <a:prstGeom prst="rect">
            <a:avLst/>
          </a:prstGeom>
          <a:noFill/>
        </p:spPr>
        <p:txBody>
          <a:bodyPr wrap="square" rtlCol="0">
            <a:spAutoFit/>
          </a:bodyPr>
          <a:lstStyle/>
          <a:p>
            <a:pPr marL="257175" indent="-257175" eaLnBrk="0" fontAlgn="base" hangingPunct="0">
              <a:spcBef>
                <a:spcPct val="0"/>
              </a:spcBef>
              <a:spcAft>
                <a:spcPct val="0"/>
              </a:spcAft>
              <a:buFontTx/>
              <a:buBlip>
                <a:blip r:embed="rId3"/>
              </a:buBlip>
            </a:pPr>
            <a:r>
              <a:rPr lang="fr-FR" dirty="0">
                <a:solidFill>
                  <a:srgbClr val="0053A1"/>
                </a:solidFill>
                <a:latin typeface="Arial" panose="020B0604020202020204" pitchFamily="34" charset="0"/>
                <a:cs typeface="Arial" panose="020B0604020202020204" pitchFamily="34" charset="0"/>
              </a:rPr>
              <a:t>1.1 Liste des sous-sections (sous-titre 1)</a:t>
            </a:r>
          </a:p>
          <a:p>
            <a:pPr eaLnBrk="0" fontAlgn="base" hangingPunct="0">
              <a:spcBef>
                <a:spcPct val="0"/>
              </a:spcBef>
              <a:spcAft>
                <a:spcPct val="0"/>
              </a:spcAft>
            </a:pPr>
            <a:endParaRPr lang="fr-FR" dirty="0">
              <a:solidFill>
                <a:srgbClr val="0053A1"/>
              </a:solidFill>
              <a:latin typeface="Arial" panose="020B0604020202020204" pitchFamily="34" charset="0"/>
              <a:cs typeface="Arial" panose="020B0604020202020204" pitchFamily="34" charset="0"/>
            </a:endParaRPr>
          </a:p>
          <a:p>
            <a:pPr marL="257175" indent="-257175" eaLnBrk="0" fontAlgn="base" hangingPunct="0">
              <a:spcBef>
                <a:spcPct val="0"/>
              </a:spcBef>
              <a:spcAft>
                <a:spcPct val="0"/>
              </a:spcAft>
              <a:buFontTx/>
              <a:buBlip>
                <a:blip r:embed="rId3"/>
              </a:buBlip>
            </a:pPr>
            <a:r>
              <a:rPr lang="fr-FR" dirty="0">
                <a:solidFill>
                  <a:srgbClr val="0053A1"/>
                </a:solidFill>
                <a:latin typeface="Arial" panose="020B0604020202020204" pitchFamily="34" charset="0"/>
                <a:cs typeface="Arial" panose="020B0604020202020204" pitchFamily="34" charset="0"/>
              </a:rPr>
              <a:t>1.2 Liste des sous-sections (sous-titre 1)</a:t>
            </a:r>
          </a:p>
          <a:p>
            <a:pPr eaLnBrk="0" fontAlgn="base" hangingPunct="0">
              <a:spcBef>
                <a:spcPct val="0"/>
              </a:spcBef>
              <a:spcAft>
                <a:spcPct val="0"/>
              </a:spcAft>
            </a:pPr>
            <a:endParaRPr lang="fr-FR" dirty="0">
              <a:solidFill>
                <a:srgbClr val="0053A1"/>
              </a:solidFill>
              <a:latin typeface="Arial" panose="020B0604020202020204" pitchFamily="34" charset="0"/>
              <a:cs typeface="Arial" panose="020B0604020202020204" pitchFamily="34" charset="0"/>
            </a:endParaRPr>
          </a:p>
          <a:p>
            <a:pPr marL="257175" indent="-257175" eaLnBrk="0" fontAlgn="base" hangingPunct="0">
              <a:spcBef>
                <a:spcPct val="0"/>
              </a:spcBef>
              <a:spcAft>
                <a:spcPct val="0"/>
              </a:spcAft>
              <a:buFontTx/>
              <a:buBlip>
                <a:blip r:embed="rId3"/>
              </a:buBlip>
            </a:pPr>
            <a:r>
              <a:rPr lang="fr-FR" dirty="0">
                <a:solidFill>
                  <a:srgbClr val="0053A1"/>
                </a:solidFill>
                <a:latin typeface="Arial" panose="020B0604020202020204" pitchFamily="34" charset="0"/>
                <a:cs typeface="Arial" panose="020B0604020202020204" pitchFamily="34" charset="0"/>
              </a:rPr>
              <a:t>1.3 Liste des sous-sections (sous-titre 1)</a:t>
            </a:r>
          </a:p>
          <a:p>
            <a:pPr eaLnBrk="0" fontAlgn="base" hangingPunct="0">
              <a:spcBef>
                <a:spcPct val="0"/>
              </a:spcBef>
              <a:spcAft>
                <a:spcPct val="0"/>
              </a:spcAft>
            </a:pPr>
            <a:endParaRPr lang="fr-FR" sz="1200" dirty="0">
              <a:solidFill>
                <a:prstClr val="black"/>
              </a:solidFill>
              <a:latin typeface="Arial" panose="020B0604020202020204" pitchFamily="34" charset="0"/>
            </a:endParaRPr>
          </a:p>
        </p:txBody>
      </p:sp>
      <p:pic>
        <p:nvPicPr>
          <p:cNvPr id="17" name="Imag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1598" y="2976747"/>
            <a:ext cx="3378631" cy="3378631"/>
          </a:xfrm>
          <a:prstGeom prst="rect">
            <a:avLst/>
          </a:prstGeom>
        </p:spPr>
      </p:pic>
    </p:spTree>
    <p:extLst>
      <p:ext uri="{BB962C8B-B14F-4D97-AF65-F5344CB8AC3E}">
        <p14:creationId xmlns:p14="http://schemas.microsoft.com/office/powerpoint/2010/main" val="31785552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5433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4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8369132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5" name="Image 4"/>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4982565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7269046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15276748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7503298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138375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1_Vide">
    <p:spTree>
      <p:nvGrpSpPr>
        <p:cNvPr id="1" name=""/>
        <p:cNvGrpSpPr/>
        <p:nvPr/>
      </p:nvGrpSpPr>
      <p:grpSpPr>
        <a:xfrm>
          <a:off x="0" y="0"/>
          <a:ext cx="0" cy="0"/>
          <a:chOff x="0" y="0"/>
          <a:chExt cx="0" cy="0"/>
        </a:xfrm>
      </p:grpSpPr>
      <p:sp>
        <p:nvSpPr>
          <p:cNvPr id="4" name="Titre 1"/>
          <p:cNvSpPr txBox="1">
            <a:spLocks/>
          </p:cNvSpPr>
          <p:nvPr userDrawn="1"/>
        </p:nvSpPr>
        <p:spPr>
          <a:xfrm>
            <a:off x="2412022" y="272564"/>
            <a:ext cx="10515600" cy="63304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endParaRPr lang="fr-FR" dirty="0"/>
          </a:p>
        </p:txBody>
      </p:sp>
    </p:spTree>
    <p:extLst>
      <p:ext uri="{BB962C8B-B14F-4D97-AF65-F5344CB8AC3E}">
        <p14:creationId xmlns:p14="http://schemas.microsoft.com/office/powerpoint/2010/main" val="377979482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41513994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6517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38714353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40265755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86607944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8285590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7090174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Tree>
    <p:extLst>
      <p:ext uri="{BB962C8B-B14F-4D97-AF65-F5344CB8AC3E}">
        <p14:creationId xmlns:p14="http://schemas.microsoft.com/office/powerpoint/2010/main" val="127723333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7" y="0"/>
            <a:ext cx="12185905" cy="6858000"/>
          </a:xfrm>
          <a:prstGeom prst="rect">
            <a:avLst/>
          </a:prstGeom>
        </p:spPr>
      </p:pic>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dirty="0">
              <a:solidFill>
                <a:srgbClr val="FFFFFF"/>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dirty="0">
                <a:solidFill>
                  <a:srgbClr val="FFFFFF"/>
                </a:solidFill>
              </a:endParaRPr>
            </a:p>
          </p:txBody>
        </p:sp>
        <p:pic>
          <p:nvPicPr>
            <p:cNvPr id="13" name="Image 12"/>
            <p:cNvPicPr>
              <a:picLocks noChangeAspect="1"/>
            </p:cNvPicPr>
            <p:nvPr/>
          </p:nvPicPr>
          <p:blipFill rotWithShape="1">
            <a:blip r:embed="rId3"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
        <p:nvSpPr>
          <p:cNvPr id="7" name="Text Box 8"/>
          <p:cNvSpPr txBox="1">
            <a:spLocks noChangeArrowheads="1"/>
          </p:cNvSpPr>
          <p:nvPr userDrawn="1"/>
        </p:nvSpPr>
        <p:spPr bwMode="auto">
          <a:xfrm>
            <a:off x="11664951" y="6619875"/>
            <a:ext cx="70696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fld id="{1B1AD2B6-9CF2-4487-8BBC-D36E3963DA23}" type="slidenum">
              <a:rPr lang="fr-FR" altLang="fr-FR" sz="900">
                <a:solidFill>
                  <a:srgbClr val="000000"/>
                </a:solidFill>
                <a:latin typeface="Tahoma" panose="020B0604030504040204" pitchFamily="34" charset="0"/>
                <a:ea typeface="ＭＳ Ｐゴシック" panose="020B0600070205080204" pitchFamily="34" charset="-128"/>
              </a:rPr>
              <a:pPr eaLnBrk="0" fontAlgn="base" hangingPunct="0">
                <a:spcBef>
                  <a:spcPct val="0"/>
                </a:spcBef>
                <a:spcAft>
                  <a:spcPct val="0"/>
                </a:spcAft>
              </a:pPr>
              <a:t>‹N°›</a:t>
            </a:fld>
            <a:r>
              <a:rPr lang="fr-FR" altLang="fr-FR" sz="900" dirty="0">
                <a:solidFill>
                  <a:srgbClr val="969696"/>
                </a:solidFill>
                <a:latin typeface="Times New Roman" panose="02020603050405020304" pitchFamily="18" charset="0"/>
                <a:ea typeface="ＭＳ Ｐゴシック" panose="020B0600070205080204" pitchFamily="34" charset="-128"/>
              </a:rPr>
              <a:t> </a:t>
            </a:r>
          </a:p>
        </p:txBody>
      </p:sp>
    </p:spTree>
    <p:extLst>
      <p:ext uri="{BB962C8B-B14F-4D97-AF65-F5344CB8AC3E}">
        <p14:creationId xmlns:p14="http://schemas.microsoft.com/office/powerpoint/2010/main" val="222962701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7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52487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re 1"/>
          <p:cNvSpPr txBox="1">
            <a:spLocks/>
          </p:cNvSpPr>
          <p:nvPr userDrawn="1"/>
        </p:nvSpPr>
        <p:spPr>
          <a:xfrm>
            <a:off x="2412022" y="272564"/>
            <a:ext cx="10515600" cy="63304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endParaRPr lang="fr-FR" dirty="0"/>
          </a:p>
        </p:txBody>
      </p:sp>
    </p:spTree>
    <p:extLst>
      <p:ext uri="{BB962C8B-B14F-4D97-AF65-F5344CB8AC3E}">
        <p14:creationId xmlns:p14="http://schemas.microsoft.com/office/powerpoint/2010/main" val="8687679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3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80442812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pPr eaLnBrk="0" fontAlgn="base" hangingPunct="0">
              <a:spcBef>
                <a:spcPct val="0"/>
              </a:spcBef>
              <a:spcAft>
                <a:spcPct val="0"/>
              </a:spcAft>
            </a:pPr>
            <a:endParaRPr lang="fr-FR" sz="1600">
              <a:solidFill>
                <a:prstClr val="black"/>
              </a:solidFill>
              <a:latin typeface="Arial" panose="020B0604020202020204" pitchFamily="34" charset="0"/>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pPr eaLnBrk="0" fontAlgn="base" hangingPunct="0">
              <a:spcBef>
                <a:spcPct val="0"/>
              </a:spcBef>
              <a:spcAft>
                <a:spcPct val="0"/>
              </a:spcAft>
            </a:pPr>
            <a:r>
              <a:rPr lang="fr-FR" sz="1600">
                <a:solidFill>
                  <a:prstClr val="black"/>
                </a:solidFill>
                <a:latin typeface="Arial" panose="020B0604020202020204" pitchFamily="34" charset="0"/>
              </a:rPr>
              <a:t>Copyright © CDFH - Tous droits d'utilisation et de traduction réservés</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pPr eaLnBrk="0" fontAlgn="base" hangingPunct="0">
              <a:spcBef>
                <a:spcPct val="0"/>
              </a:spcBef>
              <a:spcAft>
                <a:spcPct val="0"/>
              </a:spcAft>
            </a:pPr>
            <a:fld id="{2CE00AA1-E540-4D63-A28F-418A2C4690E4}" type="slidenum">
              <a:rPr lang="fr-FR" sz="1600">
                <a:solidFill>
                  <a:prstClr val="black"/>
                </a:solidFill>
                <a:latin typeface="Arial" panose="020B0604020202020204" pitchFamily="34" charset="0"/>
              </a:rPr>
              <a:pPr eaLnBrk="0" fontAlgn="base" hangingPunct="0">
                <a:spcBef>
                  <a:spcPct val="0"/>
                </a:spcBef>
                <a:spcAft>
                  <a:spcPct val="0"/>
                </a:spcAft>
              </a:pPr>
              <a:t>‹N°›</a:t>
            </a:fld>
            <a:endParaRPr lang="fr-FR" sz="1600">
              <a:solidFill>
                <a:prstClr val="black"/>
              </a:solidFill>
              <a:latin typeface="Arial" panose="020B0604020202020204" pitchFamily="34" charset="0"/>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pPr fontAlgn="base">
              <a:spcAft>
                <a:spcPct val="0"/>
              </a:spcAft>
            </a:pPr>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24169089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contenu 2"/>
          <p:cNvSpPr>
            <a:spLocks noGrp="1"/>
          </p:cNvSpPr>
          <p:nvPr>
            <p:ph idx="1"/>
          </p:nvPr>
        </p:nvSpPr>
        <p:spPr/>
        <p:txBody>
          <a:bodyPr/>
          <a:lstStyle>
            <a:lvl1pPr marL="342900" indent="-342900">
              <a:buFontTx/>
              <a:buBlip>
                <a:blip r:embed="rId2"/>
              </a:buBlip>
              <a:defRPr/>
            </a:lvl1pPr>
            <a:lvl2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pPr eaLnBrk="0" fontAlgn="base" hangingPunct="0">
              <a:spcBef>
                <a:spcPct val="0"/>
              </a:spcBef>
              <a:spcAft>
                <a:spcPct val="0"/>
              </a:spcAft>
            </a:pPr>
            <a:fld id="{2CE00AA1-E540-4D63-A28F-418A2C4690E4}" type="slidenum">
              <a:rPr lang="fr-FR" sz="1600">
                <a:solidFill>
                  <a:prstClr val="black"/>
                </a:solidFill>
                <a:latin typeface="Arial" panose="020B0604020202020204" pitchFamily="34" charset="0"/>
              </a:rPr>
              <a:pPr eaLnBrk="0" fontAlgn="base" hangingPunct="0">
                <a:spcBef>
                  <a:spcPct val="0"/>
                </a:spcBef>
                <a:spcAft>
                  <a:spcPct val="0"/>
                </a:spcAft>
              </a:pPr>
              <a:t>‹N°›</a:t>
            </a:fld>
            <a:endParaRPr lang="fr-FR" sz="1600">
              <a:solidFill>
                <a:prstClr val="black"/>
              </a:solidFill>
              <a:latin typeface="Arial" panose="020B0604020202020204" pitchFamily="34" charset="0"/>
            </a:endParaRPr>
          </a:p>
        </p:txBody>
      </p:sp>
      <p:pic>
        <p:nvPicPr>
          <p:cNvPr id="9" name="Image 8"/>
          <p:cNvPicPr>
            <a:picLocks noChangeAspect="1"/>
          </p:cNvPicPr>
          <p:nvPr userDrawn="1"/>
        </p:nvPicPr>
        <p:blipFill rotWithShape="1">
          <a:blip r:embed="rId3">
            <a:extLst>
              <a:ext uri="{28A0092B-C50C-407E-A947-70E740481C1C}">
                <a14:useLocalDpi xmlns:a14="http://schemas.microsoft.com/office/drawing/2010/main" val="0"/>
              </a:ext>
            </a:extLst>
          </a:blip>
          <a:srcRect l="55632" t="46206"/>
          <a:stretch/>
        </p:blipFill>
        <p:spPr>
          <a:xfrm>
            <a:off x="7729269" y="3812877"/>
            <a:ext cx="4462732" cy="3045125"/>
          </a:xfrm>
          <a:prstGeom prst="rect">
            <a:avLst/>
          </a:prstGeom>
        </p:spPr>
      </p:pic>
    </p:spTree>
    <p:extLst>
      <p:ext uri="{BB962C8B-B14F-4D97-AF65-F5344CB8AC3E}">
        <p14:creationId xmlns:p14="http://schemas.microsoft.com/office/powerpoint/2010/main" val="297168131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40"/>
            <a:ext cx="10515600" cy="2852737"/>
          </a:xfrm>
        </p:spPr>
        <p:txBody>
          <a:bodyPr anchor="b"/>
          <a:lstStyle>
            <a:lvl1pPr>
              <a:defRPr sz="4500"/>
            </a:lvl1pPr>
          </a:lstStyle>
          <a:p>
            <a:r>
              <a:rPr lang="fr-FR"/>
              <a:t>Modifiez le style du titre</a:t>
            </a:r>
          </a:p>
        </p:txBody>
      </p:sp>
      <p:sp>
        <p:nvSpPr>
          <p:cNvPr id="3" name="Espace réservé du texte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Modifiez les styles du texte du masque</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pPr eaLnBrk="0" fontAlgn="base" hangingPunct="0">
              <a:spcBef>
                <a:spcPct val="0"/>
              </a:spcBef>
              <a:spcAft>
                <a:spcPct val="0"/>
              </a:spcAft>
            </a:pPr>
            <a:fld id="{2CE00AA1-E540-4D63-A28F-418A2C4690E4}" type="slidenum">
              <a:rPr lang="fr-FR" sz="1600">
                <a:solidFill>
                  <a:prstClr val="black"/>
                </a:solidFill>
                <a:latin typeface="Arial" panose="020B0604020202020204" pitchFamily="34" charset="0"/>
              </a:rPr>
              <a:pPr eaLnBrk="0" fontAlgn="base" hangingPunct="0">
                <a:spcBef>
                  <a:spcPct val="0"/>
                </a:spcBef>
                <a:spcAft>
                  <a:spcPct val="0"/>
                </a:spcAft>
              </a:pPr>
              <a:t>‹N°›</a:t>
            </a:fld>
            <a:endParaRPr lang="fr-FR" sz="1600">
              <a:solidFill>
                <a:prstClr val="black"/>
              </a:solidFill>
              <a:latin typeface="Arial" panose="020B0604020202020204" pitchFamily="34" charset="0"/>
            </a:endParaRPr>
          </a:p>
        </p:txBody>
      </p:sp>
      <p:sp>
        <p:nvSpPr>
          <p:cNvPr id="9"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pPr fontAlgn="base">
              <a:spcAft>
                <a:spcPct val="0"/>
              </a:spcAft>
            </a:pPr>
            <a:r>
              <a:rPr lang="fr-FR" sz="3300">
                <a:solidFill>
                  <a:srgbClr val="4472C4">
                    <a:lumMod val="75000"/>
                  </a:srgbClr>
                </a:solidFill>
              </a:rPr>
              <a:t>Modifiez le style du titre</a:t>
            </a:r>
          </a:p>
        </p:txBody>
      </p:sp>
    </p:spTree>
    <p:extLst>
      <p:ext uri="{BB962C8B-B14F-4D97-AF65-F5344CB8AC3E}">
        <p14:creationId xmlns:p14="http://schemas.microsoft.com/office/powerpoint/2010/main" val="30620602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2"/>
          </p:nvPr>
        </p:nvSpPr>
        <p:spPr>
          <a:xfrm>
            <a:off x="9344025" y="6256622"/>
            <a:ext cx="2743200" cy="365125"/>
          </a:xfrm>
          <a:prstGeom prst="rect">
            <a:avLst/>
          </a:prstGeom>
        </p:spPr>
        <p:txBody>
          <a:bodyPr/>
          <a:lstStyle/>
          <a:p>
            <a:pPr eaLnBrk="0" fontAlgn="base" hangingPunct="0">
              <a:spcBef>
                <a:spcPct val="0"/>
              </a:spcBef>
              <a:spcAft>
                <a:spcPct val="0"/>
              </a:spcAft>
            </a:pPr>
            <a:fld id="{2CE00AA1-E540-4D63-A28F-418A2C4690E4}" type="slidenum">
              <a:rPr lang="fr-FR" sz="1600">
                <a:solidFill>
                  <a:prstClr val="black"/>
                </a:solidFill>
                <a:latin typeface="Arial" panose="020B0604020202020204" pitchFamily="34" charset="0"/>
              </a:rPr>
              <a:pPr eaLnBrk="0" fontAlgn="base" hangingPunct="0">
                <a:spcBef>
                  <a:spcPct val="0"/>
                </a:spcBef>
                <a:spcAft>
                  <a:spcPct val="0"/>
                </a:spcAft>
              </a:pPr>
              <a:t>‹N°›</a:t>
            </a:fld>
            <a:endParaRPr lang="fr-FR" sz="1600">
              <a:solidFill>
                <a:prstClr val="black"/>
              </a:solidFill>
              <a:latin typeface="Arial" panose="020B0604020202020204" pitchFamily="34" charset="0"/>
            </a:endParaRPr>
          </a:p>
        </p:txBody>
      </p:sp>
    </p:spTree>
    <p:extLst>
      <p:ext uri="{BB962C8B-B14F-4D97-AF65-F5344CB8AC3E}">
        <p14:creationId xmlns:p14="http://schemas.microsoft.com/office/powerpoint/2010/main" val="8257651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Espace réservé du contenu 3"/>
          <p:cNvSpPr>
            <a:spLocks noGrp="1"/>
          </p:cNvSpPr>
          <p:nvPr>
            <p:ph sz="half" idx="2"/>
          </p:nvPr>
        </p:nvSpPr>
        <p:spPr>
          <a:xfrm>
            <a:off x="839789"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6172201"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numéro de diapositive 8"/>
          <p:cNvSpPr>
            <a:spLocks noGrp="1"/>
          </p:cNvSpPr>
          <p:nvPr>
            <p:ph type="sldNum" sz="quarter" idx="12"/>
          </p:nvPr>
        </p:nvSpPr>
        <p:spPr>
          <a:xfrm>
            <a:off x="9344025" y="6256622"/>
            <a:ext cx="2743200" cy="365125"/>
          </a:xfrm>
          <a:prstGeom prst="rect">
            <a:avLst/>
          </a:prstGeom>
        </p:spPr>
        <p:txBody>
          <a:bodyPr/>
          <a:lstStyle/>
          <a:p>
            <a:pPr eaLnBrk="0" fontAlgn="base" hangingPunct="0">
              <a:spcBef>
                <a:spcPct val="0"/>
              </a:spcBef>
              <a:spcAft>
                <a:spcPct val="0"/>
              </a:spcAft>
            </a:pPr>
            <a:fld id="{2CE00AA1-E540-4D63-A28F-418A2C4690E4}" type="slidenum">
              <a:rPr lang="fr-FR" sz="1600">
                <a:solidFill>
                  <a:prstClr val="black"/>
                </a:solidFill>
                <a:latin typeface="Arial" panose="020B0604020202020204" pitchFamily="34" charset="0"/>
              </a:rPr>
              <a:pPr eaLnBrk="0" fontAlgn="base" hangingPunct="0">
                <a:spcBef>
                  <a:spcPct val="0"/>
                </a:spcBef>
                <a:spcAft>
                  <a:spcPct val="0"/>
                </a:spcAft>
              </a:pPr>
              <a:t>‹N°›</a:t>
            </a:fld>
            <a:endParaRPr lang="fr-FR" sz="1600">
              <a:solidFill>
                <a:prstClr val="black"/>
              </a:solidFill>
              <a:latin typeface="Arial" panose="020B0604020202020204" pitchFamily="34" charset="0"/>
            </a:endParaRPr>
          </a:p>
        </p:txBody>
      </p:sp>
      <p:sp>
        <p:nvSpPr>
          <p:cNvPr id="12"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98305822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pPr eaLnBrk="0" fontAlgn="base" hangingPunct="0">
              <a:spcBef>
                <a:spcPct val="0"/>
              </a:spcBef>
              <a:spcAft>
                <a:spcPct val="0"/>
              </a:spcAft>
            </a:pPr>
            <a:fld id="{2CE00AA1-E540-4D63-A28F-418A2C4690E4}" type="slidenum">
              <a:rPr lang="fr-FR" sz="1600">
                <a:solidFill>
                  <a:prstClr val="black"/>
                </a:solidFill>
                <a:latin typeface="Arial" panose="020B0604020202020204" pitchFamily="34" charset="0"/>
              </a:rPr>
              <a:pPr eaLnBrk="0" fontAlgn="base" hangingPunct="0">
                <a:spcBef>
                  <a:spcPct val="0"/>
                </a:spcBef>
                <a:spcAft>
                  <a:spcPct val="0"/>
                </a:spcAft>
              </a:pPr>
              <a:t>‹N°›</a:t>
            </a:fld>
            <a:endParaRPr lang="fr-FR" sz="1600">
              <a:solidFill>
                <a:prstClr val="black"/>
              </a:solidFill>
              <a:latin typeface="Arial" panose="020B0604020202020204" pitchFamily="34" charset="0"/>
            </a:endParaRPr>
          </a:p>
        </p:txBody>
      </p:sp>
    </p:spTree>
    <p:extLst>
      <p:ext uri="{BB962C8B-B14F-4D97-AF65-F5344CB8AC3E}">
        <p14:creationId xmlns:p14="http://schemas.microsoft.com/office/powerpoint/2010/main" val="26717806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7"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28513340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du contenu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7" name="Espace réservé du numéro de diapositive 6"/>
          <p:cNvSpPr>
            <a:spLocks noGrp="1"/>
          </p:cNvSpPr>
          <p:nvPr>
            <p:ph type="sldNum" sz="quarter" idx="12"/>
          </p:nvPr>
        </p:nvSpPr>
        <p:spPr>
          <a:xfrm>
            <a:off x="9344025" y="6256622"/>
            <a:ext cx="2743200" cy="365125"/>
          </a:xfrm>
          <a:prstGeom prst="rect">
            <a:avLst/>
          </a:prstGeom>
        </p:spPr>
        <p:txBody>
          <a:bodyPr/>
          <a:lstStyle/>
          <a:p>
            <a:pPr eaLnBrk="0" fontAlgn="base" hangingPunct="0">
              <a:spcBef>
                <a:spcPct val="0"/>
              </a:spcBef>
              <a:spcAft>
                <a:spcPct val="0"/>
              </a:spcAft>
            </a:pPr>
            <a:fld id="{2CE00AA1-E540-4D63-A28F-418A2C4690E4}" type="slidenum">
              <a:rPr lang="fr-FR" sz="1600">
                <a:solidFill>
                  <a:prstClr val="black"/>
                </a:solidFill>
                <a:latin typeface="Arial" panose="020B0604020202020204" pitchFamily="34" charset="0"/>
              </a:rPr>
              <a:pPr eaLnBrk="0" fontAlgn="base" hangingPunct="0">
                <a:spcBef>
                  <a:spcPct val="0"/>
                </a:spcBef>
                <a:spcAft>
                  <a:spcPct val="0"/>
                </a:spcAft>
              </a:pPr>
              <a:t>‹N°›</a:t>
            </a:fld>
            <a:endParaRPr lang="fr-FR" sz="1600">
              <a:solidFill>
                <a:prstClr val="black"/>
              </a:solidFill>
              <a:latin typeface="Arial" panose="020B0604020202020204" pitchFamily="34" charset="0"/>
            </a:endParaRPr>
          </a:p>
        </p:txBody>
      </p:sp>
      <p:sp>
        <p:nvSpPr>
          <p:cNvPr id="10"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pPr fontAlgn="base">
              <a:spcAft>
                <a:spcPct val="0"/>
              </a:spcAft>
            </a:pPr>
            <a:r>
              <a:rPr lang="fr-FR" sz="3300">
                <a:solidFill>
                  <a:srgbClr val="4472C4">
                    <a:lumMod val="75000"/>
                  </a:srgbClr>
                </a:solidFill>
              </a:rPr>
              <a:t>Modifiez le style du titre</a:t>
            </a:r>
          </a:p>
        </p:txBody>
      </p:sp>
    </p:spTree>
    <p:extLst>
      <p:ext uri="{BB962C8B-B14F-4D97-AF65-F5344CB8AC3E}">
        <p14:creationId xmlns:p14="http://schemas.microsoft.com/office/powerpoint/2010/main" val="7568069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pour une image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7" name="Espace réservé du numéro de diapositive 6"/>
          <p:cNvSpPr>
            <a:spLocks noGrp="1"/>
          </p:cNvSpPr>
          <p:nvPr>
            <p:ph type="sldNum" sz="quarter" idx="12"/>
          </p:nvPr>
        </p:nvSpPr>
        <p:spPr>
          <a:xfrm>
            <a:off x="9344025" y="6256622"/>
            <a:ext cx="2743200" cy="365125"/>
          </a:xfrm>
          <a:prstGeom prst="rect">
            <a:avLst/>
          </a:prstGeom>
        </p:spPr>
        <p:txBody>
          <a:bodyPr/>
          <a:lstStyle/>
          <a:p>
            <a:pPr eaLnBrk="0" fontAlgn="base" hangingPunct="0">
              <a:spcBef>
                <a:spcPct val="0"/>
              </a:spcBef>
              <a:spcAft>
                <a:spcPct val="0"/>
              </a:spcAft>
            </a:pPr>
            <a:fld id="{2CE00AA1-E540-4D63-A28F-418A2C4690E4}" type="slidenum">
              <a:rPr lang="fr-FR" sz="1600">
                <a:solidFill>
                  <a:prstClr val="black"/>
                </a:solidFill>
                <a:latin typeface="Arial" panose="020B0604020202020204" pitchFamily="34" charset="0"/>
              </a:rPr>
              <a:pPr eaLnBrk="0" fontAlgn="base" hangingPunct="0">
                <a:spcBef>
                  <a:spcPct val="0"/>
                </a:spcBef>
                <a:spcAft>
                  <a:spcPct val="0"/>
                </a:spcAft>
              </a:pPr>
              <a:t>‹N°›</a:t>
            </a:fld>
            <a:endParaRPr lang="fr-FR" sz="1600">
              <a:solidFill>
                <a:prstClr val="black"/>
              </a:solidFill>
              <a:latin typeface="Arial" panose="020B0604020202020204" pitchFamily="34" charset="0"/>
            </a:endParaRPr>
          </a:p>
        </p:txBody>
      </p:sp>
      <p:sp>
        <p:nvSpPr>
          <p:cNvPr id="10"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pPr fontAlgn="base">
              <a:spcAft>
                <a:spcPct val="0"/>
              </a:spcAft>
            </a:pPr>
            <a:r>
              <a:rPr lang="fr-FR" sz="3300">
                <a:solidFill>
                  <a:srgbClr val="4472C4">
                    <a:lumMod val="75000"/>
                  </a:srgbClr>
                </a:solidFill>
              </a:rPr>
              <a:t>Modifiez le style du titre</a:t>
            </a:r>
          </a:p>
        </p:txBody>
      </p:sp>
    </p:spTree>
    <p:extLst>
      <p:ext uri="{BB962C8B-B14F-4D97-AF65-F5344CB8AC3E}">
        <p14:creationId xmlns:p14="http://schemas.microsoft.com/office/powerpoint/2010/main" val="3166215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7" name="Titre 1"/>
          <p:cNvSpPr txBox="1">
            <a:spLocks/>
          </p:cNvSpPr>
          <p:nvPr userDrawn="1"/>
        </p:nvSpPr>
        <p:spPr>
          <a:xfrm>
            <a:off x="2412022" y="272564"/>
            <a:ext cx="10515600" cy="63304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fr-FR" dirty="0"/>
              <a:t>Modifiez le style du titre</a:t>
            </a:r>
          </a:p>
        </p:txBody>
      </p:sp>
    </p:spTree>
    <p:extLst>
      <p:ext uri="{BB962C8B-B14F-4D97-AF65-F5344CB8AC3E}">
        <p14:creationId xmlns:p14="http://schemas.microsoft.com/office/powerpoint/2010/main" val="274427867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pPr eaLnBrk="0" fontAlgn="base" hangingPunct="0">
              <a:spcBef>
                <a:spcPct val="0"/>
              </a:spcBef>
              <a:spcAft>
                <a:spcPct val="0"/>
              </a:spcAft>
            </a:pPr>
            <a:fld id="{2CE00AA1-E540-4D63-A28F-418A2C4690E4}" type="slidenum">
              <a:rPr lang="fr-FR" sz="1600">
                <a:solidFill>
                  <a:prstClr val="black"/>
                </a:solidFill>
                <a:latin typeface="Arial" panose="020B0604020202020204" pitchFamily="34" charset="0"/>
              </a:rPr>
              <a:pPr eaLnBrk="0" fontAlgn="base" hangingPunct="0">
                <a:spcBef>
                  <a:spcPct val="0"/>
                </a:spcBef>
                <a:spcAft>
                  <a:spcPct val="0"/>
                </a:spcAft>
              </a:pPr>
              <a:t>‹N°›</a:t>
            </a:fld>
            <a:endParaRPr lang="fr-FR" sz="1600" dirty="0">
              <a:solidFill>
                <a:prstClr val="black"/>
              </a:solidFill>
              <a:latin typeface="Arial" panose="020B0604020202020204" pitchFamily="34" charset="0"/>
            </a:endParaRPr>
          </a:p>
        </p:txBody>
      </p:sp>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dirty="0">
              <a:solidFill>
                <a:prstClr val="white"/>
              </a:solidFill>
            </a:endParaRPr>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eaLnBrk="0" fontAlgn="base" hangingPunct="0">
              <a:spcBef>
                <a:spcPct val="0"/>
              </a:spcBef>
              <a:spcAft>
                <a:spcPct val="0"/>
              </a:spcAft>
            </a:pPr>
            <a:r>
              <a:rPr lang="fr-FR" sz="1050" i="1" dirty="0">
                <a:solidFill>
                  <a:srgbClr val="0053A1"/>
                </a:solidFill>
                <a:latin typeface="Arial" panose="020B0604020202020204" pitchFamily="34" charset="0"/>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379848099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pPr eaLnBrk="0" fontAlgn="base" hangingPunct="0">
              <a:spcBef>
                <a:spcPct val="0"/>
              </a:spcBef>
              <a:spcAft>
                <a:spcPct val="0"/>
              </a:spcAft>
            </a:pPr>
            <a:fld id="{2CE00AA1-E540-4D63-A28F-418A2C4690E4}" type="slidenum">
              <a:rPr lang="fr-FR" sz="1600">
                <a:solidFill>
                  <a:prstClr val="black"/>
                </a:solidFill>
                <a:latin typeface="Arial" panose="020B0604020202020204" pitchFamily="34" charset="0"/>
              </a:rPr>
              <a:pPr eaLnBrk="0" fontAlgn="base" hangingPunct="0">
                <a:spcBef>
                  <a:spcPct val="0"/>
                </a:spcBef>
                <a:spcAft>
                  <a:spcPct val="0"/>
                </a:spcAft>
              </a:pPr>
              <a:t>‹N°›</a:t>
            </a:fld>
            <a:endParaRPr lang="fr-FR" sz="1600" dirty="0">
              <a:solidFill>
                <a:prstClr val="black"/>
              </a:solidFill>
              <a:latin typeface="Arial" panose="020B0604020202020204" pitchFamily="34" charset="0"/>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374579622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pPr eaLnBrk="0" fontAlgn="base" hangingPunct="0">
              <a:spcBef>
                <a:spcPct val="0"/>
              </a:spcBef>
              <a:spcAft>
                <a:spcPct val="0"/>
              </a:spcAft>
            </a:pPr>
            <a:fld id="{2CE00AA1-E540-4D63-A28F-418A2C4690E4}" type="slidenum">
              <a:rPr lang="fr-FR" sz="1600">
                <a:solidFill>
                  <a:prstClr val="black"/>
                </a:solidFill>
                <a:latin typeface="Arial" panose="020B0604020202020204" pitchFamily="34" charset="0"/>
              </a:rPr>
              <a:pPr eaLnBrk="0" fontAlgn="base" hangingPunct="0">
                <a:spcBef>
                  <a:spcPct val="0"/>
                </a:spcBef>
                <a:spcAft>
                  <a:spcPct val="0"/>
                </a:spcAft>
              </a:pPr>
              <a:t>‹N°›</a:t>
            </a:fld>
            <a:endParaRPr lang="fr-FR" sz="1600" dirty="0">
              <a:solidFill>
                <a:prstClr val="black"/>
              </a:solidFill>
              <a:latin typeface="Arial" panose="020B0604020202020204" pitchFamily="34" charset="0"/>
            </a:endParaRPr>
          </a:p>
        </p:txBody>
      </p:sp>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dirty="0">
              <a:solidFill>
                <a:prstClr val="white"/>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dirty="0">
                <a:solidFill>
                  <a:prstClr val="white"/>
                </a:solidFill>
              </a:endParaRPr>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Tree>
    <p:extLst>
      <p:ext uri="{BB962C8B-B14F-4D97-AF65-F5344CB8AC3E}">
        <p14:creationId xmlns:p14="http://schemas.microsoft.com/office/powerpoint/2010/main" val="291994583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2" name="Espace réservé du numéro de diapositive 4"/>
          <p:cNvSpPr>
            <a:spLocks noGrp="1"/>
          </p:cNvSpPr>
          <p:nvPr>
            <p:ph type="sldNum" sz="quarter" idx="12"/>
          </p:nvPr>
        </p:nvSpPr>
        <p:spPr>
          <a:xfrm>
            <a:off x="9277350" y="6319837"/>
            <a:ext cx="2743200" cy="365125"/>
          </a:xfrm>
          <a:prstGeom prst="rect">
            <a:avLst/>
          </a:prstGeom>
        </p:spPr>
        <p:txBody>
          <a:bodyPr/>
          <a:lstStyle/>
          <a:p>
            <a:pPr eaLnBrk="0" fontAlgn="base" hangingPunct="0">
              <a:spcBef>
                <a:spcPct val="0"/>
              </a:spcBef>
              <a:spcAft>
                <a:spcPct val="0"/>
              </a:spcAft>
            </a:pPr>
            <a:fld id="{2CE00AA1-E540-4D63-A28F-418A2C4690E4}" type="slidenum">
              <a:rPr lang="fr-FR" sz="1600">
                <a:solidFill>
                  <a:prstClr val="black"/>
                </a:solidFill>
                <a:latin typeface="Arial" panose="020B0604020202020204" pitchFamily="34" charset="0"/>
              </a:rPr>
              <a:pPr eaLnBrk="0" fontAlgn="base" hangingPunct="0">
                <a:spcBef>
                  <a:spcPct val="0"/>
                </a:spcBef>
                <a:spcAft>
                  <a:spcPct val="0"/>
                </a:spcAft>
              </a:pPr>
              <a:t>‹N°›</a:t>
            </a:fld>
            <a:endParaRPr lang="fr-FR" sz="1600" dirty="0">
              <a:solidFill>
                <a:prstClr val="black"/>
              </a:solidFill>
              <a:latin typeface="Arial" panose="020B0604020202020204" pitchFamily="34" charset="0"/>
            </a:endParaRPr>
          </a:p>
        </p:txBody>
      </p:sp>
    </p:spTree>
    <p:extLst>
      <p:ext uri="{BB962C8B-B14F-4D97-AF65-F5344CB8AC3E}">
        <p14:creationId xmlns:p14="http://schemas.microsoft.com/office/powerpoint/2010/main" val="9440261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endParaRPr lang="fr-FR">
              <a:solidFill>
                <a:srgbClr val="4472C4">
                  <a:lumMod val="75000"/>
                </a:srgbClr>
              </a:solidFill>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r>
              <a:rPr lang="fr-FR">
                <a:solidFill>
                  <a:prstClr val="black">
                    <a:tint val="75000"/>
                  </a:prstClr>
                </a:solidFill>
              </a:rPr>
              <a:t>Copyright © CDFH - Tous droits d'utilisation et de traduction réservés</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pPr fontAlgn="base">
              <a:spcAft>
                <a:spcPct val="0"/>
              </a:spcAft>
            </a:pPr>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183990907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209800" y="-4122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idx="1"/>
          </p:nvPr>
        </p:nvSpPr>
        <p:spPr/>
        <p:txBody>
          <a:bodyPr>
            <a:normAutofit/>
          </a:bodyPr>
          <a:lstStyle>
            <a:lvl1pPr marL="342900" indent="-342900">
              <a:buFontTx/>
              <a:buBlip>
                <a:blip r:embed="rId2"/>
              </a:buBlip>
              <a:defRPr sz="1800">
                <a:solidFill>
                  <a:srgbClr val="000099"/>
                </a:solidFill>
              </a:defRPr>
            </a:lvl1pPr>
            <a:lvl2pPr>
              <a:defRPr lang="fr-FR" sz="1800" kern="1200" dirty="0" smtClean="0">
                <a:solidFill>
                  <a:srgbClr val="000099"/>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422898642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08536262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Tree>
    <p:extLst>
      <p:ext uri="{BB962C8B-B14F-4D97-AF65-F5344CB8AC3E}">
        <p14:creationId xmlns:p14="http://schemas.microsoft.com/office/powerpoint/2010/main" val="344650498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 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dirty="0">
              <a:solidFill>
                <a:prstClr val="white"/>
              </a:solidFill>
            </a:endParaRPr>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eaLnBrk="0" fontAlgn="base" hangingPunct="0">
              <a:spcBef>
                <a:spcPct val="0"/>
              </a:spcBef>
              <a:spcAft>
                <a:spcPct val="0"/>
              </a:spcAft>
            </a:pPr>
            <a:r>
              <a:rPr lang="fr-FR" sz="1050" i="1" dirty="0">
                <a:solidFill>
                  <a:srgbClr val="0053A1"/>
                </a:solidFill>
                <a:latin typeface="Arial" panose="020B0604020202020204" pitchFamily="34" charset="0"/>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374179000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3867655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6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5711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dirty="0">
              <a:solidFill>
                <a:prstClr val="white"/>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dirty="0">
                <a:solidFill>
                  <a:prstClr val="white"/>
                </a:solidFill>
              </a:endParaRPr>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Tree>
    <p:extLst>
      <p:ext uri="{BB962C8B-B14F-4D97-AF65-F5344CB8AC3E}">
        <p14:creationId xmlns:p14="http://schemas.microsoft.com/office/powerpoint/2010/main" val="266255153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785711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schemeClr val="bg2">
                <a:shade val="45000"/>
                <a:satMod val="135000"/>
              </a:schemeClr>
              <a:prstClr val="white"/>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291562471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95207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p:cNvSpPr txBox="1">
            <a:spLocks noChangeArrowheads="1"/>
          </p:cNvSpPr>
          <p:nvPr userDrawn="1"/>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3200" b="1" i="1" dirty="0">
                <a:solidFill>
                  <a:srgbClr val="FF0000"/>
                </a:solidFill>
                <a:latin typeface="Lucida Calligraphy" panose="03010101010101010101" pitchFamily="66" charset="0"/>
                <a:cs typeface="Arial" panose="020B0604020202020204" pitchFamily="34" charset="0"/>
              </a:rPr>
              <a:t>C’est à vous…</a:t>
            </a:r>
            <a:endParaRPr lang="fr-FR" altLang="fr-FR" sz="3200"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223120754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5" name="Image 12"/>
            <p:cNvPicPr>
              <a:picLocks noChangeAspect="1"/>
            </p:cNvPicPr>
            <p:nvPr/>
          </p:nvPicPr>
          <p:blipFill>
            <a:blip r:embed="rId2" cstate="screen">
              <a:extLst>
                <a:ext uri="{28A0092B-C50C-407E-A947-70E740481C1C}">
                  <a14:useLocalDpi xmlns:a14="http://schemas.microsoft.com/office/drawing/2010/main"/>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7943482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endParaRPr lang="fr-FR">
              <a:solidFill>
                <a:srgbClr val="4472C4">
                  <a:lumMod val="75000"/>
                </a:srgbClr>
              </a:solidFill>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r>
              <a:rPr lang="fr-FR">
                <a:solidFill>
                  <a:prstClr val="black">
                    <a:tint val="75000"/>
                  </a:prstClr>
                </a:solidFill>
              </a:rPr>
              <a:t>Copyright © CDFH - Tous droits d'utilisation et de traduction réservés</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pPr fontAlgn="base">
              <a:spcAft>
                <a:spcPct val="0"/>
              </a:spcAft>
            </a:pPr>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29878222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209800" y="-4122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idx="1"/>
          </p:nvPr>
        </p:nvSpPr>
        <p:spPr/>
        <p:txBody>
          <a:bodyPr>
            <a:normAutofit/>
          </a:bodyPr>
          <a:lstStyle>
            <a:lvl1pPr marL="342900" indent="-342900">
              <a:buFontTx/>
              <a:buBlip>
                <a:blip r:embed="rId2"/>
              </a:buBlip>
              <a:defRPr sz="1800">
                <a:solidFill>
                  <a:srgbClr val="000099"/>
                </a:solidFill>
              </a:defRPr>
            </a:lvl1pPr>
            <a:lvl2pPr>
              <a:defRPr lang="fr-FR" sz="1800" kern="1200" dirty="0" smtClean="0">
                <a:solidFill>
                  <a:srgbClr val="000099"/>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402405047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27309063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Tree>
    <p:extLst>
      <p:ext uri="{BB962C8B-B14F-4D97-AF65-F5344CB8AC3E}">
        <p14:creationId xmlns:p14="http://schemas.microsoft.com/office/powerpoint/2010/main" val="710118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425052075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 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dirty="0">
              <a:solidFill>
                <a:prstClr val="white"/>
              </a:solidFill>
            </a:endParaRPr>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eaLnBrk="0" fontAlgn="base" hangingPunct="0">
              <a:spcBef>
                <a:spcPct val="0"/>
              </a:spcBef>
              <a:spcAft>
                <a:spcPct val="0"/>
              </a:spcAft>
            </a:pPr>
            <a:r>
              <a:rPr lang="fr-FR" sz="1050" i="1" dirty="0">
                <a:solidFill>
                  <a:srgbClr val="0053A1"/>
                </a:solidFill>
                <a:latin typeface="Arial" panose="020B0604020202020204" pitchFamily="34" charset="0"/>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288893718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162533332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dirty="0">
              <a:solidFill>
                <a:prstClr val="white"/>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dirty="0">
                <a:solidFill>
                  <a:prstClr val="white"/>
                </a:solidFill>
              </a:endParaRPr>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Tree>
    <p:extLst>
      <p:ext uri="{BB962C8B-B14F-4D97-AF65-F5344CB8AC3E}">
        <p14:creationId xmlns:p14="http://schemas.microsoft.com/office/powerpoint/2010/main" val="131677345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7462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p:cNvSpPr txBox="1">
            <a:spLocks noChangeArrowheads="1"/>
          </p:cNvSpPr>
          <p:nvPr userDrawn="1"/>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dirty="0">
                <a:solidFill>
                  <a:srgbClr val="FF0000"/>
                </a:solidFill>
                <a:latin typeface="Lucida Calligraphy" panose="03010101010101010101" pitchFamily="66" charset="0"/>
                <a:cs typeface="Arial" panose="020B0604020202020204" pitchFamily="34" charset="0"/>
              </a:rPr>
              <a:t>C’est à vous…</a:t>
            </a:r>
            <a:endParaRPr lang="fr-FR" altLang="fr-FR" sz="3200"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4207930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cSld name="1_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6185979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455501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4031387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967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7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5" name="Image 12"/>
            <p:cNvPicPr>
              <a:picLocks noChangeAspect="1"/>
            </p:cNvPicPr>
            <p:nvPr/>
          </p:nvPicPr>
          <p:blipFill>
            <a:blip r:embed="rId2" cstate="screen">
              <a:extLst>
                <a:ext uri="{28A0092B-C50C-407E-A947-70E740481C1C}">
                  <a14:useLocalDpi xmlns:a14="http://schemas.microsoft.com/office/drawing/2010/main"/>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175352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657675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1_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8370097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8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p:cNvSpPr txBox="1">
            <a:spLocks noChangeArrowheads="1"/>
          </p:cNvSpPr>
          <p:nvPr userDrawn="1"/>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dirty="0">
                <a:solidFill>
                  <a:srgbClr val="FF0000"/>
                </a:solidFill>
                <a:latin typeface="Lucida Calligraphy" panose="03010101010101010101" pitchFamily="66" charset="0"/>
                <a:cs typeface="Arial" panose="020B0604020202020204" pitchFamily="34" charset="0"/>
              </a:rPr>
              <a:t>C’est à vous…</a:t>
            </a:r>
            <a:endParaRPr lang="fr-FR" altLang="fr-FR" sz="3200"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1829235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Titre 1"/>
          <p:cNvSpPr txBox="1">
            <a:spLocks/>
          </p:cNvSpPr>
          <p:nvPr userDrawn="1"/>
        </p:nvSpPr>
        <p:spPr>
          <a:xfrm>
            <a:off x="2095500" y="-34925"/>
            <a:ext cx="10515600" cy="1325563"/>
          </a:xfrm>
          <a:prstGeom prst="rect">
            <a:avLst/>
          </a:prstGeom>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pPr>
              <a:defRPr/>
            </a:pPr>
            <a:r>
              <a:rPr lang="fr-FR" sz="3300"/>
              <a:t>Modifiez le style du titre</a:t>
            </a:r>
          </a:p>
        </p:txBody>
      </p:sp>
      <p:pic>
        <p:nvPicPr>
          <p:cNvPr id="5" name="Image 7"/>
          <p:cNvPicPr>
            <a:picLocks noChangeAspect="1"/>
          </p:cNvPicPr>
          <p:nvPr userDrawn="1"/>
        </p:nvPicPr>
        <p:blipFill rotWithShape="1">
          <a:blip r:embed="rId2">
            <a:duotone>
              <a:schemeClr val="bg2">
                <a:shade val="45000"/>
                <a:satMod val="135000"/>
              </a:schemeClr>
              <a:prstClr val="white"/>
            </a:duotone>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213" y="-295275"/>
            <a:ext cx="3403601"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7" name="Espace réservé de la date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a:xfrm>
            <a:off x="11513976" y="6438900"/>
            <a:ext cx="520862" cy="365125"/>
          </a:xfrm>
          <a:prstGeom prst="rect">
            <a:avLst/>
          </a:prstGeom>
        </p:spPr>
        <p:txBody>
          <a:bodyPr/>
          <a:lstStyle>
            <a:lvl1pPr>
              <a:defRPr/>
            </a:lvl1pPr>
          </a:lstStyle>
          <a:p>
            <a:fld id="{78CC3CD2-9477-4723-B384-8FDF4351E82F}" type="slidenum">
              <a:rPr lang="fr-FR" altLang="fr-FR"/>
              <a:pPr/>
              <a:t>‹N°›</a:t>
            </a:fld>
            <a:endParaRPr lang="fr-FR" altLang="fr-FR"/>
          </a:p>
        </p:txBody>
      </p:sp>
    </p:spTree>
    <p:extLst>
      <p:ext uri="{BB962C8B-B14F-4D97-AF65-F5344CB8AC3E}">
        <p14:creationId xmlns:p14="http://schemas.microsoft.com/office/powerpoint/2010/main" val="34572432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4_Disposition personnalisée">
    <p:spTree>
      <p:nvGrpSpPr>
        <p:cNvPr id="1" name=""/>
        <p:cNvGrpSpPr/>
        <p:nvPr/>
      </p:nvGrpSpPr>
      <p:grpSpPr>
        <a:xfrm>
          <a:off x="0" y="0"/>
          <a:ext cx="0" cy="0"/>
          <a:chOff x="0" y="0"/>
          <a:chExt cx="0" cy="0"/>
        </a:xfrm>
      </p:grpSpPr>
      <p:pic>
        <p:nvPicPr>
          <p:cNvPr id="8" name="Imag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dirty="0">
              <a:solidFill>
                <a:srgbClr val="FFFFFF"/>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dirty="0">
                <a:solidFill>
                  <a:srgbClr val="FFFFFF"/>
                </a:solidFill>
              </a:endParaRPr>
            </a:p>
          </p:txBody>
        </p:sp>
        <p:pic>
          <p:nvPicPr>
            <p:cNvPr id="13" name="Image 12"/>
            <p:cNvPicPr>
              <a:picLocks noChangeAspect="1"/>
            </p:cNvPicPr>
            <p:nvPr/>
          </p:nvPicPr>
          <p:blipFill rotWithShape="1">
            <a:blip r:embed="rId3"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
        <p:nvSpPr>
          <p:cNvPr id="7" name="Text Box 8"/>
          <p:cNvSpPr txBox="1">
            <a:spLocks noChangeArrowheads="1"/>
          </p:cNvSpPr>
          <p:nvPr userDrawn="1"/>
        </p:nvSpPr>
        <p:spPr bwMode="auto">
          <a:xfrm>
            <a:off x="11664951" y="6619875"/>
            <a:ext cx="70696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fld id="{1B1AD2B6-9CF2-4487-8BBC-D36E3963DA23}" type="slidenum">
              <a:rPr lang="fr-FR" altLang="fr-FR" sz="900">
                <a:solidFill>
                  <a:srgbClr val="000000"/>
                </a:solidFill>
                <a:latin typeface="Tahoma" panose="020B0604030504040204" pitchFamily="34" charset="0"/>
                <a:ea typeface="ＭＳ Ｐゴシック" panose="020B0600070205080204" pitchFamily="34" charset="-128"/>
              </a:rPr>
              <a:pPr eaLnBrk="0" fontAlgn="base" hangingPunct="0">
                <a:spcBef>
                  <a:spcPct val="0"/>
                </a:spcBef>
                <a:spcAft>
                  <a:spcPct val="0"/>
                </a:spcAft>
              </a:pPr>
              <a:t>‹N°›</a:t>
            </a:fld>
            <a:r>
              <a:rPr lang="fr-FR" altLang="fr-FR" sz="900" dirty="0">
                <a:solidFill>
                  <a:srgbClr val="969696"/>
                </a:solidFill>
                <a:latin typeface="Times New Roman" panose="02020603050405020304" pitchFamily="18" charset="0"/>
                <a:ea typeface="ＭＳ Ｐゴシック" panose="020B0600070205080204" pitchFamily="34" charset="-128"/>
              </a:rPr>
              <a:t> </a:t>
            </a:r>
          </a:p>
        </p:txBody>
      </p:sp>
    </p:spTree>
    <p:extLst>
      <p:ext uri="{BB962C8B-B14F-4D97-AF65-F5344CB8AC3E}">
        <p14:creationId xmlns:p14="http://schemas.microsoft.com/office/powerpoint/2010/main" val="39558630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6" name="Titre 1"/>
          <p:cNvSpPr txBox="1">
            <a:spLocks/>
          </p:cNvSpPr>
          <p:nvPr userDrawn="1"/>
        </p:nvSpPr>
        <p:spPr>
          <a:xfrm>
            <a:off x="2412022" y="272564"/>
            <a:ext cx="10515600" cy="63304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endParaRPr lang="fr-FR" dirty="0"/>
          </a:p>
        </p:txBody>
      </p:sp>
      <p:sp>
        <p:nvSpPr>
          <p:cNvPr id="8" name="Espace réservé du texte 2"/>
          <p:cNvSpPr>
            <a:spLocks noGrp="1"/>
          </p:cNvSpPr>
          <p:nvPr>
            <p:ph type="body" idx="1"/>
          </p:nvPr>
        </p:nvSpPr>
        <p:spPr>
          <a:xfrm>
            <a:off x="831851" y="1828801"/>
            <a:ext cx="10515600" cy="4260852"/>
          </a:xfrm>
          <a:prstGeom prst="rect">
            <a:avLst/>
          </a:prstGeom>
        </p:spPr>
        <p:txBody>
          <a:bodyPr>
            <a:normAutofit/>
          </a:bodyPr>
          <a:lstStyle>
            <a:lvl1pPr marL="0" indent="0">
              <a:buNone/>
              <a:defRPr sz="2000">
                <a:solidFill>
                  <a:srgbClr val="000099"/>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Modifiez les styles du texte du masque</a:t>
            </a:r>
          </a:p>
        </p:txBody>
      </p:sp>
    </p:spTree>
    <p:extLst>
      <p:ext uri="{BB962C8B-B14F-4D97-AF65-F5344CB8AC3E}">
        <p14:creationId xmlns:p14="http://schemas.microsoft.com/office/powerpoint/2010/main" val="31505650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12" name="Pentagone 23"/>
          <p:cNvSpPr/>
          <p:nvPr userDrawn="1"/>
        </p:nvSpPr>
        <p:spPr>
          <a:xfrm rot="5400000">
            <a:off x="9940131" y="364332"/>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fr-FR" sz="1200" dirty="0"/>
          </a:p>
        </p:txBody>
      </p:sp>
      <p:sp>
        <p:nvSpPr>
          <p:cNvPr id="13" name="ZoneTexte 24"/>
          <p:cNvSpPr txBox="1"/>
          <p:nvPr userDrawn="1"/>
        </p:nvSpPr>
        <p:spPr>
          <a:xfrm>
            <a:off x="9982200" y="995363"/>
            <a:ext cx="1728788" cy="577850"/>
          </a:xfrm>
          <a:prstGeom prst="rect">
            <a:avLst/>
          </a:prstGeom>
          <a:noFill/>
        </p:spPr>
        <p:txBody>
          <a:bodyPr>
            <a:spAutoFit/>
          </a:bodyPr>
          <a:lstStyle/>
          <a:p>
            <a:pPr algn="ctr" eaLnBrk="0" hangingPunct="0">
              <a:defRPr/>
            </a:pPr>
            <a:r>
              <a:rPr lang="fr-FR" sz="1050" i="1" dirty="0">
                <a:solidFill>
                  <a:srgbClr val="0053A1"/>
                </a:solidFill>
              </a:rPr>
              <a:t>Arbre décisionnel à télécharger sur votre espace www.cdfh.fr</a:t>
            </a:r>
          </a:p>
        </p:txBody>
      </p:sp>
      <p:pic>
        <p:nvPicPr>
          <p:cNvPr id="14" name="Image 2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01313" y="333375"/>
            <a:ext cx="6508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texte 7"/>
          <p:cNvSpPr>
            <a:spLocks noGrp="1"/>
          </p:cNvSpPr>
          <p:nvPr>
            <p:ph type="body" sz="quarter" idx="13"/>
          </p:nvPr>
        </p:nvSpPr>
        <p:spPr>
          <a:xfrm>
            <a:off x="1074738" y="2331022"/>
            <a:ext cx="3590925" cy="896938"/>
          </a:xfrm>
          <a:prstGeom prst="rect">
            <a:avLst/>
          </a:prstGeom>
        </p:spPr>
        <p:txBody>
          <a:bodyPr>
            <a:normAutofit/>
          </a:bodyPr>
          <a:lstStyle>
            <a:lvl1pPr marL="214313" indent="-214313">
              <a:buFontTx/>
              <a:buBlip>
                <a:blip r:embed="rId3"/>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a:prstGeom prst="rect">
            <a:avLst/>
          </a:prstGeom>
        </p:spPr>
        <p:txBody>
          <a:bodyPr>
            <a:normAutofit/>
          </a:bodyPr>
          <a:lstStyle>
            <a:lvl1pPr marL="342900" indent="-342900">
              <a:buFontTx/>
              <a:buBlip>
                <a:blip r:embed="rId3"/>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a:prstGeom prst="rect">
            <a:avLst/>
          </a:prstGeom>
        </p:spPr>
        <p:txBody>
          <a:bodyPr>
            <a:normAutofit/>
          </a:bodyPr>
          <a:lstStyle>
            <a:lvl1pPr marL="342900" indent="-342900">
              <a:buFontTx/>
              <a:buBlip>
                <a:blip r:embed="rId3"/>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p:nvPr>
        </p:nvSpPr>
        <p:spPr>
          <a:xfrm>
            <a:off x="1074738" y="1270002"/>
            <a:ext cx="6934729" cy="474663"/>
          </a:xfrm>
          <a:prstGeom prst="rect">
            <a:avLst/>
          </a:prstGeom>
        </p:spPr>
        <p:txBody>
          <a:bodyPr/>
          <a:lstStyle>
            <a:lvl1pPr marL="0" indent="0">
              <a:buFont typeface="Wingdings" panose="05000000000000000000" pitchFamily="2" charset="2"/>
              <a:buNone/>
              <a:defRPr sz="1500">
                <a:sym typeface="Wingdings" panose="05000000000000000000" pitchFamily="2" charset="2"/>
              </a:defRPr>
            </a:lvl1pPr>
          </a:lstStyle>
          <a:p>
            <a:pPr lvl="0"/>
            <a:r>
              <a:rPr lang="en-US" dirty="0"/>
              <a:t>Cliquez pour modifier les styles du texte du masque</a:t>
            </a:r>
          </a:p>
        </p:txBody>
      </p:sp>
      <p:sp>
        <p:nvSpPr>
          <p:cNvPr id="23" name="Titre 1"/>
          <p:cNvSpPr txBox="1">
            <a:spLocks/>
          </p:cNvSpPr>
          <p:nvPr userDrawn="1"/>
        </p:nvSpPr>
        <p:spPr>
          <a:xfrm>
            <a:off x="2412022" y="272564"/>
            <a:ext cx="10515600" cy="63304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fr-FR" dirty="0"/>
              <a:t>Modifiez le style du titre</a:t>
            </a:r>
          </a:p>
        </p:txBody>
      </p:sp>
    </p:spTree>
    <p:extLst>
      <p:ext uri="{BB962C8B-B14F-4D97-AF65-F5344CB8AC3E}">
        <p14:creationId xmlns:p14="http://schemas.microsoft.com/office/powerpoint/2010/main" val="34930513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re 1"/>
          <p:cNvSpPr txBox="1">
            <a:spLocks/>
          </p:cNvSpPr>
          <p:nvPr userDrawn="1"/>
        </p:nvSpPr>
        <p:spPr>
          <a:xfrm>
            <a:off x="2412022" y="272564"/>
            <a:ext cx="10515600" cy="63304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endParaRPr lang="fr-FR" dirty="0"/>
          </a:p>
        </p:txBody>
      </p:sp>
      <p:sp>
        <p:nvSpPr>
          <p:cNvPr id="11" name="Text Box 4"/>
          <p:cNvSpPr txBox="1">
            <a:spLocks noChangeArrowheads="1"/>
          </p:cNvSpPr>
          <p:nvPr userDrawn="1"/>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dirty="0">
                <a:solidFill>
                  <a:srgbClr val="FF0000"/>
                </a:solidFill>
                <a:latin typeface="Lucida Calligraphy" panose="03010101010101010101" pitchFamily="66" charset="0"/>
                <a:cs typeface="Arial" panose="020B0604020202020204" pitchFamily="34" charset="0"/>
              </a:rPr>
              <a:t>C’est à vous…</a:t>
            </a:r>
            <a:endParaRPr lang="fr-FR" altLang="fr-FR" sz="3200"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36052110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3" name="Titre 1"/>
          <p:cNvSpPr txBox="1">
            <a:spLocks/>
          </p:cNvSpPr>
          <p:nvPr userDrawn="1"/>
        </p:nvSpPr>
        <p:spPr>
          <a:xfrm>
            <a:off x="2412022" y="272564"/>
            <a:ext cx="10515600" cy="63304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fr-FR" dirty="0"/>
              <a:t>Modifiez le style du titre</a:t>
            </a:r>
          </a:p>
        </p:txBody>
      </p:sp>
    </p:spTree>
    <p:extLst>
      <p:ext uri="{BB962C8B-B14F-4D97-AF65-F5344CB8AC3E}">
        <p14:creationId xmlns:p14="http://schemas.microsoft.com/office/powerpoint/2010/main" val="2141652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p:cNvSpPr txBox="1">
            <a:spLocks noChangeArrowheads="1"/>
          </p:cNvSpPr>
          <p:nvPr userDrawn="1"/>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3200" b="1" i="1" dirty="0">
                <a:solidFill>
                  <a:srgbClr val="FF0000"/>
                </a:solidFill>
                <a:latin typeface="Lucida Calligraphy" panose="03010101010101010101" pitchFamily="66" charset="0"/>
                <a:cs typeface="Arial" panose="020B0604020202020204" pitchFamily="34" charset="0"/>
              </a:rPr>
              <a:t>C’est à vous…</a:t>
            </a:r>
            <a:endParaRPr lang="fr-FR" altLang="fr-FR" sz="3200"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676135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9499811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Titre 1"/>
          <p:cNvSpPr txBox="1">
            <a:spLocks/>
          </p:cNvSpPr>
          <p:nvPr userDrawn="1"/>
        </p:nvSpPr>
        <p:spPr>
          <a:xfrm>
            <a:off x="2095500" y="-34925"/>
            <a:ext cx="10515600" cy="1325563"/>
          </a:xfrm>
          <a:prstGeom prst="rect">
            <a:avLst/>
          </a:prstGeom>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pPr>
              <a:defRPr/>
            </a:pPr>
            <a:r>
              <a:rPr lang="fr-FR" sz="3300"/>
              <a:t>Modifiez le style du titre</a:t>
            </a:r>
          </a:p>
        </p:txBody>
      </p:sp>
      <p:pic>
        <p:nvPicPr>
          <p:cNvPr id="5" name="Image 7"/>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213" y="-295275"/>
            <a:ext cx="3403601"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7" name="Espace réservé de la date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a:xfrm>
            <a:off x="9223375" y="6464300"/>
            <a:ext cx="2743200" cy="365125"/>
          </a:xfrm>
          <a:prstGeom prst="rect">
            <a:avLst/>
          </a:prstGeom>
        </p:spPr>
        <p:txBody>
          <a:bodyPr/>
          <a:lstStyle>
            <a:lvl1pPr>
              <a:defRPr/>
            </a:lvl1pPr>
          </a:lstStyle>
          <a:p>
            <a:fld id="{A8C2B4D3-2650-4A51-BA54-EAA7C2D605A2}" type="slidenum">
              <a:rPr lang="fr-FR" altLang="fr-FR"/>
              <a:pPr/>
              <a:t>‹N°›</a:t>
            </a:fld>
            <a:endParaRPr lang="fr-FR" altLang="fr-FR"/>
          </a:p>
        </p:txBody>
      </p:sp>
    </p:spTree>
    <p:extLst>
      <p:ext uri="{BB962C8B-B14F-4D97-AF65-F5344CB8AC3E}">
        <p14:creationId xmlns:p14="http://schemas.microsoft.com/office/powerpoint/2010/main" val="15219026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_Disposition personnalisée">
    <p:spTree>
      <p:nvGrpSpPr>
        <p:cNvPr id="1" name=""/>
        <p:cNvGrpSpPr/>
        <p:nvPr/>
      </p:nvGrpSpPr>
      <p:grpSpPr>
        <a:xfrm>
          <a:off x="0" y="0"/>
          <a:ext cx="0" cy="0"/>
          <a:chOff x="0" y="0"/>
          <a:chExt cx="0" cy="0"/>
        </a:xfrm>
      </p:grpSpPr>
      <p:pic>
        <p:nvPicPr>
          <p:cNvPr id="8" name="Imag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dirty="0">
              <a:solidFill>
                <a:srgbClr val="FFFFFF"/>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dirty="0">
                <a:solidFill>
                  <a:srgbClr val="FFFFFF"/>
                </a:solidFill>
              </a:endParaRPr>
            </a:p>
          </p:txBody>
        </p:sp>
        <p:pic>
          <p:nvPicPr>
            <p:cNvPr id="13" name="Image 12"/>
            <p:cNvPicPr>
              <a:picLocks noChangeAspect="1"/>
            </p:cNvPicPr>
            <p:nvPr/>
          </p:nvPicPr>
          <p:blipFill rotWithShape="1">
            <a:blip r:embed="rId3"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
        <p:nvSpPr>
          <p:cNvPr id="7" name="Text Box 8"/>
          <p:cNvSpPr txBox="1">
            <a:spLocks noChangeArrowheads="1"/>
          </p:cNvSpPr>
          <p:nvPr userDrawn="1"/>
        </p:nvSpPr>
        <p:spPr bwMode="auto">
          <a:xfrm>
            <a:off x="11664951" y="6619875"/>
            <a:ext cx="70696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fld id="{1B1AD2B6-9CF2-4487-8BBC-D36E3963DA23}" type="slidenum">
              <a:rPr lang="fr-FR" altLang="fr-FR" sz="900">
                <a:solidFill>
                  <a:srgbClr val="000000"/>
                </a:solidFill>
                <a:latin typeface="Tahoma" panose="020B0604030504040204" pitchFamily="34" charset="0"/>
                <a:ea typeface="ＭＳ Ｐゴシック" panose="020B0600070205080204" pitchFamily="34" charset="-128"/>
              </a:rPr>
              <a:pPr eaLnBrk="0" fontAlgn="base" hangingPunct="0">
                <a:spcBef>
                  <a:spcPct val="0"/>
                </a:spcBef>
                <a:spcAft>
                  <a:spcPct val="0"/>
                </a:spcAft>
              </a:pPr>
              <a:t>‹N°›</a:t>
            </a:fld>
            <a:r>
              <a:rPr lang="fr-FR" altLang="fr-FR" sz="900" dirty="0">
                <a:solidFill>
                  <a:srgbClr val="969696"/>
                </a:solidFill>
                <a:latin typeface="Times New Roman" panose="02020603050405020304" pitchFamily="18" charset="0"/>
                <a:ea typeface="ＭＳ Ｐゴシック" panose="020B0600070205080204" pitchFamily="34" charset="-128"/>
              </a:rPr>
              <a:t> </a:t>
            </a:r>
          </a:p>
        </p:txBody>
      </p:sp>
    </p:spTree>
    <p:extLst>
      <p:ext uri="{BB962C8B-B14F-4D97-AF65-F5344CB8AC3E}">
        <p14:creationId xmlns:p14="http://schemas.microsoft.com/office/powerpoint/2010/main" val="38793895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4969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8" name="Titre 1"/>
          <p:cNvSpPr txBox="1">
            <a:spLocks/>
          </p:cNvSpPr>
          <p:nvPr userDrawn="1"/>
        </p:nvSpPr>
        <p:spPr>
          <a:xfrm>
            <a:off x="2412022" y="272564"/>
            <a:ext cx="10515600" cy="63304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endParaRPr lang="fr-FR" dirty="0"/>
          </a:p>
        </p:txBody>
      </p:sp>
      <p:sp>
        <p:nvSpPr>
          <p:cNvPr id="9" name="Espace réservé du texte 2"/>
          <p:cNvSpPr>
            <a:spLocks noGrp="1"/>
          </p:cNvSpPr>
          <p:nvPr>
            <p:ph type="body" idx="1"/>
          </p:nvPr>
        </p:nvSpPr>
        <p:spPr>
          <a:xfrm>
            <a:off x="831851" y="1875693"/>
            <a:ext cx="10515600" cy="4213960"/>
          </a:xfrm>
          <a:prstGeom prst="rect">
            <a:avLst/>
          </a:prstGeom>
        </p:spPr>
        <p:txBody>
          <a:bodyPr>
            <a:normAutofit/>
          </a:bodyPr>
          <a:lstStyle>
            <a:lvl1pPr marL="0" indent="0">
              <a:buNone/>
              <a:defRPr sz="2000">
                <a:solidFill>
                  <a:srgbClr val="000099"/>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Modifiez les styles du texte du masque</a:t>
            </a:r>
          </a:p>
        </p:txBody>
      </p:sp>
    </p:spTree>
    <p:extLst>
      <p:ext uri="{BB962C8B-B14F-4D97-AF65-F5344CB8AC3E}">
        <p14:creationId xmlns:p14="http://schemas.microsoft.com/office/powerpoint/2010/main" val="9213121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12" name="Pentagone 23"/>
          <p:cNvSpPr/>
          <p:nvPr userDrawn="1"/>
        </p:nvSpPr>
        <p:spPr>
          <a:xfrm rot="5400000">
            <a:off x="9940131" y="364332"/>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fr-FR" sz="1200" dirty="0"/>
          </a:p>
        </p:txBody>
      </p:sp>
      <p:sp>
        <p:nvSpPr>
          <p:cNvPr id="13" name="ZoneTexte 24"/>
          <p:cNvSpPr txBox="1"/>
          <p:nvPr userDrawn="1"/>
        </p:nvSpPr>
        <p:spPr>
          <a:xfrm>
            <a:off x="9982200" y="995363"/>
            <a:ext cx="1728788" cy="577850"/>
          </a:xfrm>
          <a:prstGeom prst="rect">
            <a:avLst/>
          </a:prstGeom>
          <a:noFill/>
        </p:spPr>
        <p:txBody>
          <a:bodyPr>
            <a:spAutoFit/>
          </a:bodyPr>
          <a:lstStyle/>
          <a:p>
            <a:pPr algn="ctr" eaLnBrk="0" hangingPunct="0">
              <a:defRPr/>
            </a:pPr>
            <a:r>
              <a:rPr lang="fr-FR" sz="1050" i="1" dirty="0">
                <a:solidFill>
                  <a:srgbClr val="0053A1"/>
                </a:solidFill>
              </a:rPr>
              <a:t>Arbre décisionnel à télécharger sur votre espace www.cdfh.fr</a:t>
            </a:r>
          </a:p>
        </p:txBody>
      </p:sp>
      <p:pic>
        <p:nvPicPr>
          <p:cNvPr id="14" name="Image 2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01313" y="333375"/>
            <a:ext cx="6508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texte 7"/>
          <p:cNvSpPr>
            <a:spLocks noGrp="1"/>
          </p:cNvSpPr>
          <p:nvPr>
            <p:ph type="body" sz="quarter" idx="13"/>
          </p:nvPr>
        </p:nvSpPr>
        <p:spPr>
          <a:xfrm>
            <a:off x="1074738" y="2331022"/>
            <a:ext cx="3590925" cy="896938"/>
          </a:xfrm>
          <a:prstGeom prst="rect">
            <a:avLst/>
          </a:prstGeom>
        </p:spPr>
        <p:txBody>
          <a:bodyPr>
            <a:normAutofit/>
          </a:bodyPr>
          <a:lstStyle>
            <a:lvl1pPr marL="214313" indent="-214313">
              <a:buFontTx/>
              <a:buBlip>
                <a:blip r:embed="rId3"/>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a:prstGeom prst="rect">
            <a:avLst/>
          </a:prstGeom>
        </p:spPr>
        <p:txBody>
          <a:bodyPr>
            <a:normAutofit/>
          </a:bodyPr>
          <a:lstStyle>
            <a:lvl1pPr marL="342900" indent="-342900">
              <a:buFontTx/>
              <a:buBlip>
                <a:blip r:embed="rId3"/>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a:prstGeom prst="rect">
            <a:avLst/>
          </a:prstGeom>
        </p:spPr>
        <p:txBody>
          <a:bodyPr>
            <a:normAutofit/>
          </a:bodyPr>
          <a:lstStyle>
            <a:lvl1pPr marL="342900" indent="-342900">
              <a:buFontTx/>
              <a:buBlip>
                <a:blip r:embed="rId3"/>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p:nvPr>
        </p:nvSpPr>
        <p:spPr>
          <a:xfrm>
            <a:off x="1074738" y="1270002"/>
            <a:ext cx="6934729" cy="474663"/>
          </a:xfrm>
          <a:prstGeom prst="rect">
            <a:avLst/>
          </a:prstGeom>
        </p:spPr>
        <p:txBody>
          <a:bodyPr/>
          <a:lstStyle>
            <a:lvl1pPr marL="0" indent="0">
              <a:buFont typeface="Wingdings" panose="05000000000000000000" pitchFamily="2" charset="2"/>
              <a:buNone/>
              <a:defRPr sz="1500">
                <a:sym typeface="Wingdings" panose="05000000000000000000" pitchFamily="2" charset="2"/>
              </a:defRPr>
            </a:lvl1pPr>
          </a:lstStyle>
          <a:p>
            <a:pPr lvl="0"/>
            <a:r>
              <a:rPr lang="en-US" dirty="0"/>
              <a:t>Cliquez pour modifier les styles du texte du masque</a:t>
            </a:r>
          </a:p>
        </p:txBody>
      </p:sp>
      <p:sp>
        <p:nvSpPr>
          <p:cNvPr id="24" name="Titre 1"/>
          <p:cNvSpPr txBox="1">
            <a:spLocks/>
          </p:cNvSpPr>
          <p:nvPr userDrawn="1"/>
        </p:nvSpPr>
        <p:spPr>
          <a:xfrm>
            <a:off x="2412022" y="272564"/>
            <a:ext cx="10515600" cy="63304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endParaRPr lang="fr-FR" dirty="0"/>
          </a:p>
        </p:txBody>
      </p:sp>
    </p:spTree>
    <p:extLst>
      <p:ext uri="{BB962C8B-B14F-4D97-AF65-F5344CB8AC3E}">
        <p14:creationId xmlns:p14="http://schemas.microsoft.com/office/powerpoint/2010/main" val="7083237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re 1"/>
          <p:cNvSpPr txBox="1">
            <a:spLocks/>
          </p:cNvSpPr>
          <p:nvPr userDrawn="1"/>
        </p:nvSpPr>
        <p:spPr>
          <a:xfrm>
            <a:off x="2412022" y="272564"/>
            <a:ext cx="10515600" cy="63304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endParaRPr lang="fr-FR" dirty="0"/>
          </a:p>
        </p:txBody>
      </p:sp>
      <p:sp>
        <p:nvSpPr>
          <p:cNvPr id="12" name="Text Box 4"/>
          <p:cNvSpPr txBox="1">
            <a:spLocks noChangeArrowheads="1"/>
          </p:cNvSpPr>
          <p:nvPr userDrawn="1"/>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dirty="0">
                <a:solidFill>
                  <a:srgbClr val="FF0000"/>
                </a:solidFill>
                <a:latin typeface="Lucida Calligraphy" panose="03010101010101010101" pitchFamily="66" charset="0"/>
                <a:cs typeface="Arial" panose="020B0604020202020204" pitchFamily="34" charset="0"/>
              </a:rPr>
              <a:t>C’est à vous…</a:t>
            </a:r>
            <a:endParaRPr lang="fr-FR" altLang="fr-FR" sz="3200"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35457952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5" name="Titre 1"/>
          <p:cNvSpPr txBox="1">
            <a:spLocks/>
          </p:cNvSpPr>
          <p:nvPr userDrawn="1"/>
        </p:nvSpPr>
        <p:spPr>
          <a:xfrm>
            <a:off x="2412022" y="272564"/>
            <a:ext cx="10515600" cy="63304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fr-FR" dirty="0"/>
              <a:t>Modifiez le style du titre</a:t>
            </a:r>
          </a:p>
        </p:txBody>
      </p:sp>
    </p:spTree>
    <p:extLst>
      <p:ext uri="{BB962C8B-B14F-4D97-AF65-F5344CB8AC3E}">
        <p14:creationId xmlns:p14="http://schemas.microsoft.com/office/powerpoint/2010/main" val="1402805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5" name="Image 4"/>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16620667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 name="Espace réservé du texte 2"/>
          <p:cNvSpPr>
            <a:spLocks noGrp="1"/>
          </p:cNvSpPr>
          <p:nvPr>
            <p:ph type="body" idx="1"/>
          </p:nvPr>
        </p:nvSpPr>
        <p:spPr>
          <a:xfrm>
            <a:off x="831851" y="2212975"/>
            <a:ext cx="10515600" cy="3876677"/>
          </a:xfrm>
          <a:prstGeom prst="rect">
            <a:avLst/>
          </a:prstGeom>
        </p:spPr>
        <p:txBody>
          <a:bodyPr>
            <a:normAutofit/>
          </a:bodyPr>
          <a:lstStyle>
            <a:lvl1pPr marL="0" indent="0">
              <a:buNone/>
              <a:defRPr sz="2000">
                <a:solidFill>
                  <a:srgbClr val="000099"/>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Modifiez les styles du texte du masque</a:t>
            </a:r>
          </a:p>
        </p:txBody>
      </p:sp>
      <p:sp>
        <p:nvSpPr>
          <p:cNvPr id="4" name="Titre 1"/>
          <p:cNvSpPr txBox="1">
            <a:spLocks/>
          </p:cNvSpPr>
          <p:nvPr userDrawn="1"/>
        </p:nvSpPr>
        <p:spPr>
          <a:xfrm>
            <a:off x="2412022" y="272564"/>
            <a:ext cx="10515600" cy="63304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endParaRPr lang="fr-FR" dirty="0"/>
          </a:p>
        </p:txBody>
      </p:sp>
    </p:spTree>
    <p:extLst>
      <p:ext uri="{BB962C8B-B14F-4D97-AF65-F5344CB8AC3E}">
        <p14:creationId xmlns:p14="http://schemas.microsoft.com/office/powerpoint/2010/main" val="672800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5" name="Image 12"/>
            <p:cNvPicPr>
              <a:picLocks noChangeAspect="1"/>
            </p:cNvPicPr>
            <p:nvPr/>
          </p:nvPicPr>
          <p:blipFill>
            <a:blip r:embed="rId2" cstate="screen">
              <a:extLst>
                <a:ext uri="{28A0092B-C50C-407E-A947-70E740481C1C}">
                  <a14:useLocalDpi xmlns:a14="http://schemas.microsoft.com/office/drawing/2010/main"/>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429955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5_Disposition personnalisée">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5905" cy="6858000"/>
          </a:xfrm>
          <a:prstGeom prst="rect">
            <a:avLst/>
          </a:prstGeom>
        </p:spPr>
      </p:pic>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dirty="0">
              <a:solidFill>
                <a:srgbClr val="FFFFFF"/>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dirty="0">
                <a:solidFill>
                  <a:srgbClr val="FFFFFF"/>
                </a:solidFill>
              </a:endParaRPr>
            </a:p>
          </p:txBody>
        </p:sp>
        <p:pic>
          <p:nvPicPr>
            <p:cNvPr id="13" name="Image 12"/>
            <p:cNvPicPr>
              <a:picLocks noChangeAspect="1"/>
            </p:cNvPicPr>
            <p:nvPr/>
          </p:nvPicPr>
          <p:blipFill rotWithShape="1">
            <a:blip r:embed="rId3"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
        <p:nvSpPr>
          <p:cNvPr id="7" name="Text Box 8"/>
          <p:cNvSpPr txBox="1">
            <a:spLocks noChangeArrowheads="1"/>
          </p:cNvSpPr>
          <p:nvPr userDrawn="1"/>
        </p:nvSpPr>
        <p:spPr bwMode="auto">
          <a:xfrm>
            <a:off x="11664951" y="6619875"/>
            <a:ext cx="70696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fld id="{1B1AD2B6-9CF2-4487-8BBC-D36E3963DA23}" type="slidenum">
              <a:rPr lang="fr-FR" altLang="fr-FR" sz="900">
                <a:solidFill>
                  <a:srgbClr val="000000"/>
                </a:solidFill>
                <a:latin typeface="Tahoma" panose="020B0604030504040204" pitchFamily="34" charset="0"/>
                <a:ea typeface="ＭＳ Ｐゴシック" panose="020B0600070205080204" pitchFamily="34" charset="-128"/>
              </a:rPr>
              <a:pPr eaLnBrk="0" fontAlgn="base" hangingPunct="0">
                <a:spcBef>
                  <a:spcPct val="0"/>
                </a:spcBef>
                <a:spcAft>
                  <a:spcPct val="0"/>
                </a:spcAft>
              </a:pPr>
              <a:t>‹N°›</a:t>
            </a:fld>
            <a:r>
              <a:rPr lang="fr-FR" altLang="fr-FR" sz="900" dirty="0">
                <a:solidFill>
                  <a:srgbClr val="969696"/>
                </a:solidFill>
                <a:latin typeface="Times New Roman" panose="02020603050405020304" pitchFamily="18" charset="0"/>
                <a:ea typeface="ＭＳ Ｐゴシック" panose="020B0600070205080204" pitchFamily="34" charset="-128"/>
              </a:rPr>
              <a:t> </a:t>
            </a:r>
          </a:p>
        </p:txBody>
      </p:sp>
    </p:spTree>
    <p:extLst>
      <p:ext uri="{BB962C8B-B14F-4D97-AF65-F5344CB8AC3E}">
        <p14:creationId xmlns:p14="http://schemas.microsoft.com/office/powerpoint/2010/main" val="8797341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15" name="Titre 1"/>
          <p:cNvSpPr txBox="1">
            <a:spLocks/>
          </p:cNvSpPr>
          <p:nvPr userDrawn="1"/>
        </p:nvSpPr>
        <p:spPr>
          <a:xfrm>
            <a:off x="2412022" y="272564"/>
            <a:ext cx="10515600" cy="63304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endParaRPr lang="fr-FR" dirty="0"/>
          </a:p>
        </p:txBody>
      </p:sp>
      <p:pic>
        <p:nvPicPr>
          <p:cNvPr id="17" name="Imag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3879" y="2339962"/>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4"/>
          <p:cNvSpPr txBox="1">
            <a:spLocks noChangeArrowheads="1"/>
          </p:cNvSpPr>
          <p:nvPr userDrawn="1"/>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dirty="0">
                <a:solidFill>
                  <a:srgbClr val="FF0000"/>
                </a:solidFill>
                <a:latin typeface="Lucida Calligraphy" panose="03010101010101010101" pitchFamily="66" charset="0"/>
                <a:cs typeface="Arial" panose="020B0604020202020204" pitchFamily="34" charset="0"/>
              </a:rPr>
              <a:t>C’est à vous…</a:t>
            </a:r>
            <a:endParaRPr lang="fr-FR" altLang="fr-FR" sz="3200"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16153217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1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2962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3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7461863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1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0586529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Tree>
    <p:extLst>
      <p:ext uri="{BB962C8B-B14F-4D97-AF65-F5344CB8AC3E}">
        <p14:creationId xmlns:p14="http://schemas.microsoft.com/office/powerpoint/2010/main" val="36443119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4621560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197013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Disposition personnalisée">
    <p:spTree>
      <p:nvGrpSpPr>
        <p:cNvPr id="1" name=""/>
        <p:cNvGrpSpPr/>
        <p:nvPr/>
      </p:nvGrpSpPr>
      <p:grpSpPr>
        <a:xfrm>
          <a:off x="0" y="0"/>
          <a:ext cx="0" cy="0"/>
          <a:chOff x="0" y="0"/>
          <a:chExt cx="0" cy="0"/>
        </a:xfrm>
      </p:grpSpPr>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pic>
        <p:nvPicPr>
          <p:cNvPr id="12" name="Imag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Tree>
    <p:extLst>
      <p:ext uri="{BB962C8B-B14F-4D97-AF65-F5344CB8AC3E}">
        <p14:creationId xmlns:p14="http://schemas.microsoft.com/office/powerpoint/2010/main" val="10699339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727621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a:prstGeom prst="rect">
            <a:avLst/>
          </a:prstGeo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fld id="{3D290D7B-234F-414B-A026-6109B33C8292}" type="datetime1">
              <a:rPr lang="fr-FR" smtClean="0">
                <a:solidFill>
                  <a:srgbClr val="4472C4">
                    <a:lumMod val="75000"/>
                  </a:srgbClr>
                </a:solidFill>
              </a:rPr>
              <a:pPr/>
              <a:t>29/09/2022</a:t>
            </a:fld>
            <a:endParaRPr lang="fr-FR">
              <a:solidFill>
                <a:srgbClr val="4472C4">
                  <a:lumMod val="75000"/>
                </a:srgbClr>
              </a:solidFill>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a:xfrm>
            <a:off x="11644603" y="6462785"/>
            <a:ext cx="413269" cy="365125"/>
          </a:xfrm>
          <a:prstGeom prst="rect">
            <a:avLst/>
          </a:prstGeom>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pPr fontAlgn="base">
              <a:spcAft>
                <a:spcPct val="0"/>
              </a:spcAft>
            </a:pPr>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23077390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1_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7076257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_Disposition personnalisée">
    <p:spTree>
      <p:nvGrpSpPr>
        <p:cNvPr id="1" name=""/>
        <p:cNvGrpSpPr/>
        <p:nvPr/>
      </p:nvGrpSpPr>
      <p:grpSpPr>
        <a:xfrm>
          <a:off x="0" y="0"/>
          <a:ext cx="0" cy="0"/>
          <a:chOff x="0" y="0"/>
          <a:chExt cx="0" cy="0"/>
        </a:xfrm>
      </p:grpSpPr>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pic>
        <p:nvPicPr>
          <p:cNvPr id="12" name="Imag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Tree>
    <p:extLst>
      <p:ext uri="{BB962C8B-B14F-4D97-AF65-F5344CB8AC3E}">
        <p14:creationId xmlns:p14="http://schemas.microsoft.com/office/powerpoint/2010/main" val="4767366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5" name="Image 4"/>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21466909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8903797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4386367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766597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0965264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0643096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29647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4151049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Disposition personnalisée">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598" y="-173038"/>
            <a:ext cx="12386598" cy="7016716"/>
          </a:xfrm>
          <a:prstGeom prst="rect">
            <a:avLst/>
          </a:prstGeom>
        </p:spPr>
      </p:pic>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dirty="0">
              <a:solidFill>
                <a:srgbClr val="FFFFFF"/>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dirty="0">
                <a:solidFill>
                  <a:srgbClr val="FFFFFF"/>
                </a:solidFill>
              </a:endParaRPr>
            </a:p>
          </p:txBody>
        </p:sp>
        <p:pic>
          <p:nvPicPr>
            <p:cNvPr id="13" name="Image 12"/>
            <p:cNvPicPr>
              <a:picLocks noChangeAspect="1"/>
            </p:cNvPicPr>
            <p:nvPr/>
          </p:nvPicPr>
          <p:blipFill rotWithShape="1">
            <a:blip r:embed="rId3"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
        <p:nvSpPr>
          <p:cNvPr id="7" name="Text Box 8"/>
          <p:cNvSpPr txBox="1">
            <a:spLocks noChangeArrowheads="1"/>
          </p:cNvSpPr>
          <p:nvPr userDrawn="1"/>
        </p:nvSpPr>
        <p:spPr bwMode="auto">
          <a:xfrm>
            <a:off x="11664951" y="6619875"/>
            <a:ext cx="70696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fld id="{1B1AD2B6-9CF2-4487-8BBC-D36E3963DA23}" type="slidenum">
              <a:rPr lang="fr-FR" altLang="fr-FR" sz="900">
                <a:solidFill>
                  <a:srgbClr val="000000"/>
                </a:solidFill>
                <a:latin typeface="Tahoma" panose="020B0604030504040204" pitchFamily="34" charset="0"/>
                <a:ea typeface="ＭＳ Ｐゴシック" panose="020B0600070205080204" pitchFamily="34" charset="-128"/>
              </a:rPr>
              <a:pPr eaLnBrk="0" fontAlgn="base" hangingPunct="0">
                <a:spcBef>
                  <a:spcPct val="0"/>
                </a:spcBef>
                <a:spcAft>
                  <a:spcPct val="0"/>
                </a:spcAft>
              </a:pPr>
              <a:t>‹N°›</a:t>
            </a:fld>
            <a:r>
              <a:rPr lang="fr-FR" altLang="fr-FR" sz="900" dirty="0">
                <a:solidFill>
                  <a:srgbClr val="969696"/>
                </a:solidFill>
                <a:latin typeface="Times New Roman" panose="02020603050405020304" pitchFamily="18" charset="0"/>
                <a:ea typeface="ＭＳ Ｐゴシック" panose="020B0600070205080204" pitchFamily="34" charset="-128"/>
              </a:rPr>
              <a:t> </a:t>
            </a:r>
          </a:p>
        </p:txBody>
      </p:sp>
    </p:spTree>
    <p:extLst>
      <p:ext uri="{BB962C8B-B14F-4D97-AF65-F5344CB8AC3E}">
        <p14:creationId xmlns:p14="http://schemas.microsoft.com/office/powerpoint/2010/main" val="36172047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39824151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5255347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5057336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8198489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Tree>
    <p:extLst>
      <p:ext uri="{BB962C8B-B14F-4D97-AF65-F5344CB8AC3E}">
        <p14:creationId xmlns:p14="http://schemas.microsoft.com/office/powerpoint/2010/main" val="12197051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7" y="0"/>
            <a:ext cx="12185905" cy="6858000"/>
          </a:xfrm>
          <a:prstGeom prst="rect">
            <a:avLst/>
          </a:prstGeom>
        </p:spPr>
      </p:pic>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dirty="0">
              <a:solidFill>
                <a:srgbClr val="FFFFFF"/>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dirty="0">
                <a:solidFill>
                  <a:srgbClr val="FFFFFF"/>
                </a:solidFill>
              </a:endParaRPr>
            </a:p>
          </p:txBody>
        </p:sp>
        <p:pic>
          <p:nvPicPr>
            <p:cNvPr id="13" name="Image 12"/>
            <p:cNvPicPr>
              <a:picLocks noChangeAspect="1"/>
            </p:cNvPicPr>
            <p:nvPr/>
          </p:nvPicPr>
          <p:blipFill rotWithShape="1">
            <a:blip r:embed="rId3"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
        <p:nvSpPr>
          <p:cNvPr id="7" name="Text Box 8"/>
          <p:cNvSpPr txBox="1">
            <a:spLocks noChangeArrowheads="1"/>
          </p:cNvSpPr>
          <p:nvPr userDrawn="1"/>
        </p:nvSpPr>
        <p:spPr bwMode="auto">
          <a:xfrm>
            <a:off x="11664951" y="6619875"/>
            <a:ext cx="70696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fld id="{1B1AD2B6-9CF2-4487-8BBC-D36E3963DA23}" type="slidenum">
              <a:rPr lang="fr-FR" altLang="fr-FR" sz="900">
                <a:solidFill>
                  <a:srgbClr val="000000"/>
                </a:solidFill>
                <a:latin typeface="Tahoma" panose="020B0604030504040204" pitchFamily="34" charset="0"/>
                <a:ea typeface="ＭＳ Ｐゴシック" panose="020B0600070205080204" pitchFamily="34" charset="-128"/>
              </a:rPr>
              <a:pPr eaLnBrk="0" fontAlgn="base" hangingPunct="0">
                <a:spcBef>
                  <a:spcPct val="0"/>
                </a:spcBef>
                <a:spcAft>
                  <a:spcPct val="0"/>
                </a:spcAft>
              </a:pPr>
              <a:t>‹N°›</a:t>
            </a:fld>
            <a:r>
              <a:rPr lang="fr-FR" altLang="fr-FR" sz="900" dirty="0">
                <a:solidFill>
                  <a:srgbClr val="969696"/>
                </a:solidFill>
                <a:latin typeface="Times New Roman" panose="02020603050405020304" pitchFamily="18" charset="0"/>
                <a:ea typeface="ＭＳ Ｐゴシック" panose="020B0600070205080204" pitchFamily="34" charset="-128"/>
              </a:rPr>
              <a:t> </a:t>
            </a:r>
          </a:p>
        </p:txBody>
      </p:sp>
    </p:spTree>
    <p:extLst>
      <p:ext uri="{BB962C8B-B14F-4D97-AF65-F5344CB8AC3E}">
        <p14:creationId xmlns:p14="http://schemas.microsoft.com/office/powerpoint/2010/main" val="15189087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1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4224627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5" name="Image 4"/>
          <p:cNvPicPr>
            <a:picLocks noChangeAspect="1"/>
          </p:cNvPicPr>
          <p:nvPr userDrawn="1"/>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37238520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421797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3531322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31630" y="1825625"/>
            <a:ext cx="10322169" cy="4351338"/>
          </a:xfrm>
        </p:spPr>
        <p:txBody>
          <a:bodyPr>
            <a:normAutofit/>
          </a:bodyPr>
          <a:lstStyle>
            <a:lvl1pPr marL="342900" indent="-342900">
              <a:buFontTx/>
              <a:buBlip>
                <a:blip r:embed="rId2"/>
              </a:buBlip>
              <a:defRPr sz="2000">
                <a:solidFill>
                  <a:srgbClr val="000099"/>
                </a:solidFill>
              </a:defRPr>
            </a:lvl1pPr>
            <a:lvl2pPr>
              <a:defRPr lang="fr-FR" sz="2000" kern="1200" dirty="0" smtClean="0">
                <a:solidFill>
                  <a:srgbClr val="000099"/>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
        <p:nvSpPr>
          <p:cNvPr id="8" name="Titre 1"/>
          <p:cNvSpPr txBox="1">
            <a:spLocks/>
          </p:cNvSpPr>
          <p:nvPr userDrawn="1"/>
        </p:nvSpPr>
        <p:spPr>
          <a:xfrm>
            <a:off x="2412022" y="272564"/>
            <a:ext cx="10515600" cy="63304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fr-FR" dirty="0"/>
              <a:t>Modifiez le style du titre</a:t>
            </a:r>
          </a:p>
        </p:txBody>
      </p:sp>
    </p:spTree>
    <p:extLst>
      <p:ext uri="{BB962C8B-B14F-4D97-AF65-F5344CB8AC3E}">
        <p14:creationId xmlns:p14="http://schemas.microsoft.com/office/powerpoint/2010/main" val="21251836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9610550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9259834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2991935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2353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18425619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30025043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092483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1764053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1179214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Tree>
    <p:extLst>
      <p:ext uri="{BB962C8B-B14F-4D97-AF65-F5344CB8AC3E}">
        <p14:creationId xmlns:p14="http://schemas.microsoft.com/office/powerpoint/2010/main" val="2441454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1851" y="1535723"/>
            <a:ext cx="10515600" cy="4553929"/>
          </a:xfrm>
        </p:spPr>
        <p:txBody>
          <a:bodyPr>
            <a:normAutofit/>
          </a:bodyPr>
          <a:lstStyle>
            <a:lvl1pPr marL="0" indent="0">
              <a:buNone/>
              <a:defRPr sz="2000">
                <a:solidFill>
                  <a:srgbClr val="000099"/>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Modifiez les styles du texte du masque</a:t>
            </a:r>
          </a:p>
        </p:txBody>
      </p:sp>
      <p:sp>
        <p:nvSpPr>
          <p:cNvPr id="12" name="Titre 1"/>
          <p:cNvSpPr txBox="1">
            <a:spLocks/>
          </p:cNvSpPr>
          <p:nvPr userDrawn="1"/>
        </p:nvSpPr>
        <p:spPr>
          <a:xfrm>
            <a:off x="2412022" y="272564"/>
            <a:ext cx="10515600" cy="63304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endParaRPr lang="fr-FR" dirty="0"/>
          </a:p>
        </p:txBody>
      </p:sp>
    </p:spTree>
    <p:extLst>
      <p:ext uri="{BB962C8B-B14F-4D97-AF65-F5344CB8AC3E}">
        <p14:creationId xmlns:p14="http://schemas.microsoft.com/office/powerpoint/2010/main" val="13887722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dirty="0">
              <a:solidFill>
                <a:srgbClr val="FFFFFF"/>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dirty="0">
                <a:solidFill>
                  <a:srgbClr val="FFFFFF"/>
                </a:solidFill>
              </a:endParaRPr>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Tree>
    <p:extLst>
      <p:ext uri="{BB962C8B-B14F-4D97-AF65-F5344CB8AC3E}">
        <p14:creationId xmlns:p14="http://schemas.microsoft.com/office/powerpoint/2010/main" val="35913613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15494916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1941149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39236852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8008099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2824718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42385018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206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4310019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3969383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dirty="0">
              <a:solidFill>
                <a:prstClr val="white"/>
              </a:solidFill>
            </a:endParaRPr>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eaLnBrk="0" fontAlgn="base" hangingPunct="0">
              <a:spcBef>
                <a:spcPct val="0"/>
              </a:spcBef>
              <a:spcAft>
                <a:spcPct val="0"/>
              </a:spcAft>
            </a:pPr>
            <a:r>
              <a:rPr lang="fr-FR" sz="1050" i="1" dirty="0">
                <a:solidFill>
                  <a:srgbClr val="0053A1"/>
                </a:solidFill>
                <a:latin typeface="Arial" panose="020B0604020202020204" pitchFamily="34" charset="0"/>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21" name="Titre 1"/>
          <p:cNvSpPr txBox="1">
            <a:spLocks/>
          </p:cNvSpPr>
          <p:nvPr userDrawn="1"/>
        </p:nvSpPr>
        <p:spPr>
          <a:xfrm>
            <a:off x="2412022" y="272564"/>
            <a:ext cx="10515600" cy="63304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endParaRPr lang="fr-FR" dirty="0"/>
          </a:p>
        </p:txBody>
      </p:sp>
    </p:spTree>
    <p:extLst>
      <p:ext uri="{BB962C8B-B14F-4D97-AF65-F5344CB8AC3E}">
        <p14:creationId xmlns:p14="http://schemas.microsoft.com/office/powerpoint/2010/main" val="26586228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9513039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2624279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242659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690096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1200" dirty="0">
              <a:solidFill>
                <a:srgbClr val="FFFFFF"/>
              </a:solidFill>
            </a:endParaRPr>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1200" dirty="0">
                <a:solidFill>
                  <a:srgbClr val="FFFFFF"/>
                </a:solidFill>
              </a:endParaRPr>
            </a:p>
          </p:txBody>
        </p:sp>
        <p:pic>
          <p:nvPicPr>
            <p:cNvPr id="5" name="Image 12"/>
            <p:cNvPicPr>
              <a:picLocks noChangeAspect="1"/>
            </p:cNvPicPr>
            <p:nvPr/>
          </p:nvPicPr>
          <p:blipFill>
            <a:blip r:embed="rId2">
              <a:extLst>
                <a:ext uri="{28A0092B-C50C-407E-A947-70E740481C1C}">
                  <a14:useLocalDpi xmlns:a14="http://schemas.microsoft.com/office/drawing/2010/main" val="0"/>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Imag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fld id="{9B76BCDB-FB6D-4C41-A38A-1E4EB6092368}"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fontAlgn="base" hangingPunct="0">
                <a:spcBef>
                  <a:spcPct val="0"/>
                </a:spcBef>
                <a:spcAft>
                  <a:spcPct val="0"/>
                </a:spcAft>
              </a:pPr>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19241658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0647020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
        <p:nvSpPr>
          <p:cNvPr id="7" name="Espace réservé du pied de page 3"/>
          <p:cNvSpPr>
            <a:spLocks noGrp="1"/>
          </p:cNvSpPr>
          <p:nvPr>
            <p:ph type="ftr" sz="quarter" idx="16"/>
          </p:nvPr>
        </p:nvSpPr>
        <p:spPr>
          <a:xfrm>
            <a:off x="-533400" y="6538913"/>
            <a:ext cx="4114800" cy="365125"/>
          </a:xfrm>
          <a:prstGeom prst="rect">
            <a:avLst/>
          </a:prstGeom>
        </p:spPr>
        <p:txBody>
          <a:bodyPr/>
          <a:lstStyle>
            <a:lvl1pPr fontAlgn="auto">
              <a:spcBef>
                <a:spcPts val="0"/>
              </a:spcBef>
              <a:spcAft>
                <a:spcPts val="0"/>
              </a:spcAft>
              <a:defRPr>
                <a:solidFill>
                  <a:srgbClr val="E7E6E6">
                    <a:lumMod val="50000"/>
                  </a:srgbClr>
                </a:solidFill>
                <a:latin typeface="+mn-lt"/>
              </a:defRPr>
            </a:lvl1pPr>
          </a:lstStyle>
          <a:p>
            <a:pPr>
              <a:defRPr/>
            </a:pPr>
            <a:r>
              <a:rPr lang="fr-FR"/>
              <a:t>Copyright CDFH 2017 - Les incontournables du conseil</a:t>
            </a:r>
          </a:p>
        </p:txBody>
      </p:sp>
      <p:sp>
        <p:nvSpPr>
          <p:cNvPr id="8" name="Espace réservé du numéro de diapositive 4"/>
          <p:cNvSpPr>
            <a:spLocks noGrp="1"/>
          </p:cNvSpPr>
          <p:nvPr>
            <p:ph type="sldNum" sz="quarter" idx="17"/>
          </p:nvPr>
        </p:nvSpPr>
        <p:spPr>
          <a:xfrm>
            <a:off x="9228138" y="6486525"/>
            <a:ext cx="27432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fontAlgn="base">
              <a:spcBef>
                <a:spcPct val="0"/>
              </a:spcBef>
              <a:spcAft>
                <a:spcPct val="0"/>
              </a:spcAft>
            </a:pPr>
            <a:fld id="{8F6A4E9C-6FB2-4D76-BDBD-0DB2ACF62134}" type="slidenum">
              <a:rPr lang="fr-FR" altLang="fr-FR"/>
              <a:pPr fontAlgn="base">
                <a:spcBef>
                  <a:spcPct val="0"/>
                </a:spcBef>
                <a:spcAft>
                  <a:spcPct val="0"/>
                </a:spcAft>
              </a:pPr>
              <a:t>‹N°›</a:t>
            </a:fld>
            <a:endParaRPr lang="fr-FR" altLang="fr-FR"/>
          </a:p>
        </p:txBody>
      </p:sp>
    </p:spTree>
    <p:extLst>
      <p:ext uri="{BB962C8B-B14F-4D97-AF65-F5344CB8AC3E}">
        <p14:creationId xmlns:p14="http://schemas.microsoft.com/office/powerpoint/2010/main" val="8109848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819130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6632126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08561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image" Target="../media/image13.png"/><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theme" Target="../theme/theme10.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10" Type="http://schemas.openxmlformats.org/officeDocument/2006/relationships/slideLayout" Target="../slideLayouts/slideLayout114.xml"/><Relationship Id="rId19" Type="http://schemas.openxmlformats.org/officeDocument/2006/relationships/image" Target="../media/image5.png"/><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image" Target="../media/image5.png"/><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5" Type="http://schemas.openxmlformats.org/officeDocument/2006/relationships/slideLayout" Target="../slideLayouts/slideLayout138.xml"/><Relationship Id="rId10" Type="http://schemas.openxmlformats.org/officeDocument/2006/relationships/image" Target="../media/image5.png"/><Relationship Id="rId4" Type="http://schemas.openxmlformats.org/officeDocument/2006/relationships/slideLayout" Target="../slideLayouts/slideLayout137.xml"/><Relationship Id="rId9"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44.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image" Target="../media/image1.png"/><Relationship Id="rId5" Type="http://schemas.openxmlformats.org/officeDocument/2006/relationships/theme" Target="../theme/theme13.xml"/><Relationship Id="rId4"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5" Type="http://schemas.openxmlformats.org/officeDocument/2006/relationships/slideLayout" Target="../slideLayouts/slideLayout150.xml"/><Relationship Id="rId10" Type="http://schemas.openxmlformats.org/officeDocument/2006/relationships/image" Target="../media/image5.png"/><Relationship Id="rId4" Type="http://schemas.openxmlformats.org/officeDocument/2006/relationships/slideLayout" Target="../slideLayouts/slideLayout149.xml"/><Relationship Id="rId9" Type="http://schemas.openxmlformats.org/officeDocument/2006/relationships/theme" Target="../theme/theme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3" Type="http://schemas.openxmlformats.org/officeDocument/2006/relationships/slideLayout" Target="../slideLayouts/slideLayout7.xml"/><Relationship Id="rId21" Type="http://schemas.openxmlformats.org/officeDocument/2006/relationships/image" Target="../media/image4.png"/><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theme" Target="../theme/theme2.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19" Type="http://schemas.openxmlformats.org/officeDocument/2006/relationships/slideLayout" Target="../slideLayouts/slideLayout23.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image" Target="../media/image5.png"/><Relationship Id="rId4" Type="http://schemas.openxmlformats.org/officeDocument/2006/relationships/slideLayout" Target="../slideLayouts/slideLayout27.xml"/><Relationship Id="rId9" Type="http://schemas.openxmlformats.org/officeDocument/2006/relationships/image" Target="../media/image11.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image" Target="../media/image5.png"/><Relationship Id="rId4" Type="http://schemas.openxmlformats.org/officeDocument/2006/relationships/slideLayout" Target="../slideLayouts/slideLayout34.xml"/><Relationship Id="rId9" Type="http://schemas.openxmlformats.org/officeDocument/2006/relationships/image" Target="../media/image1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5.png"/><Relationship Id="rId2" Type="http://schemas.openxmlformats.org/officeDocument/2006/relationships/slideLayout" Target="../slideLayouts/slideLayout39.xml"/><Relationship Id="rId16" Type="http://schemas.openxmlformats.org/officeDocument/2006/relationships/image" Target="../media/image13.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5.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image" Target="../media/image5.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image" Target="../media/image13.png"/><Relationship Id="rId2" Type="http://schemas.openxmlformats.org/officeDocument/2006/relationships/slideLayout" Target="../slideLayouts/slideLayout53.xml"/><Relationship Id="rId16" Type="http://schemas.openxmlformats.org/officeDocument/2006/relationships/theme" Target="../theme/theme6.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7.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3" Type="http://schemas.openxmlformats.org/officeDocument/2006/relationships/slideLayout" Target="../slideLayouts/slideLayout83.xml"/><Relationship Id="rId21" Type="http://schemas.openxmlformats.org/officeDocument/2006/relationships/image" Target="../media/image14.png"/><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theme" Target="../theme/theme8.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02.xml"/><Relationship Id="rId7" Type="http://schemas.openxmlformats.org/officeDocument/2006/relationships/image" Target="../media/image13.png"/><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theme" Target="../theme/theme9.xml"/><Relationship Id="rId5" Type="http://schemas.openxmlformats.org/officeDocument/2006/relationships/slideLayout" Target="../slideLayouts/slideLayout104.xml"/><Relationship Id="rId4"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A48761C8-26C4-4C7D-BCCF-586D66B295A4}"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26628"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pic>
        <p:nvPicPr>
          <p:cNvPr id="26630" name="Image 11"/>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userDrawn="1"/>
        </p:nvSpPr>
        <p:spPr>
          <a:xfrm>
            <a:off x="3175" y="6645348"/>
            <a:ext cx="6096000" cy="230832"/>
          </a:xfrm>
          <a:prstGeom prst="rect">
            <a:avLst/>
          </a:prstGeom>
        </p:spPr>
        <p:txBody>
          <a:bodyPr>
            <a:spAutoFit/>
          </a:body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8" name="Rectangle 7"/>
          <p:cNvSpPr/>
          <p:nvPr userDrawn="1"/>
        </p:nvSpPr>
        <p:spPr>
          <a:xfrm>
            <a:off x="9120096" y="6645348"/>
            <a:ext cx="2589170" cy="230832"/>
          </a:xfrm>
          <a:prstGeom prst="rect">
            <a:avLst/>
          </a:prstGeom>
        </p:spPr>
        <p:txBody>
          <a:bodyPr wrap="none">
            <a:spAutoFit/>
          </a:bodyPr>
          <a:lstStyle/>
          <a:p>
            <a:pPr eaLnBrk="0" hangingPunct="0"/>
            <a:r>
              <a:rPr lang="fr-FR" sz="900" dirty="0">
                <a:solidFill>
                  <a:prstClr val="black">
                    <a:tint val="75000"/>
                  </a:prstClr>
                </a:solidFill>
                <a:latin typeface="Arial" panose="020B0604020202020204" pitchFamily="34" charset="0"/>
                <a:cs typeface="+mn-cs"/>
              </a:rPr>
              <a:t>Expertise Prise en charge de la personne âgée</a:t>
            </a:r>
          </a:p>
        </p:txBody>
      </p:sp>
    </p:spTree>
    <p:extLst>
      <p:ext uri="{BB962C8B-B14F-4D97-AF65-F5344CB8AC3E}">
        <p14:creationId xmlns:p14="http://schemas.microsoft.com/office/powerpoint/2010/main" val="3079834535"/>
      </p:ext>
    </p:extLst>
  </p:cSld>
  <p:clrMap bg1="lt1" tx1="dk1" bg2="lt2" tx2="dk2" accent1="accent1" accent2="accent2" accent3="accent3" accent4="accent4" accent5="accent5" accent6="accent6" hlink="hlink" folHlink="folHlink"/>
  <p:sldLayoutIdLst>
    <p:sldLayoutId id="2147484149" r:id="rId1"/>
    <p:sldLayoutId id="2147484155" r:id="rId2"/>
    <p:sldLayoutId id="2147484161" r:id="rId3"/>
    <p:sldLayoutId id="2147484162" r:id="rId4"/>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3047" y="0"/>
            <a:ext cx="12185905" cy="6858000"/>
          </a:xfrm>
          <a:prstGeom prst="rect">
            <a:avLst/>
          </a:prstGeom>
        </p:spPr>
      </p:pic>
      <p:sp>
        <p:nvSpPr>
          <p:cNvPr id="9" name="Rectangle 8"/>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a:solidFill>
                <a:srgbClr val="95C41D"/>
              </a:solidFill>
            </a:endParaRPr>
          </a:p>
        </p:txBody>
      </p:sp>
      <p:sp>
        <p:nvSpPr>
          <p:cNvPr id="10"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11" name="Ellipse 10"/>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a:solidFill>
                <a:srgbClr val="FFFFFF"/>
              </a:solidFill>
            </a:endParaRPr>
          </a:p>
        </p:txBody>
      </p:sp>
      <p:sp>
        <p:nvSpPr>
          <p:cNvPr id="311304" name="Text Box 8"/>
          <p:cNvSpPr txBox="1">
            <a:spLocks noChangeArrowheads="1"/>
          </p:cNvSpPr>
          <p:nvPr/>
        </p:nvSpPr>
        <p:spPr bwMode="auto">
          <a:xfrm>
            <a:off x="11664951" y="6619875"/>
            <a:ext cx="70696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fld id="{1B1AD2B6-9CF2-4487-8BBC-D36E3963DA23}" type="slidenum">
              <a:rPr lang="fr-FR" altLang="fr-FR" sz="900">
                <a:solidFill>
                  <a:srgbClr val="000000"/>
                </a:solidFill>
                <a:latin typeface="Tahoma" panose="020B0604030504040204" pitchFamily="34" charset="0"/>
                <a:ea typeface="ＭＳ Ｐゴシック" panose="020B0600070205080204" pitchFamily="34" charset="-128"/>
              </a:rPr>
              <a:pPr eaLnBrk="0" fontAlgn="base" hangingPunct="0">
                <a:spcBef>
                  <a:spcPct val="0"/>
                </a:spcBef>
                <a:spcAft>
                  <a:spcPct val="0"/>
                </a:spcAft>
              </a:pPr>
              <a:t>‹N°›</a:t>
            </a:fld>
            <a:r>
              <a:rPr lang="fr-FR" altLang="fr-FR" sz="900">
                <a:solidFill>
                  <a:srgbClr val="969696"/>
                </a:solidFill>
                <a:latin typeface="Times New Roman" panose="02020603050405020304" pitchFamily="18" charset="0"/>
                <a:ea typeface="ＭＳ Ｐゴシック" panose="020B0600070205080204" pitchFamily="34" charset="-128"/>
              </a:rPr>
              <a:t> </a:t>
            </a:r>
          </a:p>
        </p:txBody>
      </p:sp>
      <p:pic>
        <p:nvPicPr>
          <p:cNvPr id="12" name="Image 11"/>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3" name="Rectangle 12"/>
          <p:cNvSpPr/>
          <p:nvPr userDrawn="1"/>
        </p:nvSpPr>
        <p:spPr>
          <a:xfrm>
            <a:off x="3175" y="6645348"/>
            <a:ext cx="6096000" cy="230832"/>
          </a:xfrm>
          <a:prstGeom prst="rect">
            <a:avLst/>
          </a:prstGeom>
        </p:spPr>
        <p:txBody>
          <a:bodyPr>
            <a:spAutoFit/>
          </a:body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14" name="Rectangle 13"/>
          <p:cNvSpPr/>
          <p:nvPr userDrawn="1"/>
        </p:nvSpPr>
        <p:spPr>
          <a:xfrm>
            <a:off x="7851002" y="6638451"/>
            <a:ext cx="2589170" cy="230832"/>
          </a:xfrm>
          <a:prstGeom prst="rect">
            <a:avLst/>
          </a:prstGeom>
        </p:spPr>
        <p:txBody>
          <a:bodyPr wrap="none">
            <a:spAutoFit/>
          </a:bodyPr>
          <a:lstStyle/>
          <a:p>
            <a:pPr eaLnBrk="0" hangingPunct="0"/>
            <a:r>
              <a:rPr lang="fr-FR" sz="900" dirty="0">
                <a:solidFill>
                  <a:prstClr val="black">
                    <a:tint val="75000"/>
                  </a:prstClr>
                </a:solidFill>
                <a:latin typeface="Arial" panose="020B0604020202020204" pitchFamily="34" charset="0"/>
                <a:cs typeface="+mn-cs"/>
              </a:rPr>
              <a:t>Expertise Prise en charge de la personne âgée</a:t>
            </a:r>
          </a:p>
        </p:txBody>
      </p:sp>
    </p:spTree>
    <p:extLst>
      <p:ext uri="{BB962C8B-B14F-4D97-AF65-F5344CB8AC3E}">
        <p14:creationId xmlns:p14="http://schemas.microsoft.com/office/powerpoint/2010/main" val="592367889"/>
      </p:ext>
    </p:extLst>
  </p:cSld>
  <p:clrMap bg1="lt1" tx1="dk1" bg2="lt2" tx2="dk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 id="2147484248" r:id="rId12"/>
    <p:sldLayoutId id="2147484249" r:id="rId13"/>
    <p:sldLayoutId id="2147484250" r:id="rId14"/>
    <p:sldLayoutId id="2147484251" r:id="rId15"/>
    <p:sldLayoutId id="2147484252" r:id="rId16"/>
  </p:sldLayoutIdLst>
  <p:hf sldNum="0" hdr="0" dt="0"/>
  <p:txStyles>
    <p:titleStyle>
      <a:lvl1pPr algn="ctr" rtl="0" fontAlgn="base">
        <a:spcBef>
          <a:spcPct val="0"/>
        </a:spcBef>
        <a:spcAft>
          <a:spcPct val="0"/>
        </a:spcAft>
        <a:defRPr sz="3200" b="1" kern="1200">
          <a:solidFill>
            <a:schemeClr val="tx2"/>
          </a:solidFill>
          <a:latin typeface="+mj-lt"/>
          <a:ea typeface="+mj-ea"/>
          <a:cs typeface="+mj-cs"/>
        </a:defRPr>
      </a:lvl1pPr>
      <a:lvl2pPr algn="ctr" rtl="0" fontAlgn="base">
        <a:spcBef>
          <a:spcPct val="0"/>
        </a:spcBef>
        <a:spcAft>
          <a:spcPct val="0"/>
        </a:spcAft>
        <a:defRPr sz="3200" b="1">
          <a:solidFill>
            <a:schemeClr val="tx2"/>
          </a:solidFill>
          <a:latin typeface="Arial" panose="020B0604020202020204" pitchFamily="34" charset="0"/>
        </a:defRPr>
      </a:lvl2pPr>
      <a:lvl3pPr algn="ctr" rtl="0" fontAlgn="base">
        <a:spcBef>
          <a:spcPct val="0"/>
        </a:spcBef>
        <a:spcAft>
          <a:spcPct val="0"/>
        </a:spcAft>
        <a:defRPr sz="3200" b="1">
          <a:solidFill>
            <a:schemeClr val="tx2"/>
          </a:solidFill>
          <a:latin typeface="Arial" panose="020B0604020202020204" pitchFamily="34" charset="0"/>
        </a:defRPr>
      </a:lvl3pPr>
      <a:lvl4pPr algn="ctr" rtl="0" fontAlgn="base">
        <a:spcBef>
          <a:spcPct val="0"/>
        </a:spcBef>
        <a:spcAft>
          <a:spcPct val="0"/>
        </a:spcAft>
        <a:defRPr sz="3200" b="1">
          <a:solidFill>
            <a:schemeClr val="tx2"/>
          </a:solidFill>
          <a:latin typeface="Arial" panose="020B0604020202020204" pitchFamily="34" charset="0"/>
        </a:defRPr>
      </a:lvl4pPr>
      <a:lvl5pPr algn="ctr" rtl="0" fontAlgn="base">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a:solidFill>
                <a:prstClr val="white"/>
              </a:solidFill>
            </a:endParaRPr>
          </a:p>
        </p:txBody>
      </p:sp>
      <p:pic>
        <p:nvPicPr>
          <p:cNvPr id="10" name="Image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2" name="Espace réservé du pied de page 4"/>
          <p:cNvSpPr txBox="1">
            <a:spLocks/>
          </p:cNvSpPr>
          <p:nvPr userDrawn="1"/>
        </p:nvSpPr>
        <p:spPr>
          <a:xfrm>
            <a:off x="60244" y="6480661"/>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dirty="0">
                <a:solidFill>
                  <a:prstClr val="black">
                    <a:tint val="75000"/>
                  </a:prstClr>
                </a:solidFill>
              </a:rPr>
              <a:t>Copyright © CDFH - Tous droits d'utilisation et de traduction réservés</a:t>
            </a:r>
          </a:p>
        </p:txBody>
      </p:sp>
      <p:sp>
        <p:nvSpPr>
          <p:cNvPr id="13" name="Espace réservé du numéro de diapositive 5"/>
          <p:cNvSpPr txBox="1">
            <a:spLocks/>
          </p:cNvSpPr>
          <p:nvPr userDrawn="1"/>
        </p:nvSpPr>
        <p:spPr>
          <a:xfrm>
            <a:off x="9429050" y="6409022"/>
            <a:ext cx="27432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chemeClr val="accent5">
                    <a:lumMod val="75000"/>
                  </a:schemeClr>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Tree>
    <p:extLst>
      <p:ext uri="{BB962C8B-B14F-4D97-AF65-F5344CB8AC3E}">
        <p14:creationId xmlns:p14="http://schemas.microsoft.com/office/powerpoint/2010/main" val="1107125468"/>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 id="2147484272" r:id="rId12"/>
    <p:sldLayoutId id="2147484273" r:id="rId13"/>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a:solidFill>
                <a:prstClr val="white"/>
              </a:solidFill>
            </a:endParaRPr>
          </a:p>
        </p:txBody>
      </p:sp>
      <p:pic>
        <p:nvPicPr>
          <p:cNvPr id="10" name="Image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2" name="Rectangle 11"/>
          <p:cNvSpPr/>
          <p:nvPr userDrawn="1"/>
        </p:nvSpPr>
        <p:spPr>
          <a:xfrm>
            <a:off x="-14289" y="6648904"/>
            <a:ext cx="6096000" cy="230832"/>
          </a:xfrm>
          <a:prstGeom prst="rect">
            <a:avLst/>
          </a:prstGeom>
        </p:spPr>
        <p:txBody>
          <a:bodyP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fr-FR" sz="900" dirty="0">
                <a:solidFill>
                  <a:prstClr val="black">
                    <a:tint val="75000"/>
                  </a:prstClr>
                </a:solidFill>
                <a:latin typeface="Arial" panose="020B0604020202020204" pitchFamily="34" charset="0"/>
              </a:rPr>
              <a:t>Copyright © CDFH - Tous droits d'utilisation et de traduction réservés</a:t>
            </a:r>
          </a:p>
        </p:txBody>
      </p:sp>
      <p:sp>
        <p:nvSpPr>
          <p:cNvPr id="13" name="Rectangle 12"/>
          <p:cNvSpPr/>
          <p:nvPr userDrawn="1"/>
        </p:nvSpPr>
        <p:spPr>
          <a:xfrm>
            <a:off x="9221830" y="6647613"/>
            <a:ext cx="2589170" cy="230832"/>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fr-FR" sz="900" dirty="0">
                <a:solidFill>
                  <a:prstClr val="black">
                    <a:tint val="75000"/>
                  </a:prstClr>
                </a:solidFill>
                <a:latin typeface="Arial" panose="020B0604020202020204" pitchFamily="34" charset="0"/>
              </a:rPr>
              <a:t>Expertise Prise en charge de la personne âgée</a:t>
            </a:r>
          </a:p>
        </p:txBody>
      </p:sp>
      <p:sp>
        <p:nvSpPr>
          <p:cNvPr id="14" name="Espace réservé du numéro de diapositive 5"/>
          <p:cNvSpPr txBox="1">
            <a:spLocks/>
          </p:cNvSpPr>
          <p:nvPr userDrawn="1"/>
        </p:nvSpPr>
        <p:spPr>
          <a:xfrm>
            <a:off x="11745687" y="6531482"/>
            <a:ext cx="428625"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accent5">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fld id="{2CE00AA1-E540-4D63-A28F-418A2C4690E4}" type="slidenum">
              <a:rPr lang="fr-FR" smtClean="0">
                <a:solidFill>
                  <a:srgbClr val="4472C4">
                    <a:lumMod val="75000"/>
                  </a:srgbClr>
                </a:solidFill>
              </a:rPr>
              <a:pPr eaLnBrk="0" fontAlgn="base" hangingPunct="0">
                <a:spcBef>
                  <a:spcPct val="0"/>
                </a:spcBef>
                <a:spcAft>
                  <a:spcPct val="0"/>
                </a:spcAft>
              </a:pPr>
              <a:t>‹N°›</a:t>
            </a:fld>
            <a:endParaRPr lang="fr-FR" dirty="0">
              <a:solidFill>
                <a:srgbClr val="4472C4">
                  <a:lumMod val="75000"/>
                </a:srgbClr>
              </a:solidFill>
            </a:endParaRPr>
          </a:p>
        </p:txBody>
      </p:sp>
    </p:spTree>
    <p:extLst>
      <p:ext uri="{BB962C8B-B14F-4D97-AF65-F5344CB8AC3E}">
        <p14:creationId xmlns:p14="http://schemas.microsoft.com/office/powerpoint/2010/main" val="1225120250"/>
      </p:ext>
    </p:extLst>
  </p:cSld>
  <p:clrMap bg1="lt1" tx1="dk1" bg2="lt2" tx2="dk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 id="2147484282" r:id="rId8"/>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A48761C8-26C4-4C7D-BCCF-586D66B295A4}"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26628"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pic>
        <p:nvPicPr>
          <p:cNvPr id="26630" name="Image 11"/>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userDrawn="1"/>
        </p:nvSpPr>
        <p:spPr>
          <a:xfrm>
            <a:off x="0" y="6658463"/>
            <a:ext cx="6096000" cy="230832"/>
          </a:xfrm>
          <a:prstGeom prst="rect">
            <a:avLst/>
          </a:prstGeom>
        </p:spPr>
        <p:txBody>
          <a:bodyP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8" name="Rectangle 7"/>
          <p:cNvSpPr/>
          <p:nvPr userDrawn="1"/>
        </p:nvSpPr>
        <p:spPr>
          <a:xfrm>
            <a:off x="9116921" y="6658463"/>
            <a:ext cx="2589170" cy="230832"/>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fr-FR" sz="900" dirty="0">
                <a:solidFill>
                  <a:prstClr val="black">
                    <a:tint val="75000"/>
                  </a:prstClr>
                </a:solidFill>
                <a:latin typeface="Arial" panose="020B0604020202020204" pitchFamily="34" charset="0"/>
                <a:cs typeface="+mn-cs"/>
              </a:rPr>
              <a:t>Expertise Prise en charge de la personne âgée</a:t>
            </a:r>
          </a:p>
        </p:txBody>
      </p:sp>
    </p:spTree>
    <p:extLst>
      <p:ext uri="{BB962C8B-B14F-4D97-AF65-F5344CB8AC3E}">
        <p14:creationId xmlns:p14="http://schemas.microsoft.com/office/powerpoint/2010/main" val="2439950785"/>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a:solidFill>
                <a:prstClr val="white"/>
              </a:solidFill>
            </a:endParaRPr>
          </a:p>
        </p:txBody>
      </p:sp>
      <p:pic>
        <p:nvPicPr>
          <p:cNvPr id="10" name="Image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2" name="Rectangle 11"/>
          <p:cNvSpPr/>
          <p:nvPr userDrawn="1"/>
        </p:nvSpPr>
        <p:spPr>
          <a:xfrm>
            <a:off x="-14289" y="6648904"/>
            <a:ext cx="6096000" cy="230832"/>
          </a:xfrm>
          <a:prstGeom prst="rect">
            <a:avLst/>
          </a:prstGeom>
        </p:spPr>
        <p:txBody>
          <a:bodyP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13" name="Rectangle 12"/>
          <p:cNvSpPr/>
          <p:nvPr userDrawn="1"/>
        </p:nvSpPr>
        <p:spPr>
          <a:xfrm>
            <a:off x="9221830" y="6647613"/>
            <a:ext cx="2589170" cy="230832"/>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fr-FR" sz="900" dirty="0">
                <a:solidFill>
                  <a:prstClr val="black">
                    <a:tint val="75000"/>
                  </a:prstClr>
                </a:solidFill>
                <a:latin typeface="Arial" panose="020B0604020202020204" pitchFamily="34" charset="0"/>
                <a:cs typeface="+mn-cs"/>
              </a:rPr>
              <a:t>Expertise Prise en charge de la personne âgée</a:t>
            </a:r>
          </a:p>
        </p:txBody>
      </p:sp>
      <p:sp>
        <p:nvSpPr>
          <p:cNvPr id="14" name="Espace réservé du numéro de diapositive 5"/>
          <p:cNvSpPr txBox="1">
            <a:spLocks/>
          </p:cNvSpPr>
          <p:nvPr userDrawn="1"/>
        </p:nvSpPr>
        <p:spPr>
          <a:xfrm>
            <a:off x="11745687" y="6531482"/>
            <a:ext cx="428625"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accent5">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fld id="{2CE00AA1-E540-4D63-A28F-418A2C4690E4}" type="slidenum">
              <a:rPr lang="fr-FR" smtClean="0">
                <a:solidFill>
                  <a:srgbClr val="4472C4">
                    <a:lumMod val="75000"/>
                  </a:srgbClr>
                </a:solidFill>
              </a:rPr>
              <a:pPr eaLnBrk="0" fontAlgn="base" hangingPunct="0">
                <a:spcBef>
                  <a:spcPct val="0"/>
                </a:spcBef>
                <a:spcAft>
                  <a:spcPct val="0"/>
                </a:spcAft>
              </a:pPr>
              <a:t>‹N°›</a:t>
            </a:fld>
            <a:endParaRPr lang="fr-FR" dirty="0">
              <a:solidFill>
                <a:srgbClr val="4472C4">
                  <a:lumMod val="75000"/>
                </a:srgbClr>
              </a:solidFill>
            </a:endParaRPr>
          </a:p>
        </p:txBody>
      </p:sp>
    </p:spTree>
    <p:extLst>
      <p:ext uri="{BB962C8B-B14F-4D97-AF65-F5344CB8AC3E}">
        <p14:creationId xmlns:p14="http://schemas.microsoft.com/office/powerpoint/2010/main" val="148363029"/>
      </p:ext>
    </p:extLst>
  </p:cSld>
  <p:clrMap bg1="lt1" tx1="dk1" bg2="lt2" tx2="dk2" accent1="accent1" accent2="accent2" accent3="accent3" accent4="accent4" accent5="accent5" accent6="accent6" hlink="hlink" folHlink="folHlink"/>
  <p:sldLayoutIdLst>
    <p:sldLayoutId id="2147484289" r:id="rId1"/>
    <p:sldLayoutId id="2147484290" r:id="rId2"/>
    <p:sldLayoutId id="2147484291" r:id="rId3"/>
    <p:sldLayoutId id="2147484292" r:id="rId4"/>
    <p:sldLayoutId id="2147484293" r:id="rId5"/>
    <p:sldLayoutId id="2147484294" r:id="rId6"/>
    <p:sldLayoutId id="2147484295" r:id="rId7"/>
    <p:sldLayoutId id="2147484296" r:id="rId8"/>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94598" y="-158716"/>
            <a:ext cx="12386598" cy="7016716"/>
          </a:xfrm>
          <a:prstGeom prst="rect">
            <a:avLst/>
          </a:prstGeom>
        </p:spPr>
      </p:pic>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a:solidFill>
                <a:srgbClr val="95C41D"/>
              </a:solidFill>
            </a:endParaRP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a:solidFill>
                <a:prstClr val="white"/>
              </a:solidFill>
            </a:endParaRPr>
          </a:p>
        </p:txBody>
      </p:sp>
      <p:pic>
        <p:nvPicPr>
          <p:cNvPr id="10" name="Image 9"/>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1" name="Rectangle 10"/>
          <p:cNvSpPr/>
          <p:nvPr userDrawn="1"/>
        </p:nvSpPr>
        <p:spPr>
          <a:xfrm>
            <a:off x="3175" y="6645348"/>
            <a:ext cx="6096000" cy="230832"/>
          </a:xfrm>
          <a:prstGeom prst="rect">
            <a:avLst/>
          </a:prstGeom>
        </p:spPr>
        <p:txBody>
          <a:bodyPr>
            <a:spAutoFit/>
          </a:body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12" name="Rectangle 11"/>
          <p:cNvSpPr/>
          <p:nvPr userDrawn="1"/>
        </p:nvSpPr>
        <p:spPr>
          <a:xfrm>
            <a:off x="7851002" y="6638451"/>
            <a:ext cx="2589170" cy="230832"/>
          </a:xfrm>
          <a:prstGeom prst="rect">
            <a:avLst/>
          </a:prstGeom>
        </p:spPr>
        <p:txBody>
          <a:bodyPr wrap="none">
            <a:spAutoFit/>
          </a:bodyPr>
          <a:lstStyle/>
          <a:p>
            <a:pPr eaLnBrk="0" hangingPunct="0"/>
            <a:r>
              <a:rPr lang="fr-FR" sz="900" dirty="0">
                <a:solidFill>
                  <a:prstClr val="black">
                    <a:tint val="75000"/>
                  </a:prstClr>
                </a:solidFill>
                <a:latin typeface="Arial" panose="020B0604020202020204" pitchFamily="34" charset="0"/>
                <a:cs typeface="+mn-cs"/>
              </a:rPr>
              <a:t>Expertise Prise en charge de la personne âgée</a:t>
            </a:r>
          </a:p>
        </p:txBody>
      </p:sp>
      <p:sp>
        <p:nvSpPr>
          <p:cNvPr id="13" name="Espace réservé du numéro de diapositive 5"/>
          <p:cNvSpPr txBox="1">
            <a:spLocks/>
          </p:cNvSpPr>
          <p:nvPr userDrawn="1"/>
        </p:nvSpPr>
        <p:spPr>
          <a:xfrm>
            <a:off x="11721191" y="6511055"/>
            <a:ext cx="4132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accent5">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fld id="{2CE00AA1-E540-4D63-A28F-418A2C4690E4}" type="slidenum">
              <a:rPr lang="fr-FR" smtClean="0">
                <a:solidFill>
                  <a:srgbClr val="4472C4">
                    <a:lumMod val="75000"/>
                  </a:srgbClr>
                </a:solidFill>
              </a:rPr>
              <a:pPr eaLnBrk="0" fontAlgn="base" hangingPunct="0">
                <a:spcBef>
                  <a:spcPct val="0"/>
                </a:spcBef>
                <a:spcAft>
                  <a:spcPct val="0"/>
                </a:spcAft>
              </a:pPr>
              <a:t>‹N°›</a:t>
            </a:fld>
            <a:endParaRPr lang="fr-FR" dirty="0">
              <a:solidFill>
                <a:srgbClr val="4472C4">
                  <a:lumMod val="75000"/>
                </a:srgbClr>
              </a:solidFill>
            </a:endParaRPr>
          </a:p>
        </p:txBody>
      </p:sp>
    </p:spTree>
    <p:extLst>
      <p:ext uri="{BB962C8B-B14F-4D97-AF65-F5344CB8AC3E}">
        <p14:creationId xmlns:p14="http://schemas.microsoft.com/office/powerpoint/2010/main" val="1878817044"/>
      </p:ext>
    </p:extLst>
  </p:cSld>
  <p:clrMap bg1="lt1" tx1="dk1" bg2="lt2" tx2="dk2" accent1="accent1" accent2="accent2" accent3="accent3" accent4="accent4" accent5="accent5" accent6="accent6" hlink="hlink" folHlink="folHlink"/>
  <p:sldLayoutIdLst>
    <p:sldLayoutId id="2147483913" r:id="rId1"/>
    <p:sldLayoutId id="2147484003" r:id="rId2"/>
    <p:sldLayoutId id="2147483914" r:id="rId3"/>
    <p:sldLayoutId id="2147483915" r:id="rId4"/>
    <p:sldLayoutId id="2147483922" r:id="rId5"/>
    <p:sldLayoutId id="2147483923" r:id="rId6"/>
    <p:sldLayoutId id="2147483925" r:id="rId7"/>
    <p:sldLayoutId id="2147483926" r:id="rId8"/>
    <p:sldLayoutId id="2147483988" r:id="rId9"/>
    <p:sldLayoutId id="2147484126" r:id="rId10"/>
    <p:sldLayoutId id="2147484127" r:id="rId11"/>
    <p:sldLayoutId id="2147484128" r:id="rId12"/>
    <p:sldLayoutId id="2147484129" r:id="rId13"/>
    <p:sldLayoutId id="2147484130" r:id="rId14"/>
    <p:sldLayoutId id="2147484131" r:id="rId15"/>
    <p:sldLayoutId id="2147484132" r:id="rId16"/>
    <p:sldLayoutId id="2147484133" r:id="rId17"/>
    <p:sldLayoutId id="2147484136" r:id="rId18"/>
    <p:sldLayoutId id="2147484137" r:id="rId19"/>
  </p:sldLayoutIdLst>
  <p:hf hdr="0" ft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000" kern="1200">
          <a:solidFill>
            <a:srgbClr val="000099"/>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362" name="Image 6"/>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175" y="9331"/>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fr-FR" sz="1200">
              <a:solidFill>
                <a:srgbClr val="95C41D"/>
              </a:solidFill>
            </a:endParaRPr>
          </a:p>
        </p:txBody>
      </p:sp>
      <p:sp>
        <p:nvSpPr>
          <p:cNvPr id="9" name="Ellipse 8"/>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fr-FR" sz="1200"/>
          </a:p>
        </p:txBody>
      </p:sp>
      <p:pic>
        <p:nvPicPr>
          <p:cNvPr id="15369" name="Image 9"/>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space réservé du texte 2"/>
          <p:cNvSpPr txBox="1">
            <a:spLocks/>
          </p:cNvSpPr>
          <p:nvPr userDrawn="1"/>
        </p:nvSpPr>
        <p:spPr>
          <a:xfrm>
            <a:off x="831851" y="1535723"/>
            <a:ext cx="10515600" cy="4553929"/>
          </a:xfrm>
          <a:prstGeom prst="rect">
            <a:avLst/>
          </a:prstGeom>
        </p:spPr>
        <p:txBody>
          <a:bodyPr>
            <a:normAutofit/>
          </a:bodyPr>
          <a:lstStyle>
            <a:lvl1pPr marL="0" indent="0" algn="l" defTabSz="685800" rtl="0" fontAlgn="base">
              <a:lnSpc>
                <a:spcPct val="90000"/>
              </a:lnSpc>
              <a:spcBef>
                <a:spcPts val="750"/>
              </a:spcBef>
              <a:spcAft>
                <a:spcPct val="0"/>
              </a:spcAft>
              <a:buFont typeface="Arial" panose="020B0604020202020204" pitchFamily="34" charset="0"/>
              <a:buNone/>
              <a:defRPr sz="2000" kern="1200">
                <a:solidFill>
                  <a:srgbClr val="000099"/>
                </a:solidFill>
                <a:latin typeface="Arial" panose="020B0604020202020204" pitchFamily="34" charset="0"/>
                <a:ea typeface="+mn-ea"/>
                <a:cs typeface="Arial" panose="020B0604020202020204" pitchFamily="34" charset="0"/>
              </a:defRPr>
            </a:lvl1pPr>
            <a:lvl2pPr marL="342900" indent="0" algn="l" defTabSz="685800" rtl="0" fontAlgn="base">
              <a:lnSpc>
                <a:spcPct val="90000"/>
              </a:lnSpc>
              <a:spcBef>
                <a:spcPts val="375"/>
              </a:spcBef>
              <a:spcAft>
                <a:spcPct val="0"/>
              </a:spcAft>
              <a:buFont typeface="Arial" panose="020B0604020202020204" pitchFamily="34" charset="0"/>
              <a:buNone/>
              <a:defRPr sz="1500" kern="1200">
                <a:solidFill>
                  <a:schemeClr val="tx1">
                    <a:tint val="75000"/>
                  </a:schemeClr>
                </a:solidFill>
                <a:latin typeface="+mn-lt"/>
                <a:ea typeface="+mn-ea"/>
                <a:cs typeface="Arial" panose="020B0604020202020204" pitchFamily="34" charset="0"/>
              </a:defRPr>
            </a:lvl2pPr>
            <a:lvl3pPr marL="685800" indent="0" algn="l" defTabSz="685800" rtl="0" fontAlgn="base">
              <a:lnSpc>
                <a:spcPct val="90000"/>
              </a:lnSpc>
              <a:spcBef>
                <a:spcPts val="375"/>
              </a:spcBef>
              <a:spcAft>
                <a:spcPct val="0"/>
              </a:spcAft>
              <a:buFont typeface="Arial" panose="020B0604020202020204" pitchFamily="34" charset="0"/>
              <a:buNone/>
              <a:defRPr sz="1350" kern="1200">
                <a:solidFill>
                  <a:schemeClr val="tx1">
                    <a:tint val="75000"/>
                  </a:schemeClr>
                </a:solidFill>
                <a:latin typeface="+mn-lt"/>
                <a:ea typeface="+mn-ea"/>
                <a:cs typeface="Arial" panose="020B0604020202020204" pitchFamily="34" charset="0"/>
              </a:defRPr>
            </a:lvl3pPr>
            <a:lvl4pPr marL="1028700" indent="0" algn="l" defTabSz="685800" rtl="0" fontAlgn="base">
              <a:lnSpc>
                <a:spcPct val="90000"/>
              </a:lnSpc>
              <a:spcBef>
                <a:spcPts val="375"/>
              </a:spcBef>
              <a:spcAft>
                <a:spcPct val="0"/>
              </a:spcAft>
              <a:buFont typeface="Arial" panose="020B0604020202020204" pitchFamily="34" charset="0"/>
              <a:buNone/>
              <a:defRPr sz="1200" kern="1200">
                <a:solidFill>
                  <a:schemeClr val="tx1">
                    <a:tint val="75000"/>
                  </a:schemeClr>
                </a:solidFill>
                <a:latin typeface="+mn-lt"/>
                <a:ea typeface="+mn-ea"/>
                <a:cs typeface="Arial" panose="020B0604020202020204" pitchFamily="34" charset="0"/>
              </a:defRPr>
            </a:lvl4pPr>
            <a:lvl5pPr marL="1371600" indent="0" algn="l" defTabSz="685800" rtl="0" fontAlgn="base">
              <a:lnSpc>
                <a:spcPct val="90000"/>
              </a:lnSpc>
              <a:spcBef>
                <a:spcPts val="375"/>
              </a:spcBef>
              <a:spcAft>
                <a:spcPct val="0"/>
              </a:spcAft>
              <a:buFont typeface="Arial" panose="020B0604020202020204" pitchFamily="34" charset="0"/>
              <a:buNone/>
              <a:defRPr sz="1200" kern="1200">
                <a:solidFill>
                  <a:schemeClr val="tx1">
                    <a:tint val="75000"/>
                  </a:schemeClr>
                </a:solidFill>
                <a:latin typeface="+mn-lt"/>
                <a:ea typeface="+mn-ea"/>
                <a:cs typeface="Arial" panose="020B0604020202020204" pitchFamily="34" charset="0"/>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endParaRPr lang="fr-FR" dirty="0"/>
          </a:p>
        </p:txBody>
      </p:sp>
      <p:sp>
        <p:nvSpPr>
          <p:cNvPr id="11" name="Rectangle 10"/>
          <p:cNvSpPr/>
          <p:nvPr userDrawn="1"/>
        </p:nvSpPr>
        <p:spPr>
          <a:xfrm>
            <a:off x="3175" y="6645348"/>
            <a:ext cx="6096000" cy="230832"/>
          </a:xfrm>
          <a:prstGeom prst="rect">
            <a:avLst/>
          </a:prstGeom>
        </p:spPr>
        <p:txBody>
          <a:bodyPr>
            <a:spAutoFit/>
          </a:body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13" name="Rectangle 12"/>
          <p:cNvSpPr/>
          <p:nvPr userDrawn="1"/>
        </p:nvSpPr>
        <p:spPr>
          <a:xfrm>
            <a:off x="7851002" y="6638451"/>
            <a:ext cx="2589170" cy="230832"/>
          </a:xfrm>
          <a:prstGeom prst="rect">
            <a:avLst/>
          </a:prstGeom>
        </p:spPr>
        <p:txBody>
          <a:bodyPr wrap="none">
            <a:spAutoFit/>
          </a:bodyPr>
          <a:lstStyle/>
          <a:p>
            <a:pPr eaLnBrk="0" hangingPunct="0"/>
            <a:r>
              <a:rPr lang="fr-FR" sz="900" dirty="0">
                <a:solidFill>
                  <a:prstClr val="black">
                    <a:tint val="75000"/>
                  </a:prstClr>
                </a:solidFill>
                <a:latin typeface="Arial" panose="020B0604020202020204" pitchFamily="34" charset="0"/>
                <a:cs typeface="+mn-cs"/>
              </a:rPr>
              <a:t>Expertise Prise en charge de la personne âgée</a:t>
            </a:r>
          </a:p>
        </p:txBody>
      </p:sp>
      <p:sp>
        <p:nvSpPr>
          <p:cNvPr id="14" name="Espace réservé du numéro de diapositive 5"/>
          <p:cNvSpPr txBox="1">
            <a:spLocks/>
          </p:cNvSpPr>
          <p:nvPr userDrawn="1"/>
        </p:nvSpPr>
        <p:spPr>
          <a:xfrm>
            <a:off x="11550569" y="6504158"/>
            <a:ext cx="520862" cy="365125"/>
          </a:xfrm>
          <a:prstGeom prst="rect">
            <a:avLst/>
          </a:prstGeom>
        </p:spPr>
        <p:txBody>
          <a:bodyPr vert="horz" wrap="square" lIns="91440" tIns="45720" rIns="91440" bIns="45720" numCol="1" anchor="ctr" anchorCtr="0" compatLnSpc="1">
            <a:prstTxWarp prst="textNoShape">
              <a:avLst/>
            </a:prstTxWarp>
          </a:bodyPr>
          <a:lstStyle>
            <a:defPPr>
              <a:defRPr lang="fr-FR"/>
            </a:defPPr>
            <a:lvl1pPr marL="0" algn="r" defTabSz="914400" rtl="0" eaLnBrk="0" latinLnBrk="0" hangingPunct="0">
              <a:defRPr sz="900" kern="1200">
                <a:solidFill>
                  <a:schemeClr val="tx1"/>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EFF007-BE02-47F9-95CF-16E0FF91A66D}" type="slidenum">
              <a:rPr lang="fr-FR" altLang="fr-FR" smtClean="0"/>
              <a:pPr/>
              <a:t>‹N°›</a:t>
            </a:fld>
            <a:endParaRPr lang="fr-FR" altLang="fr-FR" dirty="0"/>
          </a:p>
        </p:txBody>
      </p:sp>
    </p:spTree>
    <p:extLst>
      <p:ext uri="{BB962C8B-B14F-4D97-AF65-F5344CB8AC3E}">
        <p14:creationId xmlns:p14="http://schemas.microsoft.com/office/powerpoint/2010/main" val="134016137"/>
      </p:ext>
    </p:extLst>
  </p:cSld>
  <p:clrMap bg1="lt1" tx1="dk1" bg2="lt2" tx2="dk2" accent1="accent1" accent2="accent2" accent3="accent3" accent4="accent4" accent5="accent5" accent6="accent6" hlink="hlink" folHlink="folHlink"/>
  <p:sldLayoutIdLst>
    <p:sldLayoutId id="2147484049" r:id="rId1"/>
    <p:sldLayoutId id="2147484062" r:id="rId2"/>
    <p:sldLayoutId id="2147484055" r:id="rId3"/>
    <p:sldLayoutId id="2147484058" r:id="rId4"/>
    <p:sldLayoutId id="2147484059" r:id="rId5"/>
    <p:sldLayoutId id="2147484061" r:id="rId6"/>
    <p:sldLayoutId id="2147484195" r:id="rId7"/>
  </p:sldLayoutIdLst>
  <p:hf hdr="0" dt="0"/>
  <p:txStyles>
    <p:titleStyle>
      <a:lvl1pPr algn="l" defTabSz="685800" rtl="0" fontAlgn="base">
        <a:lnSpc>
          <a:spcPct val="90000"/>
        </a:lnSpc>
        <a:spcBef>
          <a:spcPct val="0"/>
        </a:spcBef>
        <a:spcAft>
          <a:spcPct val="0"/>
        </a:spcAft>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vl2pPr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2pPr>
      <a:lvl3pPr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3pPr>
      <a:lvl4pPr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4pPr>
      <a:lvl5pPr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5pPr>
      <a:lvl6pPr marL="457200"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6pPr>
      <a:lvl7pPr marL="914400"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7pPr>
      <a:lvl8pPr marL="1371600"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8pPr>
      <a:lvl9pPr marL="1828800"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9pPr>
    </p:titleStyle>
    <p:bodyStyle>
      <a:lvl1pPr algn="l" defTabSz="685800" rtl="0" fontAlgn="base">
        <a:lnSpc>
          <a:spcPct val="90000"/>
        </a:lnSpc>
        <a:spcBef>
          <a:spcPts val="750"/>
        </a:spcBef>
        <a:spcAft>
          <a:spcPct val="0"/>
        </a:spcAft>
        <a:buFont typeface="Arial" panose="020B0604020202020204" pitchFamily="34" charset="0"/>
        <a:defRPr sz="2100" kern="1200">
          <a:solidFill>
            <a:srgbClr val="2F5597"/>
          </a:solidFill>
          <a:latin typeface="Arial" panose="020B0604020202020204" pitchFamily="34" charset="0"/>
          <a:ea typeface="+mn-ea"/>
          <a:cs typeface="Arial" panose="020B0604020202020204" pitchFamily="34" charset="0"/>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Arial" panose="020B0604020202020204" pitchFamily="34" charset="0"/>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Arial" panose="020B0604020202020204" pitchFamily="34" charset="0"/>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Arial" panose="020B0604020202020204" pitchFamily="34" charset="0"/>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698" name="Image 10"/>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350" y="-1652"/>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fr-FR" sz="1200">
              <a:solidFill>
                <a:srgbClr val="95C41D"/>
              </a:solidFill>
            </a:endParaRPr>
          </a:p>
        </p:txBody>
      </p:sp>
      <p:sp>
        <p:nvSpPr>
          <p:cNvPr id="9" name="Ellipse 8"/>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fr-FR" sz="1200"/>
          </a:p>
        </p:txBody>
      </p:sp>
      <p:pic>
        <p:nvPicPr>
          <p:cNvPr id="29706" name="Image 9"/>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space réservé du texte 2"/>
          <p:cNvSpPr txBox="1">
            <a:spLocks/>
          </p:cNvSpPr>
          <p:nvPr userDrawn="1"/>
        </p:nvSpPr>
        <p:spPr>
          <a:xfrm>
            <a:off x="831851" y="1535723"/>
            <a:ext cx="10515600" cy="4553929"/>
          </a:xfrm>
          <a:prstGeom prst="rect">
            <a:avLst/>
          </a:prstGeom>
        </p:spPr>
        <p:txBody>
          <a:bodyPr>
            <a:normAutofit/>
          </a:bodyPr>
          <a:lstStyle>
            <a:lvl1pPr marL="0" indent="0" algn="l" defTabSz="685800" rtl="0" fontAlgn="base">
              <a:lnSpc>
                <a:spcPct val="90000"/>
              </a:lnSpc>
              <a:spcBef>
                <a:spcPts val="750"/>
              </a:spcBef>
              <a:spcAft>
                <a:spcPct val="0"/>
              </a:spcAft>
              <a:buFont typeface="Arial" panose="020B0604020202020204" pitchFamily="34" charset="0"/>
              <a:buNone/>
              <a:defRPr sz="2000" kern="1200">
                <a:solidFill>
                  <a:srgbClr val="000099"/>
                </a:solidFill>
                <a:latin typeface="Arial" panose="020B0604020202020204" pitchFamily="34" charset="0"/>
                <a:ea typeface="+mn-ea"/>
                <a:cs typeface="Arial" panose="020B0604020202020204" pitchFamily="34" charset="0"/>
              </a:defRPr>
            </a:lvl1pPr>
            <a:lvl2pPr marL="342900" indent="0" algn="l" defTabSz="685800" rtl="0" fontAlgn="base">
              <a:lnSpc>
                <a:spcPct val="90000"/>
              </a:lnSpc>
              <a:spcBef>
                <a:spcPts val="375"/>
              </a:spcBef>
              <a:spcAft>
                <a:spcPct val="0"/>
              </a:spcAft>
              <a:buFont typeface="Arial" panose="020B0604020202020204" pitchFamily="34" charset="0"/>
              <a:buNone/>
              <a:defRPr sz="1500" kern="1200">
                <a:solidFill>
                  <a:schemeClr val="tx1">
                    <a:tint val="75000"/>
                  </a:schemeClr>
                </a:solidFill>
                <a:latin typeface="+mn-lt"/>
                <a:ea typeface="+mn-ea"/>
                <a:cs typeface="Arial" panose="020B0604020202020204" pitchFamily="34" charset="0"/>
              </a:defRPr>
            </a:lvl2pPr>
            <a:lvl3pPr marL="685800" indent="0" algn="l" defTabSz="685800" rtl="0" fontAlgn="base">
              <a:lnSpc>
                <a:spcPct val="90000"/>
              </a:lnSpc>
              <a:spcBef>
                <a:spcPts val="375"/>
              </a:spcBef>
              <a:spcAft>
                <a:spcPct val="0"/>
              </a:spcAft>
              <a:buFont typeface="Arial" panose="020B0604020202020204" pitchFamily="34" charset="0"/>
              <a:buNone/>
              <a:defRPr sz="1350" kern="1200">
                <a:solidFill>
                  <a:schemeClr val="tx1">
                    <a:tint val="75000"/>
                  </a:schemeClr>
                </a:solidFill>
                <a:latin typeface="+mn-lt"/>
                <a:ea typeface="+mn-ea"/>
                <a:cs typeface="Arial" panose="020B0604020202020204" pitchFamily="34" charset="0"/>
              </a:defRPr>
            </a:lvl3pPr>
            <a:lvl4pPr marL="1028700" indent="0" algn="l" defTabSz="685800" rtl="0" fontAlgn="base">
              <a:lnSpc>
                <a:spcPct val="90000"/>
              </a:lnSpc>
              <a:spcBef>
                <a:spcPts val="375"/>
              </a:spcBef>
              <a:spcAft>
                <a:spcPct val="0"/>
              </a:spcAft>
              <a:buFont typeface="Arial" panose="020B0604020202020204" pitchFamily="34" charset="0"/>
              <a:buNone/>
              <a:defRPr sz="1200" kern="1200">
                <a:solidFill>
                  <a:schemeClr val="tx1">
                    <a:tint val="75000"/>
                  </a:schemeClr>
                </a:solidFill>
                <a:latin typeface="+mn-lt"/>
                <a:ea typeface="+mn-ea"/>
                <a:cs typeface="Arial" panose="020B0604020202020204" pitchFamily="34" charset="0"/>
              </a:defRPr>
            </a:lvl4pPr>
            <a:lvl5pPr marL="1371600" indent="0" algn="l" defTabSz="685800" rtl="0" fontAlgn="base">
              <a:lnSpc>
                <a:spcPct val="90000"/>
              </a:lnSpc>
              <a:spcBef>
                <a:spcPts val="375"/>
              </a:spcBef>
              <a:spcAft>
                <a:spcPct val="0"/>
              </a:spcAft>
              <a:buFont typeface="Arial" panose="020B0604020202020204" pitchFamily="34" charset="0"/>
              <a:buNone/>
              <a:defRPr sz="1200" kern="1200">
                <a:solidFill>
                  <a:schemeClr val="tx1">
                    <a:tint val="75000"/>
                  </a:schemeClr>
                </a:solidFill>
                <a:latin typeface="+mn-lt"/>
                <a:ea typeface="+mn-ea"/>
                <a:cs typeface="Arial" panose="020B0604020202020204" pitchFamily="34" charset="0"/>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endParaRPr lang="fr-FR" dirty="0"/>
          </a:p>
        </p:txBody>
      </p:sp>
      <p:sp>
        <p:nvSpPr>
          <p:cNvPr id="10" name="Rectangle 9"/>
          <p:cNvSpPr/>
          <p:nvPr userDrawn="1"/>
        </p:nvSpPr>
        <p:spPr>
          <a:xfrm>
            <a:off x="3175" y="6645348"/>
            <a:ext cx="6096000" cy="230832"/>
          </a:xfrm>
          <a:prstGeom prst="rect">
            <a:avLst/>
          </a:prstGeom>
        </p:spPr>
        <p:txBody>
          <a:bodyPr>
            <a:spAutoFit/>
          </a:body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11" name="Rectangle 10"/>
          <p:cNvSpPr/>
          <p:nvPr userDrawn="1"/>
        </p:nvSpPr>
        <p:spPr>
          <a:xfrm>
            <a:off x="7851002" y="6638451"/>
            <a:ext cx="2589170" cy="230832"/>
          </a:xfrm>
          <a:prstGeom prst="rect">
            <a:avLst/>
          </a:prstGeom>
        </p:spPr>
        <p:txBody>
          <a:bodyPr wrap="none">
            <a:spAutoFit/>
          </a:bodyPr>
          <a:lstStyle/>
          <a:p>
            <a:pPr eaLnBrk="0" hangingPunct="0"/>
            <a:r>
              <a:rPr lang="fr-FR" sz="900" dirty="0">
                <a:solidFill>
                  <a:prstClr val="black">
                    <a:tint val="75000"/>
                  </a:prstClr>
                </a:solidFill>
                <a:latin typeface="Arial" panose="020B0604020202020204" pitchFamily="34" charset="0"/>
                <a:cs typeface="+mn-cs"/>
              </a:rPr>
              <a:t>Expertise Prise en charge de la personne âgée</a:t>
            </a:r>
          </a:p>
        </p:txBody>
      </p:sp>
      <p:sp>
        <p:nvSpPr>
          <p:cNvPr id="13" name="Espace réservé du numéro de diapositive 5"/>
          <p:cNvSpPr txBox="1">
            <a:spLocks/>
          </p:cNvSpPr>
          <p:nvPr userDrawn="1"/>
        </p:nvSpPr>
        <p:spPr>
          <a:xfrm>
            <a:off x="9375775" y="6560714"/>
            <a:ext cx="2743200" cy="365125"/>
          </a:xfrm>
          <a:prstGeom prst="rect">
            <a:avLst/>
          </a:prstGeom>
        </p:spPr>
        <p:txBody>
          <a:bodyPr vert="horz" wrap="square" lIns="91440" tIns="45720" rIns="91440" bIns="45720" numCol="1" anchor="ctr" anchorCtr="0" compatLnSpc="1">
            <a:prstTxWarp prst="textNoShape">
              <a:avLst/>
            </a:prstTxWarp>
          </a:bodyPr>
          <a:lstStyle>
            <a:defPPr>
              <a:defRPr lang="fr-FR"/>
            </a:defPPr>
            <a:lvl1pPr marL="0" algn="r" defTabSz="914400" rtl="0" eaLnBrk="0" latinLnBrk="0" hangingPunct="0">
              <a:defRPr sz="900" kern="1200">
                <a:solidFill>
                  <a:schemeClr val="tx1"/>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EE21B9-45BD-42E0-9845-4B11F9CB3DB1}" type="slidenum">
              <a:rPr lang="fr-FR" altLang="fr-FR" smtClean="0"/>
              <a:pPr/>
              <a:t>‹N°›</a:t>
            </a:fld>
            <a:endParaRPr lang="fr-FR" altLang="fr-FR" dirty="0"/>
          </a:p>
        </p:txBody>
      </p:sp>
    </p:spTree>
    <p:extLst>
      <p:ext uri="{BB962C8B-B14F-4D97-AF65-F5344CB8AC3E}">
        <p14:creationId xmlns:p14="http://schemas.microsoft.com/office/powerpoint/2010/main" val="2613445161"/>
      </p:ext>
    </p:extLst>
  </p:cSld>
  <p:clrMap bg1="lt1" tx1="dk1" bg2="lt2" tx2="dk2" accent1="accent1" accent2="accent2" accent3="accent3" accent4="accent4" accent5="accent5" accent6="accent6" hlink="hlink" folHlink="folHlink"/>
  <p:sldLayoutIdLst>
    <p:sldLayoutId id="2147484077" r:id="rId1"/>
    <p:sldLayoutId id="2147484001" r:id="rId2"/>
    <p:sldLayoutId id="2147484079" r:id="rId3"/>
    <p:sldLayoutId id="2147484082" r:id="rId4"/>
    <p:sldLayoutId id="2147484086" r:id="rId5"/>
    <p:sldLayoutId id="2147484087" r:id="rId6"/>
    <p:sldLayoutId id="2147484089" r:id="rId7"/>
  </p:sldLayoutIdLst>
  <p:hf hdr="0" dt="0"/>
  <p:txStyles>
    <p:titleStyle>
      <a:lvl1pPr algn="l" defTabSz="685800" rtl="0" fontAlgn="base">
        <a:lnSpc>
          <a:spcPct val="90000"/>
        </a:lnSpc>
        <a:spcBef>
          <a:spcPct val="0"/>
        </a:spcBef>
        <a:spcAft>
          <a:spcPct val="0"/>
        </a:spcAft>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vl2pPr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2pPr>
      <a:lvl3pPr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3pPr>
      <a:lvl4pPr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4pPr>
      <a:lvl5pPr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5pPr>
      <a:lvl6pPr marL="457200"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6pPr>
      <a:lvl7pPr marL="914400"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7pPr>
      <a:lvl8pPr marL="1371600"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8pPr>
      <a:lvl9pPr marL="1828800"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9pPr>
    </p:titleStyle>
    <p:bodyStyle>
      <a:lvl1pPr algn="l" defTabSz="685800" rtl="0" fontAlgn="base">
        <a:lnSpc>
          <a:spcPct val="90000"/>
        </a:lnSpc>
        <a:spcBef>
          <a:spcPts val="750"/>
        </a:spcBef>
        <a:spcAft>
          <a:spcPct val="0"/>
        </a:spcAft>
        <a:buFont typeface="Arial" panose="020B0604020202020204" pitchFamily="34" charset="0"/>
        <a:defRPr sz="2100" kern="1200">
          <a:solidFill>
            <a:srgbClr val="2F5597"/>
          </a:solidFill>
          <a:latin typeface="Arial" panose="020B0604020202020204" pitchFamily="34" charset="0"/>
          <a:ea typeface="+mn-ea"/>
          <a:cs typeface="Arial" panose="020B0604020202020204" pitchFamily="34" charset="0"/>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Arial" panose="020B0604020202020204" pitchFamily="34" charset="0"/>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Arial" panose="020B0604020202020204" pitchFamily="34" charset="0"/>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Arial" panose="020B0604020202020204" pitchFamily="34" charset="0"/>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85905" cy="6858000"/>
          </a:xfrm>
          <a:prstGeom prst="rect">
            <a:avLst/>
          </a:prstGeom>
        </p:spPr>
      </p:pic>
      <p:sp>
        <p:nvSpPr>
          <p:cNvPr id="9" name="Rectangle 8"/>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a:solidFill>
                <a:srgbClr val="95C41D"/>
              </a:solidFill>
            </a:endParaRPr>
          </a:p>
        </p:txBody>
      </p:sp>
      <p:sp>
        <p:nvSpPr>
          <p:cNvPr id="11" name="Ellipse 10"/>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a:solidFill>
                <a:srgbClr val="FFFFFF"/>
              </a:solidFill>
            </a:endParaRPr>
          </a:p>
        </p:txBody>
      </p:sp>
      <p:sp>
        <p:nvSpPr>
          <p:cNvPr id="311304" name="Text Box 8"/>
          <p:cNvSpPr txBox="1">
            <a:spLocks noChangeArrowheads="1"/>
          </p:cNvSpPr>
          <p:nvPr/>
        </p:nvSpPr>
        <p:spPr bwMode="auto">
          <a:xfrm>
            <a:off x="11664951" y="6619875"/>
            <a:ext cx="70696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fld id="{1B1AD2B6-9CF2-4487-8BBC-D36E3963DA23}" type="slidenum">
              <a:rPr lang="fr-FR" altLang="fr-FR" sz="900">
                <a:solidFill>
                  <a:srgbClr val="000000"/>
                </a:solidFill>
                <a:latin typeface="Tahoma" panose="020B0604030504040204" pitchFamily="34" charset="0"/>
                <a:ea typeface="ＭＳ Ｐゴシック" panose="020B0600070205080204" pitchFamily="34" charset="-128"/>
              </a:rPr>
              <a:pPr eaLnBrk="0" fontAlgn="base" hangingPunct="0">
                <a:spcBef>
                  <a:spcPct val="0"/>
                </a:spcBef>
                <a:spcAft>
                  <a:spcPct val="0"/>
                </a:spcAft>
              </a:pPr>
              <a:t>‹N°›</a:t>
            </a:fld>
            <a:r>
              <a:rPr lang="fr-FR" altLang="fr-FR" sz="900">
                <a:solidFill>
                  <a:srgbClr val="969696"/>
                </a:solidFill>
                <a:latin typeface="Times New Roman" panose="02020603050405020304" pitchFamily="18" charset="0"/>
                <a:ea typeface="ＭＳ Ｐゴシック" panose="020B0600070205080204" pitchFamily="34" charset="-128"/>
              </a:rPr>
              <a:t> </a:t>
            </a:r>
          </a:p>
        </p:txBody>
      </p:sp>
      <p:pic>
        <p:nvPicPr>
          <p:cNvPr id="12" name="Image 11"/>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7" name="Rectangle 6"/>
          <p:cNvSpPr/>
          <p:nvPr userDrawn="1"/>
        </p:nvSpPr>
        <p:spPr>
          <a:xfrm>
            <a:off x="3175" y="6645348"/>
            <a:ext cx="6096000" cy="230832"/>
          </a:xfrm>
          <a:prstGeom prst="rect">
            <a:avLst/>
          </a:prstGeom>
        </p:spPr>
        <p:txBody>
          <a:bodyPr>
            <a:spAutoFit/>
          </a:body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8" name="Rectangle 7"/>
          <p:cNvSpPr/>
          <p:nvPr userDrawn="1"/>
        </p:nvSpPr>
        <p:spPr>
          <a:xfrm>
            <a:off x="7851002" y="6638451"/>
            <a:ext cx="2589170" cy="230832"/>
          </a:xfrm>
          <a:prstGeom prst="rect">
            <a:avLst/>
          </a:prstGeom>
        </p:spPr>
        <p:txBody>
          <a:bodyPr wrap="none">
            <a:spAutoFit/>
          </a:bodyPr>
          <a:lstStyle/>
          <a:p>
            <a:pPr eaLnBrk="0" hangingPunct="0"/>
            <a:r>
              <a:rPr lang="fr-FR" sz="900" dirty="0">
                <a:solidFill>
                  <a:prstClr val="black">
                    <a:tint val="75000"/>
                  </a:prstClr>
                </a:solidFill>
                <a:latin typeface="Arial" panose="020B0604020202020204" pitchFamily="34" charset="0"/>
                <a:cs typeface="+mn-cs"/>
              </a:rPr>
              <a:t>Expertise Prise en charge de la personne âgée</a:t>
            </a:r>
          </a:p>
        </p:txBody>
      </p:sp>
    </p:spTree>
    <p:extLst>
      <p:ext uri="{BB962C8B-B14F-4D97-AF65-F5344CB8AC3E}">
        <p14:creationId xmlns:p14="http://schemas.microsoft.com/office/powerpoint/2010/main" val="1218604390"/>
      </p:ext>
    </p:extLst>
  </p:cSld>
  <p:clrMap bg1="lt1" tx1="dk1" bg2="lt2" tx2="dk2" accent1="accent1" accent2="accent2" accent3="accent3" accent4="accent4" accent5="accent5" accent6="accent6" hlink="hlink" folHlink="folHlink"/>
  <p:sldLayoutIdLst>
    <p:sldLayoutId id="2147483943" r:id="rId1"/>
    <p:sldLayoutId id="2147483949" r:id="rId2"/>
    <p:sldLayoutId id="2147484063" r:id="rId3"/>
    <p:sldLayoutId id="2147484111" r:id="rId4"/>
    <p:sldLayoutId id="2147484163" r:id="rId5"/>
    <p:sldLayoutId id="2147484233" r:id="rId6"/>
    <p:sldLayoutId id="2147484234" r:id="rId7"/>
    <p:sldLayoutId id="2147484253" r:id="rId8"/>
    <p:sldLayoutId id="2147484254" r:id="rId9"/>
    <p:sldLayoutId id="2147484255" r:id="rId10"/>
    <p:sldLayoutId id="2147484256" r:id="rId11"/>
    <p:sldLayoutId id="2147484257" r:id="rId12"/>
    <p:sldLayoutId id="2147484258" r:id="rId13"/>
    <p:sldLayoutId id="2147484259" r:id="rId14"/>
  </p:sldLayoutIdLst>
  <p:hf sldNum="0" hdr="0" dt="0"/>
  <p:txStyles>
    <p:titleStyle>
      <a:lvl1pPr algn="ctr" rtl="0" fontAlgn="base">
        <a:spcBef>
          <a:spcPct val="0"/>
        </a:spcBef>
        <a:spcAft>
          <a:spcPct val="0"/>
        </a:spcAft>
        <a:defRPr sz="3200" b="1" kern="1200">
          <a:solidFill>
            <a:schemeClr val="tx2"/>
          </a:solidFill>
          <a:latin typeface="+mj-lt"/>
          <a:ea typeface="+mj-ea"/>
          <a:cs typeface="+mj-cs"/>
        </a:defRPr>
      </a:lvl1pPr>
      <a:lvl2pPr algn="ctr" rtl="0" fontAlgn="base">
        <a:spcBef>
          <a:spcPct val="0"/>
        </a:spcBef>
        <a:spcAft>
          <a:spcPct val="0"/>
        </a:spcAft>
        <a:defRPr sz="3200" b="1">
          <a:solidFill>
            <a:schemeClr val="tx2"/>
          </a:solidFill>
          <a:latin typeface="Arial" panose="020B0604020202020204" pitchFamily="34" charset="0"/>
        </a:defRPr>
      </a:lvl2pPr>
      <a:lvl3pPr algn="ctr" rtl="0" fontAlgn="base">
        <a:spcBef>
          <a:spcPct val="0"/>
        </a:spcBef>
        <a:spcAft>
          <a:spcPct val="0"/>
        </a:spcAft>
        <a:defRPr sz="3200" b="1">
          <a:solidFill>
            <a:schemeClr val="tx2"/>
          </a:solidFill>
          <a:latin typeface="Arial" panose="020B0604020202020204" pitchFamily="34" charset="0"/>
        </a:defRPr>
      </a:lvl3pPr>
      <a:lvl4pPr algn="ctr" rtl="0" fontAlgn="base">
        <a:spcBef>
          <a:spcPct val="0"/>
        </a:spcBef>
        <a:spcAft>
          <a:spcPct val="0"/>
        </a:spcAft>
        <a:defRPr sz="3200" b="1">
          <a:solidFill>
            <a:schemeClr val="tx2"/>
          </a:solidFill>
          <a:latin typeface="Arial" panose="020B0604020202020204" pitchFamily="34" charset="0"/>
        </a:defRPr>
      </a:lvl4pPr>
      <a:lvl5pPr algn="ctr" rtl="0" fontAlgn="base">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3047" y="0"/>
            <a:ext cx="12185905" cy="6858000"/>
          </a:xfrm>
          <a:prstGeom prst="rect">
            <a:avLst/>
          </a:prstGeom>
        </p:spPr>
      </p:pic>
      <p:sp>
        <p:nvSpPr>
          <p:cNvPr id="9" name="Rectangle 8"/>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a:solidFill>
                <a:srgbClr val="95C41D"/>
              </a:solidFill>
            </a:endParaRPr>
          </a:p>
        </p:txBody>
      </p:sp>
      <p:sp>
        <p:nvSpPr>
          <p:cNvPr id="10"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11" name="Ellipse 10"/>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a:solidFill>
                <a:srgbClr val="FFFFFF"/>
              </a:solidFill>
            </a:endParaRPr>
          </a:p>
        </p:txBody>
      </p:sp>
      <p:sp>
        <p:nvSpPr>
          <p:cNvPr id="311304" name="Text Box 8"/>
          <p:cNvSpPr txBox="1">
            <a:spLocks noChangeArrowheads="1"/>
          </p:cNvSpPr>
          <p:nvPr/>
        </p:nvSpPr>
        <p:spPr bwMode="auto">
          <a:xfrm>
            <a:off x="11664951" y="6619875"/>
            <a:ext cx="70696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fld id="{1B1AD2B6-9CF2-4487-8BBC-D36E3963DA23}" type="slidenum">
              <a:rPr lang="fr-FR" altLang="fr-FR" sz="900">
                <a:solidFill>
                  <a:srgbClr val="000000"/>
                </a:solidFill>
                <a:latin typeface="Tahoma" panose="020B0604030504040204" pitchFamily="34" charset="0"/>
                <a:ea typeface="ＭＳ Ｐゴシック" panose="020B0600070205080204" pitchFamily="34" charset="-128"/>
              </a:rPr>
              <a:pPr eaLnBrk="0" fontAlgn="base" hangingPunct="0">
                <a:spcBef>
                  <a:spcPct val="0"/>
                </a:spcBef>
                <a:spcAft>
                  <a:spcPct val="0"/>
                </a:spcAft>
              </a:pPr>
              <a:t>‹N°›</a:t>
            </a:fld>
            <a:r>
              <a:rPr lang="fr-FR" altLang="fr-FR" sz="900">
                <a:solidFill>
                  <a:srgbClr val="969696"/>
                </a:solidFill>
                <a:latin typeface="Times New Roman" panose="02020603050405020304" pitchFamily="18" charset="0"/>
                <a:ea typeface="ＭＳ Ｐゴシック" panose="020B0600070205080204" pitchFamily="34" charset="-128"/>
              </a:rPr>
              <a:t> </a:t>
            </a:r>
          </a:p>
        </p:txBody>
      </p:sp>
      <p:pic>
        <p:nvPicPr>
          <p:cNvPr id="12" name="Image 11"/>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3" name="Rectangle 12"/>
          <p:cNvSpPr/>
          <p:nvPr userDrawn="1"/>
        </p:nvSpPr>
        <p:spPr>
          <a:xfrm>
            <a:off x="3175" y="6645348"/>
            <a:ext cx="6096000" cy="230832"/>
          </a:xfrm>
          <a:prstGeom prst="rect">
            <a:avLst/>
          </a:prstGeom>
        </p:spPr>
        <p:txBody>
          <a:bodyPr>
            <a:spAutoFit/>
          </a:body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14" name="Rectangle 13"/>
          <p:cNvSpPr/>
          <p:nvPr userDrawn="1"/>
        </p:nvSpPr>
        <p:spPr>
          <a:xfrm>
            <a:off x="7851002" y="6638451"/>
            <a:ext cx="2589170" cy="230832"/>
          </a:xfrm>
          <a:prstGeom prst="rect">
            <a:avLst/>
          </a:prstGeom>
        </p:spPr>
        <p:txBody>
          <a:bodyPr wrap="none">
            <a:spAutoFit/>
          </a:bodyPr>
          <a:lstStyle/>
          <a:p>
            <a:pPr eaLnBrk="0" hangingPunct="0"/>
            <a:r>
              <a:rPr lang="fr-FR" sz="900" dirty="0">
                <a:solidFill>
                  <a:prstClr val="black">
                    <a:tint val="75000"/>
                  </a:prstClr>
                </a:solidFill>
                <a:latin typeface="Arial" panose="020B0604020202020204" pitchFamily="34" charset="0"/>
                <a:cs typeface="+mn-cs"/>
              </a:rPr>
              <a:t>Expertise Prise en charge de la personne âgée</a:t>
            </a:r>
          </a:p>
        </p:txBody>
      </p:sp>
    </p:spTree>
    <p:extLst>
      <p:ext uri="{BB962C8B-B14F-4D97-AF65-F5344CB8AC3E}">
        <p14:creationId xmlns:p14="http://schemas.microsoft.com/office/powerpoint/2010/main" val="2420193603"/>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 id="2147484176" r:id="rId12"/>
    <p:sldLayoutId id="2147484177" r:id="rId13"/>
    <p:sldLayoutId id="2147484178" r:id="rId14"/>
    <p:sldLayoutId id="2147484235" r:id="rId15"/>
  </p:sldLayoutIdLst>
  <p:hf sldNum="0" hdr="0" dt="0"/>
  <p:txStyles>
    <p:titleStyle>
      <a:lvl1pPr algn="ctr" rtl="0" fontAlgn="base">
        <a:spcBef>
          <a:spcPct val="0"/>
        </a:spcBef>
        <a:spcAft>
          <a:spcPct val="0"/>
        </a:spcAft>
        <a:defRPr sz="3200" b="1" kern="1200">
          <a:solidFill>
            <a:schemeClr val="tx2"/>
          </a:solidFill>
          <a:latin typeface="+mj-lt"/>
          <a:ea typeface="+mj-ea"/>
          <a:cs typeface="+mj-cs"/>
        </a:defRPr>
      </a:lvl1pPr>
      <a:lvl2pPr algn="ctr" rtl="0" fontAlgn="base">
        <a:spcBef>
          <a:spcPct val="0"/>
        </a:spcBef>
        <a:spcAft>
          <a:spcPct val="0"/>
        </a:spcAft>
        <a:defRPr sz="3200" b="1">
          <a:solidFill>
            <a:schemeClr val="tx2"/>
          </a:solidFill>
          <a:latin typeface="Arial" panose="020B0604020202020204" pitchFamily="34" charset="0"/>
        </a:defRPr>
      </a:lvl2pPr>
      <a:lvl3pPr algn="ctr" rtl="0" fontAlgn="base">
        <a:spcBef>
          <a:spcPct val="0"/>
        </a:spcBef>
        <a:spcAft>
          <a:spcPct val="0"/>
        </a:spcAft>
        <a:defRPr sz="3200" b="1">
          <a:solidFill>
            <a:schemeClr val="tx2"/>
          </a:solidFill>
          <a:latin typeface="Arial" panose="020B0604020202020204" pitchFamily="34" charset="0"/>
        </a:defRPr>
      </a:lvl3pPr>
      <a:lvl4pPr algn="ctr" rtl="0" fontAlgn="base">
        <a:spcBef>
          <a:spcPct val="0"/>
        </a:spcBef>
        <a:spcAft>
          <a:spcPct val="0"/>
        </a:spcAft>
        <a:defRPr sz="3200" b="1">
          <a:solidFill>
            <a:schemeClr val="tx2"/>
          </a:solidFill>
          <a:latin typeface="Arial" panose="020B0604020202020204" pitchFamily="34" charset="0"/>
        </a:defRPr>
      </a:lvl4pPr>
      <a:lvl5pPr algn="ctr" rtl="0" fontAlgn="base">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1304" name="Text Box 8"/>
          <p:cNvSpPr txBox="1">
            <a:spLocks noChangeArrowheads="1"/>
          </p:cNvSpPr>
          <p:nvPr/>
        </p:nvSpPr>
        <p:spPr bwMode="auto">
          <a:xfrm>
            <a:off x="11664951" y="6619875"/>
            <a:ext cx="70696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fld id="{1B1AD2B6-9CF2-4487-8BBC-D36E3963DA23}" type="slidenum">
              <a:rPr lang="fr-FR" altLang="fr-FR" sz="900">
                <a:solidFill>
                  <a:srgbClr val="000000"/>
                </a:solidFill>
                <a:latin typeface="Tahoma" panose="020B0604030504040204" pitchFamily="34" charset="0"/>
                <a:ea typeface="ＭＳ Ｐゴシック" panose="020B0600070205080204" pitchFamily="34" charset="-128"/>
              </a:rPr>
              <a:pPr eaLnBrk="0" fontAlgn="base" hangingPunct="0">
                <a:spcBef>
                  <a:spcPct val="0"/>
                </a:spcBef>
                <a:spcAft>
                  <a:spcPct val="0"/>
                </a:spcAft>
              </a:pPr>
              <a:t>‹N°›</a:t>
            </a:fld>
            <a:r>
              <a:rPr lang="fr-FR" altLang="fr-FR" sz="900">
                <a:solidFill>
                  <a:srgbClr val="969696"/>
                </a:solidFill>
                <a:latin typeface="Times New Roman" panose="02020603050405020304" pitchFamily="18" charset="0"/>
                <a:ea typeface="ＭＳ Ｐゴシック" panose="020B0600070205080204" pitchFamily="34" charset="-128"/>
              </a:rPr>
              <a:t> </a:t>
            </a:r>
          </a:p>
        </p:txBody>
      </p:sp>
      <p:sp>
        <p:nvSpPr>
          <p:cNvPr id="3" name="Rectangle 2"/>
          <p:cNvSpPr/>
          <p:nvPr userDrawn="1"/>
        </p:nvSpPr>
        <p:spPr>
          <a:xfrm>
            <a:off x="3175" y="6645348"/>
            <a:ext cx="6096000" cy="230832"/>
          </a:xfrm>
          <a:prstGeom prst="rect">
            <a:avLst/>
          </a:prstGeom>
        </p:spPr>
        <p:txBody>
          <a:bodyPr>
            <a:spAutoFit/>
          </a:body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4" name="Rectangle 3"/>
          <p:cNvSpPr/>
          <p:nvPr userDrawn="1"/>
        </p:nvSpPr>
        <p:spPr>
          <a:xfrm>
            <a:off x="9166624" y="6649819"/>
            <a:ext cx="2589170" cy="230832"/>
          </a:xfrm>
          <a:prstGeom prst="rect">
            <a:avLst/>
          </a:prstGeom>
        </p:spPr>
        <p:txBody>
          <a:bodyPr wrap="none">
            <a:spAutoFit/>
          </a:bodyPr>
          <a:lstStyle/>
          <a:p>
            <a:pPr eaLnBrk="0" hangingPunct="0"/>
            <a:r>
              <a:rPr lang="fr-FR" sz="900" dirty="0">
                <a:solidFill>
                  <a:prstClr val="black">
                    <a:tint val="75000"/>
                  </a:prstClr>
                </a:solidFill>
                <a:latin typeface="Arial" panose="020B0604020202020204" pitchFamily="34" charset="0"/>
                <a:cs typeface="+mn-cs"/>
              </a:rPr>
              <a:t>Expertise Prise en charge de la personne âgée</a:t>
            </a:r>
          </a:p>
        </p:txBody>
      </p:sp>
    </p:spTree>
    <p:extLst>
      <p:ext uri="{BB962C8B-B14F-4D97-AF65-F5344CB8AC3E}">
        <p14:creationId xmlns:p14="http://schemas.microsoft.com/office/powerpoint/2010/main" val="3147710570"/>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 id="2147484191" r:id="rId12"/>
    <p:sldLayoutId id="2147484192" r:id="rId13"/>
    <p:sldLayoutId id="2147484193" r:id="rId14"/>
  </p:sldLayoutIdLst>
  <p:hf sldNum="0" hdr="0" dt="0"/>
  <p:txStyles>
    <p:titleStyle>
      <a:lvl1pPr algn="ctr" rtl="0" fontAlgn="base">
        <a:spcBef>
          <a:spcPct val="0"/>
        </a:spcBef>
        <a:spcAft>
          <a:spcPct val="0"/>
        </a:spcAft>
        <a:defRPr sz="3200" b="1" kern="1200">
          <a:solidFill>
            <a:schemeClr val="tx2"/>
          </a:solidFill>
          <a:latin typeface="+mj-lt"/>
          <a:ea typeface="+mj-ea"/>
          <a:cs typeface="+mj-cs"/>
        </a:defRPr>
      </a:lvl1pPr>
      <a:lvl2pPr algn="ctr" rtl="0" fontAlgn="base">
        <a:spcBef>
          <a:spcPct val="0"/>
        </a:spcBef>
        <a:spcAft>
          <a:spcPct val="0"/>
        </a:spcAft>
        <a:defRPr sz="3200" b="1">
          <a:solidFill>
            <a:schemeClr val="tx2"/>
          </a:solidFill>
          <a:latin typeface="Arial" panose="020B0604020202020204" pitchFamily="34" charset="0"/>
        </a:defRPr>
      </a:lvl2pPr>
      <a:lvl3pPr algn="ctr" rtl="0" fontAlgn="base">
        <a:spcBef>
          <a:spcPct val="0"/>
        </a:spcBef>
        <a:spcAft>
          <a:spcPct val="0"/>
        </a:spcAft>
        <a:defRPr sz="3200" b="1">
          <a:solidFill>
            <a:schemeClr val="tx2"/>
          </a:solidFill>
          <a:latin typeface="Arial" panose="020B0604020202020204" pitchFamily="34" charset="0"/>
        </a:defRPr>
      </a:lvl3pPr>
      <a:lvl4pPr algn="ctr" rtl="0" fontAlgn="base">
        <a:spcBef>
          <a:spcPct val="0"/>
        </a:spcBef>
        <a:spcAft>
          <a:spcPct val="0"/>
        </a:spcAft>
        <a:defRPr sz="3200" b="1">
          <a:solidFill>
            <a:schemeClr val="tx2"/>
          </a:solidFill>
          <a:latin typeface="Arial" panose="020B0604020202020204" pitchFamily="34" charset="0"/>
        </a:defRPr>
      </a:lvl4pPr>
      <a:lvl5pPr algn="ctr" rtl="0" fontAlgn="base">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3794" name="Image 2"/>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fld id="{586AEC5A-EF35-4AD0-B467-79B930BDDDC8}"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fontAlgn="base" hangingPunct="0">
                <a:spcBef>
                  <a:spcPct val="0"/>
                </a:spcBef>
                <a:spcAft>
                  <a:spcPct val="0"/>
                </a:spcAft>
              </a:pPr>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rgbClr val="95C41D"/>
              </a:solidFill>
            </a:endParaRPr>
          </a:p>
        </p:txBody>
      </p:sp>
      <p:sp>
        <p:nvSpPr>
          <p:cNvPr id="33797"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rgbClr val="FFFFFF"/>
              </a:solidFill>
            </a:endParaRPr>
          </a:p>
        </p:txBody>
      </p:sp>
      <p:pic>
        <p:nvPicPr>
          <p:cNvPr id="33799" name="Image 11"/>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4421543"/>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 id="2147484208" r:id="rId12"/>
    <p:sldLayoutId id="2147484209" r:id="rId13"/>
    <p:sldLayoutId id="2147484210" r:id="rId14"/>
    <p:sldLayoutId id="2147484211" r:id="rId15"/>
    <p:sldLayoutId id="2147484213" r:id="rId16"/>
    <p:sldLayoutId id="2147484214" r:id="rId17"/>
    <p:sldLayoutId id="2147484215" r:id="rId18"/>
    <p:sldLayoutId id="2147484216" r:id="rId19"/>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047" y="0"/>
            <a:ext cx="12185905" cy="6858000"/>
          </a:xfrm>
          <a:prstGeom prst="rect">
            <a:avLst/>
          </a:prstGeom>
        </p:spPr>
      </p:pic>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a:solidFill>
                <a:prstClr val="white"/>
              </a:solidFill>
            </a:endParaRPr>
          </a:p>
        </p:txBody>
      </p:sp>
      <p:pic>
        <p:nvPicPr>
          <p:cNvPr id="10" name="Image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1" name="Rectangle 10"/>
          <p:cNvSpPr/>
          <p:nvPr userDrawn="1"/>
        </p:nvSpPr>
        <p:spPr>
          <a:xfrm>
            <a:off x="3175" y="6645348"/>
            <a:ext cx="6096000" cy="230832"/>
          </a:xfrm>
          <a:prstGeom prst="rect">
            <a:avLst/>
          </a:prstGeom>
        </p:spPr>
        <p:txBody>
          <a:bodyPr>
            <a:spAutoFit/>
          </a:body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12" name="Rectangle 11"/>
          <p:cNvSpPr/>
          <p:nvPr userDrawn="1"/>
        </p:nvSpPr>
        <p:spPr>
          <a:xfrm>
            <a:off x="7851002" y="6638451"/>
            <a:ext cx="2589170" cy="230832"/>
          </a:xfrm>
          <a:prstGeom prst="rect">
            <a:avLst/>
          </a:prstGeom>
        </p:spPr>
        <p:txBody>
          <a:bodyPr wrap="none">
            <a:spAutoFit/>
          </a:bodyPr>
          <a:lstStyle/>
          <a:p>
            <a:pPr eaLnBrk="0" hangingPunct="0"/>
            <a:r>
              <a:rPr lang="fr-FR" sz="900" dirty="0">
                <a:solidFill>
                  <a:prstClr val="black">
                    <a:tint val="75000"/>
                  </a:prstClr>
                </a:solidFill>
                <a:latin typeface="Arial" panose="020B0604020202020204" pitchFamily="34" charset="0"/>
                <a:cs typeface="+mn-cs"/>
              </a:rPr>
              <a:t>Expertise Prise en charge de la personne âgée</a:t>
            </a:r>
          </a:p>
        </p:txBody>
      </p:sp>
      <p:sp>
        <p:nvSpPr>
          <p:cNvPr id="13" name="Espace réservé du numéro de diapositive 5"/>
          <p:cNvSpPr txBox="1">
            <a:spLocks/>
          </p:cNvSpPr>
          <p:nvPr userDrawn="1"/>
        </p:nvSpPr>
        <p:spPr>
          <a:xfrm>
            <a:off x="9384259" y="651810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accent5">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fld id="{2CE00AA1-E540-4D63-A28F-418A2C4690E4}" type="slidenum">
              <a:rPr lang="fr-FR" smtClean="0">
                <a:solidFill>
                  <a:srgbClr val="4472C4">
                    <a:lumMod val="75000"/>
                  </a:srgbClr>
                </a:solidFill>
              </a:rPr>
              <a:pPr eaLnBrk="0" fontAlgn="base" hangingPunct="0">
                <a:spcBef>
                  <a:spcPct val="0"/>
                </a:spcBef>
                <a:spcAft>
                  <a:spcPct val="0"/>
                </a:spcAft>
              </a:pPr>
              <a:t>‹N°›</a:t>
            </a:fld>
            <a:endParaRPr lang="fr-FR" dirty="0">
              <a:solidFill>
                <a:srgbClr val="4472C4">
                  <a:lumMod val="75000"/>
                </a:srgbClr>
              </a:solidFill>
            </a:endParaRPr>
          </a:p>
        </p:txBody>
      </p:sp>
    </p:spTree>
    <p:extLst>
      <p:ext uri="{BB962C8B-B14F-4D97-AF65-F5344CB8AC3E}">
        <p14:creationId xmlns:p14="http://schemas.microsoft.com/office/powerpoint/2010/main" val="1145455883"/>
      </p:ext>
    </p:extLst>
  </p:cSld>
  <p:clrMap bg1="lt1" tx1="dk1" bg2="lt2" tx2="dk2" accent1="accent1" accent2="accent2" accent3="accent3" accent4="accent4" accent5="accent5" accent6="accent6" hlink="hlink" folHlink="folHlink"/>
  <p:sldLayoutIdLst>
    <p:sldLayoutId id="2147484219" r:id="rId1"/>
    <p:sldLayoutId id="2147484229" r:id="rId2"/>
    <p:sldLayoutId id="2147484230" r:id="rId3"/>
    <p:sldLayoutId id="2147484231" r:id="rId4"/>
    <p:sldLayoutId id="2147484232" r:id="rId5"/>
  </p:sldLayoutIdLst>
  <p:hf hdr="0" ft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4.png"/><Relationship Id="rId7" Type="http://schemas.openxmlformats.org/officeDocument/2006/relationships/image" Target="../media/image47.png"/><Relationship Id="rId2" Type="http://schemas.openxmlformats.org/officeDocument/2006/relationships/notesSlide" Target="../notesSlides/notesSlide100.xml"/><Relationship Id="rId1" Type="http://schemas.openxmlformats.org/officeDocument/2006/relationships/slideLayout" Target="../slideLayouts/slideLayout39.xml"/><Relationship Id="rId6" Type="http://schemas.openxmlformats.org/officeDocument/2006/relationships/image" Target="../media/image28.png"/><Relationship Id="rId5" Type="http://schemas.openxmlformats.org/officeDocument/2006/relationships/image" Target="../media/image7.png"/><Relationship Id="rId4" Type="http://schemas.openxmlformats.org/officeDocument/2006/relationships/image" Target="../media/image29.png"/></Relationships>
</file>

<file path=ppt/slides/_rels/slide10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1.xml"/><Relationship Id="rId1" Type="http://schemas.openxmlformats.org/officeDocument/2006/relationships/slideLayout" Target="../slideLayouts/slideLayout39.xml"/><Relationship Id="rId4" Type="http://schemas.openxmlformats.org/officeDocument/2006/relationships/image" Target="../media/image8.png"/></Relationships>
</file>

<file path=ppt/slides/_rels/slide10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2.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10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3.xml"/><Relationship Id="rId1" Type="http://schemas.openxmlformats.org/officeDocument/2006/relationships/slideLayout" Target="../slideLayouts/slideLayout39.xml"/><Relationship Id="rId5" Type="http://schemas.openxmlformats.org/officeDocument/2006/relationships/image" Target="../media/image33.png"/><Relationship Id="rId4" Type="http://schemas.openxmlformats.org/officeDocument/2006/relationships/image" Target="../media/image28.png"/></Relationships>
</file>

<file path=ppt/slides/_rels/slide10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3.png"/><Relationship Id="rId2" Type="http://schemas.openxmlformats.org/officeDocument/2006/relationships/notesSlide" Target="../notesSlides/notesSlide104.xml"/><Relationship Id="rId1" Type="http://schemas.openxmlformats.org/officeDocument/2006/relationships/slideLayout" Target="../slideLayouts/slideLayout39.xml"/><Relationship Id="rId6" Type="http://schemas.openxmlformats.org/officeDocument/2006/relationships/image" Target="../media/image28.png"/><Relationship Id="rId5" Type="http://schemas.openxmlformats.org/officeDocument/2006/relationships/image" Target="../media/image29.png"/><Relationship Id="rId4" Type="http://schemas.openxmlformats.org/officeDocument/2006/relationships/image" Target="../media/image34.png"/></Relationships>
</file>

<file path=ppt/slides/_rels/slide1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5.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10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6.xml"/><Relationship Id="rId1" Type="http://schemas.openxmlformats.org/officeDocument/2006/relationships/slideLayout" Target="../slideLayouts/slideLayout39.xml"/><Relationship Id="rId5" Type="http://schemas.openxmlformats.org/officeDocument/2006/relationships/image" Target="../media/image33.png"/><Relationship Id="rId4" Type="http://schemas.openxmlformats.org/officeDocument/2006/relationships/image" Target="../media/image29.png"/></Relationships>
</file>

<file path=ppt/slides/_rels/slide1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7.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1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8.xml"/><Relationship Id="rId1" Type="http://schemas.openxmlformats.org/officeDocument/2006/relationships/slideLayout" Target="../slideLayouts/slideLayout47.xml"/><Relationship Id="rId4" Type="http://schemas.openxmlformats.org/officeDocument/2006/relationships/image" Target="../media/image33.png"/></Relationships>
</file>

<file path=ppt/slides/_rels/slide10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9.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0.xml"/><Relationship Id="rId1" Type="http://schemas.openxmlformats.org/officeDocument/2006/relationships/slideLayout" Target="../slideLayouts/slideLayout39.xml"/></Relationships>
</file>

<file path=ppt/slides/_rels/slide1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1.xml"/><Relationship Id="rId1" Type="http://schemas.openxmlformats.org/officeDocument/2006/relationships/slideLayout" Target="../slideLayouts/slideLayout39.xml"/></Relationships>
</file>

<file path=ppt/slides/_rels/slide1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2.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1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3.xml"/><Relationship Id="rId1" Type="http://schemas.openxmlformats.org/officeDocument/2006/relationships/slideLayout" Target="../slideLayouts/slideLayout39.xml"/><Relationship Id="rId5" Type="http://schemas.openxmlformats.org/officeDocument/2006/relationships/image" Target="../media/image33.png"/><Relationship Id="rId4" Type="http://schemas.openxmlformats.org/officeDocument/2006/relationships/image" Target="../media/image31.png"/></Relationships>
</file>

<file path=ppt/slides/_rels/slide1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4.xml"/><Relationship Id="rId1" Type="http://schemas.openxmlformats.org/officeDocument/2006/relationships/slideLayout" Target="../slideLayouts/slideLayout39.xml"/><Relationship Id="rId5" Type="http://schemas.openxmlformats.org/officeDocument/2006/relationships/image" Target="../media/image33.png"/><Relationship Id="rId4" Type="http://schemas.openxmlformats.org/officeDocument/2006/relationships/image" Target="../media/image31.png"/></Relationships>
</file>

<file path=ppt/slides/_rels/slide1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5.xml"/><Relationship Id="rId1" Type="http://schemas.openxmlformats.org/officeDocument/2006/relationships/slideLayout" Target="../slideLayouts/slideLayout39.xml"/></Relationships>
</file>

<file path=ppt/slides/_rels/slide1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6.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1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7.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1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8.xml"/><Relationship Id="rId1" Type="http://schemas.openxmlformats.org/officeDocument/2006/relationships/slideLayout" Target="../slideLayouts/slideLayout39.xml"/><Relationship Id="rId5" Type="http://schemas.openxmlformats.org/officeDocument/2006/relationships/image" Target="../media/image33.png"/><Relationship Id="rId4" Type="http://schemas.openxmlformats.org/officeDocument/2006/relationships/image" Target="../media/image31.png"/></Relationships>
</file>

<file path=ppt/slides/_rels/slide1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9.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7.png"/></Relationships>
</file>

<file path=ppt/slides/_rels/slide1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0.xml"/><Relationship Id="rId1" Type="http://schemas.openxmlformats.org/officeDocument/2006/relationships/slideLayout" Target="../slideLayouts/slideLayout39.xml"/><Relationship Id="rId4" Type="http://schemas.openxmlformats.org/officeDocument/2006/relationships/image" Target="../media/image9.png"/></Relationships>
</file>

<file path=ppt/slides/_rels/slide1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1.xml"/><Relationship Id="rId1" Type="http://schemas.openxmlformats.org/officeDocument/2006/relationships/slideLayout" Target="../slideLayouts/slideLayout39.xml"/><Relationship Id="rId5" Type="http://schemas.openxmlformats.org/officeDocument/2006/relationships/image" Target="../media/image9.png"/><Relationship Id="rId4" Type="http://schemas.openxmlformats.org/officeDocument/2006/relationships/image" Target="../media/image22.png"/></Relationships>
</file>

<file path=ppt/slides/_rels/slide1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2.xml"/><Relationship Id="rId1" Type="http://schemas.openxmlformats.org/officeDocument/2006/relationships/slideLayout" Target="../slideLayouts/slideLayout45.xml"/></Relationships>
</file>

<file path=ppt/slides/_rels/slide1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3.xml"/><Relationship Id="rId1" Type="http://schemas.openxmlformats.org/officeDocument/2006/relationships/slideLayout" Target="../slideLayouts/slideLayout49.xml"/></Relationships>
</file>

<file path=ppt/slides/_rels/slide1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4.xml"/><Relationship Id="rId1" Type="http://schemas.openxmlformats.org/officeDocument/2006/relationships/slideLayout" Target="../slideLayouts/slideLayout49.xml"/><Relationship Id="rId4" Type="http://schemas.openxmlformats.org/officeDocument/2006/relationships/image" Target="../media/image33.png"/></Relationships>
</file>

<file path=ppt/slides/_rels/slide1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5.xml"/><Relationship Id="rId1" Type="http://schemas.openxmlformats.org/officeDocument/2006/relationships/slideLayout" Target="../slideLayouts/slideLayout49.xml"/><Relationship Id="rId4" Type="http://schemas.openxmlformats.org/officeDocument/2006/relationships/image" Target="../media/image7.png"/></Relationships>
</file>

<file path=ppt/slides/_rels/slide1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6.xml"/><Relationship Id="rId1" Type="http://schemas.openxmlformats.org/officeDocument/2006/relationships/slideLayout" Target="../slideLayouts/slideLayout48.xml"/></Relationships>
</file>

<file path=ppt/slides/_rels/slide1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7.xml"/><Relationship Id="rId1" Type="http://schemas.openxmlformats.org/officeDocument/2006/relationships/slideLayout" Target="../slideLayouts/slideLayout39.xml"/><Relationship Id="rId4" Type="http://schemas.openxmlformats.org/officeDocument/2006/relationships/image" Target="../media/image9.png"/></Relationships>
</file>

<file path=ppt/slides/_rels/slide1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8.xml"/><Relationship Id="rId1" Type="http://schemas.openxmlformats.org/officeDocument/2006/relationships/slideLayout" Target="../slideLayouts/slideLayout42.xml"/><Relationship Id="rId4" Type="http://schemas.openxmlformats.org/officeDocument/2006/relationships/image" Target="../media/image33.png"/></Relationships>
</file>

<file path=ppt/slides/_rels/slide1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9.xml"/><Relationship Id="rId1" Type="http://schemas.openxmlformats.org/officeDocument/2006/relationships/slideLayout" Target="../slideLayouts/slideLayout4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0.xml"/><Relationship Id="rId1" Type="http://schemas.openxmlformats.org/officeDocument/2006/relationships/slideLayout" Target="../slideLayouts/slideLayout42.xml"/><Relationship Id="rId4" Type="http://schemas.openxmlformats.org/officeDocument/2006/relationships/image" Target="../media/image33.png"/></Relationships>
</file>

<file path=ppt/slides/_rels/slide1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1.xml"/><Relationship Id="rId1" Type="http://schemas.openxmlformats.org/officeDocument/2006/relationships/slideLayout" Target="../slideLayouts/slideLayout50.xml"/><Relationship Id="rId4" Type="http://schemas.openxmlformats.org/officeDocument/2006/relationships/image" Target="../media/image33.png"/></Relationships>
</file>

<file path=ppt/slides/_rels/slide1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2.xml"/><Relationship Id="rId1" Type="http://schemas.openxmlformats.org/officeDocument/2006/relationships/slideLayout" Target="../slideLayouts/slideLayout42.xml"/><Relationship Id="rId4" Type="http://schemas.openxmlformats.org/officeDocument/2006/relationships/image" Target="../media/image33.png"/></Relationships>
</file>

<file path=ppt/slides/_rels/slide13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3.png"/><Relationship Id="rId2" Type="http://schemas.openxmlformats.org/officeDocument/2006/relationships/notesSlide" Target="../notesSlides/notesSlide133.xml"/><Relationship Id="rId1" Type="http://schemas.openxmlformats.org/officeDocument/2006/relationships/slideLayout" Target="../slideLayouts/slideLayout4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9.png"/></Relationships>
</file>

<file path=ppt/slides/_rels/slide1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4.xml"/><Relationship Id="rId1" Type="http://schemas.openxmlformats.org/officeDocument/2006/relationships/slideLayout" Target="../slideLayouts/slideLayout4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33.png"/></Relationships>
</file>

<file path=ppt/slides/_rels/slide1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5.xml"/><Relationship Id="rId1" Type="http://schemas.openxmlformats.org/officeDocument/2006/relationships/slideLayout" Target="../slideLayouts/slideLayout39.xml"/><Relationship Id="rId5" Type="http://schemas.openxmlformats.org/officeDocument/2006/relationships/image" Target="../media/image33.png"/><Relationship Id="rId4" Type="http://schemas.openxmlformats.org/officeDocument/2006/relationships/image" Target="../media/image54.png"/></Relationships>
</file>

<file path=ppt/slides/_rels/slide1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6.xml"/><Relationship Id="rId1" Type="http://schemas.openxmlformats.org/officeDocument/2006/relationships/slideLayout" Target="../slideLayouts/slideLayout48.xml"/></Relationships>
</file>

<file path=ppt/slides/_rels/slide1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7.xml"/><Relationship Id="rId1" Type="http://schemas.openxmlformats.org/officeDocument/2006/relationships/slideLayout" Target="../slideLayouts/slideLayout42.xml"/><Relationship Id="rId4" Type="http://schemas.openxmlformats.org/officeDocument/2006/relationships/image" Target="../media/image9.png"/></Relationships>
</file>

<file path=ppt/slides/_rels/slide1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8.xml"/><Relationship Id="rId1" Type="http://schemas.openxmlformats.org/officeDocument/2006/relationships/slideLayout" Target="../slideLayouts/slideLayout42.xml"/><Relationship Id="rId5" Type="http://schemas.openxmlformats.org/officeDocument/2006/relationships/image" Target="../media/image33.png"/><Relationship Id="rId4" Type="http://schemas.openxmlformats.org/officeDocument/2006/relationships/image" Target="../media/image31.png"/></Relationships>
</file>

<file path=ppt/slides/_rels/slide1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9.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0.xml"/><Relationship Id="rId1" Type="http://schemas.openxmlformats.org/officeDocument/2006/relationships/slideLayout" Target="../slideLayouts/slideLayout42.xml"/><Relationship Id="rId4" Type="http://schemas.openxmlformats.org/officeDocument/2006/relationships/image" Target="../media/image22.png"/></Relationships>
</file>

<file path=ppt/slides/_rels/slide1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1.xml"/><Relationship Id="rId1" Type="http://schemas.openxmlformats.org/officeDocument/2006/relationships/slideLayout" Target="../slideLayouts/slideLayout39.xml"/><Relationship Id="rId6" Type="http://schemas.openxmlformats.org/officeDocument/2006/relationships/image" Target="../media/image28.png"/><Relationship Id="rId5" Type="http://schemas.openxmlformats.org/officeDocument/2006/relationships/image" Target="../media/image29.png"/><Relationship Id="rId4" Type="http://schemas.openxmlformats.org/officeDocument/2006/relationships/image" Target="../media/image33.png"/></Relationships>
</file>

<file path=ppt/slides/_rels/slide1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2.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1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3.xml"/><Relationship Id="rId1" Type="http://schemas.openxmlformats.org/officeDocument/2006/relationships/slideLayout" Target="../slideLayouts/slideLayout39.xml"/><Relationship Id="rId5" Type="http://schemas.openxmlformats.org/officeDocument/2006/relationships/image" Target="../media/image31.png"/><Relationship Id="rId4" Type="http://schemas.openxmlformats.org/officeDocument/2006/relationships/image" Target="../media/image33.png"/></Relationships>
</file>

<file path=ppt/slides/_rels/slide1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4.xml"/><Relationship Id="rId1" Type="http://schemas.openxmlformats.org/officeDocument/2006/relationships/slideLayout" Target="../slideLayouts/slideLayout51.xml"/></Relationships>
</file>

<file path=ppt/slides/_rels/slide1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5.xml"/><Relationship Id="rId1" Type="http://schemas.openxmlformats.org/officeDocument/2006/relationships/slideLayout" Target="../slideLayouts/slideLayout73.xml"/></Relationships>
</file>

<file path=ppt/slides/_rels/slide1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6.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7.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8.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9.xml"/><Relationship Id="rId1" Type="http://schemas.openxmlformats.org/officeDocument/2006/relationships/slideLayout" Target="../slideLayouts/slideLayout143.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0.xml"/><Relationship Id="rId1" Type="http://schemas.openxmlformats.org/officeDocument/2006/relationships/slideLayout" Target="../slideLayouts/slideLayout153.xml"/></Relationships>
</file>

<file path=ppt/slides/_rels/slide1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1.xml"/><Relationship Id="rId1" Type="http://schemas.openxmlformats.org/officeDocument/2006/relationships/slideLayout" Target="../slideLayouts/slideLayout153.xml"/></Relationships>
</file>

<file path=ppt/slides/_rels/slide15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152.xml"/><Relationship Id="rId1" Type="http://schemas.openxmlformats.org/officeDocument/2006/relationships/slideLayout" Target="../slideLayouts/slideLayout153.xml"/><Relationship Id="rId6" Type="http://schemas.openxmlformats.org/officeDocument/2006/relationships/hyperlink" Target="http://www.homeoandcare.com/" TargetMode="External"/><Relationship Id="rId5" Type="http://schemas.openxmlformats.org/officeDocument/2006/relationships/image" Target="../media/image59.png"/><Relationship Id="rId4" Type="http://schemas.openxmlformats.org/officeDocument/2006/relationships/image" Target="../media/image58.png"/></Relationships>
</file>

<file path=ppt/slides/_rels/slide1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3.xml"/><Relationship Id="rId1" Type="http://schemas.openxmlformats.org/officeDocument/2006/relationships/slideLayout" Target="../slideLayouts/slideLayout143.xml"/><Relationship Id="rId4" Type="http://schemas.openxmlformats.org/officeDocument/2006/relationships/image" Target="../media/image62.png"/></Relationships>
</file>

<file path=ppt/slides/_rels/slide1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4.xml"/><Relationship Id="rId1" Type="http://schemas.openxmlformats.org/officeDocument/2006/relationships/slideLayout" Target="../slideLayouts/slideLayout143.xml"/><Relationship Id="rId4" Type="http://schemas.openxmlformats.org/officeDocument/2006/relationships/image" Target="../media/image64.png"/></Relationships>
</file>

<file path=ppt/slides/_rels/slide1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5.xml"/><Relationship Id="rId1" Type="http://schemas.openxmlformats.org/officeDocument/2006/relationships/slideLayout" Target="../slideLayouts/slideLayout143.xml"/><Relationship Id="rId4" Type="http://schemas.openxmlformats.org/officeDocument/2006/relationships/image" Target="../media/image66.png"/></Relationships>
</file>

<file path=ppt/slides/_rels/slide15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56.xml"/><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7.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6.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30.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34.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34.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39.xml"/><Relationship Id="rId5" Type="http://schemas.openxmlformats.org/officeDocument/2006/relationships/image" Target="../media/image33.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39.xml"/><Relationship Id="rId6" Type="http://schemas.openxmlformats.org/officeDocument/2006/relationships/image" Target="../media/image33.png"/><Relationship Id="rId5" Type="http://schemas.openxmlformats.org/officeDocument/2006/relationships/image" Target="../media/image29.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39.xml"/><Relationship Id="rId5" Type="http://schemas.openxmlformats.org/officeDocument/2006/relationships/image" Target="../media/image33.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39.xml"/><Relationship Id="rId5" Type="http://schemas.openxmlformats.org/officeDocument/2006/relationships/image" Target="../media/image33.pn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39.xml"/><Relationship Id="rId5" Type="http://schemas.openxmlformats.org/officeDocument/2006/relationships/image" Target="../media/image33.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3.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42.xml"/><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42.xml"/><Relationship Id="rId6" Type="http://schemas.openxmlformats.org/officeDocument/2006/relationships/image" Target="../media/image33.png"/><Relationship Id="rId5" Type="http://schemas.openxmlformats.org/officeDocument/2006/relationships/image" Target="../media/image29.png"/><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42.xml"/><Relationship Id="rId5" Type="http://schemas.openxmlformats.org/officeDocument/2006/relationships/image" Target="../media/image33.png"/><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42.xml"/><Relationship Id="rId5" Type="http://schemas.openxmlformats.org/officeDocument/2006/relationships/image" Target="../media/image33.png"/><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42.xml"/><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42.xml"/><Relationship Id="rId6" Type="http://schemas.openxmlformats.org/officeDocument/2006/relationships/image" Target="../media/image7.png"/><Relationship Id="rId5" Type="http://schemas.openxmlformats.org/officeDocument/2006/relationships/image" Target="../media/image33.png"/><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9.xml"/><Relationship Id="rId1" Type="http://schemas.openxmlformats.org/officeDocument/2006/relationships/slideLayout" Target="../slideLayouts/slideLayout39.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101.xml"/></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1.xml"/><Relationship Id="rId1" Type="http://schemas.openxmlformats.org/officeDocument/2006/relationships/slideLayout" Target="../slideLayouts/slideLayout104.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42.xml"/><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3.xml"/><Relationship Id="rId1" Type="http://schemas.openxmlformats.org/officeDocument/2006/relationships/slideLayout" Target="../slideLayouts/slideLayout42.xml"/><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4.xml"/><Relationship Id="rId1" Type="http://schemas.openxmlformats.org/officeDocument/2006/relationships/slideLayout" Target="../slideLayouts/slideLayout42.xml"/><Relationship Id="rId4" Type="http://schemas.openxmlformats.org/officeDocument/2006/relationships/image" Target="../media/image39.png"/></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5.xml"/><Relationship Id="rId1" Type="http://schemas.openxmlformats.org/officeDocument/2006/relationships/slideLayout" Target="../slideLayouts/slideLayout39.xml"/></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6.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7.xml"/><Relationship Id="rId1" Type="http://schemas.openxmlformats.org/officeDocument/2006/relationships/slideLayout" Target="../slideLayouts/slideLayout3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7.png"/></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8.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9.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0.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3.png"/><Relationship Id="rId2" Type="http://schemas.openxmlformats.org/officeDocument/2006/relationships/notesSlide" Target="../notesSlides/notesSlide61.xml"/><Relationship Id="rId1" Type="http://schemas.openxmlformats.org/officeDocument/2006/relationships/slideLayout" Target="../slideLayouts/slideLayout42.xml"/><Relationship Id="rId6" Type="http://schemas.openxmlformats.org/officeDocument/2006/relationships/image" Target="../media/image28.png"/><Relationship Id="rId5" Type="http://schemas.openxmlformats.org/officeDocument/2006/relationships/image" Target="../media/image29.png"/><Relationship Id="rId4" Type="http://schemas.openxmlformats.org/officeDocument/2006/relationships/image" Target="../media/image34.png"/></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2.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3.xml"/><Relationship Id="rId1" Type="http://schemas.openxmlformats.org/officeDocument/2006/relationships/slideLayout" Target="../slideLayouts/slideLayout42.xml"/></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4.xml"/><Relationship Id="rId1" Type="http://schemas.openxmlformats.org/officeDocument/2006/relationships/slideLayout" Target="../slideLayouts/slideLayout39.xml"/><Relationship Id="rId5" Type="http://schemas.openxmlformats.org/officeDocument/2006/relationships/image" Target="../media/image33.png"/><Relationship Id="rId4" Type="http://schemas.openxmlformats.org/officeDocument/2006/relationships/image" Target="../media/image7.png"/></Relationships>
</file>

<file path=ppt/slides/_rels/slide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5.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6.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7.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8.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9.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0.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1.xml"/><Relationship Id="rId1" Type="http://schemas.openxmlformats.org/officeDocument/2006/relationships/slideLayout" Target="../slideLayouts/slideLayout43.xml"/></Relationships>
</file>

<file path=ppt/slides/_rels/slide7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2.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7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3.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7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3.png"/><Relationship Id="rId2" Type="http://schemas.openxmlformats.org/officeDocument/2006/relationships/notesSlide" Target="../notesSlides/notesSlide74.xml"/><Relationship Id="rId1" Type="http://schemas.openxmlformats.org/officeDocument/2006/relationships/slideLayout" Target="../slideLayouts/slideLayout42.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5.xml"/><Relationship Id="rId1" Type="http://schemas.openxmlformats.org/officeDocument/2006/relationships/slideLayout" Target="../slideLayouts/slideLayout42.xml"/><Relationship Id="rId6" Type="http://schemas.openxmlformats.org/officeDocument/2006/relationships/image" Target="../media/image33.png"/><Relationship Id="rId5" Type="http://schemas.openxmlformats.org/officeDocument/2006/relationships/image" Target="../media/image43.emf"/><Relationship Id="rId4" Type="http://schemas.openxmlformats.org/officeDocument/2006/relationships/image" Target="../media/image42.emf"/></Relationships>
</file>

<file path=ppt/slides/_rels/slide7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76.xml"/><Relationship Id="rId1" Type="http://schemas.openxmlformats.org/officeDocument/2006/relationships/slideLayout" Target="../slideLayouts/slideLayout42.xml"/><Relationship Id="rId4" Type="http://schemas.openxmlformats.org/officeDocument/2006/relationships/image" Target="../media/image33.png"/></Relationships>
</file>

<file path=ppt/slides/_rels/slide7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77.xml"/><Relationship Id="rId1" Type="http://schemas.openxmlformats.org/officeDocument/2006/relationships/slideLayout" Target="../slideLayouts/slideLayout42.xml"/><Relationship Id="rId4" Type="http://schemas.openxmlformats.org/officeDocument/2006/relationships/image" Target="../media/image33.png"/></Relationships>
</file>

<file path=ppt/slides/_rels/slide7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8.xml"/><Relationship Id="rId1" Type="http://schemas.openxmlformats.org/officeDocument/2006/relationships/slideLayout" Target="../slideLayouts/slideLayout42.xml"/></Relationships>
</file>

<file path=ppt/slides/_rels/slide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9.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7.xml"/></Relationships>
</file>

<file path=ppt/slides/_rels/slide8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4.xml"/><Relationship Id="rId1" Type="http://schemas.openxmlformats.org/officeDocument/2006/relationships/slideLayout" Target="../slideLayouts/slideLayout73.xml"/></Relationships>
</file>

<file path=ppt/slides/_rels/slide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5.xml"/><Relationship Id="rId1" Type="http://schemas.openxmlformats.org/officeDocument/2006/relationships/slideLayout" Target="../slideLayouts/slideLayout40.xml"/></Relationships>
</file>

<file path=ppt/slides/_rels/slide8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6.xml"/><Relationship Id="rId1" Type="http://schemas.openxmlformats.org/officeDocument/2006/relationships/slideLayout" Target="../slideLayouts/slideLayout119.xml"/></Relationships>
</file>

<file path=ppt/slides/_rels/slide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7.xml"/><Relationship Id="rId1" Type="http://schemas.openxmlformats.org/officeDocument/2006/relationships/slideLayout" Target="../slideLayouts/slideLayout120.xml"/></Relationships>
</file>

<file path=ppt/slides/_rels/slide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8.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9.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0.xml"/><Relationship Id="rId1" Type="http://schemas.openxmlformats.org/officeDocument/2006/relationships/slideLayout" Target="../slideLayouts/slideLayout45.xml"/></Relationships>
</file>

<file path=ppt/slides/_rels/slide9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1.xml"/><Relationship Id="rId1" Type="http://schemas.openxmlformats.org/officeDocument/2006/relationships/slideLayout" Target="../slideLayouts/slideLayout42.xml"/></Relationships>
</file>

<file path=ppt/slides/_rels/slide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2.xml"/><Relationship Id="rId1" Type="http://schemas.openxmlformats.org/officeDocument/2006/relationships/slideLayout" Target="../slideLayouts/slideLayout42.xml"/></Relationships>
</file>

<file path=ppt/slides/_rels/slide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3.xml"/><Relationship Id="rId1" Type="http://schemas.openxmlformats.org/officeDocument/2006/relationships/slideLayout" Target="../slideLayouts/slideLayout39.xml"/><Relationship Id="rId5" Type="http://schemas.openxmlformats.org/officeDocument/2006/relationships/image" Target="../media/image33.png"/><Relationship Id="rId4" Type="http://schemas.openxmlformats.org/officeDocument/2006/relationships/image" Target="../media/image31.png"/></Relationships>
</file>

<file path=ppt/slides/_rels/slide9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3.png"/><Relationship Id="rId2" Type="http://schemas.openxmlformats.org/officeDocument/2006/relationships/notesSlide" Target="../notesSlides/notesSlide94.xml"/><Relationship Id="rId1" Type="http://schemas.openxmlformats.org/officeDocument/2006/relationships/slideLayout" Target="../slideLayouts/slideLayout39.xml"/><Relationship Id="rId6" Type="http://schemas.openxmlformats.org/officeDocument/2006/relationships/image" Target="../media/image28.png"/><Relationship Id="rId5" Type="http://schemas.openxmlformats.org/officeDocument/2006/relationships/image" Target="../media/image7.png"/><Relationship Id="rId4" Type="http://schemas.openxmlformats.org/officeDocument/2006/relationships/image" Target="../media/image29.png"/></Relationships>
</file>

<file path=ppt/slides/_rels/slide9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5.xml"/><Relationship Id="rId1" Type="http://schemas.openxmlformats.org/officeDocument/2006/relationships/slideLayout" Target="../slideLayouts/slideLayout39.xml"/><Relationship Id="rId5" Type="http://schemas.openxmlformats.org/officeDocument/2006/relationships/image" Target="../media/image33.png"/><Relationship Id="rId4" Type="http://schemas.openxmlformats.org/officeDocument/2006/relationships/image" Target="../media/image31.png"/></Relationships>
</file>

<file path=ppt/slides/_rels/slide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6.xml"/><Relationship Id="rId1" Type="http://schemas.openxmlformats.org/officeDocument/2006/relationships/slideLayout" Target="../slideLayouts/slideLayout39.xml"/><Relationship Id="rId4" Type="http://schemas.openxmlformats.org/officeDocument/2006/relationships/image" Target="../media/image22.png"/></Relationships>
</file>

<file path=ppt/slides/_rels/slide9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7.xml"/><Relationship Id="rId1" Type="http://schemas.openxmlformats.org/officeDocument/2006/relationships/slideLayout" Target="../slideLayouts/slideLayout46.xml"/></Relationships>
</file>

<file path=ppt/slides/_rels/slide9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8.xml"/><Relationship Id="rId1" Type="http://schemas.openxmlformats.org/officeDocument/2006/relationships/slideLayout" Target="../slideLayouts/slideLayout42.xml"/></Relationships>
</file>

<file path=ppt/slides/_rels/slide9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9.xml"/><Relationship Id="rId1" Type="http://schemas.openxmlformats.org/officeDocument/2006/relationships/slideLayout" Target="../slideLayouts/slideLayout42.xml"/><Relationship Id="rId5" Type="http://schemas.openxmlformats.org/officeDocument/2006/relationships/image" Target="../media/image33.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654424" y="3399946"/>
            <a:ext cx="8860816" cy="1261884"/>
          </a:xfrm>
          <a:prstGeom prst="rect">
            <a:avLst/>
          </a:prstGeom>
          <a:solidFill>
            <a:srgbClr val="95C41D"/>
          </a:solidFill>
          <a:effectLst/>
        </p:spPr>
        <p:txBody>
          <a:bodyPr wrap="square" rtlCol="0">
            <a:spAutoFit/>
          </a:bodyPr>
          <a:lstStyle/>
          <a:p>
            <a:pPr algn="ctr"/>
            <a:r>
              <a:rPr lang="fr-FR" altLang="fr-FR" sz="4000" b="1" i="1" dirty="0">
                <a:solidFill>
                  <a:srgbClr val="FFFFFF"/>
                </a:solidFill>
                <a:cs typeface="Arial" panose="020B0604020202020204" pitchFamily="34" charset="0"/>
              </a:rPr>
              <a:t>Expertise</a:t>
            </a:r>
            <a:r>
              <a:rPr lang="fr-FR" altLang="fr-FR" sz="3600" b="1" i="1" dirty="0">
                <a:solidFill>
                  <a:srgbClr val="FFFFFF"/>
                </a:solidFill>
                <a:cs typeface="Arial" panose="020B0604020202020204" pitchFamily="34" charset="0"/>
              </a:rPr>
              <a:t> </a:t>
            </a:r>
          </a:p>
          <a:p>
            <a:pPr algn="ctr">
              <a:spcAft>
                <a:spcPts val="300"/>
              </a:spcAft>
            </a:pPr>
            <a:r>
              <a:rPr lang="fr-FR" altLang="fr-FR" sz="3600" b="1" i="1" dirty="0">
                <a:solidFill>
                  <a:srgbClr val="FFFFFF"/>
                </a:solidFill>
                <a:latin typeface="Arial" panose="020B0604020202020204" pitchFamily="34" charset="0"/>
                <a:cs typeface="Arial" panose="020B0604020202020204" pitchFamily="34" charset="0"/>
              </a:rPr>
              <a:t>Prise en charge de la PERSONNE </a:t>
            </a:r>
            <a:r>
              <a:rPr lang="fr-FR" altLang="fr-FR" sz="3600" b="1" i="1" dirty="0">
                <a:solidFill>
                  <a:srgbClr val="FFFFFF"/>
                </a:solidFill>
                <a:latin typeface="Trebuchet MS" panose="020B0603020202020204" pitchFamily="34" charset="0"/>
                <a:cs typeface="Arial" panose="020B0604020202020204" pitchFamily="34" charset="0"/>
              </a:rPr>
              <a:t>Â</a:t>
            </a:r>
            <a:r>
              <a:rPr lang="fr-FR" altLang="fr-FR" sz="3600" b="1" i="1" dirty="0">
                <a:solidFill>
                  <a:srgbClr val="FFFFFF"/>
                </a:solidFill>
                <a:latin typeface="Arial" panose="020B0604020202020204" pitchFamily="34" charset="0"/>
                <a:cs typeface="Arial" panose="020B0604020202020204" pitchFamily="34" charset="0"/>
              </a:rPr>
              <a:t>G</a:t>
            </a:r>
            <a:r>
              <a:rPr lang="fr-FR" altLang="fr-FR" sz="3600" b="1" i="1" dirty="0">
                <a:solidFill>
                  <a:srgbClr val="FFFFFF"/>
                </a:solidFill>
                <a:latin typeface="Trebuchet MS" panose="020B0603020202020204" pitchFamily="34" charset="0"/>
                <a:cs typeface="Arial" panose="020B0604020202020204" pitchFamily="34" charset="0"/>
              </a:rPr>
              <a:t>É</a:t>
            </a:r>
            <a:r>
              <a:rPr lang="fr-FR" altLang="fr-FR" sz="3600" b="1" i="1" dirty="0">
                <a:solidFill>
                  <a:srgbClr val="FFFFFF"/>
                </a:solidFill>
                <a:latin typeface="Arial" panose="020B0604020202020204" pitchFamily="34" charset="0"/>
                <a:cs typeface="Arial" panose="020B0604020202020204" pitchFamily="34" charset="0"/>
              </a:rPr>
              <a:t>E</a:t>
            </a:r>
          </a:p>
        </p:txBody>
      </p:sp>
      <p:sp>
        <p:nvSpPr>
          <p:cNvPr id="6" name="Rectangle 5"/>
          <p:cNvSpPr/>
          <p:nvPr/>
        </p:nvSpPr>
        <p:spPr>
          <a:xfrm>
            <a:off x="2216258" y="2389432"/>
            <a:ext cx="8214101" cy="839221"/>
          </a:xfrm>
          <a:prstGeom prst="rect">
            <a:avLst/>
          </a:prstGeom>
          <a:solidFill>
            <a:srgbClr val="0053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388654" y="2472218"/>
            <a:ext cx="11644470" cy="646331"/>
          </a:xfrm>
          <a:prstGeom prst="rect">
            <a:avLst/>
          </a:prstGeom>
          <a:noFill/>
          <a:effectLst/>
        </p:spPr>
        <p:txBody>
          <a:bodyPr wrap="square" rtlCol="0">
            <a:spAutoFit/>
          </a:bodyPr>
          <a:lstStyle/>
          <a:p>
            <a:pPr algn="ctr"/>
            <a:r>
              <a:rPr lang="fr-FR" sz="3600" dirty="0">
                <a:solidFill>
                  <a:schemeClr val="bg1"/>
                </a:solidFill>
                <a:latin typeface="Arial" panose="020B0604020202020204" pitchFamily="34" charset="0"/>
                <a:cs typeface="Arial" panose="020B0604020202020204" pitchFamily="34" charset="0"/>
              </a:rPr>
              <a:t>L’homéopathie au comptoir</a:t>
            </a:r>
          </a:p>
        </p:txBody>
      </p:sp>
      <p:sp>
        <p:nvSpPr>
          <p:cNvPr id="8" name="ZoneTexte 7"/>
          <p:cNvSpPr txBox="1"/>
          <p:nvPr/>
        </p:nvSpPr>
        <p:spPr>
          <a:xfrm>
            <a:off x="10318750" y="6480810"/>
            <a:ext cx="2752725" cy="261610"/>
          </a:xfrm>
          <a:prstGeom prst="rect">
            <a:avLst/>
          </a:prstGeom>
          <a:noFill/>
        </p:spPr>
        <p:txBody>
          <a:bodyPr wrap="square" rtlCol="0">
            <a:spAutoFit/>
          </a:bodyPr>
          <a:lstStyle/>
          <a:p>
            <a:r>
              <a:rPr lang="fr-FR" sz="1100" b="1" dirty="0">
                <a:solidFill>
                  <a:schemeClr val="bg1"/>
                </a:solidFill>
                <a:effectLst>
                  <a:outerShdw blurRad="38100" dist="38100" dir="2700000" algn="tl">
                    <a:srgbClr val="000000">
                      <a:alpha val="43137"/>
                    </a:srgbClr>
                  </a:outerShdw>
                </a:effectLst>
              </a:rPr>
              <a:t>V4- Mise à jour 18/08/2022</a:t>
            </a:r>
          </a:p>
        </p:txBody>
      </p:sp>
    </p:spTree>
    <p:extLst>
      <p:ext uri="{BB962C8B-B14F-4D97-AF65-F5344CB8AC3E}">
        <p14:creationId xmlns:p14="http://schemas.microsoft.com/office/powerpoint/2010/main" val="2593906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 name="Connecteur droit 5"/>
          <p:cNvCxnSpPr/>
          <p:nvPr/>
        </p:nvCxnSpPr>
        <p:spPr>
          <a:xfrm>
            <a:off x="3183165" y="1213364"/>
            <a:ext cx="26760" cy="5124885"/>
          </a:xfrm>
          <a:prstGeom prst="line">
            <a:avLst/>
          </a:prstGeom>
          <a:ln>
            <a:solidFill>
              <a:schemeClr val="accent1">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373315" y="1426226"/>
            <a:ext cx="961866" cy="492443"/>
          </a:xfrm>
          <a:prstGeom prst="rect">
            <a:avLst/>
          </a:prstGeom>
          <a:noFill/>
        </p:spPr>
        <p:txBody>
          <a:bodyPr wrap="none" rtlCol="0">
            <a:spAutoFit/>
          </a:bodyPr>
          <a:lstStyle/>
          <a:p>
            <a:r>
              <a:rPr lang="fr-FR" sz="1400" dirty="0">
                <a:solidFill>
                  <a:srgbClr val="C00000"/>
                </a:solidFill>
              </a:rPr>
              <a:t>Equilibre</a:t>
            </a:r>
          </a:p>
          <a:p>
            <a:r>
              <a:rPr lang="fr-FR" sz="1200" i="1" dirty="0">
                <a:solidFill>
                  <a:srgbClr val="C00000"/>
                </a:solidFill>
              </a:rPr>
              <a:t>(Autonomie)</a:t>
            </a:r>
            <a:endParaRPr lang="fr-FR" sz="1600" i="1" dirty="0">
              <a:solidFill>
                <a:srgbClr val="C00000"/>
              </a:solidFill>
            </a:endParaRPr>
          </a:p>
        </p:txBody>
      </p:sp>
      <p:sp>
        <p:nvSpPr>
          <p:cNvPr id="9" name="ZoneTexte 8"/>
          <p:cNvSpPr txBox="1"/>
          <p:nvPr/>
        </p:nvSpPr>
        <p:spPr>
          <a:xfrm>
            <a:off x="402295" y="2662727"/>
            <a:ext cx="810671" cy="307777"/>
          </a:xfrm>
          <a:prstGeom prst="rect">
            <a:avLst/>
          </a:prstGeom>
          <a:noFill/>
        </p:spPr>
        <p:txBody>
          <a:bodyPr wrap="none" rtlCol="0">
            <a:spAutoFit/>
          </a:bodyPr>
          <a:lstStyle/>
          <a:p>
            <a:r>
              <a:rPr lang="fr-FR" sz="1400" dirty="0">
                <a:solidFill>
                  <a:srgbClr val="C00000"/>
                </a:solidFill>
              </a:rPr>
              <a:t>Fragilité </a:t>
            </a:r>
            <a:endParaRPr lang="fr-FR" dirty="0">
              <a:solidFill>
                <a:srgbClr val="C00000"/>
              </a:solidFill>
            </a:endParaRPr>
          </a:p>
        </p:txBody>
      </p:sp>
      <p:sp>
        <p:nvSpPr>
          <p:cNvPr id="10" name="ZoneTexte 9"/>
          <p:cNvSpPr txBox="1"/>
          <p:nvPr/>
        </p:nvSpPr>
        <p:spPr>
          <a:xfrm>
            <a:off x="382840" y="5311771"/>
            <a:ext cx="1104020" cy="492443"/>
          </a:xfrm>
          <a:prstGeom prst="rect">
            <a:avLst/>
          </a:prstGeom>
          <a:noFill/>
        </p:spPr>
        <p:txBody>
          <a:bodyPr wrap="none" rtlCol="0">
            <a:spAutoFit/>
          </a:bodyPr>
          <a:lstStyle/>
          <a:p>
            <a:r>
              <a:rPr lang="fr-FR" sz="1400" dirty="0">
                <a:solidFill>
                  <a:srgbClr val="C00000"/>
                </a:solidFill>
              </a:rPr>
              <a:t>Déséquilibre</a:t>
            </a:r>
          </a:p>
          <a:p>
            <a:r>
              <a:rPr lang="fr-FR" sz="1200" i="1" dirty="0">
                <a:solidFill>
                  <a:srgbClr val="C00000"/>
                </a:solidFill>
              </a:rPr>
              <a:t>(Dépendance)</a:t>
            </a:r>
            <a:endParaRPr lang="fr-FR" sz="1600" i="1" dirty="0">
              <a:solidFill>
                <a:srgbClr val="C00000"/>
              </a:solidFill>
            </a:endParaRPr>
          </a:p>
        </p:txBody>
      </p:sp>
      <p:sp>
        <p:nvSpPr>
          <p:cNvPr id="11" name="ZoneTexte 10"/>
          <p:cNvSpPr txBox="1"/>
          <p:nvPr/>
        </p:nvSpPr>
        <p:spPr>
          <a:xfrm rot="16200000">
            <a:off x="-555811" y="2951480"/>
            <a:ext cx="1516762" cy="261610"/>
          </a:xfrm>
          <a:prstGeom prst="rect">
            <a:avLst/>
          </a:prstGeom>
          <a:noFill/>
        </p:spPr>
        <p:txBody>
          <a:bodyPr wrap="none" rtlCol="0">
            <a:spAutoFit/>
          </a:bodyPr>
          <a:lstStyle/>
          <a:p>
            <a:r>
              <a:rPr lang="fr-FR" sz="1100" b="1" dirty="0">
                <a:solidFill>
                  <a:srgbClr val="5B9BD5">
                    <a:lumMod val="50000"/>
                  </a:srgbClr>
                </a:solidFill>
              </a:rPr>
              <a:t>Capacité Fonctionnelle</a:t>
            </a:r>
            <a:endParaRPr lang="fr-FR" sz="1400" b="1" dirty="0">
              <a:solidFill>
                <a:srgbClr val="5B9BD5">
                  <a:lumMod val="50000"/>
                </a:srgbClr>
              </a:solidFill>
            </a:endParaRPr>
          </a:p>
        </p:txBody>
      </p:sp>
      <p:cxnSp>
        <p:nvCxnSpPr>
          <p:cNvPr id="12" name="Connecteur droit avec flèche 11"/>
          <p:cNvCxnSpPr/>
          <p:nvPr/>
        </p:nvCxnSpPr>
        <p:spPr>
          <a:xfrm>
            <a:off x="373315" y="1230416"/>
            <a:ext cx="281077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a:off x="3209925" y="1230428"/>
            <a:ext cx="889317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1291984" y="962270"/>
            <a:ext cx="673582" cy="253916"/>
          </a:xfrm>
          <a:prstGeom prst="rect">
            <a:avLst/>
          </a:prstGeom>
          <a:noFill/>
        </p:spPr>
        <p:txBody>
          <a:bodyPr wrap="none" rtlCol="0">
            <a:spAutoFit/>
          </a:bodyPr>
          <a:lstStyle/>
          <a:p>
            <a:r>
              <a:rPr lang="fr-FR" sz="1050" i="1" dirty="0" err="1">
                <a:solidFill>
                  <a:srgbClr val="5B9BD5">
                    <a:lumMod val="50000"/>
                  </a:srgbClr>
                </a:solidFill>
              </a:rPr>
              <a:t>Adult</a:t>
            </a:r>
            <a:r>
              <a:rPr lang="fr-FR" sz="1050" i="1" dirty="0">
                <a:solidFill>
                  <a:srgbClr val="5B9BD5">
                    <a:lumMod val="50000"/>
                  </a:srgbClr>
                </a:solidFill>
              </a:rPr>
              <a:t> life</a:t>
            </a:r>
            <a:endParaRPr lang="fr-FR" sz="1200" i="1" dirty="0">
              <a:solidFill>
                <a:srgbClr val="5B9BD5">
                  <a:lumMod val="50000"/>
                </a:srgbClr>
              </a:solidFill>
            </a:endParaRPr>
          </a:p>
        </p:txBody>
      </p:sp>
      <p:sp>
        <p:nvSpPr>
          <p:cNvPr id="15" name="ZoneTexte 14"/>
          <p:cNvSpPr txBox="1"/>
          <p:nvPr/>
        </p:nvSpPr>
        <p:spPr>
          <a:xfrm>
            <a:off x="7319721" y="941631"/>
            <a:ext cx="715260" cy="253916"/>
          </a:xfrm>
          <a:prstGeom prst="rect">
            <a:avLst/>
          </a:prstGeom>
          <a:noFill/>
        </p:spPr>
        <p:txBody>
          <a:bodyPr wrap="none" rtlCol="0">
            <a:spAutoFit/>
          </a:bodyPr>
          <a:lstStyle/>
          <a:p>
            <a:r>
              <a:rPr lang="fr-FR" sz="1050" i="1" dirty="0" err="1">
                <a:solidFill>
                  <a:srgbClr val="5B9BD5">
                    <a:lumMod val="50000"/>
                  </a:srgbClr>
                </a:solidFill>
              </a:rPr>
              <a:t>Older</a:t>
            </a:r>
            <a:r>
              <a:rPr lang="fr-FR" sz="1050" i="1" dirty="0">
                <a:solidFill>
                  <a:srgbClr val="5B9BD5">
                    <a:lumMod val="50000"/>
                  </a:srgbClr>
                </a:solidFill>
              </a:rPr>
              <a:t> </a:t>
            </a:r>
            <a:r>
              <a:rPr lang="fr-FR" sz="1050" i="1" dirty="0" err="1">
                <a:solidFill>
                  <a:srgbClr val="5B9BD5">
                    <a:lumMod val="50000"/>
                  </a:srgbClr>
                </a:solidFill>
              </a:rPr>
              <a:t>age</a:t>
            </a:r>
            <a:endParaRPr lang="fr-FR" sz="1200" i="1" dirty="0">
              <a:solidFill>
                <a:srgbClr val="5B9BD5">
                  <a:lumMod val="50000"/>
                </a:srgbClr>
              </a:solidFill>
            </a:endParaRPr>
          </a:p>
        </p:txBody>
      </p:sp>
      <p:sp>
        <p:nvSpPr>
          <p:cNvPr id="17" name="Forme libre 16"/>
          <p:cNvSpPr/>
          <p:nvPr/>
        </p:nvSpPr>
        <p:spPr>
          <a:xfrm>
            <a:off x="3175000" y="1679669"/>
            <a:ext cx="8686800" cy="531080"/>
          </a:xfrm>
          <a:custGeom>
            <a:avLst/>
            <a:gdLst>
              <a:gd name="connsiteX0" fmla="*/ 0 w 8686800"/>
              <a:gd name="connsiteY0" fmla="*/ 44623 h 705023"/>
              <a:gd name="connsiteX1" fmla="*/ 4699000 w 8686800"/>
              <a:gd name="connsiteY1" fmla="*/ 70023 h 705023"/>
              <a:gd name="connsiteX2" fmla="*/ 8686800 w 8686800"/>
              <a:gd name="connsiteY2" fmla="*/ 705023 h 705023"/>
            </a:gdLst>
            <a:ahLst/>
            <a:cxnLst>
              <a:cxn ang="0">
                <a:pos x="connsiteX0" y="connsiteY0"/>
              </a:cxn>
              <a:cxn ang="0">
                <a:pos x="connsiteX1" y="connsiteY1"/>
              </a:cxn>
              <a:cxn ang="0">
                <a:pos x="connsiteX2" y="connsiteY2"/>
              </a:cxn>
            </a:cxnLst>
            <a:rect l="l" t="t" r="r" b="b"/>
            <a:pathLst>
              <a:path w="8686800" h="705023">
                <a:moveTo>
                  <a:pt x="0" y="44623"/>
                </a:moveTo>
                <a:cubicBezTo>
                  <a:pt x="1625600" y="2289"/>
                  <a:pt x="3251200" y="-40044"/>
                  <a:pt x="4699000" y="70023"/>
                </a:cubicBezTo>
                <a:cubicBezTo>
                  <a:pt x="6146800" y="180090"/>
                  <a:pt x="7416800" y="442556"/>
                  <a:pt x="8686800" y="705023"/>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B050"/>
              </a:solidFill>
            </a:endParaRPr>
          </a:p>
        </p:txBody>
      </p:sp>
      <p:sp>
        <p:nvSpPr>
          <p:cNvPr id="22" name="ZoneTexte 21"/>
          <p:cNvSpPr txBox="1"/>
          <p:nvPr/>
        </p:nvSpPr>
        <p:spPr>
          <a:xfrm>
            <a:off x="11707334" y="955909"/>
            <a:ext cx="656188" cy="253916"/>
          </a:xfrm>
          <a:prstGeom prst="rect">
            <a:avLst/>
          </a:prstGeom>
          <a:noFill/>
        </p:spPr>
        <p:txBody>
          <a:bodyPr wrap="square" rtlCol="0">
            <a:spAutoFit/>
          </a:bodyPr>
          <a:lstStyle/>
          <a:p>
            <a:r>
              <a:rPr lang="fr-FR" sz="1050" b="1" i="1" dirty="0">
                <a:solidFill>
                  <a:srgbClr val="5B9BD5">
                    <a:lumMod val="50000"/>
                  </a:srgbClr>
                </a:solidFill>
              </a:rPr>
              <a:t>Mort</a:t>
            </a:r>
            <a:endParaRPr lang="fr-FR" sz="1200" b="1" i="1" dirty="0">
              <a:solidFill>
                <a:srgbClr val="5B9BD5">
                  <a:lumMod val="50000"/>
                </a:srgbClr>
              </a:solidFill>
            </a:endParaRPr>
          </a:p>
        </p:txBody>
      </p:sp>
      <p:sp>
        <p:nvSpPr>
          <p:cNvPr id="24" name="ZoneTexte 23"/>
          <p:cNvSpPr txBox="1"/>
          <p:nvPr/>
        </p:nvSpPr>
        <p:spPr>
          <a:xfrm>
            <a:off x="11157" y="1019832"/>
            <a:ext cx="656188" cy="369332"/>
          </a:xfrm>
          <a:prstGeom prst="rect">
            <a:avLst/>
          </a:prstGeom>
          <a:noFill/>
        </p:spPr>
        <p:txBody>
          <a:bodyPr wrap="square" rtlCol="0">
            <a:spAutoFit/>
          </a:bodyPr>
          <a:lstStyle/>
          <a:p>
            <a:r>
              <a:rPr lang="fr-FR" b="1" dirty="0">
                <a:solidFill>
                  <a:srgbClr val="5B9BD5">
                    <a:lumMod val="50000"/>
                  </a:srgbClr>
                </a:solidFill>
              </a:rPr>
              <a:t>+</a:t>
            </a:r>
            <a:endParaRPr lang="fr-FR" sz="1200" b="1" dirty="0">
              <a:solidFill>
                <a:srgbClr val="5B9BD5">
                  <a:lumMod val="50000"/>
                </a:srgbClr>
              </a:solidFill>
            </a:endParaRPr>
          </a:p>
        </p:txBody>
      </p:sp>
      <p:sp>
        <p:nvSpPr>
          <p:cNvPr id="25" name="ZoneTexte 24"/>
          <p:cNvSpPr txBox="1"/>
          <p:nvPr/>
        </p:nvSpPr>
        <p:spPr>
          <a:xfrm>
            <a:off x="7859408" y="1913860"/>
            <a:ext cx="1415772" cy="261610"/>
          </a:xfrm>
          <a:prstGeom prst="rect">
            <a:avLst/>
          </a:prstGeom>
          <a:noFill/>
        </p:spPr>
        <p:txBody>
          <a:bodyPr wrap="none" rtlCol="0">
            <a:spAutoFit/>
          </a:bodyPr>
          <a:lstStyle/>
          <a:p>
            <a:r>
              <a:rPr lang="fr-FR" sz="1100" b="1" dirty="0">
                <a:solidFill>
                  <a:srgbClr val="00B050"/>
                </a:solidFill>
              </a:rPr>
              <a:t>Vieillissement réussi </a:t>
            </a:r>
          </a:p>
        </p:txBody>
      </p:sp>
      <p:grpSp>
        <p:nvGrpSpPr>
          <p:cNvPr id="29" name="Groupe 28"/>
          <p:cNvGrpSpPr/>
          <p:nvPr/>
        </p:nvGrpSpPr>
        <p:grpSpPr>
          <a:xfrm>
            <a:off x="3178609" y="1724624"/>
            <a:ext cx="8674613" cy="2565044"/>
            <a:chOff x="3178609" y="1724624"/>
            <a:chExt cx="8674613" cy="2565044"/>
          </a:xfrm>
        </p:grpSpPr>
        <p:sp>
          <p:nvSpPr>
            <p:cNvPr id="27" name="ZoneTexte 26"/>
            <p:cNvSpPr txBox="1"/>
            <p:nvPr/>
          </p:nvSpPr>
          <p:spPr>
            <a:xfrm>
              <a:off x="5441903" y="2178420"/>
              <a:ext cx="1353256" cy="261610"/>
            </a:xfrm>
            <a:prstGeom prst="rect">
              <a:avLst/>
            </a:prstGeom>
            <a:noFill/>
          </p:spPr>
          <p:txBody>
            <a:bodyPr wrap="none" rtlCol="0">
              <a:spAutoFit/>
            </a:bodyPr>
            <a:lstStyle>
              <a:defPPr>
                <a:defRPr lang="fr-FR"/>
              </a:defPPr>
              <a:lvl1pPr>
                <a:defRPr sz="1100" b="1">
                  <a:solidFill>
                    <a:srgbClr val="00B050"/>
                  </a:solidFill>
                </a:defRPr>
              </a:lvl1pPr>
            </a:lstStyle>
            <a:p>
              <a:r>
                <a:rPr lang="fr-FR" dirty="0">
                  <a:solidFill>
                    <a:srgbClr val="FFC000"/>
                  </a:solidFill>
                </a:rPr>
                <a:t>Vieillissement usuel</a:t>
              </a:r>
            </a:p>
          </p:txBody>
        </p:sp>
        <p:sp>
          <p:nvSpPr>
            <p:cNvPr id="16" name="Forme libre 15"/>
            <p:cNvSpPr/>
            <p:nvPr/>
          </p:nvSpPr>
          <p:spPr>
            <a:xfrm>
              <a:off x="7494069" y="2428624"/>
              <a:ext cx="4359153" cy="1861044"/>
            </a:xfrm>
            <a:custGeom>
              <a:avLst/>
              <a:gdLst>
                <a:gd name="connsiteX0" fmla="*/ 0 w 4445000"/>
                <a:gd name="connsiteY0" fmla="*/ 0 h 3314700"/>
                <a:gd name="connsiteX1" fmla="*/ 3365500 w 4445000"/>
                <a:gd name="connsiteY1" fmla="*/ 1955800 h 3314700"/>
                <a:gd name="connsiteX2" fmla="*/ 4445000 w 4445000"/>
                <a:gd name="connsiteY2" fmla="*/ 3314700 h 3314700"/>
              </a:gdLst>
              <a:ahLst/>
              <a:cxnLst>
                <a:cxn ang="0">
                  <a:pos x="connsiteX0" y="connsiteY0"/>
                </a:cxn>
                <a:cxn ang="0">
                  <a:pos x="connsiteX1" y="connsiteY1"/>
                </a:cxn>
                <a:cxn ang="0">
                  <a:pos x="connsiteX2" y="connsiteY2"/>
                </a:cxn>
              </a:cxnLst>
              <a:rect l="l" t="t" r="r" b="b"/>
              <a:pathLst>
                <a:path w="4445000" h="3314700">
                  <a:moveTo>
                    <a:pt x="0" y="0"/>
                  </a:moveTo>
                  <a:cubicBezTo>
                    <a:pt x="1312333" y="701675"/>
                    <a:pt x="2624667" y="1403350"/>
                    <a:pt x="3365500" y="1955800"/>
                  </a:cubicBezTo>
                  <a:cubicBezTo>
                    <a:pt x="4106333" y="2508250"/>
                    <a:pt x="4269317" y="3079750"/>
                    <a:pt x="4445000" y="331470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34" name="Forme libre 33"/>
            <p:cNvSpPr/>
            <p:nvPr/>
          </p:nvSpPr>
          <p:spPr>
            <a:xfrm>
              <a:off x="3178609" y="1724624"/>
              <a:ext cx="4330700" cy="712033"/>
            </a:xfrm>
            <a:custGeom>
              <a:avLst/>
              <a:gdLst>
                <a:gd name="connsiteX0" fmla="*/ 0 w 4318000"/>
                <a:gd name="connsiteY0" fmla="*/ 12366 h 672766"/>
                <a:gd name="connsiteX1" fmla="*/ 2857500 w 4318000"/>
                <a:gd name="connsiteY1" fmla="*/ 88566 h 672766"/>
                <a:gd name="connsiteX2" fmla="*/ 4318000 w 4318000"/>
                <a:gd name="connsiteY2" fmla="*/ 672766 h 672766"/>
              </a:gdLst>
              <a:ahLst/>
              <a:cxnLst>
                <a:cxn ang="0">
                  <a:pos x="connsiteX0" y="connsiteY0"/>
                </a:cxn>
                <a:cxn ang="0">
                  <a:pos x="connsiteX1" y="connsiteY1"/>
                </a:cxn>
                <a:cxn ang="0">
                  <a:pos x="connsiteX2" y="connsiteY2"/>
                </a:cxn>
              </a:cxnLst>
              <a:rect l="l" t="t" r="r" b="b"/>
              <a:pathLst>
                <a:path w="4318000" h="672766">
                  <a:moveTo>
                    <a:pt x="0" y="12366"/>
                  </a:moveTo>
                  <a:cubicBezTo>
                    <a:pt x="1068916" y="-4568"/>
                    <a:pt x="2137833" y="-21501"/>
                    <a:pt x="2857500" y="88566"/>
                  </a:cubicBezTo>
                  <a:cubicBezTo>
                    <a:pt x="3577167" y="198633"/>
                    <a:pt x="4318000" y="672766"/>
                    <a:pt x="4318000" y="672766"/>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cxnSp>
        <p:nvCxnSpPr>
          <p:cNvPr id="44" name="Connecteur droit 43"/>
          <p:cNvCxnSpPr/>
          <p:nvPr/>
        </p:nvCxnSpPr>
        <p:spPr>
          <a:xfrm flipH="1">
            <a:off x="323849" y="2487994"/>
            <a:ext cx="11612995" cy="0"/>
          </a:xfrm>
          <a:prstGeom prst="line">
            <a:avLst/>
          </a:prstGeom>
          <a:ln w="19050">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47" name="ZoneTexte 46"/>
          <p:cNvSpPr txBox="1"/>
          <p:nvPr/>
        </p:nvSpPr>
        <p:spPr>
          <a:xfrm>
            <a:off x="2924921" y="973748"/>
            <a:ext cx="516488" cy="253916"/>
          </a:xfrm>
          <a:prstGeom prst="rect">
            <a:avLst/>
          </a:prstGeom>
          <a:noFill/>
        </p:spPr>
        <p:txBody>
          <a:bodyPr wrap="none" rtlCol="0">
            <a:spAutoFit/>
          </a:bodyPr>
          <a:lstStyle/>
          <a:p>
            <a:r>
              <a:rPr lang="fr-FR" sz="1050" b="1" i="1" dirty="0">
                <a:solidFill>
                  <a:srgbClr val="5B9BD5">
                    <a:lumMod val="50000"/>
                  </a:srgbClr>
                </a:solidFill>
              </a:rPr>
              <a:t>65ans</a:t>
            </a:r>
            <a:endParaRPr lang="fr-FR" sz="1200" b="1" i="1" dirty="0">
              <a:solidFill>
                <a:srgbClr val="5B9BD5">
                  <a:lumMod val="50000"/>
                </a:srgbClr>
              </a:solidFill>
            </a:endParaRPr>
          </a:p>
        </p:txBody>
      </p:sp>
      <p:sp>
        <p:nvSpPr>
          <p:cNvPr id="48" name="ZoneTexte 47"/>
          <p:cNvSpPr txBox="1"/>
          <p:nvPr/>
        </p:nvSpPr>
        <p:spPr>
          <a:xfrm>
            <a:off x="3049722" y="1520192"/>
            <a:ext cx="312906" cy="400110"/>
          </a:xfrm>
          <a:prstGeom prst="rect">
            <a:avLst/>
          </a:prstGeom>
          <a:noFill/>
        </p:spPr>
        <p:txBody>
          <a:bodyPr wrap="none" rtlCol="0">
            <a:spAutoFit/>
          </a:bodyPr>
          <a:lstStyle/>
          <a:p>
            <a:r>
              <a:rPr lang="fr-FR" sz="2000" b="1" dirty="0">
                <a:solidFill>
                  <a:srgbClr val="5B9BD5">
                    <a:lumMod val="50000"/>
                  </a:srgbClr>
                </a:solidFill>
              </a:rPr>
              <a:t>×</a:t>
            </a:r>
            <a:endParaRPr lang="fr-FR" b="1" dirty="0">
              <a:solidFill>
                <a:srgbClr val="5B9BD5">
                  <a:lumMod val="50000"/>
                </a:srgbClr>
              </a:solidFill>
            </a:endParaRPr>
          </a:p>
        </p:txBody>
      </p:sp>
      <p:cxnSp>
        <p:nvCxnSpPr>
          <p:cNvPr id="49" name="Connecteur droit 48"/>
          <p:cNvCxnSpPr/>
          <p:nvPr/>
        </p:nvCxnSpPr>
        <p:spPr>
          <a:xfrm>
            <a:off x="11936844" y="1138395"/>
            <a:ext cx="9527" cy="5274477"/>
          </a:xfrm>
          <a:prstGeom prst="line">
            <a:avLst/>
          </a:prstGeom>
          <a:ln>
            <a:solidFill>
              <a:schemeClr val="accent1">
                <a:lumMod val="50000"/>
              </a:schemeClr>
            </a:solidFill>
            <a:prstDash val="dashDot"/>
          </a:ln>
        </p:spPr>
        <p:style>
          <a:lnRef idx="1">
            <a:schemeClr val="accent1"/>
          </a:lnRef>
          <a:fillRef idx="0">
            <a:schemeClr val="accent1"/>
          </a:fillRef>
          <a:effectRef idx="0">
            <a:schemeClr val="accent1"/>
          </a:effectRef>
          <a:fontRef idx="minor">
            <a:schemeClr val="tx1"/>
          </a:fontRef>
        </p:style>
      </p:cxnSp>
      <p:grpSp>
        <p:nvGrpSpPr>
          <p:cNvPr id="37" name="Groupe 36"/>
          <p:cNvGrpSpPr/>
          <p:nvPr/>
        </p:nvGrpSpPr>
        <p:grpSpPr>
          <a:xfrm>
            <a:off x="6756784" y="2571227"/>
            <a:ext cx="4762909" cy="1429540"/>
            <a:chOff x="6756784" y="2571227"/>
            <a:chExt cx="4762909" cy="1429540"/>
          </a:xfrm>
        </p:grpSpPr>
        <p:sp>
          <p:nvSpPr>
            <p:cNvPr id="28" name="ZoneTexte 27"/>
            <p:cNvSpPr txBox="1"/>
            <p:nvPr/>
          </p:nvSpPr>
          <p:spPr>
            <a:xfrm>
              <a:off x="6756784" y="2757554"/>
              <a:ext cx="1595309" cy="246221"/>
            </a:xfrm>
            <a:prstGeom prst="rect">
              <a:avLst/>
            </a:prstGeom>
            <a:noFill/>
          </p:spPr>
          <p:txBody>
            <a:bodyPr wrap="none" rtlCol="0">
              <a:spAutoFit/>
            </a:bodyPr>
            <a:lstStyle/>
            <a:p>
              <a:r>
                <a:rPr lang="fr-FR" sz="1000" dirty="0">
                  <a:solidFill>
                    <a:srgbClr val="5B9BD5">
                      <a:lumMod val="50000"/>
                    </a:srgbClr>
                  </a:solidFill>
                </a:rPr>
                <a:t>Pathologies intercurrentes</a:t>
              </a:r>
            </a:p>
          </p:txBody>
        </p:sp>
        <p:sp>
          <p:nvSpPr>
            <p:cNvPr id="36" name="Forme libre 35"/>
            <p:cNvSpPr/>
            <p:nvPr/>
          </p:nvSpPr>
          <p:spPr>
            <a:xfrm>
              <a:off x="8463667" y="2749941"/>
              <a:ext cx="3056026" cy="1250826"/>
            </a:xfrm>
            <a:custGeom>
              <a:avLst/>
              <a:gdLst>
                <a:gd name="connsiteX0" fmla="*/ 0 w 3314700"/>
                <a:gd name="connsiteY0" fmla="*/ 0 h 4216400"/>
                <a:gd name="connsiteX1" fmla="*/ 952500 w 3314700"/>
                <a:gd name="connsiteY1" fmla="*/ 2603500 h 4216400"/>
                <a:gd name="connsiteX2" fmla="*/ 3314700 w 3314700"/>
                <a:gd name="connsiteY2" fmla="*/ 4216400 h 4216400"/>
              </a:gdLst>
              <a:ahLst/>
              <a:cxnLst>
                <a:cxn ang="0">
                  <a:pos x="connsiteX0" y="connsiteY0"/>
                </a:cxn>
                <a:cxn ang="0">
                  <a:pos x="connsiteX1" y="connsiteY1"/>
                </a:cxn>
                <a:cxn ang="0">
                  <a:pos x="connsiteX2" y="connsiteY2"/>
                </a:cxn>
              </a:cxnLst>
              <a:rect l="l" t="t" r="r" b="b"/>
              <a:pathLst>
                <a:path w="3314700" h="4216400">
                  <a:moveTo>
                    <a:pt x="0" y="0"/>
                  </a:moveTo>
                  <a:cubicBezTo>
                    <a:pt x="200025" y="950383"/>
                    <a:pt x="400050" y="1900767"/>
                    <a:pt x="952500" y="2603500"/>
                  </a:cubicBezTo>
                  <a:cubicBezTo>
                    <a:pt x="1504950" y="3306233"/>
                    <a:pt x="2929467" y="3947583"/>
                    <a:pt x="3314700" y="421640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21" name="ZoneTexte 20"/>
            <p:cNvSpPr txBox="1"/>
            <p:nvPr/>
          </p:nvSpPr>
          <p:spPr>
            <a:xfrm>
              <a:off x="8330597" y="2571227"/>
              <a:ext cx="312906" cy="400110"/>
            </a:xfrm>
            <a:prstGeom prst="rect">
              <a:avLst/>
            </a:prstGeom>
            <a:noFill/>
          </p:spPr>
          <p:txBody>
            <a:bodyPr wrap="none" rtlCol="0">
              <a:spAutoFit/>
            </a:bodyPr>
            <a:lstStyle/>
            <a:p>
              <a:r>
                <a:rPr lang="fr-FR" sz="2000" b="1" dirty="0">
                  <a:solidFill>
                    <a:srgbClr val="5B9BD5">
                      <a:lumMod val="50000"/>
                    </a:srgbClr>
                  </a:solidFill>
                </a:rPr>
                <a:t>×</a:t>
              </a:r>
              <a:endParaRPr lang="fr-FR" b="1" dirty="0">
                <a:solidFill>
                  <a:srgbClr val="5B9BD5">
                    <a:lumMod val="50000"/>
                  </a:srgbClr>
                </a:solidFill>
              </a:endParaRPr>
            </a:p>
          </p:txBody>
        </p:sp>
      </p:grpSp>
      <p:grpSp>
        <p:nvGrpSpPr>
          <p:cNvPr id="38" name="Groupe 37"/>
          <p:cNvGrpSpPr/>
          <p:nvPr/>
        </p:nvGrpSpPr>
        <p:grpSpPr>
          <a:xfrm>
            <a:off x="7795311" y="3050246"/>
            <a:ext cx="4101594" cy="1760216"/>
            <a:chOff x="7795311" y="3050246"/>
            <a:chExt cx="4101594" cy="1760216"/>
          </a:xfrm>
        </p:grpSpPr>
        <p:sp>
          <p:nvSpPr>
            <p:cNvPr id="35" name="Forme libre 34"/>
            <p:cNvSpPr/>
            <p:nvPr/>
          </p:nvSpPr>
          <p:spPr>
            <a:xfrm>
              <a:off x="8813360" y="3229776"/>
              <a:ext cx="3083545" cy="1580686"/>
            </a:xfrm>
            <a:custGeom>
              <a:avLst/>
              <a:gdLst>
                <a:gd name="connsiteX0" fmla="*/ 0 w 3314700"/>
                <a:gd name="connsiteY0" fmla="*/ 0 h 4216400"/>
                <a:gd name="connsiteX1" fmla="*/ 952500 w 3314700"/>
                <a:gd name="connsiteY1" fmla="*/ 2603500 h 4216400"/>
                <a:gd name="connsiteX2" fmla="*/ 3314700 w 3314700"/>
                <a:gd name="connsiteY2" fmla="*/ 4216400 h 4216400"/>
              </a:gdLst>
              <a:ahLst/>
              <a:cxnLst>
                <a:cxn ang="0">
                  <a:pos x="connsiteX0" y="connsiteY0"/>
                </a:cxn>
                <a:cxn ang="0">
                  <a:pos x="connsiteX1" y="connsiteY1"/>
                </a:cxn>
                <a:cxn ang="0">
                  <a:pos x="connsiteX2" y="connsiteY2"/>
                </a:cxn>
              </a:cxnLst>
              <a:rect l="l" t="t" r="r" b="b"/>
              <a:pathLst>
                <a:path w="3314700" h="4216400">
                  <a:moveTo>
                    <a:pt x="0" y="0"/>
                  </a:moveTo>
                  <a:cubicBezTo>
                    <a:pt x="200025" y="950383"/>
                    <a:pt x="400050" y="1900767"/>
                    <a:pt x="952500" y="2603500"/>
                  </a:cubicBezTo>
                  <a:cubicBezTo>
                    <a:pt x="1504950" y="3306233"/>
                    <a:pt x="2929467" y="3947583"/>
                    <a:pt x="3314700" y="421640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30" name="ZoneTexte 29"/>
            <p:cNvSpPr txBox="1"/>
            <p:nvPr/>
          </p:nvSpPr>
          <p:spPr>
            <a:xfrm>
              <a:off x="8673137" y="3050246"/>
              <a:ext cx="312906" cy="400110"/>
            </a:xfrm>
            <a:prstGeom prst="rect">
              <a:avLst/>
            </a:prstGeom>
            <a:noFill/>
          </p:spPr>
          <p:txBody>
            <a:bodyPr wrap="none" rtlCol="0">
              <a:spAutoFit/>
            </a:bodyPr>
            <a:lstStyle/>
            <a:p>
              <a:r>
                <a:rPr lang="fr-FR" sz="2000" b="1" dirty="0">
                  <a:solidFill>
                    <a:srgbClr val="5B9BD5">
                      <a:lumMod val="50000"/>
                    </a:srgbClr>
                  </a:solidFill>
                </a:rPr>
                <a:t>×</a:t>
              </a:r>
              <a:endParaRPr lang="fr-FR" b="1" dirty="0">
                <a:solidFill>
                  <a:srgbClr val="5B9BD5">
                    <a:lumMod val="50000"/>
                  </a:srgbClr>
                </a:solidFill>
              </a:endParaRPr>
            </a:p>
          </p:txBody>
        </p:sp>
        <p:sp>
          <p:nvSpPr>
            <p:cNvPr id="32" name="ZoneTexte 31"/>
            <p:cNvSpPr txBox="1"/>
            <p:nvPr/>
          </p:nvSpPr>
          <p:spPr>
            <a:xfrm>
              <a:off x="7795311" y="3210281"/>
              <a:ext cx="957313" cy="246221"/>
            </a:xfrm>
            <a:prstGeom prst="rect">
              <a:avLst/>
            </a:prstGeom>
            <a:noFill/>
          </p:spPr>
          <p:txBody>
            <a:bodyPr wrap="none" rtlCol="0">
              <a:spAutoFit/>
            </a:bodyPr>
            <a:lstStyle/>
            <a:p>
              <a:r>
                <a:rPr lang="fr-FR" sz="1000" dirty="0">
                  <a:solidFill>
                    <a:srgbClr val="5B9BD5">
                      <a:lumMod val="50000"/>
                    </a:srgbClr>
                  </a:solidFill>
                </a:rPr>
                <a:t>Hospitalisation</a:t>
              </a:r>
            </a:p>
          </p:txBody>
        </p:sp>
      </p:grpSp>
      <p:cxnSp>
        <p:nvCxnSpPr>
          <p:cNvPr id="5" name="Connecteur en angle 4"/>
          <p:cNvCxnSpPr/>
          <p:nvPr/>
        </p:nvCxnSpPr>
        <p:spPr>
          <a:xfrm>
            <a:off x="333375" y="1048429"/>
            <a:ext cx="11514232" cy="5253942"/>
          </a:xfrm>
          <a:prstGeom prst="bentConnector3">
            <a:avLst>
              <a:gd name="adj1" fmla="val 15"/>
            </a:avLst>
          </a:prstGeom>
          <a:ln w="1905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H="1">
            <a:off x="373315" y="4951068"/>
            <a:ext cx="11612995" cy="21547"/>
          </a:xfrm>
          <a:prstGeom prst="line">
            <a:avLst/>
          </a:prstGeom>
          <a:ln w="19050">
            <a:solidFill>
              <a:srgbClr val="FF0000"/>
            </a:solidFill>
            <a:prstDash val="dashDot"/>
          </a:ln>
        </p:spPr>
        <p:style>
          <a:lnRef idx="1">
            <a:schemeClr val="accent1"/>
          </a:lnRef>
          <a:fillRef idx="0">
            <a:schemeClr val="accent1"/>
          </a:fillRef>
          <a:effectRef idx="0">
            <a:schemeClr val="accent1"/>
          </a:effectRef>
          <a:fontRef idx="minor">
            <a:schemeClr val="tx1"/>
          </a:fontRef>
        </p:style>
      </p:cxnSp>
      <p:grpSp>
        <p:nvGrpSpPr>
          <p:cNvPr id="4" name="Groupe 3"/>
          <p:cNvGrpSpPr/>
          <p:nvPr/>
        </p:nvGrpSpPr>
        <p:grpSpPr>
          <a:xfrm>
            <a:off x="3200400" y="1742718"/>
            <a:ext cx="8736444" cy="4545980"/>
            <a:chOff x="3200400" y="1742718"/>
            <a:chExt cx="8736444" cy="4545980"/>
          </a:xfrm>
        </p:grpSpPr>
        <p:sp>
          <p:nvSpPr>
            <p:cNvPr id="19" name="Forme libre 18"/>
            <p:cNvSpPr/>
            <p:nvPr/>
          </p:nvSpPr>
          <p:spPr>
            <a:xfrm>
              <a:off x="3200400" y="1742718"/>
              <a:ext cx="1676400" cy="647700"/>
            </a:xfrm>
            <a:custGeom>
              <a:avLst/>
              <a:gdLst>
                <a:gd name="connsiteX0" fmla="*/ 0 w 1676400"/>
                <a:gd name="connsiteY0" fmla="*/ 0 h 647700"/>
                <a:gd name="connsiteX1" fmla="*/ 1117600 w 1676400"/>
                <a:gd name="connsiteY1" fmla="*/ 177800 h 647700"/>
                <a:gd name="connsiteX2" fmla="*/ 1676400 w 1676400"/>
                <a:gd name="connsiteY2" fmla="*/ 647700 h 647700"/>
              </a:gdLst>
              <a:ahLst/>
              <a:cxnLst>
                <a:cxn ang="0">
                  <a:pos x="connsiteX0" y="connsiteY0"/>
                </a:cxn>
                <a:cxn ang="0">
                  <a:pos x="connsiteX1" y="connsiteY1"/>
                </a:cxn>
                <a:cxn ang="0">
                  <a:pos x="connsiteX2" y="connsiteY2"/>
                </a:cxn>
              </a:cxnLst>
              <a:rect l="l" t="t" r="r" b="b"/>
              <a:pathLst>
                <a:path w="1676400" h="647700">
                  <a:moveTo>
                    <a:pt x="0" y="0"/>
                  </a:moveTo>
                  <a:cubicBezTo>
                    <a:pt x="419100" y="34925"/>
                    <a:pt x="838200" y="69850"/>
                    <a:pt x="1117600" y="177800"/>
                  </a:cubicBezTo>
                  <a:cubicBezTo>
                    <a:pt x="1397000" y="285750"/>
                    <a:pt x="1536700" y="466725"/>
                    <a:pt x="1676400" y="64770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20" name="Forme libre 19"/>
            <p:cNvSpPr/>
            <p:nvPr/>
          </p:nvSpPr>
          <p:spPr>
            <a:xfrm>
              <a:off x="4876800" y="2390418"/>
              <a:ext cx="2408181" cy="2560665"/>
            </a:xfrm>
            <a:custGeom>
              <a:avLst/>
              <a:gdLst>
                <a:gd name="connsiteX0" fmla="*/ 0 w 2400300"/>
                <a:gd name="connsiteY0" fmla="*/ 0 h 3378200"/>
                <a:gd name="connsiteX1" fmla="*/ 1663700 w 2400300"/>
                <a:gd name="connsiteY1" fmla="*/ 1955800 h 3378200"/>
                <a:gd name="connsiteX2" fmla="*/ 2400300 w 2400300"/>
                <a:gd name="connsiteY2" fmla="*/ 3378200 h 3378200"/>
              </a:gdLst>
              <a:ahLst/>
              <a:cxnLst>
                <a:cxn ang="0">
                  <a:pos x="connsiteX0" y="connsiteY0"/>
                </a:cxn>
                <a:cxn ang="0">
                  <a:pos x="connsiteX1" y="connsiteY1"/>
                </a:cxn>
                <a:cxn ang="0">
                  <a:pos x="connsiteX2" y="connsiteY2"/>
                </a:cxn>
              </a:cxnLst>
              <a:rect l="l" t="t" r="r" b="b"/>
              <a:pathLst>
                <a:path w="2400300" h="3378200">
                  <a:moveTo>
                    <a:pt x="0" y="0"/>
                  </a:moveTo>
                  <a:cubicBezTo>
                    <a:pt x="631825" y="696383"/>
                    <a:pt x="1263650" y="1392767"/>
                    <a:pt x="1663700" y="1955800"/>
                  </a:cubicBezTo>
                  <a:cubicBezTo>
                    <a:pt x="2063750" y="2518833"/>
                    <a:pt x="2232025" y="2948516"/>
                    <a:pt x="2400300" y="337820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26" name="ZoneTexte 25"/>
            <p:cNvSpPr txBox="1"/>
            <p:nvPr/>
          </p:nvSpPr>
          <p:spPr>
            <a:xfrm>
              <a:off x="3500676" y="3004418"/>
              <a:ext cx="2314265" cy="271884"/>
            </a:xfrm>
            <a:prstGeom prst="rect">
              <a:avLst/>
            </a:prstGeom>
            <a:noFill/>
          </p:spPr>
          <p:txBody>
            <a:bodyPr wrap="square" rtlCol="0">
              <a:spAutoFit/>
            </a:bodyPr>
            <a:lstStyle/>
            <a:p>
              <a:r>
                <a:rPr lang="fr-FR" sz="1100" b="1" dirty="0">
                  <a:solidFill>
                    <a:srgbClr val="FF0000"/>
                  </a:solidFill>
                </a:rPr>
                <a:t>Vieillissement pathologique  </a:t>
              </a:r>
            </a:p>
          </p:txBody>
        </p:sp>
        <p:sp>
          <p:nvSpPr>
            <p:cNvPr id="18" name="Forme libre 17"/>
            <p:cNvSpPr/>
            <p:nvPr/>
          </p:nvSpPr>
          <p:spPr>
            <a:xfrm>
              <a:off x="7264399" y="4934905"/>
              <a:ext cx="4672445" cy="1353793"/>
            </a:xfrm>
            <a:custGeom>
              <a:avLst/>
              <a:gdLst>
                <a:gd name="connsiteX0" fmla="*/ 0 w 3556000"/>
                <a:gd name="connsiteY0" fmla="*/ 0 h 1651000"/>
                <a:gd name="connsiteX1" fmla="*/ 914400 w 3556000"/>
                <a:gd name="connsiteY1" fmla="*/ 762000 h 1651000"/>
                <a:gd name="connsiteX2" fmla="*/ 3556000 w 3556000"/>
                <a:gd name="connsiteY2" fmla="*/ 1651000 h 1651000"/>
              </a:gdLst>
              <a:ahLst/>
              <a:cxnLst>
                <a:cxn ang="0">
                  <a:pos x="connsiteX0" y="connsiteY0"/>
                </a:cxn>
                <a:cxn ang="0">
                  <a:pos x="connsiteX1" y="connsiteY1"/>
                </a:cxn>
                <a:cxn ang="0">
                  <a:pos x="connsiteX2" y="connsiteY2"/>
                </a:cxn>
              </a:cxnLst>
              <a:rect l="l" t="t" r="r" b="b"/>
              <a:pathLst>
                <a:path w="3556000" h="1651000">
                  <a:moveTo>
                    <a:pt x="0" y="0"/>
                  </a:moveTo>
                  <a:cubicBezTo>
                    <a:pt x="160866" y="243416"/>
                    <a:pt x="321733" y="486833"/>
                    <a:pt x="914400" y="762000"/>
                  </a:cubicBezTo>
                  <a:cubicBezTo>
                    <a:pt x="1507067" y="1037167"/>
                    <a:pt x="2531533" y="1344083"/>
                    <a:pt x="3556000" y="165100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sp>
        <p:nvSpPr>
          <p:cNvPr id="23" name="ZoneTexte 22"/>
          <p:cNvSpPr txBox="1"/>
          <p:nvPr/>
        </p:nvSpPr>
        <p:spPr>
          <a:xfrm>
            <a:off x="34893" y="6152947"/>
            <a:ext cx="656188" cy="369332"/>
          </a:xfrm>
          <a:prstGeom prst="rect">
            <a:avLst/>
          </a:prstGeom>
          <a:noFill/>
        </p:spPr>
        <p:txBody>
          <a:bodyPr wrap="square" rtlCol="0">
            <a:spAutoFit/>
          </a:bodyPr>
          <a:lstStyle/>
          <a:p>
            <a:r>
              <a:rPr lang="fr-FR" b="1" i="1" dirty="0">
                <a:solidFill>
                  <a:srgbClr val="5B9BD5">
                    <a:lumMod val="50000"/>
                  </a:srgbClr>
                </a:solidFill>
              </a:rPr>
              <a:t>-</a:t>
            </a:r>
            <a:endParaRPr lang="fr-FR" sz="1200" b="1" i="1" dirty="0">
              <a:solidFill>
                <a:srgbClr val="5B9BD5">
                  <a:lumMod val="50000"/>
                </a:srgbClr>
              </a:solidFill>
            </a:endParaRPr>
          </a:p>
        </p:txBody>
      </p:sp>
      <p:sp>
        <p:nvSpPr>
          <p:cNvPr id="57" name="ZoneTexte 56"/>
          <p:cNvSpPr txBox="1"/>
          <p:nvPr/>
        </p:nvSpPr>
        <p:spPr>
          <a:xfrm>
            <a:off x="11557447" y="6274774"/>
            <a:ext cx="656188" cy="253916"/>
          </a:xfrm>
          <a:prstGeom prst="rect">
            <a:avLst/>
          </a:prstGeom>
          <a:noFill/>
        </p:spPr>
        <p:txBody>
          <a:bodyPr wrap="square" rtlCol="0">
            <a:spAutoFit/>
          </a:bodyPr>
          <a:lstStyle/>
          <a:p>
            <a:r>
              <a:rPr lang="fr-FR" sz="1050" b="1" i="1" dirty="0">
                <a:solidFill>
                  <a:srgbClr val="5B9BD5">
                    <a:lumMod val="50000"/>
                  </a:srgbClr>
                </a:solidFill>
              </a:rPr>
              <a:t>âge</a:t>
            </a:r>
            <a:endParaRPr lang="fr-FR" sz="1200" b="1" i="1" dirty="0">
              <a:solidFill>
                <a:srgbClr val="5B9BD5">
                  <a:lumMod val="50000"/>
                </a:srgbClr>
              </a:solidFill>
            </a:endParaRPr>
          </a:p>
        </p:txBody>
      </p:sp>
      <p:grpSp>
        <p:nvGrpSpPr>
          <p:cNvPr id="39" name="Groupe 38"/>
          <p:cNvGrpSpPr/>
          <p:nvPr/>
        </p:nvGrpSpPr>
        <p:grpSpPr>
          <a:xfrm>
            <a:off x="8210664" y="3781794"/>
            <a:ext cx="2191047" cy="2010441"/>
            <a:chOff x="8210664" y="3781794"/>
            <a:chExt cx="2191047" cy="2010441"/>
          </a:xfrm>
        </p:grpSpPr>
        <p:sp>
          <p:nvSpPr>
            <p:cNvPr id="61" name="Forme libre 60"/>
            <p:cNvSpPr/>
            <p:nvPr/>
          </p:nvSpPr>
          <p:spPr>
            <a:xfrm>
              <a:off x="9301737" y="3974079"/>
              <a:ext cx="1099974" cy="1818156"/>
            </a:xfrm>
            <a:custGeom>
              <a:avLst/>
              <a:gdLst>
                <a:gd name="connsiteX0" fmla="*/ 0 w 3314700"/>
                <a:gd name="connsiteY0" fmla="*/ 0 h 4216400"/>
                <a:gd name="connsiteX1" fmla="*/ 952500 w 3314700"/>
                <a:gd name="connsiteY1" fmla="*/ 2603500 h 4216400"/>
                <a:gd name="connsiteX2" fmla="*/ 3314700 w 3314700"/>
                <a:gd name="connsiteY2" fmla="*/ 4216400 h 4216400"/>
              </a:gdLst>
              <a:ahLst/>
              <a:cxnLst>
                <a:cxn ang="0">
                  <a:pos x="connsiteX0" y="connsiteY0"/>
                </a:cxn>
                <a:cxn ang="0">
                  <a:pos x="connsiteX1" y="connsiteY1"/>
                </a:cxn>
                <a:cxn ang="0">
                  <a:pos x="connsiteX2" y="connsiteY2"/>
                </a:cxn>
              </a:cxnLst>
              <a:rect l="l" t="t" r="r" b="b"/>
              <a:pathLst>
                <a:path w="3314700" h="4216400">
                  <a:moveTo>
                    <a:pt x="0" y="0"/>
                  </a:moveTo>
                  <a:cubicBezTo>
                    <a:pt x="200025" y="950383"/>
                    <a:pt x="400050" y="1900767"/>
                    <a:pt x="952500" y="2603500"/>
                  </a:cubicBezTo>
                  <a:cubicBezTo>
                    <a:pt x="1504950" y="3306233"/>
                    <a:pt x="2929467" y="3947583"/>
                    <a:pt x="3314700" y="421640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33" name="ZoneTexte 32"/>
            <p:cNvSpPr txBox="1"/>
            <p:nvPr/>
          </p:nvSpPr>
          <p:spPr>
            <a:xfrm>
              <a:off x="8210664" y="3912052"/>
              <a:ext cx="989373" cy="246221"/>
            </a:xfrm>
            <a:prstGeom prst="rect">
              <a:avLst/>
            </a:prstGeom>
            <a:noFill/>
          </p:spPr>
          <p:txBody>
            <a:bodyPr wrap="none" rtlCol="0">
              <a:spAutoFit/>
            </a:bodyPr>
            <a:lstStyle/>
            <a:p>
              <a:r>
                <a:rPr lang="fr-FR" sz="1000" dirty="0" err="1">
                  <a:solidFill>
                    <a:srgbClr val="5B9BD5">
                      <a:lumMod val="50000"/>
                    </a:srgbClr>
                  </a:solidFill>
                </a:rPr>
                <a:t>Polymédication</a:t>
              </a:r>
              <a:endParaRPr lang="fr-FR" sz="1000" dirty="0">
                <a:solidFill>
                  <a:srgbClr val="5B9BD5">
                    <a:lumMod val="50000"/>
                  </a:srgbClr>
                </a:solidFill>
              </a:endParaRPr>
            </a:p>
          </p:txBody>
        </p:sp>
        <p:sp>
          <p:nvSpPr>
            <p:cNvPr id="31" name="ZoneTexte 30"/>
            <p:cNvSpPr txBox="1"/>
            <p:nvPr/>
          </p:nvSpPr>
          <p:spPr>
            <a:xfrm>
              <a:off x="9150869" y="3781794"/>
              <a:ext cx="312906" cy="400110"/>
            </a:xfrm>
            <a:prstGeom prst="rect">
              <a:avLst/>
            </a:prstGeom>
            <a:noFill/>
          </p:spPr>
          <p:txBody>
            <a:bodyPr wrap="none" rtlCol="0">
              <a:spAutoFit/>
            </a:bodyPr>
            <a:lstStyle/>
            <a:p>
              <a:r>
                <a:rPr lang="fr-FR" sz="2000" b="1" dirty="0">
                  <a:solidFill>
                    <a:srgbClr val="5B9BD5">
                      <a:lumMod val="50000"/>
                    </a:srgbClr>
                  </a:solidFill>
                </a:rPr>
                <a:t>×</a:t>
              </a:r>
              <a:endParaRPr lang="fr-FR" b="1" dirty="0">
                <a:solidFill>
                  <a:srgbClr val="5B9BD5">
                    <a:lumMod val="50000"/>
                  </a:srgbClr>
                </a:solidFill>
              </a:endParaRPr>
            </a:p>
          </p:txBody>
        </p:sp>
      </p:grpSp>
      <p:grpSp>
        <p:nvGrpSpPr>
          <p:cNvPr id="40" name="Groupe 39"/>
          <p:cNvGrpSpPr/>
          <p:nvPr/>
        </p:nvGrpSpPr>
        <p:grpSpPr>
          <a:xfrm>
            <a:off x="10246870" y="5501537"/>
            <a:ext cx="1758792" cy="788989"/>
            <a:chOff x="10246870" y="5501537"/>
            <a:chExt cx="1758792" cy="788989"/>
          </a:xfrm>
        </p:grpSpPr>
        <p:sp>
          <p:nvSpPr>
            <p:cNvPr id="58" name="Rectangle 57"/>
            <p:cNvSpPr/>
            <p:nvPr/>
          </p:nvSpPr>
          <p:spPr>
            <a:xfrm>
              <a:off x="10246870" y="5501537"/>
              <a:ext cx="1689976" cy="788989"/>
            </a:xfrm>
            <a:prstGeom prst="rect">
              <a:avLst/>
            </a:prstGeom>
            <a:pattFill prst="wdUpDiag">
              <a:fgClr>
                <a:srgbClr val="C00000"/>
              </a:fgClr>
              <a:bgClr>
                <a:schemeClr val="bg1"/>
              </a:bgClr>
            </a:patt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59" name="Rectangle 58"/>
            <p:cNvSpPr/>
            <p:nvPr/>
          </p:nvSpPr>
          <p:spPr>
            <a:xfrm>
              <a:off x="10586860" y="5763076"/>
              <a:ext cx="1089563" cy="295374"/>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sp>
          <p:nvSpPr>
            <p:cNvPr id="60" name="ZoneTexte 59"/>
            <p:cNvSpPr txBox="1"/>
            <p:nvPr/>
          </p:nvSpPr>
          <p:spPr>
            <a:xfrm>
              <a:off x="10812973" y="5784818"/>
              <a:ext cx="1192689" cy="246221"/>
            </a:xfrm>
            <a:prstGeom prst="rect">
              <a:avLst/>
            </a:prstGeom>
            <a:noFill/>
          </p:spPr>
          <p:txBody>
            <a:bodyPr wrap="square" rtlCol="0">
              <a:spAutoFit/>
            </a:bodyPr>
            <a:lstStyle/>
            <a:p>
              <a:r>
                <a:rPr lang="fr-FR" sz="1000" dirty="0">
                  <a:solidFill>
                    <a:srgbClr val="5B9BD5">
                      <a:lumMod val="50000"/>
                    </a:srgbClr>
                  </a:solidFill>
                </a:rPr>
                <a:t>Fin de vie  </a:t>
              </a:r>
            </a:p>
          </p:txBody>
        </p:sp>
      </p:grpSp>
    </p:spTree>
    <p:extLst>
      <p:ext uri="{BB962C8B-B14F-4D97-AF65-F5344CB8AC3E}">
        <p14:creationId xmlns:p14="http://schemas.microsoft.com/office/powerpoint/2010/main" val="18767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719D6A3-4CB4-354F-8DCB-E8529527F22A}"/>
              </a:ext>
            </a:extLst>
          </p:cNvPr>
          <p:cNvSpPr>
            <a:spLocks noGrp="1"/>
          </p:cNvSpPr>
          <p:nvPr>
            <p:ph type="body" idx="1"/>
          </p:nvPr>
        </p:nvSpPr>
        <p:spPr>
          <a:xfrm>
            <a:off x="292100" y="4672046"/>
            <a:ext cx="1873393" cy="423605"/>
          </a:xfrm>
        </p:spPr>
        <p:txBody>
          <a:bodyPr>
            <a:normAutofit fontScale="92500"/>
          </a:bodyPr>
          <a:lstStyle/>
          <a:p>
            <a:pPr lvl="1"/>
            <a:r>
              <a:rPr lang="fr-FR" altLang="fr-FR" sz="2200" dirty="0">
                <a:solidFill>
                  <a:srgbClr val="000099"/>
                </a:solidFill>
              </a:rPr>
              <a:t>En cas de :</a:t>
            </a:r>
          </a:p>
          <a:p>
            <a:pPr lvl="1"/>
            <a:endParaRPr lang="fr-FR" dirty="0"/>
          </a:p>
        </p:txBody>
      </p:sp>
      <p:sp>
        <p:nvSpPr>
          <p:cNvPr id="7" name="ZoneTexte 6"/>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4.6. Troubles digestifs</a:t>
            </a:r>
            <a:endParaRPr lang="fr-FR" sz="3200" b="1" dirty="0">
              <a:solidFill>
                <a:srgbClr val="0000CC"/>
              </a:solidFill>
            </a:endParaRPr>
          </a:p>
        </p:txBody>
      </p:sp>
      <p:sp>
        <p:nvSpPr>
          <p:cNvPr id="8"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Constipation</a:t>
            </a:r>
            <a:endParaRPr lang="fr-FR" altLang="fr-FR" sz="2000" b="1" dirty="0">
              <a:solidFill>
                <a:srgbClr val="95C41D"/>
              </a:solidFill>
              <a:cs typeface="Arial" panose="020B0604020202020204" pitchFamily="34" charset="0"/>
            </a:endParaRPr>
          </a:p>
        </p:txBody>
      </p:sp>
      <p:pic>
        <p:nvPicPr>
          <p:cNvPr id="9"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6530" y="1185404"/>
            <a:ext cx="13160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200025" y="1675915"/>
            <a:ext cx="1172527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342900" indent="-342900" eaLnBrk="0" fontAlgn="base" hangingPunct="0">
              <a:spcBef>
                <a:spcPct val="0"/>
              </a:spcBef>
              <a:spcAft>
                <a:spcPct val="0"/>
              </a:spcAft>
              <a:buClr>
                <a:srgbClr val="000099"/>
              </a:buClr>
              <a:buFont typeface="Wingdings" panose="05000000000000000000" pitchFamily="2" charset="2"/>
              <a:buChar char="v"/>
            </a:pPr>
            <a:r>
              <a:rPr lang="fr-FR" altLang="fr-FR" sz="2000" b="1" u="sng" dirty="0">
                <a:solidFill>
                  <a:srgbClr val="000099"/>
                </a:solidFill>
                <a:ea typeface="ＭＳ Ｐゴシック" panose="020B0600070205080204" pitchFamily="34" charset="-128"/>
              </a:rPr>
              <a:t>Limites du conseil</a:t>
            </a:r>
          </a:p>
        </p:txBody>
      </p:sp>
      <p:pic>
        <p:nvPicPr>
          <p:cNvPr id="11" name="Picture 2"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272" y="5423863"/>
            <a:ext cx="792003" cy="113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2059022" y="6096326"/>
            <a:ext cx="4485527" cy="830997"/>
          </a:xfrm>
          <a:prstGeom prst="rect">
            <a:avLst/>
          </a:prstGeom>
        </p:spPr>
        <p:txBody>
          <a:bodyPr wrap="square">
            <a:spAutoFit/>
          </a:bodyPr>
          <a:lstStyle/>
          <a:p>
            <a:pPr marL="342900" indent="-342900" fontAlgn="base">
              <a:spcBef>
                <a:spcPct val="20000"/>
              </a:spcBef>
              <a:spcAft>
                <a:spcPct val="0"/>
              </a:spcAft>
              <a:buFont typeface="Wingdings" panose="05000000000000000000" pitchFamily="2" charset="2"/>
              <a:buChar char="è"/>
              <a:defRPr/>
            </a:pPr>
            <a:r>
              <a:rPr lang="fr-FR" sz="2400" b="1" dirty="0">
                <a:solidFill>
                  <a:srgbClr val="000099"/>
                </a:solidFill>
                <a:cs typeface="Arial" panose="020B0604020202020204" pitchFamily="34" charset="0"/>
                <a:sym typeface="Wingdings" panose="05000000000000000000" pitchFamily="2" charset="2"/>
              </a:rPr>
              <a:t> consultation médicale </a:t>
            </a:r>
          </a:p>
          <a:p>
            <a:pPr marL="355600" indent="-355600" fontAlgn="base">
              <a:spcBef>
                <a:spcPct val="20000"/>
              </a:spcBef>
              <a:spcAft>
                <a:spcPct val="0"/>
              </a:spcAft>
              <a:defRPr/>
            </a:pPr>
            <a:endParaRPr lang="fr-FR" sz="2000" dirty="0">
              <a:solidFill>
                <a:srgbClr val="000099"/>
              </a:solidFill>
              <a:cs typeface="Arial" panose="020B0604020202020204" pitchFamily="34" charset="0"/>
            </a:endParaRPr>
          </a:p>
        </p:txBody>
      </p:sp>
      <p:sp>
        <p:nvSpPr>
          <p:cNvPr id="13" name="Shape 84"/>
          <p:cNvSpPr txBox="1">
            <a:spLocks/>
          </p:cNvSpPr>
          <p:nvPr/>
        </p:nvSpPr>
        <p:spPr bwMode="auto">
          <a:xfrm>
            <a:off x="1676399" y="2490880"/>
            <a:ext cx="10515600" cy="779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lnSpc>
                <a:spcPct val="150000"/>
              </a:lnSpc>
              <a:spcBef>
                <a:spcPct val="0"/>
              </a:spcBef>
              <a:spcAft>
                <a:spcPct val="0"/>
              </a:spcAft>
              <a:buClr>
                <a:srgbClr val="62C400"/>
              </a:buClr>
              <a:buSzPct val="100000"/>
              <a:buFontTx/>
              <a:buBlip>
                <a:blip r:embed="rId5"/>
              </a:buBlip>
            </a:pPr>
            <a:r>
              <a:rPr lang="fr-FR" altLang="fr-FR" sz="2000" dirty="0">
                <a:solidFill>
                  <a:srgbClr val="000099"/>
                </a:solidFill>
              </a:rPr>
              <a:t>Conseil </a:t>
            </a:r>
            <a:r>
              <a:rPr lang="fr-FR" altLang="fr-FR" sz="2000" b="1" dirty="0">
                <a:solidFill>
                  <a:srgbClr val="000099"/>
                </a:solidFill>
              </a:rPr>
              <a:t>hygiéno-diététiques en 1</a:t>
            </a:r>
            <a:r>
              <a:rPr lang="fr-FR" altLang="fr-FR" sz="2000" b="1" baseline="30000" dirty="0">
                <a:solidFill>
                  <a:srgbClr val="000099"/>
                </a:solidFill>
              </a:rPr>
              <a:t>ère</a:t>
            </a:r>
            <a:r>
              <a:rPr lang="fr-FR" altLang="fr-FR" sz="2000" b="1" dirty="0">
                <a:solidFill>
                  <a:srgbClr val="000099"/>
                </a:solidFill>
              </a:rPr>
              <a:t> intention</a:t>
            </a:r>
          </a:p>
        </p:txBody>
      </p:sp>
      <p:pic>
        <p:nvPicPr>
          <p:cNvPr id="14" name="Image 1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57276" y="2344185"/>
            <a:ext cx="765245" cy="790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hape 84"/>
          <p:cNvSpPr txBox="1">
            <a:spLocks/>
          </p:cNvSpPr>
          <p:nvPr/>
        </p:nvSpPr>
        <p:spPr bwMode="auto">
          <a:xfrm>
            <a:off x="1676399" y="4608351"/>
            <a:ext cx="10515600" cy="179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lnSpc>
                <a:spcPct val="150000"/>
              </a:lnSpc>
              <a:spcAft>
                <a:spcPct val="0"/>
              </a:spcAft>
              <a:buClr>
                <a:srgbClr val="62C400"/>
              </a:buClr>
              <a:buSzPct val="100000"/>
              <a:buFontTx/>
              <a:buBlip>
                <a:blip r:embed="rId5"/>
              </a:buBlip>
            </a:pPr>
            <a:r>
              <a:rPr lang="fr-FR" altLang="fr-FR" sz="2000" dirty="0">
                <a:solidFill>
                  <a:srgbClr val="000099"/>
                </a:solidFill>
              </a:rPr>
              <a:t>Sang dans les selles</a:t>
            </a:r>
          </a:p>
          <a:p>
            <a:pPr fontAlgn="base">
              <a:lnSpc>
                <a:spcPct val="150000"/>
              </a:lnSpc>
              <a:spcAft>
                <a:spcPct val="0"/>
              </a:spcAft>
              <a:buClr>
                <a:srgbClr val="62C400"/>
              </a:buClr>
              <a:buSzPct val="100000"/>
              <a:buFontTx/>
              <a:buBlip>
                <a:blip r:embed="rId5"/>
              </a:buBlip>
            </a:pPr>
            <a:r>
              <a:rPr lang="fr-FR" altLang="fr-FR" sz="2000" dirty="0">
                <a:solidFill>
                  <a:srgbClr val="000099"/>
                </a:solidFill>
              </a:rPr>
              <a:t>Atteinte de l’état général </a:t>
            </a:r>
            <a:r>
              <a:rPr lang="fr-FR" altLang="fr-FR" dirty="0">
                <a:solidFill>
                  <a:srgbClr val="000099"/>
                </a:solidFill>
              </a:rPr>
              <a:t>(fièvre, douleurs abdominales, perte de poids…)</a:t>
            </a:r>
          </a:p>
          <a:p>
            <a:pPr fontAlgn="base">
              <a:lnSpc>
                <a:spcPct val="150000"/>
              </a:lnSpc>
              <a:spcAft>
                <a:spcPct val="0"/>
              </a:spcAft>
              <a:buClr>
                <a:srgbClr val="62C400"/>
              </a:buClr>
              <a:buSzPct val="100000"/>
              <a:buFontTx/>
              <a:buBlip>
                <a:blip r:embed="rId5"/>
              </a:buBlip>
            </a:pPr>
            <a:r>
              <a:rPr lang="fr-FR" altLang="fr-FR" sz="2000" dirty="0">
                <a:solidFill>
                  <a:srgbClr val="000099"/>
                </a:solidFill>
              </a:rPr>
              <a:t>Constipation chronique</a:t>
            </a:r>
          </a:p>
        </p:txBody>
      </p:sp>
      <p:sp>
        <p:nvSpPr>
          <p:cNvPr id="17" name="Rectangle 8"/>
          <p:cNvSpPr>
            <a:spLocks noChangeArrowheads="1"/>
          </p:cNvSpPr>
          <p:nvPr/>
        </p:nvSpPr>
        <p:spPr bwMode="auto">
          <a:xfrm>
            <a:off x="2390654" y="3825174"/>
            <a:ext cx="80110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400" dirty="0">
                <a:solidFill>
                  <a:srgbClr val="000099"/>
                </a:solidFill>
                <a:cs typeface="Arial" panose="020B0604020202020204" pitchFamily="34" charset="0"/>
                <a:sym typeface="Wingdings" panose="05000000000000000000" pitchFamily="2" charset="2"/>
              </a:rPr>
              <a:t> </a:t>
            </a:r>
            <a:r>
              <a:rPr lang="fr-FR" altLang="fr-FR" sz="2000" dirty="0">
                <a:solidFill>
                  <a:srgbClr val="000099"/>
                </a:solidFill>
                <a:cs typeface="Arial" panose="020B0604020202020204" pitchFamily="34" charset="0"/>
                <a:sym typeface="Wingdings" panose="05000000000000000000" pitchFamily="2" charset="2"/>
              </a:rPr>
              <a:t>Attention au risque d’occlusion : </a:t>
            </a:r>
            <a:r>
              <a:rPr lang="fr-FR" altLang="fr-FR" sz="2400" b="1" dirty="0">
                <a:solidFill>
                  <a:srgbClr val="000099"/>
                </a:solidFill>
                <a:cs typeface="Arial" panose="020B0604020202020204" pitchFamily="34" charset="0"/>
                <a:sym typeface="Wingdings" panose="05000000000000000000" pitchFamily="2" charset="2"/>
              </a:rPr>
              <a:t>URGENCE médicale</a:t>
            </a:r>
            <a:endParaRPr lang="fr-FR" altLang="fr-FR" sz="2400" b="1" dirty="0">
              <a:solidFill>
                <a:srgbClr val="000099"/>
              </a:solidFill>
              <a:cs typeface="Arial" panose="020B0604020202020204" pitchFamily="34" charset="0"/>
            </a:endParaRPr>
          </a:p>
        </p:txBody>
      </p:sp>
      <p:pic>
        <p:nvPicPr>
          <p:cNvPr id="18" name="Image 4"/>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742398" y="3646431"/>
            <a:ext cx="754062"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2216293" y="3239958"/>
            <a:ext cx="6509795" cy="553998"/>
          </a:xfrm>
          <a:prstGeom prst="rect">
            <a:avLst/>
          </a:prstGeom>
        </p:spPr>
        <p:txBody>
          <a:bodyPr wrap="none">
            <a:spAutoFit/>
          </a:bodyPr>
          <a:lstStyle/>
          <a:p>
            <a:pPr fontAlgn="base">
              <a:lnSpc>
                <a:spcPct val="150000"/>
              </a:lnSpc>
              <a:spcAft>
                <a:spcPct val="0"/>
              </a:spcAft>
              <a:buClr>
                <a:srgbClr val="62C400"/>
              </a:buClr>
              <a:buSzPct val="100000"/>
              <a:buFontTx/>
              <a:buBlip>
                <a:blip r:embed="rId5"/>
              </a:buBlip>
            </a:pPr>
            <a:r>
              <a:rPr lang="fr-FR" altLang="fr-FR" sz="2000" dirty="0">
                <a:solidFill>
                  <a:srgbClr val="000099"/>
                </a:solidFill>
              </a:rPr>
              <a:t> Si ballonnement avec impossibilité d’émettre des gaz </a:t>
            </a:r>
          </a:p>
        </p:txBody>
      </p:sp>
      <p:pic>
        <p:nvPicPr>
          <p:cNvPr id="20" name="Imag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21" name="Rectangle 20"/>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endParaRPr>
          </a:p>
        </p:txBody>
      </p:sp>
      <p:sp>
        <p:nvSpPr>
          <p:cNvPr id="22" name="Rectangle 21"/>
          <p:cNvSpPr/>
          <p:nvPr/>
        </p:nvSpPr>
        <p:spPr>
          <a:xfrm>
            <a:off x="9951349" y="227969"/>
            <a:ext cx="2287793" cy="369332"/>
          </a:xfrm>
          <a:prstGeom prst="rect">
            <a:avLst/>
          </a:prstGeom>
          <a:noFill/>
        </p:spPr>
        <p:txBody>
          <a:bodyPr wrap="square">
            <a:spAutoFit/>
          </a:bodyPr>
          <a:lstStyle/>
          <a:p>
            <a:pPr algn="ctr"/>
            <a:r>
              <a:rPr lang="fr-FR" i="1" dirty="0">
                <a:solidFill>
                  <a:srgbClr val="000099"/>
                </a:solidFill>
              </a:rPr>
              <a:t>« Je suis constipé »</a:t>
            </a:r>
          </a:p>
        </p:txBody>
      </p:sp>
    </p:spTree>
    <p:extLst>
      <p:ext uri="{BB962C8B-B14F-4D97-AF65-F5344CB8AC3E}">
        <p14:creationId xmlns:p14="http://schemas.microsoft.com/office/powerpoint/2010/main" val="185634887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4.6. Troubles digestifs</a:t>
            </a:r>
            <a:endParaRPr lang="fr-FR" sz="3200" b="1" dirty="0">
              <a:solidFill>
                <a:srgbClr val="0000CC"/>
              </a:solidFill>
            </a:endParaRPr>
          </a:p>
        </p:txBody>
      </p:sp>
      <p:sp>
        <p:nvSpPr>
          <p:cNvPr id="11"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Constipation</a:t>
            </a:r>
            <a:endParaRPr lang="fr-FR" altLang="fr-FR" sz="2000" b="1" dirty="0">
              <a:solidFill>
                <a:srgbClr val="95C41D"/>
              </a:solidFill>
              <a:cs typeface="Arial" panose="020B0604020202020204" pitchFamily="34" charset="0"/>
            </a:endParaRPr>
          </a:p>
        </p:txBody>
      </p:sp>
      <p:pic>
        <p:nvPicPr>
          <p:cNvPr id="12" name="Imag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3" name="Rectangle 12"/>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endParaRPr>
          </a:p>
        </p:txBody>
      </p:sp>
      <p:sp>
        <p:nvSpPr>
          <p:cNvPr id="14" name="Rectangle 13"/>
          <p:cNvSpPr/>
          <p:nvPr/>
        </p:nvSpPr>
        <p:spPr>
          <a:xfrm>
            <a:off x="9951349" y="227969"/>
            <a:ext cx="2287793" cy="369332"/>
          </a:xfrm>
          <a:prstGeom prst="rect">
            <a:avLst/>
          </a:prstGeom>
          <a:noFill/>
        </p:spPr>
        <p:txBody>
          <a:bodyPr wrap="square">
            <a:spAutoFit/>
          </a:bodyPr>
          <a:lstStyle/>
          <a:p>
            <a:pPr algn="ctr"/>
            <a:r>
              <a:rPr lang="fr-FR" i="1" dirty="0">
                <a:solidFill>
                  <a:srgbClr val="000099"/>
                </a:solidFill>
              </a:rPr>
              <a:t>« Je suis constipé »</a:t>
            </a:r>
          </a:p>
        </p:txBody>
      </p:sp>
      <p:sp>
        <p:nvSpPr>
          <p:cNvPr id="15" name="Text Box 27"/>
          <p:cNvSpPr txBox="1">
            <a:spLocks noChangeArrowheads="1"/>
          </p:cNvSpPr>
          <p:nvPr/>
        </p:nvSpPr>
        <p:spPr bwMode="auto">
          <a:xfrm>
            <a:off x="8596699" y="1865824"/>
            <a:ext cx="2539234"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Nux</a:t>
            </a:r>
            <a:r>
              <a:rPr lang="fr-FR" sz="1800" b="1" dirty="0">
                <a:solidFill>
                  <a:srgbClr val="000090"/>
                </a:solidFill>
              </a:rPr>
              <a:t> </a:t>
            </a:r>
            <a:r>
              <a:rPr lang="fr-FR" sz="1800" b="1" dirty="0" err="1">
                <a:solidFill>
                  <a:srgbClr val="000090"/>
                </a:solidFill>
              </a:rPr>
              <a:t>vomica</a:t>
            </a:r>
            <a:r>
              <a:rPr lang="fr-FR" sz="1800" b="1" dirty="0">
                <a:solidFill>
                  <a:srgbClr val="000090"/>
                </a:solidFill>
              </a:rPr>
              <a:t> 5 CH</a:t>
            </a:r>
          </a:p>
          <a:p>
            <a:pPr algn="r">
              <a:spcBef>
                <a:spcPts val="300"/>
              </a:spcBef>
            </a:pPr>
            <a:r>
              <a:rPr lang="fr-FR" b="1" dirty="0">
                <a:solidFill>
                  <a:srgbClr val="000090"/>
                </a:solidFill>
              </a:rPr>
              <a:t>  </a:t>
            </a:r>
            <a:r>
              <a:rPr lang="fr-FR" dirty="0">
                <a:solidFill>
                  <a:srgbClr val="000090"/>
                </a:solidFill>
              </a:rPr>
              <a:t>5 granules matin et soir</a:t>
            </a:r>
          </a:p>
        </p:txBody>
      </p:sp>
      <p:sp>
        <p:nvSpPr>
          <p:cNvPr id="16" name="Text Box 26"/>
          <p:cNvSpPr txBox="1">
            <a:spLocks noChangeArrowheads="1"/>
          </p:cNvSpPr>
          <p:nvPr/>
        </p:nvSpPr>
        <p:spPr bwMode="auto">
          <a:xfrm>
            <a:off x="683350" y="1891022"/>
            <a:ext cx="648498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4"/>
              </a:buBlip>
            </a:pPr>
            <a:r>
              <a:rPr lang="fr-FR" altLang="fr-FR" b="1" dirty="0">
                <a:solidFill>
                  <a:srgbClr val="000099"/>
                </a:solidFill>
                <a:cs typeface="Arial" panose="020B0604020202020204" pitchFamily="34" charset="0"/>
              </a:rPr>
              <a:t>Faux besoins</a:t>
            </a:r>
          </a:p>
          <a:p>
            <a:pPr indent="265113">
              <a:buClr>
                <a:srgbClr val="62C400"/>
              </a:buClr>
            </a:pPr>
            <a:r>
              <a:rPr lang="fr-FR" altLang="fr-FR" b="1" dirty="0">
                <a:solidFill>
                  <a:srgbClr val="000099"/>
                </a:solidFill>
                <a:cs typeface="Arial" panose="020B0604020202020204" pitchFamily="34" charset="0"/>
              </a:rPr>
              <a:t>Impression de selles incomplètes </a:t>
            </a:r>
          </a:p>
          <a:p>
            <a:pPr indent="265113">
              <a:buClr>
                <a:srgbClr val="62C400"/>
              </a:buClr>
            </a:pPr>
            <a:r>
              <a:rPr lang="fr-FR" altLang="fr-FR" b="1" dirty="0">
                <a:solidFill>
                  <a:srgbClr val="000099"/>
                </a:solidFill>
                <a:cs typeface="Arial" panose="020B0604020202020204" pitchFamily="34" charset="0"/>
              </a:rPr>
              <a:t>ou diarrhée de constipation</a:t>
            </a:r>
          </a:p>
          <a:p>
            <a:pPr indent="265113">
              <a:buClr>
                <a:srgbClr val="62C400"/>
              </a:buClr>
            </a:pPr>
            <a:r>
              <a:rPr lang="fr-FR" altLang="fr-FR" dirty="0">
                <a:solidFill>
                  <a:srgbClr val="000099"/>
                </a:solidFill>
                <a:cs typeface="Arial" panose="020B0604020202020204" pitchFamily="34" charset="0"/>
              </a:rPr>
              <a:t>Hémorroïdes internes</a:t>
            </a:r>
          </a:p>
        </p:txBody>
      </p:sp>
      <p:sp>
        <p:nvSpPr>
          <p:cNvPr id="17" name="Text Box 27"/>
          <p:cNvSpPr txBox="1">
            <a:spLocks noChangeArrowheads="1"/>
          </p:cNvSpPr>
          <p:nvPr/>
        </p:nvSpPr>
        <p:spPr bwMode="auto">
          <a:xfrm>
            <a:off x="8596699" y="3355125"/>
            <a:ext cx="2539234"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a:solidFill>
                  <a:srgbClr val="000090"/>
                </a:solidFill>
              </a:rPr>
              <a:t>Alumina 5 CH</a:t>
            </a:r>
          </a:p>
          <a:p>
            <a:pPr algn="r">
              <a:spcBef>
                <a:spcPts val="300"/>
              </a:spcBef>
            </a:pPr>
            <a:r>
              <a:rPr lang="fr-FR" b="1" dirty="0">
                <a:solidFill>
                  <a:srgbClr val="000090"/>
                </a:solidFill>
              </a:rPr>
              <a:t>  </a:t>
            </a:r>
            <a:r>
              <a:rPr lang="fr-FR" dirty="0">
                <a:solidFill>
                  <a:srgbClr val="000090"/>
                </a:solidFill>
              </a:rPr>
              <a:t>5 granules matin et soir</a:t>
            </a:r>
          </a:p>
        </p:txBody>
      </p:sp>
      <p:sp>
        <p:nvSpPr>
          <p:cNvPr id="18" name="Text Box 27"/>
          <p:cNvSpPr txBox="1">
            <a:spLocks noChangeArrowheads="1"/>
          </p:cNvSpPr>
          <p:nvPr/>
        </p:nvSpPr>
        <p:spPr bwMode="auto">
          <a:xfrm>
            <a:off x="8588652" y="4862107"/>
            <a:ext cx="2539234"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Bryonia</a:t>
            </a:r>
            <a:r>
              <a:rPr lang="fr-FR" sz="1800" b="1" dirty="0">
                <a:solidFill>
                  <a:srgbClr val="000090"/>
                </a:solidFill>
              </a:rPr>
              <a:t> 5 CH</a:t>
            </a:r>
          </a:p>
          <a:p>
            <a:pPr algn="r">
              <a:spcBef>
                <a:spcPts val="300"/>
              </a:spcBef>
            </a:pPr>
            <a:r>
              <a:rPr lang="fr-FR" b="1" dirty="0">
                <a:solidFill>
                  <a:srgbClr val="000090"/>
                </a:solidFill>
              </a:rPr>
              <a:t>  </a:t>
            </a:r>
            <a:r>
              <a:rPr lang="fr-FR" dirty="0">
                <a:solidFill>
                  <a:srgbClr val="000090"/>
                </a:solidFill>
              </a:rPr>
              <a:t>5 granules matin et soir</a:t>
            </a:r>
          </a:p>
        </p:txBody>
      </p:sp>
      <p:sp>
        <p:nvSpPr>
          <p:cNvPr id="19" name="Text Box 26"/>
          <p:cNvSpPr txBox="1">
            <a:spLocks noChangeArrowheads="1"/>
          </p:cNvSpPr>
          <p:nvPr/>
        </p:nvSpPr>
        <p:spPr bwMode="auto">
          <a:xfrm>
            <a:off x="690097" y="3423965"/>
            <a:ext cx="64849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4"/>
              </a:buBlip>
            </a:pPr>
            <a:r>
              <a:rPr lang="fr-FR" altLang="fr-FR" b="1" dirty="0">
                <a:solidFill>
                  <a:srgbClr val="000099"/>
                </a:solidFill>
                <a:cs typeface="Arial" panose="020B0604020202020204" pitchFamily="34" charset="0"/>
              </a:rPr>
              <a:t>Inertie rectale</a:t>
            </a:r>
          </a:p>
          <a:p>
            <a:pPr indent="265113">
              <a:buClr>
                <a:srgbClr val="62C400"/>
              </a:buClr>
            </a:pPr>
            <a:r>
              <a:rPr lang="fr-FR" altLang="fr-FR" b="1" dirty="0">
                <a:solidFill>
                  <a:srgbClr val="000099"/>
                </a:solidFill>
                <a:cs typeface="Arial" panose="020B0604020202020204" pitchFamily="34" charset="0"/>
              </a:rPr>
              <a:t>Selles collantes, </a:t>
            </a:r>
            <a:r>
              <a:rPr lang="fr-FR" altLang="fr-FR" dirty="0">
                <a:solidFill>
                  <a:srgbClr val="000099"/>
                </a:solidFill>
                <a:cs typeface="Arial" panose="020B0604020202020204" pitchFamily="34" charset="0"/>
              </a:rPr>
              <a:t>expulsées après de </a:t>
            </a:r>
            <a:r>
              <a:rPr lang="fr-FR" altLang="fr-FR" b="1" dirty="0">
                <a:solidFill>
                  <a:srgbClr val="000099"/>
                </a:solidFill>
                <a:cs typeface="Arial" panose="020B0604020202020204" pitchFamily="34" charset="0"/>
              </a:rPr>
              <a:t>gros efforts</a:t>
            </a:r>
          </a:p>
          <a:p>
            <a:pPr indent="265113">
              <a:buClr>
                <a:srgbClr val="62C400"/>
              </a:buClr>
            </a:pPr>
            <a:r>
              <a:rPr lang="fr-FR" altLang="fr-FR" dirty="0">
                <a:solidFill>
                  <a:srgbClr val="000099"/>
                </a:solidFill>
                <a:cs typeface="Arial" panose="020B0604020202020204" pitchFamily="34" charset="0"/>
              </a:rPr>
              <a:t>Sécheresse buccale, sécheresse des muqueuses</a:t>
            </a:r>
          </a:p>
        </p:txBody>
      </p:sp>
      <p:sp>
        <p:nvSpPr>
          <p:cNvPr id="20" name="Text Box 26"/>
          <p:cNvSpPr txBox="1">
            <a:spLocks noChangeArrowheads="1"/>
          </p:cNvSpPr>
          <p:nvPr/>
        </p:nvSpPr>
        <p:spPr bwMode="auto">
          <a:xfrm>
            <a:off x="690097" y="4787127"/>
            <a:ext cx="64849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4"/>
              </a:buBlip>
            </a:pPr>
            <a:r>
              <a:rPr lang="fr-FR" altLang="fr-FR" b="1" dirty="0">
                <a:solidFill>
                  <a:srgbClr val="000099"/>
                </a:solidFill>
                <a:cs typeface="Arial" panose="020B0604020202020204" pitchFamily="34" charset="0"/>
              </a:rPr>
              <a:t>Selles dures, sèches et volumineuses</a:t>
            </a:r>
          </a:p>
          <a:p>
            <a:pPr indent="265113">
              <a:buClr>
                <a:srgbClr val="62C400"/>
              </a:buClr>
            </a:pPr>
            <a:r>
              <a:rPr lang="fr-FR" altLang="fr-FR" dirty="0">
                <a:solidFill>
                  <a:srgbClr val="000099"/>
                </a:solidFill>
                <a:cs typeface="Arial" panose="020B0604020202020204" pitchFamily="34" charset="0"/>
              </a:rPr>
              <a:t>Grande sécheresse buccale, </a:t>
            </a:r>
            <a:r>
              <a:rPr lang="fr-FR" altLang="fr-FR" b="1" dirty="0">
                <a:solidFill>
                  <a:srgbClr val="000099"/>
                </a:solidFill>
                <a:cs typeface="Arial" panose="020B0604020202020204" pitchFamily="34" charset="0"/>
              </a:rPr>
              <a:t>soif</a:t>
            </a:r>
            <a:r>
              <a:rPr lang="fr-FR" altLang="fr-FR" dirty="0">
                <a:solidFill>
                  <a:srgbClr val="000099"/>
                </a:solidFill>
                <a:cs typeface="Arial" panose="020B0604020202020204" pitchFamily="34" charset="0"/>
              </a:rPr>
              <a:t> vive</a:t>
            </a:r>
          </a:p>
        </p:txBody>
      </p:sp>
    </p:spTree>
    <p:extLst>
      <p:ext uri="{BB962C8B-B14F-4D97-AF65-F5344CB8AC3E}">
        <p14:creationId xmlns:p14="http://schemas.microsoft.com/office/powerpoint/2010/main" val="336142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animBg="1"/>
      <p:bldP spid="18" grpId="0" animBg="1"/>
      <p:bldP spid="19" grpId="0"/>
      <p:bldP spid="20"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4.6. Troubles digestifs</a:t>
            </a:r>
            <a:endParaRPr lang="fr-FR" sz="3200" b="1" dirty="0">
              <a:solidFill>
                <a:srgbClr val="0000CC"/>
              </a:solidFill>
            </a:endParaRPr>
          </a:p>
        </p:txBody>
      </p:sp>
      <p:sp>
        <p:nvSpPr>
          <p:cNvPr id="11"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Constipation</a:t>
            </a:r>
            <a:endParaRPr lang="fr-FR" altLang="fr-FR" sz="2000" b="1" dirty="0">
              <a:solidFill>
                <a:srgbClr val="95C41D"/>
              </a:solidFill>
              <a:cs typeface="Arial" panose="020B0604020202020204" pitchFamily="34" charset="0"/>
            </a:endParaRPr>
          </a:p>
        </p:txBody>
      </p:sp>
      <p:sp>
        <p:nvSpPr>
          <p:cNvPr id="12" name="Text Box 27"/>
          <p:cNvSpPr txBox="1">
            <a:spLocks noChangeArrowheads="1"/>
          </p:cNvSpPr>
          <p:nvPr/>
        </p:nvSpPr>
        <p:spPr bwMode="auto">
          <a:xfrm>
            <a:off x="8580471" y="1933775"/>
            <a:ext cx="2538020"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a:solidFill>
                  <a:srgbClr val="000090"/>
                </a:solidFill>
              </a:rPr>
              <a:t>Opium 5 CH</a:t>
            </a:r>
          </a:p>
          <a:p>
            <a:pPr algn="r">
              <a:spcBef>
                <a:spcPts val="300"/>
              </a:spcBef>
            </a:pPr>
            <a:r>
              <a:rPr lang="fr-FR" b="1" dirty="0">
                <a:solidFill>
                  <a:srgbClr val="000090"/>
                </a:solidFill>
              </a:rPr>
              <a:t>  </a:t>
            </a:r>
            <a:r>
              <a:rPr lang="fr-FR" dirty="0">
                <a:solidFill>
                  <a:srgbClr val="000090"/>
                </a:solidFill>
              </a:rPr>
              <a:t>5 granules matin et soir</a:t>
            </a:r>
          </a:p>
        </p:txBody>
      </p:sp>
      <p:sp>
        <p:nvSpPr>
          <p:cNvPr id="13" name="Text Box 26"/>
          <p:cNvSpPr txBox="1">
            <a:spLocks noChangeArrowheads="1"/>
          </p:cNvSpPr>
          <p:nvPr/>
        </p:nvSpPr>
        <p:spPr bwMode="auto">
          <a:xfrm>
            <a:off x="709933" y="2002453"/>
            <a:ext cx="64849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b="1" dirty="0">
                <a:solidFill>
                  <a:srgbClr val="000099"/>
                </a:solidFill>
                <a:cs typeface="Arial" panose="020B0604020202020204" pitchFamily="34" charset="0"/>
              </a:rPr>
              <a:t>Constipation sans besoin </a:t>
            </a:r>
            <a:r>
              <a:rPr lang="fr-FR" altLang="fr-FR" dirty="0">
                <a:solidFill>
                  <a:srgbClr val="000099"/>
                </a:solidFill>
                <a:cs typeface="Arial" panose="020B0604020202020204" pitchFamily="34" charset="0"/>
              </a:rPr>
              <a:t>par inertie rectale</a:t>
            </a:r>
          </a:p>
          <a:p>
            <a:pPr indent="265113">
              <a:buClr>
                <a:srgbClr val="62C400"/>
              </a:buClr>
            </a:pPr>
            <a:r>
              <a:rPr lang="fr-FR" altLang="fr-FR" dirty="0">
                <a:solidFill>
                  <a:srgbClr val="000099"/>
                </a:solidFill>
                <a:cs typeface="Arial" panose="020B0604020202020204" pitchFamily="34" charset="0"/>
              </a:rPr>
              <a:t>Petites selles sèches noires dures difficiles à expulser </a:t>
            </a:r>
          </a:p>
        </p:txBody>
      </p:sp>
      <p:sp>
        <p:nvSpPr>
          <p:cNvPr id="14" name="Text Box 27"/>
          <p:cNvSpPr txBox="1">
            <a:spLocks noChangeArrowheads="1"/>
          </p:cNvSpPr>
          <p:nvPr/>
        </p:nvSpPr>
        <p:spPr bwMode="auto">
          <a:xfrm>
            <a:off x="7836192" y="3179793"/>
            <a:ext cx="3282299" cy="791706"/>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a:solidFill>
                  <a:srgbClr val="000090"/>
                </a:solidFill>
              </a:rPr>
              <a:t>Hydrastis </a:t>
            </a:r>
            <a:r>
              <a:rPr lang="fr-FR" sz="1800" b="1" dirty="0" err="1">
                <a:solidFill>
                  <a:srgbClr val="000090"/>
                </a:solidFill>
              </a:rPr>
              <a:t>canadensis</a:t>
            </a:r>
            <a:r>
              <a:rPr lang="fr-FR" sz="1800" b="1" dirty="0">
                <a:solidFill>
                  <a:srgbClr val="000090"/>
                </a:solidFill>
              </a:rPr>
              <a:t> 5 CH</a:t>
            </a:r>
          </a:p>
          <a:p>
            <a:pPr algn="r">
              <a:spcBef>
                <a:spcPts val="300"/>
              </a:spcBef>
            </a:pPr>
            <a:r>
              <a:rPr lang="fr-FR" sz="2000" b="1" dirty="0">
                <a:solidFill>
                  <a:srgbClr val="000090"/>
                </a:solidFill>
              </a:rPr>
              <a:t>  </a:t>
            </a:r>
            <a:r>
              <a:rPr lang="fr-FR" dirty="0">
                <a:solidFill>
                  <a:srgbClr val="000090"/>
                </a:solidFill>
              </a:rPr>
              <a:t>5 granules matin et soir</a:t>
            </a:r>
          </a:p>
        </p:txBody>
      </p:sp>
      <p:sp>
        <p:nvSpPr>
          <p:cNvPr id="15" name="Text Box 26"/>
          <p:cNvSpPr txBox="1">
            <a:spLocks noChangeArrowheads="1"/>
          </p:cNvSpPr>
          <p:nvPr/>
        </p:nvSpPr>
        <p:spPr bwMode="auto">
          <a:xfrm>
            <a:off x="727985" y="3237073"/>
            <a:ext cx="64849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Constipation chronique sans besoin, après </a:t>
            </a:r>
            <a:r>
              <a:rPr lang="fr-FR" altLang="fr-FR" b="1" dirty="0">
                <a:solidFill>
                  <a:srgbClr val="000099"/>
                </a:solidFill>
                <a:cs typeface="Arial" panose="020B0604020202020204" pitchFamily="34" charset="0"/>
              </a:rPr>
              <a:t>abus de laxatifs</a:t>
            </a:r>
          </a:p>
          <a:p>
            <a:pPr indent="265113">
              <a:buClr>
                <a:srgbClr val="62C400"/>
              </a:buClr>
            </a:pPr>
            <a:r>
              <a:rPr lang="fr-FR" altLang="fr-FR" dirty="0">
                <a:solidFill>
                  <a:srgbClr val="000099"/>
                </a:solidFill>
                <a:cs typeface="Arial" panose="020B0604020202020204" pitchFamily="34" charset="0"/>
              </a:rPr>
              <a:t>Selles dures, en morceaux recouverts de mucus</a:t>
            </a:r>
          </a:p>
          <a:p>
            <a:pPr indent="265113">
              <a:buClr>
                <a:srgbClr val="62C400"/>
              </a:buClr>
            </a:pPr>
            <a:r>
              <a:rPr lang="fr-FR" altLang="fr-FR" dirty="0">
                <a:solidFill>
                  <a:srgbClr val="000099"/>
                </a:solidFill>
                <a:cs typeface="Arial" panose="020B0604020202020204" pitchFamily="34" charset="0"/>
              </a:rPr>
              <a:t>Faiblesse générale, amaigrissement</a:t>
            </a:r>
          </a:p>
        </p:txBody>
      </p:sp>
      <p:sp>
        <p:nvSpPr>
          <p:cNvPr id="16" name="Text Box 27"/>
          <p:cNvSpPr txBox="1">
            <a:spLocks noChangeArrowheads="1"/>
          </p:cNvSpPr>
          <p:nvPr/>
        </p:nvSpPr>
        <p:spPr bwMode="auto">
          <a:xfrm>
            <a:off x="8580471" y="4661563"/>
            <a:ext cx="2538020"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Causticum</a:t>
            </a:r>
            <a:r>
              <a:rPr lang="fr-FR" sz="1800" b="1" dirty="0">
                <a:solidFill>
                  <a:srgbClr val="000090"/>
                </a:solidFill>
              </a:rPr>
              <a:t> 9 CH</a:t>
            </a:r>
          </a:p>
          <a:p>
            <a:pPr algn="r">
              <a:spcBef>
                <a:spcPts val="300"/>
              </a:spcBef>
            </a:pPr>
            <a:r>
              <a:rPr lang="fr-FR" b="1" dirty="0">
                <a:solidFill>
                  <a:srgbClr val="000090"/>
                </a:solidFill>
              </a:rPr>
              <a:t>  </a:t>
            </a:r>
            <a:r>
              <a:rPr lang="fr-FR" dirty="0">
                <a:solidFill>
                  <a:srgbClr val="000090"/>
                </a:solidFill>
              </a:rPr>
              <a:t>5 granules matin et soir</a:t>
            </a:r>
          </a:p>
        </p:txBody>
      </p:sp>
      <p:sp>
        <p:nvSpPr>
          <p:cNvPr id="17" name="Text Box 26"/>
          <p:cNvSpPr txBox="1">
            <a:spLocks noChangeArrowheads="1"/>
          </p:cNvSpPr>
          <p:nvPr/>
        </p:nvSpPr>
        <p:spPr bwMode="auto">
          <a:xfrm>
            <a:off x="685453" y="4715439"/>
            <a:ext cx="64849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Constipation </a:t>
            </a:r>
            <a:r>
              <a:rPr lang="fr-FR" altLang="fr-FR" b="1" dirty="0">
                <a:solidFill>
                  <a:srgbClr val="000099"/>
                </a:solidFill>
                <a:cs typeface="Arial" panose="020B0604020202020204" pitchFamily="34" charset="0"/>
              </a:rPr>
              <a:t>avec besoins </a:t>
            </a:r>
            <a:r>
              <a:rPr lang="fr-FR" altLang="fr-FR" dirty="0">
                <a:solidFill>
                  <a:srgbClr val="000099"/>
                </a:solidFill>
                <a:cs typeface="Arial" panose="020B0604020202020204" pitchFamily="34" charset="0"/>
              </a:rPr>
              <a:t>et parésie intestinale </a:t>
            </a:r>
          </a:p>
        </p:txBody>
      </p:sp>
      <p:pic>
        <p:nvPicPr>
          <p:cNvPr id="18" name="Imag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9" name="Rectangle 18"/>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endParaRPr>
          </a:p>
        </p:txBody>
      </p:sp>
      <p:sp>
        <p:nvSpPr>
          <p:cNvPr id="20" name="Rectangle 19"/>
          <p:cNvSpPr/>
          <p:nvPr/>
        </p:nvSpPr>
        <p:spPr>
          <a:xfrm>
            <a:off x="9951349" y="227969"/>
            <a:ext cx="2287793" cy="369332"/>
          </a:xfrm>
          <a:prstGeom prst="rect">
            <a:avLst/>
          </a:prstGeom>
          <a:noFill/>
        </p:spPr>
        <p:txBody>
          <a:bodyPr wrap="square">
            <a:spAutoFit/>
          </a:bodyPr>
          <a:lstStyle/>
          <a:p>
            <a:pPr algn="ctr"/>
            <a:r>
              <a:rPr lang="fr-FR" i="1" dirty="0">
                <a:solidFill>
                  <a:srgbClr val="000099"/>
                </a:solidFill>
              </a:rPr>
              <a:t>« Je suis constipé »</a:t>
            </a:r>
          </a:p>
        </p:txBody>
      </p:sp>
    </p:spTree>
    <p:extLst>
      <p:ext uri="{BB962C8B-B14F-4D97-AF65-F5344CB8AC3E}">
        <p14:creationId xmlns:p14="http://schemas.microsoft.com/office/powerpoint/2010/main" val="424957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5" grpId="0"/>
      <p:bldP spid="16" grpId="0" animBg="1"/>
      <p:bldP spid="17"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246063" y="11715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solidFill>
                <a:srgbClr val="000000"/>
              </a:solidFill>
            </a:endParaRPr>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solidFill>
                <a:srgbClr val="000000"/>
              </a:solidFill>
            </a:endParaRPr>
          </a:p>
          <a:p>
            <a:pPr marL="0" indent="0" defTabSz="914377" fontAlgn="auto">
              <a:spcBef>
                <a:spcPts val="0"/>
              </a:spcBef>
              <a:spcAft>
                <a:spcPts val="0"/>
              </a:spcAft>
              <a:buFontTx/>
              <a:buNone/>
              <a:defRPr/>
            </a:pPr>
            <a:endParaRPr lang="fr-FR" dirty="0">
              <a:solidFill>
                <a:srgbClr val="000000"/>
              </a:solidFill>
            </a:endParaRPr>
          </a:p>
        </p:txBody>
      </p:sp>
      <p:sp>
        <p:nvSpPr>
          <p:cNvPr id="7" name="ZoneTexte 6"/>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4.6. Troubles digestifs</a:t>
            </a:r>
            <a:endParaRPr lang="fr-FR" sz="3200" b="1" dirty="0">
              <a:solidFill>
                <a:srgbClr val="0000CC"/>
              </a:solidFill>
            </a:endParaRPr>
          </a:p>
        </p:txBody>
      </p:sp>
      <p:sp>
        <p:nvSpPr>
          <p:cNvPr id="8"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Diarrhée</a:t>
            </a:r>
            <a:endParaRPr lang="fr-FR" altLang="fr-FR" sz="2000" b="1" dirty="0">
              <a:solidFill>
                <a:srgbClr val="95C41D"/>
              </a:solidFill>
              <a:cs typeface="Arial" panose="020B0604020202020204" pitchFamily="34" charset="0"/>
            </a:endParaRPr>
          </a:p>
        </p:txBody>
      </p:sp>
      <p:sp>
        <p:nvSpPr>
          <p:cNvPr id="9" name="Espace réservé du contenu 1">
            <a:extLst>
              <a:ext uri="{FF2B5EF4-FFF2-40B4-BE49-F238E27FC236}">
                <a16:creationId xmlns:a16="http://schemas.microsoft.com/office/drawing/2014/main" id="{A8A483F2-658A-4800-952B-07514941AE2F}"/>
              </a:ext>
            </a:extLst>
          </p:cNvPr>
          <p:cNvSpPr txBox="1">
            <a:spLocks/>
          </p:cNvSpPr>
          <p:nvPr/>
        </p:nvSpPr>
        <p:spPr>
          <a:xfrm>
            <a:off x="862025" y="2140937"/>
            <a:ext cx="10515600" cy="2482320"/>
          </a:xfrm>
          <a:prstGeom prst="rect">
            <a:avLst/>
          </a:prstGeom>
        </p:spPr>
        <p:txBody>
          <a:bodyPr anchor="t">
            <a:noAutofit/>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355600" indent="-355600">
              <a:buFontTx/>
              <a:buBlip>
                <a:blip r:embed="rId3"/>
              </a:buBlip>
            </a:pPr>
            <a:r>
              <a:rPr lang="fr-FR" dirty="0">
                <a:cs typeface="Arial"/>
                <a:sym typeface="Wingdings" panose="05000000000000000000" pitchFamily="2" charset="2"/>
              </a:rPr>
              <a:t>Diarrhée = selles plus abondantes, liquides ou pâteuses, et  </a:t>
            </a:r>
            <a:r>
              <a:rPr lang="fr-FR" b="1" dirty="0">
                <a:cs typeface="Arial"/>
                <a:sym typeface="Wingdings" panose="05000000000000000000" pitchFamily="2" charset="2"/>
              </a:rPr>
              <a:t>&gt; 3 selles/jour</a:t>
            </a:r>
          </a:p>
          <a:p>
            <a:pPr marL="355600" indent="-355600">
              <a:lnSpc>
                <a:spcPct val="150000"/>
              </a:lnSpc>
              <a:spcBef>
                <a:spcPts val="1200"/>
              </a:spcBef>
              <a:buFontTx/>
              <a:buBlip>
                <a:blip r:embed="rId3"/>
              </a:buBlip>
            </a:pPr>
            <a:r>
              <a:rPr lang="fr-FR" dirty="0">
                <a:cs typeface="Arial"/>
                <a:sym typeface="Wingdings" panose="05000000000000000000" pitchFamily="2" charset="2"/>
              </a:rPr>
              <a:t>Face à une diarrhée chez la personne âgée</a:t>
            </a:r>
            <a:r>
              <a:rPr lang="fr-FR" b="1" dirty="0">
                <a:cs typeface="Arial"/>
                <a:sym typeface="Wingdings" panose="05000000000000000000" pitchFamily="2" charset="2"/>
              </a:rPr>
              <a:t>, rechercher l’étiologie</a:t>
            </a:r>
            <a:endParaRPr lang="fr-FR" dirty="0">
              <a:cs typeface="Arial"/>
            </a:endParaRPr>
          </a:p>
          <a:p>
            <a:pPr marL="685800" lvl="1" indent="-342900">
              <a:spcBef>
                <a:spcPts val="600"/>
              </a:spcBef>
              <a:buClr>
                <a:srgbClr val="62C400"/>
              </a:buClr>
              <a:buFont typeface="Arial" panose="020B0604020202020204" pitchFamily="34" charset="0"/>
              <a:buChar char="•"/>
            </a:pPr>
            <a:r>
              <a:rPr lang="fr-FR" sz="2000" b="1" dirty="0">
                <a:solidFill>
                  <a:srgbClr val="000099"/>
                </a:solidFill>
                <a:sym typeface="Wingdings" panose="05000000000000000000" pitchFamily="2" charset="2"/>
              </a:rPr>
              <a:t>Fausse diarrhée</a:t>
            </a:r>
            <a:r>
              <a:rPr lang="fr-FR" sz="2000" dirty="0">
                <a:solidFill>
                  <a:srgbClr val="000099"/>
                </a:solidFill>
                <a:sym typeface="Wingdings" panose="05000000000000000000" pitchFamily="2" charset="2"/>
              </a:rPr>
              <a:t>, associée au fécalome</a:t>
            </a:r>
            <a:endParaRPr lang="fr-FR" sz="2000" dirty="0">
              <a:solidFill>
                <a:srgbClr val="000099"/>
              </a:solidFill>
            </a:endParaRPr>
          </a:p>
          <a:p>
            <a:pPr marL="685800" lvl="1" indent="-342900">
              <a:spcBef>
                <a:spcPts val="600"/>
              </a:spcBef>
              <a:buClr>
                <a:srgbClr val="62C400"/>
              </a:buClr>
              <a:buFont typeface="Arial" panose="020B0604020202020204" pitchFamily="34" charset="0"/>
              <a:buChar char="•"/>
            </a:pPr>
            <a:r>
              <a:rPr lang="fr-FR" sz="2000" b="1" dirty="0">
                <a:solidFill>
                  <a:srgbClr val="000099"/>
                </a:solidFill>
              </a:rPr>
              <a:t>Abus de laxatifs</a:t>
            </a:r>
          </a:p>
          <a:p>
            <a:pPr marL="685800" lvl="1" indent="-342900">
              <a:spcBef>
                <a:spcPts val="600"/>
              </a:spcBef>
              <a:buClr>
                <a:srgbClr val="62C400"/>
              </a:buClr>
              <a:buFont typeface="Arial" panose="020B0604020202020204" pitchFamily="34" charset="0"/>
              <a:buChar char="•"/>
            </a:pPr>
            <a:r>
              <a:rPr lang="fr-FR" sz="2000" b="1" dirty="0">
                <a:solidFill>
                  <a:srgbClr val="000099"/>
                </a:solidFill>
              </a:rPr>
              <a:t>Iatrogénie</a:t>
            </a:r>
            <a:r>
              <a:rPr lang="fr-FR" sz="2000" dirty="0">
                <a:solidFill>
                  <a:srgbClr val="000099"/>
                </a:solidFill>
              </a:rPr>
              <a:t> médicamenteuse </a:t>
            </a:r>
            <a:r>
              <a:rPr lang="fr-FR" sz="1800" dirty="0">
                <a:solidFill>
                  <a:srgbClr val="000099"/>
                </a:solidFill>
              </a:rPr>
              <a:t>(colchicine, antibiotiques, digitaliques, IPP…)</a:t>
            </a:r>
          </a:p>
          <a:p>
            <a:pPr marL="685800" lvl="1" indent="-342900">
              <a:spcBef>
                <a:spcPts val="600"/>
              </a:spcBef>
              <a:buClr>
                <a:srgbClr val="62C400"/>
              </a:buClr>
              <a:buFont typeface="Arial" panose="020B0604020202020204" pitchFamily="34" charset="0"/>
              <a:buChar char="•"/>
            </a:pPr>
            <a:r>
              <a:rPr lang="fr-FR" sz="2000" dirty="0">
                <a:solidFill>
                  <a:srgbClr val="000099"/>
                </a:solidFill>
              </a:rPr>
              <a:t>Autres </a:t>
            </a:r>
            <a:r>
              <a:rPr lang="fr-FR" sz="1800" dirty="0">
                <a:solidFill>
                  <a:srgbClr val="000099"/>
                </a:solidFill>
              </a:rPr>
              <a:t>(gastroentérite virale, toxi-infection…)</a:t>
            </a:r>
          </a:p>
          <a:p>
            <a:pPr marL="342900" indent="-342900">
              <a:spcBef>
                <a:spcPts val="1200"/>
              </a:spcBef>
              <a:buClr>
                <a:srgbClr val="62C400"/>
              </a:buClr>
              <a:buFont typeface="Arial" panose="020B0604020202020204" pitchFamily="34" charset="0"/>
              <a:buChar char="•"/>
            </a:pPr>
            <a:endParaRPr lang="fr-FR" dirty="0">
              <a:solidFill>
                <a:srgbClr val="FF0000"/>
              </a:solidFill>
              <a:cs typeface="Arial"/>
            </a:endParaRPr>
          </a:p>
          <a:p>
            <a:pPr marL="342900" indent="-342900">
              <a:spcBef>
                <a:spcPts val="1200"/>
              </a:spcBef>
              <a:buClr>
                <a:srgbClr val="62C400"/>
              </a:buClr>
              <a:buFont typeface="Arial" panose="020B0604020202020204" pitchFamily="34" charset="0"/>
              <a:buChar char="•"/>
            </a:pPr>
            <a:endParaRPr lang="fr-FR" dirty="0">
              <a:solidFill>
                <a:srgbClr val="FF0000"/>
              </a:solidFill>
              <a:cs typeface="Arial"/>
            </a:endParaRPr>
          </a:p>
        </p:txBody>
      </p:sp>
      <p:sp>
        <p:nvSpPr>
          <p:cNvPr id="11" name="Rectangle 10"/>
          <p:cNvSpPr/>
          <p:nvPr/>
        </p:nvSpPr>
        <p:spPr>
          <a:xfrm>
            <a:off x="1990762" y="5488255"/>
            <a:ext cx="4485527" cy="1354217"/>
          </a:xfrm>
          <a:prstGeom prst="rect">
            <a:avLst/>
          </a:prstGeom>
        </p:spPr>
        <p:txBody>
          <a:bodyPr wrap="square">
            <a:spAutoFit/>
          </a:bodyPr>
          <a:lstStyle/>
          <a:p>
            <a:pPr marL="342900" indent="-342900" fontAlgn="base">
              <a:spcBef>
                <a:spcPct val="20000"/>
              </a:spcBef>
              <a:spcAft>
                <a:spcPct val="0"/>
              </a:spcAft>
              <a:buFont typeface="Wingdings" panose="05000000000000000000" pitchFamily="2" charset="2"/>
              <a:buChar char="è"/>
              <a:defRPr/>
            </a:pPr>
            <a:r>
              <a:rPr lang="fr-FR" sz="2400" b="1" dirty="0">
                <a:solidFill>
                  <a:srgbClr val="000099"/>
                </a:solidFill>
                <a:cs typeface="Arial" panose="020B0604020202020204" pitchFamily="34" charset="0"/>
                <a:sym typeface="Wingdings" panose="05000000000000000000" pitchFamily="2" charset="2"/>
              </a:rPr>
              <a:t> Interroger</a:t>
            </a:r>
          </a:p>
          <a:p>
            <a:pPr marL="342900" indent="-342900" fontAlgn="base">
              <a:spcBef>
                <a:spcPts val="1200"/>
              </a:spcBef>
              <a:spcAft>
                <a:spcPct val="0"/>
              </a:spcAft>
              <a:buFont typeface="Wingdings" panose="05000000000000000000" pitchFamily="2" charset="2"/>
              <a:buChar char="è"/>
              <a:defRPr/>
            </a:pPr>
            <a:r>
              <a:rPr lang="fr-FR" sz="2400" b="1" dirty="0">
                <a:solidFill>
                  <a:srgbClr val="000099"/>
                </a:solidFill>
                <a:cs typeface="Arial" panose="020B0604020202020204" pitchFamily="34" charset="0"/>
                <a:sym typeface="Wingdings" panose="05000000000000000000" pitchFamily="2" charset="2"/>
              </a:rPr>
              <a:t> Consulter le DP</a:t>
            </a:r>
          </a:p>
          <a:p>
            <a:pPr marL="355600" indent="-355600" fontAlgn="base">
              <a:spcBef>
                <a:spcPct val="20000"/>
              </a:spcBef>
              <a:spcAft>
                <a:spcPct val="0"/>
              </a:spcAft>
              <a:defRPr/>
            </a:pPr>
            <a:endParaRPr lang="fr-FR" sz="2000" dirty="0">
              <a:solidFill>
                <a:srgbClr val="000099"/>
              </a:solidFill>
              <a:cs typeface="Arial" panose="020B0604020202020204" pitchFamily="34" charset="0"/>
            </a:endParaRPr>
          </a:p>
        </p:txBody>
      </p:sp>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8371" y="5524140"/>
            <a:ext cx="765245" cy="790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hape 84"/>
          <p:cNvSpPr txBox="1">
            <a:spLocks/>
          </p:cNvSpPr>
          <p:nvPr/>
        </p:nvSpPr>
        <p:spPr bwMode="auto">
          <a:xfrm>
            <a:off x="431798" y="4656783"/>
            <a:ext cx="10515600" cy="713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lnSpc>
                <a:spcPct val="150000"/>
              </a:lnSpc>
              <a:spcBef>
                <a:spcPct val="0"/>
              </a:spcBef>
              <a:spcAft>
                <a:spcPct val="0"/>
              </a:spcAft>
              <a:buClr>
                <a:srgbClr val="62C400"/>
              </a:buClr>
              <a:buSzPct val="100000"/>
              <a:buFontTx/>
              <a:buBlip>
                <a:blip r:embed="rId3"/>
              </a:buBlip>
            </a:pPr>
            <a:r>
              <a:rPr lang="fr-FR" altLang="fr-FR" sz="2000" dirty="0">
                <a:solidFill>
                  <a:srgbClr val="000099"/>
                </a:solidFill>
              </a:rPr>
              <a:t>Rechercher les signes de </a:t>
            </a:r>
            <a:r>
              <a:rPr lang="fr-FR" altLang="fr-FR" sz="2000" b="1" dirty="0">
                <a:solidFill>
                  <a:srgbClr val="000099"/>
                </a:solidFill>
              </a:rPr>
              <a:t>déshydratation</a:t>
            </a:r>
          </a:p>
        </p:txBody>
      </p:sp>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4" name="Rectangle 13"/>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endParaRPr>
          </a:p>
        </p:txBody>
      </p:sp>
      <p:sp>
        <p:nvSpPr>
          <p:cNvPr id="15" name="Rectangle 14"/>
          <p:cNvSpPr/>
          <p:nvPr/>
        </p:nvSpPr>
        <p:spPr>
          <a:xfrm>
            <a:off x="9951349" y="227969"/>
            <a:ext cx="2287793" cy="369332"/>
          </a:xfrm>
          <a:prstGeom prst="rect">
            <a:avLst/>
          </a:prstGeom>
          <a:noFill/>
        </p:spPr>
        <p:txBody>
          <a:bodyPr wrap="square">
            <a:spAutoFit/>
          </a:bodyPr>
          <a:lstStyle/>
          <a:p>
            <a:pPr algn="ctr"/>
            <a:r>
              <a:rPr lang="fr-FR" i="1" dirty="0">
                <a:solidFill>
                  <a:srgbClr val="000099"/>
                </a:solidFill>
              </a:rPr>
              <a:t>« J’ai la diarrhée »</a:t>
            </a:r>
          </a:p>
        </p:txBody>
      </p:sp>
    </p:spTree>
    <p:extLst>
      <p:ext uri="{BB962C8B-B14F-4D97-AF65-F5344CB8AC3E}">
        <p14:creationId xmlns:p14="http://schemas.microsoft.com/office/powerpoint/2010/main" val="20513678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84"/>
          <p:cNvSpPr txBox="1">
            <a:spLocks/>
          </p:cNvSpPr>
          <p:nvPr/>
        </p:nvSpPr>
        <p:spPr bwMode="auto">
          <a:xfrm>
            <a:off x="1676400" y="2432897"/>
            <a:ext cx="10515600" cy="713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lnSpc>
                <a:spcPct val="150000"/>
              </a:lnSpc>
              <a:spcBef>
                <a:spcPct val="0"/>
              </a:spcBef>
              <a:spcAft>
                <a:spcPct val="0"/>
              </a:spcAft>
              <a:buClr>
                <a:srgbClr val="62C400"/>
              </a:buClr>
              <a:buSzPct val="100000"/>
              <a:buFontTx/>
              <a:buBlip>
                <a:blip r:embed="rId3"/>
              </a:buBlip>
            </a:pPr>
            <a:r>
              <a:rPr lang="fr-FR" altLang="fr-FR" sz="2000" dirty="0">
                <a:solidFill>
                  <a:srgbClr val="000099"/>
                </a:solidFill>
              </a:rPr>
              <a:t>Conseil de </a:t>
            </a:r>
            <a:r>
              <a:rPr lang="fr-FR" altLang="fr-FR" sz="2000" b="1" dirty="0">
                <a:solidFill>
                  <a:srgbClr val="000099"/>
                </a:solidFill>
              </a:rPr>
              <a:t>1</a:t>
            </a:r>
            <a:r>
              <a:rPr lang="fr-FR" altLang="fr-FR" sz="2000" b="1" baseline="30000" dirty="0">
                <a:solidFill>
                  <a:srgbClr val="000099"/>
                </a:solidFill>
              </a:rPr>
              <a:t>ère</a:t>
            </a:r>
            <a:r>
              <a:rPr lang="fr-FR" altLang="fr-FR" sz="2000" b="1" dirty="0">
                <a:solidFill>
                  <a:srgbClr val="000099"/>
                </a:solidFill>
              </a:rPr>
              <a:t> intention</a:t>
            </a:r>
            <a:r>
              <a:rPr lang="fr-FR" altLang="fr-FR" sz="2000" dirty="0">
                <a:solidFill>
                  <a:srgbClr val="000099"/>
                </a:solidFill>
              </a:rPr>
              <a:t>, </a:t>
            </a:r>
            <a:r>
              <a:rPr lang="fr-FR" altLang="fr-FR" sz="2000" b="1" dirty="0">
                <a:solidFill>
                  <a:srgbClr val="000099"/>
                </a:solidFill>
              </a:rPr>
              <a:t>limité dans le temps</a:t>
            </a:r>
          </a:p>
          <a:p>
            <a:pPr fontAlgn="base">
              <a:lnSpc>
                <a:spcPct val="150000"/>
              </a:lnSpc>
              <a:spcBef>
                <a:spcPct val="0"/>
              </a:spcBef>
              <a:spcAft>
                <a:spcPct val="0"/>
              </a:spcAft>
              <a:buClr>
                <a:srgbClr val="62C400"/>
              </a:buClr>
              <a:buSzPct val="100000"/>
              <a:buFontTx/>
              <a:buBlip>
                <a:blip r:embed="rId3"/>
              </a:buBlip>
            </a:pPr>
            <a:r>
              <a:rPr lang="fr-FR" altLang="fr-FR" sz="2000" b="1" dirty="0">
                <a:solidFill>
                  <a:srgbClr val="000099"/>
                </a:solidFill>
              </a:rPr>
              <a:t>Amélioration notable dans les 24h </a:t>
            </a:r>
            <a:endParaRPr lang="fr-FR" altLang="fr-FR" sz="2000" b="1" dirty="0">
              <a:solidFill>
                <a:srgbClr val="FF0000"/>
              </a:solidFill>
            </a:endParaRPr>
          </a:p>
          <a:p>
            <a:pPr fontAlgn="base">
              <a:lnSpc>
                <a:spcPct val="150000"/>
              </a:lnSpc>
              <a:spcBef>
                <a:spcPct val="0"/>
              </a:spcBef>
              <a:spcAft>
                <a:spcPct val="0"/>
              </a:spcAft>
              <a:buClr>
                <a:srgbClr val="62C400"/>
              </a:buClr>
              <a:buSzPct val="100000"/>
              <a:buFontTx/>
              <a:buBlip>
                <a:blip r:embed="rId3"/>
              </a:buBlip>
            </a:pPr>
            <a:endParaRPr lang="fr-FR" altLang="fr-FR" sz="2000" b="1" dirty="0">
              <a:solidFill>
                <a:srgbClr val="000099"/>
              </a:solidFill>
            </a:endParaRPr>
          </a:p>
        </p:txBody>
      </p:sp>
      <p:sp>
        <p:nvSpPr>
          <p:cNvPr id="2" name="Espace réservé du texte 1">
            <a:extLst>
              <a:ext uri="{FF2B5EF4-FFF2-40B4-BE49-F238E27FC236}">
                <a16:creationId xmlns:a16="http://schemas.microsoft.com/office/drawing/2014/main" id="{B719D6A3-4CB4-354F-8DCB-E8529527F22A}"/>
              </a:ext>
            </a:extLst>
          </p:cNvPr>
          <p:cNvSpPr>
            <a:spLocks noGrp="1"/>
          </p:cNvSpPr>
          <p:nvPr>
            <p:ph type="body" idx="1"/>
          </p:nvPr>
        </p:nvSpPr>
        <p:spPr>
          <a:xfrm>
            <a:off x="538828" y="1800225"/>
            <a:ext cx="10808623" cy="4289427"/>
          </a:xfrm>
        </p:spPr>
        <p:txBody>
          <a:bodyPr/>
          <a:lstStyle/>
          <a:p>
            <a:pPr lvl="1"/>
            <a:endParaRPr lang="fr-FR" dirty="0"/>
          </a:p>
          <a:p>
            <a:pPr lvl="1"/>
            <a:endParaRPr lang="fr-FR" dirty="0"/>
          </a:p>
          <a:p>
            <a:pPr lvl="1"/>
            <a:endParaRPr lang="fr-FR" dirty="0"/>
          </a:p>
        </p:txBody>
      </p:sp>
      <p:sp>
        <p:nvSpPr>
          <p:cNvPr id="7" name="ZoneTexte 6"/>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4.6. Troubles digestifs</a:t>
            </a:r>
            <a:endParaRPr lang="fr-FR" sz="3200" b="1" dirty="0">
              <a:solidFill>
                <a:srgbClr val="0000CC"/>
              </a:solidFill>
            </a:endParaRPr>
          </a:p>
        </p:txBody>
      </p:sp>
      <p:pic>
        <p:nvPicPr>
          <p:cNvPr id="9"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25196" y="1218747"/>
            <a:ext cx="13160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263525" y="1675718"/>
            <a:ext cx="1172527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342900" indent="-342900" eaLnBrk="0" fontAlgn="base" hangingPunct="0">
              <a:spcBef>
                <a:spcPct val="0"/>
              </a:spcBef>
              <a:spcAft>
                <a:spcPct val="0"/>
              </a:spcAft>
              <a:buClr>
                <a:srgbClr val="000099"/>
              </a:buClr>
              <a:buFont typeface="Wingdings" panose="05000000000000000000" pitchFamily="2" charset="2"/>
              <a:buChar char="v"/>
            </a:pPr>
            <a:r>
              <a:rPr lang="fr-FR" altLang="fr-FR" sz="2000" b="1" u="sng" dirty="0">
                <a:solidFill>
                  <a:srgbClr val="000099"/>
                </a:solidFill>
                <a:ea typeface="ＭＳ Ｐゴシック" panose="020B0600070205080204" pitchFamily="34" charset="-128"/>
              </a:rPr>
              <a:t>Limites du conseil</a:t>
            </a:r>
          </a:p>
        </p:txBody>
      </p:sp>
      <p:pic>
        <p:nvPicPr>
          <p:cNvPr id="11" name="Picture 2"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9910" y="5436927"/>
            <a:ext cx="816049" cy="117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2181262" y="6148655"/>
            <a:ext cx="4485527" cy="830997"/>
          </a:xfrm>
          <a:prstGeom prst="rect">
            <a:avLst/>
          </a:prstGeom>
        </p:spPr>
        <p:txBody>
          <a:bodyPr wrap="square">
            <a:spAutoFit/>
          </a:bodyPr>
          <a:lstStyle/>
          <a:p>
            <a:pPr marL="342900" indent="-342900" fontAlgn="base">
              <a:spcBef>
                <a:spcPct val="20000"/>
              </a:spcBef>
              <a:spcAft>
                <a:spcPct val="0"/>
              </a:spcAft>
              <a:buFont typeface="Wingdings" panose="05000000000000000000" pitchFamily="2" charset="2"/>
              <a:buChar char="è"/>
              <a:defRPr/>
            </a:pPr>
            <a:r>
              <a:rPr lang="fr-FR" sz="2400" b="1" dirty="0">
                <a:solidFill>
                  <a:srgbClr val="000099"/>
                </a:solidFill>
                <a:cs typeface="Arial" panose="020B0604020202020204" pitchFamily="34" charset="0"/>
                <a:sym typeface="Wingdings" panose="05000000000000000000" pitchFamily="2" charset="2"/>
              </a:rPr>
              <a:t> consultation médicale </a:t>
            </a:r>
          </a:p>
          <a:p>
            <a:pPr marL="355600" indent="-355600" fontAlgn="base">
              <a:spcBef>
                <a:spcPct val="20000"/>
              </a:spcBef>
              <a:spcAft>
                <a:spcPct val="0"/>
              </a:spcAft>
              <a:defRPr/>
            </a:pPr>
            <a:endParaRPr lang="fr-FR" sz="2000" dirty="0">
              <a:solidFill>
                <a:srgbClr val="000099"/>
              </a:solidFill>
              <a:cs typeface="Arial" panose="020B0604020202020204" pitchFamily="34" charset="0"/>
            </a:endParaRPr>
          </a:p>
        </p:txBody>
      </p:sp>
      <p:pic>
        <p:nvPicPr>
          <p:cNvPr id="14" name="Image 1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93776" y="2309171"/>
            <a:ext cx="765245" cy="790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hape 84"/>
          <p:cNvSpPr txBox="1">
            <a:spLocks/>
          </p:cNvSpPr>
          <p:nvPr/>
        </p:nvSpPr>
        <p:spPr bwMode="auto">
          <a:xfrm>
            <a:off x="1107612" y="4037942"/>
            <a:ext cx="11653171" cy="20436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1435100" defTabSz="1257300" fontAlgn="base">
              <a:lnSpc>
                <a:spcPct val="150000"/>
              </a:lnSpc>
              <a:spcAft>
                <a:spcPct val="0"/>
              </a:spcAft>
              <a:buClr>
                <a:srgbClr val="62C400"/>
              </a:buClr>
              <a:buSzPct val="100000"/>
              <a:buFontTx/>
              <a:buBlip>
                <a:blip r:embed="rId3"/>
              </a:buBlip>
            </a:pPr>
            <a:r>
              <a:rPr lang="fr-FR" altLang="fr-FR" sz="2000" dirty="0">
                <a:solidFill>
                  <a:srgbClr val="000099"/>
                </a:solidFill>
              </a:rPr>
              <a:t>Signes de </a:t>
            </a:r>
            <a:r>
              <a:rPr lang="fr-FR" altLang="fr-FR" sz="2000" b="1" dirty="0">
                <a:solidFill>
                  <a:srgbClr val="000099"/>
                </a:solidFill>
              </a:rPr>
              <a:t>déshydratation</a:t>
            </a:r>
          </a:p>
          <a:p>
            <a:pPr marL="1435100" defTabSz="1257300" fontAlgn="base">
              <a:lnSpc>
                <a:spcPct val="150000"/>
              </a:lnSpc>
              <a:spcAft>
                <a:spcPct val="0"/>
              </a:spcAft>
              <a:buClr>
                <a:srgbClr val="62C400"/>
              </a:buClr>
              <a:buSzPct val="100000"/>
              <a:buFontTx/>
              <a:buBlip>
                <a:blip r:embed="rId3"/>
              </a:buBlip>
            </a:pPr>
            <a:r>
              <a:rPr lang="fr-FR" altLang="fr-FR" sz="2000" dirty="0">
                <a:solidFill>
                  <a:srgbClr val="000099"/>
                </a:solidFill>
              </a:rPr>
              <a:t>Atteinte de l’état général </a:t>
            </a:r>
            <a:r>
              <a:rPr lang="fr-FR" altLang="fr-FR" dirty="0">
                <a:solidFill>
                  <a:srgbClr val="000099"/>
                </a:solidFill>
              </a:rPr>
              <a:t>(fièvre, douleurs abdominales, perte de poids…)</a:t>
            </a:r>
          </a:p>
          <a:p>
            <a:pPr marL="1435100" defTabSz="1257300" fontAlgn="base">
              <a:lnSpc>
                <a:spcPct val="150000"/>
              </a:lnSpc>
              <a:spcAft>
                <a:spcPct val="0"/>
              </a:spcAft>
              <a:buClr>
                <a:srgbClr val="62C400"/>
              </a:buClr>
              <a:buSzPct val="100000"/>
              <a:buFontTx/>
              <a:buBlip>
                <a:blip r:embed="rId3"/>
              </a:buBlip>
            </a:pPr>
            <a:r>
              <a:rPr lang="fr-FR" altLang="fr-FR" sz="2000" dirty="0">
                <a:solidFill>
                  <a:srgbClr val="000099"/>
                </a:solidFill>
              </a:rPr>
              <a:t>Sang dans les selles</a:t>
            </a:r>
          </a:p>
          <a:p>
            <a:pPr marL="1435100" defTabSz="1257300" fontAlgn="base">
              <a:lnSpc>
                <a:spcPct val="150000"/>
              </a:lnSpc>
              <a:spcAft>
                <a:spcPct val="0"/>
              </a:spcAft>
              <a:buClr>
                <a:srgbClr val="62C400"/>
              </a:buClr>
              <a:buSzPct val="100000"/>
              <a:buFontTx/>
              <a:buBlip>
                <a:blip r:embed="rId3"/>
              </a:buBlip>
            </a:pPr>
            <a:r>
              <a:rPr lang="fr-FR" altLang="fr-FR" sz="2000" dirty="0">
                <a:solidFill>
                  <a:srgbClr val="000099"/>
                </a:solidFill>
              </a:rPr>
              <a:t>Patients sous </a:t>
            </a:r>
            <a:r>
              <a:rPr lang="fr-FR" altLang="fr-FR" sz="2000" b="1" dirty="0">
                <a:solidFill>
                  <a:srgbClr val="000099"/>
                </a:solidFill>
              </a:rPr>
              <a:t>diurétiques </a:t>
            </a:r>
            <a:r>
              <a:rPr lang="fr-FR" altLang="fr-FR" dirty="0">
                <a:solidFill>
                  <a:srgbClr val="000099"/>
                </a:solidFill>
              </a:rPr>
              <a:t>(faire bilan électrolytique)</a:t>
            </a:r>
          </a:p>
        </p:txBody>
      </p:sp>
      <p:sp>
        <p:nvSpPr>
          <p:cNvPr id="16"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Diarrhée</a:t>
            </a:r>
            <a:endParaRPr lang="fr-FR" altLang="fr-FR" sz="2000" b="1" dirty="0">
              <a:solidFill>
                <a:srgbClr val="95C41D"/>
              </a:solidFill>
              <a:cs typeface="Arial" panose="020B0604020202020204" pitchFamily="34" charset="0"/>
            </a:endParaRPr>
          </a:p>
        </p:txBody>
      </p:sp>
      <p:sp>
        <p:nvSpPr>
          <p:cNvPr id="20" name="Espace réservé du texte 1">
            <a:extLst>
              <a:ext uri="{FF2B5EF4-FFF2-40B4-BE49-F238E27FC236}">
                <a16:creationId xmlns:a16="http://schemas.microsoft.com/office/drawing/2014/main" id="{B719D6A3-4CB4-354F-8DCB-E8529527F22A}"/>
              </a:ext>
            </a:extLst>
          </p:cNvPr>
          <p:cNvSpPr txBox="1">
            <a:spLocks/>
          </p:cNvSpPr>
          <p:nvPr/>
        </p:nvSpPr>
        <p:spPr>
          <a:xfrm>
            <a:off x="307869" y="4016612"/>
            <a:ext cx="1873393" cy="453788"/>
          </a:xfrm>
          <a:prstGeom prst="rect">
            <a:avLst/>
          </a:prstGeom>
        </p:spPr>
        <p:txBody>
          <a:bodyPr>
            <a:normAutofit fontScale="92500"/>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lvl="1"/>
            <a:r>
              <a:rPr lang="fr-FR" altLang="fr-FR" sz="2200" dirty="0">
                <a:solidFill>
                  <a:srgbClr val="000099"/>
                </a:solidFill>
              </a:rPr>
              <a:t>En cas de :</a:t>
            </a:r>
          </a:p>
          <a:p>
            <a:pPr lvl="1"/>
            <a:endParaRPr lang="fr-FR" dirty="0">
              <a:solidFill>
                <a:srgbClr val="000000">
                  <a:tint val="75000"/>
                </a:srgbClr>
              </a:solidFill>
            </a:endParaRPr>
          </a:p>
        </p:txBody>
      </p:sp>
      <p:pic>
        <p:nvPicPr>
          <p:cNvPr id="19" name="Imag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21" name="Rectangle 20"/>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endParaRPr>
          </a:p>
        </p:txBody>
      </p:sp>
      <p:sp>
        <p:nvSpPr>
          <p:cNvPr id="22" name="Rectangle 21"/>
          <p:cNvSpPr/>
          <p:nvPr/>
        </p:nvSpPr>
        <p:spPr>
          <a:xfrm>
            <a:off x="9951349" y="227969"/>
            <a:ext cx="2287793" cy="369332"/>
          </a:xfrm>
          <a:prstGeom prst="rect">
            <a:avLst/>
          </a:prstGeom>
          <a:noFill/>
        </p:spPr>
        <p:txBody>
          <a:bodyPr wrap="square">
            <a:spAutoFit/>
          </a:bodyPr>
          <a:lstStyle/>
          <a:p>
            <a:pPr algn="ctr"/>
            <a:r>
              <a:rPr lang="fr-FR" i="1" dirty="0">
                <a:solidFill>
                  <a:srgbClr val="000099"/>
                </a:solidFill>
              </a:rPr>
              <a:t>« J’ai la diarrhée »</a:t>
            </a:r>
          </a:p>
        </p:txBody>
      </p:sp>
    </p:spTree>
    <p:extLst>
      <p:ext uri="{BB962C8B-B14F-4D97-AF65-F5344CB8AC3E}">
        <p14:creationId xmlns:p14="http://schemas.microsoft.com/office/powerpoint/2010/main" val="247299425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719D6A3-4CB4-354F-8DCB-E8529527F22A}"/>
              </a:ext>
            </a:extLst>
          </p:cNvPr>
          <p:cNvSpPr>
            <a:spLocks noGrp="1"/>
          </p:cNvSpPr>
          <p:nvPr>
            <p:ph type="body" idx="1"/>
          </p:nvPr>
        </p:nvSpPr>
        <p:spPr>
          <a:xfrm>
            <a:off x="395287" y="1314450"/>
            <a:ext cx="10958513" cy="5543550"/>
          </a:xfrm>
        </p:spPr>
        <p:txBody>
          <a:bodyPr/>
          <a:lstStyle/>
          <a:p>
            <a:pPr lvl="1"/>
            <a:endParaRPr lang="fr-FR" dirty="0"/>
          </a:p>
          <a:p>
            <a:pPr lvl="1"/>
            <a:endParaRPr lang="fr-FR" dirty="0"/>
          </a:p>
          <a:p>
            <a:pPr lvl="1"/>
            <a:endParaRPr lang="fr-FR" dirty="0"/>
          </a:p>
        </p:txBody>
      </p:sp>
      <p:sp>
        <p:nvSpPr>
          <p:cNvPr id="6" name="ZoneTexte 5"/>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4.6. Troubles digestifs</a:t>
            </a:r>
            <a:endParaRPr lang="fr-FR" sz="3200" b="1" dirty="0">
              <a:solidFill>
                <a:srgbClr val="0000CC"/>
              </a:solidFill>
            </a:endParaRP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Diarrhée</a:t>
            </a:r>
            <a:endParaRPr lang="fr-FR" altLang="fr-FR" sz="2000" b="1" dirty="0">
              <a:solidFill>
                <a:srgbClr val="95C41D"/>
              </a:solidFill>
              <a:cs typeface="Arial" panose="020B0604020202020204" pitchFamily="34" charset="0"/>
            </a:endParaRPr>
          </a:p>
        </p:txBody>
      </p:sp>
      <p:sp>
        <p:nvSpPr>
          <p:cNvPr id="8" name="Text Box 27"/>
          <p:cNvSpPr txBox="1">
            <a:spLocks noChangeArrowheads="1"/>
          </p:cNvSpPr>
          <p:nvPr/>
        </p:nvSpPr>
        <p:spPr bwMode="auto">
          <a:xfrm>
            <a:off x="7676601" y="1931718"/>
            <a:ext cx="3451825"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Podophyllum</a:t>
            </a:r>
            <a:r>
              <a:rPr lang="fr-FR" sz="1800" b="1" dirty="0">
                <a:solidFill>
                  <a:srgbClr val="000090"/>
                </a:solidFill>
              </a:rPr>
              <a:t> </a:t>
            </a:r>
            <a:r>
              <a:rPr lang="fr-FR" sz="1800" b="1" dirty="0" err="1">
                <a:solidFill>
                  <a:srgbClr val="000090"/>
                </a:solidFill>
              </a:rPr>
              <a:t>peltatum</a:t>
            </a:r>
            <a:r>
              <a:rPr lang="fr-FR" sz="1800" b="1" dirty="0">
                <a:solidFill>
                  <a:srgbClr val="000090"/>
                </a:solidFill>
              </a:rPr>
              <a:t> 9 CH</a:t>
            </a:r>
          </a:p>
          <a:p>
            <a:pPr algn="r">
              <a:spcBef>
                <a:spcPts val="300"/>
              </a:spcBef>
            </a:pPr>
            <a:r>
              <a:rPr lang="fr-FR" dirty="0">
                <a:solidFill>
                  <a:srgbClr val="000090"/>
                </a:solidFill>
              </a:rPr>
              <a:t>5 granules au rythme des selles</a:t>
            </a:r>
          </a:p>
        </p:txBody>
      </p:sp>
      <p:sp>
        <p:nvSpPr>
          <p:cNvPr id="9" name="Text Box 26"/>
          <p:cNvSpPr txBox="1">
            <a:spLocks noChangeArrowheads="1"/>
          </p:cNvSpPr>
          <p:nvPr/>
        </p:nvSpPr>
        <p:spPr bwMode="auto">
          <a:xfrm>
            <a:off x="688059" y="1921995"/>
            <a:ext cx="64849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Diarrhée </a:t>
            </a:r>
            <a:r>
              <a:rPr lang="fr-FR" altLang="fr-FR" b="1" dirty="0">
                <a:solidFill>
                  <a:srgbClr val="000099"/>
                </a:solidFill>
                <a:cs typeface="Arial" panose="020B0604020202020204" pitchFamily="34" charset="0"/>
              </a:rPr>
              <a:t>douloureuse</a:t>
            </a:r>
            <a:r>
              <a:rPr lang="fr-FR" altLang="fr-FR" dirty="0">
                <a:solidFill>
                  <a:srgbClr val="000099"/>
                </a:solidFill>
                <a:cs typeface="Arial" panose="020B0604020202020204" pitchFamily="34" charset="0"/>
              </a:rPr>
              <a:t>, </a:t>
            </a:r>
            <a:r>
              <a:rPr lang="fr-FR" altLang="fr-FR" b="1" dirty="0">
                <a:solidFill>
                  <a:srgbClr val="000099"/>
                </a:solidFill>
                <a:cs typeface="Arial" panose="020B0604020202020204" pitchFamily="34" charset="0"/>
              </a:rPr>
              <a:t>liquide, abondante</a:t>
            </a:r>
            <a:r>
              <a:rPr lang="fr-FR" altLang="fr-FR" dirty="0">
                <a:solidFill>
                  <a:srgbClr val="000099"/>
                </a:solidFill>
                <a:cs typeface="Arial" panose="020B0604020202020204" pitchFamily="34" charset="0"/>
              </a:rPr>
              <a:t>, </a:t>
            </a:r>
            <a:r>
              <a:rPr lang="fr-FR" altLang="fr-FR" b="1" dirty="0">
                <a:solidFill>
                  <a:srgbClr val="000099"/>
                </a:solidFill>
                <a:cs typeface="Arial" panose="020B0604020202020204" pitchFamily="34" charset="0"/>
              </a:rPr>
              <a:t>explosive</a:t>
            </a:r>
          </a:p>
          <a:p>
            <a:pPr indent="265113">
              <a:buClr>
                <a:srgbClr val="62C400"/>
              </a:buClr>
            </a:pPr>
            <a:r>
              <a:rPr lang="fr-FR" altLang="fr-FR" dirty="0">
                <a:solidFill>
                  <a:srgbClr val="000099"/>
                </a:solidFill>
                <a:cs typeface="Arial" panose="020B0604020202020204" pitchFamily="34" charset="0"/>
              </a:rPr>
              <a:t>selles jaunâtres, fétides suivies de ténesme et faiblesse</a:t>
            </a:r>
          </a:p>
          <a:p>
            <a:pPr indent="265113">
              <a:buClr>
                <a:srgbClr val="62C400"/>
              </a:buClr>
            </a:pPr>
            <a:r>
              <a:rPr lang="fr-FR" altLang="fr-FR" b="1" i="1" dirty="0">
                <a:solidFill>
                  <a:srgbClr val="000099"/>
                </a:solidFill>
                <a:cs typeface="Arial" panose="020B0604020202020204" pitchFamily="34" charset="0"/>
              </a:rPr>
              <a:t>aggravation le matin</a:t>
            </a:r>
          </a:p>
        </p:txBody>
      </p:sp>
      <p:sp>
        <p:nvSpPr>
          <p:cNvPr id="10" name="Text Box 27"/>
          <p:cNvSpPr txBox="1">
            <a:spLocks noChangeArrowheads="1"/>
          </p:cNvSpPr>
          <p:nvPr/>
        </p:nvSpPr>
        <p:spPr bwMode="auto">
          <a:xfrm>
            <a:off x="7885424" y="3057421"/>
            <a:ext cx="3243001"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a:solidFill>
                  <a:srgbClr val="000090"/>
                </a:solidFill>
              </a:rPr>
              <a:t>China </a:t>
            </a:r>
            <a:r>
              <a:rPr lang="fr-FR" sz="1800" b="1" dirty="0" err="1">
                <a:solidFill>
                  <a:srgbClr val="000090"/>
                </a:solidFill>
              </a:rPr>
              <a:t>rubra</a:t>
            </a:r>
            <a:r>
              <a:rPr lang="fr-FR" sz="1800" b="1" dirty="0">
                <a:solidFill>
                  <a:srgbClr val="000090"/>
                </a:solidFill>
              </a:rPr>
              <a:t> 9 CH</a:t>
            </a:r>
          </a:p>
          <a:p>
            <a:pPr algn="r">
              <a:spcBef>
                <a:spcPts val="300"/>
              </a:spcBef>
            </a:pPr>
            <a:r>
              <a:rPr lang="fr-FR" b="1" dirty="0">
                <a:solidFill>
                  <a:srgbClr val="000090"/>
                </a:solidFill>
              </a:rPr>
              <a:t> </a:t>
            </a:r>
            <a:r>
              <a:rPr lang="fr-FR" dirty="0">
                <a:solidFill>
                  <a:srgbClr val="000090"/>
                </a:solidFill>
              </a:rPr>
              <a:t>5 granules au rythme des selles</a:t>
            </a:r>
          </a:p>
        </p:txBody>
      </p:sp>
      <p:sp>
        <p:nvSpPr>
          <p:cNvPr id="11" name="Text Box 26"/>
          <p:cNvSpPr txBox="1">
            <a:spLocks noChangeArrowheads="1"/>
          </p:cNvSpPr>
          <p:nvPr/>
        </p:nvSpPr>
        <p:spPr bwMode="auto">
          <a:xfrm>
            <a:off x="688059" y="3091327"/>
            <a:ext cx="64849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Diarrhée </a:t>
            </a:r>
            <a:r>
              <a:rPr lang="fr-FR" altLang="fr-FR" b="1" dirty="0">
                <a:solidFill>
                  <a:srgbClr val="000099"/>
                </a:solidFill>
                <a:cs typeface="Arial" panose="020B0604020202020204" pitchFamily="34" charset="0"/>
              </a:rPr>
              <a:t>indolore</a:t>
            </a:r>
            <a:r>
              <a:rPr lang="fr-FR" altLang="fr-FR" dirty="0">
                <a:solidFill>
                  <a:srgbClr val="000099"/>
                </a:solidFill>
                <a:cs typeface="Arial" panose="020B0604020202020204" pitchFamily="34" charset="0"/>
              </a:rPr>
              <a:t> et </a:t>
            </a:r>
            <a:r>
              <a:rPr lang="fr-FR" altLang="fr-FR" b="1" dirty="0">
                <a:solidFill>
                  <a:srgbClr val="000099"/>
                </a:solidFill>
                <a:cs typeface="Arial" panose="020B0604020202020204" pitchFamily="34" charset="0"/>
              </a:rPr>
              <a:t>épuisante</a:t>
            </a:r>
            <a:r>
              <a:rPr lang="fr-FR" altLang="fr-FR" dirty="0">
                <a:solidFill>
                  <a:srgbClr val="000099"/>
                </a:solidFill>
                <a:cs typeface="Arial" panose="020B0604020202020204" pitchFamily="34" charset="0"/>
              </a:rPr>
              <a:t> avec gaz, </a:t>
            </a:r>
          </a:p>
          <a:p>
            <a:pPr indent="265113">
              <a:buClr>
                <a:srgbClr val="62C400"/>
              </a:buClr>
            </a:pPr>
            <a:r>
              <a:rPr lang="fr-FR" altLang="fr-FR" b="1" dirty="0">
                <a:solidFill>
                  <a:srgbClr val="000099"/>
                </a:solidFill>
                <a:cs typeface="Arial" panose="020B0604020202020204" pitchFamily="34" charset="0"/>
              </a:rPr>
              <a:t>ballonnement</a:t>
            </a:r>
            <a:r>
              <a:rPr lang="fr-FR" altLang="fr-FR" dirty="0">
                <a:solidFill>
                  <a:srgbClr val="000099"/>
                </a:solidFill>
                <a:cs typeface="Arial" panose="020B0604020202020204" pitchFamily="34" charset="0"/>
              </a:rPr>
              <a:t> dans tout l’abdomen, flatulences, </a:t>
            </a:r>
          </a:p>
          <a:p>
            <a:pPr indent="265113">
              <a:buClr>
                <a:srgbClr val="62C400"/>
              </a:buClr>
            </a:pPr>
            <a:r>
              <a:rPr lang="fr-FR" altLang="fr-FR" dirty="0">
                <a:solidFill>
                  <a:srgbClr val="000099"/>
                </a:solidFill>
                <a:cs typeface="Arial" panose="020B0604020202020204" pitchFamily="34" charset="0"/>
              </a:rPr>
              <a:t>chute tensionnelle</a:t>
            </a:r>
          </a:p>
        </p:txBody>
      </p:sp>
      <p:sp>
        <p:nvSpPr>
          <p:cNvPr id="12" name="Text Box 27"/>
          <p:cNvSpPr txBox="1">
            <a:spLocks noChangeArrowheads="1"/>
          </p:cNvSpPr>
          <p:nvPr/>
        </p:nvSpPr>
        <p:spPr bwMode="auto">
          <a:xfrm>
            <a:off x="7864158" y="4216318"/>
            <a:ext cx="3267183"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Arsenicum</a:t>
            </a:r>
            <a:r>
              <a:rPr lang="fr-FR" sz="1800" b="1" dirty="0">
                <a:solidFill>
                  <a:srgbClr val="000090"/>
                </a:solidFill>
              </a:rPr>
              <a:t> album 15 CH</a:t>
            </a:r>
          </a:p>
          <a:p>
            <a:pPr algn="r">
              <a:spcBef>
                <a:spcPts val="300"/>
              </a:spcBef>
            </a:pPr>
            <a:r>
              <a:rPr lang="fr-FR" b="1" dirty="0">
                <a:solidFill>
                  <a:srgbClr val="000090"/>
                </a:solidFill>
              </a:rPr>
              <a:t>  </a:t>
            </a:r>
            <a:r>
              <a:rPr lang="fr-FR" dirty="0">
                <a:solidFill>
                  <a:srgbClr val="000090"/>
                </a:solidFill>
              </a:rPr>
              <a:t>5 granules au rythme des selles</a:t>
            </a:r>
          </a:p>
        </p:txBody>
      </p:sp>
      <p:sp>
        <p:nvSpPr>
          <p:cNvPr id="13" name="Text Box 26"/>
          <p:cNvSpPr txBox="1">
            <a:spLocks noChangeArrowheads="1"/>
          </p:cNvSpPr>
          <p:nvPr/>
        </p:nvSpPr>
        <p:spPr bwMode="auto">
          <a:xfrm>
            <a:off x="688059" y="4238020"/>
            <a:ext cx="560523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b="1" dirty="0">
                <a:solidFill>
                  <a:srgbClr val="000099"/>
                </a:solidFill>
                <a:cs typeface="Arial" panose="020B0604020202020204" pitchFamily="34" charset="0"/>
              </a:rPr>
              <a:t>Diarrhée brûlante nauséabonde </a:t>
            </a:r>
          </a:p>
          <a:p>
            <a:pPr indent="265113">
              <a:buClr>
                <a:srgbClr val="62C400"/>
              </a:buClr>
            </a:pPr>
            <a:r>
              <a:rPr lang="fr-FR" altLang="fr-FR" i="1" dirty="0">
                <a:solidFill>
                  <a:srgbClr val="000099"/>
                </a:solidFill>
                <a:cs typeface="Arial" panose="020B0604020202020204" pitchFamily="34" charset="0"/>
              </a:rPr>
              <a:t>améliorée par la chaleur, en buvant chaud</a:t>
            </a:r>
            <a:r>
              <a:rPr lang="fr-FR" altLang="fr-FR" dirty="0">
                <a:solidFill>
                  <a:srgbClr val="000099"/>
                </a:solidFill>
                <a:cs typeface="Arial" panose="020B0604020202020204" pitchFamily="34" charset="0"/>
              </a:rPr>
              <a:t>, </a:t>
            </a:r>
          </a:p>
          <a:p>
            <a:pPr indent="265113">
              <a:buClr>
                <a:srgbClr val="62C400"/>
              </a:buClr>
            </a:pPr>
            <a:r>
              <a:rPr lang="fr-FR" altLang="fr-FR" dirty="0">
                <a:solidFill>
                  <a:srgbClr val="000099"/>
                </a:solidFill>
                <a:cs typeface="Arial" panose="020B0604020202020204" pitchFamily="34" charset="0"/>
              </a:rPr>
              <a:t>atteinte de l’état général, anxiété</a:t>
            </a:r>
          </a:p>
        </p:txBody>
      </p:sp>
      <p:sp>
        <p:nvSpPr>
          <p:cNvPr id="14" name="Text Box 27"/>
          <p:cNvSpPr txBox="1">
            <a:spLocks noChangeArrowheads="1"/>
          </p:cNvSpPr>
          <p:nvPr/>
        </p:nvSpPr>
        <p:spPr bwMode="auto">
          <a:xfrm>
            <a:off x="7754857" y="5390105"/>
            <a:ext cx="3380375"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Aloe</a:t>
            </a:r>
            <a:r>
              <a:rPr lang="fr-FR" sz="1800" b="1" dirty="0">
                <a:solidFill>
                  <a:srgbClr val="000090"/>
                </a:solidFill>
              </a:rPr>
              <a:t> 9 CH</a:t>
            </a:r>
          </a:p>
          <a:p>
            <a:pPr algn="r">
              <a:spcBef>
                <a:spcPts val="300"/>
              </a:spcBef>
            </a:pPr>
            <a:r>
              <a:rPr lang="fr-FR" b="1" dirty="0">
                <a:solidFill>
                  <a:srgbClr val="000090"/>
                </a:solidFill>
              </a:rPr>
              <a:t>   </a:t>
            </a:r>
            <a:r>
              <a:rPr lang="fr-FR" dirty="0">
                <a:solidFill>
                  <a:srgbClr val="000090"/>
                </a:solidFill>
              </a:rPr>
              <a:t>5 granules au rythme des selles</a:t>
            </a:r>
          </a:p>
        </p:txBody>
      </p:sp>
      <p:sp>
        <p:nvSpPr>
          <p:cNvPr id="15" name="Text Box 26"/>
          <p:cNvSpPr txBox="1">
            <a:spLocks noChangeArrowheads="1"/>
          </p:cNvSpPr>
          <p:nvPr/>
        </p:nvSpPr>
        <p:spPr bwMode="auto">
          <a:xfrm>
            <a:off x="688059" y="5384713"/>
            <a:ext cx="64849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b="1" dirty="0">
                <a:solidFill>
                  <a:srgbClr val="000099"/>
                </a:solidFill>
                <a:cs typeface="Arial" panose="020B0604020202020204" pitchFamily="34" charset="0"/>
              </a:rPr>
              <a:t>Insécurité sphinctérienne</a:t>
            </a:r>
          </a:p>
        </p:txBody>
      </p:sp>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7" name="Rectangle 16"/>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endParaRPr>
          </a:p>
        </p:txBody>
      </p:sp>
      <p:sp>
        <p:nvSpPr>
          <p:cNvPr id="18" name="Rectangle 17"/>
          <p:cNvSpPr/>
          <p:nvPr/>
        </p:nvSpPr>
        <p:spPr>
          <a:xfrm>
            <a:off x="9951349" y="227969"/>
            <a:ext cx="2287793" cy="369332"/>
          </a:xfrm>
          <a:prstGeom prst="rect">
            <a:avLst/>
          </a:prstGeom>
          <a:noFill/>
        </p:spPr>
        <p:txBody>
          <a:bodyPr wrap="square">
            <a:spAutoFit/>
          </a:bodyPr>
          <a:lstStyle/>
          <a:p>
            <a:pPr algn="ctr"/>
            <a:r>
              <a:rPr lang="fr-FR" i="1" dirty="0">
                <a:solidFill>
                  <a:srgbClr val="000099"/>
                </a:solidFill>
              </a:rPr>
              <a:t>« J’ai la diarrhée »</a:t>
            </a:r>
          </a:p>
        </p:txBody>
      </p:sp>
    </p:spTree>
    <p:extLst>
      <p:ext uri="{BB962C8B-B14F-4D97-AF65-F5344CB8AC3E}">
        <p14:creationId xmlns:p14="http://schemas.microsoft.com/office/powerpoint/2010/main" val="133810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12" grpId="0" animBg="1"/>
      <p:bldP spid="13" grpId="0"/>
      <p:bldP spid="14" grpId="0" animBg="1"/>
      <p:bldP spid="15"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4.7. Dermatologie</a:t>
            </a:r>
            <a:endParaRPr lang="fr-FR" sz="3200" b="1" dirty="0">
              <a:solidFill>
                <a:srgbClr val="0000CC"/>
              </a:solidFill>
            </a:endParaRPr>
          </a:p>
        </p:txBody>
      </p:sp>
      <p:sp>
        <p:nvSpPr>
          <p:cNvPr id="9"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Prurit sénile</a:t>
            </a:r>
            <a:endParaRPr lang="fr-FR" altLang="fr-FR" sz="2000" b="1" dirty="0">
              <a:solidFill>
                <a:srgbClr val="95C41D"/>
              </a:solidFill>
              <a:cs typeface="Arial" panose="020B0604020202020204" pitchFamily="34" charset="0"/>
            </a:endParaRPr>
          </a:p>
        </p:txBody>
      </p:sp>
      <p:sp>
        <p:nvSpPr>
          <p:cNvPr id="12" name="Espace réservé du contenu 2"/>
          <p:cNvSpPr txBox="1">
            <a:spLocks/>
          </p:cNvSpPr>
          <p:nvPr/>
        </p:nvSpPr>
        <p:spPr>
          <a:xfrm>
            <a:off x="246063" y="11715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solidFill>
                <a:srgbClr val="000000"/>
              </a:solidFill>
            </a:endParaRPr>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p:txBody>
      </p:sp>
      <p:sp>
        <p:nvSpPr>
          <p:cNvPr id="13" name="Espace réservé du contenu 1">
            <a:extLst>
              <a:ext uri="{FF2B5EF4-FFF2-40B4-BE49-F238E27FC236}">
                <a16:creationId xmlns:a16="http://schemas.microsoft.com/office/drawing/2014/main" id="{A8A483F2-658A-4800-952B-07514941AE2F}"/>
              </a:ext>
            </a:extLst>
          </p:cNvPr>
          <p:cNvSpPr txBox="1">
            <a:spLocks/>
          </p:cNvSpPr>
          <p:nvPr/>
        </p:nvSpPr>
        <p:spPr>
          <a:xfrm>
            <a:off x="925525" y="2233748"/>
            <a:ext cx="10515600" cy="4624252"/>
          </a:xfrm>
          <a:prstGeom prst="rect">
            <a:avLst/>
          </a:prstGeom>
        </p:spPr>
        <p:txBody>
          <a:bodyPr anchor="t">
            <a:noAutofit/>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355600" indent="-355600">
              <a:buFontTx/>
              <a:buBlip>
                <a:blip r:embed="rId3"/>
              </a:buBlip>
            </a:pPr>
            <a:r>
              <a:rPr lang="fr-FR" dirty="0">
                <a:cs typeface="Arial"/>
              </a:rPr>
              <a:t>Prurit = plainte </a:t>
            </a:r>
            <a:r>
              <a:rPr lang="fr-FR" b="1" dirty="0">
                <a:cs typeface="Arial"/>
              </a:rPr>
              <a:t>fréquente</a:t>
            </a:r>
            <a:r>
              <a:rPr lang="fr-FR" dirty="0">
                <a:cs typeface="Arial"/>
              </a:rPr>
              <a:t> chez la personne âgée</a:t>
            </a:r>
          </a:p>
          <a:p>
            <a:pPr marL="355600" indent="-355600">
              <a:lnSpc>
                <a:spcPct val="200000"/>
              </a:lnSpc>
              <a:spcBef>
                <a:spcPts val="600"/>
              </a:spcBef>
              <a:buFontTx/>
              <a:buBlip>
                <a:blip r:embed="rId3"/>
              </a:buBlip>
            </a:pPr>
            <a:r>
              <a:rPr lang="fr-FR" dirty="0">
                <a:cs typeface="Arial"/>
              </a:rPr>
              <a:t>Vieillissement physiologique cutané </a:t>
            </a:r>
            <a:r>
              <a:rPr lang="fr-FR" dirty="0">
                <a:cs typeface="Arial"/>
                <a:sym typeface="Wingdings" panose="05000000000000000000" pitchFamily="2" charset="2"/>
              </a:rPr>
              <a:t> </a:t>
            </a:r>
            <a:r>
              <a:rPr lang="fr-FR" b="1" dirty="0" err="1">
                <a:cs typeface="Arial"/>
              </a:rPr>
              <a:t>Xérose</a:t>
            </a:r>
            <a:r>
              <a:rPr lang="fr-FR" dirty="0">
                <a:cs typeface="Arial"/>
              </a:rPr>
              <a:t> = cause la plus fréquente</a:t>
            </a:r>
            <a:endParaRPr lang="fr-FR" dirty="0">
              <a:cs typeface="Arial" panose="020B0604020202020204" pitchFamily="34" charset="0"/>
            </a:endParaRPr>
          </a:p>
          <a:p>
            <a:pPr marL="355600" indent="-355600">
              <a:lnSpc>
                <a:spcPct val="200000"/>
              </a:lnSpc>
              <a:spcBef>
                <a:spcPts val="600"/>
              </a:spcBef>
              <a:buFontTx/>
              <a:buBlip>
                <a:blip r:embed="rId3"/>
              </a:buBlip>
            </a:pPr>
            <a:r>
              <a:rPr lang="fr-FR" b="1" dirty="0">
                <a:cs typeface="Arial"/>
                <a:sym typeface="Wingdings" panose="05000000000000000000" pitchFamily="2" charset="2"/>
              </a:rPr>
              <a:t>Recherche d’étiologie du prurit</a:t>
            </a:r>
            <a:endParaRPr lang="fr-FR" dirty="0">
              <a:cs typeface="Arial"/>
            </a:endParaRPr>
          </a:p>
          <a:p>
            <a:pPr marL="685800" lvl="1" indent="-342900">
              <a:spcBef>
                <a:spcPts val="600"/>
              </a:spcBef>
              <a:buClr>
                <a:srgbClr val="62C400"/>
              </a:buClr>
              <a:buFont typeface="Arial" panose="020B0604020202020204" pitchFamily="34" charset="0"/>
              <a:buChar char="•"/>
            </a:pPr>
            <a:r>
              <a:rPr lang="fr-FR" sz="1800" dirty="0">
                <a:solidFill>
                  <a:srgbClr val="000099"/>
                </a:solidFill>
                <a:sym typeface="Wingdings" panose="05000000000000000000" pitchFamily="2" charset="2"/>
              </a:rPr>
              <a:t>Dermatose spécifique</a:t>
            </a:r>
            <a:endParaRPr lang="fr-FR" sz="1800" dirty="0">
              <a:solidFill>
                <a:srgbClr val="000099"/>
              </a:solidFill>
            </a:endParaRPr>
          </a:p>
          <a:p>
            <a:pPr marL="685800" lvl="1" indent="-342900">
              <a:spcBef>
                <a:spcPts val="600"/>
              </a:spcBef>
              <a:buClr>
                <a:srgbClr val="62C400"/>
              </a:buClr>
              <a:buFont typeface="Arial" panose="020B0604020202020204" pitchFamily="34" charset="0"/>
              <a:buChar char="•"/>
            </a:pPr>
            <a:r>
              <a:rPr lang="fr-FR" sz="1800" dirty="0">
                <a:solidFill>
                  <a:srgbClr val="000099"/>
                </a:solidFill>
              </a:rPr>
              <a:t>Cause générale</a:t>
            </a:r>
          </a:p>
          <a:p>
            <a:pPr marL="685800" lvl="1" indent="-342900">
              <a:spcBef>
                <a:spcPts val="600"/>
              </a:spcBef>
              <a:buClr>
                <a:srgbClr val="62C400"/>
              </a:buClr>
              <a:buFont typeface="Arial" panose="020B0604020202020204" pitchFamily="34" charset="0"/>
              <a:buChar char="•"/>
            </a:pPr>
            <a:r>
              <a:rPr lang="fr-FR" sz="1800" dirty="0">
                <a:solidFill>
                  <a:srgbClr val="000099"/>
                </a:solidFill>
              </a:rPr>
              <a:t>Etiologie médicamenteuse</a:t>
            </a:r>
          </a:p>
          <a:p>
            <a:pPr marL="685800" lvl="1" indent="-342900">
              <a:spcBef>
                <a:spcPts val="600"/>
              </a:spcBef>
              <a:buClr>
                <a:srgbClr val="62C400"/>
              </a:buClr>
              <a:buFont typeface="Arial" panose="020B0604020202020204" pitchFamily="34" charset="0"/>
              <a:buChar char="•"/>
            </a:pPr>
            <a:r>
              <a:rPr lang="fr-FR" sz="1800" dirty="0">
                <a:solidFill>
                  <a:srgbClr val="000099"/>
                </a:solidFill>
                <a:sym typeface="Wingdings" panose="05000000000000000000" pitchFamily="2" charset="2"/>
              </a:rPr>
              <a:t>Facteurs psychologique</a:t>
            </a:r>
          </a:p>
          <a:p>
            <a:pPr marL="355600" indent="-355600">
              <a:lnSpc>
                <a:spcPct val="200000"/>
              </a:lnSpc>
              <a:spcBef>
                <a:spcPts val="600"/>
              </a:spcBef>
              <a:buFontTx/>
              <a:buBlip>
                <a:blip r:embed="rId3"/>
              </a:buBlip>
            </a:pPr>
            <a:r>
              <a:rPr lang="fr-FR" dirty="0">
                <a:cs typeface="Arial"/>
              </a:rPr>
              <a:t>Prurit </a:t>
            </a:r>
            <a:r>
              <a:rPr lang="fr-FR" b="1" dirty="0">
                <a:cs typeface="Arial"/>
              </a:rPr>
              <a:t>sénile</a:t>
            </a:r>
            <a:r>
              <a:rPr lang="fr-FR" dirty="0">
                <a:cs typeface="Arial"/>
              </a:rPr>
              <a:t> = </a:t>
            </a:r>
            <a:r>
              <a:rPr lang="fr-FR" b="1" dirty="0">
                <a:cs typeface="Arial"/>
              </a:rPr>
              <a:t>diagnostic d’élimination</a:t>
            </a:r>
          </a:p>
          <a:p>
            <a:pPr marL="1790700">
              <a:spcBef>
                <a:spcPts val="600"/>
              </a:spcBef>
            </a:pPr>
            <a:r>
              <a:rPr lang="fr-FR" dirty="0">
                <a:cs typeface="Arial"/>
              </a:rPr>
              <a:t>= </a:t>
            </a:r>
            <a:r>
              <a:rPr lang="fr-FR" b="1" dirty="0">
                <a:cs typeface="Arial"/>
              </a:rPr>
              <a:t>sans lésion </a:t>
            </a:r>
            <a:r>
              <a:rPr lang="fr-FR" dirty="0">
                <a:cs typeface="Arial"/>
              </a:rPr>
              <a:t>cutanée spécifique et </a:t>
            </a:r>
            <a:r>
              <a:rPr lang="fr-FR" b="1" dirty="0">
                <a:cs typeface="Arial"/>
              </a:rPr>
              <a:t>sans étiologie identifiée</a:t>
            </a:r>
          </a:p>
          <a:p>
            <a:pPr>
              <a:spcBef>
                <a:spcPts val="1200"/>
              </a:spcBef>
              <a:buClr>
                <a:srgbClr val="62C400"/>
              </a:buClr>
            </a:pPr>
            <a:endParaRPr lang="fr-FR" dirty="0">
              <a:cs typeface="Arial"/>
            </a:endParaRPr>
          </a:p>
        </p:txBody>
      </p:sp>
      <p:pic>
        <p:nvPicPr>
          <p:cNvPr id="14" name="Picture 2"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8945" y="3991040"/>
            <a:ext cx="719138"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
          <p:cNvSpPr>
            <a:spLocks noChangeArrowheads="1"/>
          </p:cNvSpPr>
          <p:nvPr/>
        </p:nvSpPr>
        <p:spPr bwMode="auto">
          <a:xfrm>
            <a:off x="5289357" y="4276940"/>
            <a:ext cx="38795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2400" dirty="0">
                <a:solidFill>
                  <a:srgbClr val="000099"/>
                </a:solidFill>
                <a:sym typeface="Wingdings" panose="05000000000000000000" pitchFamily="2" charset="2"/>
              </a:rPr>
              <a:t> </a:t>
            </a:r>
            <a:r>
              <a:rPr lang="fr-FR" altLang="fr-FR" sz="2400" b="1" dirty="0">
                <a:solidFill>
                  <a:srgbClr val="000099"/>
                </a:solidFill>
                <a:sym typeface="Wingdings" panose="05000000000000000000" pitchFamily="2" charset="2"/>
              </a:rPr>
              <a:t>consultation médicale</a:t>
            </a:r>
            <a:endParaRPr lang="fr-FR" altLang="fr-FR" sz="2400" b="1" dirty="0">
              <a:solidFill>
                <a:srgbClr val="000099"/>
              </a:solidFill>
            </a:endParaRPr>
          </a:p>
        </p:txBody>
      </p:sp>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6" name="Rectangle 15"/>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7" name="Rectangle 16"/>
          <p:cNvSpPr/>
          <p:nvPr/>
        </p:nvSpPr>
        <p:spPr>
          <a:xfrm>
            <a:off x="9951349" y="227969"/>
            <a:ext cx="2287793" cy="646331"/>
          </a:xfrm>
          <a:prstGeom prst="rect">
            <a:avLst/>
          </a:prstGeom>
          <a:noFill/>
        </p:spPr>
        <p:txBody>
          <a:bodyPr wrap="square">
            <a:spAutoFit/>
          </a:bodyPr>
          <a:lstStyle/>
          <a:p>
            <a:pPr algn="ctr"/>
            <a:r>
              <a:rPr lang="fr-FR" i="1" dirty="0">
                <a:solidFill>
                  <a:srgbClr val="000099"/>
                </a:solidFill>
              </a:rPr>
              <a:t>« J’ai des démangeaisons »</a:t>
            </a:r>
          </a:p>
        </p:txBody>
      </p:sp>
    </p:spTree>
    <p:extLst>
      <p:ext uri="{BB962C8B-B14F-4D97-AF65-F5344CB8AC3E}">
        <p14:creationId xmlns:p14="http://schemas.microsoft.com/office/powerpoint/2010/main" val="30913287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4.7. Dermatologie</a:t>
            </a:r>
            <a:endParaRPr lang="fr-FR" sz="3200" b="1" dirty="0">
              <a:solidFill>
                <a:srgbClr val="0000CC"/>
              </a:solidFill>
            </a:endParaRPr>
          </a:p>
        </p:txBody>
      </p:sp>
      <p:sp>
        <p:nvSpPr>
          <p:cNvPr id="9"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Prurit sénile</a:t>
            </a:r>
            <a:endParaRPr lang="fr-FR" altLang="fr-FR" sz="2000" b="1" dirty="0">
              <a:solidFill>
                <a:srgbClr val="95C41D"/>
              </a:solidFill>
              <a:cs typeface="Arial" panose="020B0604020202020204" pitchFamily="34" charset="0"/>
            </a:endParaRPr>
          </a:p>
        </p:txBody>
      </p:sp>
      <p:sp>
        <p:nvSpPr>
          <p:cNvPr id="11" name="Text Box 27"/>
          <p:cNvSpPr txBox="1">
            <a:spLocks noChangeArrowheads="1"/>
          </p:cNvSpPr>
          <p:nvPr/>
        </p:nvSpPr>
        <p:spPr bwMode="auto">
          <a:xfrm>
            <a:off x="8616039" y="1950482"/>
            <a:ext cx="2500657"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a:solidFill>
                  <a:srgbClr val="000090"/>
                </a:solidFill>
              </a:rPr>
              <a:t>Alumina 9 CH</a:t>
            </a:r>
          </a:p>
          <a:p>
            <a:pPr algn="r">
              <a:spcBef>
                <a:spcPts val="300"/>
              </a:spcBef>
            </a:pPr>
            <a:r>
              <a:rPr lang="fr-FR" dirty="0">
                <a:solidFill>
                  <a:srgbClr val="000099"/>
                </a:solidFill>
              </a:rPr>
              <a:t>5 granules matin et soir</a:t>
            </a:r>
          </a:p>
        </p:txBody>
      </p:sp>
      <p:sp>
        <p:nvSpPr>
          <p:cNvPr id="12" name="Text Box 26"/>
          <p:cNvSpPr txBox="1">
            <a:spLocks noChangeArrowheads="1"/>
          </p:cNvSpPr>
          <p:nvPr/>
        </p:nvSpPr>
        <p:spPr bwMode="auto">
          <a:xfrm>
            <a:off x="657680" y="1963760"/>
            <a:ext cx="64849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b="1" dirty="0">
                <a:solidFill>
                  <a:srgbClr val="000099"/>
                </a:solidFill>
                <a:cs typeface="Arial" panose="020B0604020202020204" pitchFamily="34" charset="0"/>
              </a:rPr>
              <a:t>Peau et muqueuses sèches </a:t>
            </a:r>
          </a:p>
          <a:p>
            <a:pPr indent="265113">
              <a:buClr>
                <a:srgbClr val="62C400"/>
              </a:buClr>
            </a:pPr>
            <a:r>
              <a:rPr lang="fr-FR" altLang="fr-FR" dirty="0">
                <a:solidFill>
                  <a:srgbClr val="000099"/>
                </a:solidFill>
                <a:cs typeface="Arial" panose="020B0604020202020204" pitchFamily="34" charset="0"/>
              </a:rPr>
              <a:t>Prurit </a:t>
            </a:r>
            <a:r>
              <a:rPr lang="fr-FR" altLang="fr-FR" i="1" dirty="0">
                <a:solidFill>
                  <a:srgbClr val="000099"/>
                </a:solidFill>
                <a:cs typeface="Arial" panose="020B0604020202020204" pitchFamily="34" charset="0"/>
              </a:rPr>
              <a:t>aggravé à la chaleur du lit</a:t>
            </a:r>
          </a:p>
          <a:p>
            <a:pPr indent="265113">
              <a:buClr>
                <a:srgbClr val="62C400"/>
              </a:buClr>
            </a:pPr>
            <a:r>
              <a:rPr lang="fr-FR" altLang="fr-FR" dirty="0">
                <a:solidFill>
                  <a:srgbClr val="000099"/>
                </a:solidFill>
                <a:cs typeface="Arial" panose="020B0604020202020204" pitchFamily="34" charset="0"/>
              </a:rPr>
              <a:t>Constipation par inertie rectale</a:t>
            </a:r>
          </a:p>
        </p:txBody>
      </p:sp>
      <p:sp>
        <p:nvSpPr>
          <p:cNvPr id="13" name="Text Box 27"/>
          <p:cNvSpPr txBox="1">
            <a:spLocks noChangeArrowheads="1"/>
          </p:cNvSpPr>
          <p:nvPr/>
        </p:nvSpPr>
        <p:spPr bwMode="auto">
          <a:xfrm>
            <a:off x="8020616" y="3195031"/>
            <a:ext cx="3106713"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a:solidFill>
                  <a:srgbClr val="000090"/>
                </a:solidFill>
              </a:rPr>
              <a:t>Radium </a:t>
            </a:r>
            <a:r>
              <a:rPr lang="fr-FR" sz="1800" b="1" dirty="0" err="1">
                <a:solidFill>
                  <a:srgbClr val="000090"/>
                </a:solidFill>
              </a:rPr>
              <a:t>bromatum</a:t>
            </a:r>
            <a:r>
              <a:rPr lang="fr-FR" sz="1800" b="1" dirty="0">
                <a:solidFill>
                  <a:srgbClr val="000090"/>
                </a:solidFill>
              </a:rPr>
              <a:t> 15 CH</a:t>
            </a:r>
          </a:p>
          <a:p>
            <a:pPr algn="r">
              <a:spcBef>
                <a:spcPts val="300"/>
              </a:spcBef>
            </a:pPr>
            <a:r>
              <a:rPr lang="fr-FR" dirty="0">
                <a:solidFill>
                  <a:srgbClr val="000099"/>
                </a:solidFill>
              </a:rPr>
              <a:t>5 granules matin et soir</a:t>
            </a:r>
          </a:p>
        </p:txBody>
      </p:sp>
      <p:sp>
        <p:nvSpPr>
          <p:cNvPr id="14" name="Text Box 26"/>
          <p:cNvSpPr txBox="1">
            <a:spLocks noChangeArrowheads="1"/>
          </p:cNvSpPr>
          <p:nvPr/>
        </p:nvSpPr>
        <p:spPr bwMode="auto">
          <a:xfrm>
            <a:off x="657680" y="3262863"/>
            <a:ext cx="648498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Prurit </a:t>
            </a:r>
            <a:r>
              <a:rPr lang="fr-FR" b="1" dirty="0">
                <a:solidFill>
                  <a:srgbClr val="000099"/>
                </a:solidFill>
                <a:cs typeface="Arial"/>
              </a:rPr>
              <a:t>brûlant</a:t>
            </a:r>
            <a:r>
              <a:rPr lang="fr-FR" dirty="0">
                <a:solidFill>
                  <a:srgbClr val="000099"/>
                </a:solidFill>
                <a:cs typeface="Arial"/>
              </a:rPr>
              <a:t> sur </a:t>
            </a:r>
            <a:r>
              <a:rPr lang="fr-FR" altLang="fr-FR" dirty="0">
                <a:solidFill>
                  <a:srgbClr val="000099"/>
                </a:solidFill>
                <a:cs typeface="Arial" panose="020B0604020202020204" pitchFamily="34" charset="0"/>
              </a:rPr>
              <a:t>tout le corps</a:t>
            </a:r>
          </a:p>
          <a:p>
            <a:pPr indent="265113">
              <a:buClr>
                <a:srgbClr val="62C400"/>
              </a:buClr>
            </a:pPr>
            <a:r>
              <a:rPr lang="fr-FR" altLang="fr-FR" i="1" dirty="0">
                <a:solidFill>
                  <a:srgbClr val="000099"/>
                </a:solidFill>
                <a:cs typeface="Arial" panose="020B0604020202020204" pitchFamily="34" charset="0"/>
              </a:rPr>
              <a:t>aggravé le soir en se déshabillant et par les bains chauds</a:t>
            </a:r>
          </a:p>
          <a:p>
            <a:pPr indent="265113">
              <a:buClr>
                <a:srgbClr val="62C400"/>
              </a:buClr>
            </a:pPr>
            <a:r>
              <a:rPr lang="fr-FR" altLang="fr-FR" i="1" dirty="0">
                <a:solidFill>
                  <a:srgbClr val="000099"/>
                </a:solidFill>
                <a:cs typeface="Arial" panose="020B0604020202020204" pitchFamily="34" charset="0"/>
              </a:rPr>
              <a:t>amélioré par le grattage</a:t>
            </a:r>
          </a:p>
          <a:p>
            <a:pPr indent="265113">
              <a:buClr>
                <a:srgbClr val="62C400"/>
              </a:buClr>
            </a:pPr>
            <a:r>
              <a:rPr lang="fr-FR" altLang="fr-FR" dirty="0">
                <a:solidFill>
                  <a:srgbClr val="000099"/>
                </a:solidFill>
                <a:cs typeface="Arial" panose="020B0604020202020204" pitchFamily="34" charset="0"/>
              </a:rPr>
              <a:t>asthénie </a:t>
            </a:r>
          </a:p>
        </p:txBody>
      </p:sp>
      <p:sp>
        <p:nvSpPr>
          <p:cNvPr id="15" name="Text Box 27"/>
          <p:cNvSpPr txBox="1">
            <a:spLocks noChangeArrowheads="1"/>
          </p:cNvSpPr>
          <p:nvPr/>
        </p:nvSpPr>
        <p:spPr bwMode="auto">
          <a:xfrm>
            <a:off x="8645711" y="4575331"/>
            <a:ext cx="2481618"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Causticum</a:t>
            </a:r>
            <a:r>
              <a:rPr lang="fr-FR" sz="1800" b="1" dirty="0">
                <a:solidFill>
                  <a:srgbClr val="000090"/>
                </a:solidFill>
              </a:rPr>
              <a:t> 15 CH</a:t>
            </a:r>
          </a:p>
          <a:p>
            <a:pPr algn="r">
              <a:spcBef>
                <a:spcPts val="300"/>
              </a:spcBef>
            </a:pPr>
            <a:r>
              <a:rPr lang="fr-FR" dirty="0">
                <a:solidFill>
                  <a:srgbClr val="000099"/>
                </a:solidFill>
              </a:rPr>
              <a:t>5 granules matin et soir</a:t>
            </a:r>
          </a:p>
        </p:txBody>
      </p:sp>
      <p:sp>
        <p:nvSpPr>
          <p:cNvPr id="19" name="Rectangle 18"/>
          <p:cNvSpPr/>
          <p:nvPr/>
        </p:nvSpPr>
        <p:spPr>
          <a:xfrm>
            <a:off x="678946" y="4617885"/>
            <a:ext cx="6096000" cy="861774"/>
          </a:xfrm>
          <a:prstGeom prst="rect">
            <a:avLst/>
          </a:prstGeom>
        </p:spPr>
        <p:txBody>
          <a:bodyPr>
            <a:spAutoFit/>
          </a:bodyPr>
          <a:lstStyle/>
          <a:p>
            <a:pPr marL="271463" indent="-271463">
              <a:buFontTx/>
              <a:buBlip>
                <a:blip r:embed="rId3"/>
              </a:buBlip>
              <a:tabLst>
                <a:tab pos="271463" algn="l"/>
              </a:tabLst>
            </a:pPr>
            <a:r>
              <a:rPr lang="fr-FR" sz="1600" dirty="0">
                <a:solidFill>
                  <a:srgbClr val="000099"/>
                </a:solidFill>
              </a:rPr>
              <a:t>Prurit </a:t>
            </a:r>
            <a:r>
              <a:rPr lang="fr-FR" altLang="fr-FR" sz="1600" dirty="0">
                <a:solidFill>
                  <a:srgbClr val="000099"/>
                </a:solidFill>
                <a:cs typeface="Arial" panose="020B0604020202020204" pitchFamily="34" charset="0"/>
              </a:rPr>
              <a:t>généralisé ou localisé,</a:t>
            </a:r>
          </a:p>
          <a:p>
            <a:pPr marL="271463"/>
            <a:r>
              <a:rPr lang="fr-FR" sz="1600" b="1" i="1" dirty="0">
                <a:solidFill>
                  <a:srgbClr val="000099"/>
                </a:solidFill>
              </a:rPr>
              <a:t>amélioré par le grattage</a:t>
            </a:r>
          </a:p>
          <a:p>
            <a:pPr marL="271463"/>
            <a:r>
              <a:rPr lang="fr-FR" altLang="fr-FR" sz="1600" dirty="0">
                <a:solidFill>
                  <a:srgbClr val="000099"/>
                </a:solidFill>
                <a:cs typeface="Arial" panose="020B0604020202020204" pitchFamily="34" charset="0"/>
              </a:rPr>
              <a:t>Douleurs brûlantes associées</a:t>
            </a:r>
          </a:p>
        </p:txBody>
      </p:sp>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7" name="Rectangle 16"/>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8" name="Rectangle 17"/>
          <p:cNvSpPr/>
          <p:nvPr/>
        </p:nvSpPr>
        <p:spPr>
          <a:xfrm>
            <a:off x="9951349" y="227969"/>
            <a:ext cx="2287793" cy="646331"/>
          </a:xfrm>
          <a:prstGeom prst="rect">
            <a:avLst/>
          </a:prstGeom>
          <a:noFill/>
        </p:spPr>
        <p:txBody>
          <a:bodyPr wrap="square">
            <a:spAutoFit/>
          </a:bodyPr>
          <a:lstStyle/>
          <a:p>
            <a:pPr algn="ctr"/>
            <a:r>
              <a:rPr lang="fr-FR" i="1" dirty="0">
                <a:solidFill>
                  <a:srgbClr val="000099"/>
                </a:solidFill>
              </a:rPr>
              <a:t>« J’ai des démangeaisons »</a:t>
            </a:r>
          </a:p>
        </p:txBody>
      </p:sp>
    </p:spTree>
    <p:extLst>
      <p:ext uri="{BB962C8B-B14F-4D97-AF65-F5344CB8AC3E}">
        <p14:creationId xmlns:p14="http://schemas.microsoft.com/office/powerpoint/2010/main" val="422633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P spid="15" grpId="0" animBg="1"/>
      <p:bldP spid="19"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EA1520BC-9B3C-46E9-BE42-A0590A0C6050}"/>
              </a:ext>
            </a:extLst>
          </p:cNvPr>
          <p:cNvSpPr>
            <a:spLocks noGrp="1"/>
          </p:cNvSpPr>
          <p:nvPr>
            <p:ph idx="1"/>
          </p:nvPr>
        </p:nvSpPr>
        <p:spPr>
          <a:xfrm>
            <a:off x="838200" y="1816925"/>
            <a:ext cx="9671613" cy="2894775"/>
          </a:xfrm>
        </p:spPr>
        <p:txBody>
          <a:bodyPr anchor="t"/>
          <a:lstStyle/>
          <a:p>
            <a:pPr marL="0" indent="0" algn="ctr">
              <a:buNone/>
            </a:pPr>
            <a:endParaRPr lang="fr-FR" sz="2000" b="1" dirty="0">
              <a:solidFill>
                <a:srgbClr val="000099"/>
              </a:solidFill>
            </a:endParaRPr>
          </a:p>
          <a:p>
            <a:pPr>
              <a:buBlip>
                <a:blip r:embed="rId3"/>
              </a:buBlip>
            </a:pPr>
            <a:r>
              <a:rPr lang="fr-FR" sz="2000" b="1" dirty="0">
                <a:solidFill>
                  <a:srgbClr val="000099"/>
                </a:solidFill>
              </a:rPr>
              <a:t>Réactivation du virus de la varicelle et du</a:t>
            </a:r>
            <a:r>
              <a:rPr lang="fr-FR" sz="2000" dirty="0">
                <a:solidFill>
                  <a:srgbClr val="000099"/>
                </a:solidFill>
              </a:rPr>
              <a:t> </a:t>
            </a:r>
            <a:r>
              <a:rPr lang="fr-FR" sz="2000" b="1" dirty="0">
                <a:solidFill>
                  <a:srgbClr val="000099"/>
                </a:solidFill>
              </a:rPr>
              <a:t>zona </a:t>
            </a:r>
            <a:r>
              <a:rPr lang="fr-FR" sz="2000" dirty="0">
                <a:solidFill>
                  <a:srgbClr val="000099"/>
                </a:solidFill>
              </a:rPr>
              <a:t>de la famille </a:t>
            </a:r>
          </a:p>
          <a:p>
            <a:pPr marL="358775" indent="-358775">
              <a:buNone/>
            </a:pPr>
            <a:r>
              <a:rPr lang="fr-FR" sz="2000" dirty="0">
                <a:solidFill>
                  <a:srgbClr val="000099"/>
                </a:solidFill>
              </a:rPr>
              <a:t>	des </a:t>
            </a:r>
            <a:r>
              <a:rPr lang="fr-FR" sz="2000" dirty="0" err="1">
                <a:solidFill>
                  <a:srgbClr val="000099"/>
                </a:solidFill>
              </a:rPr>
              <a:t>HerpesViridae</a:t>
            </a:r>
            <a:endParaRPr lang="fr-FR" sz="2000" dirty="0">
              <a:solidFill>
                <a:srgbClr val="000099"/>
              </a:solidFill>
            </a:endParaRPr>
          </a:p>
          <a:p>
            <a:pPr marL="0" indent="0">
              <a:buNone/>
            </a:pPr>
            <a:endParaRPr lang="fr-FR" sz="2000" dirty="0">
              <a:solidFill>
                <a:srgbClr val="000099"/>
              </a:solidFill>
              <a:cs typeface="Arial"/>
            </a:endParaRPr>
          </a:p>
          <a:p>
            <a:pPr>
              <a:buBlip>
                <a:blip r:embed="rId3"/>
              </a:buBlip>
            </a:pPr>
            <a:r>
              <a:rPr lang="fr-FR" sz="2000" dirty="0">
                <a:solidFill>
                  <a:srgbClr val="000099"/>
                </a:solidFill>
              </a:rPr>
              <a:t>Fréquence </a:t>
            </a:r>
            <a:r>
              <a:rPr lang="fr-FR" sz="2000" dirty="0">
                <a:solidFill>
                  <a:srgbClr val="000099"/>
                </a:solidFill>
                <a:sym typeface="Wingdings" panose="05000000000000000000" pitchFamily="2" charset="2"/>
              </a:rPr>
              <a:t> avec l’âge : + de </a:t>
            </a:r>
            <a:r>
              <a:rPr lang="fr-FR" sz="2800" b="1" dirty="0">
                <a:solidFill>
                  <a:srgbClr val="000099"/>
                </a:solidFill>
                <a:sym typeface="Wingdings" panose="05000000000000000000" pitchFamily="2" charset="2"/>
              </a:rPr>
              <a:t>50%</a:t>
            </a:r>
            <a:r>
              <a:rPr lang="fr-FR" sz="2000" dirty="0">
                <a:solidFill>
                  <a:srgbClr val="000099"/>
                </a:solidFill>
                <a:sym typeface="Wingdings" panose="05000000000000000000" pitchFamily="2" charset="2"/>
              </a:rPr>
              <a:t> des </a:t>
            </a:r>
            <a:r>
              <a:rPr lang="fr-FR" sz="2800" b="1" dirty="0">
                <a:solidFill>
                  <a:srgbClr val="000099"/>
                </a:solidFill>
                <a:sym typeface="Wingdings" panose="05000000000000000000" pitchFamily="2" charset="2"/>
              </a:rPr>
              <a:t>&gt; 80 ans</a:t>
            </a:r>
            <a:endParaRPr lang="fr-FR" sz="2800" b="1" dirty="0">
              <a:solidFill>
                <a:srgbClr val="000099"/>
              </a:solidFill>
            </a:endParaRPr>
          </a:p>
          <a:p>
            <a:pPr marL="642938" indent="0">
              <a:buNone/>
            </a:pPr>
            <a:endParaRPr lang="fr-FR" sz="2000" b="1" dirty="0">
              <a:solidFill>
                <a:srgbClr val="000099"/>
              </a:solidFill>
              <a:cs typeface="Arial"/>
            </a:endParaRPr>
          </a:p>
          <a:p>
            <a:pPr lvl="0">
              <a:buBlip>
                <a:blip r:embed="rId3"/>
              </a:buBlip>
            </a:pPr>
            <a:r>
              <a:rPr lang="fr-FR" sz="2000" b="1" dirty="0">
                <a:solidFill>
                  <a:srgbClr val="000099"/>
                </a:solidFill>
              </a:rPr>
              <a:t>Douleurs post-zostériennes</a:t>
            </a:r>
            <a:r>
              <a:rPr lang="fr-FR" sz="2000" dirty="0">
                <a:solidFill>
                  <a:srgbClr val="000099"/>
                </a:solidFill>
              </a:rPr>
              <a:t> (douleur &gt; 6 mois) = complication la plus fréquente</a:t>
            </a:r>
            <a:endParaRPr lang="fr-FR" sz="2000" dirty="0">
              <a:solidFill>
                <a:srgbClr val="000099"/>
              </a:solidFill>
              <a:cs typeface="Arial"/>
            </a:endParaRPr>
          </a:p>
        </p:txBody>
      </p:sp>
      <p:sp>
        <p:nvSpPr>
          <p:cNvPr id="5" name="Espace réservé du contenu 2"/>
          <p:cNvSpPr txBox="1">
            <a:spLocks/>
          </p:cNvSpPr>
          <p:nvPr/>
        </p:nvSpPr>
        <p:spPr>
          <a:xfrm>
            <a:off x="246063" y="11715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solidFill>
                <a:srgbClr val="000000"/>
              </a:solidFill>
            </a:endParaRPr>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endParaRPr lang="fr-FR" dirty="0">
              <a:solidFill>
                <a:srgbClr val="000000"/>
              </a:solidFill>
            </a:endParaRPr>
          </a:p>
        </p:txBody>
      </p:sp>
      <p:sp>
        <p:nvSpPr>
          <p:cNvPr id="6" name="ZoneTexte 5"/>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4.7. Dermatologie</a:t>
            </a:r>
            <a:endParaRPr lang="fr-FR" sz="3200" b="1" dirty="0">
              <a:solidFill>
                <a:srgbClr val="0000CC"/>
              </a:solidFill>
            </a:endParaRPr>
          </a:p>
        </p:txBody>
      </p:sp>
      <p:sp>
        <p:nvSpPr>
          <p:cNvPr id="8"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Douleurs post-zostériennes</a:t>
            </a:r>
            <a:endParaRPr lang="fr-FR" altLang="fr-FR" sz="2000" b="1" dirty="0">
              <a:solidFill>
                <a:srgbClr val="95C41D"/>
              </a:solidFill>
              <a:cs typeface="Arial" panose="020B0604020202020204" pitchFamily="34" charset="0"/>
            </a:endParaRPr>
          </a:p>
        </p:txBody>
      </p:sp>
      <p:sp>
        <p:nvSpPr>
          <p:cNvPr id="10" name="ZoneTexte 9"/>
          <p:cNvSpPr txBox="1"/>
          <p:nvPr/>
        </p:nvSpPr>
        <p:spPr>
          <a:xfrm>
            <a:off x="0" y="6435222"/>
            <a:ext cx="9177337" cy="246221"/>
          </a:xfrm>
          <a:prstGeom prst="rect">
            <a:avLst/>
          </a:prstGeom>
          <a:noFill/>
        </p:spPr>
        <p:txBody>
          <a:bodyPr wrap="square" rtlCol="0">
            <a:spAutoFit/>
          </a:bodyPr>
          <a:lstStyle/>
          <a:p>
            <a:r>
              <a:rPr lang="fr-FR" sz="1000" i="1" dirty="0">
                <a:solidFill>
                  <a:srgbClr val="000099"/>
                </a:solidFill>
              </a:rPr>
              <a:t>(1) Calendrier des vaccinations et recommandations vaccinales 2019 – Ministère des affaires sociales et de la santé – mars 2019</a:t>
            </a:r>
          </a:p>
        </p:txBody>
      </p:sp>
      <p:sp>
        <p:nvSpPr>
          <p:cNvPr id="11" name="Text Box 5"/>
          <p:cNvSpPr txBox="1">
            <a:spLocks noChangeArrowheads="1"/>
          </p:cNvSpPr>
          <p:nvPr/>
        </p:nvSpPr>
        <p:spPr bwMode="auto">
          <a:xfrm>
            <a:off x="246063" y="4823818"/>
            <a:ext cx="11725275"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342900" indent="-342900" eaLnBrk="0" fontAlgn="base" hangingPunct="0">
              <a:spcBef>
                <a:spcPct val="0"/>
              </a:spcBef>
              <a:spcAft>
                <a:spcPct val="0"/>
              </a:spcAft>
              <a:buClr>
                <a:srgbClr val="000099"/>
              </a:buClr>
              <a:buFont typeface="Wingdings" panose="05000000000000000000" pitchFamily="2" charset="2"/>
              <a:buChar char="v"/>
            </a:pPr>
            <a:r>
              <a:rPr lang="fr-FR" altLang="fr-FR" sz="2000" b="1" u="sng" dirty="0">
                <a:solidFill>
                  <a:srgbClr val="000099"/>
                </a:solidFill>
                <a:cs typeface="Arial" panose="020B0604020202020204" pitchFamily="34" charset="0"/>
                <a:sym typeface="Wingdings" panose="05000000000000000000" pitchFamily="2" charset="2"/>
              </a:rPr>
              <a:t>Recommandations</a:t>
            </a:r>
            <a:endParaRPr lang="fr-FR" altLang="fr-FR" sz="2000" b="1" dirty="0">
              <a:solidFill>
                <a:srgbClr val="95C41D"/>
              </a:solidFill>
              <a:ea typeface="ＭＳ Ｐゴシック" panose="020B0600070205080204" pitchFamily="34" charset="-128"/>
              <a:sym typeface="Wingdings" panose="05000000000000000000" pitchFamily="2" charset="2"/>
            </a:endParaRPr>
          </a:p>
          <a:p>
            <a:pPr marL="342900" indent="-342900" eaLnBrk="0" fontAlgn="base" hangingPunct="0">
              <a:spcBef>
                <a:spcPct val="0"/>
              </a:spcBef>
              <a:spcAft>
                <a:spcPct val="0"/>
              </a:spcAft>
              <a:buClr>
                <a:srgbClr val="62C400"/>
              </a:buClr>
              <a:buFont typeface="Wingdings" panose="05000000000000000000" pitchFamily="2" charset="2"/>
              <a:buChar char="v"/>
            </a:pPr>
            <a:endParaRPr lang="fr-FR" altLang="fr-FR" sz="2000" b="1" dirty="0">
              <a:solidFill>
                <a:srgbClr val="95C41D"/>
              </a:solidFill>
              <a:ea typeface="ＭＳ Ｐゴシック" panose="020B0600070205080204" pitchFamily="34" charset="-128"/>
            </a:endParaRPr>
          </a:p>
        </p:txBody>
      </p:sp>
      <p:sp>
        <p:nvSpPr>
          <p:cNvPr id="12" name="Espace réservé du contenu 1">
            <a:extLst>
              <a:ext uri="{FF2B5EF4-FFF2-40B4-BE49-F238E27FC236}">
                <a16:creationId xmlns:a16="http://schemas.microsoft.com/office/drawing/2014/main" id="{EA1520BC-9B3C-46E9-BE42-A0590A0C6050}"/>
              </a:ext>
            </a:extLst>
          </p:cNvPr>
          <p:cNvSpPr txBox="1">
            <a:spLocks/>
          </p:cNvSpPr>
          <p:nvPr/>
        </p:nvSpPr>
        <p:spPr>
          <a:xfrm>
            <a:off x="838200" y="4997666"/>
            <a:ext cx="9671613" cy="920534"/>
          </a:xfrm>
          <a:prstGeom prst="rect">
            <a:avLst/>
          </a:prstGeom>
        </p:spPr>
        <p:txBody>
          <a:bodyPr anchor="t"/>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endParaRPr lang="fr-FR" sz="2000" b="1" dirty="0">
              <a:solidFill>
                <a:srgbClr val="000099"/>
              </a:solidFill>
            </a:endParaRPr>
          </a:p>
          <a:p>
            <a:pPr>
              <a:buFontTx/>
              <a:buBlip>
                <a:blip r:embed="rId3"/>
              </a:buBlip>
            </a:pPr>
            <a:r>
              <a:rPr lang="fr-FR" sz="2000" b="1" dirty="0">
                <a:solidFill>
                  <a:srgbClr val="000099"/>
                </a:solidFill>
              </a:rPr>
              <a:t>Vaccination recommandée chez les adultes âgés de 65 à 74 ans révolus </a:t>
            </a:r>
            <a:r>
              <a:rPr lang="fr-FR" sz="2000" baseline="30000" dirty="0">
                <a:solidFill>
                  <a:srgbClr val="000099"/>
                </a:solidFill>
              </a:rPr>
              <a:t>(1)</a:t>
            </a:r>
            <a:r>
              <a:rPr lang="fr-FR" sz="2000" b="1" dirty="0">
                <a:solidFill>
                  <a:srgbClr val="000099"/>
                </a:solidFill>
              </a:rPr>
              <a:t> </a:t>
            </a:r>
            <a:endParaRPr lang="fr-FR" sz="2000" dirty="0">
              <a:solidFill>
                <a:srgbClr val="000099"/>
              </a:solidFill>
            </a:endParaRPr>
          </a:p>
          <a:p>
            <a:pPr marL="0" indent="0">
              <a:buFontTx/>
              <a:buNone/>
            </a:pPr>
            <a:endParaRPr lang="fr-FR" sz="2000" dirty="0">
              <a:solidFill>
                <a:srgbClr val="000099"/>
              </a:solidFill>
              <a:cs typeface="Arial"/>
            </a:endParaRPr>
          </a:p>
          <a:p>
            <a:pPr marL="642938" indent="0">
              <a:buFontTx/>
              <a:buNone/>
            </a:pPr>
            <a:endParaRPr lang="fr-FR" sz="2000" b="1" dirty="0">
              <a:solidFill>
                <a:srgbClr val="000099"/>
              </a:solidFill>
              <a:cs typeface="Arial"/>
            </a:endParaRPr>
          </a:p>
        </p:txBody>
      </p:sp>
      <p:pic>
        <p:nvPicPr>
          <p:cNvPr id="1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4" name="Rectangle 13"/>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5" name="Rectangle 14"/>
          <p:cNvSpPr/>
          <p:nvPr/>
        </p:nvSpPr>
        <p:spPr>
          <a:xfrm>
            <a:off x="9951278" y="314395"/>
            <a:ext cx="2287793" cy="369332"/>
          </a:xfrm>
          <a:prstGeom prst="rect">
            <a:avLst/>
          </a:prstGeom>
          <a:noFill/>
        </p:spPr>
        <p:txBody>
          <a:bodyPr wrap="square">
            <a:spAutoFit/>
          </a:bodyPr>
          <a:lstStyle/>
          <a:p>
            <a:pPr algn="ctr"/>
            <a:r>
              <a:rPr lang="fr-FR" i="1" dirty="0">
                <a:solidFill>
                  <a:srgbClr val="000099"/>
                </a:solidFill>
              </a:rPr>
              <a:t>« J’ai eu un zona »</a:t>
            </a:r>
          </a:p>
        </p:txBody>
      </p:sp>
    </p:spTree>
    <p:extLst>
      <p:ext uri="{BB962C8B-B14F-4D97-AF65-F5344CB8AC3E}">
        <p14:creationId xmlns:p14="http://schemas.microsoft.com/office/powerpoint/2010/main" val="163252916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4.7. Dermatologie</a:t>
            </a:r>
            <a:endParaRPr lang="fr-FR" sz="3200" b="1" dirty="0">
              <a:solidFill>
                <a:srgbClr val="0000CC"/>
              </a:solidFill>
            </a:endParaRPr>
          </a:p>
        </p:txBody>
      </p:sp>
      <p:sp>
        <p:nvSpPr>
          <p:cNvPr id="13"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Douleurs post-zostériennes</a:t>
            </a:r>
            <a:endParaRPr lang="fr-FR" altLang="fr-FR" sz="2000" b="1" dirty="0">
              <a:solidFill>
                <a:srgbClr val="95C41D"/>
              </a:solidFill>
              <a:cs typeface="Arial" panose="020B0604020202020204" pitchFamily="34" charset="0"/>
            </a:endParaRPr>
          </a:p>
        </p:txBody>
      </p:sp>
      <p:sp>
        <p:nvSpPr>
          <p:cNvPr id="11" name="Text Box 27"/>
          <p:cNvSpPr txBox="1">
            <a:spLocks noChangeArrowheads="1"/>
          </p:cNvSpPr>
          <p:nvPr/>
        </p:nvSpPr>
        <p:spPr bwMode="auto">
          <a:xfrm>
            <a:off x="8304038" y="2195236"/>
            <a:ext cx="2819761"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Vaccinotoxinum</a:t>
            </a:r>
            <a:r>
              <a:rPr lang="fr-FR" sz="1800" b="1" dirty="0">
                <a:solidFill>
                  <a:srgbClr val="000090"/>
                </a:solidFill>
              </a:rPr>
              <a:t> 15 CH</a:t>
            </a:r>
          </a:p>
          <a:p>
            <a:pPr algn="r">
              <a:spcBef>
                <a:spcPts val="300"/>
              </a:spcBef>
            </a:pPr>
            <a:r>
              <a:rPr lang="fr-FR" dirty="0">
                <a:solidFill>
                  <a:srgbClr val="000099"/>
                </a:solidFill>
              </a:rPr>
              <a:t>5 granules par jour</a:t>
            </a:r>
          </a:p>
        </p:txBody>
      </p:sp>
      <p:sp>
        <p:nvSpPr>
          <p:cNvPr id="15" name="Text Box 26"/>
          <p:cNvSpPr txBox="1">
            <a:spLocks noChangeArrowheads="1"/>
          </p:cNvSpPr>
          <p:nvPr/>
        </p:nvSpPr>
        <p:spPr bwMode="auto">
          <a:xfrm>
            <a:off x="668441" y="2282055"/>
            <a:ext cx="64849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Intérêt pour </a:t>
            </a:r>
            <a:r>
              <a:rPr lang="fr-FR" altLang="fr-FR" b="1" dirty="0">
                <a:solidFill>
                  <a:srgbClr val="000099"/>
                </a:solidFill>
                <a:cs typeface="Arial" panose="020B0604020202020204" pitchFamily="34" charset="0"/>
              </a:rPr>
              <a:t>limiter les douleurs </a:t>
            </a:r>
            <a:r>
              <a:rPr lang="fr-FR" altLang="fr-FR" dirty="0">
                <a:solidFill>
                  <a:srgbClr val="000099"/>
                </a:solidFill>
                <a:cs typeface="Arial" panose="020B0604020202020204" pitchFamily="34" charset="0"/>
              </a:rPr>
              <a:t>post-zostériennes </a:t>
            </a:r>
          </a:p>
        </p:txBody>
      </p:sp>
      <p:sp>
        <p:nvSpPr>
          <p:cNvPr id="16" name="Text Box 27"/>
          <p:cNvSpPr txBox="1">
            <a:spLocks noChangeArrowheads="1"/>
          </p:cNvSpPr>
          <p:nvPr/>
        </p:nvSpPr>
        <p:spPr bwMode="auto">
          <a:xfrm>
            <a:off x="8582843" y="3396068"/>
            <a:ext cx="2540956"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Causticum</a:t>
            </a:r>
            <a:r>
              <a:rPr lang="fr-FR" sz="1800" b="1" dirty="0">
                <a:solidFill>
                  <a:srgbClr val="000090"/>
                </a:solidFill>
              </a:rPr>
              <a:t> 15 CH</a:t>
            </a:r>
          </a:p>
          <a:p>
            <a:pPr algn="r">
              <a:spcBef>
                <a:spcPts val="300"/>
              </a:spcBef>
            </a:pPr>
            <a:r>
              <a:rPr lang="fr-FR" dirty="0">
                <a:solidFill>
                  <a:srgbClr val="000099"/>
                </a:solidFill>
              </a:rPr>
              <a:t>5 granules matin et soir</a:t>
            </a:r>
          </a:p>
        </p:txBody>
      </p:sp>
      <p:sp>
        <p:nvSpPr>
          <p:cNvPr id="17" name="Text Box 26"/>
          <p:cNvSpPr txBox="1">
            <a:spLocks noChangeArrowheads="1"/>
          </p:cNvSpPr>
          <p:nvPr/>
        </p:nvSpPr>
        <p:spPr bwMode="auto">
          <a:xfrm>
            <a:off x="679074" y="3428533"/>
            <a:ext cx="64849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Douleurs névralgiques </a:t>
            </a:r>
            <a:r>
              <a:rPr lang="fr-FR" altLang="fr-FR" b="1" dirty="0">
                <a:solidFill>
                  <a:srgbClr val="000099"/>
                </a:solidFill>
                <a:cs typeface="Arial" panose="020B0604020202020204" pitchFamily="34" charset="0"/>
              </a:rPr>
              <a:t>brûlantes et </a:t>
            </a:r>
            <a:r>
              <a:rPr lang="fr-FR" altLang="fr-FR" b="1" dirty="0" err="1">
                <a:solidFill>
                  <a:srgbClr val="000099"/>
                </a:solidFill>
                <a:cs typeface="Arial" panose="020B0604020202020204" pitchFamily="34" charset="0"/>
              </a:rPr>
              <a:t>engourdissantes</a:t>
            </a:r>
            <a:endParaRPr lang="fr-FR" altLang="fr-FR" b="1" dirty="0">
              <a:solidFill>
                <a:srgbClr val="000099"/>
              </a:solidFill>
              <a:cs typeface="Arial" panose="020B0604020202020204" pitchFamily="34" charset="0"/>
            </a:endParaRPr>
          </a:p>
          <a:p>
            <a:pPr indent="265113">
              <a:buClr>
                <a:srgbClr val="62C400"/>
              </a:buClr>
            </a:pPr>
            <a:r>
              <a:rPr lang="fr-FR" altLang="fr-FR" i="1" dirty="0">
                <a:solidFill>
                  <a:srgbClr val="000099"/>
                </a:solidFill>
                <a:cs typeface="Arial" panose="020B0604020202020204" pitchFamily="34" charset="0"/>
              </a:rPr>
              <a:t>Amélioration par la chaleur</a:t>
            </a:r>
          </a:p>
        </p:txBody>
      </p:sp>
      <p:sp>
        <p:nvSpPr>
          <p:cNvPr id="18" name="Text Box 27"/>
          <p:cNvSpPr txBox="1">
            <a:spLocks noChangeArrowheads="1"/>
          </p:cNvSpPr>
          <p:nvPr/>
        </p:nvSpPr>
        <p:spPr bwMode="auto">
          <a:xfrm>
            <a:off x="8984519" y="4565872"/>
            <a:ext cx="2139279"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a:solidFill>
                  <a:srgbClr val="000090"/>
                </a:solidFill>
              </a:rPr>
              <a:t>Thuya 15 CH</a:t>
            </a:r>
          </a:p>
          <a:p>
            <a:pPr algn="r">
              <a:spcBef>
                <a:spcPts val="300"/>
              </a:spcBef>
            </a:pPr>
            <a:r>
              <a:rPr lang="fr-FR" dirty="0">
                <a:solidFill>
                  <a:srgbClr val="000099"/>
                </a:solidFill>
              </a:rPr>
              <a:t>1 dose par semaine</a:t>
            </a:r>
          </a:p>
        </p:txBody>
      </p:sp>
      <p:sp>
        <p:nvSpPr>
          <p:cNvPr id="19" name="Text Box 26"/>
          <p:cNvSpPr txBox="1">
            <a:spLocks noChangeArrowheads="1"/>
          </p:cNvSpPr>
          <p:nvPr/>
        </p:nvSpPr>
        <p:spPr bwMode="auto">
          <a:xfrm>
            <a:off x="657808" y="4618705"/>
            <a:ext cx="64849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Douleurs </a:t>
            </a:r>
            <a:r>
              <a:rPr lang="fr-FR" altLang="fr-FR" b="1" dirty="0">
                <a:solidFill>
                  <a:srgbClr val="000099"/>
                </a:solidFill>
                <a:cs typeface="Arial" panose="020B0604020202020204" pitchFamily="34" charset="0"/>
              </a:rPr>
              <a:t>névralgiques intolérables </a:t>
            </a:r>
            <a:r>
              <a:rPr lang="fr-FR" altLang="fr-FR" dirty="0">
                <a:solidFill>
                  <a:srgbClr val="000099"/>
                </a:solidFill>
                <a:cs typeface="Arial" panose="020B0604020202020204" pitchFamily="34" charset="0"/>
              </a:rPr>
              <a:t>et persistantes</a:t>
            </a:r>
          </a:p>
          <a:p>
            <a:pPr indent="265113">
              <a:buClr>
                <a:srgbClr val="62C400"/>
              </a:buClr>
            </a:pPr>
            <a:r>
              <a:rPr lang="fr-FR" altLang="fr-FR" dirty="0">
                <a:solidFill>
                  <a:srgbClr val="000099"/>
                </a:solidFill>
                <a:cs typeface="Arial" panose="020B0604020202020204" pitchFamily="34" charset="0"/>
              </a:rPr>
              <a:t>Tendance dépressive réactionnelle</a:t>
            </a:r>
          </a:p>
        </p:txBody>
      </p:sp>
      <p:sp>
        <p:nvSpPr>
          <p:cNvPr id="20" name="ZoneTexte 19"/>
          <p:cNvSpPr txBox="1"/>
          <p:nvPr/>
        </p:nvSpPr>
        <p:spPr>
          <a:xfrm>
            <a:off x="228854" y="1672300"/>
            <a:ext cx="7432158" cy="369332"/>
          </a:xfrm>
          <a:prstGeom prst="rect">
            <a:avLst/>
          </a:prstGeom>
          <a:noFill/>
        </p:spPr>
        <p:txBody>
          <a:bodyPr wrap="square" rtlCol="0">
            <a:spAutoFit/>
          </a:bodyPr>
          <a:lstStyle/>
          <a:p>
            <a:r>
              <a:rPr lang="fr-FR" u="sng" dirty="0">
                <a:solidFill>
                  <a:srgbClr val="000099"/>
                </a:solidFill>
              </a:rPr>
              <a:t>En complément d’une prescription médicale</a:t>
            </a:r>
          </a:p>
        </p:txBody>
      </p:sp>
      <p:pic>
        <p:nvPicPr>
          <p:cNvPr id="21" name="Imag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22" name="Rectangle 21"/>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23" name="Rectangle 22"/>
          <p:cNvSpPr/>
          <p:nvPr/>
        </p:nvSpPr>
        <p:spPr>
          <a:xfrm>
            <a:off x="9951278" y="314395"/>
            <a:ext cx="2287793" cy="369332"/>
          </a:xfrm>
          <a:prstGeom prst="rect">
            <a:avLst/>
          </a:prstGeom>
          <a:noFill/>
        </p:spPr>
        <p:txBody>
          <a:bodyPr wrap="square">
            <a:spAutoFit/>
          </a:bodyPr>
          <a:lstStyle/>
          <a:p>
            <a:pPr algn="ctr"/>
            <a:r>
              <a:rPr lang="fr-FR" i="1" dirty="0">
                <a:solidFill>
                  <a:srgbClr val="000099"/>
                </a:solidFill>
              </a:rPr>
              <a:t>« J’ai eu un zona »</a:t>
            </a:r>
          </a:p>
        </p:txBody>
      </p:sp>
    </p:spTree>
    <p:extLst>
      <p:ext uri="{BB962C8B-B14F-4D97-AF65-F5344CB8AC3E}">
        <p14:creationId xmlns:p14="http://schemas.microsoft.com/office/powerpoint/2010/main" val="57414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P spid="16" grpId="0" animBg="1"/>
      <p:bldP spid="17" grpId="0"/>
      <p:bldP spid="18" grpId="0" animBg="1"/>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472274" y="1458653"/>
            <a:ext cx="11133571" cy="2145822"/>
          </a:xfrm>
        </p:spPr>
        <p:txBody>
          <a:bodyPr>
            <a:normAutofit/>
          </a:bodyPr>
          <a:lstStyle/>
          <a:p>
            <a:pPr>
              <a:lnSpc>
                <a:spcPct val="120000"/>
              </a:lnSpc>
            </a:pPr>
            <a:r>
              <a:rPr lang="fr-FR" sz="1600" i="1" dirty="0"/>
              <a:t>« La  fragilité est un syndrome clinique. Il reflète une </a:t>
            </a:r>
            <a:r>
              <a:rPr lang="fr-FR" sz="1600" b="1" i="1" dirty="0"/>
              <a:t>diminution des capacités  physiologiques de réserve qui altère les mécanismes d’adaptation au stress</a:t>
            </a:r>
            <a:r>
              <a:rPr lang="fr-FR" sz="1600" i="1" dirty="0"/>
              <a:t>. </a:t>
            </a:r>
          </a:p>
          <a:p>
            <a:pPr>
              <a:lnSpc>
                <a:spcPct val="120000"/>
              </a:lnSpc>
              <a:spcBef>
                <a:spcPts val="0"/>
              </a:spcBef>
            </a:pPr>
            <a:r>
              <a:rPr lang="fr-FR" sz="1600" i="1" dirty="0"/>
              <a:t>Son expression clinique est modulée par les comorbidités et des facteurs psychologiques,  sociaux, économiques et comportementaux. Le syndrome de fragilité est un marqueur de risque de mortalité et d’événements péjoratifs, notamment d’incapacités, de chutes,  d’hospitalisation et d’entrée en institution. L’âge est un déterminant majeur de fragilité mais n’explique pas à lui seul ce syndrome. </a:t>
            </a:r>
            <a:r>
              <a:rPr lang="fr-FR" sz="1600" b="1" i="1" dirty="0"/>
              <a:t>La prise en charge des déterminants de la fragilité peut réduire ou retarder ses conséquences</a:t>
            </a:r>
            <a:r>
              <a:rPr lang="fr-FR" sz="1600" i="1" dirty="0"/>
              <a:t>. Ainsi, la fragilité s’inscrirait dans un </a:t>
            </a:r>
            <a:r>
              <a:rPr lang="fr-FR" sz="1600" b="1" i="1" dirty="0"/>
              <a:t>processus  potentiellement réversible</a:t>
            </a:r>
            <a:r>
              <a:rPr lang="fr-FR" sz="1600" i="1" dirty="0"/>
              <a:t>. » </a:t>
            </a:r>
          </a:p>
        </p:txBody>
      </p:sp>
      <p:sp>
        <p:nvSpPr>
          <p:cNvPr id="6" name="Text Box 11"/>
          <p:cNvSpPr txBox="1">
            <a:spLocks noChangeArrowheads="1"/>
          </p:cNvSpPr>
          <p:nvPr/>
        </p:nvSpPr>
        <p:spPr bwMode="auto">
          <a:xfrm>
            <a:off x="87665" y="6464588"/>
            <a:ext cx="458593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square">
            <a:spAutoFit/>
          </a:bodyPr>
          <a:lstStyle/>
          <a:p>
            <a:pPr algn="l">
              <a:spcBef>
                <a:spcPct val="50000"/>
              </a:spcBef>
            </a:pPr>
            <a:r>
              <a:rPr lang="fr-FR" altLang="fr-FR" sz="900" i="1" dirty="0"/>
              <a:t>*SFGG = Société Française de Gériatrie et de Gérontologie   </a:t>
            </a:r>
          </a:p>
        </p:txBody>
      </p:sp>
      <p:sp>
        <p:nvSpPr>
          <p:cNvPr id="7" name="Titre 1"/>
          <p:cNvSpPr txBox="1">
            <a:spLocks/>
          </p:cNvSpPr>
          <p:nvPr/>
        </p:nvSpPr>
        <p:spPr bwMode="auto">
          <a:xfrm>
            <a:off x="2303462" y="361950"/>
            <a:ext cx="930238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fontAlgn="base">
              <a:lnSpc>
                <a:spcPct val="90000"/>
              </a:lnSpc>
              <a:spcBef>
                <a:spcPct val="0"/>
              </a:spcBef>
              <a:spcAft>
                <a:spcPct val="0"/>
              </a:spcAft>
            </a:pPr>
            <a:r>
              <a:rPr lang="fr-FR" altLang="fr-FR" sz="3200" b="1" dirty="0">
                <a:solidFill>
                  <a:srgbClr val="FFFFFF"/>
                </a:solidFill>
                <a:ea typeface="Tahoma" panose="020B0604030504040204" pitchFamily="34" charset="0"/>
                <a:cs typeface="Arial" panose="020B0604020202020204" pitchFamily="34" charset="0"/>
              </a:rPr>
              <a:t>1.2. Notion de fragilité</a:t>
            </a:r>
          </a:p>
        </p:txBody>
      </p:sp>
      <p:sp>
        <p:nvSpPr>
          <p:cNvPr id="8" name="Text Box 50"/>
          <p:cNvSpPr txBox="1">
            <a:spLocks noChangeArrowheads="1"/>
          </p:cNvSpPr>
          <p:nvPr/>
        </p:nvSpPr>
        <p:spPr bwMode="auto">
          <a:xfrm>
            <a:off x="2390654" y="997147"/>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Définition</a:t>
            </a:r>
            <a:endParaRPr lang="fr-FR" altLang="fr-FR" sz="2000" b="1" dirty="0">
              <a:solidFill>
                <a:srgbClr val="95C41D"/>
              </a:solidFill>
              <a:cs typeface="Arial" panose="020B0604020202020204" pitchFamily="34" charset="0"/>
            </a:endParaRPr>
          </a:p>
        </p:txBody>
      </p:sp>
      <p:grpSp>
        <p:nvGrpSpPr>
          <p:cNvPr id="23" name="Groupe 22"/>
          <p:cNvGrpSpPr/>
          <p:nvPr/>
        </p:nvGrpSpPr>
        <p:grpSpPr>
          <a:xfrm>
            <a:off x="1584512" y="3959262"/>
            <a:ext cx="8681421" cy="2296482"/>
            <a:chOff x="1559858" y="3948049"/>
            <a:chExt cx="8681421" cy="2296482"/>
          </a:xfrm>
        </p:grpSpPr>
        <p:sp>
          <p:nvSpPr>
            <p:cNvPr id="9" name="Rectangle 8"/>
            <p:cNvSpPr/>
            <p:nvPr/>
          </p:nvSpPr>
          <p:spPr>
            <a:xfrm>
              <a:off x="8257203" y="4993305"/>
              <a:ext cx="1664837" cy="49957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5097634" y="4993305"/>
              <a:ext cx="1664837" cy="49957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1781283" y="4988630"/>
              <a:ext cx="1664837" cy="499571"/>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8413985" y="5069175"/>
              <a:ext cx="1429383" cy="367239"/>
            </a:xfrm>
            <a:prstGeom prst="rect">
              <a:avLst/>
            </a:prstGeom>
            <a:noFill/>
          </p:spPr>
          <p:txBody>
            <a:bodyPr wrap="square" rtlCol="0">
              <a:spAutoFit/>
            </a:bodyPr>
            <a:lstStyle/>
            <a:p>
              <a:r>
                <a:rPr lang="fr-FR" b="1" dirty="0"/>
                <a:t>Dépendant</a:t>
              </a:r>
            </a:p>
          </p:txBody>
        </p:sp>
        <p:sp>
          <p:nvSpPr>
            <p:cNvPr id="13" name="ZoneTexte 12"/>
            <p:cNvSpPr txBox="1"/>
            <p:nvPr/>
          </p:nvSpPr>
          <p:spPr>
            <a:xfrm>
              <a:off x="5507353" y="5059471"/>
              <a:ext cx="1334989" cy="367239"/>
            </a:xfrm>
            <a:prstGeom prst="rect">
              <a:avLst/>
            </a:prstGeom>
            <a:noFill/>
          </p:spPr>
          <p:txBody>
            <a:bodyPr wrap="square" rtlCol="0">
              <a:spAutoFit/>
            </a:bodyPr>
            <a:lstStyle/>
            <a:p>
              <a:r>
                <a:rPr lang="fr-FR" b="1" dirty="0">
                  <a:solidFill>
                    <a:schemeClr val="bg1"/>
                  </a:solidFill>
                </a:rPr>
                <a:t>Fragile</a:t>
              </a:r>
            </a:p>
          </p:txBody>
        </p:sp>
        <p:sp>
          <p:nvSpPr>
            <p:cNvPr id="14" name="ZoneTexte 13"/>
            <p:cNvSpPr txBox="1"/>
            <p:nvPr/>
          </p:nvSpPr>
          <p:spPr>
            <a:xfrm>
              <a:off x="1993757" y="5056288"/>
              <a:ext cx="1334989" cy="367239"/>
            </a:xfrm>
            <a:prstGeom prst="rect">
              <a:avLst/>
            </a:prstGeom>
            <a:noFill/>
          </p:spPr>
          <p:txBody>
            <a:bodyPr wrap="square" rtlCol="0">
              <a:spAutoFit/>
            </a:bodyPr>
            <a:lstStyle/>
            <a:p>
              <a:r>
                <a:rPr lang="fr-FR" b="1" dirty="0"/>
                <a:t>Robuste</a:t>
              </a:r>
            </a:p>
          </p:txBody>
        </p:sp>
        <p:sp>
          <p:nvSpPr>
            <p:cNvPr id="15" name="Flèche droite 14"/>
            <p:cNvSpPr/>
            <p:nvPr/>
          </p:nvSpPr>
          <p:spPr>
            <a:xfrm rot="10800000">
              <a:off x="3707547" y="5097205"/>
              <a:ext cx="1065419" cy="140091"/>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lèche droite 15"/>
            <p:cNvSpPr/>
            <p:nvPr/>
          </p:nvSpPr>
          <p:spPr>
            <a:xfrm>
              <a:off x="3707547" y="5324353"/>
              <a:ext cx="1065419" cy="140091"/>
            </a:xfrm>
            <a:prstGeom prs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p:cNvSpPr txBox="1"/>
            <p:nvPr/>
          </p:nvSpPr>
          <p:spPr>
            <a:xfrm>
              <a:off x="6758357" y="5643264"/>
              <a:ext cx="1429383" cy="367239"/>
            </a:xfrm>
            <a:prstGeom prst="rect">
              <a:avLst/>
            </a:prstGeom>
            <a:noFill/>
          </p:spPr>
          <p:txBody>
            <a:bodyPr wrap="square" rtlCol="0">
              <a:spAutoFit/>
            </a:bodyPr>
            <a:lstStyle/>
            <a:p>
              <a:r>
                <a:rPr lang="fr-FR" b="1" dirty="0">
                  <a:solidFill>
                    <a:schemeClr val="accent2">
                      <a:lumMod val="75000"/>
                    </a:schemeClr>
                  </a:solidFill>
                </a:rPr>
                <a:t>Irréversible</a:t>
              </a:r>
            </a:p>
          </p:txBody>
        </p:sp>
        <p:sp>
          <p:nvSpPr>
            <p:cNvPr id="18" name="ZoneTexte 17"/>
            <p:cNvSpPr txBox="1"/>
            <p:nvPr/>
          </p:nvSpPr>
          <p:spPr>
            <a:xfrm>
              <a:off x="6954653" y="4435704"/>
              <a:ext cx="1429383" cy="367239"/>
            </a:xfrm>
            <a:prstGeom prst="rect">
              <a:avLst/>
            </a:prstGeom>
            <a:noFill/>
          </p:spPr>
          <p:txBody>
            <a:bodyPr wrap="square" rtlCol="0">
              <a:spAutoFit/>
            </a:bodyPr>
            <a:lstStyle/>
            <a:p>
              <a:r>
                <a:rPr lang="fr-FR" b="1" dirty="0">
                  <a:solidFill>
                    <a:schemeClr val="accent2">
                      <a:lumMod val="75000"/>
                    </a:schemeClr>
                  </a:solidFill>
                </a:rPr>
                <a:t>Stress</a:t>
              </a:r>
            </a:p>
          </p:txBody>
        </p:sp>
        <p:sp>
          <p:nvSpPr>
            <p:cNvPr id="19" name="ZoneTexte 18"/>
            <p:cNvSpPr txBox="1"/>
            <p:nvPr/>
          </p:nvSpPr>
          <p:spPr>
            <a:xfrm>
              <a:off x="3119429" y="4227614"/>
              <a:ext cx="2202194" cy="642668"/>
            </a:xfrm>
            <a:prstGeom prst="rect">
              <a:avLst/>
            </a:prstGeom>
            <a:noFill/>
          </p:spPr>
          <p:txBody>
            <a:bodyPr wrap="square" rtlCol="0">
              <a:spAutoFit/>
            </a:bodyPr>
            <a:lstStyle/>
            <a:p>
              <a:pPr algn="ctr"/>
              <a:r>
                <a:rPr lang="fr-FR" b="1" dirty="0">
                  <a:solidFill>
                    <a:schemeClr val="tx1">
                      <a:lumMod val="65000"/>
                      <a:lumOff val="35000"/>
                    </a:schemeClr>
                  </a:solidFill>
                </a:rPr>
                <a:t>Intervention </a:t>
              </a:r>
              <a:r>
                <a:rPr lang="fr-FR" b="1" dirty="0" err="1">
                  <a:solidFill>
                    <a:schemeClr val="tx1">
                      <a:lumMod val="65000"/>
                      <a:lumOff val="35000"/>
                    </a:schemeClr>
                  </a:solidFill>
                </a:rPr>
                <a:t>multidomaine</a:t>
              </a:r>
              <a:endParaRPr lang="fr-FR" b="1" dirty="0">
                <a:solidFill>
                  <a:schemeClr val="tx1">
                    <a:lumMod val="65000"/>
                    <a:lumOff val="35000"/>
                  </a:schemeClr>
                </a:solidFill>
              </a:endParaRPr>
            </a:p>
          </p:txBody>
        </p:sp>
        <p:sp>
          <p:nvSpPr>
            <p:cNvPr id="20" name="ZoneTexte 19"/>
            <p:cNvSpPr txBox="1"/>
            <p:nvPr/>
          </p:nvSpPr>
          <p:spPr>
            <a:xfrm>
              <a:off x="3119429" y="5643264"/>
              <a:ext cx="2202194" cy="367239"/>
            </a:xfrm>
            <a:prstGeom prst="rect">
              <a:avLst/>
            </a:prstGeom>
            <a:noFill/>
          </p:spPr>
          <p:txBody>
            <a:bodyPr wrap="square" rtlCol="0">
              <a:spAutoFit/>
            </a:bodyPr>
            <a:lstStyle/>
            <a:p>
              <a:pPr algn="ctr"/>
              <a:r>
                <a:rPr lang="fr-FR" b="1" dirty="0">
                  <a:solidFill>
                    <a:schemeClr val="tx1">
                      <a:lumMod val="65000"/>
                      <a:lumOff val="35000"/>
                    </a:schemeClr>
                  </a:solidFill>
                </a:rPr>
                <a:t>Réversible</a:t>
              </a:r>
            </a:p>
          </p:txBody>
        </p:sp>
        <p:sp>
          <p:nvSpPr>
            <p:cNvPr id="22" name="Flèche courbée vers le haut 21"/>
            <p:cNvSpPr/>
            <p:nvPr/>
          </p:nvSpPr>
          <p:spPr>
            <a:xfrm rot="10800000" flipH="1">
              <a:off x="6174847" y="4126808"/>
              <a:ext cx="2515572" cy="760876"/>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 name="Rectangle 3"/>
            <p:cNvSpPr/>
            <p:nvPr/>
          </p:nvSpPr>
          <p:spPr>
            <a:xfrm>
              <a:off x="1559858" y="3948049"/>
              <a:ext cx="8681421" cy="2296482"/>
            </a:xfrm>
            <a:prstGeom prst="rect">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43337880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4.8. Troubles oculaires</a:t>
            </a:r>
            <a:endParaRPr lang="fr-FR" sz="3200" b="1" dirty="0">
              <a:solidFill>
                <a:srgbClr val="0000CC"/>
              </a:solidFill>
            </a:endParaRPr>
          </a:p>
        </p:txBody>
      </p:sp>
      <p:sp>
        <p:nvSpPr>
          <p:cNvPr id="6" name="Rectangle 3"/>
          <p:cNvSpPr txBox="1">
            <a:spLocks/>
          </p:cNvSpPr>
          <p:nvPr/>
        </p:nvSpPr>
        <p:spPr bwMode="auto">
          <a:xfrm>
            <a:off x="1382354" y="2324766"/>
            <a:ext cx="8013700" cy="3720434"/>
          </a:xfrm>
          <a:prstGeom prst="rect">
            <a:avLst/>
          </a:prstGeom>
          <a:noFill/>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71475" lvl="2" indent="0">
              <a:buFontTx/>
              <a:buNone/>
              <a:tabLst>
                <a:tab pos="177800" algn="l"/>
              </a:tabLst>
              <a:defRPr/>
            </a:pPr>
            <a:r>
              <a:rPr lang="fr-FR" altLang="fr-FR" sz="2000" b="1" dirty="0">
                <a:solidFill>
                  <a:srgbClr val="000099"/>
                </a:solidFill>
                <a:ea typeface="ＭＳ Ｐゴシック" panose="020B0600070205080204" pitchFamily="34" charset="-128"/>
                <a:sym typeface="Wingdings" panose="05000000000000000000" pitchFamily="2" charset="2"/>
              </a:rPr>
              <a:t></a:t>
            </a:r>
            <a:r>
              <a:rPr lang="fr-FR" altLang="fr-FR" sz="2000" b="1" dirty="0">
                <a:solidFill>
                  <a:srgbClr val="95C41D"/>
                </a:solidFill>
                <a:ea typeface="ＭＳ Ｐゴシック" panose="020B0600070205080204" pitchFamily="34" charset="-128"/>
                <a:sym typeface="Wingdings" panose="05000000000000000000" pitchFamily="2" charset="2"/>
              </a:rPr>
              <a:t> </a:t>
            </a:r>
            <a:r>
              <a:rPr lang="fr-FR" altLang="fr-FR" sz="2000" b="1" dirty="0">
                <a:solidFill>
                  <a:srgbClr val="000099"/>
                </a:solidFill>
                <a:ea typeface="ＭＳ Ｐゴシック" panose="020B0600070205080204" pitchFamily="34" charset="-128"/>
                <a:cs typeface="Arial" panose="020B0604020202020204" pitchFamily="34" charset="0"/>
              </a:rPr>
              <a:t>Œil sec</a:t>
            </a:r>
          </a:p>
          <a:p>
            <a:pPr marL="371475" lvl="2" indent="0">
              <a:buFont typeface="Wingdings" panose="05000000000000000000" pitchFamily="2" charset="2"/>
              <a:buChar char="à"/>
              <a:tabLst>
                <a:tab pos="177800" algn="l"/>
              </a:tabLst>
              <a:defRPr/>
            </a:pPr>
            <a:endParaRPr lang="fr-FR" altLang="fr-FR" sz="2000" b="1" dirty="0">
              <a:solidFill>
                <a:srgbClr val="000099"/>
              </a:solidFill>
              <a:ea typeface="ＭＳ Ｐゴシック" panose="020B0600070205080204" pitchFamily="34" charset="-128"/>
              <a:cs typeface="Arial" panose="020B0604020202020204" pitchFamily="34" charset="0"/>
            </a:endParaRPr>
          </a:p>
          <a:p>
            <a:pPr marL="714375" lvl="2" indent="-342900">
              <a:buFont typeface="Wingdings" panose="05000000000000000000" pitchFamily="2" charset="2"/>
              <a:buChar char="à"/>
              <a:tabLst>
                <a:tab pos="177800" algn="l"/>
              </a:tabLst>
              <a:defRPr/>
            </a:pPr>
            <a:r>
              <a:rPr lang="fr-FR" altLang="fr-FR" sz="2000" b="1" dirty="0">
                <a:solidFill>
                  <a:srgbClr val="000099"/>
                </a:solidFill>
                <a:ea typeface="ＭＳ Ｐゴシック" panose="020B0600070205080204" pitchFamily="34" charset="-128"/>
                <a:cs typeface="Arial" panose="020B0604020202020204" pitchFamily="34" charset="0"/>
              </a:rPr>
              <a:t>Troubles de l’</a:t>
            </a:r>
            <a:r>
              <a:rPr lang="fr-FR" altLang="fr-FR" sz="2000" b="1" dirty="0" err="1">
                <a:solidFill>
                  <a:srgbClr val="000099"/>
                </a:solidFill>
                <a:ea typeface="ＭＳ Ｐゴシック" panose="020B0600070205080204" pitchFamily="34" charset="-128"/>
                <a:cs typeface="Arial" panose="020B0604020202020204" pitchFamily="34" charset="0"/>
              </a:rPr>
              <a:t>accomodation</a:t>
            </a:r>
            <a:endParaRPr lang="fr-FR" altLang="fr-FR" sz="2000" b="1" dirty="0">
              <a:solidFill>
                <a:srgbClr val="000099"/>
              </a:solidFill>
              <a:ea typeface="ＭＳ Ｐゴシック" panose="020B0600070205080204" pitchFamily="34" charset="-128"/>
              <a:cs typeface="Arial" panose="020B0604020202020204" pitchFamily="34" charset="0"/>
            </a:endParaRPr>
          </a:p>
          <a:p>
            <a:pPr marL="371475" lvl="2" indent="0">
              <a:buNone/>
              <a:tabLst>
                <a:tab pos="177800" algn="l"/>
              </a:tabLst>
              <a:defRPr/>
            </a:pPr>
            <a:endParaRPr lang="fr-FR" altLang="fr-FR" sz="2000" b="1" dirty="0">
              <a:solidFill>
                <a:srgbClr val="000099"/>
              </a:solidFill>
              <a:ea typeface="ＭＳ Ｐゴシック" panose="020B0600070205080204" pitchFamily="34" charset="-128"/>
              <a:cs typeface="Arial" panose="020B0604020202020204" pitchFamily="34" charset="0"/>
            </a:endParaRPr>
          </a:p>
          <a:p>
            <a:pPr marL="371475" lvl="2" indent="0">
              <a:buFontTx/>
              <a:buNone/>
              <a:tabLst>
                <a:tab pos="177800" algn="l"/>
              </a:tabLst>
              <a:defRPr/>
            </a:pPr>
            <a:r>
              <a:rPr lang="fr-FR" altLang="fr-FR" sz="2000" b="1" dirty="0">
                <a:solidFill>
                  <a:srgbClr val="000099"/>
                </a:solidFill>
                <a:ea typeface="ＭＳ Ｐゴシック" panose="020B0600070205080204" pitchFamily="34" charset="-128"/>
                <a:sym typeface="Wingdings" panose="05000000000000000000" pitchFamily="2" charset="2"/>
              </a:rPr>
              <a:t> </a:t>
            </a:r>
            <a:r>
              <a:rPr lang="fr-FR" altLang="fr-FR" sz="2000" b="1" dirty="0">
                <a:solidFill>
                  <a:srgbClr val="000099"/>
                </a:solidFill>
                <a:ea typeface="ＭＳ Ｐゴシック" panose="020B0600070205080204" pitchFamily="34" charset="-128"/>
                <a:cs typeface="Arial" panose="020B0604020202020204" pitchFamily="34" charset="0"/>
              </a:rPr>
              <a:t>Cataracte</a:t>
            </a:r>
          </a:p>
          <a:p>
            <a:pPr marL="371475" lvl="2" indent="0">
              <a:buFont typeface="Wingdings" panose="05000000000000000000" pitchFamily="2" charset="2"/>
              <a:buChar char="à"/>
              <a:tabLst>
                <a:tab pos="177800" algn="l"/>
              </a:tabLst>
              <a:defRPr/>
            </a:pPr>
            <a:endParaRPr lang="fr-FR" altLang="fr-FR" sz="2000" b="1" dirty="0">
              <a:solidFill>
                <a:srgbClr val="000099"/>
              </a:solidFill>
              <a:ea typeface="ＭＳ Ｐゴシック" panose="020B0600070205080204" pitchFamily="34" charset="-128"/>
              <a:cs typeface="Arial" panose="020B0604020202020204" pitchFamily="34" charset="0"/>
            </a:endParaRPr>
          </a:p>
          <a:p>
            <a:pPr marL="371475" lvl="2" indent="0">
              <a:buFontTx/>
              <a:buNone/>
              <a:tabLst>
                <a:tab pos="177800" algn="l"/>
              </a:tabLst>
              <a:defRPr/>
            </a:pPr>
            <a:r>
              <a:rPr lang="fr-FR" altLang="fr-FR" sz="2000" b="1" dirty="0">
                <a:solidFill>
                  <a:srgbClr val="000099"/>
                </a:solidFill>
                <a:ea typeface="ＭＳ Ｐゴシック" panose="020B0600070205080204" pitchFamily="34" charset="-128"/>
                <a:sym typeface="Wingdings" panose="05000000000000000000" pitchFamily="2" charset="2"/>
              </a:rPr>
              <a:t> </a:t>
            </a:r>
            <a:r>
              <a:rPr lang="fr-FR" altLang="fr-FR" sz="2000" b="1" dirty="0">
                <a:solidFill>
                  <a:srgbClr val="000099"/>
                </a:solidFill>
                <a:ea typeface="ＭＳ Ｐゴシック" panose="020B0600070205080204" pitchFamily="34" charset="-128"/>
                <a:cs typeface="Arial" panose="020B0604020202020204" pitchFamily="34" charset="0"/>
              </a:rPr>
              <a:t>DMLA</a:t>
            </a:r>
          </a:p>
          <a:p>
            <a:pPr marL="371475" lvl="2" indent="0">
              <a:buFont typeface="Wingdings" panose="05000000000000000000" pitchFamily="2" charset="2"/>
              <a:buChar char="à"/>
              <a:tabLst>
                <a:tab pos="177800" algn="l"/>
              </a:tabLst>
              <a:defRPr/>
            </a:pPr>
            <a:endParaRPr lang="fr-FR" altLang="fr-FR" sz="2000" b="1" dirty="0">
              <a:solidFill>
                <a:srgbClr val="000099"/>
              </a:solidFill>
              <a:ea typeface="ＭＳ Ｐゴシック" panose="020B0600070205080204" pitchFamily="34" charset="-128"/>
              <a:cs typeface="Arial" panose="020B0604020202020204" pitchFamily="34" charset="0"/>
            </a:endParaRPr>
          </a:p>
          <a:p>
            <a:pPr marL="371475" lvl="2" indent="0">
              <a:buFontTx/>
              <a:buNone/>
              <a:tabLst>
                <a:tab pos="177800" algn="l"/>
              </a:tabLst>
              <a:defRPr/>
            </a:pPr>
            <a:endParaRPr lang="fr-FR" altLang="fr-FR" sz="2000" b="1" dirty="0">
              <a:solidFill>
                <a:srgbClr val="000099"/>
              </a:solidFill>
              <a:ea typeface="ＭＳ Ｐゴシック" panose="020B0600070205080204" pitchFamily="34" charset="-128"/>
              <a:cs typeface="Arial" panose="020B0604020202020204" pitchFamily="34" charset="0"/>
            </a:endParaRPr>
          </a:p>
          <a:p>
            <a:pPr marL="371475" lvl="2" indent="0">
              <a:buFontTx/>
              <a:buNone/>
              <a:tabLst>
                <a:tab pos="177800" algn="l"/>
              </a:tabLst>
              <a:defRPr/>
            </a:pPr>
            <a:endParaRPr lang="fr-FR" altLang="fr-FR" sz="2000" b="1" dirty="0">
              <a:solidFill>
                <a:srgbClr val="000099"/>
              </a:solidFill>
              <a:ea typeface="ＭＳ Ｐゴシック" panose="020B0600070205080204" pitchFamily="34" charset="-128"/>
              <a:cs typeface="Arial" panose="020B0604020202020204" pitchFamily="34" charset="0"/>
            </a:endParaRPr>
          </a:p>
          <a:p>
            <a:pPr marL="371475" lvl="2" indent="0">
              <a:buFontTx/>
              <a:buNone/>
              <a:tabLst>
                <a:tab pos="177800" algn="l"/>
              </a:tabLst>
              <a:defRPr/>
            </a:pPr>
            <a:endParaRPr lang="fr-FR" altLang="fr-FR" sz="2000" b="1" dirty="0">
              <a:solidFill>
                <a:srgbClr val="000099"/>
              </a:solidFill>
              <a:ea typeface="ＭＳ Ｐゴシック" panose="020B0600070205080204" pitchFamily="34" charset="-128"/>
              <a:cs typeface="Arial" panose="020B0604020202020204" pitchFamily="34" charset="0"/>
            </a:endParaRPr>
          </a:p>
        </p:txBody>
      </p:sp>
      <p:sp>
        <p:nvSpPr>
          <p:cNvPr id="3" name="ZoneTexte 2"/>
          <p:cNvSpPr txBox="1"/>
          <p:nvPr/>
        </p:nvSpPr>
        <p:spPr>
          <a:xfrm>
            <a:off x="342900" y="1727200"/>
            <a:ext cx="4787900" cy="400110"/>
          </a:xfrm>
          <a:prstGeom prst="rect">
            <a:avLst/>
          </a:prstGeom>
          <a:noFill/>
        </p:spPr>
        <p:txBody>
          <a:bodyPr wrap="square" rtlCol="0">
            <a:spAutoFit/>
          </a:bodyPr>
          <a:lstStyle/>
          <a:p>
            <a:r>
              <a:rPr lang="fr-FR" sz="2000" dirty="0">
                <a:solidFill>
                  <a:srgbClr val="000099"/>
                </a:solidFill>
              </a:rPr>
              <a:t>Accompagnement dans les cas de :</a:t>
            </a:r>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9" name="Rectangle 8"/>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0" name="Rectangle 9"/>
          <p:cNvSpPr/>
          <p:nvPr/>
        </p:nvSpPr>
        <p:spPr>
          <a:xfrm>
            <a:off x="9904207" y="179459"/>
            <a:ext cx="2287793" cy="646331"/>
          </a:xfrm>
          <a:prstGeom prst="rect">
            <a:avLst/>
          </a:prstGeom>
          <a:noFill/>
        </p:spPr>
        <p:txBody>
          <a:bodyPr wrap="square">
            <a:spAutoFit/>
          </a:bodyPr>
          <a:lstStyle/>
          <a:p>
            <a:pPr algn="ctr"/>
            <a:r>
              <a:rPr lang="fr-FR" i="1" dirty="0">
                <a:solidFill>
                  <a:srgbClr val="000099"/>
                </a:solidFill>
              </a:rPr>
              <a:t>« J’ai des problèmes aux yeux »</a:t>
            </a:r>
          </a:p>
        </p:txBody>
      </p:sp>
    </p:spTree>
    <p:extLst>
      <p:ext uri="{BB962C8B-B14F-4D97-AF65-F5344CB8AC3E}">
        <p14:creationId xmlns:p14="http://schemas.microsoft.com/office/powerpoint/2010/main" val="165684373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idx="1"/>
          </p:nvPr>
        </p:nvSpPr>
        <p:spPr/>
        <p:txBody>
          <a:bodyPr>
            <a:normAutofit/>
          </a:bodyPr>
          <a:lstStyle/>
          <a:p>
            <a:r>
              <a:rPr lang="fr-FR" dirty="0"/>
              <a:t>   - </a:t>
            </a:r>
            <a:r>
              <a:rPr lang="fr-FR" b="1" dirty="0"/>
              <a:t>L’</a:t>
            </a:r>
            <a:r>
              <a:rPr lang="fr-FR" b="1" dirty="0" err="1"/>
              <a:t>oeil</a:t>
            </a:r>
            <a:r>
              <a:rPr lang="fr-FR" dirty="0"/>
              <a:t> n’est plus suffisamment humidifié et devient sec. </a:t>
            </a:r>
          </a:p>
          <a:p>
            <a:r>
              <a:rPr lang="fr-FR" dirty="0"/>
              <a:t>     </a:t>
            </a:r>
          </a:p>
          <a:p>
            <a:r>
              <a:rPr lang="fr-FR" dirty="0"/>
              <a:t>    - </a:t>
            </a:r>
            <a:r>
              <a:rPr lang="fr-FR" b="1" dirty="0"/>
              <a:t>Symptomatologie ressentie :</a:t>
            </a:r>
          </a:p>
          <a:p>
            <a:r>
              <a:rPr lang="fr-FR" dirty="0"/>
              <a:t>               - Irritation, rougeur, démangeaison, douleur. </a:t>
            </a:r>
          </a:p>
          <a:p>
            <a:r>
              <a:rPr lang="fr-FR" dirty="0"/>
              <a:t>               - Sensation de brûlure, de sable ou de corps étranger dans l’œil. </a:t>
            </a:r>
          </a:p>
          <a:p>
            <a:r>
              <a:rPr lang="fr-FR" dirty="0"/>
              <a:t>               - Larmoiement, sécrétions (œil «sale»)</a:t>
            </a:r>
          </a:p>
          <a:p>
            <a:r>
              <a:rPr lang="fr-FR" dirty="0"/>
              <a:t>               - Photophobie……</a:t>
            </a:r>
          </a:p>
          <a:p>
            <a:endParaRPr lang="fr-FR" dirty="0"/>
          </a:p>
          <a:p>
            <a:endParaRPr lang="fr-FR" sz="2000" dirty="0">
              <a:solidFill>
                <a:srgbClr val="0000CC"/>
              </a:solidFill>
              <a:latin typeface="Arial" panose="020B0604020202020204" pitchFamily="34" charset="0"/>
              <a:cs typeface="Arial" panose="020B0604020202020204" pitchFamily="34" charset="0"/>
            </a:endParaRPr>
          </a:p>
          <a:p>
            <a:pPr lvl="1"/>
            <a:endParaRPr lang="fr-FR" sz="3200" dirty="0"/>
          </a:p>
        </p:txBody>
      </p:sp>
      <p:sp>
        <p:nvSpPr>
          <p:cNvPr id="4" name="Espace réservé du contenu 2"/>
          <p:cNvSpPr txBox="1">
            <a:spLocks/>
          </p:cNvSpPr>
          <p:nvPr/>
        </p:nvSpPr>
        <p:spPr>
          <a:xfrm>
            <a:off x="246063" y="11715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solidFill>
                <a:srgbClr val="000000"/>
              </a:solidFill>
            </a:endParaRPr>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solidFill>
                <a:srgbClr val="000000"/>
              </a:solidFill>
            </a:endParaRPr>
          </a:p>
        </p:txBody>
      </p:sp>
      <p:sp>
        <p:nvSpPr>
          <p:cNvPr id="6" name="ZoneTexte 5"/>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4.8. Troubles oculaires</a:t>
            </a:r>
            <a:endParaRPr lang="fr-FR" sz="3200" b="1" dirty="0">
              <a:solidFill>
                <a:srgbClr val="0000CC"/>
              </a:solidFill>
            </a:endParaRPr>
          </a:p>
        </p:txBody>
      </p:sp>
      <p:sp>
        <p:nvSpPr>
          <p:cNvPr id="8"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Œil sec</a:t>
            </a:r>
            <a:endParaRPr lang="fr-FR" altLang="fr-FR" sz="2000" b="1" dirty="0">
              <a:solidFill>
                <a:srgbClr val="95C41D"/>
              </a:solidFill>
              <a:cs typeface="Arial" panose="020B0604020202020204" pitchFamily="34" charset="0"/>
            </a:endParaRP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0" name="Rectangle 9"/>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1" name="Rectangle 10"/>
          <p:cNvSpPr/>
          <p:nvPr/>
        </p:nvSpPr>
        <p:spPr>
          <a:xfrm>
            <a:off x="9904207" y="179459"/>
            <a:ext cx="2287793" cy="646331"/>
          </a:xfrm>
          <a:prstGeom prst="rect">
            <a:avLst/>
          </a:prstGeom>
          <a:noFill/>
        </p:spPr>
        <p:txBody>
          <a:bodyPr wrap="square">
            <a:spAutoFit/>
          </a:bodyPr>
          <a:lstStyle/>
          <a:p>
            <a:pPr algn="ctr"/>
            <a:r>
              <a:rPr lang="fr-FR" i="1" dirty="0">
                <a:solidFill>
                  <a:srgbClr val="000099"/>
                </a:solidFill>
              </a:rPr>
              <a:t>« J’ai des problèmes aux yeux »</a:t>
            </a:r>
          </a:p>
        </p:txBody>
      </p:sp>
    </p:spTree>
    <p:extLst>
      <p:ext uri="{BB962C8B-B14F-4D97-AF65-F5344CB8AC3E}">
        <p14:creationId xmlns:p14="http://schemas.microsoft.com/office/powerpoint/2010/main" val="233025140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915540" y="4336558"/>
            <a:ext cx="3738880" cy="338554"/>
          </a:xfrm>
          <a:prstGeom prst="rect">
            <a:avLst/>
          </a:prstGeom>
          <a:noFill/>
        </p:spPr>
        <p:txBody>
          <a:bodyPr wrap="square" rtlCol="0">
            <a:spAutoFit/>
          </a:bodyPr>
          <a:lstStyle/>
          <a:p>
            <a:r>
              <a:rPr lang="fr-FR" sz="1600" dirty="0">
                <a:solidFill>
                  <a:srgbClr val="000099"/>
                </a:solidFill>
              </a:rPr>
              <a:t>5 granules de chaque matin et soir</a:t>
            </a:r>
          </a:p>
        </p:txBody>
      </p:sp>
      <p:sp>
        <p:nvSpPr>
          <p:cNvPr id="6" name="ZoneTexte 5"/>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4.8. Troubles oculaires</a:t>
            </a:r>
            <a:endParaRPr lang="fr-FR" sz="3200" b="1" dirty="0">
              <a:solidFill>
                <a:srgbClr val="0000CC"/>
              </a:solidFill>
            </a:endParaRPr>
          </a:p>
        </p:txBody>
      </p:sp>
      <p:sp>
        <p:nvSpPr>
          <p:cNvPr id="8"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Œil sec</a:t>
            </a:r>
            <a:endParaRPr lang="fr-FR" altLang="fr-FR" sz="2000" b="1" dirty="0">
              <a:solidFill>
                <a:srgbClr val="95C41D"/>
              </a:solidFill>
              <a:cs typeface="Arial" panose="020B0604020202020204" pitchFamily="34" charset="0"/>
            </a:endParaRPr>
          </a:p>
        </p:txBody>
      </p:sp>
      <p:sp>
        <p:nvSpPr>
          <p:cNvPr id="9" name="Text Box 27"/>
          <p:cNvSpPr txBox="1">
            <a:spLocks noChangeArrowheads="1"/>
          </p:cNvSpPr>
          <p:nvPr/>
        </p:nvSpPr>
        <p:spPr bwMode="auto">
          <a:xfrm>
            <a:off x="9266453" y="2485339"/>
            <a:ext cx="1853966" cy="408623"/>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a:solidFill>
                  <a:srgbClr val="000090"/>
                </a:solidFill>
              </a:rPr>
              <a:t>Alumina 9 CH</a:t>
            </a:r>
          </a:p>
        </p:txBody>
      </p:sp>
      <p:sp>
        <p:nvSpPr>
          <p:cNvPr id="10" name="Text Box 26"/>
          <p:cNvSpPr txBox="1">
            <a:spLocks noChangeArrowheads="1"/>
          </p:cNvSpPr>
          <p:nvPr/>
        </p:nvSpPr>
        <p:spPr bwMode="auto">
          <a:xfrm>
            <a:off x="686279" y="2466930"/>
            <a:ext cx="68148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Absence de sécrétion lacrymale</a:t>
            </a:r>
          </a:p>
          <a:p>
            <a:pPr indent="265113">
              <a:buClr>
                <a:srgbClr val="62C400"/>
              </a:buClr>
            </a:pPr>
            <a:r>
              <a:rPr lang="fr-FR" altLang="fr-FR" dirty="0">
                <a:solidFill>
                  <a:srgbClr val="000099"/>
                </a:solidFill>
                <a:cs typeface="Arial" panose="020B0604020202020204" pitchFamily="34" charset="0"/>
              </a:rPr>
              <a:t>sensation de </a:t>
            </a:r>
            <a:r>
              <a:rPr lang="fr-FR" altLang="fr-FR" b="1" dirty="0">
                <a:solidFill>
                  <a:srgbClr val="000099"/>
                </a:solidFill>
                <a:cs typeface="Arial" panose="020B0604020202020204" pitchFamily="34" charset="0"/>
              </a:rPr>
              <a:t>sécheresse générale des muqueuses et de la peau</a:t>
            </a:r>
          </a:p>
        </p:txBody>
      </p:sp>
      <p:sp>
        <p:nvSpPr>
          <p:cNvPr id="11" name="Text Box 27"/>
          <p:cNvSpPr txBox="1">
            <a:spLocks noChangeArrowheads="1"/>
          </p:cNvSpPr>
          <p:nvPr/>
        </p:nvSpPr>
        <p:spPr bwMode="auto">
          <a:xfrm>
            <a:off x="9266453" y="3814797"/>
            <a:ext cx="1853966" cy="408623"/>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Bryonia</a:t>
            </a:r>
            <a:r>
              <a:rPr lang="fr-FR" sz="1800" b="1" dirty="0">
                <a:solidFill>
                  <a:srgbClr val="000090"/>
                </a:solidFill>
              </a:rPr>
              <a:t> 9 CH </a:t>
            </a:r>
          </a:p>
        </p:txBody>
      </p:sp>
      <p:sp>
        <p:nvSpPr>
          <p:cNvPr id="12" name="Text Box 26"/>
          <p:cNvSpPr txBox="1">
            <a:spLocks noChangeArrowheads="1"/>
          </p:cNvSpPr>
          <p:nvPr/>
        </p:nvSpPr>
        <p:spPr bwMode="auto">
          <a:xfrm>
            <a:off x="686279" y="3884866"/>
            <a:ext cx="64849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Syndrome de l’œil sec quelle qu’en soit l’origine</a:t>
            </a:r>
          </a:p>
        </p:txBody>
      </p:sp>
      <p:pic>
        <p:nvPicPr>
          <p:cNvPr id="1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4" name="Rectangle 13"/>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5" name="Rectangle 14"/>
          <p:cNvSpPr/>
          <p:nvPr/>
        </p:nvSpPr>
        <p:spPr>
          <a:xfrm>
            <a:off x="9904207" y="179459"/>
            <a:ext cx="2287793" cy="646331"/>
          </a:xfrm>
          <a:prstGeom prst="rect">
            <a:avLst/>
          </a:prstGeom>
          <a:noFill/>
        </p:spPr>
        <p:txBody>
          <a:bodyPr wrap="square">
            <a:spAutoFit/>
          </a:bodyPr>
          <a:lstStyle/>
          <a:p>
            <a:pPr algn="ctr"/>
            <a:r>
              <a:rPr lang="fr-FR" i="1" dirty="0">
                <a:solidFill>
                  <a:srgbClr val="000099"/>
                </a:solidFill>
              </a:rPr>
              <a:t>« J’ai des problèmes aux yeux »</a:t>
            </a:r>
          </a:p>
        </p:txBody>
      </p:sp>
    </p:spTree>
    <p:extLst>
      <p:ext uri="{BB962C8B-B14F-4D97-AF65-F5344CB8AC3E}">
        <p14:creationId xmlns:p14="http://schemas.microsoft.com/office/powerpoint/2010/main" val="288101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p:bldP spid="11" grpId="0" animBg="1"/>
      <p:bldP spid="12"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idx="1"/>
          </p:nvPr>
        </p:nvSpPr>
        <p:spPr>
          <a:xfrm>
            <a:off x="831851" y="2212975"/>
            <a:ext cx="10515600" cy="3298825"/>
          </a:xfrm>
        </p:spPr>
        <p:txBody>
          <a:bodyPr>
            <a:normAutofit/>
          </a:bodyPr>
          <a:lstStyle/>
          <a:p>
            <a:r>
              <a:rPr lang="fr-FR" b="1" dirty="0">
                <a:latin typeface="+mj-lt"/>
              </a:rPr>
              <a:t> </a:t>
            </a:r>
            <a:r>
              <a:rPr lang="fr-FR" dirty="0">
                <a:latin typeface="+mj-lt"/>
              </a:rPr>
              <a:t>- </a:t>
            </a:r>
            <a:r>
              <a:rPr lang="fr-FR" sz="1200" dirty="0">
                <a:solidFill>
                  <a:schemeClr val="tx1"/>
                </a:solidFill>
                <a:latin typeface="Arial" panose="020B0604020202020204" pitchFamily="34" charset="0"/>
                <a:cs typeface="Arial" panose="020B0604020202020204" pitchFamily="34" charset="0"/>
              </a:rPr>
              <a:t> </a:t>
            </a:r>
            <a:r>
              <a:rPr lang="fr-FR" b="1" dirty="0"/>
              <a:t>Accommodation</a:t>
            </a:r>
            <a:r>
              <a:rPr lang="fr-FR" dirty="0"/>
              <a:t>  = ensemble des modifications oculaires qui permettent à l’</a:t>
            </a:r>
            <a:r>
              <a:rPr lang="fr-FR" dirty="0" err="1"/>
              <a:t>oeil</a:t>
            </a:r>
            <a:r>
              <a:rPr lang="fr-FR" dirty="0"/>
              <a:t> de s'adapter pour avoir une vision nette.</a:t>
            </a:r>
          </a:p>
          <a:p>
            <a:endParaRPr lang="fr-FR" dirty="0"/>
          </a:p>
          <a:p>
            <a:r>
              <a:rPr lang="fr-FR" dirty="0">
                <a:latin typeface="+mj-lt"/>
              </a:rPr>
              <a:t> - </a:t>
            </a:r>
            <a:r>
              <a:rPr lang="fr-FR" b="1" dirty="0">
                <a:latin typeface="+mj-lt"/>
              </a:rPr>
              <a:t>Symptomatologie</a:t>
            </a:r>
            <a:r>
              <a:rPr lang="fr-FR" dirty="0">
                <a:latin typeface="+mj-lt"/>
              </a:rPr>
              <a:t>:</a:t>
            </a:r>
          </a:p>
          <a:p>
            <a:r>
              <a:rPr lang="fr-FR" dirty="0">
                <a:latin typeface="+mj-lt"/>
              </a:rPr>
              <a:t>            - difficultés à lire longtemps par fatigue oculaire</a:t>
            </a:r>
          </a:p>
          <a:p>
            <a:r>
              <a:rPr lang="fr-FR" dirty="0">
                <a:latin typeface="+mj-lt"/>
              </a:rPr>
              <a:t>            - vision floue</a:t>
            </a:r>
          </a:p>
          <a:p>
            <a:r>
              <a:rPr lang="fr-FR" dirty="0">
                <a:latin typeface="+mj-lt"/>
              </a:rPr>
              <a:t>            - douleurs oculaires et péri-oculaires</a:t>
            </a:r>
          </a:p>
          <a:p>
            <a:r>
              <a:rPr lang="fr-FR" dirty="0">
                <a:latin typeface="+mj-lt"/>
              </a:rPr>
              <a:t>            - irritation conjonctivale</a:t>
            </a:r>
          </a:p>
          <a:p>
            <a:r>
              <a:rPr lang="fr-FR" dirty="0">
                <a:latin typeface="+mj-lt"/>
              </a:rPr>
              <a:t>            - possibles céphalées</a:t>
            </a:r>
          </a:p>
        </p:txBody>
      </p:sp>
      <p:sp>
        <p:nvSpPr>
          <p:cNvPr id="4" name="Espace réservé du contenu 2"/>
          <p:cNvSpPr txBox="1">
            <a:spLocks/>
          </p:cNvSpPr>
          <p:nvPr/>
        </p:nvSpPr>
        <p:spPr>
          <a:xfrm>
            <a:off x="246063" y="11715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solidFill>
                <a:srgbClr val="000000"/>
              </a:solidFill>
            </a:endParaRPr>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solidFill>
                <a:srgbClr val="000000"/>
              </a:solidFill>
            </a:endParaRPr>
          </a:p>
        </p:txBody>
      </p:sp>
      <p:sp>
        <p:nvSpPr>
          <p:cNvPr id="6" name="ZoneTexte 5"/>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4.8. Troubles oculaires</a:t>
            </a:r>
            <a:endParaRPr lang="fr-FR" sz="3200" b="1" dirty="0">
              <a:solidFill>
                <a:srgbClr val="0000CC"/>
              </a:solidFill>
            </a:endParaRPr>
          </a:p>
        </p:txBody>
      </p:sp>
      <p:sp>
        <p:nvSpPr>
          <p:cNvPr id="8"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Troubles de l’accommodation</a:t>
            </a:r>
            <a:endParaRPr lang="fr-FR" altLang="fr-FR" sz="2000" b="1" dirty="0">
              <a:solidFill>
                <a:srgbClr val="95C41D"/>
              </a:solidFill>
              <a:cs typeface="Arial" panose="020B0604020202020204" pitchFamily="34" charset="0"/>
            </a:endParaRPr>
          </a:p>
        </p:txBody>
      </p:sp>
      <p:sp>
        <p:nvSpPr>
          <p:cNvPr id="11" name="Rectangle 10"/>
          <p:cNvSpPr/>
          <p:nvPr/>
        </p:nvSpPr>
        <p:spPr>
          <a:xfrm>
            <a:off x="1597773" y="5881002"/>
            <a:ext cx="5966698" cy="461665"/>
          </a:xfrm>
          <a:prstGeom prst="rect">
            <a:avLst/>
          </a:prstGeom>
        </p:spPr>
        <p:txBody>
          <a:bodyPr wrap="none">
            <a:spAutoFit/>
          </a:bodyPr>
          <a:lstStyle/>
          <a:p>
            <a:pPr fontAlgn="base">
              <a:spcBef>
                <a:spcPct val="20000"/>
              </a:spcBef>
              <a:spcAft>
                <a:spcPct val="0"/>
              </a:spcAft>
              <a:defRPr/>
            </a:pPr>
            <a:r>
              <a:rPr lang="fr-FR" sz="2400" dirty="0">
                <a:solidFill>
                  <a:srgbClr val="000099"/>
                </a:solidFill>
                <a:cs typeface="Arial" panose="020B0604020202020204" pitchFamily="34" charset="0"/>
                <a:sym typeface="Wingdings" panose="05000000000000000000" pitchFamily="2" charset="2"/>
              </a:rPr>
              <a:t> </a:t>
            </a:r>
            <a:r>
              <a:rPr lang="fr-FR" sz="2400" b="1" dirty="0">
                <a:solidFill>
                  <a:srgbClr val="000099"/>
                </a:solidFill>
                <a:cs typeface="Arial" panose="020B0604020202020204" pitchFamily="34" charset="0"/>
                <a:sym typeface="Wingdings" panose="05000000000000000000" pitchFamily="2" charset="2"/>
              </a:rPr>
              <a:t>Consultation médicale et spécialisée</a:t>
            </a:r>
            <a:endParaRPr lang="fr-FR" sz="2400" b="1" dirty="0">
              <a:solidFill>
                <a:srgbClr val="000099"/>
              </a:solidFill>
              <a:cs typeface="Arial" panose="020B0604020202020204" pitchFamily="34" charset="0"/>
            </a:endParaRPr>
          </a:p>
        </p:txBody>
      </p:sp>
      <p:pic>
        <p:nvPicPr>
          <p:cNvPr id="12" name="Picture 2"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6090" y="5464134"/>
            <a:ext cx="816049" cy="117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816" y="5833228"/>
            <a:ext cx="668338"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4" name="Rectangle 13"/>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5" name="Rectangle 14"/>
          <p:cNvSpPr/>
          <p:nvPr/>
        </p:nvSpPr>
        <p:spPr>
          <a:xfrm>
            <a:off x="9904207" y="179459"/>
            <a:ext cx="2287793" cy="646331"/>
          </a:xfrm>
          <a:prstGeom prst="rect">
            <a:avLst/>
          </a:prstGeom>
          <a:noFill/>
        </p:spPr>
        <p:txBody>
          <a:bodyPr wrap="square">
            <a:spAutoFit/>
          </a:bodyPr>
          <a:lstStyle/>
          <a:p>
            <a:pPr algn="ctr"/>
            <a:r>
              <a:rPr lang="fr-FR" i="1" dirty="0">
                <a:solidFill>
                  <a:srgbClr val="000099"/>
                </a:solidFill>
              </a:rPr>
              <a:t>« J’ai des problèmes aux yeux »</a:t>
            </a:r>
          </a:p>
        </p:txBody>
      </p:sp>
    </p:spTree>
    <p:extLst>
      <p:ext uri="{BB962C8B-B14F-4D97-AF65-F5344CB8AC3E}">
        <p14:creationId xmlns:p14="http://schemas.microsoft.com/office/powerpoint/2010/main" val="165997263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09607" y="2253287"/>
            <a:ext cx="4927600" cy="369332"/>
          </a:xfrm>
          <a:prstGeom prst="rect">
            <a:avLst/>
          </a:prstGeom>
          <a:noFill/>
        </p:spPr>
        <p:txBody>
          <a:bodyPr wrap="square" rtlCol="0">
            <a:spAutoFit/>
          </a:bodyPr>
          <a:lstStyle/>
          <a:p>
            <a:r>
              <a:rPr lang="fr-FR" b="1" dirty="0">
                <a:solidFill>
                  <a:srgbClr val="000099"/>
                </a:solidFill>
              </a:rPr>
              <a:t>En complément de l’</a:t>
            </a:r>
            <a:r>
              <a:rPr lang="fr-FR" b="1" dirty="0" err="1">
                <a:solidFill>
                  <a:srgbClr val="000099"/>
                </a:solidFill>
              </a:rPr>
              <a:t>orthopsie</a:t>
            </a:r>
            <a:endParaRPr lang="fr-FR" b="1" dirty="0">
              <a:solidFill>
                <a:srgbClr val="000099"/>
              </a:solidFill>
            </a:endParaRPr>
          </a:p>
        </p:txBody>
      </p:sp>
      <p:sp>
        <p:nvSpPr>
          <p:cNvPr id="6" name="ZoneTexte 5"/>
          <p:cNvSpPr txBox="1"/>
          <p:nvPr/>
        </p:nvSpPr>
        <p:spPr>
          <a:xfrm>
            <a:off x="7479531" y="4875665"/>
            <a:ext cx="3738880" cy="584775"/>
          </a:xfrm>
          <a:prstGeom prst="rect">
            <a:avLst/>
          </a:prstGeom>
          <a:noFill/>
        </p:spPr>
        <p:txBody>
          <a:bodyPr wrap="square" rtlCol="0">
            <a:spAutoFit/>
          </a:bodyPr>
          <a:lstStyle/>
          <a:p>
            <a:pPr algn="r"/>
            <a:r>
              <a:rPr lang="fr-FR" sz="1600" dirty="0">
                <a:solidFill>
                  <a:srgbClr val="000099"/>
                </a:solidFill>
              </a:rPr>
              <a:t>5 granules de chaque matin et soir, plus fréquemment si nécessaire</a:t>
            </a:r>
          </a:p>
        </p:txBody>
      </p:sp>
      <p:sp>
        <p:nvSpPr>
          <p:cNvPr id="7" name="ZoneTexte 6"/>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4.8. Troubles oculaires</a:t>
            </a:r>
            <a:endParaRPr lang="fr-FR" sz="3200" b="1" dirty="0">
              <a:solidFill>
                <a:srgbClr val="0000CC"/>
              </a:solidFill>
            </a:endParaRPr>
          </a:p>
        </p:txBody>
      </p:sp>
      <p:sp>
        <p:nvSpPr>
          <p:cNvPr id="9"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Troubles de l’accommodation</a:t>
            </a:r>
            <a:endParaRPr lang="fr-FR" altLang="fr-FR" sz="2000" b="1" dirty="0">
              <a:solidFill>
                <a:srgbClr val="95C41D"/>
              </a:solidFill>
              <a:cs typeface="Arial" panose="020B0604020202020204" pitchFamily="34" charset="0"/>
            </a:endParaRPr>
          </a:p>
        </p:txBody>
      </p:sp>
      <p:sp>
        <p:nvSpPr>
          <p:cNvPr id="10" name="Text Box 27"/>
          <p:cNvSpPr txBox="1">
            <a:spLocks noChangeArrowheads="1"/>
          </p:cNvSpPr>
          <p:nvPr/>
        </p:nvSpPr>
        <p:spPr bwMode="auto">
          <a:xfrm>
            <a:off x="8458200" y="3101543"/>
            <a:ext cx="2665628" cy="408623"/>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Ruta</a:t>
            </a:r>
            <a:r>
              <a:rPr lang="fr-FR" sz="1800" b="1" dirty="0">
                <a:solidFill>
                  <a:srgbClr val="000090"/>
                </a:solidFill>
              </a:rPr>
              <a:t> </a:t>
            </a:r>
            <a:r>
              <a:rPr lang="fr-FR" sz="1800" b="1" dirty="0" err="1">
                <a:solidFill>
                  <a:srgbClr val="000090"/>
                </a:solidFill>
              </a:rPr>
              <a:t>graveolens</a:t>
            </a:r>
            <a:r>
              <a:rPr lang="fr-FR" sz="1800" b="1" dirty="0">
                <a:solidFill>
                  <a:srgbClr val="000090"/>
                </a:solidFill>
              </a:rPr>
              <a:t> 9 CH</a:t>
            </a:r>
          </a:p>
        </p:txBody>
      </p:sp>
      <p:sp>
        <p:nvSpPr>
          <p:cNvPr id="11" name="Text Box 26"/>
          <p:cNvSpPr txBox="1">
            <a:spLocks noChangeArrowheads="1"/>
          </p:cNvSpPr>
          <p:nvPr/>
        </p:nvSpPr>
        <p:spPr bwMode="auto">
          <a:xfrm>
            <a:off x="660502" y="3155095"/>
            <a:ext cx="559144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Tropisme sur les muscles et </a:t>
            </a:r>
            <a:r>
              <a:rPr lang="fr-FR" altLang="fr-FR" b="1" dirty="0">
                <a:solidFill>
                  <a:srgbClr val="000099"/>
                </a:solidFill>
                <a:cs typeface="Arial" panose="020B0604020202020204" pitchFamily="34" charset="0"/>
              </a:rPr>
              <a:t>tendons de l’appareil oculomoteur</a:t>
            </a:r>
          </a:p>
          <a:p>
            <a:pPr indent="265113">
              <a:buClr>
                <a:srgbClr val="62C400"/>
              </a:buClr>
            </a:pPr>
            <a:r>
              <a:rPr lang="fr-FR" altLang="fr-FR" b="1" dirty="0">
                <a:solidFill>
                  <a:srgbClr val="000099"/>
                </a:solidFill>
                <a:cs typeface="Arial" panose="020B0604020202020204" pitchFamily="34" charset="0"/>
              </a:rPr>
              <a:t>Fatigue oculaire douloureuse </a:t>
            </a:r>
            <a:r>
              <a:rPr lang="fr-FR" altLang="fr-FR" dirty="0">
                <a:solidFill>
                  <a:srgbClr val="000099"/>
                </a:solidFill>
                <a:cs typeface="Arial" panose="020B0604020202020204" pitchFamily="34" charset="0"/>
              </a:rPr>
              <a:t>lors d’efforts visuels </a:t>
            </a:r>
          </a:p>
        </p:txBody>
      </p:sp>
      <p:sp>
        <p:nvSpPr>
          <p:cNvPr id="12" name="Text Box 27"/>
          <p:cNvSpPr txBox="1">
            <a:spLocks noChangeArrowheads="1"/>
          </p:cNvSpPr>
          <p:nvPr/>
        </p:nvSpPr>
        <p:spPr bwMode="auto">
          <a:xfrm>
            <a:off x="7405577" y="4365105"/>
            <a:ext cx="3718251" cy="408623"/>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a:solidFill>
                  <a:srgbClr val="000090"/>
                </a:solidFill>
              </a:rPr>
              <a:t>Physostigma </a:t>
            </a:r>
            <a:r>
              <a:rPr lang="fr-FR" sz="1800" b="1" dirty="0" err="1">
                <a:solidFill>
                  <a:srgbClr val="000090"/>
                </a:solidFill>
              </a:rPr>
              <a:t>venenosum</a:t>
            </a:r>
            <a:r>
              <a:rPr lang="fr-FR" sz="1800" b="1" dirty="0">
                <a:solidFill>
                  <a:srgbClr val="000090"/>
                </a:solidFill>
              </a:rPr>
              <a:t> 9 CH</a:t>
            </a:r>
          </a:p>
        </p:txBody>
      </p:sp>
      <p:sp>
        <p:nvSpPr>
          <p:cNvPr id="13" name="Text Box 26"/>
          <p:cNvSpPr txBox="1">
            <a:spLocks noChangeArrowheads="1"/>
          </p:cNvSpPr>
          <p:nvPr/>
        </p:nvSpPr>
        <p:spPr bwMode="auto">
          <a:xfrm>
            <a:off x="671132" y="4337056"/>
            <a:ext cx="510234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b="1" dirty="0">
                <a:solidFill>
                  <a:srgbClr val="000099"/>
                </a:solidFill>
                <a:cs typeface="Arial" panose="020B0604020202020204" pitchFamily="34" charset="0"/>
              </a:rPr>
              <a:t>Spasmes</a:t>
            </a:r>
            <a:r>
              <a:rPr lang="fr-FR" altLang="fr-FR" dirty="0">
                <a:solidFill>
                  <a:srgbClr val="000099"/>
                </a:solidFill>
                <a:cs typeface="Arial" panose="020B0604020202020204" pitchFamily="34" charset="0"/>
              </a:rPr>
              <a:t> des muscles extrinsèques des yeux et des paupières  </a:t>
            </a:r>
          </a:p>
          <a:p>
            <a:pPr indent="265113">
              <a:buClr>
                <a:srgbClr val="62C400"/>
              </a:buClr>
            </a:pPr>
            <a:r>
              <a:rPr lang="fr-FR" altLang="fr-FR" dirty="0">
                <a:solidFill>
                  <a:srgbClr val="000099"/>
                </a:solidFill>
                <a:cs typeface="Arial" panose="020B0604020202020204" pitchFamily="34" charset="0"/>
              </a:rPr>
              <a:t>Fatigue visuelle et </a:t>
            </a:r>
            <a:r>
              <a:rPr lang="fr-FR" altLang="fr-FR" dirty="0" err="1">
                <a:solidFill>
                  <a:srgbClr val="000099"/>
                </a:solidFill>
                <a:cs typeface="Arial" panose="020B0604020202020204" pitchFamily="34" charset="0"/>
              </a:rPr>
              <a:t>blépharospasme</a:t>
            </a:r>
            <a:endParaRPr lang="fr-FR" altLang="fr-FR" dirty="0">
              <a:solidFill>
                <a:srgbClr val="000099"/>
              </a:solidFill>
              <a:cs typeface="Arial" panose="020B0604020202020204" pitchFamily="34" charset="0"/>
            </a:endParaRPr>
          </a:p>
        </p:txBody>
      </p:sp>
      <p:pic>
        <p:nvPicPr>
          <p:cNvPr id="14" name="Imag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69" y="2126944"/>
            <a:ext cx="668338"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
          <p:cNvSpPr txBox="1">
            <a:spLocks noChangeArrowheads="1"/>
          </p:cNvSpPr>
          <p:nvPr/>
        </p:nvSpPr>
        <p:spPr bwMode="auto">
          <a:xfrm>
            <a:off x="263525" y="1663018"/>
            <a:ext cx="1172527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342900" indent="-342900" eaLnBrk="0" fontAlgn="base" hangingPunct="0">
              <a:spcBef>
                <a:spcPct val="0"/>
              </a:spcBef>
              <a:spcAft>
                <a:spcPct val="0"/>
              </a:spcAft>
              <a:buClr>
                <a:srgbClr val="000099"/>
              </a:buClr>
              <a:buFont typeface="Wingdings" panose="05000000000000000000" pitchFamily="2" charset="2"/>
              <a:buChar char="v"/>
            </a:pPr>
            <a:r>
              <a:rPr lang="fr-FR" altLang="fr-FR" sz="2000" b="1" u="sng" dirty="0">
                <a:solidFill>
                  <a:srgbClr val="000099"/>
                </a:solidFill>
                <a:ea typeface="ＭＳ Ｐゴシック" panose="020B0600070205080204" pitchFamily="34" charset="-128"/>
              </a:rPr>
              <a:t>Accompagnement dans les troubles de l’</a:t>
            </a:r>
            <a:r>
              <a:rPr lang="fr-FR" altLang="fr-FR" sz="2000" b="1" u="sng" dirty="0" err="1">
                <a:solidFill>
                  <a:srgbClr val="000099"/>
                </a:solidFill>
                <a:ea typeface="ＭＳ Ｐゴシック" panose="020B0600070205080204" pitchFamily="34" charset="-128"/>
              </a:rPr>
              <a:t>accomodation</a:t>
            </a:r>
            <a:endParaRPr lang="fr-FR" altLang="fr-FR" sz="2000" b="1" u="sng" dirty="0">
              <a:solidFill>
                <a:srgbClr val="000099"/>
              </a:solidFill>
              <a:ea typeface="ＭＳ Ｐゴシック" panose="020B0600070205080204" pitchFamily="34" charset="-128"/>
            </a:endParaRPr>
          </a:p>
        </p:txBody>
      </p:sp>
      <p:pic>
        <p:nvPicPr>
          <p:cNvPr id="16" name="Imag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7" name="Rectangle 16"/>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8" name="Rectangle 17"/>
          <p:cNvSpPr/>
          <p:nvPr/>
        </p:nvSpPr>
        <p:spPr>
          <a:xfrm>
            <a:off x="9904207" y="179459"/>
            <a:ext cx="2287793" cy="646331"/>
          </a:xfrm>
          <a:prstGeom prst="rect">
            <a:avLst/>
          </a:prstGeom>
          <a:noFill/>
        </p:spPr>
        <p:txBody>
          <a:bodyPr wrap="square">
            <a:spAutoFit/>
          </a:bodyPr>
          <a:lstStyle/>
          <a:p>
            <a:pPr algn="ctr"/>
            <a:r>
              <a:rPr lang="fr-FR" i="1" dirty="0">
                <a:solidFill>
                  <a:srgbClr val="000099"/>
                </a:solidFill>
              </a:rPr>
              <a:t>« J’ai des problèmes aux yeux »</a:t>
            </a:r>
          </a:p>
        </p:txBody>
      </p:sp>
    </p:spTree>
    <p:extLst>
      <p:ext uri="{BB962C8B-B14F-4D97-AF65-F5344CB8AC3E}">
        <p14:creationId xmlns:p14="http://schemas.microsoft.com/office/powerpoint/2010/main" val="217684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1" grpId="0"/>
      <p:bldP spid="12" grpId="0" animBg="1"/>
      <p:bldP spid="13"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idx="1"/>
          </p:nvPr>
        </p:nvSpPr>
        <p:spPr/>
        <p:txBody>
          <a:bodyPr>
            <a:normAutofit/>
          </a:bodyPr>
          <a:lstStyle/>
          <a:p>
            <a:endParaRPr lang="fr-FR" sz="1800" b="1" u="sng" dirty="0">
              <a:latin typeface="+mj-lt"/>
            </a:endParaRPr>
          </a:p>
          <a:p>
            <a:pPr marL="685800" lvl="1" indent="-342900">
              <a:buFontTx/>
              <a:buChar char="-"/>
            </a:pPr>
            <a:r>
              <a:rPr lang="fr-FR" sz="1800" dirty="0">
                <a:solidFill>
                  <a:srgbClr val="000099"/>
                </a:solidFill>
                <a:latin typeface="Arial" panose="020B0604020202020204" pitchFamily="34" charset="0"/>
                <a:cs typeface="Arial" panose="020B0604020202020204" pitchFamily="34" charset="0"/>
              </a:rPr>
              <a:t>Cataracte = opacification du cristallin </a:t>
            </a:r>
          </a:p>
          <a:p>
            <a:pPr marL="1879600" lvl="1"/>
            <a:r>
              <a:rPr lang="fr-FR" sz="1800" dirty="0">
                <a:solidFill>
                  <a:srgbClr val="000099"/>
                </a:solidFill>
                <a:latin typeface="Arial" panose="020B0604020202020204" pitchFamily="34" charset="0"/>
                <a:cs typeface="Arial" panose="020B0604020202020204" pitchFamily="34" charset="0"/>
                <a:sym typeface="Wingdings" panose="05000000000000000000" pitchFamily="2" charset="2"/>
              </a:rPr>
              <a:t> </a:t>
            </a:r>
            <a:r>
              <a:rPr lang="fr-FR" sz="1800" dirty="0">
                <a:solidFill>
                  <a:srgbClr val="000099"/>
                </a:solidFill>
                <a:latin typeface="Arial" panose="020B0604020202020204" pitchFamily="34" charset="0"/>
                <a:cs typeface="Arial" panose="020B0604020202020204" pitchFamily="34" charset="0"/>
              </a:rPr>
              <a:t>troubles de la vision voire cécité (cas les plus graves)</a:t>
            </a:r>
          </a:p>
          <a:p>
            <a:pPr marL="685800" lvl="1" indent="-342900">
              <a:buFontTx/>
              <a:buChar char="-"/>
            </a:pPr>
            <a:endParaRPr lang="fr-FR" sz="1800" dirty="0">
              <a:solidFill>
                <a:srgbClr val="000099"/>
              </a:solidFill>
              <a:latin typeface="Arial" panose="020B0604020202020204" pitchFamily="34" charset="0"/>
              <a:cs typeface="Arial" panose="020B0604020202020204" pitchFamily="34" charset="0"/>
            </a:endParaRPr>
          </a:p>
          <a:p>
            <a:pPr marL="685800" lvl="1" indent="-342900">
              <a:buFontTx/>
              <a:buChar char="-"/>
            </a:pPr>
            <a:r>
              <a:rPr lang="fr-FR" sz="1800" dirty="0">
                <a:solidFill>
                  <a:srgbClr val="000099"/>
                </a:solidFill>
                <a:latin typeface="Arial" panose="020B0604020202020204" pitchFamily="34" charset="0"/>
                <a:cs typeface="Arial" panose="020B0604020202020204" pitchFamily="34" charset="0"/>
              </a:rPr>
              <a:t>Symptomatologie:</a:t>
            </a:r>
          </a:p>
          <a:p>
            <a:pPr lvl="1"/>
            <a:r>
              <a:rPr lang="fr-FR" sz="1800" dirty="0">
                <a:solidFill>
                  <a:srgbClr val="000099"/>
                </a:solidFill>
                <a:latin typeface="Arial" panose="020B0604020202020204" pitchFamily="34" charset="0"/>
                <a:cs typeface="Arial" panose="020B0604020202020204" pitchFamily="34" charset="0"/>
              </a:rPr>
              <a:t>                - baisse de l’acuité visuelle</a:t>
            </a:r>
          </a:p>
          <a:p>
            <a:pPr lvl="1"/>
            <a:r>
              <a:rPr lang="fr-FR" sz="1800" dirty="0">
                <a:solidFill>
                  <a:srgbClr val="000099"/>
                </a:solidFill>
                <a:latin typeface="Arial" panose="020B0604020202020204" pitchFamily="34" charset="0"/>
                <a:cs typeface="Arial" panose="020B0604020202020204" pitchFamily="34" charset="0"/>
              </a:rPr>
              <a:t>                - vision floue ou présence de tâches dans le champ visuel</a:t>
            </a:r>
          </a:p>
          <a:p>
            <a:pPr lvl="1"/>
            <a:r>
              <a:rPr lang="fr-FR" sz="1800" dirty="0">
                <a:solidFill>
                  <a:srgbClr val="000099"/>
                </a:solidFill>
                <a:latin typeface="Arial" panose="020B0604020202020204" pitchFamily="34" charset="0"/>
                <a:cs typeface="Arial" panose="020B0604020202020204" pitchFamily="34" charset="0"/>
              </a:rPr>
              <a:t>                - éblouissement et photophobie</a:t>
            </a:r>
          </a:p>
        </p:txBody>
      </p:sp>
      <p:sp>
        <p:nvSpPr>
          <p:cNvPr id="4" name="Espace réservé du contenu 2"/>
          <p:cNvSpPr txBox="1">
            <a:spLocks/>
          </p:cNvSpPr>
          <p:nvPr/>
        </p:nvSpPr>
        <p:spPr>
          <a:xfrm>
            <a:off x="246063" y="11588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solidFill>
                <a:srgbClr val="000000"/>
              </a:solidFill>
            </a:endParaRPr>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solidFill>
                <a:srgbClr val="000000"/>
              </a:solidFill>
            </a:endParaRPr>
          </a:p>
        </p:txBody>
      </p:sp>
      <p:sp>
        <p:nvSpPr>
          <p:cNvPr id="6" name="ZoneTexte 5"/>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4.8. Troubles oculaires</a:t>
            </a:r>
            <a:endParaRPr lang="fr-FR" sz="3200" b="1" dirty="0">
              <a:solidFill>
                <a:srgbClr val="0000CC"/>
              </a:solidFill>
            </a:endParaRPr>
          </a:p>
        </p:txBody>
      </p:sp>
      <p:sp>
        <p:nvSpPr>
          <p:cNvPr id="8"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Cataracte</a:t>
            </a:r>
            <a:endParaRPr lang="fr-FR" altLang="fr-FR" sz="2000" b="1" dirty="0">
              <a:solidFill>
                <a:srgbClr val="95C41D"/>
              </a:solidFill>
              <a:cs typeface="Arial" panose="020B0604020202020204" pitchFamily="34" charset="0"/>
            </a:endParaRP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0" name="Rectangle 9"/>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1" name="Rectangle 10"/>
          <p:cNvSpPr/>
          <p:nvPr/>
        </p:nvSpPr>
        <p:spPr>
          <a:xfrm>
            <a:off x="9904207" y="179459"/>
            <a:ext cx="2287793" cy="646331"/>
          </a:xfrm>
          <a:prstGeom prst="rect">
            <a:avLst/>
          </a:prstGeom>
          <a:noFill/>
        </p:spPr>
        <p:txBody>
          <a:bodyPr wrap="square">
            <a:spAutoFit/>
          </a:bodyPr>
          <a:lstStyle/>
          <a:p>
            <a:pPr algn="ctr"/>
            <a:r>
              <a:rPr lang="fr-FR" i="1" dirty="0">
                <a:solidFill>
                  <a:srgbClr val="000099"/>
                </a:solidFill>
              </a:rPr>
              <a:t>« J’ai des problèmes aux yeux »</a:t>
            </a:r>
          </a:p>
        </p:txBody>
      </p:sp>
    </p:spTree>
    <p:extLst>
      <p:ext uri="{BB962C8B-B14F-4D97-AF65-F5344CB8AC3E}">
        <p14:creationId xmlns:p14="http://schemas.microsoft.com/office/powerpoint/2010/main" val="426297204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4.8. Troubles oculaires</a:t>
            </a:r>
            <a:endParaRPr lang="fr-FR" sz="3200" b="1" dirty="0">
              <a:solidFill>
                <a:srgbClr val="0000CC"/>
              </a:solidFill>
            </a:endParaRPr>
          </a:p>
        </p:txBody>
      </p:sp>
      <p:sp>
        <p:nvSpPr>
          <p:cNvPr id="8"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Cataracte</a:t>
            </a:r>
            <a:endParaRPr lang="fr-FR" altLang="fr-FR" sz="2000" b="1" dirty="0">
              <a:solidFill>
                <a:srgbClr val="95C41D"/>
              </a:solidFill>
              <a:cs typeface="Arial" panose="020B0604020202020204" pitchFamily="34" charset="0"/>
            </a:endParaRPr>
          </a:p>
        </p:txBody>
      </p:sp>
      <p:sp>
        <p:nvSpPr>
          <p:cNvPr id="9" name="Text Box 27"/>
          <p:cNvSpPr txBox="1">
            <a:spLocks noChangeArrowheads="1"/>
          </p:cNvSpPr>
          <p:nvPr/>
        </p:nvSpPr>
        <p:spPr bwMode="auto">
          <a:xfrm>
            <a:off x="8841271" y="3138015"/>
            <a:ext cx="2270810" cy="408623"/>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Naphtalinum</a:t>
            </a:r>
            <a:r>
              <a:rPr lang="fr-FR" sz="1800" b="1" dirty="0">
                <a:solidFill>
                  <a:srgbClr val="000090"/>
                </a:solidFill>
              </a:rPr>
              <a:t> 5 CH</a:t>
            </a:r>
          </a:p>
        </p:txBody>
      </p:sp>
      <p:sp>
        <p:nvSpPr>
          <p:cNvPr id="10" name="Text Box 26"/>
          <p:cNvSpPr txBox="1">
            <a:spLocks noChangeArrowheads="1"/>
          </p:cNvSpPr>
          <p:nvPr/>
        </p:nvSpPr>
        <p:spPr bwMode="auto">
          <a:xfrm>
            <a:off x="692130" y="3222017"/>
            <a:ext cx="511324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Inflammation de la cornée avec possible ulcération</a:t>
            </a:r>
          </a:p>
          <a:p>
            <a:pPr indent="265113">
              <a:buClr>
                <a:srgbClr val="62C400"/>
              </a:buClr>
            </a:pPr>
            <a:r>
              <a:rPr lang="fr-FR" altLang="fr-FR" dirty="0">
                <a:solidFill>
                  <a:srgbClr val="000099"/>
                </a:solidFill>
                <a:cs typeface="Arial" panose="020B0604020202020204" pitchFamily="34" charset="0"/>
              </a:rPr>
              <a:t>Brûlure, photophobie</a:t>
            </a:r>
          </a:p>
        </p:txBody>
      </p:sp>
      <p:sp>
        <p:nvSpPr>
          <p:cNvPr id="11" name="Text Box 27"/>
          <p:cNvSpPr txBox="1">
            <a:spLocks noChangeArrowheads="1"/>
          </p:cNvSpPr>
          <p:nvPr/>
        </p:nvSpPr>
        <p:spPr bwMode="auto">
          <a:xfrm>
            <a:off x="9069567" y="4542693"/>
            <a:ext cx="2042514" cy="408623"/>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Causticum</a:t>
            </a:r>
            <a:r>
              <a:rPr lang="fr-FR" sz="1800" b="1" dirty="0">
                <a:solidFill>
                  <a:srgbClr val="000090"/>
                </a:solidFill>
              </a:rPr>
              <a:t> 9 CH</a:t>
            </a:r>
            <a:r>
              <a:rPr lang="fr-FR" sz="1800" b="1" dirty="0">
                <a:solidFill>
                  <a:srgbClr val="0000CC"/>
                </a:solidFill>
                <a:cs typeface="Arial" panose="020B0604020202020204" pitchFamily="34" charset="0"/>
              </a:rPr>
              <a:t> </a:t>
            </a:r>
            <a:endParaRPr lang="fr-FR" sz="1800" dirty="0">
              <a:solidFill>
                <a:srgbClr val="000090"/>
              </a:solidFill>
            </a:endParaRPr>
          </a:p>
        </p:txBody>
      </p:sp>
      <p:sp>
        <p:nvSpPr>
          <p:cNvPr id="12" name="Text Box 26"/>
          <p:cNvSpPr txBox="1">
            <a:spLocks noChangeArrowheads="1"/>
          </p:cNvSpPr>
          <p:nvPr/>
        </p:nvSpPr>
        <p:spPr bwMode="auto">
          <a:xfrm>
            <a:off x="692130" y="4612762"/>
            <a:ext cx="64849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Diminution de la vision - sensation de brouillard visuel</a:t>
            </a:r>
          </a:p>
        </p:txBody>
      </p:sp>
      <p:sp>
        <p:nvSpPr>
          <p:cNvPr id="13" name="Espace réservé du contenu 2"/>
          <p:cNvSpPr txBox="1">
            <a:spLocks/>
          </p:cNvSpPr>
          <p:nvPr/>
        </p:nvSpPr>
        <p:spPr>
          <a:xfrm>
            <a:off x="246063" y="1196974"/>
            <a:ext cx="10515600" cy="1484627"/>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solidFill>
                <a:srgbClr val="000000"/>
              </a:solidFill>
            </a:endParaRPr>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Accompagnement dans la stabilisation de la cataracte </a:t>
            </a:r>
          </a:p>
          <a:p>
            <a:pPr marL="355600" indent="0" defTabSz="914377" fontAlgn="auto">
              <a:spcBef>
                <a:spcPts val="600"/>
              </a:spcBef>
              <a:spcAft>
                <a:spcPts val="0"/>
              </a:spcAft>
              <a:buFontTx/>
              <a:buNone/>
              <a:defRPr/>
            </a:pPr>
            <a:r>
              <a:rPr lang="fr-FR" sz="1800" u="sng" dirty="0">
                <a:solidFill>
                  <a:srgbClr val="000099"/>
                </a:solidFill>
                <a:cs typeface="Arial" panose="020B0604020202020204" pitchFamily="34" charset="0"/>
              </a:rPr>
              <a:t>(intervention chirurgicale retardée ou en l’attendant)</a:t>
            </a:r>
          </a:p>
          <a:p>
            <a:pPr marL="0" indent="0" defTabSz="914377" fontAlgn="auto">
              <a:spcBef>
                <a:spcPts val="0"/>
              </a:spcBef>
              <a:spcAft>
                <a:spcPts val="0"/>
              </a:spcAft>
              <a:buFontTx/>
              <a:buNone/>
              <a:defRPr/>
            </a:pPr>
            <a:endParaRPr lang="fr-FR" dirty="0">
              <a:solidFill>
                <a:srgbClr val="000000"/>
              </a:solidFill>
            </a:endParaRPr>
          </a:p>
        </p:txBody>
      </p:sp>
      <p:sp>
        <p:nvSpPr>
          <p:cNvPr id="2" name="Rectangle 1"/>
          <p:cNvSpPr/>
          <p:nvPr/>
        </p:nvSpPr>
        <p:spPr>
          <a:xfrm>
            <a:off x="7864181" y="4993848"/>
            <a:ext cx="3332964" cy="338554"/>
          </a:xfrm>
          <a:prstGeom prst="rect">
            <a:avLst/>
          </a:prstGeom>
        </p:spPr>
        <p:txBody>
          <a:bodyPr wrap="none">
            <a:spAutoFit/>
          </a:bodyPr>
          <a:lstStyle/>
          <a:p>
            <a:pPr algn="r"/>
            <a:r>
              <a:rPr lang="fr-FR" sz="1600" dirty="0">
                <a:solidFill>
                  <a:srgbClr val="000090"/>
                </a:solidFill>
              </a:rPr>
              <a:t>5 granules de chaque matin et soir</a:t>
            </a:r>
          </a:p>
        </p:txBody>
      </p:sp>
      <p:pic>
        <p:nvPicPr>
          <p:cNvPr id="14" name="Imag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5" name="Rectangle 14"/>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6" name="Rectangle 15"/>
          <p:cNvSpPr/>
          <p:nvPr/>
        </p:nvSpPr>
        <p:spPr>
          <a:xfrm>
            <a:off x="9904207" y="179459"/>
            <a:ext cx="2287793" cy="646331"/>
          </a:xfrm>
          <a:prstGeom prst="rect">
            <a:avLst/>
          </a:prstGeom>
          <a:noFill/>
        </p:spPr>
        <p:txBody>
          <a:bodyPr wrap="square">
            <a:spAutoFit/>
          </a:bodyPr>
          <a:lstStyle/>
          <a:p>
            <a:pPr algn="ctr"/>
            <a:r>
              <a:rPr lang="fr-FR" i="1" dirty="0">
                <a:solidFill>
                  <a:srgbClr val="000099"/>
                </a:solidFill>
              </a:rPr>
              <a:t>« J’ai des problèmes aux yeux »</a:t>
            </a:r>
          </a:p>
        </p:txBody>
      </p:sp>
    </p:spTree>
    <p:extLst>
      <p:ext uri="{BB962C8B-B14F-4D97-AF65-F5344CB8AC3E}">
        <p14:creationId xmlns:p14="http://schemas.microsoft.com/office/powerpoint/2010/main" val="335835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2"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246063" y="10191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solidFill>
                <a:srgbClr val="000000"/>
              </a:solidFill>
            </a:endParaRPr>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solidFill>
                <a:srgbClr val="000000"/>
              </a:solidFill>
            </a:endParaRPr>
          </a:p>
        </p:txBody>
      </p:sp>
      <p:sp>
        <p:nvSpPr>
          <p:cNvPr id="6" name="ZoneTexte 5"/>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4.8. Troubles oculaires</a:t>
            </a:r>
            <a:endParaRPr lang="fr-FR" sz="3200" b="1" dirty="0">
              <a:solidFill>
                <a:srgbClr val="0000CC"/>
              </a:solidFill>
            </a:endParaRPr>
          </a:p>
        </p:txBody>
      </p:sp>
      <p:sp>
        <p:nvSpPr>
          <p:cNvPr id="8"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DMLA</a:t>
            </a:r>
            <a:endParaRPr lang="fr-FR" altLang="fr-FR" sz="2000" b="1" dirty="0">
              <a:solidFill>
                <a:srgbClr val="95C41D"/>
              </a:solidFill>
              <a:cs typeface="Arial" panose="020B0604020202020204" pitchFamily="34" charset="0"/>
            </a:endParaRPr>
          </a:p>
        </p:txBody>
      </p:sp>
      <p:sp>
        <p:nvSpPr>
          <p:cNvPr id="9" name="Espace réservé du contenu 1">
            <a:extLst>
              <a:ext uri="{FF2B5EF4-FFF2-40B4-BE49-F238E27FC236}">
                <a16:creationId xmlns:a16="http://schemas.microsoft.com/office/drawing/2014/main" id="{A8A483F2-658A-4800-952B-07514941AE2F}"/>
              </a:ext>
            </a:extLst>
          </p:cNvPr>
          <p:cNvSpPr txBox="1">
            <a:spLocks/>
          </p:cNvSpPr>
          <p:nvPr/>
        </p:nvSpPr>
        <p:spPr>
          <a:xfrm>
            <a:off x="862025" y="2035176"/>
            <a:ext cx="8993176" cy="3048818"/>
          </a:xfrm>
          <a:prstGeom prst="rect">
            <a:avLst/>
          </a:prstGeom>
        </p:spPr>
        <p:txBody>
          <a:bodyPr anchor="t">
            <a:noAutofit/>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355600" indent="-355600">
              <a:spcBef>
                <a:spcPts val="600"/>
              </a:spcBef>
              <a:buFontTx/>
              <a:buBlip>
                <a:blip r:embed="rId3"/>
              </a:buBlip>
              <a:tabLst>
                <a:tab pos="5651500" algn="l"/>
              </a:tabLst>
            </a:pPr>
            <a:r>
              <a:rPr lang="fr-FR" dirty="0">
                <a:cs typeface="Arial"/>
                <a:sym typeface="Wingdings" panose="05000000000000000000" pitchFamily="2" charset="2"/>
              </a:rPr>
              <a:t>DMLA </a:t>
            </a:r>
            <a:r>
              <a:rPr lang="fr-FR" sz="1800" dirty="0">
                <a:cs typeface="Arial"/>
                <a:sym typeface="Wingdings" panose="05000000000000000000" pitchFamily="2" charset="2"/>
              </a:rPr>
              <a:t>(Dégénérescence Maculaire Liée à l’Age)</a:t>
            </a:r>
            <a:r>
              <a:rPr lang="fr-FR" dirty="0">
                <a:cs typeface="Arial"/>
                <a:sym typeface="Wingdings" panose="05000000000000000000" pitchFamily="2" charset="2"/>
              </a:rPr>
              <a:t>  = maladie de l’œil, qui atteint 	la zone centrale de la rétine</a:t>
            </a:r>
            <a:endParaRPr lang="fr-FR" b="1" dirty="0">
              <a:cs typeface="Arial"/>
              <a:sym typeface="Wingdings" panose="05000000000000000000" pitchFamily="2" charset="2"/>
            </a:endParaRPr>
          </a:p>
          <a:p>
            <a:pPr marL="355600" indent="-355600">
              <a:spcBef>
                <a:spcPts val="1200"/>
              </a:spcBef>
              <a:buFontTx/>
              <a:buBlip>
                <a:blip r:embed="rId3"/>
              </a:buBlip>
            </a:pPr>
            <a:r>
              <a:rPr lang="fr-FR" b="1" dirty="0">
                <a:cs typeface="Arial"/>
                <a:sym typeface="Wingdings" panose="05000000000000000000" pitchFamily="2" charset="2"/>
              </a:rPr>
              <a:t>Symptomatologie</a:t>
            </a:r>
            <a:r>
              <a:rPr lang="fr-FR" dirty="0">
                <a:cs typeface="Arial"/>
                <a:sym typeface="Wingdings" panose="05000000000000000000" pitchFamily="2" charset="2"/>
              </a:rPr>
              <a:t> :</a:t>
            </a:r>
            <a:endParaRPr lang="fr-FR" dirty="0">
              <a:cs typeface="Arial"/>
            </a:endParaRPr>
          </a:p>
          <a:p>
            <a:pPr marL="685800" lvl="1" indent="-342900">
              <a:spcBef>
                <a:spcPts val="300"/>
              </a:spcBef>
              <a:buClr>
                <a:srgbClr val="62C400"/>
              </a:buClr>
              <a:buFont typeface="Arial" panose="020B0604020202020204" pitchFamily="34" charset="0"/>
              <a:buChar char="•"/>
            </a:pPr>
            <a:r>
              <a:rPr lang="fr-FR" sz="2000" dirty="0">
                <a:solidFill>
                  <a:srgbClr val="000099"/>
                </a:solidFill>
                <a:sym typeface="Wingdings" panose="05000000000000000000" pitchFamily="2" charset="2"/>
              </a:rPr>
              <a:t> de l’acuité visuelle dans la partie centrale du champ de vision</a:t>
            </a:r>
            <a:endParaRPr lang="fr-FR" sz="2000" dirty="0">
              <a:solidFill>
                <a:srgbClr val="000099"/>
              </a:solidFill>
            </a:endParaRPr>
          </a:p>
          <a:p>
            <a:pPr marL="685800" lvl="1" indent="-342900">
              <a:spcBef>
                <a:spcPts val="300"/>
              </a:spcBef>
              <a:buClr>
                <a:srgbClr val="62C400"/>
              </a:buClr>
              <a:buFont typeface="Arial" panose="020B0604020202020204" pitchFamily="34" charset="0"/>
              <a:buChar char="•"/>
            </a:pPr>
            <a:r>
              <a:rPr lang="fr-FR" sz="2000" dirty="0">
                <a:solidFill>
                  <a:srgbClr val="000099"/>
                </a:solidFill>
              </a:rPr>
              <a:t>Déformations des lignes qui apparaissent « ondulées »</a:t>
            </a:r>
            <a:endParaRPr lang="fr-FR" sz="2000" b="1" dirty="0">
              <a:solidFill>
                <a:srgbClr val="000099"/>
              </a:solidFill>
            </a:endParaRPr>
          </a:p>
          <a:p>
            <a:pPr marL="685800" lvl="1" indent="-342900">
              <a:spcBef>
                <a:spcPts val="300"/>
              </a:spcBef>
              <a:buClr>
                <a:srgbClr val="62C400"/>
              </a:buClr>
              <a:buFont typeface="Arial" panose="020B0604020202020204" pitchFamily="34" charset="0"/>
              <a:buChar char="•"/>
            </a:pPr>
            <a:r>
              <a:rPr lang="fr-FR" sz="2000" dirty="0">
                <a:solidFill>
                  <a:srgbClr val="000099"/>
                </a:solidFill>
              </a:rPr>
              <a:t>Taches sombres ou noires (scotomes) au centre du champ de vision</a:t>
            </a:r>
          </a:p>
          <a:p>
            <a:pPr marL="685800" lvl="1" indent="-342900">
              <a:spcBef>
                <a:spcPts val="300"/>
              </a:spcBef>
              <a:buClr>
                <a:srgbClr val="62C400"/>
              </a:buClr>
              <a:buFont typeface="Arial" panose="020B0604020202020204" pitchFamily="34" charset="0"/>
              <a:buChar char="•"/>
            </a:pPr>
            <a:r>
              <a:rPr lang="fr-FR" sz="2000" dirty="0">
                <a:solidFill>
                  <a:srgbClr val="000099"/>
                </a:solidFill>
              </a:rPr>
              <a:t>Gêne en vision nocturne</a:t>
            </a:r>
            <a:endParaRPr lang="fr-FR" sz="2000" dirty="0">
              <a:solidFill>
                <a:srgbClr val="FF0000"/>
              </a:solidFill>
              <a:cs typeface="Arial"/>
            </a:endParaRPr>
          </a:p>
          <a:p>
            <a:pPr marL="342900" indent="-342900">
              <a:spcBef>
                <a:spcPts val="1200"/>
              </a:spcBef>
              <a:buClr>
                <a:srgbClr val="62C400"/>
              </a:buClr>
              <a:buFont typeface="Arial" panose="020B0604020202020204" pitchFamily="34" charset="0"/>
              <a:buChar char="•"/>
            </a:pPr>
            <a:endParaRPr lang="fr-FR" dirty="0">
              <a:solidFill>
                <a:srgbClr val="FF0000"/>
              </a:solidFill>
              <a:cs typeface="Arial"/>
            </a:endParaRPr>
          </a:p>
        </p:txBody>
      </p:sp>
      <p:sp>
        <p:nvSpPr>
          <p:cNvPr id="10" name="Shape 84"/>
          <p:cNvSpPr txBox="1">
            <a:spLocks/>
          </p:cNvSpPr>
          <p:nvPr/>
        </p:nvSpPr>
        <p:spPr bwMode="auto">
          <a:xfrm>
            <a:off x="343450" y="4741108"/>
            <a:ext cx="10515600" cy="713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lnSpc>
                <a:spcPct val="150000"/>
              </a:lnSpc>
              <a:spcBef>
                <a:spcPct val="0"/>
              </a:spcBef>
              <a:spcAft>
                <a:spcPct val="0"/>
              </a:spcAft>
              <a:buClr>
                <a:srgbClr val="62C400"/>
              </a:buClr>
              <a:buSzPct val="100000"/>
              <a:buFontTx/>
              <a:buBlip>
                <a:blip r:embed="rId3"/>
              </a:buBlip>
            </a:pPr>
            <a:r>
              <a:rPr lang="fr-FR" altLang="fr-FR" sz="2000" dirty="0">
                <a:solidFill>
                  <a:srgbClr val="000099"/>
                </a:solidFill>
              </a:rPr>
              <a:t>Traitement de la forme humide via </a:t>
            </a:r>
            <a:r>
              <a:rPr lang="fr-FR" altLang="fr-FR" sz="2000" b="1" dirty="0">
                <a:solidFill>
                  <a:srgbClr val="000099"/>
                </a:solidFill>
              </a:rPr>
              <a:t>une injection dans l’œil</a:t>
            </a:r>
          </a:p>
        </p:txBody>
      </p:sp>
      <p:sp>
        <p:nvSpPr>
          <p:cNvPr id="11" name="Shape 84"/>
          <p:cNvSpPr txBox="1">
            <a:spLocks/>
          </p:cNvSpPr>
          <p:nvPr/>
        </p:nvSpPr>
        <p:spPr bwMode="auto">
          <a:xfrm>
            <a:off x="343450" y="5142146"/>
            <a:ext cx="10515600" cy="1454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901700" indent="-342900" defTabSz="1079500" fontAlgn="base">
              <a:lnSpc>
                <a:spcPct val="150000"/>
              </a:lnSpc>
              <a:spcBef>
                <a:spcPct val="0"/>
              </a:spcBef>
              <a:spcAft>
                <a:spcPct val="0"/>
              </a:spcAft>
              <a:buClr>
                <a:srgbClr val="62C400"/>
              </a:buClr>
              <a:buSzPct val="100000"/>
              <a:buFont typeface="Wingdings" panose="05000000000000000000" pitchFamily="2" charset="2"/>
              <a:buChar char="è"/>
            </a:pPr>
            <a:r>
              <a:rPr lang="fr-FR" altLang="fr-FR" sz="2000" dirty="0">
                <a:solidFill>
                  <a:srgbClr val="000099"/>
                </a:solidFill>
                <a:sym typeface="Wingdings" panose="05000000000000000000" pitchFamily="2" charset="2"/>
              </a:rPr>
              <a:t>Évolution </a:t>
            </a:r>
            <a:r>
              <a:rPr lang="fr-FR" altLang="fr-FR" sz="2000" b="1" dirty="0">
                <a:solidFill>
                  <a:srgbClr val="000099"/>
                </a:solidFill>
                <a:sym typeface="Wingdings" panose="05000000000000000000" pitchFamily="2" charset="2"/>
              </a:rPr>
              <a:t>post-injection</a:t>
            </a:r>
            <a:r>
              <a:rPr lang="fr-FR" altLang="fr-FR" sz="2000" dirty="0">
                <a:solidFill>
                  <a:srgbClr val="000099"/>
                </a:solidFill>
                <a:sym typeface="Wingdings" panose="05000000000000000000" pitchFamily="2" charset="2"/>
              </a:rPr>
              <a:t> habituelle :</a:t>
            </a:r>
          </a:p>
          <a:p>
            <a:pPr marL="1257300" indent="-342900" defTabSz="1079500" fontAlgn="base">
              <a:spcBef>
                <a:spcPts val="300"/>
              </a:spcBef>
              <a:spcAft>
                <a:spcPct val="0"/>
              </a:spcAft>
              <a:buClr>
                <a:srgbClr val="62C400"/>
              </a:buClr>
              <a:buSzPct val="100000"/>
              <a:buFont typeface="Arial" panose="020B0604020202020204" pitchFamily="34" charset="0"/>
              <a:buChar char="•"/>
            </a:pPr>
            <a:r>
              <a:rPr lang="fr-FR" altLang="fr-FR" sz="2000" dirty="0">
                <a:solidFill>
                  <a:srgbClr val="000099"/>
                </a:solidFill>
                <a:sym typeface="Wingdings" panose="05000000000000000000" pitchFamily="2" charset="2"/>
              </a:rPr>
              <a:t>Douleur</a:t>
            </a:r>
          </a:p>
          <a:p>
            <a:pPr marL="1257300" indent="-342900" defTabSz="1079500" fontAlgn="base">
              <a:spcBef>
                <a:spcPts val="300"/>
              </a:spcBef>
              <a:spcAft>
                <a:spcPct val="0"/>
              </a:spcAft>
              <a:buClr>
                <a:srgbClr val="62C400"/>
              </a:buClr>
              <a:buSzPct val="100000"/>
              <a:buFont typeface="Arial" panose="020B0604020202020204" pitchFamily="34" charset="0"/>
              <a:buChar char="•"/>
            </a:pPr>
            <a:r>
              <a:rPr lang="fr-FR" altLang="fr-FR" sz="2000" b="1" dirty="0">
                <a:solidFill>
                  <a:srgbClr val="000099"/>
                </a:solidFill>
                <a:sym typeface="Wingdings" panose="05000000000000000000" pitchFamily="2" charset="2"/>
              </a:rPr>
              <a:t>Irritation</a:t>
            </a:r>
            <a:r>
              <a:rPr lang="fr-FR" altLang="fr-FR" sz="2000" dirty="0">
                <a:solidFill>
                  <a:srgbClr val="000099"/>
                </a:solidFill>
                <a:sym typeface="Wingdings" panose="05000000000000000000" pitchFamily="2" charset="2"/>
              </a:rPr>
              <a:t> fréquente de la cornée </a:t>
            </a:r>
            <a:r>
              <a:rPr lang="fr-FR" altLang="fr-FR" dirty="0">
                <a:solidFill>
                  <a:srgbClr val="000099"/>
                </a:solidFill>
                <a:sym typeface="Wingdings" panose="05000000000000000000" pitchFamily="2" charset="2"/>
              </a:rPr>
              <a:t>(liée à l’antiseptique) </a:t>
            </a:r>
            <a:r>
              <a:rPr lang="fr-FR" altLang="fr-FR" sz="2000" dirty="0">
                <a:solidFill>
                  <a:srgbClr val="000099"/>
                </a:solidFill>
                <a:sym typeface="Wingdings" panose="05000000000000000000" pitchFamily="2" charset="2"/>
              </a:rPr>
              <a:t>: </a:t>
            </a:r>
            <a:r>
              <a:rPr lang="fr-FR" altLang="fr-FR" dirty="0">
                <a:solidFill>
                  <a:srgbClr val="000099"/>
                </a:solidFill>
                <a:sym typeface="Wingdings" panose="05000000000000000000" pitchFamily="2" charset="2"/>
              </a:rPr>
              <a:t>sensation de brûlure, picotements et/ou larmoiement dans les heures qui suivent l'injection </a:t>
            </a:r>
            <a:endParaRPr lang="fr-FR" altLang="fr-FR" b="1" dirty="0">
              <a:solidFill>
                <a:srgbClr val="000099"/>
              </a:solidFill>
            </a:endParaRPr>
          </a:p>
        </p:txBody>
      </p:sp>
      <p:sp>
        <p:nvSpPr>
          <p:cNvPr id="14" name="Rectangle 13"/>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5" name="Rectangle 14"/>
          <p:cNvSpPr/>
          <p:nvPr/>
        </p:nvSpPr>
        <p:spPr>
          <a:xfrm>
            <a:off x="9904207" y="179459"/>
            <a:ext cx="2287793" cy="646331"/>
          </a:xfrm>
          <a:prstGeom prst="rect">
            <a:avLst/>
          </a:prstGeom>
          <a:noFill/>
        </p:spPr>
        <p:txBody>
          <a:bodyPr wrap="square">
            <a:spAutoFit/>
          </a:bodyPr>
          <a:lstStyle/>
          <a:p>
            <a:pPr algn="ctr"/>
            <a:r>
              <a:rPr lang="fr-FR" i="1" dirty="0">
                <a:solidFill>
                  <a:srgbClr val="000099"/>
                </a:solidFill>
              </a:rPr>
              <a:t>« J’ai des problèmes aux yeux »</a:t>
            </a:r>
          </a:p>
        </p:txBody>
      </p:sp>
      <p:grpSp>
        <p:nvGrpSpPr>
          <p:cNvPr id="16" name="Groupe 15"/>
          <p:cNvGrpSpPr/>
          <p:nvPr/>
        </p:nvGrpSpPr>
        <p:grpSpPr>
          <a:xfrm>
            <a:off x="9582520" y="-746966"/>
            <a:ext cx="3079379" cy="2596260"/>
            <a:chOff x="9582520" y="-746966"/>
            <a:chExt cx="3079379" cy="2596260"/>
          </a:xfrm>
        </p:grpSpPr>
        <p:pic>
          <p:nvPicPr>
            <p:cNvPr id="17" name="Imag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8" name="Rectangle 17"/>
            <p:cNvSpPr/>
            <p:nvPr/>
          </p:nvSpPr>
          <p:spPr>
            <a:xfrm>
              <a:off x="10582656" y="390144"/>
              <a:ext cx="1255776"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19" name="Rectangle 18"/>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20" name="Rectangle 19"/>
            <p:cNvSpPr/>
            <p:nvPr/>
          </p:nvSpPr>
          <p:spPr>
            <a:xfrm>
              <a:off x="9904207" y="179459"/>
              <a:ext cx="2287793" cy="646331"/>
            </a:xfrm>
            <a:prstGeom prst="rect">
              <a:avLst/>
            </a:prstGeom>
            <a:noFill/>
          </p:spPr>
          <p:txBody>
            <a:bodyPr wrap="square">
              <a:spAutoFit/>
            </a:bodyPr>
            <a:lstStyle/>
            <a:p>
              <a:pPr algn="ctr"/>
              <a:r>
                <a:rPr lang="fr-FR" i="1" dirty="0">
                  <a:solidFill>
                    <a:srgbClr val="000099"/>
                  </a:solidFill>
                </a:rPr>
                <a:t>« J’ai des problèmes aux yeux »</a:t>
              </a:r>
            </a:p>
          </p:txBody>
        </p:sp>
      </p:grpSp>
    </p:spTree>
    <p:extLst>
      <p:ext uri="{BB962C8B-B14F-4D97-AF65-F5344CB8AC3E}">
        <p14:creationId xmlns:p14="http://schemas.microsoft.com/office/powerpoint/2010/main" val="164950410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4.8. Troubles oculaires</a:t>
            </a:r>
            <a:endParaRPr lang="fr-FR" sz="3200" b="1" dirty="0">
              <a:solidFill>
                <a:srgbClr val="0000CC"/>
              </a:solidFill>
            </a:endParaRPr>
          </a:p>
        </p:txBody>
      </p:sp>
      <p:sp>
        <p:nvSpPr>
          <p:cNvPr id="8"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DMLA</a:t>
            </a:r>
            <a:endParaRPr lang="fr-FR" altLang="fr-FR" sz="2000" b="1" dirty="0">
              <a:solidFill>
                <a:srgbClr val="95C41D"/>
              </a:solidFill>
              <a:cs typeface="Arial" panose="020B0604020202020204" pitchFamily="34" charset="0"/>
            </a:endParaRPr>
          </a:p>
        </p:txBody>
      </p:sp>
      <p:sp>
        <p:nvSpPr>
          <p:cNvPr id="9" name="Text Box 27"/>
          <p:cNvSpPr txBox="1">
            <a:spLocks noChangeArrowheads="1"/>
          </p:cNvSpPr>
          <p:nvPr/>
        </p:nvSpPr>
        <p:spPr bwMode="auto">
          <a:xfrm>
            <a:off x="7021689" y="2896058"/>
            <a:ext cx="4099207" cy="996017"/>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Ledum</a:t>
            </a:r>
            <a:r>
              <a:rPr lang="fr-FR" sz="1800" b="1" dirty="0">
                <a:solidFill>
                  <a:srgbClr val="000090"/>
                </a:solidFill>
              </a:rPr>
              <a:t> palustre 9 CH</a:t>
            </a:r>
          </a:p>
          <a:p>
            <a:pPr algn="r">
              <a:spcBef>
                <a:spcPts val="300"/>
              </a:spcBef>
            </a:pPr>
            <a:r>
              <a:rPr lang="fr-FR" dirty="0">
                <a:solidFill>
                  <a:srgbClr val="000090"/>
                </a:solidFill>
              </a:rPr>
              <a:t>5 granules avant l’injection et </a:t>
            </a:r>
          </a:p>
          <a:p>
            <a:pPr algn="r"/>
            <a:r>
              <a:rPr lang="fr-FR" dirty="0">
                <a:solidFill>
                  <a:srgbClr val="000090"/>
                </a:solidFill>
              </a:rPr>
              <a:t>toutes les heures après pendant 24 à 48h</a:t>
            </a:r>
          </a:p>
        </p:txBody>
      </p:sp>
      <p:sp>
        <p:nvSpPr>
          <p:cNvPr id="10" name="Text Box 26"/>
          <p:cNvSpPr txBox="1">
            <a:spLocks noChangeArrowheads="1"/>
          </p:cNvSpPr>
          <p:nvPr/>
        </p:nvSpPr>
        <p:spPr bwMode="auto">
          <a:xfrm>
            <a:off x="664029" y="2968826"/>
            <a:ext cx="455655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Plaie par un </a:t>
            </a:r>
            <a:r>
              <a:rPr lang="fr-FR" altLang="fr-FR" b="1" dirty="0">
                <a:solidFill>
                  <a:srgbClr val="000099"/>
                </a:solidFill>
                <a:cs typeface="Arial" panose="020B0604020202020204" pitchFamily="34" charset="0"/>
              </a:rPr>
              <a:t>instrument piquant</a:t>
            </a:r>
          </a:p>
          <a:p>
            <a:pPr marL="265113">
              <a:buClr>
                <a:srgbClr val="62C400"/>
              </a:buClr>
            </a:pPr>
            <a:r>
              <a:rPr lang="fr-FR" altLang="fr-FR" dirty="0">
                <a:solidFill>
                  <a:srgbClr val="000099"/>
                </a:solidFill>
                <a:cs typeface="Arial" panose="020B0604020202020204" pitchFamily="34" charset="0"/>
              </a:rPr>
              <a:t>douleur avec </a:t>
            </a:r>
            <a:r>
              <a:rPr lang="fr-FR" altLang="fr-FR" b="1" dirty="0">
                <a:solidFill>
                  <a:srgbClr val="000099"/>
                </a:solidFill>
                <a:cs typeface="Arial" panose="020B0604020202020204" pitchFamily="34" charset="0"/>
              </a:rPr>
              <a:t>sensation de contusion </a:t>
            </a:r>
            <a:r>
              <a:rPr lang="fr-FR" altLang="fr-FR" dirty="0">
                <a:solidFill>
                  <a:srgbClr val="000099"/>
                </a:solidFill>
                <a:cs typeface="Arial" panose="020B0604020202020204" pitchFamily="34" charset="0"/>
              </a:rPr>
              <a:t>et d’engourdissement</a:t>
            </a:r>
          </a:p>
        </p:txBody>
      </p:sp>
      <p:sp>
        <p:nvSpPr>
          <p:cNvPr id="11" name="Text Box 27"/>
          <p:cNvSpPr txBox="1">
            <a:spLocks noChangeArrowheads="1"/>
          </p:cNvSpPr>
          <p:nvPr/>
        </p:nvSpPr>
        <p:spPr bwMode="auto">
          <a:xfrm>
            <a:off x="7021689" y="4515992"/>
            <a:ext cx="4099207" cy="126843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Mercurius</a:t>
            </a:r>
            <a:r>
              <a:rPr lang="fr-FR" sz="1800" b="1" dirty="0">
                <a:solidFill>
                  <a:srgbClr val="000090"/>
                </a:solidFill>
              </a:rPr>
              <a:t> </a:t>
            </a:r>
            <a:r>
              <a:rPr lang="fr-FR" sz="1800" b="1" dirty="0" err="1">
                <a:solidFill>
                  <a:srgbClr val="000090"/>
                </a:solidFill>
              </a:rPr>
              <a:t>corrosivus</a:t>
            </a:r>
            <a:r>
              <a:rPr lang="fr-FR" sz="1800" b="1" dirty="0">
                <a:solidFill>
                  <a:srgbClr val="000090"/>
                </a:solidFill>
              </a:rPr>
              <a:t> 9 CH</a:t>
            </a:r>
          </a:p>
          <a:p>
            <a:pPr algn="r">
              <a:spcBef>
                <a:spcPts val="300"/>
              </a:spcBef>
            </a:pPr>
            <a:r>
              <a:rPr lang="fr-FR" dirty="0">
                <a:solidFill>
                  <a:srgbClr val="000090"/>
                </a:solidFill>
              </a:rPr>
              <a:t>5 granules toutes les heures – ESA</a:t>
            </a:r>
          </a:p>
          <a:p>
            <a:pPr algn="r"/>
            <a:r>
              <a:rPr lang="fr-FR" dirty="0">
                <a:solidFill>
                  <a:srgbClr val="000090"/>
                </a:solidFill>
              </a:rPr>
              <a:t>En l’absence d’amélioration sous 24h recontacter l’ophtalmo</a:t>
            </a:r>
          </a:p>
        </p:txBody>
      </p:sp>
      <p:sp>
        <p:nvSpPr>
          <p:cNvPr id="12" name="Text Box 26"/>
          <p:cNvSpPr txBox="1">
            <a:spLocks noChangeArrowheads="1"/>
          </p:cNvSpPr>
          <p:nvPr/>
        </p:nvSpPr>
        <p:spPr bwMode="auto">
          <a:xfrm>
            <a:off x="664029" y="4636013"/>
            <a:ext cx="64849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Inflammation de la cornée avec possible ulcération</a:t>
            </a:r>
          </a:p>
          <a:p>
            <a:pPr indent="265113">
              <a:buClr>
                <a:srgbClr val="62C400"/>
              </a:buClr>
            </a:pPr>
            <a:r>
              <a:rPr lang="fr-FR" altLang="fr-FR" b="1" dirty="0">
                <a:solidFill>
                  <a:srgbClr val="000099"/>
                </a:solidFill>
                <a:cs typeface="Arial" panose="020B0604020202020204" pitchFamily="34" charset="0"/>
              </a:rPr>
              <a:t>brûlure, photophobie</a:t>
            </a:r>
          </a:p>
        </p:txBody>
      </p:sp>
      <p:pic>
        <p:nvPicPr>
          <p:cNvPr id="13" name="Imag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26354" y="1637977"/>
            <a:ext cx="668338"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Espace réservé du contenu 2"/>
          <p:cNvSpPr txBox="1">
            <a:spLocks/>
          </p:cNvSpPr>
          <p:nvPr/>
        </p:nvSpPr>
        <p:spPr>
          <a:xfrm>
            <a:off x="246063" y="1196974"/>
            <a:ext cx="10515600" cy="1107035"/>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solidFill>
                <a:srgbClr val="000000"/>
              </a:solidFill>
            </a:endParaRPr>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Accompagnement des injections dans le traitement de la DMLA</a:t>
            </a:r>
          </a:p>
        </p:txBody>
      </p:sp>
      <p:grpSp>
        <p:nvGrpSpPr>
          <p:cNvPr id="14" name="Groupe 13"/>
          <p:cNvGrpSpPr/>
          <p:nvPr/>
        </p:nvGrpSpPr>
        <p:grpSpPr>
          <a:xfrm>
            <a:off x="9582520" y="-746966"/>
            <a:ext cx="3079379" cy="2596260"/>
            <a:chOff x="9582520" y="-746966"/>
            <a:chExt cx="3079379" cy="2596260"/>
          </a:xfrm>
        </p:grpSpPr>
        <p:pic>
          <p:nvPicPr>
            <p:cNvPr id="16" name="Imag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7" name="Rectangle 16"/>
            <p:cNvSpPr/>
            <p:nvPr/>
          </p:nvSpPr>
          <p:spPr>
            <a:xfrm>
              <a:off x="10582656" y="390144"/>
              <a:ext cx="1255776"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18" name="Rectangle 17"/>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9" name="Rectangle 18"/>
            <p:cNvSpPr/>
            <p:nvPr/>
          </p:nvSpPr>
          <p:spPr>
            <a:xfrm>
              <a:off x="9904207" y="179459"/>
              <a:ext cx="2287793" cy="646331"/>
            </a:xfrm>
            <a:prstGeom prst="rect">
              <a:avLst/>
            </a:prstGeom>
            <a:noFill/>
          </p:spPr>
          <p:txBody>
            <a:bodyPr wrap="square">
              <a:spAutoFit/>
            </a:bodyPr>
            <a:lstStyle/>
            <a:p>
              <a:pPr algn="ctr"/>
              <a:r>
                <a:rPr lang="fr-FR" i="1" dirty="0">
                  <a:solidFill>
                    <a:srgbClr val="000099"/>
                  </a:solidFill>
                </a:rPr>
                <a:t>« J’ai des problèmes aux yeux »</a:t>
              </a:r>
            </a:p>
          </p:txBody>
        </p:sp>
      </p:grpSp>
    </p:spTree>
    <p:extLst>
      <p:ext uri="{BB962C8B-B14F-4D97-AF65-F5344CB8AC3E}">
        <p14:creationId xmlns:p14="http://schemas.microsoft.com/office/powerpoint/2010/main" val="313241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ChangeArrowheads="1"/>
          </p:cNvSpPr>
          <p:nvPr/>
        </p:nvSpPr>
        <p:spPr bwMode="auto">
          <a:xfrm>
            <a:off x="5972054" y="1652467"/>
            <a:ext cx="5046466"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562100" indent="-228600">
              <a:defRPr sz="1600">
                <a:solidFill>
                  <a:schemeClr val="tx1"/>
                </a:solidFill>
                <a:latin typeface="Arial" panose="020B0604020202020204" pitchFamily="34" charset="0"/>
              </a:defRPr>
            </a:lvl4pPr>
            <a:lvl5pPr marL="1981200" indent="-228600">
              <a:defRPr sz="1600">
                <a:solidFill>
                  <a:schemeClr val="tx1"/>
                </a:solidFill>
                <a:latin typeface="Arial" panose="020B0604020202020204" pitchFamily="34" charset="0"/>
              </a:defRPr>
            </a:lvl5pPr>
            <a:lvl6pPr marL="2438400" indent="-228600" eaLnBrk="0" fontAlgn="base" hangingPunct="0">
              <a:spcBef>
                <a:spcPct val="0"/>
              </a:spcBef>
              <a:spcAft>
                <a:spcPct val="0"/>
              </a:spcAft>
              <a:defRPr sz="1600">
                <a:solidFill>
                  <a:schemeClr val="tx1"/>
                </a:solidFill>
                <a:latin typeface="Arial" panose="020B0604020202020204" pitchFamily="34" charset="0"/>
              </a:defRPr>
            </a:lvl6pPr>
            <a:lvl7pPr marL="2895600" indent="-228600" eaLnBrk="0" fontAlgn="base" hangingPunct="0">
              <a:spcBef>
                <a:spcPct val="0"/>
              </a:spcBef>
              <a:spcAft>
                <a:spcPct val="0"/>
              </a:spcAft>
              <a:defRPr sz="1600">
                <a:solidFill>
                  <a:schemeClr val="tx1"/>
                </a:solidFill>
                <a:latin typeface="Arial" panose="020B0604020202020204" pitchFamily="34" charset="0"/>
              </a:defRPr>
            </a:lvl7pPr>
            <a:lvl8pPr marL="3352800" indent="-228600" eaLnBrk="0" fontAlgn="base" hangingPunct="0">
              <a:spcBef>
                <a:spcPct val="0"/>
              </a:spcBef>
              <a:spcAft>
                <a:spcPct val="0"/>
              </a:spcAft>
              <a:defRPr sz="1600">
                <a:solidFill>
                  <a:schemeClr val="tx1"/>
                </a:solidFill>
                <a:latin typeface="Arial" panose="020B0604020202020204" pitchFamily="34" charset="0"/>
              </a:defRPr>
            </a:lvl8pPr>
            <a:lvl9pPr marL="38100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20000"/>
              </a:spcBef>
            </a:pPr>
            <a:r>
              <a:rPr lang="fr-FR" altLang="fr-FR" sz="2000" b="1" u="sng" dirty="0">
                <a:solidFill>
                  <a:srgbClr val="000099"/>
                </a:solidFill>
                <a:cs typeface="Arial" panose="020B0604020202020204" pitchFamily="34" charset="0"/>
              </a:rPr>
              <a:t>Objectif :</a:t>
            </a:r>
          </a:p>
          <a:p>
            <a:pPr>
              <a:spcBef>
                <a:spcPct val="20000"/>
              </a:spcBef>
              <a:buFont typeface="Wingdings" panose="05000000000000000000" pitchFamily="2" charset="2"/>
              <a:buChar char="Ø"/>
            </a:pPr>
            <a:r>
              <a:rPr lang="fr-FR" altLang="fr-FR" sz="2000" dirty="0">
                <a:solidFill>
                  <a:srgbClr val="000099"/>
                </a:solidFill>
                <a:cs typeface="Arial" panose="020B0604020202020204" pitchFamily="34" charset="0"/>
              </a:rPr>
              <a:t>Construire un schéma de synthèse</a:t>
            </a:r>
          </a:p>
          <a:p>
            <a:pPr>
              <a:spcBef>
                <a:spcPct val="20000"/>
              </a:spcBef>
              <a:buFont typeface="Wingdings" panose="05000000000000000000" pitchFamily="2" charset="2"/>
              <a:buChar char="Ø"/>
            </a:pPr>
            <a:r>
              <a:rPr lang="fr-FR" altLang="fr-FR" sz="2000" dirty="0">
                <a:solidFill>
                  <a:srgbClr val="000099"/>
                </a:solidFill>
                <a:cs typeface="Arial" panose="020B0604020202020204" pitchFamily="34" charset="0"/>
              </a:rPr>
              <a:t>Disposer d’un outil aide-mémoire</a:t>
            </a:r>
            <a:endParaRPr lang="fr-FR" altLang="fr-FR" sz="3200" dirty="0">
              <a:solidFill>
                <a:srgbClr val="000099"/>
              </a:solidFill>
              <a:cs typeface="Arial" panose="020B0604020202020204" pitchFamily="34" charset="0"/>
            </a:endParaRPr>
          </a:p>
        </p:txBody>
      </p:sp>
      <p:sp>
        <p:nvSpPr>
          <p:cNvPr id="262148" name="Rectangle 4"/>
          <p:cNvSpPr>
            <a:spLocks noChangeArrowheads="1"/>
          </p:cNvSpPr>
          <p:nvPr/>
        </p:nvSpPr>
        <p:spPr bwMode="auto">
          <a:xfrm>
            <a:off x="3978643" y="4157252"/>
            <a:ext cx="7392987" cy="1816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562100" indent="-228600">
              <a:defRPr sz="1600">
                <a:solidFill>
                  <a:schemeClr val="tx1"/>
                </a:solidFill>
                <a:latin typeface="Arial" panose="020B0604020202020204" pitchFamily="34" charset="0"/>
              </a:defRPr>
            </a:lvl4pPr>
            <a:lvl5pPr marL="1981200" indent="-228600">
              <a:defRPr sz="1600">
                <a:solidFill>
                  <a:schemeClr val="tx1"/>
                </a:solidFill>
                <a:latin typeface="Arial" panose="020B0604020202020204" pitchFamily="34" charset="0"/>
              </a:defRPr>
            </a:lvl5pPr>
            <a:lvl6pPr marL="2438400" indent="-228600" eaLnBrk="0" fontAlgn="base" hangingPunct="0">
              <a:spcBef>
                <a:spcPct val="0"/>
              </a:spcBef>
              <a:spcAft>
                <a:spcPct val="0"/>
              </a:spcAft>
              <a:defRPr sz="1600">
                <a:solidFill>
                  <a:schemeClr val="tx1"/>
                </a:solidFill>
                <a:latin typeface="Arial" panose="020B0604020202020204" pitchFamily="34" charset="0"/>
              </a:defRPr>
            </a:lvl6pPr>
            <a:lvl7pPr marL="2895600" indent="-228600" eaLnBrk="0" fontAlgn="base" hangingPunct="0">
              <a:spcBef>
                <a:spcPct val="0"/>
              </a:spcBef>
              <a:spcAft>
                <a:spcPct val="0"/>
              </a:spcAft>
              <a:defRPr sz="1600">
                <a:solidFill>
                  <a:schemeClr val="tx1"/>
                </a:solidFill>
                <a:latin typeface="Arial" panose="020B0604020202020204" pitchFamily="34" charset="0"/>
              </a:defRPr>
            </a:lvl7pPr>
            <a:lvl8pPr marL="3352800" indent="-228600" eaLnBrk="0" fontAlgn="base" hangingPunct="0">
              <a:spcBef>
                <a:spcPct val="0"/>
              </a:spcBef>
              <a:spcAft>
                <a:spcPct val="0"/>
              </a:spcAft>
              <a:defRPr sz="1600">
                <a:solidFill>
                  <a:schemeClr val="tx1"/>
                </a:solidFill>
                <a:latin typeface="Arial" panose="020B0604020202020204" pitchFamily="34" charset="0"/>
              </a:defRPr>
            </a:lvl8pPr>
            <a:lvl9pPr marL="38100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20000"/>
              </a:spcBef>
              <a:buFont typeface="Wingdings" panose="05000000000000000000" pitchFamily="2" charset="2"/>
              <a:buNone/>
            </a:pPr>
            <a:r>
              <a:rPr lang="fr-FR" altLang="fr-FR" sz="1800" b="1" u="sng" dirty="0">
                <a:solidFill>
                  <a:srgbClr val="000099"/>
                </a:solidFill>
                <a:cs typeface="Arial" panose="020B0604020202020204" pitchFamily="34" charset="0"/>
              </a:rPr>
              <a:t>Règles du jeu :</a:t>
            </a:r>
          </a:p>
          <a:p>
            <a:pPr>
              <a:spcBef>
                <a:spcPct val="20000"/>
              </a:spcBef>
              <a:buFontTx/>
              <a:buBlip>
                <a:blip r:embed="rId3"/>
              </a:buBlip>
            </a:pPr>
            <a:r>
              <a:rPr lang="fr-FR" altLang="fr-FR" sz="1800" b="1" dirty="0">
                <a:solidFill>
                  <a:srgbClr val="000099"/>
                </a:solidFill>
                <a:cs typeface="Arial" panose="020B0604020202020204" pitchFamily="34" charset="0"/>
              </a:rPr>
              <a:t>Individuellement</a:t>
            </a:r>
          </a:p>
          <a:p>
            <a:pPr>
              <a:spcBef>
                <a:spcPct val="20000"/>
              </a:spcBef>
              <a:buFontTx/>
              <a:buBlip>
                <a:blip r:embed="rId3"/>
              </a:buBlip>
            </a:pPr>
            <a:r>
              <a:rPr lang="fr-FR" altLang="fr-FR" sz="1800" dirty="0">
                <a:solidFill>
                  <a:srgbClr val="000099"/>
                </a:solidFill>
                <a:cs typeface="Arial" panose="020B0604020202020204" pitchFamily="34" charset="0"/>
              </a:rPr>
              <a:t>Utiliser la structure proposée</a:t>
            </a:r>
          </a:p>
          <a:p>
            <a:pPr>
              <a:spcBef>
                <a:spcPct val="20000"/>
              </a:spcBef>
              <a:buFontTx/>
              <a:buBlip>
                <a:blip r:embed="rId3"/>
              </a:buBlip>
            </a:pPr>
            <a:r>
              <a:rPr lang="fr-FR" altLang="fr-FR" sz="1800" dirty="0">
                <a:solidFill>
                  <a:srgbClr val="000099"/>
                </a:solidFill>
                <a:cs typeface="Arial" panose="020B0604020202020204" pitchFamily="34" charset="0"/>
              </a:rPr>
              <a:t>Construire les 2 arbres décisionnels « Constipation », « Diarrhée »</a:t>
            </a:r>
          </a:p>
        </p:txBody>
      </p:sp>
      <p:sp>
        <p:nvSpPr>
          <p:cNvPr id="8"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9"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fr-FR" sz="3200" b="1" dirty="0">
                <a:solidFill>
                  <a:srgbClr val="FFFFFF"/>
                </a:solidFill>
              </a:rPr>
              <a:t>Arbres décisionnels</a:t>
            </a:r>
          </a:p>
        </p:txBody>
      </p:sp>
      <p:sp>
        <p:nvSpPr>
          <p:cNvPr id="14" name="ZoneTexte 13"/>
          <p:cNvSpPr txBox="1"/>
          <p:nvPr/>
        </p:nvSpPr>
        <p:spPr>
          <a:xfrm rot="21560331">
            <a:off x="1432997" y="3065009"/>
            <a:ext cx="2863911" cy="369332"/>
          </a:xfrm>
          <a:prstGeom prst="rect">
            <a:avLst/>
          </a:prstGeom>
          <a:noFill/>
        </p:spPr>
        <p:txBody>
          <a:bodyPr wrap="square" rtlCol="0">
            <a:spAutoFit/>
          </a:bodyPr>
          <a:lstStyle/>
          <a:p>
            <a:r>
              <a:rPr lang="fr-FR" dirty="0">
                <a:solidFill>
                  <a:srgbClr val="FFFFFF"/>
                </a:solidFill>
                <a:latin typeface="Arial Black" panose="020B0A04020102020204" pitchFamily="34" charset="0"/>
                <a:cs typeface="Arial" panose="020B0604020202020204" pitchFamily="34" charset="0"/>
              </a:rPr>
              <a:t>10’</a:t>
            </a:r>
          </a:p>
        </p:txBody>
      </p:sp>
    </p:spTree>
    <p:extLst>
      <p:ext uri="{BB962C8B-B14F-4D97-AF65-F5344CB8AC3E}">
        <p14:creationId xmlns:p14="http://schemas.microsoft.com/office/powerpoint/2010/main" val="4129532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3"/>
          <a:stretch>
            <a:fillRect/>
          </a:stretch>
        </p:blipFill>
        <p:spPr>
          <a:xfrm rot="669460">
            <a:off x="9648543" y="2430384"/>
            <a:ext cx="2121593" cy="2999982"/>
          </a:xfrm>
          <a:prstGeom prst="rect">
            <a:avLst/>
          </a:prstGeom>
        </p:spPr>
      </p:pic>
      <p:sp>
        <p:nvSpPr>
          <p:cNvPr id="14" name="Text Box 2"/>
          <p:cNvSpPr txBox="1">
            <a:spLocks noChangeArrowheads="1"/>
          </p:cNvSpPr>
          <p:nvPr/>
        </p:nvSpPr>
        <p:spPr bwMode="auto">
          <a:xfrm>
            <a:off x="650329" y="1440115"/>
            <a:ext cx="9398149" cy="367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Aft>
                <a:spcPct val="0"/>
              </a:spcAft>
              <a:buClr>
                <a:srgbClr val="62C400"/>
              </a:buClr>
              <a:tabLst/>
            </a:pPr>
            <a:r>
              <a:rPr lang="fr-FR" altLang="fr-FR" sz="1800" dirty="0">
                <a:solidFill>
                  <a:srgbClr val="000099"/>
                </a:solidFill>
                <a:cs typeface="Arial" panose="020B0604020202020204" pitchFamily="34" charset="0"/>
              </a:rPr>
              <a:t> </a:t>
            </a:r>
          </a:p>
          <a:p>
            <a:pPr eaLnBrk="0" fontAlgn="base" hangingPunct="0">
              <a:spcBef>
                <a:spcPct val="50000"/>
              </a:spcBef>
              <a:spcAft>
                <a:spcPct val="0"/>
              </a:spcAft>
              <a:buClr>
                <a:srgbClr val="62C400"/>
              </a:buClr>
              <a:buBlip>
                <a:blip r:embed="rId4"/>
              </a:buBlip>
              <a:tabLst/>
            </a:pPr>
            <a:r>
              <a:rPr lang="fr-FR" altLang="fr-FR" sz="1800" b="1" dirty="0">
                <a:solidFill>
                  <a:srgbClr val="000099"/>
                </a:solidFill>
                <a:cs typeface="Arial" panose="020B0604020202020204" pitchFamily="34" charset="0"/>
              </a:rPr>
              <a:t> Vieillir en bonne santé = ENJEU MAJEUR de santé publique</a:t>
            </a:r>
          </a:p>
          <a:p>
            <a:pPr eaLnBrk="0" fontAlgn="base" hangingPunct="0">
              <a:spcBef>
                <a:spcPts val="2400"/>
              </a:spcBef>
              <a:spcAft>
                <a:spcPct val="0"/>
              </a:spcAft>
              <a:buClr>
                <a:srgbClr val="62C400"/>
              </a:buClr>
              <a:buBlip>
                <a:blip r:embed="rId4"/>
              </a:buBlip>
              <a:tabLst/>
            </a:pPr>
            <a:r>
              <a:rPr lang="fr-FR" altLang="fr-FR" sz="1800" b="1" dirty="0">
                <a:solidFill>
                  <a:srgbClr val="000099"/>
                </a:solidFill>
                <a:cs typeface="Arial" panose="020B0604020202020204" pitchFamily="34" charset="0"/>
              </a:rPr>
              <a:t> Recommandations HAS</a:t>
            </a:r>
            <a:r>
              <a:rPr lang="fr-FR" altLang="fr-FR" sz="1800" dirty="0">
                <a:solidFill>
                  <a:srgbClr val="000099"/>
                </a:solidFill>
                <a:cs typeface="Arial" panose="020B0604020202020204" pitchFamily="34" charset="0"/>
              </a:rPr>
              <a:t> – 2013 </a:t>
            </a:r>
            <a:r>
              <a:rPr lang="fr-FR" altLang="fr-FR" sz="1800" baseline="30000" dirty="0">
                <a:solidFill>
                  <a:srgbClr val="000099"/>
                </a:solidFill>
                <a:cs typeface="Arial" panose="020B0604020202020204" pitchFamily="34" charset="0"/>
              </a:rPr>
              <a:t>(1) (2) </a:t>
            </a:r>
            <a:r>
              <a:rPr lang="fr-FR" altLang="fr-FR" sz="1800" dirty="0">
                <a:solidFill>
                  <a:srgbClr val="000099"/>
                </a:solidFill>
                <a:cs typeface="Arial" panose="020B0604020202020204" pitchFamily="34" charset="0"/>
              </a:rPr>
              <a:t>: prise en charge de la fragilité</a:t>
            </a:r>
          </a:p>
          <a:p>
            <a:pPr marL="177800" eaLnBrk="0" fontAlgn="base" hangingPunct="0">
              <a:spcBef>
                <a:spcPts val="1800"/>
              </a:spcBef>
              <a:spcAft>
                <a:spcPct val="0"/>
              </a:spcAft>
              <a:buClr>
                <a:srgbClr val="62C400"/>
              </a:buClr>
              <a:tabLst/>
            </a:pPr>
            <a:r>
              <a:rPr lang="fr-FR" altLang="fr-FR" sz="1800" dirty="0">
                <a:solidFill>
                  <a:srgbClr val="000099"/>
                </a:solidFill>
                <a:cs typeface="Arial" panose="020B0604020202020204" pitchFamily="34" charset="0"/>
                <a:sym typeface="Wingdings" panose="05000000000000000000" pitchFamily="2" charset="2"/>
              </a:rPr>
              <a:t> </a:t>
            </a:r>
            <a:r>
              <a:rPr lang="fr-FR" altLang="fr-FR" sz="1800" dirty="0">
                <a:solidFill>
                  <a:srgbClr val="000099"/>
                </a:solidFill>
                <a:cs typeface="Arial" panose="020B0604020202020204" pitchFamily="34" charset="0"/>
              </a:rPr>
              <a:t>démarche sur </a:t>
            </a:r>
            <a:r>
              <a:rPr lang="fr-FR" altLang="fr-FR" sz="2400" b="1" dirty="0">
                <a:solidFill>
                  <a:srgbClr val="95C41D"/>
                </a:solidFill>
                <a:cs typeface="Arial" panose="020B0604020202020204" pitchFamily="34" charset="0"/>
              </a:rPr>
              <a:t>3 axes </a:t>
            </a:r>
            <a:r>
              <a:rPr lang="fr-FR" altLang="fr-FR" sz="1800" dirty="0">
                <a:solidFill>
                  <a:srgbClr val="000099"/>
                </a:solidFill>
                <a:cs typeface="Arial" panose="020B0604020202020204" pitchFamily="34" charset="0"/>
              </a:rPr>
              <a:t>:</a:t>
            </a:r>
          </a:p>
          <a:p>
            <a:pPr lvl="5">
              <a:spcBef>
                <a:spcPts val="1200"/>
              </a:spcBef>
              <a:buClr>
                <a:srgbClr val="62C400"/>
              </a:buClr>
              <a:buFont typeface="Arial" panose="020B0604020202020204" pitchFamily="34" charset="0"/>
              <a:buChar char="•"/>
              <a:tabLst/>
            </a:pPr>
            <a:r>
              <a:rPr lang="fr-FR" altLang="fr-FR" sz="1800" b="1" dirty="0">
                <a:solidFill>
                  <a:srgbClr val="000099"/>
                </a:solidFill>
                <a:cs typeface="Arial" panose="020B0604020202020204" pitchFamily="34" charset="0"/>
              </a:rPr>
              <a:t>REPÉRER</a:t>
            </a:r>
          </a:p>
          <a:p>
            <a:pPr lvl="5">
              <a:spcBef>
                <a:spcPts val="1200"/>
              </a:spcBef>
              <a:buClr>
                <a:srgbClr val="62C400"/>
              </a:buClr>
              <a:buFont typeface="Arial" panose="020B0604020202020204" pitchFamily="34" charset="0"/>
              <a:buChar char="•"/>
              <a:tabLst/>
            </a:pPr>
            <a:r>
              <a:rPr lang="fr-FR" altLang="fr-FR" sz="1800" b="1" dirty="0">
                <a:solidFill>
                  <a:srgbClr val="000099"/>
                </a:solidFill>
                <a:cs typeface="Arial" panose="020B0604020202020204" pitchFamily="34" charset="0"/>
              </a:rPr>
              <a:t>ÉVALUER</a:t>
            </a:r>
          </a:p>
          <a:p>
            <a:pPr lvl="5">
              <a:spcBef>
                <a:spcPts val="1200"/>
              </a:spcBef>
              <a:buClr>
                <a:srgbClr val="62C400"/>
              </a:buClr>
              <a:buFont typeface="Arial" panose="020B0604020202020204" pitchFamily="34" charset="0"/>
              <a:buChar char="•"/>
              <a:tabLst/>
            </a:pPr>
            <a:r>
              <a:rPr lang="fr-FR" altLang="fr-FR" sz="1800" b="1" dirty="0">
                <a:solidFill>
                  <a:srgbClr val="000099"/>
                </a:solidFill>
                <a:cs typeface="Arial" panose="020B0604020202020204" pitchFamily="34" charset="0"/>
              </a:rPr>
              <a:t>AGIR</a:t>
            </a:r>
          </a:p>
          <a:p>
            <a:pPr lvl="1" eaLnBrk="0" fontAlgn="base" hangingPunct="0">
              <a:spcBef>
                <a:spcPct val="50000"/>
              </a:spcBef>
              <a:spcAft>
                <a:spcPct val="0"/>
              </a:spcAft>
              <a:buClr>
                <a:srgbClr val="62C400"/>
              </a:buClr>
              <a:buFont typeface="Arial" panose="020B0604020202020204" pitchFamily="34" charset="0"/>
              <a:buChar char="•"/>
              <a:tabLst/>
            </a:pPr>
            <a:endParaRPr lang="fr-FR" altLang="fr-FR" sz="1800" dirty="0">
              <a:solidFill>
                <a:srgbClr val="FF0000"/>
              </a:solidFill>
              <a:cs typeface="Arial" panose="020B0604020202020204" pitchFamily="34" charset="0"/>
            </a:endParaRPr>
          </a:p>
        </p:txBody>
      </p:sp>
      <p:sp>
        <p:nvSpPr>
          <p:cNvPr id="4" name="Titre 1"/>
          <p:cNvSpPr txBox="1">
            <a:spLocks/>
          </p:cNvSpPr>
          <p:nvPr/>
        </p:nvSpPr>
        <p:spPr bwMode="auto">
          <a:xfrm>
            <a:off x="2303462" y="361950"/>
            <a:ext cx="930238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fontAlgn="base">
              <a:lnSpc>
                <a:spcPct val="90000"/>
              </a:lnSpc>
              <a:spcBef>
                <a:spcPct val="0"/>
              </a:spcBef>
              <a:spcAft>
                <a:spcPct val="0"/>
              </a:spcAft>
            </a:pPr>
            <a:r>
              <a:rPr lang="fr-FR" altLang="fr-FR" sz="3200" b="1" dirty="0">
                <a:solidFill>
                  <a:srgbClr val="FFFFFF"/>
                </a:solidFill>
                <a:ea typeface="Tahoma" panose="020B0604030504040204" pitchFamily="34" charset="0"/>
                <a:cs typeface="Arial" panose="020B0604020202020204" pitchFamily="34" charset="0"/>
              </a:rPr>
              <a:t>1.2. Notion de fragilité</a:t>
            </a:r>
          </a:p>
        </p:txBody>
      </p:sp>
      <p:sp>
        <p:nvSpPr>
          <p:cNvPr id="5" name="Text Box 50"/>
          <p:cNvSpPr txBox="1">
            <a:spLocks noChangeArrowheads="1"/>
          </p:cNvSpPr>
          <p:nvPr/>
        </p:nvSpPr>
        <p:spPr bwMode="auto">
          <a:xfrm>
            <a:off x="2390654" y="997147"/>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Repérage et prise en charge </a:t>
            </a:r>
            <a:r>
              <a:rPr lang="fr-FR" altLang="fr-FR" dirty="0">
                <a:solidFill>
                  <a:srgbClr val="95C41D"/>
                </a:solidFill>
                <a:cs typeface="Arial" panose="020B0604020202020204" pitchFamily="34" charset="0"/>
                <a:sym typeface="Wingdings" panose="05000000000000000000" pitchFamily="2" charset="2"/>
              </a:rPr>
              <a:t>(en ambulatoire)</a:t>
            </a:r>
            <a:endParaRPr lang="fr-FR" altLang="fr-FR" dirty="0">
              <a:solidFill>
                <a:srgbClr val="95C41D"/>
              </a:solidFill>
              <a:cs typeface="Arial" panose="020B0604020202020204" pitchFamily="34" charset="0"/>
            </a:endParaRPr>
          </a:p>
        </p:txBody>
      </p:sp>
      <p:pic>
        <p:nvPicPr>
          <p:cNvPr id="6" name="Image 5"/>
          <p:cNvPicPr>
            <a:picLocks noChangeAspect="1"/>
          </p:cNvPicPr>
          <p:nvPr/>
        </p:nvPicPr>
        <p:blipFill>
          <a:blip r:embed="rId5"/>
          <a:stretch>
            <a:fillRect/>
          </a:stretch>
        </p:blipFill>
        <p:spPr>
          <a:xfrm>
            <a:off x="8204287" y="1529435"/>
            <a:ext cx="2136216" cy="3014995"/>
          </a:xfrm>
          <a:prstGeom prst="rect">
            <a:avLst/>
          </a:prstGeom>
          <a:ln>
            <a:solidFill>
              <a:schemeClr val="tx1"/>
            </a:solidFill>
          </a:ln>
        </p:spPr>
      </p:pic>
      <p:sp>
        <p:nvSpPr>
          <p:cNvPr id="16" name="Text Box 2"/>
          <p:cNvSpPr txBox="1">
            <a:spLocks noChangeArrowheads="1"/>
          </p:cNvSpPr>
          <p:nvPr/>
        </p:nvSpPr>
        <p:spPr bwMode="auto">
          <a:xfrm>
            <a:off x="99941" y="5097827"/>
            <a:ext cx="9177409"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marL="812800" lvl="1" indent="-355600" eaLnBrk="0" fontAlgn="base" hangingPunct="0">
              <a:lnSpc>
                <a:spcPct val="150000"/>
              </a:lnSpc>
              <a:spcBef>
                <a:spcPct val="50000"/>
              </a:spcBef>
              <a:spcAft>
                <a:spcPct val="0"/>
              </a:spcAft>
              <a:buClr>
                <a:srgbClr val="62C400"/>
              </a:buClr>
              <a:tabLst/>
            </a:pPr>
            <a:r>
              <a:rPr lang="fr-FR" altLang="fr-FR" sz="1800" dirty="0">
                <a:solidFill>
                  <a:srgbClr val="95C41D"/>
                </a:solidFill>
                <a:cs typeface="Arial" panose="020B0604020202020204" pitchFamily="34" charset="0"/>
                <a:sym typeface="Wingdings" panose="05000000000000000000" pitchFamily="2" charset="2"/>
              </a:rPr>
              <a:t> </a:t>
            </a:r>
            <a:r>
              <a:rPr lang="fr-FR" altLang="fr-FR" sz="1800" dirty="0">
                <a:solidFill>
                  <a:srgbClr val="95C41D"/>
                </a:solidFill>
                <a:cs typeface="Arial" panose="020B0604020202020204" pitchFamily="34" charset="0"/>
              </a:rPr>
              <a:t> </a:t>
            </a:r>
            <a:r>
              <a:rPr lang="fr-FR" altLang="fr-FR" sz="1800" b="1" dirty="0">
                <a:solidFill>
                  <a:srgbClr val="000099"/>
                </a:solidFill>
                <a:cs typeface="Arial" panose="020B0604020202020204" pitchFamily="34" charset="0"/>
              </a:rPr>
              <a:t>Équipe officinale = </a:t>
            </a:r>
            <a:r>
              <a:rPr lang="fr-FR" altLang="fr-FR" sz="1800" b="1" dirty="0">
                <a:solidFill>
                  <a:srgbClr val="95C41D"/>
                </a:solidFill>
                <a:cs typeface="Arial" panose="020B0604020202020204" pitchFamily="34" charset="0"/>
              </a:rPr>
              <a:t>ACTEUR de 1</a:t>
            </a:r>
            <a:r>
              <a:rPr lang="fr-FR" altLang="fr-FR" sz="1800" b="1" baseline="30000" dirty="0">
                <a:solidFill>
                  <a:srgbClr val="95C41D"/>
                </a:solidFill>
                <a:cs typeface="Arial" panose="020B0604020202020204" pitchFamily="34" charset="0"/>
              </a:rPr>
              <a:t>er</a:t>
            </a:r>
            <a:r>
              <a:rPr lang="fr-FR" altLang="fr-FR" sz="1800" b="1" dirty="0">
                <a:solidFill>
                  <a:srgbClr val="95C41D"/>
                </a:solidFill>
                <a:cs typeface="Arial" panose="020B0604020202020204" pitchFamily="34" charset="0"/>
              </a:rPr>
              <a:t> recours</a:t>
            </a:r>
            <a:r>
              <a:rPr lang="fr-FR" altLang="fr-FR" sz="1800" b="1" dirty="0">
                <a:solidFill>
                  <a:srgbClr val="000099"/>
                </a:solidFill>
                <a:cs typeface="Arial" panose="020B0604020202020204" pitchFamily="34" charset="0"/>
              </a:rPr>
              <a:t>, </a:t>
            </a:r>
            <a:r>
              <a:rPr lang="fr-FR" altLang="fr-FR" sz="1800" dirty="0">
                <a:solidFill>
                  <a:srgbClr val="000099"/>
                </a:solidFill>
                <a:cs typeface="Arial" panose="020B0604020202020204" pitchFamily="34" charset="0"/>
              </a:rPr>
              <a:t>sur chacun des axes</a:t>
            </a:r>
          </a:p>
        </p:txBody>
      </p:sp>
      <p:sp>
        <p:nvSpPr>
          <p:cNvPr id="17" name="Text Box 11"/>
          <p:cNvSpPr txBox="1">
            <a:spLocks noChangeArrowheads="1"/>
          </p:cNvSpPr>
          <p:nvPr/>
        </p:nvSpPr>
        <p:spPr bwMode="auto">
          <a:xfrm>
            <a:off x="99941" y="6324510"/>
            <a:ext cx="815209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square">
            <a:spAutoFit/>
          </a:bodyPr>
          <a:lstStyle/>
          <a:p>
            <a:pPr>
              <a:spcBef>
                <a:spcPct val="50000"/>
              </a:spcBef>
            </a:pPr>
            <a:r>
              <a:rPr lang="fr-FR" altLang="fr-FR" sz="900" i="1" dirty="0"/>
              <a:t>(1) HAS -  Fiche points clés et solutions - Comment repérer la fragilité en soins ambulatoires - juin 2013</a:t>
            </a:r>
          </a:p>
          <a:p>
            <a:r>
              <a:rPr lang="fr-FR" altLang="fr-FR" sz="900" i="1" dirty="0"/>
              <a:t>(2) HAS -  Fiche points clés et solutions - Prendre en charge les personnes âgées fragiles en ambulatoire – décembre 2013</a:t>
            </a:r>
            <a:endParaRPr lang="fr-FR" altLang="fr-FR" sz="900" i="1" u="sng" dirty="0"/>
          </a:p>
        </p:txBody>
      </p:sp>
    </p:spTree>
    <p:extLst>
      <p:ext uri="{BB962C8B-B14F-4D97-AF65-F5344CB8AC3E}">
        <p14:creationId xmlns:p14="http://schemas.microsoft.com/office/powerpoint/2010/main" val="395417399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a:srcRect l="3928" t="21763" r="1064" b="2042"/>
          <a:stretch/>
        </p:blipFill>
        <p:spPr>
          <a:xfrm>
            <a:off x="1405890" y="1235166"/>
            <a:ext cx="9464040" cy="5163208"/>
          </a:xfrm>
          <a:prstGeom prst="rect">
            <a:avLst/>
          </a:prstGeom>
        </p:spPr>
      </p:pic>
      <p:grpSp>
        <p:nvGrpSpPr>
          <p:cNvPr id="6" name="Groupe 5"/>
          <p:cNvGrpSpPr/>
          <p:nvPr/>
        </p:nvGrpSpPr>
        <p:grpSpPr>
          <a:xfrm>
            <a:off x="9964738" y="358775"/>
            <a:ext cx="1735137" cy="1819275"/>
            <a:chOff x="9964738" y="358775"/>
            <a:chExt cx="1735137" cy="1819275"/>
          </a:xfrm>
        </p:grpSpPr>
        <p:sp>
          <p:nvSpPr>
            <p:cNvPr id="7" name="Pentagone 6"/>
            <p:cNvSpPr/>
            <p:nvPr/>
          </p:nvSpPr>
          <p:spPr>
            <a:xfrm rot="5400000">
              <a:off x="9922669" y="400844"/>
              <a:ext cx="1819275" cy="173513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0" hangingPunct="0">
                <a:defRPr/>
              </a:pPr>
              <a:endParaRPr lang="fr-FR" dirty="0">
                <a:solidFill>
                  <a:srgbClr val="FFFFFF"/>
                </a:solidFill>
              </a:endParaRPr>
            </a:p>
          </p:txBody>
        </p:sp>
        <p:sp>
          <p:nvSpPr>
            <p:cNvPr id="8" name="ZoneTexte 16"/>
            <p:cNvSpPr txBox="1">
              <a:spLocks noChangeArrowheads="1"/>
            </p:cNvSpPr>
            <p:nvPr/>
          </p:nvSpPr>
          <p:spPr bwMode="auto">
            <a:xfrm>
              <a:off x="9964738" y="946150"/>
              <a:ext cx="17287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1400" i="1" dirty="0">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3850" y="3714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fr-FR" sz="3200" b="1" dirty="0">
                <a:solidFill>
                  <a:srgbClr val="FFFFFF"/>
                </a:solidFill>
              </a:rPr>
              <a:t>Constipation</a:t>
            </a:r>
          </a:p>
        </p:txBody>
      </p:sp>
      <p:sp>
        <p:nvSpPr>
          <p:cNvPr id="4" name="Rectangle 3"/>
          <p:cNvSpPr/>
          <p:nvPr/>
        </p:nvSpPr>
        <p:spPr>
          <a:xfrm>
            <a:off x="1776095" y="2878574"/>
            <a:ext cx="1784206" cy="307777"/>
          </a:xfrm>
          <a:prstGeom prst="rect">
            <a:avLst/>
          </a:prstGeom>
        </p:spPr>
        <p:txBody>
          <a:bodyPr wrap="none">
            <a:spAutoFit/>
          </a:bodyPr>
          <a:lstStyle/>
          <a:p>
            <a:r>
              <a:rPr lang="fr-FR" altLang="fr-FR" sz="1400" b="1" dirty="0">
                <a:solidFill>
                  <a:srgbClr val="000099"/>
                </a:solidFill>
                <a:cs typeface="Arial" panose="020B0604020202020204" pitchFamily="34" charset="0"/>
              </a:rPr>
              <a:t>NUX VOMICA 5 CH</a:t>
            </a:r>
            <a:endParaRPr lang="fr-FR" sz="1400" dirty="0"/>
          </a:p>
        </p:txBody>
      </p:sp>
      <p:sp>
        <p:nvSpPr>
          <p:cNvPr id="11" name="Rectangle 10"/>
          <p:cNvSpPr/>
          <p:nvPr/>
        </p:nvSpPr>
        <p:spPr>
          <a:xfrm>
            <a:off x="3220085" y="4427435"/>
            <a:ext cx="1458541" cy="307777"/>
          </a:xfrm>
          <a:prstGeom prst="rect">
            <a:avLst/>
          </a:prstGeom>
        </p:spPr>
        <p:txBody>
          <a:bodyPr wrap="none">
            <a:spAutoFit/>
          </a:bodyPr>
          <a:lstStyle/>
          <a:p>
            <a:r>
              <a:rPr lang="fr-FR" altLang="fr-FR" sz="1400" b="1" dirty="0">
                <a:solidFill>
                  <a:srgbClr val="000099"/>
                </a:solidFill>
                <a:cs typeface="Arial" panose="020B0604020202020204" pitchFamily="34" charset="0"/>
              </a:rPr>
              <a:t>BRYONIA 5 CH</a:t>
            </a:r>
            <a:endParaRPr lang="fr-FR" sz="1400" dirty="0"/>
          </a:p>
        </p:txBody>
      </p:sp>
      <p:sp>
        <p:nvSpPr>
          <p:cNvPr id="12" name="Rectangle 11"/>
          <p:cNvSpPr/>
          <p:nvPr/>
        </p:nvSpPr>
        <p:spPr>
          <a:xfrm>
            <a:off x="7960368" y="4438865"/>
            <a:ext cx="2719014" cy="292388"/>
          </a:xfrm>
          <a:prstGeom prst="rect">
            <a:avLst/>
          </a:prstGeom>
        </p:spPr>
        <p:txBody>
          <a:bodyPr wrap="none">
            <a:spAutoFit/>
          </a:bodyPr>
          <a:lstStyle/>
          <a:p>
            <a:r>
              <a:rPr lang="fr-FR" altLang="fr-FR" sz="1300" b="1" dirty="0">
                <a:solidFill>
                  <a:srgbClr val="000099"/>
                </a:solidFill>
                <a:cs typeface="Arial" panose="020B0604020202020204" pitchFamily="34" charset="0"/>
              </a:rPr>
              <a:t>HYDRASTIS CANADENSIS 5CH </a:t>
            </a:r>
            <a:endParaRPr lang="fr-FR" sz="1300" dirty="0"/>
          </a:p>
        </p:txBody>
      </p:sp>
      <p:sp>
        <p:nvSpPr>
          <p:cNvPr id="13" name="Rectangle 12"/>
          <p:cNvSpPr/>
          <p:nvPr/>
        </p:nvSpPr>
        <p:spPr>
          <a:xfrm>
            <a:off x="2764404" y="2419070"/>
            <a:ext cx="681597" cy="307777"/>
          </a:xfrm>
          <a:prstGeom prst="rect">
            <a:avLst/>
          </a:prstGeom>
        </p:spPr>
        <p:txBody>
          <a:bodyPr wrap="none">
            <a:spAutoFit/>
          </a:bodyPr>
          <a:lstStyle/>
          <a:p>
            <a:r>
              <a:rPr lang="fr-FR" altLang="fr-FR" sz="1400" b="1" dirty="0">
                <a:solidFill>
                  <a:srgbClr val="000099"/>
                </a:solidFill>
                <a:cs typeface="Arial" panose="020B0604020202020204" pitchFamily="34" charset="0"/>
              </a:rPr>
              <a:t>selles</a:t>
            </a:r>
            <a:endParaRPr lang="fr-FR" sz="1400" dirty="0"/>
          </a:p>
        </p:txBody>
      </p:sp>
      <p:sp>
        <p:nvSpPr>
          <p:cNvPr id="14" name="Rectangle 13"/>
          <p:cNvSpPr/>
          <p:nvPr/>
        </p:nvSpPr>
        <p:spPr>
          <a:xfrm>
            <a:off x="1945561" y="2650998"/>
            <a:ext cx="1228221" cy="307777"/>
          </a:xfrm>
          <a:prstGeom prst="rect">
            <a:avLst/>
          </a:prstGeom>
        </p:spPr>
        <p:txBody>
          <a:bodyPr wrap="none">
            <a:spAutoFit/>
          </a:bodyPr>
          <a:lstStyle/>
          <a:p>
            <a:r>
              <a:rPr lang="fr-FR" altLang="fr-FR" sz="1400" b="1" dirty="0">
                <a:solidFill>
                  <a:srgbClr val="000099"/>
                </a:solidFill>
                <a:cs typeface="Arial" panose="020B0604020202020204" pitchFamily="34" charset="0"/>
              </a:rPr>
              <a:t>incomplètes</a:t>
            </a:r>
            <a:endParaRPr lang="fr-FR" sz="1400" dirty="0"/>
          </a:p>
        </p:txBody>
      </p:sp>
      <p:sp>
        <p:nvSpPr>
          <p:cNvPr id="15" name="Rectangle 14"/>
          <p:cNvSpPr/>
          <p:nvPr/>
        </p:nvSpPr>
        <p:spPr>
          <a:xfrm>
            <a:off x="2987929" y="3956471"/>
            <a:ext cx="1556836" cy="307777"/>
          </a:xfrm>
          <a:prstGeom prst="rect">
            <a:avLst/>
          </a:prstGeom>
        </p:spPr>
        <p:txBody>
          <a:bodyPr wrap="none">
            <a:spAutoFit/>
          </a:bodyPr>
          <a:lstStyle/>
          <a:p>
            <a:r>
              <a:rPr lang="fr-FR" altLang="fr-FR" sz="1400" b="1" dirty="0">
                <a:solidFill>
                  <a:srgbClr val="000099"/>
                </a:solidFill>
                <a:cs typeface="Arial" panose="020B0604020202020204" pitchFamily="34" charset="0"/>
              </a:rPr>
              <a:t>dures et sèches</a:t>
            </a:r>
            <a:endParaRPr lang="fr-FR" sz="1400" dirty="0"/>
          </a:p>
        </p:txBody>
      </p:sp>
      <p:sp>
        <p:nvSpPr>
          <p:cNvPr id="16" name="Rectangle 15"/>
          <p:cNvSpPr/>
          <p:nvPr/>
        </p:nvSpPr>
        <p:spPr>
          <a:xfrm>
            <a:off x="4096147" y="5289793"/>
            <a:ext cx="910827" cy="292388"/>
          </a:xfrm>
          <a:prstGeom prst="rect">
            <a:avLst/>
          </a:prstGeom>
        </p:spPr>
        <p:txBody>
          <a:bodyPr wrap="none">
            <a:spAutoFit/>
          </a:bodyPr>
          <a:lstStyle/>
          <a:p>
            <a:r>
              <a:rPr lang="fr-FR" altLang="fr-FR" sz="1300" b="1" dirty="0">
                <a:solidFill>
                  <a:srgbClr val="000099"/>
                </a:solidFill>
                <a:cs typeface="Arial" panose="020B0604020202020204" pitchFamily="34" charset="0"/>
              </a:rPr>
              <a:t>collantes</a:t>
            </a:r>
            <a:endParaRPr lang="fr-FR" sz="1300" dirty="0"/>
          </a:p>
        </p:txBody>
      </p:sp>
      <p:sp>
        <p:nvSpPr>
          <p:cNvPr id="17" name="Rectangle 16"/>
          <p:cNvSpPr/>
          <p:nvPr/>
        </p:nvSpPr>
        <p:spPr>
          <a:xfrm>
            <a:off x="4436144" y="5504196"/>
            <a:ext cx="1178528" cy="307777"/>
          </a:xfrm>
          <a:prstGeom prst="rect">
            <a:avLst/>
          </a:prstGeom>
        </p:spPr>
        <p:txBody>
          <a:bodyPr wrap="none">
            <a:spAutoFit/>
          </a:bodyPr>
          <a:lstStyle/>
          <a:p>
            <a:r>
              <a:rPr lang="fr-FR" altLang="fr-FR" sz="1400" b="1" dirty="0">
                <a:solidFill>
                  <a:srgbClr val="000099"/>
                </a:solidFill>
                <a:cs typeface="Arial" panose="020B0604020202020204" pitchFamily="34" charset="0"/>
              </a:rPr>
              <a:t>gros efforts</a:t>
            </a:r>
            <a:endParaRPr lang="fr-FR" sz="1400" dirty="0"/>
          </a:p>
        </p:txBody>
      </p:sp>
      <p:sp>
        <p:nvSpPr>
          <p:cNvPr id="18" name="Rectangle 17"/>
          <p:cNvSpPr/>
          <p:nvPr/>
        </p:nvSpPr>
        <p:spPr>
          <a:xfrm>
            <a:off x="3551625" y="5750871"/>
            <a:ext cx="1095172" cy="292388"/>
          </a:xfrm>
          <a:prstGeom prst="rect">
            <a:avLst/>
          </a:prstGeom>
        </p:spPr>
        <p:txBody>
          <a:bodyPr wrap="none">
            <a:spAutoFit/>
          </a:bodyPr>
          <a:lstStyle/>
          <a:p>
            <a:r>
              <a:rPr lang="fr-FR" altLang="fr-FR" sz="1250" b="1" dirty="0">
                <a:solidFill>
                  <a:srgbClr val="000099"/>
                </a:solidFill>
                <a:cs typeface="Arial" panose="020B0604020202020204" pitchFamily="34" charset="0"/>
              </a:rPr>
              <a:t>sécheresse</a:t>
            </a:r>
            <a:endParaRPr lang="fr-FR" sz="1250" dirty="0"/>
          </a:p>
        </p:txBody>
      </p:sp>
      <p:sp>
        <p:nvSpPr>
          <p:cNvPr id="19" name="Rectangle 18"/>
          <p:cNvSpPr/>
          <p:nvPr/>
        </p:nvSpPr>
        <p:spPr>
          <a:xfrm>
            <a:off x="9197629" y="3752430"/>
            <a:ext cx="1425390" cy="307777"/>
          </a:xfrm>
          <a:prstGeom prst="rect">
            <a:avLst/>
          </a:prstGeom>
        </p:spPr>
        <p:txBody>
          <a:bodyPr wrap="none">
            <a:spAutoFit/>
          </a:bodyPr>
          <a:lstStyle/>
          <a:p>
            <a:r>
              <a:rPr lang="fr-FR" altLang="fr-FR" sz="1400" b="1" dirty="0">
                <a:solidFill>
                  <a:srgbClr val="000099"/>
                </a:solidFill>
                <a:cs typeface="Arial" panose="020B0604020202020204" pitchFamily="34" charset="0"/>
              </a:rPr>
              <a:t>abus de laxatif</a:t>
            </a:r>
            <a:endParaRPr lang="fr-FR" sz="1400" dirty="0"/>
          </a:p>
        </p:txBody>
      </p:sp>
      <p:sp>
        <p:nvSpPr>
          <p:cNvPr id="20" name="Rectangle 19"/>
          <p:cNvSpPr/>
          <p:nvPr/>
        </p:nvSpPr>
        <p:spPr>
          <a:xfrm>
            <a:off x="7264924" y="5272425"/>
            <a:ext cx="1306768" cy="307777"/>
          </a:xfrm>
          <a:prstGeom prst="rect">
            <a:avLst/>
          </a:prstGeom>
        </p:spPr>
        <p:txBody>
          <a:bodyPr wrap="none">
            <a:spAutoFit/>
          </a:bodyPr>
          <a:lstStyle/>
          <a:p>
            <a:r>
              <a:rPr lang="fr-FR" altLang="fr-FR" sz="1400" b="1" dirty="0">
                <a:solidFill>
                  <a:srgbClr val="000099"/>
                </a:solidFill>
                <a:cs typeface="Arial" panose="020B0604020202020204" pitchFamily="34" charset="0"/>
              </a:rPr>
              <a:t>avec besoins</a:t>
            </a:r>
            <a:endParaRPr lang="fr-FR" sz="1400" dirty="0"/>
          </a:p>
        </p:txBody>
      </p:sp>
      <p:sp>
        <p:nvSpPr>
          <p:cNvPr id="21" name="Rectangle 20"/>
          <p:cNvSpPr/>
          <p:nvPr/>
        </p:nvSpPr>
        <p:spPr>
          <a:xfrm>
            <a:off x="9617567" y="2194235"/>
            <a:ext cx="1245854" cy="292388"/>
          </a:xfrm>
          <a:prstGeom prst="rect">
            <a:avLst/>
          </a:prstGeom>
        </p:spPr>
        <p:txBody>
          <a:bodyPr wrap="none">
            <a:spAutoFit/>
          </a:bodyPr>
          <a:lstStyle/>
          <a:p>
            <a:r>
              <a:rPr lang="fr-FR" altLang="fr-FR" sz="1300" b="1" dirty="0">
                <a:solidFill>
                  <a:srgbClr val="000099"/>
                </a:solidFill>
                <a:cs typeface="Arial" panose="020B0604020202020204" pitchFamily="34" charset="0"/>
              </a:rPr>
              <a:t>sans besoins</a:t>
            </a:r>
            <a:endParaRPr lang="fr-FR" sz="1300" dirty="0"/>
          </a:p>
        </p:txBody>
      </p:sp>
    </p:spTree>
    <p:extLst>
      <p:ext uri="{BB962C8B-B14F-4D97-AF65-F5344CB8AC3E}">
        <p14:creationId xmlns:p14="http://schemas.microsoft.com/office/powerpoint/2010/main" val="382622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3" grpId="0"/>
      <p:bldP spid="14" grpId="0"/>
      <p:bldP spid="15" grpId="0"/>
      <p:bldP spid="16" grpId="0"/>
      <p:bldP spid="17" grpId="0"/>
      <p:bldP spid="18" grpId="0"/>
      <p:bldP spid="19" grpId="0"/>
      <p:bldP spid="20" grpId="0"/>
      <p:bldP spid="21"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1482017" y="1303021"/>
            <a:ext cx="9396485" cy="5103028"/>
          </a:xfrm>
          <a:prstGeom prst="rect">
            <a:avLst/>
          </a:prstGeom>
        </p:spPr>
      </p:pic>
      <p:pic>
        <p:nvPicPr>
          <p:cNvPr id="4" name="Ima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73080" y="2319910"/>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e 10"/>
          <p:cNvGrpSpPr/>
          <p:nvPr/>
        </p:nvGrpSpPr>
        <p:grpSpPr>
          <a:xfrm>
            <a:off x="9964738" y="358775"/>
            <a:ext cx="1735137" cy="1819275"/>
            <a:chOff x="9964738" y="358775"/>
            <a:chExt cx="1735137" cy="1819275"/>
          </a:xfrm>
        </p:grpSpPr>
        <p:sp>
          <p:nvSpPr>
            <p:cNvPr id="12" name="Pentagone 11"/>
            <p:cNvSpPr/>
            <p:nvPr/>
          </p:nvSpPr>
          <p:spPr>
            <a:xfrm rot="5400000">
              <a:off x="9922669" y="400844"/>
              <a:ext cx="1819275" cy="173513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0" hangingPunct="0">
                <a:defRPr/>
              </a:pPr>
              <a:endParaRPr lang="fr-FR" dirty="0">
                <a:solidFill>
                  <a:srgbClr val="FFFFFF"/>
                </a:solidFill>
              </a:endParaRPr>
            </a:p>
          </p:txBody>
        </p:sp>
        <p:sp>
          <p:nvSpPr>
            <p:cNvPr id="13" name="ZoneTexte 16"/>
            <p:cNvSpPr txBox="1">
              <a:spLocks noChangeArrowheads="1"/>
            </p:cNvSpPr>
            <p:nvPr/>
          </p:nvSpPr>
          <p:spPr bwMode="auto">
            <a:xfrm>
              <a:off x="9964738" y="946150"/>
              <a:ext cx="17287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1400" i="1" dirty="0">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14" name="Image 1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83850" y="3714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fr-FR" sz="3200" b="1" dirty="0">
                <a:solidFill>
                  <a:srgbClr val="FFFFFF"/>
                </a:solidFill>
              </a:rPr>
              <a:t>Diarrhée</a:t>
            </a:r>
          </a:p>
        </p:txBody>
      </p:sp>
      <p:sp>
        <p:nvSpPr>
          <p:cNvPr id="10" name="Rectangle 9"/>
          <p:cNvSpPr/>
          <p:nvPr/>
        </p:nvSpPr>
        <p:spPr>
          <a:xfrm>
            <a:off x="1975734" y="3589592"/>
            <a:ext cx="1257075" cy="307777"/>
          </a:xfrm>
          <a:prstGeom prst="rect">
            <a:avLst/>
          </a:prstGeom>
        </p:spPr>
        <p:txBody>
          <a:bodyPr wrap="none">
            <a:spAutoFit/>
          </a:bodyPr>
          <a:lstStyle/>
          <a:p>
            <a:r>
              <a:rPr lang="fr-FR" altLang="fr-FR" sz="1400" b="1" dirty="0">
                <a:solidFill>
                  <a:srgbClr val="000099"/>
                </a:solidFill>
                <a:cs typeface="Arial" panose="020B0604020202020204" pitchFamily="34" charset="0"/>
              </a:rPr>
              <a:t>douloureuse</a:t>
            </a:r>
            <a:endParaRPr lang="fr-FR" sz="1400" dirty="0"/>
          </a:p>
        </p:txBody>
      </p:sp>
      <p:sp>
        <p:nvSpPr>
          <p:cNvPr id="15" name="Rectangle 14"/>
          <p:cNvSpPr/>
          <p:nvPr/>
        </p:nvSpPr>
        <p:spPr>
          <a:xfrm>
            <a:off x="1975734" y="4100351"/>
            <a:ext cx="2039341" cy="307777"/>
          </a:xfrm>
          <a:prstGeom prst="rect">
            <a:avLst/>
          </a:prstGeom>
        </p:spPr>
        <p:txBody>
          <a:bodyPr wrap="none">
            <a:spAutoFit/>
          </a:bodyPr>
          <a:lstStyle/>
          <a:p>
            <a:r>
              <a:rPr lang="fr-FR" altLang="fr-FR" sz="1400" b="1" dirty="0">
                <a:solidFill>
                  <a:srgbClr val="000099"/>
                </a:solidFill>
                <a:cs typeface="Arial" panose="020B0604020202020204" pitchFamily="34" charset="0"/>
              </a:rPr>
              <a:t>PODOPHYLLUM 9 CH</a:t>
            </a:r>
            <a:endParaRPr lang="fr-FR" sz="1400" dirty="0"/>
          </a:p>
        </p:txBody>
      </p:sp>
      <p:sp>
        <p:nvSpPr>
          <p:cNvPr id="16" name="Rectangle 15"/>
          <p:cNvSpPr/>
          <p:nvPr/>
        </p:nvSpPr>
        <p:spPr>
          <a:xfrm>
            <a:off x="3796914" y="5230340"/>
            <a:ext cx="1633781" cy="307777"/>
          </a:xfrm>
          <a:prstGeom prst="rect">
            <a:avLst/>
          </a:prstGeom>
        </p:spPr>
        <p:txBody>
          <a:bodyPr wrap="none">
            <a:spAutoFit/>
          </a:bodyPr>
          <a:lstStyle/>
          <a:p>
            <a:r>
              <a:rPr lang="fr-FR" altLang="fr-FR" sz="1400" b="1" dirty="0">
                <a:solidFill>
                  <a:srgbClr val="000099"/>
                </a:solidFill>
                <a:cs typeface="Arial" panose="020B0604020202020204" pitchFamily="34" charset="0"/>
              </a:rPr>
              <a:t>non douloureuse</a:t>
            </a:r>
            <a:endParaRPr lang="fr-FR" sz="1400" dirty="0"/>
          </a:p>
        </p:txBody>
      </p:sp>
      <p:sp>
        <p:nvSpPr>
          <p:cNvPr id="17" name="Rectangle 16"/>
          <p:cNvSpPr/>
          <p:nvPr/>
        </p:nvSpPr>
        <p:spPr>
          <a:xfrm>
            <a:off x="3763615" y="5763959"/>
            <a:ext cx="1897764" cy="307777"/>
          </a:xfrm>
          <a:prstGeom prst="rect">
            <a:avLst/>
          </a:prstGeom>
        </p:spPr>
        <p:txBody>
          <a:bodyPr wrap="none">
            <a:spAutoFit/>
          </a:bodyPr>
          <a:lstStyle/>
          <a:p>
            <a:r>
              <a:rPr lang="fr-FR" altLang="fr-FR" sz="1400" b="1" dirty="0">
                <a:solidFill>
                  <a:srgbClr val="000099"/>
                </a:solidFill>
                <a:cs typeface="Arial" panose="020B0604020202020204" pitchFamily="34" charset="0"/>
              </a:rPr>
              <a:t>CHINA RUBRA 9 CH</a:t>
            </a:r>
            <a:endParaRPr lang="fr-FR" sz="1400" dirty="0"/>
          </a:p>
        </p:txBody>
      </p:sp>
      <p:sp>
        <p:nvSpPr>
          <p:cNvPr id="18" name="Rectangle 17"/>
          <p:cNvSpPr/>
          <p:nvPr/>
        </p:nvSpPr>
        <p:spPr>
          <a:xfrm>
            <a:off x="9211784" y="3854535"/>
            <a:ext cx="1141659" cy="307777"/>
          </a:xfrm>
          <a:prstGeom prst="rect">
            <a:avLst/>
          </a:prstGeom>
        </p:spPr>
        <p:txBody>
          <a:bodyPr wrap="none">
            <a:spAutoFit/>
          </a:bodyPr>
          <a:lstStyle/>
          <a:p>
            <a:r>
              <a:rPr lang="fr-FR" altLang="fr-FR" sz="1400" b="1" dirty="0">
                <a:solidFill>
                  <a:srgbClr val="000099"/>
                </a:solidFill>
                <a:cs typeface="Arial" panose="020B0604020202020204" pitchFamily="34" charset="0"/>
              </a:rPr>
              <a:t>ALOE 9 CH</a:t>
            </a:r>
            <a:endParaRPr lang="fr-FR" sz="1400" dirty="0"/>
          </a:p>
        </p:txBody>
      </p:sp>
      <p:sp>
        <p:nvSpPr>
          <p:cNvPr id="19" name="Rectangle 18"/>
          <p:cNvSpPr/>
          <p:nvPr/>
        </p:nvSpPr>
        <p:spPr>
          <a:xfrm>
            <a:off x="9071799" y="3589592"/>
            <a:ext cx="1029449" cy="307777"/>
          </a:xfrm>
          <a:prstGeom prst="rect">
            <a:avLst/>
          </a:prstGeom>
        </p:spPr>
        <p:txBody>
          <a:bodyPr wrap="none">
            <a:spAutoFit/>
          </a:bodyPr>
          <a:lstStyle/>
          <a:p>
            <a:r>
              <a:rPr lang="fr-FR" sz="1400" b="1" dirty="0">
                <a:solidFill>
                  <a:srgbClr val="000099"/>
                </a:solidFill>
                <a:cs typeface="Arial" panose="020B0604020202020204" pitchFamily="34" charset="0"/>
              </a:rPr>
              <a:t>insécurité</a:t>
            </a:r>
            <a:endParaRPr lang="fr-FR" sz="1400" dirty="0"/>
          </a:p>
        </p:txBody>
      </p:sp>
      <p:sp>
        <p:nvSpPr>
          <p:cNvPr id="20" name="Rectangle 19"/>
          <p:cNvSpPr/>
          <p:nvPr/>
        </p:nvSpPr>
        <p:spPr>
          <a:xfrm>
            <a:off x="8306588" y="4964099"/>
            <a:ext cx="889987" cy="307777"/>
          </a:xfrm>
          <a:prstGeom prst="rect">
            <a:avLst/>
          </a:prstGeom>
        </p:spPr>
        <p:txBody>
          <a:bodyPr wrap="none">
            <a:spAutoFit/>
          </a:bodyPr>
          <a:lstStyle/>
          <a:p>
            <a:r>
              <a:rPr lang="fr-FR" altLang="fr-FR" sz="1400" b="1" dirty="0">
                <a:solidFill>
                  <a:srgbClr val="000099"/>
                </a:solidFill>
                <a:cs typeface="Arial" panose="020B0604020202020204" pitchFamily="34" charset="0"/>
              </a:rPr>
              <a:t>brûlante</a:t>
            </a:r>
            <a:endParaRPr lang="fr-FR" sz="1400" dirty="0"/>
          </a:p>
        </p:txBody>
      </p:sp>
      <p:sp>
        <p:nvSpPr>
          <p:cNvPr id="21" name="Rectangle 20"/>
          <p:cNvSpPr/>
          <p:nvPr/>
        </p:nvSpPr>
        <p:spPr>
          <a:xfrm>
            <a:off x="7184601" y="5490472"/>
            <a:ext cx="2359941" cy="307777"/>
          </a:xfrm>
          <a:prstGeom prst="rect">
            <a:avLst/>
          </a:prstGeom>
        </p:spPr>
        <p:txBody>
          <a:bodyPr wrap="none">
            <a:spAutoFit/>
          </a:bodyPr>
          <a:lstStyle/>
          <a:p>
            <a:r>
              <a:rPr lang="fr-FR" altLang="fr-FR" sz="1400" b="1" dirty="0">
                <a:solidFill>
                  <a:srgbClr val="000099"/>
                </a:solidFill>
                <a:cs typeface="Arial" panose="020B0604020202020204" pitchFamily="34" charset="0"/>
              </a:rPr>
              <a:t>atteinte de l’état générale</a:t>
            </a:r>
            <a:endParaRPr lang="fr-FR" sz="1400" dirty="0"/>
          </a:p>
        </p:txBody>
      </p:sp>
    </p:spTree>
    <p:extLst>
      <p:ext uri="{BB962C8B-B14F-4D97-AF65-F5344CB8AC3E}">
        <p14:creationId xmlns:p14="http://schemas.microsoft.com/office/powerpoint/2010/main" val="305000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nodeType="withEffect">
                                  <p:stCondLst>
                                    <p:cond delay="0"/>
                                  </p:stCondLst>
                                  <p:childTnLst>
                                    <p:anim calcmode="discrete" valueType="str">
                                      <p:cBhvr>
                                        <p:cTn id="6" dur="10" fill="hold"/>
                                        <p:tgtEl>
                                          <p:spTgt spid="4"/>
                                        </p:tgtEl>
                                        <p:attrNameLst>
                                          <p:attrName>style.visibility</p:attrName>
                                        </p:attrNameLst>
                                      </p:cBhvr>
                                      <p:tavLst>
                                        <p:tav tm="0">
                                          <p:val>
                                            <p:strVal val="hidden"/>
                                          </p:val>
                                        </p:tav>
                                        <p:tav tm="50000">
                                          <p:val>
                                            <p:strVal val="visible"/>
                                          </p:val>
                                        </p:tav>
                                      </p:tavLst>
                                    </p:anim>
                                  </p:childTnLst>
                                </p:cTn>
                              </p:par>
                              <p:par>
                                <p:cTn id="7" presetID="35" presetClass="emph" presetSubtype="0" fill="hold" nodeType="withEffect">
                                  <p:stCondLst>
                                    <p:cond delay="0"/>
                                  </p:stCondLst>
                                  <p:childTnLst>
                                    <p:anim calcmode="discrete" valueType="str">
                                      <p:cBhvr>
                                        <p:cTn id="8" dur="1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6" grpId="0"/>
      <p:bldP spid="17" grpId="0"/>
      <p:bldP spid="18" grpId="0"/>
      <p:bldP spid="19" grpId="0"/>
      <p:bldP spid="20" grpId="0"/>
      <p:bldP spid="21"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614988" y="1785351"/>
            <a:ext cx="6337300"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Clr>
                <a:srgbClr val="ABD5FF"/>
              </a:buClr>
            </a:pPr>
            <a:r>
              <a:rPr lang="fr-FR" altLang="fr-FR" sz="2000" b="1" u="sng" dirty="0">
                <a:solidFill>
                  <a:srgbClr val="000099"/>
                </a:solidFill>
                <a:latin typeface="Arial"/>
                <a:ea typeface="ＭＳ Ｐゴシック" panose="020B0600070205080204" pitchFamily="34" charset="-128"/>
              </a:rPr>
              <a:t>Objectifs :</a:t>
            </a:r>
            <a:endParaRPr lang="fr-FR" altLang="fr-FR" sz="9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fontAlgn="base" hangingPunct="0">
              <a:spcBef>
                <a:spcPct val="50000"/>
              </a:spcBef>
              <a:spcAft>
                <a:spcPct val="10000"/>
              </a:spcAft>
              <a:buClr>
                <a:srgbClr val="000099"/>
              </a:buClr>
              <a:buFont typeface="Wingdings" panose="05000000000000000000" pitchFamily="2" charset="2"/>
              <a:buChar char="Ø"/>
            </a:pPr>
            <a:r>
              <a:rPr lang="fr-FR" altLang="fr-FR" sz="2000" dirty="0">
                <a:solidFill>
                  <a:srgbClr val="000099"/>
                </a:solidFill>
                <a:latin typeface="Arial"/>
                <a:ea typeface="ＭＳ Ｐゴシック" panose="020B0600070205080204" pitchFamily="34" charset="-128"/>
              </a:rPr>
              <a:t>Restituer les informations sur les médicaments de la matinée</a:t>
            </a:r>
            <a:endParaRPr lang="fr-FR" altLang="fr-FR" sz="2000" b="1" dirty="0">
              <a:solidFill>
                <a:srgbClr val="000099"/>
              </a:solidFill>
              <a:latin typeface="Arial"/>
              <a:ea typeface="ＭＳ Ｐゴシック" panose="020B0600070205080204" pitchFamily="34" charset="-128"/>
            </a:endParaRPr>
          </a:p>
        </p:txBody>
      </p:sp>
      <p:sp>
        <p:nvSpPr>
          <p:cNvPr id="2237455" name="Rectangle 15"/>
          <p:cNvSpPr>
            <a:spLocks noChangeArrowheads="1"/>
          </p:cNvSpPr>
          <p:nvPr/>
        </p:nvSpPr>
        <p:spPr bwMode="auto">
          <a:xfrm>
            <a:off x="3287688" y="3573016"/>
            <a:ext cx="8037513" cy="316865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Clr>
                <a:srgbClr val="ABD5FF"/>
              </a:buClr>
            </a:pPr>
            <a:r>
              <a:rPr lang="fr-FR" altLang="fr-FR" sz="2000" b="1" u="sng" dirty="0">
                <a:solidFill>
                  <a:srgbClr val="000099"/>
                </a:solidFill>
                <a:latin typeface="Arial"/>
                <a:ea typeface="ＭＳ Ｐゴシック" panose="020B0600070205080204" pitchFamily="34" charset="-128"/>
              </a:rPr>
              <a:t>Règles du jeu :</a:t>
            </a:r>
          </a:p>
          <a:p>
            <a:pPr eaLnBrk="0" fontAlgn="base" hangingPunct="0">
              <a:spcBef>
                <a:spcPct val="50000"/>
              </a:spcBef>
              <a:spcAft>
                <a:spcPct val="0"/>
              </a:spcAft>
              <a:buClr>
                <a:srgbClr val="000099"/>
              </a:buClr>
              <a:buFontTx/>
              <a:buBlip>
                <a:blip r:embed="rId3"/>
              </a:buBlip>
            </a:pPr>
            <a:r>
              <a:rPr lang="fr-FR" altLang="fr-FR" b="1" dirty="0">
                <a:solidFill>
                  <a:srgbClr val="000099"/>
                </a:solidFill>
                <a:latin typeface="Arial"/>
                <a:ea typeface="ＭＳ Ｐゴシック" panose="020B0600070205080204" pitchFamily="34" charset="-128"/>
              </a:rPr>
              <a:t>2 équipes</a:t>
            </a:r>
          </a:p>
          <a:p>
            <a:pPr eaLnBrk="0" fontAlgn="base" hangingPunct="0">
              <a:spcBef>
                <a:spcPct val="50000"/>
              </a:spcBef>
              <a:spcAft>
                <a:spcPct val="0"/>
              </a:spcAft>
              <a:buClr>
                <a:srgbClr val="000099"/>
              </a:buClr>
              <a:buFontTx/>
              <a:buBlip>
                <a:blip r:embed="rId3"/>
              </a:buBlip>
            </a:pPr>
            <a:r>
              <a:rPr lang="fr-FR" altLang="fr-FR" dirty="0">
                <a:solidFill>
                  <a:srgbClr val="000099"/>
                </a:solidFill>
                <a:latin typeface="Arial"/>
                <a:ea typeface="ＭＳ Ｐゴシック" panose="020B0600070205080204" pitchFamily="34" charset="-128"/>
              </a:rPr>
              <a:t>Chaque équipe prépare 5 questions sur les médicaments de la journée (possibilité de consulter ses notes)</a:t>
            </a:r>
          </a:p>
          <a:p>
            <a:pPr eaLnBrk="0" fontAlgn="base" hangingPunct="0">
              <a:spcBef>
                <a:spcPct val="50000"/>
              </a:spcBef>
              <a:spcAft>
                <a:spcPct val="0"/>
              </a:spcAft>
              <a:buClr>
                <a:srgbClr val="000099"/>
              </a:buClr>
              <a:buFontTx/>
              <a:buBlip>
                <a:blip r:embed="rId3"/>
              </a:buBlip>
            </a:pPr>
            <a:r>
              <a:rPr lang="fr-FR" altLang="fr-FR" dirty="0">
                <a:solidFill>
                  <a:srgbClr val="000099"/>
                </a:solidFill>
                <a:latin typeface="Arial"/>
                <a:ea typeface="ＭＳ Ｐゴシック" panose="020B0600070205080204" pitchFamily="34" charset="-128"/>
              </a:rPr>
              <a:t>Fermer les documents prise de notes</a:t>
            </a:r>
          </a:p>
          <a:p>
            <a:pPr eaLnBrk="0" fontAlgn="base" hangingPunct="0">
              <a:spcBef>
                <a:spcPct val="50000"/>
              </a:spcBef>
              <a:spcAft>
                <a:spcPct val="0"/>
              </a:spcAft>
              <a:buClr>
                <a:srgbClr val="000099"/>
              </a:buClr>
              <a:buFontTx/>
              <a:buBlip>
                <a:blip r:embed="rId3"/>
              </a:buBlip>
            </a:pPr>
            <a:r>
              <a:rPr lang="fr-FR" altLang="fr-FR" dirty="0">
                <a:solidFill>
                  <a:srgbClr val="000099"/>
                </a:solidFill>
                <a:latin typeface="Arial"/>
                <a:ea typeface="ＭＳ Ｐゴシック" panose="020B0600070205080204" pitchFamily="34" charset="-128"/>
              </a:rPr>
              <a:t>A tour de rôle, chaque équipe pose ses questions à l’autre équipe</a:t>
            </a:r>
          </a:p>
        </p:txBody>
      </p:sp>
      <p:sp>
        <p:nvSpPr>
          <p:cNvPr id="7" name="ZoneTexte 6"/>
          <p:cNvSpPr txBox="1"/>
          <p:nvPr/>
        </p:nvSpPr>
        <p:spPr>
          <a:xfrm>
            <a:off x="2397125" y="314258"/>
            <a:ext cx="8091363" cy="584775"/>
          </a:xfrm>
          <a:prstGeom prst="rect">
            <a:avLst/>
          </a:prstGeom>
          <a:noFill/>
        </p:spPr>
        <p:txBody>
          <a:bodyPr wrap="square" rtlCol="0">
            <a:spAutoFit/>
          </a:bodyPr>
          <a:lstStyle/>
          <a:p>
            <a:pPr fontAlgn="base">
              <a:spcBef>
                <a:spcPct val="0"/>
              </a:spcBef>
              <a:spcAft>
                <a:spcPct val="0"/>
              </a:spcAft>
            </a:pPr>
            <a:r>
              <a:rPr lang="fr-FR" sz="3200" b="1" dirty="0">
                <a:solidFill>
                  <a:srgbClr val="FFFFFF"/>
                </a:solidFill>
                <a:cs typeface="Arial" panose="020B0604020202020204" pitchFamily="34" charset="0"/>
              </a:rPr>
              <a:t>Jeu de synthèse</a:t>
            </a:r>
          </a:p>
        </p:txBody>
      </p:sp>
      <p:sp>
        <p:nvSpPr>
          <p:cNvPr id="8"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9" name="ZoneTexte 8"/>
          <p:cNvSpPr txBox="1"/>
          <p:nvPr/>
        </p:nvSpPr>
        <p:spPr>
          <a:xfrm rot="21560331">
            <a:off x="1396420" y="3028433"/>
            <a:ext cx="2863911" cy="369332"/>
          </a:xfrm>
          <a:prstGeom prst="rect">
            <a:avLst/>
          </a:prstGeom>
          <a:noFill/>
        </p:spPr>
        <p:txBody>
          <a:bodyPr wrap="square" rtlCol="0">
            <a:spAutoFit/>
          </a:bodyPr>
          <a:lstStyle/>
          <a:p>
            <a:pPr fontAlgn="base">
              <a:spcBef>
                <a:spcPct val="0"/>
              </a:spcBef>
              <a:spcAft>
                <a:spcPct val="0"/>
              </a:spcAft>
            </a:pPr>
            <a:r>
              <a:rPr lang="fr-FR" dirty="0">
                <a:solidFill>
                  <a:srgbClr val="FFFFFF"/>
                </a:solidFill>
                <a:latin typeface="Arial Black" panose="020B0A04020102020204" pitchFamily="34" charset="0"/>
                <a:cs typeface="Arial" panose="020B0604020202020204" pitchFamily="34" charset="0"/>
              </a:rPr>
              <a:t>10’</a:t>
            </a:r>
          </a:p>
        </p:txBody>
      </p:sp>
    </p:spTree>
    <p:extLst>
      <p:ext uri="{BB962C8B-B14F-4D97-AF65-F5344CB8AC3E}">
        <p14:creationId xmlns:p14="http://schemas.microsoft.com/office/powerpoint/2010/main" val="73782249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4.9. Troubles ORL</a:t>
            </a:r>
            <a:endParaRPr lang="fr-FR" sz="3200" b="1" dirty="0">
              <a:solidFill>
                <a:srgbClr val="0000CC"/>
              </a:solidFill>
            </a:endParaRPr>
          </a:p>
        </p:txBody>
      </p:sp>
      <p:sp>
        <p:nvSpPr>
          <p:cNvPr id="10" name="Rectangle 3"/>
          <p:cNvSpPr txBox="1">
            <a:spLocks/>
          </p:cNvSpPr>
          <p:nvPr/>
        </p:nvSpPr>
        <p:spPr bwMode="auto">
          <a:xfrm>
            <a:off x="1382354" y="2324766"/>
            <a:ext cx="8013700" cy="3720434"/>
          </a:xfrm>
          <a:prstGeom prst="rect">
            <a:avLst/>
          </a:prstGeom>
          <a:noFill/>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71475" lvl="2" indent="0">
              <a:buFontTx/>
              <a:buNone/>
              <a:tabLst>
                <a:tab pos="177800" algn="l"/>
              </a:tabLst>
              <a:defRPr/>
            </a:pPr>
            <a:r>
              <a:rPr lang="fr-FR" altLang="fr-FR" sz="2000" b="1" dirty="0">
                <a:solidFill>
                  <a:srgbClr val="000099"/>
                </a:solidFill>
                <a:ea typeface="ＭＳ Ｐゴシック" panose="020B0600070205080204" pitchFamily="34" charset="-128"/>
                <a:sym typeface="Wingdings" panose="05000000000000000000" pitchFamily="2" charset="2"/>
              </a:rPr>
              <a:t></a:t>
            </a:r>
            <a:r>
              <a:rPr lang="fr-FR" altLang="fr-FR" sz="2000" b="1" dirty="0">
                <a:solidFill>
                  <a:srgbClr val="95C41D"/>
                </a:solidFill>
                <a:ea typeface="ＭＳ Ｐゴシック" panose="020B0600070205080204" pitchFamily="34" charset="-128"/>
                <a:sym typeface="Wingdings" panose="05000000000000000000" pitchFamily="2" charset="2"/>
              </a:rPr>
              <a:t>  </a:t>
            </a:r>
            <a:r>
              <a:rPr lang="fr-FR" altLang="fr-FR" sz="2000" b="1" dirty="0">
                <a:solidFill>
                  <a:srgbClr val="000099"/>
                </a:solidFill>
                <a:ea typeface="ＭＳ Ｐゴシック" panose="020B0600070205080204" pitchFamily="34" charset="-128"/>
                <a:cs typeface="Arial" panose="020B0604020202020204" pitchFamily="34" charset="0"/>
              </a:rPr>
              <a:t>Rhumes</a:t>
            </a:r>
          </a:p>
          <a:p>
            <a:pPr marL="371475" lvl="2" indent="0">
              <a:buFont typeface="Wingdings" panose="05000000000000000000" pitchFamily="2" charset="2"/>
              <a:buChar char="à"/>
              <a:tabLst>
                <a:tab pos="177800" algn="l"/>
              </a:tabLst>
              <a:defRPr/>
            </a:pPr>
            <a:endParaRPr lang="fr-FR" altLang="fr-FR" sz="2000" b="1" dirty="0">
              <a:solidFill>
                <a:srgbClr val="000099"/>
              </a:solidFill>
              <a:ea typeface="ＭＳ Ｐゴシック" panose="020B0600070205080204" pitchFamily="34" charset="-128"/>
              <a:cs typeface="Arial" panose="020B0604020202020204" pitchFamily="34" charset="0"/>
            </a:endParaRPr>
          </a:p>
          <a:p>
            <a:pPr marL="714375" lvl="2" indent="-342900">
              <a:buFont typeface="Wingdings" panose="05000000000000000000" pitchFamily="2" charset="2"/>
              <a:buChar char="à"/>
              <a:tabLst>
                <a:tab pos="177800" algn="l"/>
              </a:tabLst>
              <a:defRPr/>
            </a:pPr>
            <a:r>
              <a:rPr lang="fr-FR" altLang="fr-FR" sz="2000" b="1" dirty="0">
                <a:solidFill>
                  <a:srgbClr val="000099"/>
                </a:solidFill>
                <a:ea typeface="ＭＳ Ｐゴシック" panose="020B0600070205080204" pitchFamily="34" charset="-128"/>
                <a:cs typeface="Arial" panose="020B0604020202020204" pitchFamily="34" charset="0"/>
              </a:rPr>
              <a:t>Syndromes grippaux</a:t>
            </a:r>
          </a:p>
          <a:p>
            <a:pPr marL="371475" lvl="2" indent="0">
              <a:buFontTx/>
              <a:buNone/>
              <a:tabLst>
                <a:tab pos="177800" algn="l"/>
              </a:tabLst>
              <a:defRPr/>
            </a:pPr>
            <a:endParaRPr lang="fr-FR" altLang="fr-FR" sz="2000" b="1" dirty="0">
              <a:solidFill>
                <a:srgbClr val="000099"/>
              </a:solidFill>
              <a:ea typeface="ＭＳ Ｐゴシック" panose="020B0600070205080204" pitchFamily="34" charset="-128"/>
              <a:cs typeface="Arial" panose="020B0604020202020204" pitchFamily="34" charset="0"/>
            </a:endParaRPr>
          </a:p>
          <a:p>
            <a:pPr marL="714375" lvl="2" indent="-342900">
              <a:buFont typeface="Wingdings" panose="05000000000000000000" pitchFamily="2" charset="2"/>
              <a:buChar char="à"/>
              <a:tabLst>
                <a:tab pos="177800" algn="l"/>
              </a:tabLst>
              <a:defRPr/>
            </a:pPr>
            <a:r>
              <a:rPr lang="fr-FR" altLang="fr-FR" sz="2000" b="1" dirty="0">
                <a:solidFill>
                  <a:srgbClr val="000099"/>
                </a:solidFill>
                <a:ea typeface="ＭＳ Ｐゴシック" panose="020B0600070205080204" pitchFamily="34" charset="-128"/>
                <a:cs typeface="Arial" panose="020B0604020202020204" pitchFamily="34" charset="0"/>
              </a:rPr>
              <a:t>BPCO</a:t>
            </a:r>
          </a:p>
          <a:p>
            <a:pPr marL="714375" lvl="2" indent="-342900">
              <a:buFont typeface="Wingdings" panose="05000000000000000000" pitchFamily="2" charset="2"/>
              <a:buChar char="à"/>
              <a:tabLst>
                <a:tab pos="177800" algn="l"/>
              </a:tabLst>
              <a:defRPr/>
            </a:pPr>
            <a:endParaRPr lang="fr-FR" altLang="fr-FR" sz="2000" b="1" dirty="0">
              <a:solidFill>
                <a:srgbClr val="000099"/>
              </a:solidFill>
              <a:ea typeface="ＭＳ Ｐゴシック" panose="020B0600070205080204" pitchFamily="34" charset="-128"/>
              <a:cs typeface="Arial" panose="020B0604020202020204" pitchFamily="34" charset="0"/>
            </a:endParaRPr>
          </a:p>
          <a:p>
            <a:pPr marL="371475" lvl="2" indent="0">
              <a:buFontTx/>
              <a:buNone/>
              <a:tabLst>
                <a:tab pos="177800" algn="l"/>
              </a:tabLst>
              <a:defRPr/>
            </a:pPr>
            <a:r>
              <a:rPr lang="fr-FR" altLang="fr-FR" sz="2000" b="1" dirty="0">
                <a:solidFill>
                  <a:srgbClr val="000099"/>
                </a:solidFill>
                <a:ea typeface="ＭＳ Ｐゴシック" panose="020B0600070205080204" pitchFamily="34" charset="-128"/>
                <a:sym typeface="Wingdings" panose="05000000000000000000" pitchFamily="2" charset="2"/>
              </a:rPr>
              <a:t> </a:t>
            </a:r>
            <a:r>
              <a:rPr lang="fr-FR" altLang="fr-FR" sz="2000" b="1" dirty="0">
                <a:solidFill>
                  <a:srgbClr val="000099"/>
                </a:solidFill>
                <a:ea typeface="ＭＳ Ｐゴシック" panose="020B0600070205080204" pitchFamily="34" charset="-128"/>
                <a:cs typeface="Arial" panose="020B0604020202020204" pitchFamily="34" charset="0"/>
              </a:rPr>
              <a:t>Bronchite chronique</a:t>
            </a:r>
          </a:p>
          <a:p>
            <a:pPr marL="371475" lvl="2" indent="0">
              <a:buFontTx/>
              <a:buNone/>
              <a:tabLst>
                <a:tab pos="177800" algn="l"/>
              </a:tabLst>
              <a:defRPr/>
            </a:pPr>
            <a:endParaRPr lang="fr-FR" altLang="fr-FR" sz="2000" b="1" dirty="0">
              <a:solidFill>
                <a:srgbClr val="000099"/>
              </a:solidFill>
              <a:ea typeface="ＭＳ Ｐゴシック" panose="020B0600070205080204" pitchFamily="34" charset="-128"/>
              <a:cs typeface="Arial" panose="020B0604020202020204" pitchFamily="34" charset="0"/>
            </a:endParaRPr>
          </a:p>
          <a:p>
            <a:pPr marL="371475" lvl="2" indent="0">
              <a:buFontTx/>
              <a:buNone/>
              <a:tabLst>
                <a:tab pos="177800" algn="l"/>
              </a:tabLst>
              <a:defRPr/>
            </a:pPr>
            <a:endParaRPr lang="fr-FR" altLang="fr-FR" sz="2000" b="1" dirty="0">
              <a:solidFill>
                <a:srgbClr val="000099"/>
              </a:solidFill>
              <a:ea typeface="ＭＳ Ｐゴシック" panose="020B0600070205080204" pitchFamily="34" charset="-128"/>
              <a:cs typeface="Arial" panose="020B0604020202020204" pitchFamily="34" charset="0"/>
            </a:endParaRPr>
          </a:p>
          <a:p>
            <a:pPr marL="371475" lvl="2" indent="0">
              <a:buFontTx/>
              <a:buNone/>
              <a:tabLst>
                <a:tab pos="177800" algn="l"/>
              </a:tabLst>
              <a:defRPr/>
            </a:pPr>
            <a:endParaRPr lang="fr-FR" altLang="fr-FR" sz="2000" b="1" dirty="0">
              <a:solidFill>
                <a:srgbClr val="000099"/>
              </a:solidFill>
              <a:ea typeface="ＭＳ Ｐゴシック" panose="020B0600070205080204" pitchFamily="34" charset="-128"/>
              <a:cs typeface="Arial" panose="020B0604020202020204" pitchFamily="34" charset="0"/>
            </a:endParaRPr>
          </a:p>
        </p:txBody>
      </p:sp>
      <p:grpSp>
        <p:nvGrpSpPr>
          <p:cNvPr id="5" name="Groupe 4"/>
          <p:cNvGrpSpPr/>
          <p:nvPr/>
        </p:nvGrpSpPr>
        <p:grpSpPr>
          <a:xfrm>
            <a:off x="9582520" y="-746966"/>
            <a:ext cx="3079379" cy="2596260"/>
            <a:chOff x="9582520" y="-746966"/>
            <a:chExt cx="3079379" cy="2596260"/>
          </a:xfrm>
        </p:grpSpPr>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7" name="Rectangle 6"/>
            <p:cNvSpPr/>
            <p:nvPr/>
          </p:nvSpPr>
          <p:spPr>
            <a:xfrm>
              <a:off x="10582656" y="390144"/>
              <a:ext cx="1255776"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8" name="Rectangle 7"/>
            <p:cNvSpPr/>
            <p:nvPr/>
          </p:nvSpPr>
          <p:spPr>
            <a:xfrm>
              <a:off x="10497312" y="258748"/>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9" name="Rectangle 8"/>
            <p:cNvSpPr/>
            <p:nvPr/>
          </p:nvSpPr>
          <p:spPr>
            <a:xfrm>
              <a:off x="10068187" y="227969"/>
              <a:ext cx="2108043" cy="646331"/>
            </a:xfrm>
            <a:prstGeom prst="rect">
              <a:avLst/>
            </a:prstGeom>
            <a:noFill/>
          </p:spPr>
          <p:txBody>
            <a:bodyPr wrap="square">
              <a:spAutoFit/>
            </a:bodyPr>
            <a:lstStyle/>
            <a:p>
              <a:pPr algn="ctr"/>
              <a:r>
                <a:rPr lang="fr-FR" i="1" dirty="0">
                  <a:solidFill>
                    <a:srgbClr val="000099"/>
                  </a:solidFill>
                </a:rPr>
                <a:t>« Je suis fragile en ORL/pneumo »</a:t>
              </a:r>
            </a:p>
          </p:txBody>
        </p:sp>
      </p:grpSp>
    </p:spTree>
    <p:extLst>
      <p:ext uri="{BB962C8B-B14F-4D97-AF65-F5344CB8AC3E}">
        <p14:creationId xmlns:p14="http://schemas.microsoft.com/office/powerpoint/2010/main" val="354567245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p:cNvSpPr>
            <a:spLocks noGrp="1"/>
          </p:cNvSpPr>
          <p:nvPr>
            <p:ph idx="1"/>
          </p:nvPr>
        </p:nvSpPr>
        <p:spPr>
          <a:xfrm>
            <a:off x="729456" y="2354962"/>
            <a:ext cx="11277599" cy="3855338"/>
          </a:xfrm>
        </p:spPr>
        <p:txBody>
          <a:bodyPr/>
          <a:lstStyle/>
          <a:p>
            <a:pPr eaLnBrk="0" hangingPunct="0">
              <a:buClr>
                <a:srgbClr val="ABD5FF"/>
              </a:buClr>
              <a:buBlip>
                <a:blip r:embed="rId3"/>
              </a:buBlip>
              <a:defRPr/>
            </a:pPr>
            <a:r>
              <a:rPr lang="fr-FR" sz="2000" dirty="0">
                <a:solidFill>
                  <a:srgbClr val="000099"/>
                </a:solidFill>
                <a:ea typeface="ＭＳ Ｐゴシック" panose="020B0600070205080204" pitchFamily="34" charset="-128"/>
              </a:rPr>
              <a:t>Pathologies infectieuses de la muqueuse des voies aériennes supérieures : nez, gorge</a:t>
            </a:r>
            <a:endParaRPr lang="fr-FR" sz="2000" dirty="0"/>
          </a:p>
          <a:p>
            <a:pPr>
              <a:lnSpc>
                <a:spcPct val="150000"/>
              </a:lnSpc>
              <a:spcBef>
                <a:spcPts val="1200"/>
              </a:spcBef>
              <a:buClr>
                <a:srgbClr val="62C400"/>
              </a:buClr>
              <a:buBlip>
                <a:blip r:embed="rId3"/>
              </a:buBlip>
              <a:defRPr/>
            </a:pPr>
            <a:r>
              <a:rPr lang="fr-FR" altLang="fr-FR" sz="2000" dirty="0">
                <a:solidFill>
                  <a:srgbClr val="000099"/>
                </a:solidFill>
                <a:ea typeface="ＭＳ Ｐゴシック" panose="020B0600070205080204" pitchFamily="34" charset="-128"/>
              </a:rPr>
              <a:t>Le plus souvent </a:t>
            </a:r>
            <a:r>
              <a:rPr lang="fr-FR" altLang="fr-FR" sz="2000" b="1" dirty="0">
                <a:solidFill>
                  <a:srgbClr val="000099"/>
                </a:solidFill>
                <a:ea typeface="ＭＳ Ｐゴシック" panose="020B0600070205080204" pitchFamily="34" charset="-128"/>
              </a:rPr>
              <a:t>virales, bénignes et contagieuses</a:t>
            </a:r>
          </a:p>
          <a:p>
            <a:pPr>
              <a:lnSpc>
                <a:spcPct val="150000"/>
              </a:lnSpc>
              <a:spcBef>
                <a:spcPts val="1200"/>
              </a:spcBef>
              <a:buClr>
                <a:srgbClr val="62C400"/>
              </a:buClr>
              <a:buBlip>
                <a:blip r:embed="rId3"/>
              </a:buBlip>
              <a:defRPr/>
            </a:pPr>
            <a:r>
              <a:rPr lang="fr-FR" altLang="fr-FR" sz="2000" dirty="0">
                <a:solidFill>
                  <a:srgbClr val="000099"/>
                </a:solidFill>
                <a:ea typeface="ＭＳ Ｐゴシック" panose="020B0600070205080204" pitchFamily="34" charset="-128"/>
              </a:rPr>
              <a:t>Provoquent une inflammation qui se traduit par </a:t>
            </a:r>
            <a:r>
              <a:rPr lang="fr-FR" altLang="fr-FR" sz="2000" b="1" dirty="0">
                <a:solidFill>
                  <a:srgbClr val="000099"/>
                </a:solidFill>
                <a:ea typeface="ＭＳ Ｐゴシック" panose="020B0600070205080204" pitchFamily="34" charset="-128"/>
              </a:rPr>
              <a:t>différents symptômes</a:t>
            </a:r>
          </a:p>
          <a:p>
            <a:pPr marL="1071563" indent="0">
              <a:spcBef>
                <a:spcPts val="600"/>
              </a:spcBef>
              <a:buClr>
                <a:srgbClr val="62C400"/>
              </a:buClr>
              <a:buNone/>
              <a:defRPr/>
            </a:pPr>
            <a:r>
              <a:rPr lang="fr-FR" altLang="fr-FR" sz="2000" dirty="0">
                <a:solidFill>
                  <a:srgbClr val="000099"/>
                </a:solidFill>
                <a:cs typeface="Arial" panose="020B0604020202020204" pitchFamily="34" charset="0"/>
                <a:sym typeface="Wingdings" panose="05000000000000000000" pitchFamily="2" charset="2"/>
              </a:rPr>
              <a:t>- </a:t>
            </a:r>
            <a:r>
              <a:rPr lang="fr-FR" sz="2000" b="1" dirty="0">
                <a:solidFill>
                  <a:srgbClr val="000099"/>
                </a:solidFill>
                <a:cs typeface="Arial" panose="020B0604020202020204" pitchFamily="34" charset="0"/>
              </a:rPr>
              <a:t>éternuements</a:t>
            </a:r>
          </a:p>
          <a:p>
            <a:pPr marL="1071563" indent="0">
              <a:spcBef>
                <a:spcPts val="600"/>
              </a:spcBef>
              <a:buClr>
                <a:srgbClr val="62C400"/>
              </a:buClr>
              <a:buNone/>
              <a:defRPr/>
            </a:pPr>
            <a:r>
              <a:rPr lang="fr-FR" altLang="fr-FR" sz="2000" dirty="0">
                <a:solidFill>
                  <a:srgbClr val="000099"/>
                </a:solidFill>
                <a:cs typeface="Arial" panose="020B0604020202020204" pitchFamily="34" charset="0"/>
                <a:sym typeface="Wingdings" panose="05000000000000000000" pitchFamily="2" charset="2"/>
              </a:rPr>
              <a:t>- </a:t>
            </a:r>
            <a:r>
              <a:rPr lang="fr-FR" altLang="fr-FR" sz="2000" b="1" dirty="0">
                <a:solidFill>
                  <a:srgbClr val="000099"/>
                </a:solidFill>
                <a:latin typeface="+mj-lt"/>
              </a:rPr>
              <a:t>rhinorrhée</a:t>
            </a:r>
            <a:r>
              <a:rPr lang="fr-FR" altLang="fr-FR" sz="2000" dirty="0">
                <a:solidFill>
                  <a:srgbClr val="000099"/>
                </a:solidFill>
                <a:latin typeface="+mj-lt"/>
              </a:rPr>
              <a:t> </a:t>
            </a:r>
            <a:r>
              <a:rPr lang="fr-FR" sz="2000" b="1" dirty="0">
                <a:solidFill>
                  <a:srgbClr val="000099"/>
                </a:solidFill>
                <a:cs typeface="Arial" panose="020B0604020202020204" pitchFamily="34" charset="0"/>
              </a:rPr>
              <a:t>et/ou obstruction nasale</a:t>
            </a:r>
            <a:endParaRPr lang="fr-FR" sz="2000" b="1" dirty="0">
              <a:solidFill>
                <a:srgbClr val="000099"/>
              </a:solidFill>
              <a:latin typeface="Tahoma" panose="020B0604030504040204" pitchFamily="34" charset="0"/>
            </a:endParaRPr>
          </a:p>
          <a:p>
            <a:pPr marL="1071563" indent="0">
              <a:spcBef>
                <a:spcPts val="600"/>
              </a:spcBef>
              <a:buClr>
                <a:srgbClr val="62C400"/>
              </a:buClr>
              <a:buNone/>
              <a:defRPr/>
            </a:pPr>
            <a:r>
              <a:rPr lang="fr-FR" sz="2000" dirty="0">
                <a:solidFill>
                  <a:srgbClr val="000099"/>
                </a:solidFill>
                <a:cs typeface="Arial" panose="020B0604020202020204" pitchFamily="34" charset="0"/>
              </a:rPr>
              <a:t>+/- toux, fièvre</a:t>
            </a:r>
          </a:p>
          <a:p>
            <a:pPr>
              <a:lnSpc>
                <a:spcPct val="150000"/>
              </a:lnSpc>
              <a:spcBef>
                <a:spcPts val="1200"/>
              </a:spcBef>
              <a:buClr>
                <a:srgbClr val="62C400"/>
              </a:buClr>
              <a:buBlip>
                <a:blip r:embed="rId3"/>
              </a:buBlip>
              <a:defRPr/>
            </a:pPr>
            <a:r>
              <a:rPr lang="fr-FR" sz="2000" dirty="0">
                <a:solidFill>
                  <a:srgbClr val="000099"/>
                </a:solidFill>
                <a:cs typeface="Arial" panose="020B0604020202020204" pitchFamily="34" charset="0"/>
              </a:rPr>
              <a:t>Résolution spontanée en 7 à 10 jours</a:t>
            </a:r>
          </a:p>
        </p:txBody>
      </p:sp>
      <p:sp>
        <p:nvSpPr>
          <p:cNvPr id="9" name="Text Box 5"/>
          <p:cNvSpPr txBox="1">
            <a:spLocks noChangeArrowheads="1"/>
          </p:cNvSpPr>
          <p:nvPr/>
        </p:nvSpPr>
        <p:spPr bwMode="auto">
          <a:xfrm>
            <a:off x="263525" y="1663018"/>
            <a:ext cx="287270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342900" indent="-342900" eaLnBrk="0" fontAlgn="base" hangingPunct="0">
              <a:spcBef>
                <a:spcPct val="0"/>
              </a:spcBef>
              <a:spcAft>
                <a:spcPct val="0"/>
              </a:spcAft>
              <a:buClr>
                <a:srgbClr val="000099"/>
              </a:buClr>
              <a:buFont typeface="Wingdings" panose="05000000000000000000" pitchFamily="2" charset="2"/>
              <a:buChar char="v"/>
            </a:pPr>
            <a:r>
              <a:rPr lang="fr-FR" altLang="fr-FR" sz="2000" b="1" dirty="0">
                <a:solidFill>
                  <a:srgbClr val="000099"/>
                </a:solidFill>
                <a:cs typeface="Arial" panose="020B0604020202020204" pitchFamily="34" charset="0"/>
                <a:sym typeface="Wingdings" panose="05000000000000000000" pitchFamily="2" charset="2"/>
              </a:rPr>
              <a:t> </a:t>
            </a:r>
            <a:r>
              <a:rPr lang="fr-FR" altLang="fr-FR" sz="2000" b="1" u="sng" dirty="0">
                <a:solidFill>
                  <a:srgbClr val="000099"/>
                </a:solidFill>
                <a:cs typeface="Arial" panose="020B0604020202020204" pitchFamily="34" charset="0"/>
                <a:sym typeface="Wingdings" panose="05000000000000000000" pitchFamily="2" charset="2"/>
              </a:rPr>
              <a:t>Quelques rappels</a:t>
            </a:r>
          </a:p>
        </p:txBody>
      </p:sp>
      <p:sp>
        <p:nvSpPr>
          <p:cNvPr id="12" name="ZoneTexte 11"/>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4.9. Troubles ORL</a:t>
            </a:r>
            <a:endParaRPr lang="fr-FR" sz="3200" b="1" dirty="0">
              <a:solidFill>
                <a:srgbClr val="0000CC"/>
              </a:solidFill>
            </a:endParaRPr>
          </a:p>
        </p:txBody>
      </p:sp>
      <p:sp>
        <p:nvSpPr>
          <p:cNvPr id="14"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Rhumes</a:t>
            </a:r>
            <a:endParaRPr lang="fr-FR" altLang="fr-FR" sz="2000" b="1" dirty="0">
              <a:solidFill>
                <a:srgbClr val="95C41D"/>
              </a:solidFill>
              <a:cs typeface="Arial" panose="020B0604020202020204" pitchFamily="34" charset="0"/>
            </a:endParaRPr>
          </a:p>
        </p:txBody>
      </p:sp>
      <p:grpSp>
        <p:nvGrpSpPr>
          <p:cNvPr id="7" name="Groupe 6"/>
          <p:cNvGrpSpPr/>
          <p:nvPr/>
        </p:nvGrpSpPr>
        <p:grpSpPr>
          <a:xfrm>
            <a:off x="9582520" y="-746966"/>
            <a:ext cx="3079379" cy="2596260"/>
            <a:chOff x="9582520" y="-746966"/>
            <a:chExt cx="3079379" cy="2596260"/>
          </a:xfrm>
        </p:grpSpPr>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0" name="Rectangle 9"/>
            <p:cNvSpPr/>
            <p:nvPr/>
          </p:nvSpPr>
          <p:spPr>
            <a:xfrm>
              <a:off x="10582656" y="390144"/>
              <a:ext cx="1255776"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11" name="Rectangle 10"/>
            <p:cNvSpPr/>
            <p:nvPr/>
          </p:nvSpPr>
          <p:spPr>
            <a:xfrm>
              <a:off x="10497312" y="258748"/>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5" name="Rectangle 14"/>
            <p:cNvSpPr/>
            <p:nvPr/>
          </p:nvSpPr>
          <p:spPr>
            <a:xfrm>
              <a:off x="10068187" y="227969"/>
              <a:ext cx="2108043" cy="646331"/>
            </a:xfrm>
            <a:prstGeom prst="rect">
              <a:avLst/>
            </a:prstGeom>
            <a:noFill/>
          </p:spPr>
          <p:txBody>
            <a:bodyPr wrap="square">
              <a:spAutoFit/>
            </a:bodyPr>
            <a:lstStyle/>
            <a:p>
              <a:pPr algn="ctr"/>
              <a:r>
                <a:rPr lang="fr-FR" i="1" dirty="0">
                  <a:solidFill>
                    <a:srgbClr val="000099"/>
                  </a:solidFill>
                </a:rPr>
                <a:t>« Je suis fragile en ORL/pneumo »</a:t>
              </a:r>
            </a:p>
          </p:txBody>
        </p:sp>
      </p:grpSp>
    </p:spTree>
    <p:extLst>
      <p:ext uri="{BB962C8B-B14F-4D97-AF65-F5344CB8AC3E}">
        <p14:creationId xmlns:p14="http://schemas.microsoft.com/office/powerpoint/2010/main" val="352366051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p:cNvSpPr txBox="1">
            <a:spLocks noChangeArrowheads="1"/>
          </p:cNvSpPr>
          <p:nvPr/>
        </p:nvSpPr>
        <p:spPr bwMode="auto">
          <a:xfrm>
            <a:off x="263525" y="1421718"/>
            <a:ext cx="531177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342900" indent="-342900" eaLnBrk="0" fontAlgn="base" hangingPunct="0">
              <a:spcBef>
                <a:spcPct val="0"/>
              </a:spcBef>
              <a:spcAft>
                <a:spcPct val="0"/>
              </a:spcAft>
              <a:buClr>
                <a:srgbClr val="000099"/>
              </a:buClr>
              <a:buFont typeface="Wingdings" panose="05000000000000000000" pitchFamily="2" charset="2"/>
              <a:buChar char="v"/>
            </a:pPr>
            <a:r>
              <a:rPr lang="fr-FR" altLang="fr-FR" sz="2000" b="1" dirty="0">
                <a:solidFill>
                  <a:srgbClr val="000099"/>
                </a:solidFill>
                <a:cs typeface="Arial" panose="020B0604020202020204" pitchFamily="34" charset="0"/>
                <a:sym typeface="Wingdings" panose="05000000000000000000" pitchFamily="2" charset="2"/>
              </a:rPr>
              <a:t> </a:t>
            </a:r>
            <a:r>
              <a:rPr lang="fr-FR" altLang="fr-FR" sz="2000" b="1" u="sng" dirty="0">
                <a:solidFill>
                  <a:srgbClr val="000099"/>
                </a:solidFill>
                <a:cs typeface="Arial" panose="020B0604020202020204" pitchFamily="34" charset="0"/>
                <a:sym typeface="Wingdings" panose="05000000000000000000" pitchFamily="2" charset="2"/>
              </a:rPr>
              <a:t>Recommandations</a:t>
            </a:r>
            <a:r>
              <a:rPr lang="fr-FR" altLang="fr-FR" sz="2000" b="1" dirty="0">
                <a:solidFill>
                  <a:srgbClr val="000099"/>
                </a:solidFill>
                <a:cs typeface="Arial" panose="020B0604020202020204" pitchFamily="34" charset="0"/>
                <a:sym typeface="Wingdings" panose="05000000000000000000" pitchFamily="2" charset="2"/>
              </a:rPr>
              <a:t> </a:t>
            </a:r>
            <a:r>
              <a:rPr lang="fr-FR" altLang="fr-FR" dirty="0">
                <a:solidFill>
                  <a:srgbClr val="000099"/>
                </a:solidFill>
                <a:cs typeface="Arial" panose="020B0604020202020204" pitchFamily="34" charset="0"/>
                <a:sym typeface="Wingdings" panose="05000000000000000000" pitchFamily="2" charset="2"/>
              </a:rPr>
              <a:t>(décembre 2019)</a:t>
            </a:r>
          </a:p>
        </p:txBody>
      </p:sp>
      <p:sp>
        <p:nvSpPr>
          <p:cNvPr id="12" name="ZoneTexte 11"/>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4.9. Troubles ORL</a:t>
            </a:r>
            <a:endParaRPr lang="fr-FR" sz="3200" b="1" dirty="0">
              <a:solidFill>
                <a:srgbClr val="0000CC"/>
              </a:solidFill>
            </a:endParaRPr>
          </a:p>
        </p:txBody>
      </p:sp>
      <p:sp>
        <p:nvSpPr>
          <p:cNvPr id="14"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Rhumes</a:t>
            </a:r>
            <a:endParaRPr lang="fr-FR" altLang="fr-FR" sz="2000" b="1" dirty="0">
              <a:solidFill>
                <a:srgbClr val="95C41D"/>
              </a:solidFill>
              <a:cs typeface="Arial" panose="020B0604020202020204" pitchFamily="34" charset="0"/>
            </a:endParaRPr>
          </a:p>
        </p:txBody>
      </p:sp>
      <p:sp>
        <p:nvSpPr>
          <p:cNvPr id="15" name="Text Box 54"/>
          <p:cNvSpPr txBox="1">
            <a:spLocks noChangeArrowheads="1"/>
          </p:cNvSpPr>
          <p:nvPr/>
        </p:nvSpPr>
        <p:spPr bwMode="auto">
          <a:xfrm>
            <a:off x="0" y="6485393"/>
            <a:ext cx="10591800" cy="230832"/>
          </a:xfrm>
          <a:prstGeom prst="rect">
            <a:avLst/>
          </a:prstGeom>
          <a:noFill/>
          <a:ln>
            <a:noFill/>
          </a:ln>
          <a:effectLst/>
        </p:spPr>
        <p:txBody>
          <a:bodyPr wrap="square">
            <a:spAutoFit/>
          </a:bodyPr>
          <a:lstStyle/>
          <a:p>
            <a:r>
              <a:rPr lang="fr-FR" altLang="fr-FR" sz="900" i="1" u="sng" dirty="0">
                <a:solidFill>
                  <a:srgbClr val="000000"/>
                </a:solidFill>
              </a:rPr>
              <a:t>Source</a:t>
            </a:r>
            <a:r>
              <a:rPr lang="fr-FR" altLang="fr-FR" sz="900" i="1" dirty="0">
                <a:solidFill>
                  <a:srgbClr val="000000"/>
                </a:solidFill>
              </a:rPr>
              <a:t> : </a:t>
            </a:r>
            <a:r>
              <a:rPr lang="fr-FR" sz="900" i="1" dirty="0">
                <a:solidFill>
                  <a:srgbClr val="000000"/>
                </a:solidFill>
              </a:rPr>
              <a:t>https://ansm.sante.fr/S-informer/Points-d-information-Points-d-information/L-ANSM-souhaite-securiser-l-utilisation-des-vasoconstricteurs-Point-d-Information</a:t>
            </a:r>
            <a:r>
              <a:rPr lang="fr-FR" altLang="fr-FR" sz="900" i="1" dirty="0">
                <a:solidFill>
                  <a:srgbClr val="000000"/>
                </a:solidFill>
              </a:rPr>
              <a:t>- </a:t>
            </a:r>
            <a:r>
              <a:rPr lang="fr-FR" altLang="ja-JP" sz="900" i="1" dirty="0">
                <a:solidFill>
                  <a:srgbClr val="000000"/>
                </a:solidFill>
              </a:rPr>
              <a:t>Décembre 2019</a:t>
            </a:r>
            <a:endParaRPr lang="fr-FR" altLang="fr-FR" sz="900" i="1" dirty="0">
              <a:solidFill>
                <a:srgbClr val="000000"/>
              </a:solidFill>
            </a:endParaRPr>
          </a:p>
        </p:txBody>
      </p:sp>
      <p:pic>
        <p:nvPicPr>
          <p:cNvPr id="3" name="Image 2"/>
          <p:cNvPicPr>
            <a:picLocks noChangeAspect="1"/>
          </p:cNvPicPr>
          <p:nvPr/>
        </p:nvPicPr>
        <p:blipFill>
          <a:blip r:embed="rId3"/>
          <a:stretch>
            <a:fillRect/>
          </a:stretch>
        </p:blipFill>
        <p:spPr>
          <a:xfrm rot="421563">
            <a:off x="7999825" y="754384"/>
            <a:ext cx="3635435" cy="5085741"/>
          </a:xfrm>
          <a:prstGeom prst="rect">
            <a:avLst/>
          </a:prstGeom>
          <a:ln>
            <a:solidFill>
              <a:schemeClr val="bg1">
                <a:lumMod val="65000"/>
              </a:schemeClr>
            </a:solidFill>
          </a:ln>
        </p:spPr>
      </p:pic>
      <p:sp>
        <p:nvSpPr>
          <p:cNvPr id="8" name="Espace réservé du contenu 1">
            <a:extLst>
              <a:ext uri="{FF2B5EF4-FFF2-40B4-BE49-F238E27FC236}">
                <a16:creationId xmlns:a16="http://schemas.microsoft.com/office/drawing/2014/main" id="{A8A483F2-658A-4800-952B-07514941AE2F}"/>
              </a:ext>
            </a:extLst>
          </p:cNvPr>
          <p:cNvSpPr txBox="1">
            <a:spLocks/>
          </p:cNvSpPr>
          <p:nvPr/>
        </p:nvSpPr>
        <p:spPr>
          <a:xfrm>
            <a:off x="633426" y="2026636"/>
            <a:ext cx="7069004" cy="4399564"/>
          </a:xfrm>
          <a:prstGeom prst="rect">
            <a:avLst/>
          </a:prstGeom>
        </p:spPr>
        <p:txBody>
          <a:bodyPr anchor="t">
            <a:noAutofit/>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355600" indent="-355600">
              <a:buFontTx/>
              <a:buBlip>
                <a:blip r:embed="rId4"/>
              </a:buBlip>
            </a:pPr>
            <a:r>
              <a:rPr lang="fr-FR" dirty="0">
                <a:cs typeface="Arial"/>
                <a:sym typeface="Wingdings" panose="05000000000000000000" pitchFamily="2" charset="2"/>
              </a:rPr>
              <a:t>Respecter les </a:t>
            </a:r>
            <a:r>
              <a:rPr lang="fr-FR" b="1" dirty="0">
                <a:cs typeface="Arial"/>
                <a:sym typeface="Wingdings" panose="05000000000000000000" pitchFamily="2" charset="2"/>
              </a:rPr>
              <a:t>contre-indications</a:t>
            </a:r>
          </a:p>
          <a:p>
            <a:pPr marL="355600" indent="-355600">
              <a:spcBef>
                <a:spcPts val="1800"/>
              </a:spcBef>
              <a:buFontTx/>
              <a:buBlip>
                <a:blip r:embed="rId4"/>
              </a:buBlip>
            </a:pPr>
            <a:r>
              <a:rPr lang="fr-FR" dirty="0">
                <a:cs typeface="Arial"/>
                <a:sym typeface="Wingdings" panose="05000000000000000000" pitchFamily="2" charset="2"/>
              </a:rPr>
              <a:t>Rappeler la </a:t>
            </a:r>
            <a:r>
              <a:rPr lang="fr-FR" b="1" dirty="0">
                <a:cs typeface="Arial"/>
                <a:sym typeface="Wingdings" panose="05000000000000000000" pitchFamily="2" charset="2"/>
              </a:rPr>
              <a:t>posologie</a:t>
            </a:r>
            <a:r>
              <a:rPr lang="fr-FR" dirty="0">
                <a:cs typeface="Arial"/>
                <a:sym typeface="Wingdings" panose="05000000000000000000" pitchFamily="2" charset="2"/>
              </a:rPr>
              <a:t> et la </a:t>
            </a:r>
            <a:r>
              <a:rPr lang="fr-FR" b="1" dirty="0">
                <a:cs typeface="Arial"/>
                <a:sym typeface="Wingdings" panose="05000000000000000000" pitchFamily="2" charset="2"/>
              </a:rPr>
              <a:t>durée</a:t>
            </a:r>
            <a:r>
              <a:rPr lang="fr-FR" dirty="0">
                <a:cs typeface="Arial"/>
                <a:sym typeface="Wingdings" panose="05000000000000000000" pitchFamily="2" charset="2"/>
              </a:rPr>
              <a:t> du traitement : </a:t>
            </a:r>
          </a:p>
          <a:p>
            <a:pPr marL="355600">
              <a:spcBef>
                <a:spcPts val="0"/>
              </a:spcBef>
            </a:pPr>
            <a:r>
              <a:rPr lang="fr-FR" b="1" dirty="0">
                <a:cs typeface="Arial"/>
                <a:sym typeface="Wingdings" panose="05000000000000000000" pitchFamily="2" charset="2"/>
              </a:rPr>
              <a:t>ne pas utiliser plus de 5 jours </a:t>
            </a:r>
          </a:p>
          <a:p>
            <a:pPr marL="355600" indent="-355600">
              <a:spcBef>
                <a:spcPts val="1800"/>
              </a:spcBef>
              <a:buFontTx/>
              <a:buBlip>
                <a:blip r:embed="rId4"/>
              </a:buBlip>
            </a:pPr>
            <a:r>
              <a:rPr lang="fr-FR" dirty="0">
                <a:cs typeface="Arial"/>
                <a:sym typeface="Wingdings" panose="05000000000000000000" pitchFamily="2" charset="2"/>
              </a:rPr>
              <a:t>Alerter sur le </a:t>
            </a:r>
            <a:r>
              <a:rPr lang="fr-FR" b="1" dirty="0">
                <a:cs typeface="Arial"/>
                <a:sym typeface="Wingdings" panose="05000000000000000000" pitchFamily="2" charset="2"/>
              </a:rPr>
              <a:t>risque d’association </a:t>
            </a:r>
            <a:r>
              <a:rPr lang="fr-FR" dirty="0">
                <a:cs typeface="Arial"/>
                <a:sym typeface="Wingdings" panose="05000000000000000000" pitchFamily="2" charset="2"/>
              </a:rPr>
              <a:t>avec des spécialités qui contiennent un autre vasoconstricteur oral ou nasal et/ou du paracétamol, de l’ibuprofène ou de la </a:t>
            </a:r>
            <a:r>
              <a:rPr lang="fr-FR" dirty="0" err="1">
                <a:cs typeface="Arial"/>
                <a:sym typeface="Wingdings" panose="05000000000000000000" pitchFamily="2" charset="2"/>
              </a:rPr>
              <a:t>cétirizine</a:t>
            </a:r>
            <a:r>
              <a:rPr lang="fr-FR" dirty="0">
                <a:cs typeface="Arial"/>
                <a:sym typeface="Wingdings" panose="05000000000000000000" pitchFamily="2" charset="2"/>
              </a:rPr>
              <a:t> </a:t>
            </a:r>
          </a:p>
          <a:p>
            <a:pPr marL="355600" indent="-355600">
              <a:spcBef>
                <a:spcPts val="1800"/>
              </a:spcBef>
              <a:buFontTx/>
              <a:buBlip>
                <a:blip r:embed="rId4"/>
              </a:buBlip>
            </a:pPr>
            <a:r>
              <a:rPr lang="fr-FR" dirty="0">
                <a:cs typeface="Arial"/>
                <a:sym typeface="Wingdings" panose="05000000000000000000" pitchFamily="2" charset="2"/>
              </a:rPr>
              <a:t>Rappeler qu’</a:t>
            </a:r>
            <a:r>
              <a:rPr lang="fr-FR" b="1" dirty="0">
                <a:cs typeface="Arial"/>
                <a:sym typeface="Wingdings" panose="05000000000000000000" pitchFamily="2" charset="2"/>
              </a:rPr>
              <a:t>en l’absence d’amélioration </a:t>
            </a:r>
            <a:r>
              <a:rPr lang="fr-FR" dirty="0">
                <a:cs typeface="Arial"/>
                <a:sym typeface="Wingdings" panose="05000000000000000000" pitchFamily="2" charset="2"/>
              </a:rPr>
              <a:t>des symptômes au bout de 5 jours, il convient d’aller </a:t>
            </a:r>
            <a:r>
              <a:rPr lang="fr-FR" b="1" dirty="0">
                <a:cs typeface="Arial"/>
                <a:sym typeface="Wingdings" panose="05000000000000000000" pitchFamily="2" charset="2"/>
              </a:rPr>
              <a:t>consulter un médecin </a:t>
            </a:r>
          </a:p>
          <a:p>
            <a:pPr marL="355600" indent="-355600">
              <a:spcBef>
                <a:spcPts val="1800"/>
              </a:spcBef>
              <a:buFontTx/>
              <a:buBlip>
                <a:blip r:embed="rId4"/>
              </a:buBlip>
            </a:pPr>
            <a:r>
              <a:rPr lang="fr-FR" dirty="0">
                <a:cs typeface="Arial"/>
                <a:sym typeface="Wingdings" panose="05000000000000000000" pitchFamily="2" charset="2"/>
              </a:rPr>
              <a:t>Inscrire le vasoconstricteur délivré dans l’historique du patient ou </a:t>
            </a:r>
            <a:r>
              <a:rPr lang="fr-FR" b="1" dirty="0">
                <a:cs typeface="Arial"/>
                <a:sym typeface="Wingdings" panose="05000000000000000000" pitchFamily="2" charset="2"/>
              </a:rPr>
              <a:t>son DP</a:t>
            </a:r>
          </a:p>
          <a:p>
            <a:pPr marL="355600" indent="-355600">
              <a:buFontTx/>
              <a:buBlip>
                <a:blip r:embed="rId4"/>
              </a:buBlip>
            </a:pPr>
            <a:endParaRPr lang="fr-FR" b="1" dirty="0">
              <a:cs typeface="Arial"/>
              <a:sym typeface="Wingdings" panose="05000000000000000000" pitchFamily="2" charset="2"/>
            </a:endParaRPr>
          </a:p>
        </p:txBody>
      </p:sp>
    </p:spTree>
    <p:extLst>
      <p:ext uri="{BB962C8B-B14F-4D97-AF65-F5344CB8AC3E}">
        <p14:creationId xmlns:p14="http://schemas.microsoft.com/office/powerpoint/2010/main" val="350385827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ChangeArrowheads="1"/>
          </p:cNvSpPr>
          <p:nvPr/>
        </p:nvSpPr>
        <p:spPr bwMode="auto">
          <a:xfrm>
            <a:off x="5972054" y="1652467"/>
            <a:ext cx="5046466"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562100" indent="-228600">
              <a:defRPr sz="1600">
                <a:solidFill>
                  <a:schemeClr val="tx1"/>
                </a:solidFill>
                <a:latin typeface="Arial" panose="020B0604020202020204" pitchFamily="34" charset="0"/>
              </a:defRPr>
            </a:lvl4pPr>
            <a:lvl5pPr marL="1981200" indent="-228600">
              <a:defRPr sz="1600">
                <a:solidFill>
                  <a:schemeClr val="tx1"/>
                </a:solidFill>
                <a:latin typeface="Arial" panose="020B0604020202020204" pitchFamily="34" charset="0"/>
              </a:defRPr>
            </a:lvl5pPr>
            <a:lvl6pPr marL="2438400" indent="-228600" eaLnBrk="0" fontAlgn="base" hangingPunct="0">
              <a:spcBef>
                <a:spcPct val="0"/>
              </a:spcBef>
              <a:spcAft>
                <a:spcPct val="0"/>
              </a:spcAft>
              <a:defRPr sz="1600">
                <a:solidFill>
                  <a:schemeClr val="tx1"/>
                </a:solidFill>
                <a:latin typeface="Arial" panose="020B0604020202020204" pitchFamily="34" charset="0"/>
              </a:defRPr>
            </a:lvl6pPr>
            <a:lvl7pPr marL="2895600" indent="-228600" eaLnBrk="0" fontAlgn="base" hangingPunct="0">
              <a:spcBef>
                <a:spcPct val="0"/>
              </a:spcBef>
              <a:spcAft>
                <a:spcPct val="0"/>
              </a:spcAft>
              <a:defRPr sz="1600">
                <a:solidFill>
                  <a:schemeClr val="tx1"/>
                </a:solidFill>
                <a:latin typeface="Arial" panose="020B0604020202020204" pitchFamily="34" charset="0"/>
              </a:defRPr>
            </a:lvl7pPr>
            <a:lvl8pPr marL="3352800" indent="-228600" eaLnBrk="0" fontAlgn="base" hangingPunct="0">
              <a:spcBef>
                <a:spcPct val="0"/>
              </a:spcBef>
              <a:spcAft>
                <a:spcPct val="0"/>
              </a:spcAft>
              <a:defRPr sz="1600">
                <a:solidFill>
                  <a:schemeClr val="tx1"/>
                </a:solidFill>
                <a:latin typeface="Arial" panose="020B0604020202020204" pitchFamily="34" charset="0"/>
              </a:defRPr>
            </a:lvl8pPr>
            <a:lvl9pPr marL="38100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20000"/>
              </a:spcBef>
            </a:pPr>
            <a:r>
              <a:rPr lang="fr-FR" altLang="fr-FR" sz="2000" b="1" u="sng" dirty="0">
                <a:solidFill>
                  <a:srgbClr val="000099"/>
                </a:solidFill>
                <a:cs typeface="Arial" panose="020B0604020202020204" pitchFamily="34" charset="0"/>
              </a:rPr>
              <a:t>Objectif :</a:t>
            </a:r>
          </a:p>
          <a:p>
            <a:pPr>
              <a:spcBef>
                <a:spcPct val="20000"/>
              </a:spcBef>
              <a:buFont typeface="Wingdings" panose="05000000000000000000" pitchFamily="2" charset="2"/>
              <a:buChar char="Ø"/>
            </a:pPr>
            <a:r>
              <a:rPr lang="fr-FR" altLang="fr-FR" sz="2000" dirty="0">
                <a:solidFill>
                  <a:srgbClr val="000099"/>
                </a:solidFill>
                <a:cs typeface="Arial" panose="020B0604020202020204" pitchFamily="34" charset="0"/>
              </a:rPr>
              <a:t>Construire un schéma de synthèse</a:t>
            </a:r>
          </a:p>
          <a:p>
            <a:pPr>
              <a:spcBef>
                <a:spcPct val="20000"/>
              </a:spcBef>
              <a:buFont typeface="Wingdings" panose="05000000000000000000" pitchFamily="2" charset="2"/>
              <a:buChar char="Ø"/>
            </a:pPr>
            <a:r>
              <a:rPr lang="fr-FR" altLang="fr-FR" sz="2000" dirty="0">
                <a:solidFill>
                  <a:srgbClr val="000099"/>
                </a:solidFill>
                <a:cs typeface="Arial" panose="020B0604020202020204" pitchFamily="34" charset="0"/>
              </a:rPr>
              <a:t>Disposer d’un outil aide-mémoire</a:t>
            </a:r>
            <a:endParaRPr lang="fr-FR" altLang="fr-FR" sz="3200" dirty="0">
              <a:solidFill>
                <a:srgbClr val="000099"/>
              </a:solidFill>
              <a:cs typeface="Arial" panose="020B0604020202020204" pitchFamily="34" charset="0"/>
            </a:endParaRPr>
          </a:p>
        </p:txBody>
      </p:sp>
      <p:sp>
        <p:nvSpPr>
          <p:cNvPr id="262148" name="Rectangle 4"/>
          <p:cNvSpPr>
            <a:spLocks noChangeArrowheads="1"/>
          </p:cNvSpPr>
          <p:nvPr/>
        </p:nvSpPr>
        <p:spPr bwMode="auto">
          <a:xfrm>
            <a:off x="3978643" y="4157252"/>
            <a:ext cx="7392987" cy="1816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562100" indent="-228600">
              <a:defRPr sz="1600">
                <a:solidFill>
                  <a:schemeClr val="tx1"/>
                </a:solidFill>
                <a:latin typeface="Arial" panose="020B0604020202020204" pitchFamily="34" charset="0"/>
              </a:defRPr>
            </a:lvl4pPr>
            <a:lvl5pPr marL="1981200" indent="-228600">
              <a:defRPr sz="1600">
                <a:solidFill>
                  <a:schemeClr val="tx1"/>
                </a:solidFill>
                <a:latin typeface="Arial" panose="020B0604020202020204" pitchFamily="34" charset="0"/>
              </a:defRPr>
            </a:lvl5pPr>
            <a:lvl6pPr marL="2438400" indent="-228600" eaLnBrk="0" fontAlgn="base" hangingPunct="0">
              <a:spcBef>
                <a:spcPct val="0"/>
              </a:spcBef>
              <a:spcAft>
                <a:spcPct val="0"/>
              </a:spcAft>
              <a:defRPr sz="1600">
                <a:solidFill>
                  <a:schemeClr val="tx1"/>
                </a:solidFill>
                <a:latin typeface="Arial" panose="020B0604020202020204" pitchFamily="34" charset="0"/>
              </a:defRPr>
            </a:lvl6pPr>
            <a:lvl7pPr marL="2895600" indent="-228600" eaLnBrk="0" fontAlgn="base" hangingPunct="0">
              <a:spcBef>
                <a:spcPct val="0"/>
              </a:spcBef>
              <a:spcAft>
                <a:spcPct val="0"/>
              </a:spcAft>
              <a:defRPr sz="1600">
                <a:solidFill>
                  <a:schemeClr val="tx1"/>
                </a:solidFill>
                <a:latin typeface="Arial" panose="020B0604020202020204" pitchFamily="34" charset="0"/>
              </a:defRPr>
            </a:lvl7pPr>
            <a:lvl8pPr marL="3352800" indent="-228600" eaLnBrk="0" fontAlgn="base" hangingPunct="0">
              <a:spcBef>
                <a:spcPct val="0"/>
              </a:spcBef>
              <a:spcAft>
                <a:spcPct val="0"/>
              </a:spcAft>
              <a:defRPr sz="1600">
                <a:solidFill>
                  <a:schemeClr val="tx1"/>
                </a:solidFill>
                <a:latin typeface="Arial" panose="020B0604020202020204" pitchFamily="34" charset="0"/>
              </a:defRPr>
            </a:lvl8pPr>
            <a:lvl9pPr marL="38100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20000"/>
              </a:spcBef>
              <a:buFont typeface="Wingdings" panose="05000000000000000000" pitchFamily="2" charset="2"/>
              <a:buNone/>
            </a:pPr>
            <a:r>
              <a:rPr lang="fr-FR" altLang="fr-FR" sz="1800" b="1" u="sng" dirty="0">
                <a:solidFill>
                  <a:srgbClr val="000099"/>
                </a:solidFill>
                <a:cs typeface="Arial" panose="020B0604020202020204" pitchFamily="34" charset="0"/>
              </a:rPr>
              <a:t>Règles du jeu :</a:t>
            </a:r>
          </a:p>
          <a:p>
            <a:pPr>
              <a:spcBef>
                <a:spcPct val="20000"/>
              </a:spcBef>
              <a:buFontTx/>
              <a:buBlip>
                <a:blip r:embed="rId3"/>
              </a:buBlip>
            </a:pPr>
            <a:r>
              <a:rPr lang="fr-FR" altLang="fr-FR" sz="1800" b="1" dirty="0">
                <a:solidFill>
                  <a:srgbClr val="000099"/>
                </a:solidFill>
                <a:cs typeface="Arial" panose="020B0604020202020204" pitchFamily="34" charset="0"/>
              </a:rPr>
              <a:t>En binôme</a:t>
            </a:r>
          </a:p>
          <a:p>
            <a:pPr>
              <a:spcBef>
                <a:spcPct val="20000"/>
              </a:spcBef>
              <a:buFontTx/>
              <a:buBlip>
                <a:blip r:embed="rId3"/>
              </a:buBlip>
            </a:pPr>
            <a:r>
              <a:rPr lang="fr-FR" altLang="fr-FR" sz="1800" dirty="0">
                <a:solidFill>
                  <a:srgbClr val="000099"/>
                </a:solidFill>
                <a:cs typeface="Arial" panose="020B0604020202020204" pitchFamily="34" charset="0"/>
              </a:rPr>
              <a:t>Utiliser la structure proposée</a:t>
            </a:r>
          </a:p>
          <a:p>
            <a:pPr>
              <a:spcBef>
                <a:spcPct val="20000"/>
              </a:spcBef>
              <a:buFontTx/>
              <a:buBlip>
                <a:blip r:embed="rId3"/>
              </a:buBlip>
            </a:pPr>
            <a:r>
              <a:rPr lang="fr-FR" altLang="fr-FR" sz="1800" dirty="0">
                <a:solidFill>
                  <a:srgbClr val="000099"/>
                </a:solidFill>
                <a:cs typeface="Arial" panose="020B0604020202020204" pitchFamily="34" charset="0"/>
              </a:rPr>
              <a:t>Construire l’arbre décisionnel « Rhumes »</a:t>
            </a:r>
          </a:p>
        </p:txBody>
      </p:sp>
      <p:sp>
        <p:nvSpPr>
          <p:cNvPr id="8"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9"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fr-FR" sz="3200" b="1" dirty="0">
                <a:solidFill>
                  <a:srgbClr val="FFFFFF"/>
                </a:solidFill>
              </a:rPr>
              <a:t>Arbre décisionnel</a:t>
            </a:r>
          </a:p>
        </p:txBody>
      </p:sp>
      <p:sp>
        <p:nvSpPr>
          <p:cNvPr id="14" name="ZoneTexte 13"/>
          <p:cNvSpPr txBox="1"/>
          <p:nvPr/>
        </p:nvSpPr>
        <p:spPr>
          <a:xfrm rot="21560331">
            <a:off x="1432997" y="3065009"/>
            <a:ext cx="2863911" cy="369332"/>
          </a:xfrm>
          <a:prstGeom prst="rect">
            <a:avLst/>
          </a:prstGeom>
          <a:noFill/>
        </p:spPr>
        <p:txBody>
          <a:bodyPr wrap="square" rtlCol="0">
            <a:spAutoFit/>
          </a:bodyPr>
          <a:lstStyle/>
          <a:p>
            <a:r>
              <a:rPr lang="fr-FR" dirty="0">
                <a:solidFill>
                  <a:srgbClr val="FFFFFF"/>
                </a:solidFill>
                <a:latin typeface="Arial Black" panose="020B0A04020102020204" pitchFamily="34" charset="0"/>
                <a:cs typeface="Arial" panose="020B0604020202020204" pitchFamily="34" charset="0"/>
              </a:rPr>
              <a:t>7’</a:t>
            </a:r>
          </a:p>
        </p:txBody>
      </p:sp>
    </p:spTree>
    <p:extLst>
      <p:ext uri="{BB962C8B-B14F-4D97-AF65-F5344CB8AC3E}">
        <p14:creationId xmlns:p14="http://schemas.microsoft.com/office/powerpoint/2010/main" val="253107150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689485" y="1033462"/>
            <a:ext cx="8928386" cy="5435917"/>
          </a:xfrm>
          <a:prstGeom prst="rect">
            <a:avLst/>
          </a:prstGeom>
        </p:spPr>
      </p:pic>
      <p:grpSp>
        <p:nvGrpSpPr>
          <p:cNvPr id="7" name="Groupe 6"/>
          <p:cNvGrpSpPr/>
          <p:nvPr/>
        </p:nvGrpSpPr>
        <p:grpSpPr>
          <a:xfrm>
            <a:off x="9964738" y="358775"/>
            <a:ext cx="1735137" cy="1819275"/>
            <a:chOff x="9964738" y="358775"/>
            <a:chExt cx="1735137" cy="1819275"/>
          </a:xfrm>
        </p:grpSpPr>
        <p:sp>
          <p:nvSpPr>
            <p:cNvPr id="8" name="Pentagone 7"/>
            <p:cNvSpPr/>
            <p:nvPr/>
          </p:nvSpPr>
          <p:spPr>
            <a:xfrm rot="5400000">
              <a:off x="9922669" y="400844"/>
              <a:ext cx="1819275" cy="173513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0" hangingPunct="0">
                <a:defRPr/>
              </a:pPr>
              <a:endParaRPr lang="fr-FR" dirty="0">
                <a:solidFill>
                  <a:srgbClr val="FFFFFF"/>
                </a:solidFill>
              </a:endParaRPr>
            </a:p>
          </p:txBody>
        </p:sp>
        <p:sp>
          <p:nvSpPr>
            <p:cNvPr id="9" name="ZoneTexte 16"/>
            <p:cNvSpPr txBox="1">
              <a:spLocks noChangeArrowheads="1"/>
            </p:cNvSpPr>
            <p:nvPr/>
          </p:nvSpPr>
          <p:spPr bwMode="auto">
            <a:xfrm>
              <a:off x="9964738" y="946150"/>
              <a:ext cx="17287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1400" i="1" dirty="0">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3850" y="3714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fr-FR" sz="3200" b="1" dirty="0">
                <a:solidFill>
                  <a:srgbClr val="FFFFFF"/>
                </a:solidFill>
              </a:rPr>
              <a:t>Rhume</a:t>
            </a:r>
          </a:p>
        </p:txBody>
      </p:sp>
      <p:sp>
        <p:nvSpPr>
          <p:cNvPr id="5" name="Rectangle 4"/>
          <p:cNvSpPr/>
          <p:nvPr/>
        </p:nvSpPr>
        <p:spPr>
          <a:xfrm>
            <a:off x="982980" y="6149340"/>
            <a:ext cx="3211830" cy="332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1727042" y="2669996"/>
            <a:ext cx="1415772" cy="269304"/>
          </a:xfrm>
          <a:prstGeom prst="rect">
            <a:avLst/>
          </a:prstGeom>
        </p:spPr>
        <p:txBody>
          <a:bodyPr wrap="none">
            <a:spAutoFit/>
          </a:bodyPr>
          <a:lstStyle/>
          <a:p>
            <a:r>
              <a:rPr lang="fr-FR" altLang="fr-FR" sz="1150" b="1" dirty="0">
                <a:solidFill>
                  <a:srgbClr val="000099"/>
                </a:solidFill>
                <a:cs typeface="Arial" panose="020B0604020202020204" pitchFamily="34" charset="0"/>
              </a:rPr>
              <a:t>à la racine du nez</a:t>
            </a:r>
            <a:endParaRPr lang="fr-FR" sz="1150" dirty="0"/>
          </a:p>
        </p:txBody>
      </p:sp>
      <p:sp>
        <p:nvSpPr>
          <p:cNvPr id="13" name="Rectangle 12"/>
          <p:cNvSpPr/>
          <p:nvPr/>
        </p:nvSpPr>
        <p:spPr>
          <a:xfrm>
            <a:off x="4200352" y="3594600"/>
            <a:ext cx="620683" cy="269304"/>
          </a:xfrm>
          <a:prstGeom prst="rect">
            <a:avLst/>
          </a:prstGeom>
        </p:spPr>
        <p:txBody>
          <a:bodyPr wrap="none">
            <a:spAutoFit/>
          </a:bodyPr>
          <a:lstStyle/>
          <a:p>
            <a:r>
              <a:rPr lang="fr-FR" altLang="fr-FR" sz="1150" b="1" dirty="0">
                <a:solidFill>
                  <a:srgbClr val="000099"/>
                </a:solidFill>
                <a:cs typeface="Arial" panose="020B0604020202020204" pitchFamily="34" charset="0"/>
              </a:rPr>
              <a:t>la nuit</a:t>
            </a:r>
            <a:endParaRPr lang="fr-FR" sz="1150" dirty="0"/>
          </a:p>
        </p:txBody>
      </p:sp>
      <p:sp>
        <p:nvSpPr>
          <p:cNvPr id="14" name="Rectangle 13"/>
          <p:cNvSpPr/>
          <p:nvPr/>
        </p:nvSpPr>
        <p:spPr>
          <a:xfrm>
            <a:off x="3200054" y="3825460"/>
            <a:ext cx="1872629" cy="269304"/>
          </a:xfrm>
          <a:prstGeom prst="rect">
            <a:avLst/>
          </a:prstGeom>
        </p:spPr>
        <p:txBody>
          <a:bodyPr wrap="none">
            <a:spAutoFit/>
          </a:bodyPr>
          <a:lstStyle/>
          <a:p>
            <a:r>
              <a:rPr lang="fr-FR" altLang="fr-FR" sz="1150" b="1" dirty="0">
                <a:solidFill>
                  <a:srgbClr val="000099"/>
                </a:solidFill>
                <a:cs typeface="Arial" panose="020B0604020202020204" pitchFamily="34" charset="0"/>
              </a:rPr>
              <a:t>éternuements en salves</a:t>
            </a:r>
            <a:endParaRPr lang="fr-FR" sz="1150" dirty="0"/>
          </a:p>
        </p:txBody>
      </p:sp>
      <p:sp>
        <p:nvSpPr>
          <p:cNvPr id="15" name="Rectangle 14"/>
          <p:cNvSpPr/>
          <p:nvPr/>
        </p:nvSpPr>
        <p:spPr>
          <a:xfrm>
            <a:off x="3422666" y="4247119"/>
            <a:ext cx="1460656" cy="269304"/>
          </a:xfrm>
          <a:prstGeom prst="rect">
            <a:avLst/>
          </a:prstGeom>
        </p:spPr>
        <p:txBody>
          <a:bodyPr wrap="none">
            <a:spAutoFit/>
          </a:bodyPr>
          <a:lstStyle/>
          <a:p>
            <a:r>
              <a:rPr lang="fr-FR" altLang="fr-FR" sz="1150" b="1" dirty="0">
                <a:solidFill>
                  <a:srgbClr val="000099"/>
                </a:solidFill>
                <a:cs typeface="Arial" panose="020B0604020202020204" pitchFamily="34" charset="0"/>
              </a:rPr>
              <a:t>NUX VOMICA 9CH</a:t>
            </a:r>
            <a:endParaRPr lang="fr-FR" sz="1150" dirty="0"/>
          </a:p>
        </p:txBody>
      </p:sp>
      <p:sp>
        <p:nvSpPr>
          <p:cNvPr id="16" name="Rectangle 15"/>
          <p:cNvSpPr/>
          <p:nvPr/>
        </p:nvSpPr>
        <p:spPr>
          <a:xfrm>
            <a:off x="5566245" y="4966200"/>
            <a:ext cx="981359" cy="269304"/>
          </a:xfrm>
          <a:prstGeom prst="rect">
            <a:avLst/>
          </a:prstGeom>
        </p:spPr>
        <p:txBody>
          <a:bodyPr wrap="none">
            <a:spAutoFit/>
          </a:bodyPr>
          <a:lstStyle/>
          <a:p>
            <a:r>
              <a:rPr lang="fr-FR" altLang="fr-FR" sz="1150" b="1" dirty="0">
                <a:solidFill>
                  <a:srgbClr val="000099"/>
                </a:solidFill>
                <a:cs typeface="Arial" panose="020B0604020202020204" pitchFamily="34" charset="0"/>
              </a:rPr>
              <a:t>non irritant</a:t>
            </a:r>
            <a:endParaRPr lang="fr-FR" sz="1150" dirty="0"/>
          </a:p>
        </p:txBody>
      </p:sp>
      <p:sp>
        <p:nvSpPr>
          <p:cNvPr id="17" name="Rectangle 16"/>
          <p:cNvSpPr/>
          <p:nvPr/>
        </p:nvSpPr>
        <p:spPr>
          <a:xfrm>
            <a:off x="8024041" y="4775007"/>
            <a:ext cx="654346" cy="269304"/>
          </a:xfrm>
          <a:prstGeom prst="rect">
            <a:avLst/>
          </a:prstGeom>
        </p:spPr>
        <p:txBody>
          <a:bodyPr wrap="none">
            <a:spAutoFit/>
          </a:bodyPr>
          <a:lstStyle/>
          <a:p>
            <a:r>
              <a:rPr lang="fr-FR" altLang="fr-FR" sz="1150" b="1" dirty="0">
                <a:solidFill>
                  <a:srgbClr val="000099"/>
                </a:solidFill>
                <a:cs typeface="Arial" panose="020B0604020202020204" pitchFamily="34" charset="0"/>
              </a:rPr>
              <a:t>irritant</a:t>
            </a:r>
            <a:endParaRPr lang="fr-FR" sz="1150" dirty="0"/>
          </a:p>
        </p:txBody>
      </p:sp>
      <p:sp>
        <p:nvSpPr>
          <p:cNvPr id="18" name="Rectangle 17"/>
          <p:cNvSpPr/>
          <p:nvPr/>
        </p:nvSpPr>
        <p:spPr>
          <a:xfrm>
            <a:off x="7053809" y="5204498"/>
            <a:ext cx="1934074" cy="269304"/>
          </a:xfrm>
          <a:prstGeom prst="rect">
            <a:avLst/>
          </a:prstGeom>
        </p:spPr>
        <p:txBody>
          <a:bodyPr wrap="square">
            <a:spAutoFit/>
          </a:bodyPr>
          <a:lstStyle/>
          <a:p>
            <a:r>
              <a:rPr lang="fr-FR" altLang="fr-FR" sz="1150" b="1" dirty="0">
                <a:solidFill>
                  <a:srgbClr val="000099"/>
                </a:solidFill>
                <a:cs typeface="Arial" panose="020B0604020202020204" pitchFamily="34" charset="0"/>
              </a:rPr>
              <a:t>KALIUM IODATUM 9 CH</a:t>
            </a:r>
            <a:endParaRPr lang="fr-FR" sz="1150" dirty="0"/>
          </a:p>
        </p:txBody>
      </p:sp>
      <p:sp>
        <p:nvSpPr>
          <p:cNvPr id="19" name="Rectangle 18"/>
          <p:cNvSpPr/>
          <p:nvPr/>
        </p:nvSpPr>
        <p:spPr>
          <a:xfrm>
            <a:off x="7308777" y="2855218"/>
            <a:ext cx="1233030" cy="269304"/>
          </a:xfrm>
          <a:prstGeom prst="rect">
            <a:avLst/>
          </a:prstGeom>
        </p:spPr>
        <p:txBody>
          <a:bodyPr wrap="none">
            <a:spAutoFit/>
          </a:bodyPr>
          <a:lstStyle/>
          <a:p>
            <a:r>
              <a:rPr lang="fr-FR" altLang="fr-FR" sz="1150" b="1" dirty="0">
                <a:solidFill>
                  <a:srgbClr val="000099"/>
                </a:solidFill>
                <a:cs typeface="Arial" panose="020B0604020202020204" pitchFamily="34" charset="0"/>
              </a:rPr>
              <a:t>jaune verdâtre</a:t>
            </a:r>
            <a:endParaRPr lang="fr-FR" sz="1150" dirty="0"/>
          </a:p>
        </p:txBody>
      </p:sp>
      <p:sp>
        <p:nvSpPr>
          <p:cNvPr id="20" name="Rectangle 19"/>
          <p:cNvSpPr/>
          <p:nvPr/>
        </p:nvSpPr>
        <p:spPr>
          <a:xfrm>
            <a:off x="7919238" y="3043350"/>
            <a:ext cx="737702" cy="269304"/>
          </a:xfrm>
          <a:prstGeom prst="rect">
            <a:avLst/>
          </a:prstGeom>
        </p:spPr>
        <p:txBody>
          <a:bodyPr wrap="none">
            <a:spAutoFit/>
          </a:bodyPr>
          <a:lstStyle/>
          <a:p>
            <a:r>
              <a:rPr lang="fr-FR" altLang="fr-FR" sz="1150" b="1" dirty="0">
                <a:solidFill>
                  <a:srgbClr val="000099"/>
                </a:solidFill>
                <a:cs typeface="Arial" panose="020B0604020202020204" pitchFamily="34" charset="0"/>
              </a:rPr>
              <a:t>croûtes</a:t>
            </a:r>
            <a:endParaRPr lang="fr-FR" sz="1150" dirty="0"/>
          </a:p>
        </p:txBody>
      </p:sp>
      <p:sp>
        <p:nvSpPr>
          <p:cNvPr id="21" name="Rectangle 20"/>
          <p:cNvSpPr/>
          <p:nvPr/>
        </p:nvSpPr>
        <p:spPr>
          <a:xfrm>
            <a:off x="7371685" y="3275904"/>
            <a:ext cx="782587" cy="276999"/>
          </a:xfrm>
          <a:prstGeom prst="rect">
            <a:avLst/>
          </a:prstGeom>
        </p:spPr>
        <p:txBody>
          <a:bodyPr wrap="none">
            <a:spAutoFit/>
          </a:bodyPr>
          <a:lstStyle/>
          <a:p>
            <a:r>
              <a:rPr lang="fr-FR" altLang="fr-FR" sz="1150" b="1" dirty="0">
                <a:solidFill>
                  <a:srgbClr val="000099"/>
                </a:solidFill>
                <a:cs typeface="Arial" panose="020B0604020202020204" pitchFamily="34" charset="0"/>
              </a:rPr>
              <a:t>KALIUM</a:t>
            </a:r>
          </a:p>
        </p:txBody>
      </p:sp>
      <p:sp>
        <p:nvSpPr>
          <p:cNvPr id="22" name="Rectangle 21"/>
          <p:cNvSpPr/>
          <p:nvPr/>
        </p:nvSpPr>
        <p:spPr>
          <a:xfrm>
            <a:off x="6930359" y="3452253"/>
            <a:ext cx="1704313" cy="276999"/>
          </a:xfrm>
          <a:prstGeom prst="rect">
            <a:avLst/>
          </a:prstGeom>
        </p:spPr>
        <p:txBody>
          <a:bodyPr wrap="none">
            <a:spAutoFit/>
          </a:bodyPr>
          <a:lstStyle/>
          <a:p>
            <a:r>
              <a:rPr lang="fr-FR" altLang="fr-FR" sz="1150" b="1" dirty="0">
                <a:solidFill>
                  <a:srgbClr val="000099"/>
                </a:solidFill>
                <a:cs typeface="Arial" panose="020B0604020202020204" pitchFamily="34" charset="0"/>
              </a:rPr>
              <a:t>BICHROMICUM 9 CH</a:t>
            </a:r>
          </a:p>
        </p:txBody>
      </p:sp>
      <p:sp>
        <p:nvSpPr>
          <p:cNvPr id="23" name="Rectangle 22"/>
          <p:cNvSpPr/>
          <p:nvPr/>
        </p:nvSpPr>
        <p:spPr>
          <a:xfrm>
            <a:off x="8860777" y="3183544"/>
            <a:ext cx="1696298" cy="261610"/>
          </a:xfrm>
          <a:prstGeom prst="rect">
            <a:avLst/>
          </a:prstGeom>
        </p:spPr>
        <p:txBody>
          <a:bodyPr wrap="none">
            <a:spAutoFit/>
          </a:bodyPr>
          <a:lstStyle/>
          <a:p>
            <a:r>
              <a:rPr lang="fr-FR" sz="1100" b="1" dirty="0">
                <a:solidFill>
                  <a:srgbClr val="000099"/>
                </a:solidFill>
                <a:cs typeface="Arial" panose="020B0604020202020204" pitchFamily="34" charset="0"/>
              </a:rPr>
              <a:t>écoulement postérieur</a:t>
            </a:r>
            <a:endParaRPr lang="fr-FR" sz="1100" dirty="0"/>
          </a:p>
        </p:txBody>
      </p:sp>
      <p:sp>
        <p:nvSpPr>
          <p:cNvPr id="24" name="Rectangle 23"/>
          <p:cNvSpPr/>
          <p:nvPr/>
        </p:nvSpPr>
        <p:spPr>
          <a:xfrm>
            <a:off x="9118355" y="3427183"/>
            <a:ext cx="1499516" cy="269304"/>
          </a:xfrm>
          <a:prstGeom prst="rect">
            <a:avLst/>
          </a:prstGeom>
        </p:spPr>
        <p:txBody>
          <a:bodyPr wrap="square">
            <a:spAutoFit/>
          </a:bodyPr>
          <a:lstStyle/>
          <a:p>
            <a:r>
              <a:rPr lang="fr-FR" sz="1150" b="1" dirty="0">
                <a:solidFill>
                  <a:srgbClr val="000099"/>
                </a:solidFill>
                <a:cs typeface="Arial" panose="020B0604020202020204" pitchFamily="34" charset="0"/>
              </a:rPr>
              <a:t>HYDRASTIS 9 CH</a:t>
            </a:r>
            <a:endParaRPr lang="fr-FR" sz="1150" dirty="0"/>
          </a:p>
        </p:txBody>
      </p:sp>
    </p:spTree>
    <p:extLst>
      <p:ext uri="{BB962C8B-B14F-4D97-AF65-F5344CB8AC3E}">
        <p14:creationId xmlns:p14="http://schemas.microsoft.com/office/powerpoint/2010/main" val="216331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35" presetClass="emph" presetSubtype="0" fill="hold" nodeType="clickEffect">
                                  <p:stCondLst>
                                    <p:cond delay="0"/>
                                  </p:stCondLst>
                                  <p:childTnLst>
                                    <p:anim calcmode="discrete" valueType="str">
                                      <p:cBhvr>
                                        <p:cTn id="56"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16"/>
          <p:cNvSpPr txBox="1">
            <a:spLocks noChangeArrowheads="1"/>
          </p:cNvSpPr>
          <p:nvPr/>
        </p:nvSpPr>
        <p:spPr bwMode="auto">
          <a:xfrm>
            <a:off x="697916" y="2916808"/>
            <a:ext cx="5184775" cy="677863"/>
          </a:xfrm>
          <a:prstGeom prst="rect">
            <a:avLst/>
          </a:prstGeom>
          <a:noFill/>
          <a:ln>
            <a:noFill/>
          </a:ln>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b="1" dirty="0">
                <a:solidFill>
                  <a:srgbClr val="000090"/>
                </a:solidFill>
                <a:cs typeface="Arial" panose="020B0604020202020204" pitchFamily="34" charset="0"/>
              </a:rPr>
              <a:t>Douleur à la racine du nez,</a:t>
            </a:r>
          </a:p>
          <a:p>
            <a:pPr>
              <a:lnSpc>
                <a:spcPct val="110000"/>
              </a:lnSpc>
              <a:spcBef>
                <a:spcPct val="20000"/>
              </a:spcBef>
              <a:buClr>
                <a:srgbClr val="33CC33"/>
              </a:buClr>
            </a:pPr>
            <a:r>
              <a:rPr lang="fr-FR" altLang="fr-FR" sz="1600" b="1" dirty="0">
                <a:solidFill>
                  <a:srgbClr val="000090"/>
                </a:solidFill>
                <a:cs typeface="Arial" panose="020B0604020202020204" pitchFamily="34" charset="0"/>
              </a:rPr>
              <a:t>     Nez bouché et sec, </a:t>
            </a:r>
            <a:r>
              <a:rPr lang="fr-FR" altLang="fr-FR" sz="1600" dirty="0">
                <a:solidFill>
                  <a:srgbClr val="000090"/>
                </a:solidFill>
                <a:cs typeface="Arial" panose="020B0604020202020204" pitchFamily="34" charset="0"/>
              </a:rPr>
              <a:t>sensation de plénitude</a:t>
            </a:r>
          </a:p>
        </p:txBody>
      </p:sp>
      <p:sp>
        <p:nvSpPr>
          <p:cNvPr id="19" name="Text Box 16"/>
          <p:cNvSpPr txBox="1">
            <a:spLocks noChangeArrowheads="1"/>
          </p:cNvSpPr>
          <p:nvPr/>
        </p:nvSpPr>
        <p:spPr bwMode="auto">
          <a:xfrm>
            <a:off x="697915" y="4026049"/>
            <a:ext cx="5532763" cy="164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tabLst>
                <a:tab pos="200025" algn="l"/>
              </a:tabLst>
              <a:defRPr>
                <a:solidFill>
                  <a:schemeClr val="tx1"/>
                </a:solidFill>
                <a:latin typeface="Arial" panose="020B0604020202020204" pitchFamily="34" charset="0"/>
              </a:defRPr>
            </a:lvl1pPr>
            <a:lvl2pPr>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b="1" dirty="0">
                <a:solidFill>
                  <a:srgbClr val="000090"/>
                </a:solidFill>
                <a:cs typeface="Arial" panose="020B0604020202020204" pitchFamily="34" charset="0"/>
              </a:rPr>
              <a:t>Eternuements en salves le matin, </a:t>
            </a:r>
          </a:p>
          <a:p>
            <a:pPr marL="0" indent="265113">
              <a:lnSpc>
                <a:spcPct val="110000"/>
              </a:lnSpc>
              <a:spcBef>
                <a:spcPct val="20000"/>
              </a:spcBef>
              <a:buClr>
                <a:srgbClr val="33CC33"/>
              </a:buClr>
            </a:pPr>
            <a:r>
              <a:rPr lang="fr-FR" altLang="fr-FR" sz="1600" b="1" dirty="0">
                <a:solidFill>
                  <a:srgbClr val="000090"/>
                </a:solidFill>
                <a:cs typeface="Arial" panose="020B0604020202020204" pitchFamily="34" charset="0"/>
              </a:rPr>
              <a:t>nez bouché la nuit, </a:t>
            </a:r>
          </a:p>
          <a:p>
            <a:pPr marL="0" indent="265113">
              <a:lnSpc>
                <a:spcPct val="110000"/>
              </a:lnSpc>
              <a:spcBef>
                <a:spcPct val="20000"/>
              </a:spcBef>
              <a:buClr>
                <a:srgbClr val="33CC33"/>
              </a:buClr>
            </a:pPr>
            <a:r>
              <a:rPr lang="fr-FR" altLang="fr-FR" sz="1600" dirty="0">
                <a:solidFill>
                  <a:srgbClr val="000090"/>
                </a:solidFill>
                <a:cs typeface="Arial" panose="020B0604020202020204" pitchFamily="34" charset="0"/>
              </a:rPr>
              <a:t>écoulement aqueux peu abondant le jour</a:t>
            </a:r>
          </a:p>
          <a:p>
            <a:pPr marL="0" lvl="1" indent="265113">
              <a:lnSpc>
                <a:spcPct val="110000"/>
              </a:lnSpc>
              <a:spcBef>
                <a:spcPct val="20000"/>
              </a:spcBef>
              <a:buClr>
                <a:srgbClr val="33CC33"/>
              </a:buClr>
            </a:pPr>
            <a:r>
              <a:rPr lang="fr-FR" altLang="fr-FR" sz="1600" i="1" dirty="0">
                <a:solidFill>
                  <a:srgbClr val="000090"/>
                </a:solidFill>
                <a:cs typeface="Arial" panose="020B0604020202020204" pitchFamily="34" charset="0"/>
              </a:rPr>
              <a:t>Aggravation le matin au réveil et par les courants d’air</a:t>
            </a:r>
          </a:p>
          <a:p>
            <a:pPr>
              <a:lnSpc>
                <a:spcPct val="110000"/>
              </a:lnSpc>
              <a:spcBef>
                <a:spcPct val="20000"/>
              </a:spcBef>
              <a:buClr>
                <a:srgbClr val="33CC33"/>
              </a:buClr>
              <a:buFontTx/>
              <a:buBlip>
                <a:blip r:embed="rId3"/>
              </a:buBlip>
            </a:pPr>
            <a:endParaRPr lang="fr-FR" altLang="fr-FR" sz="1600" b="1" dirty="0">
              <a:solidFill>
                <a:srgbClr val="000090"/>
              </a:solidFill>
              <a:cs typeface="Arial" panose="020B0604020202020204" pitchFamily="34" charset="0"/>
            </a:endParaRPr>
          </a:p>
        </p:txBody>
      </p:sp>
      <p:sp>
        <p:nvSpPr>
          <p:cNvPr id="21" name="Text Box 6"/>
          <p:cNvSpPr txBox="1">
            <a:spLocks noChangeArrowheads="1"/>
          </p:cNvSpPr>
          <p:nvPr/>
        </p:nvSpPr>
        <p:spPr bwMode="auto">
          <a:xfrm>
            <a:off x="7668186" y="2883546"/>
            <a:ext cx="3448050" cy="723602"/>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buClr>
                <a:srgbClr val="62C400"/>
              </a:buClr>
              <a:defRPr/>
            </a:pPr>
            <a:r>
              <a:rPr lang="fr-FR" altLang="fr-FR" b="1" dirty="0" err="1">
                <a:solidFill>
                  <a:srgbClr val="000099"/>
                </a:solidFill>
                <a:latin typeface="Arial"/>
              </a:rPr>
              <a:t>Sticta</a:t>
            </a:r>
            <a:r>
              <a:rPr lang="fr-FR" altLang="fr-FR" b="1" dirty="0">
                <a:solidFill>
                  <a:srgbClr val="000099"/>
                </a:solidFill>
                <a:latin typeface="Arial"/>
              </a:rPr>
              <a:t> </a:t>
            </a:r>
            <a:r>
              <a:rPr lang="fr-FR" altLang="fr-FR" b="1" dirty="0" err="1">
                <a:solidFill>
                  <a:srgbClr val="000099"/>
                </a:solidFill>
                <a:latin typeface="Arial"/>
              </a:rPr>
              <a:t>pulmonaria</a:t>
            </a:r>
            <a:r>
              <a:rPr lang="fr-FR" altLang="fr-FR" b="1" dirty="0">
                <a:solidFill>
                  <a:srgbClr val="000099"/>
                </a:solidFill>
                <a:latin typeface="Arial"/>
              </a:rPr>
              <a:t> 9 CH</a:t>
            </a:r>
          </a:p>
          <a:p>
            <a:pPr algn="r">
              <a:spcBef>
                <a:spcPts val="300"/>
              </a:spcBef>
              <a:defRPr/>
            </a:pPr>
            <a:r>
              <a:rPr lang="fr-FR" altLang="fr-FR" sz="1600" dirty="0">
                <a:solidFill>
                  <a:srgbClr val="000090"/>
                </a:solidFill>
                <a:latin typeface="Arial"/>
              </a:rPr>
              <a:t>5 granules toutes les heures - ESA</a:t>
            </a:r>
          </a:p>
        </p:txBody>
      </p:sp>
      <p:sp>
        <p:nvSpPr>
          <p:cNvPr id="22" name="Text Box 6"/>
          <p:cNvSpPr txBox="1">
            <a:spLocks noChangeArrowheads="1"/>
          </p:cNvSpPr>
          <p:nvPr/>
        </p:nvSpPr>
        <p:spPr bwMode="auto">
          <a:xfrm>
            <a:off x="7708502" y="4006850"/>
            <a:ext cx="3409950" cy="723602"/>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buClr>
                <a:srgbClr val="62C400"/>
              </a:buClr>
              <a:defRPr/>
            </a:pPr>
            <a:r>
              <a:rPr lang="fr-FR" altLang="fr-FR" b="1" dirty="0" err="1">
                <a:solidFill>
                  <a:srgbClr val="000099"/>
                </a:solidFill>
                <a:latin typeface="Arial"/>
              </a:rPr>
              <a:t>Nux</a:t>
            </a:r>
            <a:r>
              <a:rPr lang="fr-FR" altLang="fr-FR" b="1" dirty="0">
                <a:solidFill>
                  <a:srgbClr val="000099"/>
                </a:solidFill>
                <a:latin typeface="Arial"/>
              </a:rPr>
              <a:t> </a:t>
            </a:r>
            <a:r>
              <a:rPr lang="fr-FR" altLang="fr-FR" b="1" dirty="0" err="1">
                <a:solidFill>
                  <a:srgbClr val="000099"/>
                </a:solidFill>
                <a:latin typeface="Arial"/>
              </a:rPr>
              <a:t>vomica</a:t>
            </a:r>
            <a:r>
              <a:rPr lang="fr-FR" altLang="fr-FR" b="1" dirty="0">
                <a:solidFill>
                  <a:srgbClr val="000099"/>
                </a:solidFill>
                <a:latin typeface="Arial"/>
              </a:rPr>
              <a:t> 9 CH</a:t>
            </a:r>
          </a:p>
          <a:p>
            <a:pPr algn="r">
              <a:spcBef>
                <a:spcPts val="300"/>
              </a:spcBef>
              <a:defRPr/>
            </a:pPr>
            <a:r>
              <a:rPr lang="fr-FR" altLang="fr-FR" sz="1600" dirty="0">
                <a:solidFill>
                  <a:srgbClr val="000090"/>
                </a:solidFill>
                <a:latin typeface="Arial"/>
              </a:rPr>
              <a:t>5 granules toutes les heures - ESA</a:t>
            </a:r>
          </a:p>
        </p:txBody>
      </p:sp>
      <p:sp>
        <p:nvSpPr>
          <p:cNvPr id="11"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Rhumes</a:t>
            </a:r>
          </a:p>
        </p:txBody>
      </p:sp>
      <p:sp>
        <p:nvSpPr>
          <p:cNvPr id="12" name="ZoneTexte 11"/>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4.9. Troubles ORL</a:t>
            </a:r>
            <a:endParaRPr lang="fr-FR" sz="3200" b="1" dirty="0">
              <a:solidFill>
                <a:srgbClr val="0000CC"/>
              </a:solidFill>
            </a:endParaRPr>
          </a:p>
        </p:txBody>
      </p:sp>
      <p:sp>
        <p:nvSpPr>
          <p:cNvPr id="25" name="Espace réservé du contenu 2"/>
          <p:cNvSpPr txBox="1">
            <a:spLocks/>
          </p:cNvSpPr>
          <p:nvPr/>
        </p:nvSpPr>
        <p:spPr>
          <a:xfrm>
            <a:off x="263525" y="1660525"/>
            <a:ext cx="2133600"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Nez bouché</a:t>
            </a:r>
          </a:p>
          <a:p>
            <a:pPr marL="0" indent="0" defTabSz="914377" fontAlgn="auto">
              <a:spcBef>
                <a:spcPts val="0"/>
              </a:spcBef>
              <a:spcAft>
                <a:spcPts val="0"/>
              </a:spcAft>
              <a:buFontTx/>
              <a:buNone/>
              <a:defRPr/>
            </a:pPr>
            <a:endParaRPr lang="fr-FR" dirty="0">
              <a:solidFill>
                <a:srgbClr val="000000"/>
              </a:solidFill>
            </a:endParaRPr>
          </a:p>
        </p:txBody>
      </p:sp>
      <p:grpSp>
        <p:nvGrpSpPr>
          <p:cNvPr id="10" name="Groupe 9"/>
          <p:cNvGrpSpPr/>
          <p:nvPr/>
        </p:nvGrpSpPr>
        <p:grpSpPr>
          <a:xfrm>
            <a:off x="9582520" y="-746966"/>
            <a:ext cx="3079379" cy="2596260"/>
            <a:chOff x="9582520" y="-746966"/>
            <a:chExt cx="3079379" cy="2596260"/>
          </a:xfrm>
        </p:grpSpPr>
        <p:pic>
          <p:nvPicPr>
            <p:cNvPr id="1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4" name="Rectangle 13"/>
            <p:cNvSpPr/>
            <p:nvPr/>
          </p:nvSpPr>
          <p:spPr>
            <a:xfrm>
              <a:off x="10582656" y="390144"/>
              <a:ext cx="1255776"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15" name="Rectangle 14"/>
            <p:cNvSpPr/>
            <p:nvPr/>
          </p:nvSpPr>
          <p:spPr>
            <a:xfrm>
              <a:off x="10497312" y="258748"/>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6" name="Rectangle 15"/>
            <p:cNvSpPr/>
            <p:nvPr/>
          </p:nvSpPr>
          <p:spPr>
            <a:xfrm>
              <a:off x="10068187" y="227969"/>
              <a:ext cx="2108043" cy="646331"/>
            </a:xfrm>
            <a:prstGeom prst="rect">
              <a:avLst/>
            </a:prstGeom>
            <a:noFill/>
          </p:spPr>
          <p:txBody>
            <a:bodyPr wrap="square">
              <a:spAutoFit/>
            </a:bodyPr>
            <a:lstStyle/>
            <a:p>
              <a:pPr algn="ctr"/>
              <a:r>
                <a:rPr lang="fr-FR" i="1" dirty="0">
                  <a:solidFill>
                    <a:srgbClr val="000099"/>
                  </a:solidFill>
                </a:rPr>
                <a:t>« Je suis fragile en ORL/pneumo »</a:t>
              </a:r>
            </a:p>
          </p:txBody>
        </p:sp>
      </p:grpSp>
    </p:spTree>
    <p:extLst>
      <p:ext uri="{BB962C8B-B14F-4D97-AF65-F5344CB8AC3E}">
        <p14:creationId xmlns:p14="http://schemas.microsoft.com/office/powerpoint/2010/main" val="79948101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Rhumes</a:t>
            </a:r>
          </a:p>
        </p:txBody>
      </p:sp>
      <p:sp>
        <p:nvSpPr>
          <p:cNvPr id="12" name="ZoneTexte 11"/>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4.9. Troubles ORL</a:t>
            </a:r>
            <a:endParaRPr lang="fr-FR" sz="3200" b="1" dirty="0">
              <a:solidFill>
                <a:srgbClr val="0000CC"/>
              </a:solidFill>
            </a:endParaRPr>
          </a:p>
        </p:txBody>
      </p:sp>
      <p:sp>
        <p:nvSpPr>
          <p:cNvPr id="13" name="Text Box 71"/>
          <p:cNvSpPr txBox="1">
            <a:spLocks noChangeArrowheads="1"/>
          </p:cNvSpPr>
          <p:nvPr/>
        </p:nvSpPr>
        <p:spPr bwMode="auto">
          <a:xfrm>
            <a:off x="664248" y="2686050"/>
            <a:ext cx="5260975" cy="1069975"/>
          </a:xfrm>
          <a:prstGeom prst="rect">
            <a:avLst/>
          </a:prstGeom>
          <a:noFill/>
          <a:ln>
            <a:noFill/>
          </a:ln>
          <a:effec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Arial" panose="020B0604020202020204" pitchFamily="34" charset="0"/>
              </a:defRPr>
            </a:lvl9pPr>
          </a:lstStyle>
          <a:p>
            <a:pPr>
              <a:buClr>
                <a:srgbClr val="62C400"/>
              </a:buClr>
              <a:buFontTx/>
              <a:buBlip>
                <a:blip r:embed="rId3"/>
              </a:buBlip>
            </a:pPr>
            <a:r>
              <a:rPr lang="fr-FR" altLang="fr-FR" sz="1600" dirty="0">
                <a:solidFill>
                  <a:srgbClr val="000099"/>
                </a:solidFill>
              </a:rPr>
              <a:t>Écoulement nasal </a:t>
            </a:r>
            <a:r>
              <a:rPr lang="fr-FR" altLang="fr-FR" sz="1600" b="1" dirty="0">
                <a:solidFill>
                  <a:srgbClr val="000099"/>
                </a:solidFill>
              </a:rPr>
              <a:t>aqueux abondant</a:t>
            </a:r>
            <a:r>
              <a:rPr lang="fr-FR" altLang="fr-FR" sz="1600" dirty="0">
                <a:solidFill>
                  <a:srgbClr val="000099"/>
                </a:solidFill>
              </a:rPr>
              <a:t>,</a:t>
            </a:r>
          </a:p>
          <a:p>
            <a:pPr>
              <a:buClr>
                <a:srgbClr val="62C400"/>
              </a:buClr>
            </a:pPr>
            <a:r>
              <a:rPr lang="fr-FR" altLang="fr-FR" sz="1600" b="1" dirty="0">
                <a:solidFill>
                  <a:srgbClr val="000099"/>
                </a:solidFill>
              </a:rPr>
              <a:t>     excoriant la lèvre supérieure et le pourtour des narines</a:t>
            </a:r>
            <a:r>
              <a:rPr lang="fr-FR" altLang="fr-FR" sz="1600" dirty="0">
                <a:solidFill>
                  <a:srgbClr val="000099"/>
                </a:solidFill>
              </a:rPr>
              <a:t>, </a:t>
            </a:r>
          </a:p>
          <a:p>
            <a:pPr>
              <a:buClr>
                <a:srgbClr val="62C400"/>
              </a:buClr>
            </a:pPr>
            <a:r>
              <a:rPr lang="fr-FR" altLang="fr-FR" sz="1600" i="1" dirty="0">
                <a:solidFill>
                  <a:srgbClr val="000099"/>
                </a:solidFill>
              </a:rPr>
              <a:t>     aggravé à la chaleur</a:t>
            </a:r>
            <a:r>
              <a:rPr lang="fr-FR" altLang="fr-FR" sz="1600" dirty="0">
                <a:solidFill>
                  <a:srgbClr val="000099"/>
                </a:solidFill>
              </a:rPr>
              <a:t> et </a:t>
            </a:r>
            <a:r>
              <a:rPr lang="fr-FR" altLang="fr-FR" sz="1600" i="1" dirty="0">
                <a:solidFill>
                  <a:srgbClr val="000099"/>
                </a:solidFill>
              </a:rPr>
              <a:t>amélioré au grand air	</a:t>
            </a:r>
          </a:p>
        </p:txBody>
      </p:sp>
      <p:sp>
        <p:nvSpPr>
          <p:cNvPr id="15" name="Text Box 6"/>
          <p:cNvSpPr txBox="1">
            <a:spLocks noChangeArrowheads="1"/>
          </p:cNvSpPr>
          <p:nvPr/>
        </p:nvSpPr>
        <p:spPr bwMode="auto">
          <a:xfrm>
            <a:off x="7623246" y="2686050"/>
            <a:ext cx="3494088" cy="723602"/>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buClr>
                <a:srgbClr val="62C400"/>
              </a:buClr>
              <a:defRPr/>
            </a:pPr>
            <a:r>
              <a:rPr lang="fr-FR" altLang="fr-FR" b="1" dirty="0">
                <a:solidFill>
                  <a:srgbClr val="000099"/>
                </a:solidFill>
                <a:latin typeface="Arial"/>
              </a:rPr>
              <a:t>Allium </a:t>
            </a:r>
            <a:r>
              <a:rPr lang="fr-FR" altLang="fr-FR" b="1" dirty="0" err="1">
                <a:solidFill>
                  <a:srgbClr val="000099"/>
                </a:solidFill>
                <a:latin typeface="Arial"/>
              </a:rPr>
              <a:t>cepa</a:t>
            </a:r>
            <a:r>
              <a:rPr lang="fr-FR" altLang="fr-FR" b="1" dirty="0">
                <a:solidFill>
                  <a:srgbClr val="000099"/>
                </a:solidFill>
                <a:latin typeface="Arial"/>
              </a:rPr>
              <a:t> 9 CH</a:t>
            </a:r>
          </a:p>
          <a:p>
            <a:pPr algn="r">
              <a:spcBef>
                <a:spcPts val="300"/>
              </a:spcBef>
              <a:defRPr/>
            </a:pPr>
            <a:r>
              <a:rPr lang="fr-FR" altLang="fr-FR" sz="1600" dirty="0">
                <a:solidFill>
                  <a:srgbClr val="000090"/>
                </a:solidFill>
                <a:latin typeface="Arial"/>
              </a:rPr>
              <a:t>5 granules toutes les heures - ESA</a:t>
            </a:r>
          </a:p>
        </p:txBody>
      </p:sp>
      <p:sp>
        <p:nvSpPr>
          <p:cNvPr id="23" name="Rectangle 22"/>
          <p:cNvSpPr/>
          <p:nvPr/>
        </p:nvSpPr>
        <p:spPr>
          <a:xfrm>
            <a:off x="664248" y="4322763"/>
            <a:ext cx="6096000" cy="1069975"/>
          </a:xfrm>
          <a:prstGeom prst="rect">
            <a:avLst/>
          </a:prstGeom>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dirty="0">
                <a:solidFill>
                  <a:srgbClr val="000099"/>
                </a:solidFill>
              </a:rPr>
              <a:t>Écoulement </a:t>
            </a:r>
            <a:r>
              <a:rPr lang="fr-FR" altLang="fr-FR" sz="1600" b="1" dirty="0">
                <a:solidFill>
                  <a:srgbClr val="000099"/>
                </a:solidFill>
              </a:rPr>
              <a:t>nasal aqueux abondant brûlant</a:t>
            </a:r>
          </a:p>
          <a:p>
            <a:r>
              <a:rPr lang="fr-FR" altLang="fr-FR" sz="1600" b="1" dirty="0">
                <a:solidFill>
                  <a:srgbClr val="000099"/>
                </a:solidFill>
              </a:rPr>
              <a:t>     Larmoiement irritant</a:t>
            </a:r>
          </a:p>
          <a:p>
            <a:r>
              <a:rPr lang="fr-FR" altLang="fr-FR" sz="1600" dirty="0">
                <a:solidFill>
                  <a:srgbClr val="000099"/>
                </a:solidFill>
              </a:rPr>
              <a:t>     douleur des sinus frontaux</a:t>
            </a:r>
          </a:p>
          <a:p>
            <a:endParaRPr lang="fr-FR" altLang="fr-FR" sz="1600" dirty="0">
              <a:solidFill>
                <a:srgbClr val="000099"/>
              </a:solidFill>
            </a:endParaRPr>
          </a:p>
        </p:txBody>
      </p:sp>
      <p:sp>
        <p:nvSpPr>
          <p:cNvPr id="24" name="Text Box 6"/>
          <p:cNvSpPr txBox="1">
            <a:spLocks noChangeArrowheads="1"/>
          </p:cNvSpPr>
          <p:nvPr/>
        </p:nvSpPr>
        <p:spPr bwMode="auto">
          <a:xfrm>
            <a:off x="7585146" y="4322763"/>
            <a:ext cx="3532188" cy="723602"/>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buClr>
                <a:srgbClr val="62C400"/>
              </a:buClr>
              <a:defRPr/>
            </a:pPr>
            <a:r>
              <a:rPr lang="fr-FR" altLang="fr-FR" b="1" dirty="0">
                <a:solidFill>
                  <a:srgbClr val="000099"/>
                </a:solidFill>
                <a:latin typeface="Arial"/>
              </a:rPr>
              <a:t>Kalium </a:t>
            </a:r>
            <a:r>
              <a:rPr lang="fr-FR" altLang="fr-FR" b="1" dirty="0" err="1">
                <a:solidFill>
                  <a:srgbClr val="000099"/>
                </a:solidFill>
                <a:latin typeface="Arial"/>
              </a:rPr>
              <a:t>iodatum</a:t>
            </a:r>
            <a:r>
              <a:rPr lang="fr-FR" altLang="fr-FR" b="1" dirty="0">
                <a:solidFill>
                  <a:srgbClr val="000099"/>
                </a:solidFill>
                <a:latin typeface="Arial"/>
              </a:rPr>
              <a:t> 9 CH</a:t>
            </a:r>
          </a:p>
          <a:p>
            <a:pPr algn="r">
              <a:spcBef>
                <a:spcPts val="300"/>
              </a:spcBef>
              <a:defRPr/>
            </a:pPr>
            <a:r>
              <a:rPr lang="fr-FR" altLang="fr-FR" sz="1600" dirty="0">
                <a:solidFill>
                  <a:srgbClr val="000090"/>
                </a:solidFill>
                <a:latin typeface="Arial"/>
              </a:rPr>
              <a:t>5 granules toutes les heures - ESA</a:t>
            </a:r>
          </a:p>
        </p:txBody>
      </p:sp>
      <p:sp>
        <p:nvSpPr>
          <p:cNvPr id="14" name="Espace réservé du contenu 2"/>
          <p:cNvSpPr txBox="1">
            <a:spLocks/>
          </p:cNvSpPr>
          <p:nvPr/>
        </p:nvSpPr>
        <p:spPr>
          <a:xfrm>
            <a:off x="276225" y="1670050"/>
            <a:ext cx="3290888"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Ecoulement clair</a:t>
            </a:r>
          </a:p>
          <a:p>
            <a:pPr marL="0" indent="0" defTabSz="914377" fontAlgn="auto">
              <a:spcBef>
                <a:spcPts val="0"/>
              </a:spcBef>
              <a:spcAft>
                <a:spcPts val="0"/>
              </a:spcAft>
              <a:buFontTx/>
              <a:buNone/>
              <a:defRPr/>
            </a:pPr>
            <a:endParaRPr lang="fr-FR" dirty="0">
              <a:solidFill>
                <a:srgbClr val="000000"/>
              </a:solidFill>
            </a:endParaRPr>
          </a:p>
        </p:txBody>
      </p:sp>
      <p:grpSp>
        <p:nvGrpSpPr>
          <p:cNvPr id="16" name="Groupe 15"/>
          <p:cNvGrpSpPr/>
          <p:nvPr/>
        </p:nvGrpSpPr>
        <p:grpSpPr>
          <a:xfrm>
            <a:off x="9582520" y="-746966"/>
            <a:ext cx="3079379" cy="2596260"/>
            <a:chOff x="9582520" y="-746966"/>
            <a:chExt cx="3079379" cy="2596260"/>
          </a:xfrm>
        </p:grpSpPr>
        <p:pic>
          <p:nvPicPr>
            <p:cNvPr id="17" name="Imag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8" name="Rectangle 17"/>
            <p:cNvSpPr/>
            <p:nvPr/>
          </p:nvSpPr>
          <p:spPr>
            <a:xfrm>
              <a:off x="10582656" y="390144"/>
              <a:ext cx="1255776"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19" name="Rectangle 18"/>
            <p:cNvSpPr/>
            <p:nvPr/>
          </p:nvSpPr>
          <p:spPr>
            <a:xfrm>
              <a:off x="10497312" y="258748"/>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20" name="Rectangle 19"/>
            <p:cNvSpPr/>
            <p:nvPr/>
          </p:nvSpPr>
          <p:spPr>
            <a:xfrm>
              <a:off x="10068187" y="227969"/>
              <a:ext cx="2108043" cy="646331"/>
            </a:xfrm>
            <a:prstGeom prst="rect">
              <a:avLst/>
            </a:prstGeom>
            <a:noFill/>
          </p:spPr>
          <p:txBody>
            <a:bodyPr wrap="square">
              <a:spAutoFit/>
            </a:bodyPr>
            <a:lstStyle/>
            <a:p>
              <a:pPr algn="ctr"/>
              <a:r>
                <a:rPr lang="fr-FR" i="1" dirty="0">
                  <a:solidFill>
                    <a:srgbClr val="000099"/>
                  </a:solidFill>
                </a:rPr>
                <a:t>« Je suis fragile en ORL/pneumo »</a:t>
              </a:r>
            </a:p>
          </p:txBody>
        </p:sp>
      </p:grpSp>
    </p:spTree>
    <p:extLst>
      <p:ext uri="{BB962C8B-B14F-4D97-AF65-F5344CB8AC3E}">
        <p14:creationId xmlns:p14="http://schemas.microsoft.com/office/powerpoint/2010/main" val="1729902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bwMode="auto">
          <a:xfrm>
            <a:off x="2303462" y="361950"/>
            <a:ext cx="930238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fontAlgn="base">
              <a:lnSpc>
                <a:spcPct val="90000"/>
              </a:lnSpc>
              <a:spcBef>
                <a:spcPct val="0"/>
              </a:spcBef>
              <a:spcAft>
                <a:spcPct val="0"/>
              </a:spcAft>
            </a:pPr>
            <a:r>
              <a:rPr lang="fr-FR" altLang="fr-FR" sz="3200" b="1" dirty="0">
                <a:solidFill>
                  <a:srgbClr val="FFFFFF"/>
                </a:solidFill>
                <a:ea typeface="Tahoma" panose="020B0604030504040204" pitchFamily="34" charset="0"/>
                <a:cs typeface="Arial" panose="020B0604020202020204" pitchFamily="34" charset="0"/>
              </a:rPr>
              <a:t>1.2. Notion de fragilité</a:t>
            </a:r>
          </a:p>
        </p:txBody>
      </p:sp>
      <p:sp>
        <p:nvSpPr>
          <p:cNvPr id="5" name="Text Box 50"/>
          <p:cNvSpPr txBox="1">
            <a:spLocks noChangeArrowheads="1"/>
          </p:cNvSpPr>
          <p:nvPr/>
        </p:nvSpPr>
        <p:spPr bwMode="auto">
          <a:xfrm>
            <a:off x="2390654" y="997147"/>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Repérage et prise en charge </a:t>
            </a:r>
            <a:r>
              <a:rPr lang="fr-FR" altLang="fr-FR" dirty="0">
                <a:solidFill>
                  <a:srgbClr val="95C41D"/>
                </a:solidFill>
                <a:cs typeface="Arial" panose="020B0604020202020204" pitchFamily="34" charset="0"/>
                <a:sym typeface="Wingdings" panose="05000000000000000000" pitchFamily="2" charset="2"/>
              </a:rPr>
              <a:t>(en ambulatoire)</a:t>
            </a:r>
            <a:endParaRPr lang="fr-FR" altLang="fr-FR" dirty="0">
              <a:solidFill>
                <a:srgbClr val="95C41D"/>
              </a:solidFill>
              <a:cs typeface="Arial" panose="020B0604020202020204" pitchFamily="34" charset="0"/>
            </a:endParaRPr>
          </a:p>
        </p:txBody>
      </p:sp>
      <p:graphicFrame>
        <p:nvGraphicFramePr>
          <p:cNvPr id="12" name="Tableau 11"/>
          <p:cNvGraphicFramePr>
            <a:graphicFrameLocks noGrp="1"/>
          </p:cNvGraphicFramePr>
          <p:nvPr>
            <p:extLst>
              <p:ext uri="{D42A27DB-BD31-4B8C-83A1-F6EECF244321}">
                <p14:modId xmlns:p14="http://schemas.microsoft.com/office/powerpoint/2010/main" val="2308288608"/>
              </p:ext>
            </p:extLst>
          </p:nvPr>
        </p:nvGraphicFramePr>
        <p:xfrm>
          <a:off x="452536" y="1974712"/>
          <a:ext cx="10964763" cy="3096436"/>
        </p:xfrm>
        <a:graphic>
          <a:graphicData uri="http://schemas.openxmlformats.org/drawingml/2006/table">
            <a:tbl>
              <a:tblPr firstRow="1" bandRow="1">
                <a:tableStyleId>{5C22544A-7EE6-4342-B048-85BDC9FD1C3A}</a:tableStyleId>
              </a:tblPr>
              <a:tblGrid>
                <a:gridCol w="7924878">
                  <a:extLst>
                    <a:ext uri="{9D8B030D-6E8A-4147-A177-3AD203B41FA5}">
                      <a16:colId xmlns:a16="http://schemas.microsoft.com/office/drawing/2014/main" val="20000"/>
                    </a:ext>
                  </a:extLst>
                </a:gridCol>
                <a:gridCol w="922553">
                  <a:extLst>
                    <a:ext uri="{9D8B030D-6E8A-4147-A177-3AD203B41FA5}">
                      <a16:colId xmlns:a16="http://schemas.microsoft.com/office/drawing/2014/main" val="20001"/>
                    </a:ext>
                  </a:extLst>
                </a:gridCol>
                <a:gridCol w="862057">
                  <a:extLst>
                    <a:ext uri="{9D8B030D-6E8A-4147-A177-3AD203B41FA5}">
                      <a16:colId xmlns:a16="http://schemas.microsoft.com/office/drawing/2014/main" val="20002"/>
                    </a:ext>
                  </a:extLst>
                </a:gridCol>
                <a:gridCol w="1255275">
                  <a:extLst>
                    <a:ext uri="{9D8B030D-6E8A-4147-A177-3AD203B41FA5}">
                      <a16:colId xmlns:a16="http://schemas.microsoft.com/office/drawing/2014/main" val="20003"/>
                    </a:ext>
                  </a:extLst>
                </a:gridCol>
              </a:tblGrid>
              <a:tr h="436128">
                <a:tc>
                  <a:txBody>
                    <a:bodyPr/>
                    <a:lstStyle/>
                    <a:p>
                      <a:endParaRPr lang="fr-FR" dirty="0"/>
                    </a:p>
                  </a:txBody>
                  <a:tcPr/>
                </a:tc>
                <a:tc>
                  <a:txBody>
                    <a:bodyPr/>
                    <a:lstStyle/>
                    <a:p>
                      <a:pPr algn="ctr"/>
                      <a:r>
                        <a:rPr lang="fr-FR" dirty="0"/>
                        <a:t>Oui</a:t>
                      </a:r>
                    </a:p>
                  </a:txBody>
                  <a:tcPr/>
                </a:tc>
                <a:tc>
                  <a:txBody>
                    <a:bodyPr/>
                    <a:lstStyle/>
                    <a:p>
                      <a:pPr algn="ctr"/>
                      <a:r>
                        <a:rPr lang="fr-FR" dirty="0"/>
                        <a:t>Non</a:t>
                      </a:r>
                    </a:p>
                  </a:txBody>
                  <a:tcPr/>
                </a:tc>
                <a:tc>
                  <a:txBody>
                    <a:bodyPr/>
                    <a:lstStyle/>
                    <a:p>
                      <a:pPr algn="ctr"/>
                      <a:r>
                        <a:rPr lang="fr-FR" dirty="0"/>
                        <a:t>Ne sait pas</a:t>
                      </a:r>
                    </a:p>
                  </a:txBody>
                  <a:tcPr/>
                </a:tc>
                <a:extLst>
                  <a:ext uri="{0D108BD9-81ED-4DB2-BD59-A6C34878D82A}">
                    <a16:rowId xmlns:a16="http://schemas.microsoft.com/office/drawing/2014/main" val="10000"/>
                  </a:ext>
                </a:extLst>
              </a:tr>
              <a:tr h="356832">
                <a:tc>
                  <a:txBody>
                    <a:bodyPr/>
                    <a:lstStyle/>
                    <a:p>
                      <a:r>
                        <a:rPr lang="fr-FR" sz="1400" dirty="0"/>
                        <a:t>Votre patient </a:t>
                      </a:r>
                      <a:r>
                        <a:rPr lang="fr-FR" sz="1400" dirty="0" err="1"/>
                        <a:t>vit-il</a:t>
                      </a:r>
                      <a:r>
                        <a:rPr lang="fr-FR" sz="1400" dirty="0"/>
                        <a:t> seul ?</a:t>
                      </a:r>
                    </a:p>
                  </a:txBody>
                  <a:tcPr/>
                </a:tc>
                <a:tc>
                  <a:txBody>
                    <a:bodyPr/>
                    <a:lstStyle/>
                    <a:p>
                      <a:pPr algn="ctr">
                        <a:lnSpc>
                          <a:spcPct val="150000"/>
                        </a:lnSpc>
                      </a:pPr>
                      <a:r>
                        <a:rPr lang="fr-FR" sz="1400" dirty="0">
                          <a:sym typeface="Wingdings" panose="05000000000000000000" pitchFamily="2" charset="2"/>
                        </a:rPr>
                        <a:t></a:t>
                      </a:r>
                      <a:endParaRPr lang="fr-FR" sz="1400" dirty="0"/>
                    </a:p>
                  </a:txBody>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fr-FR" sz="1400" dirty="0">
                          <a:sym typeface="Wingdings" panose="05000000000000000000" pitchFamily="2" charset="2"/>
                        </a:rPr>
                        <a:t></a:t>
                      </a:r>
                      <a:endParaRPr lang="fr-FR" sz="1400" dirty="0"/>
                    </a:p>
                  </a:txBody>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fr-FR" sz="1400" dirty="0">
                          <a:sym typeface="Wingdings" panose="05000000000000000000" pitchFamily="2" charset="2"/>
                        </a:rPr>
                        <a:t></a:t>
                      </a:r>
                      <a:endParaRPr lang="fr-FR" sz="1400" dirty="0"/>
                    </a:p>
                  </a:txBody>
                  <a:tcPr/>
                </a:tc>
                <a:extLst>
                  <a:ext uri="{0D108BD9-81ED-4DB2-BD59-A6C34878D82A}">
                    <a16:rowId xmlns:a16="http://schemas.microsoft.com/office/drawing/2014/main" val="10001"/>
                  </a:ext>
                </a:extLst>
              </a:tr>
              <a:tr h="452025">
                <a:tc>
                  <a:txBody>
                    <a:bodyPr/>
                    <a:lstStyle/>
                    <a:p>
                      <a:r>
                        <a:rPr lang="fr-FR" sz="1400" kern="1200" dirty="0">
                          <a:solidFill>
                            <a:schemeClr val="dk1"/>
                          </a:solidFill>
                          <a:effectLst/>
                          <a:latin typeface="+mn-lt"/>
                          <a:ea typeface="+mn-ea"/>
                          <a:cs typeface="+mn-cs"/>
                        </a:rPr>
                        <a:t>Votre patient </a:t>
                      </a:r>
                      <a:r>
                        <a:rPr lang="fr-FR" sz="1400" kern="1200" dirty="0" err="1">
                          <a:solidFill>
                            <a:schemeClr val="dk1"/>
                          </a:solidFill>
                          <a:effectLst/>
                          <a:latin typeface="+mn-lt"/>
                          <a:ea typeface="+mn-ea"/>
                          <a:cs typeface="+mn-cs"/>
                        </a:rPr>
                        <a:t>a-t-il</a:t>
                      </a:r>
                      <a:r>
                        <a:rPr lang="fr-FR" sz="1400" kern="1200" dirty="0">
                          <a:solidFill>
                            <a:schemeClr val="dk1"/>
                          </a:solidFill>
                          <a:effectLst/>
                          <a:latin typeface="+mn-lt"/>
                          <a:ea typeface="+mn-ea"/>
                          <a:cs typeface="+mn-cs"/>
                        </a:rPr>
                        <a:t> perdu du poids au cours des 3 derniers </a:t>
                      </a:r>
                      <a:r>
                        <a:rPr lang="fr-FR" sz="1400" kern="1200" baseline="0" dirty="0">
                          <a:solidFill>
                            <a:schemeClr val="dk1"/>
                          </a:solidFill>
                          <a:effectLst/>
                          <a:latin typeface="+mn-lt"/>
                          <a:ea typeface="+mn-ea"/>
                          <a:cs typeface="+mn-cs"/>
                        </a:rPr>
                        <a:t>mois ?</a:t>
                      </a:r>
                      <a:endParaRPr lang="fr-FR" sz="1400" dirty="0"/>
                    </a:p>
                  </a:txBody>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fr-FR" sz="1400" dirty="0">
                          <a:sym typeface="Wingdings" panose="05000000000000000000" pitchFamily="2" charset="2"/>
                        </a:rPr>
                        <a:t></a:t>
                      </a:r>
                      <a:endParaRPr lang="fr-FR" sz="1400" dirty="0"/>
                    </a:p>
                  </a:txBody>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fr-FR" sz="1400" dirty="0">
                          <a:sym typeface="Wingdings" panose="05000000000000000000" pitchFamily="2" charset="2"/>
                        </a:rPr>
                        <a:t></a:t>
                      </a:r>
                      <a:endParaRPr lang="fr-FR" sz="1400" dirty="0"/>
                    </a:p>
                  </a:txBody>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fr-FR" sz="1400" dirty="0">
                          <a:sym typeface="Wingdings" panose="05000000000000000000" pitchFamily="2" charset="2"/>
                        </a:rPr>
                        <a:t></a:t>
                      </a:r>
                      <a:endParaRPr lang="fr-FR" sz="1400" dirty="0"/>
                    </a:p>
                  </a:txBody>
                  <a:tcPr/>
                </a:tc>
                <a:extLst>
                  <a:ext uri="{0D108BD9-81ED-4DB2-BD59-A6C34878D82A}">
                    <a16:rowId xmlns:a16="http://schemas.microsoft.com/office/drawing/2014/main" val="10002"/>
                  </a:ext>
                </a:extLst>
              </a:tr>
              <a:tr h="452025">
                <a:tc>
                  <a:txBody>
                    <a:bodyPr/>
                    <a:lstStyle/>
                    <a:p>
                      <a:r>
                        <a:rPr lang="fr-FR" sz="1400" kern="1200" dirty="0">
                          <a:solidFill>
                            <a:schemeClr val="dk1"/>
                          </a:solidFill>
                          <a:effectLst/>
                          <a:latin typeface="+mn-lt"/>
                          <a:ea typeface="+mn-ea"/>
                          <a:cs typeface="+mn-cs"/>
                        </a:rPr>
                        <a:t>Votre patient se </a:t>
                      </a:r>
                      <a:r>
                        <a:rPr lang="fr-FR" sz="1400" kern="1200" dirty="0" err="1">
                          <a:solidFill>
                            <a:schemeClr val="dk1"/>
                          </a:solidFill>
                          <a:effectLst/>
                          <a:latin typeface="+mn-lt"/>
                          <a:ea typeface="+mn-ea"/>
                          <a:cs typeface="+mn-cs"/>
                        </a:rPr>
                        <a:t>sent-il</a:t>
                      </a:r>
                      <a:r>
                        <a:rPr lang="fr-FR" sz="1400" kern="1200" dirty="0">
                          <a:solidFill>
                            <a:schemeClr val="dk1"/>
                          </a:solidFill>
                          <a:effectLst/>
                          <a:latin typeface="+mn-lt"/>
                          <a:ea typeface="+mn-ea"/>
                          <a:cs typeface="+mn-cs"/>
                        </a:rPr>
                        <a:t> plus fatigué depuis ces 3 derniers mois ?</a:t>
                      </a:r>
                      <a:endParaRPr lang="fr-FR" sz="1400" dirty="0"/>
                    </a:p>
                  </a:txBody>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fr-FR" sz="1400" dirty="0">
                          <a:sym typeface="Wingdings" panose="05000000000000000000" pitchFamily="2" charset="2"/>
                        </a:rPr>
                        <a:t></a:t>
                      </a:r>
                      <a:endParaRPr lang="fr-FR" sz="1400" dirty="0"/>
                    </a:p>
                  </a:txBody>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fr-FR" sz="1400" dirty="0">
                          <a:sym typeface="Wingdings" panose="05000000000000000000" pitchFamily="2" charset="2"/>
                        </a:rPr>
                        <a:t></a:t>
                      </a:r>
                      <a:endParaRPr lang="fr-FR" sz="1400" dirty="0"/>
                    </a:p>
                  </a:txBody>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fr-FR" sz="1400" dirty="0">
                          <a:sym typeface="Wingdings" panose="05000000000000000000" pitchFamily="2" charset="2"/>
                        </a:rPr>
                        <a:t></a:t>
                      </a:r>
                      <a:endParaRPr lang="fr-FR" sz="1400" dirty="0"/>
                    </a:p>
                  </a:txBody>
                  <a:tcPr/>
                </a:tc>
                <a:extLst>
                  <a:ext uri="{0D108BD9-81ED-4DB2-BD59-A6C34878D82A}">
                    <a16:rowId xmlns:a16="http://schemas.microsoft.com/office/drawing/2014/main" val="10003"/>
                  </a:ext>
                </a:extLst>
              </a:tr>
              <a:tr h="452025">
                <a:tc>
                  <a:txBody>
                    <a:bodyPr/>
                    <a:lstStyle/>
                    <a:p>
                      <a:r>
                        <a:rPr lang="fr-FR" sz="1400" kern="1200" dirty="0">
                          <a:solidFill>
                            <a:schemeClr val="dk1"/>
                          </a:solidFill>
                          <a:effectLst/>
                          <a:latin typeface="+mn-lt"/>
                          <a:ea typeface="+mn-ea"/>
                          <a:cs typeface="+mn-cs"/>
                        </a:rPr>
                        <a:t>Votre patient </a:t>
                      </a:r>
                      <a:r>
                        <a:rPr lang="fr-FR" sz="1400" kern="1200" dirty="0" err="1">
                          <a:solidFill>
                            <a:schemeClr val="dk1"/>
                          </a:solidFill>
                          <a:effectLst/>
                          <a:latin typeface="+mn-lt"/>
                          <a:ea typeface="+mn-ea"/>
                          <a:cs typeface="+mn-cs"/>
                        </a:rPr>
                        <a:t>a-t-il</a:t>
                      </a:r>
                      <a:r>
                        <a:rPr lang="fr-FR" sz="1400" kern="1200" dirty="0">
                          <a:solidFill>
                            <a:schemeClr val="dk1"/>
                          </a:solidFill>
                          <a:effectLst/>
                          <a:latin typeface="+mn-lt"/>
                          <a:ea typeface="+mn-ea"/>
                          <a:cs typeface="+mn-cs"/>
                        </a:rPr>
                        <a:t> plus de difficultés pour se déplacer depuis ces 3 derniers mois ?</a:t>
                      </a:r>
                      <a:endParaRPr lang="fr-FR" sz="1400" dirty="0"/>
                    </a:p>
                  </a:txBody>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fr-FR" sz="1400" dirty="0">
                          <a:sym typeface="Wingdings" panose="05000000000000000000" pitchFamily="2" charset="2"/>
                        </a:rPr>
                        <a:t></a:t>
                      </a:r>
                      <a:endParaRPr lang="fr-FR" sz="1400" dirty="0"/>
                    </a:p>
                  </a:txBody>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fr-FR" sz="1400" dirty="0">
                          <a:sym typeface="Wingdings" panose="05000000000000000000" pitchFamily="2" charset="2"/>
                        </a:rPr>
                        <a:t></a:t>
                      </a:r>
                      <a:endParaRPr lang="fr-FR" sz="1400" dirty="0"/>
                    </a:p>
                  </a:txBody>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fr-FR" sz="1400" dirty="0">
                          <a:sym typeface="Wingdings" panose="05000000000000000000" pitchFamily="2" charset="2"/>
                        </a:rPr>
                        <a:t></a:t>
                      </a:r>
                      <a:endParaRPr lang="fr-FR" sz="1400" dirty="0"/>
                    </a:p>
                  </a:txBody>
                  <a:tcPr/>
                </a:tc>
                <a:extLst>
                  <a:ext uri="{0D108BD9-81ED-4DB2-BD59-A6C34878D82A}">
                    <a16:rowId xmlns:a16="http://schemas.microsoft.com/office/drawing/2014/main" val="10004"/>
                  </a:ext>
                </a:extLst>
              </a:tr>
              <a:tr h="440728">
                <a:tc>
                  <a:txBody>
                    <a:bodyPr/>
                    <a:lstStyle/>
                    <a:p>
                      <a:r>
                        <a:rPr lang="fr-FR" sz="1400" kern="1200" dirty="0">
                          <a:solidFill>
                            <a:schemeClr val="dk1"/>
                          </a:solidFill>
                          <a:effectLst/>
                          <a:latin typeface="+mn-lt"/>
                          <a:ea typeface="+mn-ea"/>
                          <a:cs typeface="+mn-cs"/>
                        </a:rPr>
                        <a:t>Votre patient se plaint-il de la mémoire</a:t>
                      </a:r>
                      <a:r>
                        <a:rPr lang="fr-FR" sz="1400" kern="1200" baseline="0" dirty="0">
                          <a:solidFill>
                            <a:schemeClr val="dk1"/>
                          </a:solidFill>
                          <a:effectLst/>
                          <a:latin typeface="+mn-lt"/>
                          <a:ea typeface="+mn-ea"/>
                          <a:cs typeface="+mn-cs"/>
                        </a:rPr>
                        <a:t> ?</a:t>
                      </a:r>
                      <a:endParaRPr lang="fr-FR" sz="1400" dirty="0"/>
                    </a:p>
                  </a:txBody>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fr-FR" sz="1400" dirty="0">
                          <a:sym typeface="Wingdings" panose="05000000000000000000" pitchFamily="2" charset="2"/>
                        </a:rPr>
                        <a:t></a:t>
                      </a:r>
                      <a:endParaRPr lang="fr-FR" sz="1400" dirty="0"/>
                    </a:p>
                  </a:txBody>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fr-FR" sz="1400" dirty="0">
                          <a:sym typeface="Wingdings" panose="05000000000000000000" pitchFamily="2" charset="2"/>
                        </a:rPr>
                        <a:t></a:t>
                      </a:r>
                      <a:endParaRPr lang="fr-FR" sz="1400" dirty="0"/>
                    </a:p>
                  </a:txBody>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fr-FR" sz="1400" dirty="0">
                          <a:sym typeface="Wingdings" panose="05000000000000000000" pitchFamily="2" charset="2"/>
                        </a:rPr>
                        <a:t></a:t>
                      </a:r>
                      <a:endParaRPr lang="fr-FR" sz="1400" dirty="0"/>
                    </a:p>
                  </a:txBody>
                  <a:tcPr/>
                </a:tc>
                <a:extLst>
                  <a:ext uri="{0D108BD9-81ED-4DB2-BD59-A6C34878D82A}">
                    <a16:rowId xmlns:a16="http://schemas.microsoft.com/office/drawing/2014/main" val="10005"/>
                  </a:ext>
                </a:extLst>
              </a:tr>
              <a:tr h="452025">
                <a:tc>
                  <a:txBody>
                    <a:bodyPr/>
                    <a:lstStyle/>
                    <a:p>
                      <a:r>
                        <a:rPr lang="fr-FR" sz="1400" kern="1200" dirty="0">
                          <a:solidFill>
                            <a:schemeClr val="dk1"/>
                          </a:solidFill>
                          <a:effectLst/>
                          <a:latin typeface="+mn-lt"/>
                          <a:ea typeface="+mn-ea"/>
                          <a:cs typeface="+mn-cs"/>
                        </a:rPr>
                        <a:t>Votre patient </a:t>
                      </a:r>
                      <a:r>
                        <a:rPr lang="fr-FR" sz="1400" kern="1200" dirty="0" err="1">
                          <a:solidFill>
                            <a:schemeClr val="dk1"/>
                          </a:solidFill>
                          <a:effectLst/>
                          <a:latin typeface="+mn-lt"/>
                          <a:ea typeface="+mn-ea"/>
                          <a:cs typeface="+mn-cs"/>
                        </a:rPr>
                        <a:t>a-t-il</a:t>
                      </a:r>
                      <a:r>
                        <a:rPr lang="fr-FR" sz="1400" kern="1200" dirty="0">
                          <a:solidFill>
                            <a:schemeClr val="dk1"/>
                          </a:solidFill>
                          <a:effectLst/>
                          <a:latin typeface="+mn-lt"/>
                          <a:ea typeface="+mn-ea"/>
                          <a:cs typeface="+mn-cs"/>
                        </a:rPr>
                        <a:t> une vitesse de marche ralentie (plus de 4 secondes pour parcourir 4 mètres) ?</a:t>
                      </a:r>
                      <a:endParaRPr lang="fr-FR" sz="1400" dirty="0"/>
                    </a:p>
                  </a:txBody>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fr-FR" sz="1400" dirty="0">
                          <a:sym typeface="Wingdings" panose="05000000000000000000" pitchFamily="2" charset="2"/>
                        </a:rPr>
                        <a:t></a:t>
                      </a:r>
                      <a:endParaRPr lang="fr-FR" sz="1400" dirty="0"/>
                    </a:p>
                  </a:txBody>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fr-FR" sz="1400" dirty="0">
                          <a:sym typeface="Wingdings" panose="05000000000000000000" pitchFamily="2" charset="2"/>
                        </a:rPr>
                        <a:t></a:t>
                      </a:r>
                      <a:endParaRPr lang="fr-FR" sz="1400" dirty="0"/>
                    </a:p>
                  </a:txBody>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fr-FR" sz="1400" dirty="0">
                          <a:sym typeface="Wingdings" panose="05000000000000000000" pitchFamily="2" charset="2"/>
                        </a:rPr>
                        <a:t></a:t>
                      </a:r>
                      <a:endParaRPr lang="fr-FR" sz="1400" dirty="0"/>
                    </a:p>
                  </a:txBody>
                  <a:tcPr/>
                </a:tc>
                <a:extLst>
                  <a:ext uri="{0D108BD9-81ED-4DB2-BD59-A6C34878D82A}">
                    <a16:rowId xmlns:a16="http://schemas.microsoft.com/office/drawing/2014/main" val="10006"/>
                  </a:ext>
                </a:extLst>
              </a:tr>
            </a:tbl>
          </a:graphicData>
        </a:graphic>
      </p:graphicFrame>
      <p:sp>
        <p:nvSpPr>
          <p:cNvPr id="14" name="Text Box 2"/>
          <p:cNvSpPr txBox="1">
            <a:spLocks noChangeArrowheads="1"/>
          </p:cNvSpPr>
          <p:nvPr/>
        </p:nvSpPr>
        <p:spPr bwMode="auto">
          <a:xfrm>
            <a:off x="612231" y="1509318"/>
            <a:ext cx="36549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Bef>
                <a:spcPct val="50000"/>
              </a:spcBef>
              <a:spcAft>
                <a:spcPct val="0"/>
              </a:spcAft>
              <a:buClr>
                <a:srgbClr val="62C400"/>
              </a:buClr>
              <a:buBlip>
                <a:blip r:embed="rId3"/>
              </a:buBlip>
              <a:tabLst/>
            </a:pPr>
            <a:r>
              <a:rPr lang="fr-FR" altLang="fr-FR" sz="1800" b="1" dirty="0">
                <a:solidFill>
                  <a:srgbClr val="000099"/>
                </a:solidFill>
                <a:cs typeface="Arial" panose="020B0604020202020204" pitchFamily="34" charset="0"/>
              </a:rPr>
              <a:t> Repérer 			</a:t>
            </a:r>
            <a:endParaRPr lang="fr-FR" altLang="fr-FR" sz="1800" dirty="0">
              <a:solidFill>
                <a:srgbClr val="FF0000"/>
              </a:solidFill>
              <a:cs typeface="Arial" panose="020B0604020202020204" pitchFamily="34" charset="0"/>
            </a:endParaRPr>
          </a:p>
        </p:txBody>
      </p:sp>
      <p:sp>
        <p:nvSpPr>
          <p:cNvPr id="10" name="Text Box 2"/>
          <p:cNvSpPr txBox="1">
            <a:spLocks noChangeArrowheads="1"/>
          </p:cNvSpPr>
          <p:nvPr/>
        </p:nvSpPr>
        <p:spPr bwMode="auto">
          <a:xfrm>
            <a:off x="612231" y="5306443"/>
            <a:ext cx="38404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Bef>
                <a:spcPct val="50000"/>
              </a:spcBef>
              <a:spcAft>
                <a:spcPct val="0"/>
              </a:spcAft>
              <a:buClr>
                <a:srgbClr val="62C400"/>
              </a:buClr>
              <a:buBlip>
                <a:blip r:embed="rId3"/>
              </a:buBlip>
              <a:tabLst/>
            </a:pPr>
            <a:r>
              <a:rPr lang="fr-FR" altLang="fr-FR" sz="1800" b="1" dirty="0">
                <a:solidFill>
                  <a:srgbClr val="000099"/>
                </a:solidFill>
                <a:cs typeface="Arial" panose="020B0604020202020204" pitchFamily="34" charset="0"/>
              </a:rPr>
              <a:t> Evaluer			</a:t>
            </a:r>
            <a:endParaRPr lang="fr-FR" altLang="fr-FR" sz="1800" dirty="0">
              <a:solidFill>
                <a:srgbClr val="FF0000"/>
              </a:solidFill>
              <a:cs typeface="Arial" panose="020B0604020202020204" pitchFamily="34" charset="0"/>
            </a:endParaRPr>
          </a:p>
        </p:txBody>
      </p:sp>
      <p:sp>
        <p:nvSpPr>
          <p:cNvPr id="11" name="Text Box 2"/>
          <p:cNvSpPr txBox="1">
            <a:spLocks noChangeArrowheads="1"/>
          </p:cNvSpPr>
          <p:nvPr/>
        </p:nvSpPr>
        <p:spPr bwMode="auto">
          <a:xfrm>
            <a:off x="612231" y="5762573"/>
            <a:ext cx="288634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Bef>
                <a:spcPct val="50000"/>
              </a:spcBef>
              <a:spcAft>
                <a:spcPct val="0"/>
              </a:spcAft>
              <a:buClr>
                <a:srgbClr val="62C400"/>
              </a:buClr>
              <a:buBlip>
                <a:blip r:embed="rId3"/>
              </a:buBlip>
              <a:tabLst/>
            </a:pPr>
            <a:r>
              <a:rPr lang="fr-FR" altLang="fr-FR" sz="1800" b="1" dirty="0">
                <a:solidFill>
                  <a:srgbClr val="000099"/>
                </a:solidFill>
                <a:cs typeface="Arial" panose="020B0604020202020204" pitchFamily="34" charset="0"/>
              </a:rPr>
              <a:t> Agir			</a:t>
            </a:r>
            <a:endParaRPr lang="fr-FR" altLang="fr-FR" sz="1800" dirty="0">
              <a:solidFill>
                <a:srgbClr val="FF0000"/>
              </a:solidFill>
              <a:cs typeface="Arial" panose="020B0604020202020204" pitchFamily="34" charset="0"/>
            </a:endParaRPr>
          </a:p>
        </p:txBody>
      </p:sp>
      <p:sp>
        <p:nvSpPr>
          <p:cNvPr id="16" name="Text Box 2"/>
          <p:cNvSpPr txBox="1">
            <a:spLocks noChangeArrowheads="1"/>
          </p:cNvSpPr>
          <p:nvPr/>
        </p:nvSpPr>
        <p:spPr bwMode="auto">
          <a:xfrm>
            <a:off x="2019149" y="5768926"/>
            <a:ext cx="939814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Bef>
                <a:spcPct val="50000"/>
              </a:spcBef>
              <a:spcAft>
                <a:spcPct val="0"/>
              </a:spcAft>
              <a:buClr>
                <a:srgbClr val="62C400"/>
              </a:buClr>
              <a:tabLst/>
            </a:pPr>
            <a:r>
              <a:rPr lang="fr-FR" altLang="fr-FR" sz="1800" b="1" dirty="0">
                <a:solidFill>
                  <a:srgbClr val="95C41D"/>
                </a:solidFill>
                <a:cs typeface="Arial" panose="020B0604020202020204" pitchFamily="34" charset="0"/>
                <a:sym typeface="Wingdings" panose="05000000000000000000" pitchFamily="2" charset="2"/>
              </a:rPr>
              <a:t></a:t>
            </a:r>
            <a:r>
              <a:rPr lang="fr-FR" altLang="fr-FR" sz="1800" b="1" dirty="0">
                <a:solidFill>
                  <a:srgbClr val="000099"/>
                </a:solidFill>
                <a:cs typeface="Arial" panose="020B0604020202020204" pitchFamily="34" charset="0"/>
                <a:sym typeface="Wingdings" panose="05000000000000000000" pitchFamily="2" charset="2"/>
              </a:rPr>
              <a:t> lutter contre la </a:t>
            </a:r>
            <a:r>
              <a:rPr lang="fr-FR" altLang="fr-FR" sz="1800" b="1" dirty="0" err="1">
                <a:solidFill>
                  <a:srgbClr val="000099"/>
                </a:solidFill>
                <a:cs typeface="Arial" panose="020B0604020202020204" pitchFamily="34" charset="0"/>
                <a:sym typeface="Wingdings" panose="05000000000000000000" pitchFamily="2" charset="2"/>
              </a:rPr>
              <a:t>polymédication</a:t>
            </a:r>
            <a:r>
              <a:rPr lang="fr-FR" altLang="fr-FR" sz="1800" b="1" dirty="0">
                <a:solidFill>
                  <a:srgbClr val="000099"/>
                </a:solidFill>
                <a:cs typeface="Arial" panose="020B0604020202020204" pitchFamily="34" charset="0"/>
                <a:sym typeface="Wingdings" panose="05000000000000000000" pitchFamily="2" charset="2"/>
              </a:rPr>
              <a:t> </a:t>
            </a:r>
            <a:endParaRPr lang="fr-FR" altLang="fr-FR" sz="1800" dirty="0">
              <a:solidFill>
                <a:srgbClr val="FF0000"/>
              </a:solidFill>
              <a:cs typeface="Arial" panose="020B0604020202020204" pitchFamily="34" charset="0"/>
            </a:endParaRPr>
          </a:p>
        </p:txBody>
      </p:sp>
      <p:sp>
        <p:nvSpPr>
          <p:cNvPr id="17" name="Text Box 2"/>
          <p:cNvSpPr txBox="1">
            <a:spLocks noChangeArrowheads="1"/>
          </p:cNvSpPr>
          <p:nvPr/>
        </p:nvSpPr>
        <p:spPr bwMode="auto">
          <a:xfrm>
            <a:off x="2055403" y="1495032"/>
            <a:ext cx="939814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Bef>
                <a:spcPct val="50000"/>
              </a:spcBef>
              <a:spcAft>
                <a:spcPct val="0"/>
              </a:spcAft>
              <a:buClr>
                <a:srgbClr val="62C400"/>
              </a:buClr>
              <a:tabLst/>
            </a:pPr>
            <a:r>
              <a:rPr lang="fr-FR" altLang="fr-FR" sz="1800" b="1" dirty="0">
                <a:solidFill>
                  <a:srgbClr val="95C41D"/>
                </a:solidFill>
                <a:cs typeface="Arial" panose="020B0604020202020204" pitchFamily="34" charset="0"/>
                <a:sym typeface="Wingdings" panose="05000000000000000000" pitchFamily="2" charset="2"/>
              </a:rPr>
              <a:t></a:t>
            </a:r>
            <a:r>
              <a:rPr lang="fr-FR" altLang="fr-FR" sz="1800" b="1" dirty="0">
                <a:solidFill>
                  <a:srgbClr val="000099"/>
                </a:solidFill>
                <a:cs typeface="Arial" panose="020B0604020202020204" pitchFamily="34" charset="0"/>
                <a:sym typeface="Wingdings" panose="05000000000000000000" pitchFamily="2" charset="2"/>
              </a:rPr>
              <a:t> 5 questions</a:t>
            </a:r>
            <a:r>
              <a:rPr lang="fr-FR" altLang="fr-FR" sz="1800" b="1" dirty="0">
                <a:solidFill>
                  <a:srgbClr val="000099"/>
                </a:solidFill>
                <a:cs typeface="Arial" panose="020B0604020202020204" pitchFamily="34" charset="0"/>
              </a:rPr>
              <a:t> </a:t>
            </a:r>
            <a:r>
              <a:rPr lang="fr-FR" altLang="fr-FR" sz="1800" dirty="0">
                <a:solidFill>
                  <a:srgbClr val="FF0000"/>
                </a:solidFill>
                <a:cs typeface="Arial" panose="020B0604020202020204" pitchFamily="34" charset="0"/>
              </a:rPr>
              <a:t> </a:t>
            </a:r>
          </a:p>
        </p:txBody>
      </p:sp>
      <p:sp>
        <p:nvSpPr>
          <p:cNvPr id="18" name="Text Box 2"/>
          <p:cNvSpPr txBox="1">
            <a:spLocks noChangeArrowheads="1"/>
          </p:cNvSpPr>
          <p:nvPr/>
        </p:nvSpPr>
        <p:spPr bwMode="auto">
          <a:xfrm>
            <a:off x="2020678" y="5280046"/>
            <a:ext cx="44575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Bef>
                <a:spcPct val="50000"/>
              </a:spcBef>
              <a:spcAft>
                <a:spcPct val="0"/>
              </a:spcAft>
              <a:buClr>
                <a:srgbClr val="62C400"/>
              </a:buClr>
              <a:tabLst/>
            </a:pPr>
            <a:r>
              <a:rPr lang="fr-FR" altLang="fr-FR" sz="1800" b="1" dirty="0">
                <a:solidFill>
                  <a:srgbClr val="95C41D"/>
                </a:solidFill>
                <a:cs typeface="Arial" panose="020B0604020202020204" pitchFamily="34" charset="0"/>
                <a:sym typeface="Wingdings" panose="05000000000000000000" pitchFamily="2" charset="2"/>
              </a:rPr>
              <a:t></a:t>
            </a:r>
            <a:r>
              <a:rPr lang="fr-FR" altLang="fr-FR" sz="1800" b="1" dirty="0">
                <a:solidFill>
                  <a:srgbClr val="000099"/>
                </a:solidFill>
                <a:cs typeface="Arial" panose="020B0604020202020204" pitchFamily="34" charset="0"/>
                <a:sym typeface="Wingdings" panose="05000000000000000000" pitchFamily="2" charset="2"/>
              </a:rPr>
              <a:t> </a:t>
            </a:r>
            <a:r>
              <a:rPr lang="fr-FR" altLang="fr-FR" sz="1800" dirty="0">
                <a:solidFill>
                  <a:srgbClr val="000099"/>
                </a:solidFill>
                <a:cs typeface="Arial" panose="020B0604020202020204" pitchFamily="34" charset="0"/>
                <a:sym typeface="Wingdings" panose="05000000000000000000" pitchFamily="2" charset="2"/>
              </a:rPr>
              <a:t>contact</a:t>
            </a:r>
            <a:r>
              <a:rPr lang="fr-FR" altLang="fr-FR" sz="1800" b="1" dirty="0">
                <a:solidFill>
                  <a:srgbClr val="000099"/>
                </a:solidFill>
                <a:cs typeface="Arial" panose="020B0604020202020204" pitchFamily="34" charset="0"/>
                <a:sym typeface="Wingdings" panose="05000000000000000000" pitchFamily="2" charset="2"/>
              </a:rPr>
              <a:t> médecin traitant</a:t>
            </a:r>
            <a:endParaRPr lang="fr-FR" altLang="fr-FR" sz="1800" dirty="0">
              <a:solidFill>
                <a:srgbClr val="FF0000"/>
              </a:solidFill>
              <a:cs typeface="Arial" panose="020B0604020202020204" pitchFamily="34" charset="0"/>
            </a:endParaRPr>
          </a:p>
        </p:txBody>
      </p:sp>
      <p:sp>
        <p:nvSpPr>
          <p:cNvPr id="19" name="Text Box 2"/>
          <p:cNvSpPr txBox="1">
            <a:spLocks noChangeArrowheads="1"/>
          </p:cNvSpPr>
          <p:nvPr/>
        </p:nvSpPr>
        <p:spPr bwMode="auto">
          <a:xfrm>
            <a:off x="2019149" y="6224238"/>
            <a:ext cx="939814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Bef>
                <a:spcPct val="50000"/>
              </a:spcBef>
              <a:spcAft>
                <a:spcPct val="0"/>
              </a:spcAft>
              <a:buClr>
                <a:srgbClr val="62C400"/>
              </a:buClr>
              <a:tabLst/>
            </a:pPr>
            <a:r>
              <a:rPr lang="fr-FR" altLang="fr-FR" sz="1800" b="1" dirty="0">
                <a:solidFill>
                  <a:srgbClr val="95C41D"/>
                </a:solidFill>
                <a:cs typeface="Arial" panose="020B0604020202020204" pitchFamily="34" charset="0"/>
                <a:sym typeface="Wingdings" panose="05000000000000000000" pitchFamily="2" charset="2"/>
              </a:rPr>
              <a:t></a:t>
            </a:r>
            <a:r>
              <a:rPr lang="fr-FR" altLang="fr-FR" sz="1800" b="1" dirty="0">
                <a:solidFill>
                  <a:srgbClr val="000099"/>
                </a:solidFill>
                <a:cs typeface="Arial" panose="020B0604020202020204" pitchFamily="34" charset="0"/>
                <a:sym typeface="Wingdings" panose="05000000000000000000" pitchFamily="2" charset="2"/>
              </a:rPr>
              <a:t> choix du conseil de 1</a:t>
            </a:r>
            <a:r>
              <a:rPr lang="fr-FR" altLang="fr-FR" sz="1800" b="1" baseline="30000" dirty="0">
                <a:solidFill>
                  <a:srgbClr val="000099"/>
                </a:solidFill>
                <a:cs typeface="Arial" panose="020B0604020202020204" pitchFamily="34" charset="0"/>
                <a:sym typeface="Wingdings" panose="05000000000000000000" pitchFamily="2" charset="2"/>
              </a:rPr>
              <a:t>ère</a:t>
            </a:r>
            <a:r>
              <a:rPr lang="fr-FR" altLang="fr-FR" sz="1800" b="1" dirty="0">
                <a:solidFill>
                  <a:srgbClr val="000099"/>
                </a:solidFill>
                <a:cs typeface="Arial" panose="020B0604020202020204" pitchFamily="34" charset="0"/>
                <a:sym typeface="Wingdings" panose="05000000000000000000" pitchFamily="2" charset="2"/>
              </a:rPr>
              <a:t> intention</a:t>
            </a:r>
            <a:endParaRPr lang="fr-FR" altLang="fr-FR" sz="1800" dirty="0">
              <a:solidFill>
                <a:srgbClr val="FF0000"/>
              </a:solidFill>
              <a:cs typeface="Arial" panose="020B0604020202020204" pitchFamily="34" charset="0"/>
            </a:endParaRPr>
          </a:p>
        </p:txBody>
      </p:sp>
    </p:spTree>
    <p:extLst>
      <p:ext uri="{BB962C8B-B14F-4D97-AF65-F5344CB8AC3E}">
        <p14:creationId xmlns:p14="http://schemas.microsoft.com/office/powerpoint/2010/main" val="78387840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9"/>
          <p:cNvSpPr txBox="1">
            <a:spLocks noChangeArrowheads="1"/>
          </p:cNvSpPr>
          <p:nvPr/>
        </p:nvSpPr>
        <p:spPr bwMode="auto">
          <a:xfrm>
            <a:off x="660400" y="3933825"/>
            <a:ext cx="3816350" cy="825500"/>
          </a:xfrm>
          <a:prstGeom prst="rect">
            <a:avLst/>
          </a:prstGeom>
          <a:noFill/>
          <a:ln>
            <a:noFill/>
          </a:ln>
          <a:effec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Arial" panose="020B0604020202020204" pitchFamily="34" charset="0"/>
              </a:defRPr>
            </a:lvl9pPr>
          </a:lstStyle>
          <a:p>
            <a:pPr>
              <a:buClr>
                <a:srgbClr val="62C400"/>
              </a:buClr>
              <a:buFontTx/>
              <a:buBlip>
                <a:blip r:embed="rId3"/>
              </a:buBlip>
            </a:pPr>
            <a:r>
              <a:rPr lang="fr-FR" altLang="fr-FR" sz="1600" b="1" dirty="0">
                <a:solidFill>
                  <a:srgbClr val="000099"/>
                </a:solidFill>
              </a:rPr>
              <a:t>Bouchons muqueux</a:t>
            </a:r>
            <a:r>
              <a:rPr lang="fr-FR" altLang="fr-FR" sz="1600" dirty="0">
                <a:solidFill>
                  <a:srgbClr val="000099"/>
                </a:solidFill>
              </a:rPr>
              <a:t>, écoulement jaune/verdâtre,</a:t>
            </a:r>
          </a:p>
          <a:p>
            <a:pPr>
              <a:buClr>
                <a:srgbClr val="62C400"/>
              </a:buClr>
            </a:pPr>
            <a:r>
              <a:rPr lang="fr-FR" altLang="fr-FR" sz="1600" b="1" dirty="0">
                <a:solidFill>
                  <a:srgbClr val="000099"/>
                </a:solidFill>
              </a:rPr>
              <a:t>    croûtes</a:t>
            </a:r>
          </a:p>
        </p:txBody>
      </p:sp>
      <p:sp>
        <p:nvSpPr>
          <p:cNvPr id="7" name="Rectangle 51"/>
          <p:cNvSpPr>
            <a:spLocks noChangeArrowheads="1"/>
          </p:cNvSpPr>
          <p:nvPr/>
        </p:nvSpPr>
        <p:spPr bwMode="auto">
          <a:xfrm>
            <a:off x="660400" y="2733967"/>
            <a:ext cx="4508500" cy="584200"/>
          </a:xfrm>
          <a:prstGeom prst="rect">
            <a:avLst/>
          </a:prstGeom>
          <a:noFill/>
          <a:ln>
            <a:noFill/>
          </a:ln>
          <a:effectLst/>
        </p:spPr>
        <p:txBody>
          <a:bodyPr>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marL="285750" indent="-285750">
              <a:buClr>
                <a:srgbClr val="62C400"/>
              </a:buClr>
              <a:buFontTx/>
              <a:buBlip>
                <a:blip r:embed="rId3"/>
              </a:buBlip>
              <a:defRPr/>
            </a:pPr>
            <a:r>
              <a:rPr lang="fr-FR" altLang="fr-FR" b="1" dirty="0">
                <a:solidFill>
                  <a:srgbClr val="000099"/>
                </a:solidFill>
                <a:latin typeface="Arial"/>
              </a:rPr>
              <a:t>Sécrétions jaunes, épaisses</a:t>
            </a:r>
            <a:r>
              <a:rPr lang="fr-FR" altLang="fr-FR" dirty="0">
                <a:solidFill>
                  <a:srgbClr val="000099"/>
                </a:solidFill>
                <a:latin typeface="Arial"/>
              </a:rPr>
              <a:t>, adhérentes, </a:t>
            </a:r>
            <a:r>
              <a:rPr lang="fr-FR" altLang="fr-FR" b="1" dirty="0">
                <a:solidFill>
                  <a:srgbClr val="000099"/>
                </a:solidFill>
                <a:latin typeface="Arial"/>
              </a:rPr>
              <a:t>écoulement dans le </a:t>
            </a:r>
            <a:r>
              <a:rPr lang="fr-FR" altLang="fr-FR" b="1" dirty="0" err="1">
                <a:solidFill>
                  <a:srgbClr val="000099"/>
                </a:solidFill>
                <a:latin typeface="Arial"/>
              </a:rPr>
              <a:t>cavum</a:t>
            </a:r>
            <a:endParaRPr lang="fr-FR" altLang="fr-FR" b="1" dirty="0">
              <a:solidFill>
                <a:srgbClr val="000099"/>
              </a:solidFill>
              <a:latin typeface="Arial"/>
            </a:endParaRPr>
          </a:p>
        </p:txBody>
      </p:sp>
      <p:sp>
        <p:nvSpPr>
          <p:cNvPr id="11" name="Espace réservé du contenu 2"/>
          <p:cNvSpPr txBox="1">
            <a:spLocks/>
          </p:cNvSpPr>
          <p:nvPr/>
        </p:nvSpPr>
        <p:spPr>
          <a:xfrm>
            <a:off x="276225" y="1657350"/>
            <a:ext cx="5276850"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Ecoulement nasal </a:t>
            </a:r>
            <a:r>
              <a:rPr lang="fr-FR" sz="2000" b="1" u="sng" dirty="0" err="1">
                <a:solidFill>
                  <a:srgbClr val="000099"/>
                </a:solidFill>
                <a:cs typeface="Arial" panose="020B0604020202020204" pitchFamily="34" charset="0"/>
              </a:rPr>
              <a:t>mucopurulent</a:t>
            </a:r>
            <a:endParaRPr lang="fr-FR" sz="2000" b="1" u="sng" dirty="0">
              <a:solidFill>
                <a:srgbClr val="000099"/>
              </a:solidFill>
              <a:cs typeface="Arial" panose="020B0604020202020204" pitchFamily="34" charset="0"/>
            </a:endParaRPr>
          </a:p>
          <a:p>
            <a:pPr marL="0" indent="0" defTabSz="914377" fontAlgn="auto">
              <a:spcBef>
                <a:spcPts val="0"/>
              </a:spcBef>
              <a:spcAft>
                <a:spcPts val="0"/>
              </a:spcAft>
              <a:buFontTx/>
              <a:buNone/>
              <a:defRPr/>
            </a:pPr>
            <a:endParaRPr lang="fr-FR" dirty="0">
              <a:solidFill>
                <a:srgbClr val="000000"/>
              </a:solidFill>
            </a:endParaRPr>
          </a:p>
        </p:txBody>
      </p:sp>
      <p:sp>
        <p:nvSpPr>
          <p:cNvPr id="12" name="Text Box 6"/>
          <p:cNvSpPr txBox="1">
            <a:spLocks noChangeArrowheads="1"/>
          </p:cNvSpPr>
          <p:nvPr/>
        </p:nvSpPr>
        <p:spPr bwMode="auto">
          <a:xfrm>
            <a:off x="7638652" y="2774950"/>
            <a:ext cx="3494087" cy="723602"/>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buClr>
                <a:srgbClr val="62C400"/>
              </a:buClr>
              <a:defRPr/>
            </a:pPr>
            <a:r>
              <a:rPr lang="fr-FR" altLang="fr-FR" b="1" dirty="0">
                <a:solidFill>
                  <a:srgbClr val="000099"/>
                </a:solidFill>
                <a:latin typeface="Arial"/>
              </a:rPr>
              <a:t>Hydrastis </a:t>
            </a:r>
            <a:r>
              <a:rPr lang="fr-FR" altLang="fr-FR" b="1" dirty="0" err="1">
                <a:solidFill>
                  <a:srgbClr val="000099"/>
                </a:solidFill>
                <a:latin typeface="Arial"/>
              </a:rPr>
              <a:t>canadensis</a:t>
            </a:r>
            <a:r>
              <a:rPr lang="fr-FR" altLang="fr-FR" b="1" dirty="0">
                <a:solidFill>
                  <a:srgbClr val="000099"/>
                </a:solidFill>
                <a:latin typeface="Arial"/>
              </a:rPr>
              <a:t> 9 CH</a:t>
            </a:r>
          </a:p>
          <a:p>
            <a:pPr algn="r">
              <a:spcBef>
                <a:spcPts val="300"/>
              </a:spcBef>
              <a:defRPr/>
            </a:pPr>
            <a:r>
              <a:rPr lang="fr-FR" altLang="fr-FR" sz="1600" dirty="0">
                <a:solidFill>
                  <a:srgbClr val="000090"/>
                </a:solidFill>
                <a:latin typeface="Arial"/>
              </a:rPr>
              <a:t>5 granules toutes les heures - ESA</a:t>
            </a:r>
          </a:p>
        </p:txBody>
      </p:sp>
      <p:sp>
        <p:nvSpPr>
          <p:cNvPr id="13" name="Text Box 6"/>
          <p:cNvSpPr txBox="1">
            <a:spLocks noChangeArrowheads="1"/>
          </p:cNvSpPr>
          <p:nvPr/>
        </p:nvSpPr>
        <p:spPr bwMode="auto">
          <a:xfrm>
            <a:off x="7714852" y="3933825"/>
            <a:ext cx="3417887" cy="723602"/>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buFont typeface="Wingdings" panose="05000000000000000000" pitchFamily="2" charset="2"/>
              <a:buNone/>
              <a:defRPr/>
            </a:pPr>
            <a:r>
              <a:rPr lang="fr-FR" altLang="fr-FR" b="1" dirty="0">
                <a:solidFill>
                  <a:srgbClr val="000099"/>
                </a:solidFill>
              </a:rPr>
              <a:t>Kalium </a:t>
            </a:r>
            <a:r>
              <a:rPr lang="fr-FR" altLang="fr-FR" b="1" dirty="0" err="1">
                <a:solidFill>
                  <a:srgbClr val="000099"/>
                </a:solidFill>
              </a:rPr>
              <a:t>bichromicum</a:t>
            </a:r>
            <a:r>
              <a:rPr lang="fr-FR" altLang="fr-FR" b="1" dirty="0">
                <a:solidFill>
                  <a:srgbClr val="000099"/>
                </a:solidFill>
              </a:rPr>
              <a:t> 9 CH</a:t>
            </a:r>
          </a:p>
          <a:p>
            <a:pPr algn="r">
              <a:spcBef>
                <a:spcPts val="300"/>
              </a:spcBef>
              <a:defRPr/>
            </a:pPr>
            <a:r>
              <a:rPr lang="fr-FR" altLang="fr-FR" sz="1600" dirty="0">
                <a:solidFill>
                  <a:srgbClr val="000090"/>
                </a:solidFill>
                <a:latin typeface="Arial"/>
              </a:rPr>
              <a:t>5 granules toutes les heures - ESA</a:t>
            </a:r>
          </a:p>
        </p:txBody>
      </p:sp>
      <p:sp>
        <p:nvSpPr>
          <p:cNvPr id="9"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Rhumes</a:t>
            </a:r>
          </a:p>
        </p:txBody>
      </p:sp>
      <p:sp>
        <p:nvSpPr>
          <p:cNvPr id="14" name="ZoneTexte 13"/>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4.9. Troubles ORL</a:t>
            </a:r>
            <a:endParaRPr lang="fr-FR" sz="3200" b="1" dirty="0">
              <a:solidFill>
                <a:srgbClr val="0000CC"/>
              </a:solidFill>
            </a:endParaRPr>
          </a:p>
        </p:txBody>
      </p:sp>
      <p:grpSp>
        <p:nvGrpSpPr>
          <p:cNvPr id="15" name="Groupe 14"/>
          <p:cNvGrpSpPr/>
          <p:nvPr/>
        </p:nvGrpSpPr>
        <p:grpSpPr>
          <a:xfrm>
            <a:off x="9582520" y="-746966"/>
            <a:ext cx="3079379" cy="2596260"/>
            <a:chOff x="9582520" y="-746966"/>
            <a:chExt cx="3079379" cy="2596260"/>
          </a:xfrm>
        </p:grpSpPr>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7" name="Rectangle 16"/>
            <p:cNvSpPr/>
            <p:nvPr/>
          </p:nvSpPr>
          <p:spPr>
            <a:xfrm>
              <a:off x="10582656" y="390144"/>
              <a:ext cx="1255776"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18" name="Rectangle 17"/>
            <p:cNvSpPr/>
            <p:nvPr/>
          </p:nvSpPr>
          <p:spPr>
            <a:xfrm>
              <a:off x="10497312" y="258748"/>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9" name="Rectangle 18"/>
            <p:cNvSpPr/>
            <p:nvPr/>
          </p:nvSpPr>
          <p:spPr>
            <a:xfrm>
              <a:off x="10068187" y="227969"/>
              <a:ext cx="2108043" cy="646331"/>
            </a:xfrm>
            <a:prstGeom prst="rect">
              <a:avLst/>
            </a:prstGeom>
            <a:noFill/>
          </p:spPr>
          <p:txBody>
            <a:bodyPr wrap="square">
              <a:spAutoFit/>
            </a:bodyPr>
            <a:lstStyle/>
            <a:p>
              <a:pPr algn="ctr"/>
              <a:r>
                <a:rPr lang="fr-FR" i="1" dirty="0">
                  <a:solidFill>
                    <a:srgbClr val="000099"/>
                  </a:solidFill>
                </a:rPr>
                <a:t>« Je suis fragile en ORL/pneumo »</a:t>
              </a:r>
            </a:p>
          </p:txBody>
        </p:sp>
      </p:grpSp>
    </p:spTree>
    <p:extLst>
      <p:ext uri="{BB962C8B-B14F-4D97-AF65-F5344CB8AC3E}">
        <p14:creationId xmlns:p14="http://schemas.microsoft.com/office/powerpoint/2010/main" val="217568588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p:cNvSpPr txBox="1">
            <a:spLocks noChangeArrowheads="1"/>
          </p:cNvSpPr>
          <p:nvPr/>
        </p:nvSpPr>
        <p:spPr bwMode="auto">
          <a:xfrm>
            <a:off x="2398122" y="1064684"/>
            <a:ext cx="99876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buClr>
                <a:srgbClr val="62C400"/>
              </a:buClr>
            </a:pPr>
            <a:r>
              <a:rPr lang="fr-FR" altLang="fr-FR" sz="2000" b="1" dirty="0">
                <a:solidFill>
                  <a:srgbClr val="95C41D"/>
                </a:solidFill>
                <a:cs typeface="Arial" panose="020B0604020202020204" pitchFamily="34" charset="0"/>
                <a:sym typeface="Wingdings" panose="05000000000000000000" pitchFamily="2" charset="2"/>
              </a:rPr>
              <a:t> Rhumes trainants</a:t>
            </a:r>
          </a:p>
        </p:txBody>
      </p:sp>
      <p:sp>
        <p:nvSpPr>
          <p:cNvPr id="12" name="Rectangle 51"/>
          <p:cNvSpPr>
            <a:spLocks noChangeArrowheads="1"/>
          </p:cNvSpPr>
          <p:nvPr/>
        </p:nvSpPr>
        <p:spPr bwMode="auto">
          <a:xfrm>
            <a:off x="701552" y="2339542"/>
            <a:ext cx="4630738" cy="584775"/>
          </a:xfrm>
          <a:prstGeom prst="rect">
            <a:avLst/>
          </a:prstGeom>
          <a:noFill/>
          <a:ln>
            <a:noFill/>
          </a:ln>
          <a:effectLst/>
        </p:spPr>
        <p:txBody>
          <a:bodyPr>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marL="285750" indent="-285750" eaLnBrk="0" hangingPunct="0">
              <a:buClr>
                <a:srgbClr val="62C400"/>
              </a:buClr>
              <a:buFontTx/>
              <a:buBlip>
                <a:blip r:embed="rId3"/>
              </a:buBlip>
              <a:defRPr/>
            </a:pPr>
            <a:r>
              <a:rPr lang="fr-FR" altLang="fr-FR" b="1" dirty="0">
                <a:solidFill>
                  <a:srgbClr val="000099"/>
                </a:solidFill>
                <a:cs typeface="Arial" panose="020B0604020202020204" pitchFamily="34" charset="0"/>
              </a:rPr>
              <a:t>Asthénie persistante</a:t>
            </a:r>
          </a:p>
          <a:p>
            <a:pPr marL="274638" eaLnBrk="0" hangingPunct="0">
              <a:buClr>
                <a:srgbClr val="62C400"/>
              </a:buClr>
              <a:tabLst>
                <a:tab pos="274638" algn="l"/>
              </a:tabLst>
              <a:defRPr/>
            </a:pPr>
            <a:r>
              <a:rPr lang="fr-FR" altLang="fr-FR" dirty="0">
                <a:solidFill>
                  <a:srgbClr val="000099"/>
                </a:solidFill>
                <a:cs typeface="Arial" panose="020B0604020202020204" pitchFamily="34" charset="0"/>
              </a:rPr>
              <a:t>Petite toux sèche</a:t>
            </a:r>
          </a:p>
        </p:txBody>
      </p:sp>
      <p:sp>
        <p:nvSpPr>
          <p:cNvPr id="13" name="Rectangle 52"/>
          <p:cNvSpPr>
            <a:spLocks noChangeArrowheads="1"/>
          </p:cNvSpPr>
          <p:nvPr/>
        </p:nvSpPr>
        <p:spPr bwMode="auto">
          <a:xfrm>
            <a:off x="6819255" y="2339542"/>
            <a:ext cx="4299075" cy="723602"/>
          </a:xfrm>
          <a:prstGeom prst="roundRect">
            <a:avLst>
              <a:gd name="adj" fmla="val 16667"/>
            </a:avLst>
          </a:prstGeom>
          <a:noFill/>
          <a:ln w="12700">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sz="1800" b="1" dirty="0" err="1">
                <a:solidFill>
                  <a:srgbClr val="000099"/>
                </a:solidFill>
                <a:cs typeface="Arial" panose="020B0604020202020204" pitchFamily="34" charset="0"/>
              </a:rPr>
              <a:t>Sulfur</a:t>
            </a:r>
            <a:r>
              <a:rPr lang="fr-FR" altLang="fr-FR" sz="1800" b="1" dirty="0">
                <a:solidFill>
                  <a:srgbClr val="000099"/>
                </a:solidFill>
                <a:cs typeface="Arial" panose="020B0604020202020204" pitchFamily="34" charset="0"/>
              </a:rPr>
              <a:t> </a:t>
            </a:r>
            <a:r>
              <a:rPr lang="fr-FR" altLang="fr-FR" sz="1800" b="1" dirty="0" err="1">
                <a:solidFill>
                  <a:srgbClr val="000099"/>
                </a:solidFill>
                <a:cs typeface="Arial" panose="020B0604020202020204" pitchFamily="34" charset="0"/>
              </a:rPr>
              <a:t>iodatum</a:t>
            </a:r>
            <a:r>
              <a:rPr lang="fr-FR" altLang="fr-FR" sz="1800" b="1" dirty="0">
                <a:solidFill>
                  <a:srgbClr val="000099"/>
                </a:solidFill>
                <a:cs typeface="Arial" panose="020B0604020202020204" pitchFamily="34" charset="0"/>
              </a:rPr>
              <a:t> 15 CH </a:t>
            </a:r>
          </a:p>
          <a:p>
            <a:pPr algn="r">
              <a:spcBef>
                <a:spcPts val="300"/>
              </a:spcBef>
              <a:buFont typeface="Wingdings" panose="05000000000000000000" pitchFamily="2" charset="2"/>
              <a:buNone/>
            </a:pPr>
            <a:r>
              <a:rPr lang="fr-FR" altLang="fr-FR" dirty="0">
                <a:solidFill>
                  <a:srgbClr val="000099"/>
                </a:solidFill>
                <a:cs typeface="Arial" panose="020B0604020202020204" pitchFamily="34" charset="0"/>
              </a:rPr>
              <a:t>1 dose le matin à renouveler au bout de 24h </a:t>
            </a:r>
          </a:p>
        </p:txBody>
      </p:sp>
      <p:sp>
        <p:nvSpPr>
          <p:cNvPr id="14" name="Rectangle 51"/>
          <p:cNvSpPr>
            <a:spLocks noChangeArrowheads="1"/>
          </p:cNvSpPr>
          <p:nvPr/>
        </p:nvSpPr>
        <p:spPr bwMode="auto">
          <a:xfrm>
            <a:off x="701552" y="3823776"/>
            <a:ext cx="4960409" cy="830997"/>
          </a:xfrm>
          <a:prstGeom prst="rect">
            <a:avLst/>
          </a:prstGeom>
          <a:noFill/>
          <a:ln>
            <a:noFill/>
          </a:ln>
          <a:effec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marL="285750" indent="-285750" eaLnBrk="0" hangingPunct="0">
              <a:buClr>
                <a:srgbClr val="62C400"/>
              </a:buClr>
              <a:buFontTx/>
              <a:buBlip>
                <a:blip r:embed="rId3"/>
              </a:buBlip>
              <a:defRPr/>
            </a:pPr>
            <a:r>
              <a:rPr lang="fr-FR" altLang="fr-FR" b="1" dirty="0">
                <a:solidFill>
                  <a:srgbClr val="000099"/>
                </a:solidFill>
                <a:cs typeface="Arial" panose="020B0604020202020204" pitchFamily="34" charset="0"/>
              </a:rPr>
              <a:t>Écoulement traînant jaune, non irritant le jour, </a:t>
            </a:r>
          </a:p>
          <a:p>
            <a:pPr marL="274638" eaLnBrk="0" hangingPunct="0">
              <a:buClr>
                <a:srgbClr val="62C400"/>
              </a:buClr>
              <a:defRPr/>
            </a:pPr>
            <a:r>
              <a:rPr lang="fr-FR" altLang="fr-FR" dirty="0">
                <a:solidFill>
                  <a:srgbClr val="000099"/>
                </a:solidFill>
                <a:cs typeface="Arial" panose="020B0604020202020204" pitchFamily="34" charset="0"/>
              </a:rPr>
              <a:t>Nez obstrué la nuit, </a:t>
            </a:r>
          </a:p>
          <a:p>
            <a:pPr marL="274638" eaLnBrk="0" hangingPunct="0">
              <a:buClr>
                <a:srgbClr val="62C400"/>
              </a:buClr>
              <a:defRPr/>
            </a:pPr>
            <a:r>
              <a:rPr lang="fr-FR" altLang="fr-FR" b="1" dirty="0">
                <a:solidFill>
                  <a:srgbClr val="000099"/>
                </a:solidFill>
                <a:cs typeface="Arial" panose="020B0604020202020204" pitchFamily="34" charset="0"/>
              </a:rPr>
              <a:t>toux grasse le matin et sèche la nuit</a:t>
            </a:r>
          </a:p>
        </p:txBody>
      </p:sp>
      <p:sp>
        <p:nvSpPr>
          <p:cNvPr id="15" name="Rectangle 52"/>
          <p:cNvSpPr>
            <a:spLocks noChangeArrowheads="1"/>
          </p:cNvSpPr>
          <p:nvPr/>
        </p:nvSpPr>
        <p:spPr bwMode="auto">
          <a:xfrm>
            <a:off x="7021698" y="3898755"/>
            <a:ext cx="4096632" cy="723602"/>
          </a:xfrm>
          <a:prstGeom prst="roundRect">
            <a:avLst>
              <a:gd name="adj" fmla="val 16667"/>
            </a:avLst>
          </a:prstGeom>
          <a:noFill/>
          <a:ln w="12700">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sz="1800" b="1" dirty="0" err="1">
                <a:solidFill>
                  <a:srgbClr val="000099"/>
                </a:solidFill>
                <a:cs typeface="Arial" panose="020B0604020202020204" pitchFamily="34" charset="0"/>
              </a:rPr>
              <a:t>Pulsatilla</a:t>
            </a:r>
            <a:r>
              <a:rPr lang="fr-FR" altLang="fr-FR" sz="1800" b="1" dirty="0">
                <a:solidFill>
                  <a:srgbClr val="000099"/>
                </a:solidFill>
                <a:cs typeface="Arial" panose="020B0604020202020204" pitchFamily="34" charset="0"/>
              </a:rPr>
              <a:t> 15 CH</a:t>
            </a:r>
          </a:p>
          <a:p>
            <a:pPr algn="r">
              <a:spcBef>
                <a:spcPts val="300"/>
              </a:spcBef>
              <a:buFont typeface="Wingdings" panose="05000000000000000000" pitchFamily="2" charset="2"/>
              <a:buNone/>
            </a:pPr>
            <a:r>
              <a:rPr lang="fr-FR" altLang="fr-FR" dirty="0">
                <a:solidFill>
                  <a:srgbClr val="000099"/>
                </a:solidFill>
                <a:cs typeface="Arial" panose="020B0604020202020204" pitchFamily="34" charset="0"/>
              </a:rPr>
              <a:t>1 dose le soir à renouveler au bout de 24h </a:t>
            </a:r>
          </a:p>
        </p:txBody>
      </p:sp>
      <p:sp>
        <p:nvSpPr>
          <p:cNvPr id="10" name="ZoneTexte 9"/>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4.9. Troubles ORL</a:t>
            </a:r>
            <a:endParaRPr lang="fr-FR" sz="3200" b="1" dirty="0">
              <a:solidFill>
                <a:srgbClr val="0000CC"/>
              </a:solidFill>
            </a:endParaRPr>
          </a:p>
        </p:txBody>
      </p:sp>
      <p:grpSp>
        <p:nvGrpSpPr>
          <p:cNvPr id="16" name="Groupe 15"/>
          <p:cNvGrpSpPr/>
          <p:nvPr/>
        </p:nvGrpSpPr>
        <p:grpSpPr>
          <a:xfrm>
            <a:off x="9582520" y="-746966"/>
            <a:ext cx="3079379" cy="2596260"/>
            <a:chOff x="9582520" y="-746966"/>
            <a:chExt cx="3079379" cy="2596260"/>
          </a:xfrm>
        </p:grpSpPr>
        <p:pic>
          <p:nvPicPr>
            <p:cNvPr id="17" name="Imag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8" name="Rectangle 17"/>
            <p:cNvSpPr/>
            <p:nvPr/>
          </p:nvSpPr>
          <p:spPr>
            <a:xfrm>
              <a:off x="10582656" y="390144"/>
              <a:ext cx="1255776"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19" name="Rectangle 18"/>
            <p:cNvSpPr/>
            <p:nvPr/>
          </p:nvSpPr>
          <p:spPr>
            <a:xfrm>
              <a:off x="10497312" y="258748"/>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20" name="Rectangle 19"/>
            <p:cNvSpPr/>
            <p:nvPr/>
          </p:nvSpPr>
          <p:spPr>
            <a:xfrm>
              <a:off x="10068187" y="227969"/>
              <a:ext cx="2108043" cy="646331"/>
            </a:xfrm>
            <a:prstGeom prst="rect">
              <a:avLst/>
            </a:prstGeom>
            <a:noFill/>
          </p:spPr>
          <p:txBody>
            <a:bodyPr wrap="square">
              <a:spAutoFit/>
            </a:bodyPr>
            <a:lstStyle/>
            <a:p>
              <a:pPr algn="ctr"/>
              <a:r>
                <a:rPr lang="fr-FR" i="1" dirty="0">
                  <a:solidFill>
                    <a:srgbClr val="000099"/>
                  </a:solidFill>
                </a:rPr>
                <a:t>« Je suis fragile en ORL/pneumo »</a:t>
              </a:r>
            </a:p>
          </p:txBody>
        </p:sp>
      </p:grpSp>
    </p:spTree>
    <p:extLst>
      <p:ext uri="{BB962C8B-B14F-4D97-AF65-F5344CB8AC3E}">
        <p14:creationId xmlns:p14="http://schemas.microsoft.com/office/powerpoint/2010/main" val="263946435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ext Box 7"/>
          <p:cNvSpPr txBox="1">
            <a:spLocks noChangeArrowheads="1"/>
          </p:cNvSpPr>
          <p:nvPr/>
        </p:nvSpPr>
        <p:spPr bwMode="auto">
          <a:xfrm>
            <a:off x="1055158" y="2352675"/>
            <a:ext cx="8609542" cy="24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74650" indent="-374650"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eaLnBrk="1" hangingPunct="1">
              <a:spcBef>
                <a:spcPct val="90000"/>
              </a:spcBef>
              <a:buClr>
                <a:srgbClr val="62C400"/>
              </a:buClr>
              <a:buFontTx/>
              <a:buBlip>
                <a:blip r:embed="rId3"/>
              </a:buBlip>
            </a:pPr>
            <a:r>
              <a:rPr lang="fr-FR" altLang="fr-FR" sz="2000" dirty="0">
                <a:solidFill>
                  <a:srgbClr val="000099"/>
                </a:solidFill>
                <a:latin typeface="Arial"/>
              </a:rPr>
              <a:t>Syndromes grippaux </a:t>
            </a:r>
            <a:r>
              <a:rPr lang="fr-FR" altLang="fr-FR" sz="2000" dirty="0">
                <a:solidFill>
                  <a:srgbClr val="000099"/>
                </a:solidFill>
                <a:latin typeface="Arial"/>
                <a:sym typeface="MS Outlook" panose="05010100010000000000" pitchFamily="2" charset="2"/>
              </a:rPr>
              <a:t></a:t>
            </a:r>
            <a:r>
              <a:rPr lang="fr-FR" altLang="fr-FR" sz="2000" dirty="0">
                <a:solidFill>
                  <a:srgbClr val="000099"/>
                </a:solidFill>
                <a:latin typeface="Arial" panose="020B0604020202020204" pitchFamily="34" charset="0"/>
                <a:cs typeface="Arial" panose="020B0604020202020204" pitchFamily="34" charset="0"/>
                <a:sym typeface="MS Outlook" panose="05010100010000000000" pitchFamily="2" charset="2"/>
              </a:rPr>
              <a:t>≠ grippe</a:t>
            </a:r>
            <a:endParaRPr lang="fr-FR" altLang="fr-FR" sz="2000" b="0" dirty="0">
              <a:solidFill>
                <a:srgbClr val="000099"/>
              </a:solidFill>
              <a:latin typeface="Arial"/>
            </a:endParaRPr>
          </a:p>
          <a:p>
            <a:pPr eaLnBrk="1" hangingPunct="1">
              <a:lnSpc>
                <a:spcPct val="150000"/>
              </a:lnSpc>
              <a:spcBef>
                <a:spcPts val="1800"/>
              </a:spcBef>
              <a:buClr>
                <a:srgbClr val="62C400"/>
              </a:buClr>
              <a:buFontTx/>
              <a:buBlip>
                <a:blip r:embed="rId3"/>
              </a:buBlip>
            </a:pPr>
            <a:r>
              <a:rPr lang="fr-FR" altLang="fr-FR" sz="2000" dirty="0">
                <a:solidFill>
                  <a:srgbClr val="000099"/>
                </a:solidFill>
                <a:latin typeface="Arial"/>
              </a:rPr>
              <a:t>Différents virus </a:t>
            </a:r>
            <a:r>
              <a:rPr lang="fr-FR" altLang="fr-FR" sz="1800" b="0" dirty="0">
                <a:solidFill>
                  <a:srgbClr val="000099"/>
                </a:solidFill>
                <a:latin typeface="Arial"/>
              </a:rPr>
              <a:t>(virus grippaux, para-grippaux, VRS, adénovirus) </a:t>
            </a:r>
          </a:p>
          <a:p>
            <a:pPr eaLnBrk="1" hangingPunct="1">
              <a:spcBef>
                <a:spcPts val="1800"/>
              </a:spcBef>
              <a:buClr>
                <a:srgbClr val="62C400"/>
              </a:buClr>
              <a:buFontTx/>
              <a:buBlip>
                <a:blip r:embed="rId3"/>
              </a:buBlip>
              <a:tabLst>
                <a:tab pos="3860800" algn="l"/>
              </a:tabLst>
            </a:pPr>
            <a:r>
              <a:rPr lang="fr-FR" altLang="fr-FR" sz="2000" b="0" dirty="0">
                <a:solidFill>
                  <a:srgbClr val="000099"/>
                </a:solidFill>
                <a:latin typeface="Arial"/>
              </a:rPr>
              <a:t>Symptomatologie</a:t>
            </a:r>
            <a:r>
              <a:rPr lang="fr-FR" altLang="fr-FR" sz="2000" dirty="0">
                <a:solidFill>
                  <a:srgbClr val="000099"/>
                </a:solidFill>
                <a:latin typeface="Arial"/>
              </a:rPr>
              <a:t> semblable </a:t>
            </a:r>
            <a:r>
              <a:rPr lang="fr-FR" altLang="fr-FR" sz="1800" b="0" dirty="0">
                <a:solidFill>
                  <a:srgbClr val="000099"/>
                </a:solidFill>
                <a:latin typeface="Arial"/>
              </a:rPr>
              <a:t>: fièvre, arthralgies, myalgies, maux de tête, 	sensation de malaise général</a:t>
            </a:r>
          </a:p>
          <a:p>
            <a:pPr eaLnBrk="1" hangingPunct="1">
              <a:spcBef>
                <a:spcPts val="1800"/>
              </a:spcBef>
              <a:buClr>
                <a:srgbClr val="62C400"/>
              </a:buClr>
              <a:buFontTx/>
              <a:buBlip>
                <a:blip r:embed="rId3"/>
              </a:buBlip>
            </a:pPr>
            <a:r>
              <a:rPr lang="fr-FR" altLang="fr-FR" sz="2000" b="0" dirty="0">
                <a:solidFill>
                  <a:srgbClr val="000099"/>
                </a:solidFill>
                <a:latin typeface="Arial"/>
              </a:rPr>
              <a:t>Mais </a:t>
            </a:r>
            <a:r>
              <a:rPr lang="fr-FR" altLang="fr-FR" sz="2000" dirty="0">
                <a:solidFill>
                  <a:srgbClr val="000099"/>
                </a:solidFill>
                <a:latin typeface="Arial"/>
              </a:rPr>
              <a:t>moindre intensité</a:t>
            </a:r>
          </a:p>
        </p:txBody>
      </p:sp>
      <p:sp>
        <p:nvSpPr>
          <p:cNvPr id="5" name="Espace réservé du contenu 2"/>
          <p:cNvSpPr txBox="1">
            <a:spLocks/>
          </p:cNvSpPr>
          <p:nvPr/>
        </p:nvSpPr>
        <p:spPr>
          <a:xfrm>
            <a:off x="246063" y="1196975"/>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dirty="0">
              <a:solidFill>
                <a:srgbClr val="000000"/>
              </a:solidFill>
            </a:endParaRPr>
          </a:p>
          <a:p>
            <a:pPr marL="0" indent="0" defTabSz="914377" eaLnBrk="1" fontAlgn="auto" hangingPunct="1">
              <a:spcBef>
                <a:spcPts val="0"/>
              </a:spcBef>
              <a:spcAft>
                <a:spcPts val="0"/>
              </a:spcAft>
              <a:buFontTx/>
              <a:buNone/>
              <a:defRPr/>
            </a:pPr>
            <a:endParaRPr lang="fr-FR" dirty="0">
              <a:solidFill>
                <a:srgbClr val="000000"/>
              </a:solidFill>
            </a:endParaRPr>
          </a:p>
        </p:txBody>
      </p:sp>
      <p:sp>
        <p:nvSpPr>
          <p:cNvPr id="8" name="ZoneTexte 7"/>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4.9. Troubles ORL</a:t>
            </a:r>
            <a:endParaRPr lang="fr-FR" sz="3200" b="1" dirty="0">
              <a:solidFill>
                <a:srgbClr val="0000CC"/>
              </a:solidFill>
            </a:endParaRPr>
          </a:p>
        </p:txBody>
      </p:sp>
      <p:sp>
        <p:nvSpPr>
          <p:cNvPr id="9" name="Text Box 50"/>
          <p:cNvSpPr txBox="1">
            <a:spLocks noChangeArrowheads="1"/>
          </p:cNvSpPr>
          <p:nvPr/>
        </p:nvSpPr>
        <p:spPr bwMode="auto">
          <a:xfrm>
            <a:off x="2390654" y="1002418"/>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Syndromes grippaux</a:t>
            </a:r>
          </a:p>
        </p:txBody>
      </p:sp>
      <p:sp>
        <p:nvSpPr>
          <p:cNvPr id="10" name="Espace réservé du contenu 2"/>
          <p:cNvSpPr txBox="1">
            <a:spLocks/>
          </p:cNvSpPr>
          <p:nvPr/>
        </p:nvSpPr>
        <p:spPr>
          <a:xfrm>
            <a:off x="246063" y="11715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solidFill>
                <a:srgbClr val="000000"/>
              </a:solidFill>
            </a:endParaRPr>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solidFill>
                <a:srgbClr val="000000"/>
              </a:solidFill>
            </a:endParaRPr>
          </a:p>
        </p:txBody>
      </p:sp>
      <p:grpSp>
        <p:nvGrpSpPr>
          <p:cNvPr id="11" name="Groupe 10"/>
          <p:cNvGrpSpPr/>
          <p:nvPr/>
        </p:nvGrpSpPr>
        <p:grpSpPr>
          <a:xfrm>
            <a:off x="9582520" y="-746966"/>
            <a:ext cx="3079379" cy="2596260"/>
            <a:chOff x="9582520" y="-746966"/>
            <a:chExt cx="3079379" cy="2596260"/>
          </a:xfrm>
        </p:grpSpPr>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3" name="Rectangle 12"/>
            <p:cNvSpPr/>
            <p:nvPr/>
          </p:nvSpPr>
          <p:spPr>
            <a:xfrm>
              <a:off x="10582656" y="390144"/>
              <a:ext cx="1255776"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14" name="Rectangle 13"/>
            <p:cNvSpPr/>
            <p:nvPr/>
          </p:nvSpPr>
          <p:spPr>
            <a:xfrm>
              <a:off x="10497312" y="258748"/>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5" name="Rectangle 14"/>
            <p:cNvSpPr/>
            <p:nvPr/>
          </p:nvSpPr>
          <p:spPr>
            <a:xfrm>
              <a:off x="10068187" y="227969"/>
              <a:ext cx="2108043" cy="646331"/>
            </a:xfrm>
            <a:prstGeom prst="rect">
              <a:avLst/>
            </a:prstGeom>
            <a:noFill/>
          </p:spPr>
          <p:txBody>
            <a:bodyPr wrap="square">
              <a:spAutoFit/>
            </a:bodyPr>
            <a:lstStyle/>
            <a:p>
              <a:pPr algn="ctr"/>
              <a:r>
                <a:rPr lang="fr-FR" i="1" dirty="0">
                  <a:solidFill>
                    <a:srgbClr val="000099"/>
                  </a:solidFill>
                </a:rPr>
                <a:t>« Je suis fragile en ORL/pneumo »</a:t>
              </a:r>
            </a:p>
          </p:txBody>
        </p:sp>
      </p:grpSp>
    </p:spTree>
    <p:extLst>
      <p:ext uri="{BB962C8B-B14F-4D97-AF65-F5344CB8AC3E}">
        <p14:creationId xmlns:p14="http://schemas.microsoft.com/office/powerpoint/2010/main" val="2690101457"/>
      </p:ext>
    </p:extLst>
  </p:cSld>
  <p:clrMapOvr>
    <a:masterClrMapping/>
  </p:clrMapOvr>
  <p:transition spd="slow"/>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246063" y="1196975"/>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dirty="0">
              <a:solidFill>
                <a:srgbClr val="000000"/>
              </a:solidFill>
            </a:endParaRPr>
          </a:p>
          <a:p>
            <a:pPr marL="0" indent="0" defTabSz="914377" eaLnBrk="1" fontAlgn="auto" hangingPunct="1">
              <a:spcBef>
                <a:spcPts val="0"/>
              </a:spcBef>
              <a:spcAft>
                <a:spcPts val="0"/>
              </a:spcAft>
              <a:buFontTx/>
              <a:buNone/>
              <a:defRPr/>
            </a:pPr>
            <a:endParaRPr lang="fr-FR" dirty="0">
              <a:solidFill>
                <a:srgbClr val="000000"/>
              </a:solidFill>
            </a:endParaRPr>
          </a:p>
        </p:txBody>
      </p:sp>
      <p:pic>
        <p:nvPicPr>
          <p:cNvPr id="7"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03839" y="1517563"/>
            <a:ext cx="13160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7776" y="3000300"/>
            <a:ext cx="719137"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3672112" y="3245746"/>
            <a:ext cx="3879588" cy="461665"/>
          </a:xfrm>
          <a:prstGeom prst="rect">
            <a:avLst/>
          </a:prstGeom>
        </p:spPr>
        <p:txBody>
          <a:bodyPr wrap="none">
            <a:spAutoFit/>
          </a:bodyPr>
          <a:lstStyle/>
          <a:p>
            <a:r>
              <a:rPr lang="fr-FR" sz="2400" dirty="0">
                <a:solidFill>
                  <a:srgbClr val="000099"/>
                </a:solidFill>
                <a:cs typeface="Arial" panose="020B0604020202020204" pitchFamily="34" charset="0"/>
                <a:sym typeface="Wingdings" panose="05000000000000000000" pitchFamily="2" charset="2"/>
              </a:rPr>
              <a:t> </a:t>
            </a:r>
            <a:r>
              <a:rPr lang="fr-FR" sz="2400" b="1" dirty="0">
                <a:solidFill>
                  <a:srgbClr val="000099"/>
                </a:solidFill>
                <a:cs typeface="Arial" panose="020B0604020202020204" pitchFamily="34" charset="0"/>
                <a:sym typeface="Wingdings" panose="05000000000000000000" pitchFamily="2" charset="2"/>
              </a:rPr>
              <a:t>Consultation médicale</a:t>
            </a:r>
            <a:endParaRPr lang="fr-FR" dirty="0">
              <a:solidFill>
                <a:srgbClr val="000000"/>
              </a:solidFill>
            </a:endParaRPr>
          </a:p>
        </p:txBody>
      </p:sp>
      <p:sp>
        <p:nvSpPr>
          <p:cNvPr id="10" name="Text Box 5"/>
          <p:cNvSpPr txBox="1">
            <a:spLocks noChangeArrowheads="1"/>
          </p:cNvSpPr>
          <p:nvPr/>
        </p:nvSpPr>
        <p:spPr bwMode="auto">
          <a:xfrm>
            <a:off x="263525" y="1663018"/>
            <a:ext cx="11725275"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342900" indent="-342900" eaLnBrk="0" fontAlgn="base" hangingPunct="0">
              <a:spcBef>
                <a:spcPct val="0"/>
              </a:spcBef>
              <a:spcAft>
                <a:spcPct val="0"/>
              </a:spcAft>
              <a:buClr>
                <a:srgbClr val="000099"/>
              </a:buClr>
              <a:buFont typeface="Wingdings" panose="05000000000000000000" pitchFamily="2" charset="2"/>
              <a:buChar char="v"/>
            </a:pPr>
            <a:r>
              <a:rPr lang="fr-FR" altLang="fr-FR" sz="2000" b="1" u="sng" dirty="0">
                <a:solidFill>
                  <a:srgbClr val="000099"/>
                </a:solidFill>
                <a:cs typeface="Arial" panose="020B0604020202020204" pitchFamily="34" charset="0"/>
                <a:sym typeface="Wingdings" panose="05000000000000000000" pitchFamily="2" charset="2"/>
              </a:rPr>
              <a:t>Limites du conseil</a:t>
            </a:r>
          </a:p>
          <a:p>
            <a:pPr marL="342900" indent="-342900" eaLnBrk="0" fontAlgn="base" hangingPunct="0">
              <a:spcBef>
                <a:spcPct val="0"/>
              </a:spcBef>
              <a:spcAft>
                <a:spcPct val="0"/>
              </a:spcAft>
              <a:buClr>
                <a:srgbClr val="62C400"/>
              </a:buClr>
              <a:buFont typeface="Wingdings" panose="05000000000000000000" pitchFamily="2" charset="2"/>
              <a:buChar char="v"/>
            </a:pPr>
            <a:endParaRPr lang="fr-FR" altLang="fr-FR" sz="2000" b="1" dirty="0">
              <a:solidFill>
                <a:srgbClr val="95C41D"/>
              </a:solidFill>
              <a:ea typeface="ＭＳ Ｐゴシック" panose="020B0600070205080204" pitchFamily="34" charset="-128"/>
              <a:sym typeface="Wingdings" panose="05000000000000000000" pitchFamily="2" charset="2"/>
            </a:endParaRPr>
          </a:p>
          <a:p>
            <a:pPr marL="342900" indent="-342900" eaLnBrk="0" fontAlgn="base" hangingPunct="0">
              <a:spcBef>
                <a:spcPct val="0"/>
              </a:spcBef>
              <a:spcAft>
                <a:spcPct val="0"/>
              </a:spcAft>
              <a:buClr>
                <a:srgbClr val="62C400"/>
              </a:buClr>
              <a:buFont typeface="Wingdings" panose="05000000000000000000" pitchFamily="2" charset="2"/>
              <a:buChar char="v"/>
            </a:pPr>
            <a:endParaRPr lang="fr-FR" altLang="fr-FR" sz="2000" b="1" dirty="0">
              <a:solidFill>
                <a:srgbClr val="95C41D"/>
              </a:solidFill>
              <a:ea typeface="ＭＳ Ｐゴシック" panose="020B0600070205080204" pitchFamily="34" charset="-128"/>
            </a:endParaRPr>
          </a:p>
        </p:txBody>
      </p:sp>
      <p:sp>
        <p:nvSpPr>
          <p:cNvPr id="9" name="ZoneTexte 8"/>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4.9. Troubles ORL</a:t>
            </a:r>
            <a:endParaRPr lang="fr-FR" sz="3200" b="1" dirty="0">
              <a:solidFill>
                <a:srgbClr val="0000CC"/>
              </a:solidFill>
            </a:endParaRPr>
          </a:p>
        </p:txBody>
      </p:sp>
      <p:sp>
        <p:nvSpPr>
          <p:cNvPr id="12" name="Text Box 50"/>
          <p:cNvSpPr txBox="1">
            <a:spLocks noChangeArrowheads="1"/>
          </p:cNvSpPr>
          <p:nvPr/>
        </p:nvSpPr>
        <p:spPr bwMode="auto">
          <a:xfrm>
            <a:off x="2390654" y="1002418"/>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Syndromes grippaux</a:t>
            </a:r>
          </a:p>
        </p:txBody>
      </p:sp>
      <p:pic>
        <p:nvPicPr>
          <p:cNvPr id="13" name="Imag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176" y="4595171"/>
            <a:ext cx="765245" cy="790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hape 84"/>
          <p:cNvSpPr txBox="1">
            <a:spLocks/>
          </p:cNvSpPr>
          <p:nvPr/>
        </p:nvSpPr>
        <p:spPr bwMode="auto">
          <a:xfrm>
            <a:off x="1162052" y="4465024"/>
            <a:ext cx="10515600" cy="125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lnSpc>
                <a:spcPct val="150000"/>
              </a:lnSpc>
              <a:spcBef>
                <a:spcPct val="0"/>
              </a:spcBef>
              <a:spcAft>
                <a:spcPct val="0"/>
              </a:spcAft>
              <a:buClr>
                <a:srgbClr val="62C400"/>
              </a:buClr>
              <a:buSzPct val="100000"/>
              <a:buFontTx/>
              <a:buBlip>
                <a:blip r:embed="rId6"/>
              </a:buBlip>
            </a:pPr>
            <a:r>
              <a:rPr lang="fr-FR" altLang="fr-FR" sz="2000" dirty="0">
                <a:solidFill>
                  <a:srgbClr val="000099"/>
                </a:solidFill>
              </a:rPr>
              <a:t>Conseil </a:t>
            </a:r>
            <a:r>
              <a:rPr lang="fr-FR" altLang="fr-FR" sz="2000" b="1" dirty="0">
                <a:solidFill>
                  <a:srgbClr val="000099"/>
                </a:solidFill>
              </a:rPr>
              <a:t>en attente de consultation</a:t>
            </a:r>
          </a:p>
          <a:p>
            <a:pPr fontAlgn="base">
              <a:lnSpc>
                <a:spcPct val="150000"/>
              </a:lnSpc>
              <a:spcBef>
                <a:spcPct val="0"/>
              </a:spcBef>
              <a:spcAft>
                <a:spcPct val="0"/>
              </a:spcAft>
              <a:buClr>
                <a:srgbClr val="62C400"/>
              </a:buClr>
              <a:buSzPct val="100000"/>
              <a:buFontTx/>
              <a:buBlip>
                <a:blip r:embed="rId6"/>
              </a:buBlip>
            </a:pPr>
            <a:r>
              <a:rPr lang="fr-FR" altLang="fr-FR" sz="2000" b="1" dirty="0">
                <a:solidFill>
                  <a:srgbClr val="000099"/>
                </a:solidFill>
              </a:rPr>
              <a:t>Complément</a:t>
            </a:r>
            <a:r>
              <a:rPr lang="fr-FR" altLang="fr-FR" sz="2000" dirty="0">
                <a:solidFill>
                  <a:srgbClr val="000099"/>
                </a:solidFill>
              </a:rPr>
              <a:t> d’une </a:t>
            </a:r>
            <a:r>
              <a:rPr lang="fr-FR" altLang="fr-FR" sz="2000" b="1" dirty="0">
                <a:solidFill>
                  <a:srgbClr val="000099"/>
                </a:solidFill>
              </a:rPr>
              <a:t>prescription</a:t>
            </a:r>
          </a:p>
        </p:txBody>
      </p:sp>
      <p:sp>
        <p:nvSpPr>
          <p:cNvPr id="2" name="ZoneTexte 1"/>
          <p:cNvSpPr txBox="1"/>
          <p:nvPr/>
        </p:nvSpPr>
        <p:spPr>
          <a:xfrm>
            <a:off x="785308" y="3267344"/>
            <a:ext cx="3449619" cy="400110"/>
          </a:xfrm>
          <a:prstGeom prst="rect">
            <a:avLst/>
          </a:prstGeom>
          <a:noFill/>
        </p:spPr>
        <p:txBody>
          <a:bodyPr wrap="square" rtlCol="0">
            <a:spAutoFit/>
          </a:bodyPr>
          <a:lstStyle/>
          <a:p>
            <a:r>
              <a:rPr lang="fr-FR" sz="2000" dirty="0">
                <a:solidFill>
                  <a:srgbClr val="000099"/>
                </a:solidFill>
              </a:rPr>
              <a:t>Personne âgée fragile</a:t>
            </a:r>
          </a:p>
        </p:txBody>
      </p:sp>
      <p:grpSp>
        <p:nvGrpSpPr>
          <p:cNvPr id="15" name="Groupe 14"/>
          <p:cNvGrpSpPr/>
          <p:nvPr/>
        </p:nvGrpSpPr>
        <p:grpSpPr>
          <a:xfrm>
            <a:off x="9582520" y="-746966"/>
            <a:ext cx="3079379" cy="2596260"/>
            <a:chOff x="9582520" y="-746966"/>
            <a:chExt cx="3079379" cy="2596260"/>
          </a:xfrm>
        </p:grpSpPr>
        <p:pic>
          <p:nvPicPr>
            <p:cNvPr id="16" name="Imag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7" name="Rectangle 16"/>
            <p:cNvSpPr/>
            <p:nvPr/>
          </p:nvSpPr>
          <p:spPr>
            <a:xfrm>
              <a:off x="10582656" y="390144"/>
              <a:ext cx="1255776"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18" name="Rectangle 17"/>
            <p:cNvSpPr/>
            <p:nvPr/>
          </p:nvSpPr>
          <p:spPr>
            <a:xfrm>
              <a:off x="10497312" y="258748"/>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9" name="Rectangle 18"/>
            <p:cNvSpPr/>
            <p:nvPr/>
          </p:nvSpPr>
          <p:spPr>
            <a:xfrm>
              <a:off x="10068187" y="227969"/>
              <a:ext cx="2108043" cy="646331"/>
            </a:xfrm>
            <a:prstGeom prst="rect">
              <a:avLst/>
            </a:prstGeom>
            <a:noFill/>
          </p:spPr>
          <p:txBody>
            <a:bodyPr wrap="square">
              <a:spAutoFit/>
            </a:bodyPr>
            <a:lstStyle/>
            <a:p>
              <a:pPr algn="ctr"/>
              <a:r>
                <a:rPr lang="fr-FR" i="1" dirty="0">
                  <a:solidFill>
                    <a:srgbClr val="000099"/>
                  </a:solidFill>
                </a:rPr>
                <a:t>« Je suis fragile en ORL/pneumo »</a:t>
              </a:r>
            </a:p>
          </p:txBody>
        </p:sp>
      </p:grpSp>
    </p:spTree>
    <p:extLst>
      <p:ext uri="{BB962C8B-B14F-4D97-AF65-F5344CB8AC3E}">
        <p14:creationId xmlns:p14="http://schemas.microsoft.com/office/powerpoint/2010/main" val="3716332250"/>
      </p:ext>
    </p:extLst>
  </p:cSld>
  <p:clrMapOvr>
    <a:masterClrMapping/>
  </p:clrMapOvr>
  <p:transition spd="slow"/>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246063" y="1196975"/>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dirty="0">
              <a:solidFill>
                <a:srgbClr val="000000"/>
              </a:solidFill>
            </a:endParaRPr>
          </a:p>
          <a:p>
            <a:pPr marL="0" indent="0" defTabSz="914377" eaLnBrk="1" fontAlgn="auto" hangingPunct="1">
              <a:spcBef>
                <a:spcPts val="0"/>
              </a:spcBef>
              <a:spcAft>
                <a:spcPts val="0"/>
              </a:spcAft>
              <a:buFontTx/>
              <a:buNone/>
              <a:defRPr/>
            </a:pPr>
            <a:endParaRPr lang="fr-FR" dirty="0">
              <a:solidFill>
                <a:srgbClr val="000000"/>
              </a:solidFill>
            </a:endParaRPr>
          </a:p>
        </p:txBody>
      </p:sp>
      <p:sp>
        <p:nvSpPr>
          <p:cNvPr id="8" name="ZoneTexte 7"/>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4.9. Troubles ORL</a:t>
            </a:r>
            <a:endParaRPr lang="fr-FR" sz="3200" b="1" dirty="0">
              <a:solidFill>
                <a:srgbClr val="0000CC"/>
              </a:solidFill>
            </a:endParaRPr>
          </a:p>
        </p:txBody>
      </p:sp>
      <p:sp>
        <p:nvSpPr>
          <p:cNvPr id="9" name="Text Box 50"/>
          <p:cNvSpPr txBox="1">
            <a:spLocks noChangeArrowheads="1"/>
          </p:cNvSpPr>
          <p:nvPr/>
        </p:nvSpPr>
        <p:spPr bwMode="auto">
          <a:xfrm>
            <a:off x="2390654" y="1002418"/>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Syndromes grippaux</a:t>
            </a:r>
          </a:p>
        </p:txBody>
      </p:sp>
      <p:sp>
        <p:nvSpPr>
          <p:cNvPr id="12" name="Text Box 5"/>
          <p:cNvSpPr txBox="1">
            <a:spLocks noChangeArrowheads="1"/>
          </p:cNvSpPr>
          <p:nvPr/>
        </p:nvSpPr>
        <p:spPr bwMode="auto">
          <a:xfrm>
            <a:off x="275619" y="1638454"/>
            <a:ext cx="11725275"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342900" indent="-342900" eaLnBrk="0" fontAlgn="base" hangingPunct="0">
              <a:spcBef>
                <a:spcPct val="0"/>
              </a:spcBef>
              <a:spcAft>
                <a:spcPct val="0"/>
              </a:spcAft>
              <a:buClr>
                <a:srgbClr val="000099"/>
              </a:buClr>
              <a:buFont typeface="Wingdings" panose="05000000000000000000" pitchFamily="2" charset="2"/>
              <a:buChar char="v"/>
            </a:pPr>
            <a:r>
              <a:rPr lang="fr-FR" altLang="fr-FR" sz="2000" b="1" u="sng" dirty="0">
                <a:solidFill>
                  <a:srgbClr val="000099"/>
                </a:solidFill>
                <a:cs typeface="Arial" panose="020B0604020202020204" pitchFamily="34" charset="0"/>
                <a:sym typeface="Wingdings" panose="05000000000000000000" pitchFamily="2" charset="2"/>
              </a:rPr>
              <a:t>Recommandations prévention grippale</a:t>
            </a:r>
            <a:r>
              <a:rPr lang="fr-FR" altLang="fr-FR" baseline="30000" dirty="0">
                <a:solidFill>
                  <a:srgbClr val="000099"/>
                </a:solidFill>
                <a:cs typeface="Arial" panose="020B0604020202020204" pitchFamily="34" charset="0"/>
                <a:sym typeface="Wingdings" panose="05000000000000000000" pitchFamily="2" charset="2"/>
              </a:rPr>
              <a:t>(1)</a:t>
            </a:r>
          </a:p>
          <a:p>
            <a:pPr marL="342900" indent="-342900" eaLnBrk="0" fontAlgn="base" hangingPunct="0">
              <a:spcBef>
                <a:spcPct val="0"/>
              </a:spcBef>
              <a:spcAft>
                <a:spcPct val="0"/>
              </a:spcAft>
              <a:buClr>
                <a:srgbClr val="62C400"/>
              </a:buClr>
              <a:buFont typeface="Wingdings" panose="05000000000000000000" pitchFamily="2" charset="2"/>
              <a:buChar char="v"/>
            </a:pPr>
            <a:endParaRPr lang="fr-FR" altLang="fr-FR" sz="2000" b="1" dirty="0">
              <a:solidFill>
                <a:srgbClr val="95C41D"/>
              </a:solidFill>
              <a:ea typeface="ＭＳ Ｐゴシック" panose="020B0600070205080204" pitchFamily="34" charset="-128"/>
              <a:sym typeface="Wingdings" panose="05000000000000000000" pitchFamily="2" charset="2"/>
            </a:endParaRPr>
          </a:p>
          <a:p>
            <a:pPr marL="342900" indent="-342900" eaLnBrk="0" fontAlgn="base" hangingPunct="0">
              <a:spcBef>
                <a:spcPct val="0"/>
              </a:spcBef>
              <a:spcAft>
                <a:spcPct val="0"/>
              </a:spcAft>
              <a:buClr>
                <a:srgbClr val="62C400"/>
              </a:buClr>
              <a:buFont typeface="Wingdings" panose="05000000000000000000" pitchFamily="2" charset="2"/>
              <a:buChar char="v"/>
            </a:pPr>
            <a:endParaRPr lang="fr-FR" altLang="fr-FR" sz="2000" b="1" dirty="0">
              <a:solidFill>
                <a:srgbClr val="95C41D"/>
              </a:solidFill>
              <a:ea typeface="ＭＳ Ｐゴシック" panose="020B0600070205080204" pitchFamily="34" charset="-128"/>
            </a:endParaRPr>
          </a:p>
        </p:txBody>
      </p:sp>
      <p:sp>
        <p:nvSpPr>
          <p:cNvPr id="13" name="Text Box 7"/>
          <p:cNvSpPr txBox="1">
            <a:spLocks noChangeArrowheads="1"/>
          </p:cNvSpPr>
          <p:nvPr/>
        </p:nvSpPr>
        <p:spPr bwMode="auto">
          <a:xfrm>
            <a:off x="1055158" y="2397638"/>
            <a:ext cx="793644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74650" indent="-374650"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eaLnBrk="1" hangingPunct="1">
              <a:lnSpc>
                <a:spcPct val="150000"/>
              </a:lnSpc>
              <a:spcBef>
                <a:spcPct val="90000"/>
              </a:spcBef>
              <a:buClr>
                <a:srgbClr val="62C400"/>
              </a:buClr>
              <a:buFontTx/>
              <a:buBlip>
                <a:blip r:embed="rId3"/>
              </a:buBlip>
            </a:pPr>
            <a:r>
              <a:rPr lang="fr-FR" altLang="fr-FR" sz="2000" dirty="0">
                <a:solidFill>
                  <a:srgbClr val="000099"/>
                </a:solidFill>
                <a:latin typeface="Arial"/>
              </a:rPr>
              <a:t>Vaccination antigrippale </a:t>
            </a:r>
            <a:r>
              <a:rPr lang="fr-FR" altLang="fr-FR" sz="2000" b="0" dirty="0">
                <a:solidFill>
                  <a:srgbClr val="000099"/>
                </a:solidFill>
                <a:latin typeface="Arial"/>
              </a:rPr>
              <a:t>(grippe saisonnière) </a:t>
            </a:r>
            <a:r>
              <a:rPr lang="fr-FR" altLang="fr-FR" sz="2000" dirty="0">
                <a:solidFill>
                  <a:srgbClr val="000099"/>
                </a:solidFill>
                <a:latin typeface="Arial"/>
              </a:rPr>
              <a:t>recommandée </a:t>
            </a:r>
            <a:r>
              <a:rPr lang="fr-FR" altLang="fr-FR" sz="2000" b="0" dirty="0">
                <a:solidFill>
                  <a:srgbClr val="000099"/>
                </a:solidFill>
                <a:latin typeface="Arial"/>
              </a:rPr>
              <a:t>tous les ans </a:t>
            </a:r>
            <a:r>
              <a:rPr lang="fr-FR" altLang="fr-FR" sz="2000" dirty="0">
                <a:solidFill>
                  <a:srgbClr val="000099"/>
                </a:solidFill>
                <a:latin typeface="Arial"/>
              </a:rPr>
              <a:t>pour les personnes âgées ≥ 65 ans</a:t>
            </a:r>
            <a:endParaRPr lang="fr-FR" altLang="fr-FR" sz="2000" b="0" dirty="0">
              <a:solidFill>
                <a:srgbClr val="000099"/>
              </a:solidFill>
              <a:latin typeface="Arial"/>
            </a:endParaRPr>
          </a:p>
        </p:txBody>
      </p:sp>
      <p:sp>
        <p:nvSpPr>
          <p:cNvPr id="14" name="ZoneTexte 13"/>
          <p:cNvSpPr txBox="1"/>
          <p:nvPr/>
        </p:nvSpPr>
        <p:spPr>
          <a:xfrm>
            <a:off x="0" y="6435222"/>
            <a:ext cx="9177337" cy="246221"/>
          </a:xfrm>
          <a:prstGeom prst="rect">
            <a:avLst/>
          </a:prstGeom>
          <a:noFill/>
        </p:spPr>
        <p:txBody>
          <a:bodyPr wrap="square" rtlCol="0">
            <a:spAutoFit/>
          </a:bodyPr>
          <a:lstStyle/>
          <a:p>
            <a:r>
              <a:rPr lang="fr-FR" sz="1000" i="1" dirty="0">
                <a:solidFill>
                  <a:srgbClr val="000099"/>
                </a:solidFill>
              </a:rPr>
              <a:t>(1) Calendrier des vaccinations et recommandations vaccinales 2019 – Ministère des affaires sociales et de la santé – mars 2019</a:t>
            </a:r>
          </a:p>
        </p:txBody>
      </p:sp>
      <p:grpSp>
        <p:nvGrpSpPr>
          <p:cNvPr id="16" name="Group 19"/>
          <p:cNvGrpSpPr>
            <a:grpSpLocks noChangeAspect="1"/>
          </p:cNvGrpSpPr>
          <p:nvPr/>
        </p:nvGrpSpPr>
        <p:grpSpPr bwMode="auto">
          <a:xfrm>
            <a:off x="4588668" y="4053538"/>
            <a:ext cx="555361" cy="496902"/>
            <a:chOff x="1584" y="2688"/>
            <a:chExt cx="166" cy="144"/>
          </a:xfrm>
        </p:grpSpPr>
        <p:sp>
          <p:nvSpPr>
            <p:cNvPr id="17" name="Freeform 20"/>
            <p:cNvSpPr>
              <a:spLocks noChangeAspect="1"/>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62C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srgbClr val="000000"/>
                </a:solidFill>
              </a:endParaRPr>
            </a:p>
          </p:txBody>
        </p:sp>
        <p:sp>
          <p:nvSpPr>
            <p:cNvPr id="18" name="Freeform 21"/>
            <p:cNvSpPr>
              <a:spLocks noChangeAspect="1"/>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62C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srgbClr val="000000"/>
                </a:solidFill>
              </a:endParaRPr>
            </a:p>
          </p:txBody>
        </p:sp>
      </p:grpSp>
      <p:sp>
        <p:nvSpPr>
          <p:cNvPr id="19" name="Text Box 7"/>
          <p:cNvSpPr txBox="1">
            <a:spLocks noChangeArrowheads="1"/>
          </p:cNvSpPr>
          <p:nvPr/>
        </p:nvSpPr>
        <p:spPr bwMode="auto">
          <a:xfrm>
            <a:off x="1085320" y="5129450"/>
            <a:ext cx="86095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74650" indent="-374650"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eaLnBrk="1" hangingPunct="1">
              <a:spcBef>
                <a:spcPct val="90000"/>
              </a:spcBef>
              <a:buClr>
                <a:srgbClr val="62C400"/>
              </a:buClr>
              <a:buFontTx/>
              <a:buBlip>
                <a:blip r:embed="rId3"/>
              </a:buBlip>
            </a:pPr>
            <a:r>
              <a:rPr lang="fr-FR" altLang="fr-FR" sz="2000" dirty="0">
                <a:solidFill>
                  <a:srgbClr val="000099"/>
                </a:solidFill>
                <a:latin typeface="Arial"/>
              </a:rPr>
              <a:t>Mesures d’hygiène </a:t>
            </a:r>
            <a:r>
              <a:rPr lang="fr-FR" altLang="fr-FR" sz="2000" b="0" dirty="0">
                <a:solidFill>
                  <a:srgbClr val="000099"/>
                </a:solidFill>
                <a:latin typeface="Arial"/>
              </a:rPr>
              <a:t>destinées à limiter la transmission de la grippe</a:t>
            </a:r>
          </a:p>
        </p:txBody>
      </p:sp>
      <p:sp>
        <p:nvSpPr>
          <p:cNvPr id="4" name="ZoneTexte 3"/>
          <p:cNvSpPr txBox="1"/>
          <p:nvPr/>
        </p:nvSpPr>
        <p:spPr>
          <a:xfrm>
            <a:off x="8559209" y="3873144"/>
            <a:ext cx="3718106" cy="338554"/>
          </a:xfrm>
          <a:prstGeom prst="rect">
            <a:avLst/>
          </a:prstGeom>
          <a:noFill/>
        </p:spPr>
        <p:txBody>
          <a:bodyPr wrap="square" rtlCol="0">
            <a:spAutoFit/>
          </a:bodyPr>
          <a:lstStyle/>
          <a:p>
            <a:r>
              <a:rPr lang="fr-FR" sz="1600" b="1" dirty="0">
                <a:solidFill>
                  <a:srgbClr val="AAE2CA">
                    <a:lumMod val="50000"/>
                  </a:srgbClr>
                </a:solidFill>
              </a:rPr>
              <a:t>Vaccination possible en pharmacie</a:t>
            </a:r>
          </a:p>
        </p:txBody>
      </p:sp>
      <p:grpSp>
        <p:nvGrpSpPr>
          <p:cNvPr id="22" name="Groupe 21"/>
          <p:cNvGrpSpPr/>
          <p:nvPr/>
        </p:nvGrpSpPr>
        <p:grpSpPr>
          <a:xfrm>
            <a:off x="9582520" y="-746966"/>
            <a:ext cx="3079379" cy="2596260"/>
            <a:chOff x="9582520" y="-746966"/>
            <a:chExt cx="3079379" cy="2596260"/>
          </a:xfrm>
        </p:grpSpPr>
        <p:pic>
          <p:nvPicPr>
            <p:cNvPr id="23" name="Imag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24" name="Rectangle 23"/>
            <p:cNvSpPr/>
            <p:nvPr/>
          </p:nvSpPr>
          <p:spPr>
            <a:xfrm>
              <a:off x="10582656" y="390144"/>
              <a:ext cx="1255776"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25" name="Rectangle 24"/>
            <p:cNvSpPr/>
            <p:nvPr/>
          </p:nvSpPr>
          <p:spPr>
            <a:xfrm>
              <a:off x="10497312" y="258748"/>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26" name="Rectangle 25"/>
            <p:cNvSpPr/>
            <p:nvPr/>
          </p:nvSpPr>
          <p:spPr>
            <a:xfrm>
              <a:off x="10068187" y="227969"/>
              <a:ext cx="2108043" cy="646331"/>
            </a:xfrm>
            <a:prstGeom prst="rect">
              <a:avLst/>
            </a:prstGeom>
            <a:noFill/>
          </p:spPr>
          <p:txBody>
            <a:bodyPr wrap="square">
              <a:spAutoFit/>
            </a:bodyPr>
            <a:lstStyle/>
            <a:p>
              <a:pPr algn="ctr"/>
              <a:r>
                <a:rPr lang="fr-FR" i="1" dirty="0">
                  <a:solidFill>
                    <a:srgbClr val="000099"/>
                  </a:solidFill>
                </a:rPr>
                <a:t>« Je suis fragile en ORL/pneumo »</a:t>
              </a:r>
            </a:p>
          </p:txBody>
        </p:sp>
      </p:grpSp>
      <p:pic>
        <p:nvPicPr>
          <p:cNvPr id="2" name="Image 1"/>
          <p:cNvPicPr>
            <a:picLocks noChangeAspect="1"/>
          </p:cNvPicPr>
          <p:nvPr/>
        </p:nvPicPr>
        <p:blipFill>
          <a:blip r:embed="rId5"/>
          <a:stretch>
            <a:fillRect/>
          </a:stretch>
        </p:blipFill>
        <p:spPr>
          <a:xfrm>
            <a:off x="8874090" y="2024265"/>
            <a:ext cx="2667112" cy="1681001"/>
          </a:xfrm>
          <a:prstGeom prst="rect">
            <a:avLst/>
          </a:prstGeom>
          <a:ln>
            <a:noFill/>
          </a:ln>
          <a:effectLst>
            <a:outerShdw blurRad="190500" algn="tl" rotWithShape="0">
              <a:srgbClr val="000000">
                <a:alpha val="70000"/>
              </a:srgbClr>
            </a:outerShdw>
          </a:effectLst>
        </p:spPr>
      </p:pic>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3659" y="2832975"/>
            <a:ext cx="1190625" cy="1238250"/>
          </a:xfrm>
          <a:prstGeom prst="rect">
            <a:avLst/>
          </a:prstGeom>
        </p:spPr>
      </p:pic>
    </p:spTree>
    <p:extLst>
      <p:ext uri="{BB962C8B-B14F-4D97-AF65-F5344CB8AC3E}">
        <p14:creationId xmlns:p14="http://schemas.microsoft.com/office/powerpoint/2010/main" val="1811749327"/>
      </p:ext>
    </p:extLst>
  </p:cSld>
  <p:clrMapOvr>
    <a:masterClrMapping/>
  </p:clrMapOvr>
  <p:transition spd="slow"/>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4.9. Troubles ORL</a:t>
            </a:r>
            <a:endParaRPr lang="fr-FR" sz="3200" b="1" dirty="0">
              <a:solidFill>
                <a:srgbClr val="0000CC"/>
              </a:solidFill>
            </a:endParaRPr>
          </a:p>
        </p:txBody>
      </p:sp>
      <p:sp>
        <p:nvSpPr>
          <p:cNvPr id="7" name="Text Box 27"/>
          <p:cNvSpPr txBox="1">
            <a:spLocks noChangeArrowheads="1"/>
          </p:cNvSpPr>
          <p:nvPr/>
        </p:nvSpPr>
        <p:spPr bwMode="auto">
          <a:xfrm>
            <a:off x="8648784" y="2435382"/>
            <a:ext cx="2486480"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Influenzinum</a:t>
            </a:r>
            <a:r>
              <a:rPr lang="fr-FR" sz="1800" b="1" dirty="0">
                <a:solidFill>
                  <a:srgbClr val="000090"/>
                </a:solidFill>
              </a:rPr>
              <a:t> 15 CH</a:t>
            </a:r>
          </a:p>
          <a:p>
            <a:pPr algn="r">
              <a:spcBef>
                <a:spcPts val="300"/>
              </a:spcBef>
            </a:pPr>
            <a:r>
              <a:rPr lang="fr-FR" dirty="0">
                <a:solidFill>
                  <a:srgbClr val="000090"/>
                </a:solidFill>
              </a:rPr>
              <a:t>1 dose après le vaccin</a:t>
            </a:r>
          </a:p>
        </p:txBody>
      </p:sp>
      <p:sp>
        <p:nvSpPr>
          <p:cNvPr id="9" name="Text Box 27"/>
          <p:cNvSpPr txBox="1">
            <a:spLocks noChangeArrowheads="1"/>
          </p:cNvSpPr>
          <p:nvPr/>
        </p:nvSpPr>
        <p:spPr bwMode="auto">
          <a:xfrm>
            <a:off x="7676705" y="4337348"/>
            <a:ext cx="3458559"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da-DK" sz="1800" b="1" dirty="0">
                <a:solidFill>
                  <a:srgbClr val="000090"/>
                </a:solidFill>
              </a:rPr>
              <a:t>Serum de Yersin 9 CH</a:t>
            </a:r>
          </a:p>
          <a:p>
            <a:pPr algn="r">
              <a:spcBef>
                <a:spcPts val="300"/>
              </a:spcBef>
            </a:pPr>
            <a:r>
              <a:rPr lang="fr-FR" dirty="0">
                <a:solidFill>
                  <a:srgbClr val="000099"/>
                </a:solidFill>
              </a:rPr>
              <a:t>1 dose par mois  d’octobre à mars</a:t>
            </a:r>
            <a:r>
              <a:rPr lang="da-DK" b="1" dirty="0">
                <a:solidFill>
                  <a:srgbClr val="000090"/>
                </a:solidFill>
              </a:rPr>
              <a:t> </a:t>
            </a:r>
            <a:endParaRPr lang="fr-FR" b="1" dirty="0">
              <a:solidFill>
                <a:srgbClr val="000090"/>
              </a:solidFill>
            </a:endParaRPr>
          </a:p>
        </p:txBody>
      </p:sp>
      <p:sp>
        <p:nvSpPr>
          <p:cNvPr id="11" name="Rectangle 10"/>
          <p:cNvSpPr/>
          <p:nvPr/>
        </p:nvSpPr>
        <p:spPr>
          <a:xfrm>
            <a:off x="412750" y="1696460"/>
            <a:ext cx="9709150" cy="369332"/>
          </a:xfrm>
          <a:prstGeom prst="rect">
            <a:avLst/>
          </a:prstGeom>
        </p:spPr>
        <p:txBody>
          <a:bodyPr wrap="square">
            <a:spAutoFit/>
          </a:bodyPr>
          <a:lstStyle/>
          <a:p>
            <a:r>
              <a:rPr lang="fr-FR" u="sng" dirty="0">
                <a:solidFill>
                  <a:srgbClr val="000099"/>
                </a:solidFill>
              </a:rPr>
              <a:t>Accompagnement de la vaccination </a:t>
            </a:r>
            <a:r>
              <a:rPr lang="fr-FR" u="sng" dirty="0" err="1">
                <a:solidFill>
                  <a:srgbClr val="000099"/>
                </a:solidFill>
              </a:rPr>
              <a:t>anti-grippale</a:t>
            </a:r>
            <a:r>
              <a:rPr lang="fr-FR" u="sng" dirty="0">
                <a:solidFill>
                  <a:srgbClr val="000099"/>
                </a:solidFill>
              </a:rPr>
              <a:t> et prévention des pathologies hivernales</a:t>
            </a:r>
          </a:p>
        </p:txBody>
      </p:sp>
      <p:sp>
        <p:nvSpPr>
          <p:cNvPr id="13" name="Text Box 59"/>
          <p:cNvSpPr txBox="1">
            <a:spLocks noChangeArrowheads="1"/>
          </p:cNvSpPr>
          <p:nvPr/>
        </p:nvSpPr>
        <p:spPr bwMode="auto">
          <a:xfrm>
            <a:off x="670175" y="2477794"/>
            <a:ext cx="433378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Dilution du vaccin </a:t>
            </a:r>
            <a:r>
              <a:rPr lang="fr-FR" altLang="fr-FR" dirty="0" err="1">
                <a:solidFill>
                  <a:srgbClr val="000099"/>
                </a:solidFill>
                <a:cs typeface="Arial" panose="020B0604020202020204" pitchFamily="34" charset="0"/>
              </a:rPr>
              <a:t>anti-grippal</a:t>
            </a:r>
            <a:r>
              <a:rPr lang="fr-FR" altLang="fr-FR" dirty="0">
                <a:solidFill>
                  <a:srgbClr val="000099"/>
                </a:solidFill>
                <a:cs typeface="Arial" panose="020B0604020202020204" pitchFamily="34" charset="0"/>
              </a:rPr>
              <a:t> de l’année</a:t>
            </a:r>
          </a:p>
        </p:txBody>
      </p:sp>
      <p:sp>
        <p:nvSpPr>
          <p:cNvPr id="14" name="Text Box 61"/>
          <p:cNvSpPr txBox="1">
            <a:spLocks noChangeArrowheads="1"/>
          </p:cNvSpPr>
          <p:nvPr/>
        </p:nvSpPr>
        <p:spPr bwMode="auto">
          <a:xfrm>
            <a:off x="670175" y="4412893"/>
            <a:ext cx="497109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spcBef>
                <a:spcPct val="50000"/>
              </a:spcBef>
              <a:buClr>
                <a:srgbClr val="62C400"/>
              </a:buClr>
              <a:buFontTx/>
              <a:buBlip>
                <a:blip r:embed="rId3"/>
              </a:buBlip>
            </a:pPr>
            <a:r>
              <a:rPr lang="fr-FR" altLang="fr-FR" dirty="0">
                <a:solidFill>
                  <a:srgbClr val="000099"/>
                </a:solidFill>
                <a:cs typeface="Arial" panose="020B0604020202020204" pitchFamily="34" charset="0"/>
              </a:rPr>
              <a:t>Prévention des complications pulmonaires</a:t>
            </a:r>
          </a:p>
        </p:txBody>
      </p:sp>
      <p:sp>
        <p:nvSpPr>
          <p:cNvPr id="15" name="ZoneTexte 14"/>
          <p:cNvSpPr txBox="1"/>
          <p:nvPr/>
        </p:nvSpPr>
        <p:spPr>
          <a:xfrm>
            <a:off x="1900298" y="2925333"/>
            <a:ext cx="4038683" cy="646331"/>
          </a:xfrm>
          <a:prstGeom prst="rect">
            <a:avLst/>
          </a:prstGeom>
          <a:noFill/>
        </p:spPr>
        <p:txBody>
          <a:bodyPr wrap="square" rtlCol="0">
            <a:spAutoFit/>
          </a:bodyPr>
          <a:lstStyle/>
          <a:p>
            <a:r>
              <a:rPr lang="fr-FR" dirty="0">
                <a:solidFill>
                  <a:srgbClr val="FF0000"/>
                </a:solidFill>
              </a:rPr>
              <a:t>N’est pas un vaccin</a:t>
            </a:r>
          </a:p>
          <a:p>
            <a:r>
              <a:rPr lang="fr-FR" dirty="0">
                <a:solidFill>
                  <a:srgbClr val="FF0000"/>
                </a:solidFill>
              </a:rPr>
              <a:t>Ne remplace pas le vaccin antigrippal</a:t>
            </a:r>
          </a:p>
        </p:txBody>
      </p:sp>
      <p:pic>
        <p:nvPicPr>
          <p:cNvPr id="16" name="Imag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7886" y="2881522"/>
            <a:ext cx="881809" cy="733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e 11"/>
          <p:cNvGrpSpPr/>
          <p:nvPr/>
        </p:nvGrpSpPr>
        <p:grpSpPr>
          <a:xfrm>
            <a:off x="9582520" y="-746966"/>
            <a:ext cx="3079379" cy="2596260"/>
            <a:chOff x="9582520" y="-746966"/>
            <a:chExt cx="3079379" cy="2596260"/>
          </a:xfrm>
        </p:grpSpPr>
        <p:pic>
          <p:nvPicPr>
            <p:cNvPr id="17" name="Imag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8" name="Rectangle 17"/>
            <p:cNvSpPr/>
            <p:nvPr/>
          </p:nvSpPr>
          <p:spPr>
            <a:xfrm>
              <a:off x="10582656" y="390144"/>
              <a:ext cx="1255776"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19" name="Rectangle 18"/>
            <p:cNvSpPr/>
            <p:nvPr/>
          </p:nvSpPr>
          <p:spPr>
            <a:xfrm>
              <a:off x="10497312" y="258748"/>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20" name="Rectangle 19"/>
            <p:cNvSpPr/>
            <p:nvPr/>
          </p:nvSpPr>
          <p:spPr>
            <a:xfrm>
              <a:off x="10068187" y="227969"/>
              <a:ext cx="2108043" cy="646331"/>
            </a:xfrm>
            <a:prstGeom prst="rect">
              <a:avLst/>
            </a:prstGeom>
            <a:noFill/>
          </p:spPr>
          <p:txBody>
            <a:bodyPr wrap="square">
              <a:spAutoFit/>
            </a:bodyPr>
            <a:lstStyle/>
            <a:p>
              <a:pPr algn="ctr"/>
              <a:r>
                <a:rPr lang="fr-FR" i="1" dirty="0">
                  <a:solidFill>
                    <a:srgbClr val="000099"/>
                  </a:solidFill>
                </a:rPr>
                <a:t>« Je suis fragile en ORL/pneumo »</a:t>
              </a:r>
            </a:p>
          </p:txBody>
        </p:sp>
      </p:grpSp>
    </p:spTree>
    <p:extLst>
      <p:ext uri="{BB962C8B-B14F-4D97-AF65-F5344CB8AC3E}">
        <p14:creationId xmlns:p14="http://schemas.microsoft.com/office/powerpoint/2010/main" val="349775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3" grpId="0"/>
      <p:bldP spid="15"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ChangeArrowheads="1"/>
          </p:cNvSpPr>
          <p:nvPr/>
        </p:nvSpPr>
        <p:spPr bwMode="auto">
          <a:xfrm>
            <a:off x="5972054" y="1652467"/>
            <a:ext cx="5046466"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562100" indent="-228600">
              <a:defRPr sz="1600">
                <a:solidFill>
                  <a:schemeClr val="tx1"/>
                </a:solidFill>
                <a:latin typeface="Arial" panose="020B0604020202020204" pitchFamily="34" charset="0"/>
              </a:defRPr>
            </a:lvl4pPr>
            <a:lvl5pPr marL="1981200" indent="-228600">
              <a:defRPr sz="1600">
                <a:solidFill>
                  <a:schemeClr val="tx1"/>
                </a:solidFill>
                <a:latin typeface="Arial" panose="020B0604020202020204" pitchFamily="34" charset="0"/>
              </a:defRPr>
            </a:lvl5pPr>
            <a:lvl6pPr marL="2438400" indent="-228600" eaLnBrk="0" fontAlgn="base" hangingPunct="0">
              <a:spcBef>
                <a:spcPct val="0"/>
              </a:spcBef>
              <a:spcAft>
                <a:spcPct val="0"/>
              </a:spcAft>
              <a:defRPr sz="1600">
                <a:solidFill>
                  <a:schemeClr val="tx1"/>
                </a:solidFill>
                <a:latin typeface="Arial" panose="020B0604020202020204" pitchFamily="34" charset="0"/>
              </a:defRPr>
            </a:lvl6pPr>
            <a:lvl7pPr marL="2895600" indent="-228600" eaLnBrk="0" fontAlgn="base" hangingPunct="0">
              <a:spcBef>
                <a:spcPct val="0"/>
              </a:spcBef>
              <a:spcAft>
                <a:spcPct val="0"/>
              </a:spcAft>
              <a:defRPr sz="1600">
                <a:solidFill>
                  <a:schemeClr val="tx1"/>
                </a:solidFill>
                <a:latin typeface="Arial" panose="020B0604020202020204" pitchFamily="34" charset="0"/>
              </a:defRPr>
            </a:lvl7pPr>
            <a:lvl8pPr marL="3352800" indent="-228600" eaLnBrk="0" fontAlgn="base" hangingPunct="0">
              <a:spcBef>
                <a:spcPct val="0"/>
              </a:spcBef>
              <a:spcAft>
                <a:spcPct val="0"/>
              </a:spcAft>
              <a:defRPr sz="1600">
                <a:solidFill>
                  <a:schemeClr val="tx1"/>
                </a:solidFill>
                <a:latin typeface="Arial" panose="020B0604020202020204" pitchFamily="34" charset="0"/>
              </a:defRPr>
            </a:lvl8pPr>
            <a:lvl9pPr marL="38100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20000"/>
              </a:spcBef>
            </a:pPr>
            <a:r>
              <a:rPr lang="fr-FR" altLang="fr-FR" sz="2000" b="1" u="sng" dirty="0">
                <a:solidFill>
                  <a:srgbClr val="000099"/>
                </a:solidFill>
                <a:cs typeface="Arial" panose="020B0604020202020204" pitchFamily="34" charset="0"/>
              </a:rPr>
              <a:t>Objectif :</a:t>
            </a:r>
          </a:p>
          <a:p>
            <a:pPr>
              <a:spcBef>
                <a:spcPct val="20000"/>
              </a:spcBef>
              <a:buFont typeface="Wingdings" panose="05000000000000000000" pitchFamily="2" charset="2"/>
              <a:buChar char="Ø"/>
            </a:pPr>
            <a:r>
              <a:rPr lang="fr-FR" altLang="fr-FR" sz="2000" dirty="0">
                <a:solidFill>
                  <a:srgbClr val="000099"/>
                </a:solidFill>
                <a:cs typeface="Arial" panose="020B0604020202020204" pitchFamily="34" charset="0"/>
              </a:rPr>
              <a:t>Construire un schéma de synthèse</a:t>
            </a:r>
          </a:p>
          <a:p>
            <a:pPr>
              <a:spcBef>
                <a:spcPct val="20000"/>
              </a:spcBef>
              <a:buFont typeface="Wingdings" panose="05000000000000000000" pitchFamily="2" charset="2"/>
              <a:buChar char="Ø"/>
            </a:pPr>
            <a:r>
              <a:rPr lang="fr-FR" altLang="fr-FR" sz="2000" dirty="0">
                <a:solidFill>
                  <a:srgbClr val="000099"/>
                </a:solidFill>
                <a:cs typeface="Arial" panose="020B0604020202020204" pitchFamily="34" charset="0"/>
              </a:rPr>
              <a:t>Disposer d’un outil aide-mémoire</a:t>
            </a:r>
            <a:endParaRPr lang="fr-FR" altLang="fr-FR" sz="3200" dirty="0">
              <a:solidFill>
                <a:srgbClr val="000099"/>
              </a:solidFill>
              <a:cs typeface="Arial" panose="020B0604020202020204" pitchFamily="34" charset="0"/>
            </a:endParaRPr>
          </a:p>
        </p:txBody>
      </p:sp>
      <p:sp>
        <p:nvSpPr>
          <p:cNvPr id="262148" name="Rectangle 4"/>
          <p:cNvSpPr>
            <a:spLocks noChangeArrowheads="1"/>
          </p:cNvSpPr>
          <p:nvPr/>
        </p:nvSpPr>
        <p:spPr bwMode="auto">
          <a:xfrm>
            <a:off x="3978643" y="4157252"/>
            <a:ext cx="7392987" cy="1816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562100" indent="-228600">
              <a:defRPr sz="1600">
                <a:solidFill>
                  <a:schemeClr val="tx1"/>
                </a:solidFill>
                <a:latin typeface="Arial" panose="020B0604020202020204" pitchFamily="34" charset="0"/>
              </a:defRPr>
            </a:lvl4pPr>
            <a:lvl5pPr marL="1981200" indent="-228600">
              <a:defRPr sz="1600">
                <a:solidFill>
                  <a:schemeClr val="tx1"/>
                </a:solidFill>
                <a:latin typeface="Arial" panose="020B0604020202020204" pitchFamily="34" charset="0"/>
              </a:defRPr>
            </a:lvl5pPr>
            <a:lvl6pPr marL="2438400" indent="-228600" eaLnBrk="0" fontAlgn="base" hangingPunct="0">
              <a:spcBef>
                <a:spcPct val="0"/>
              </a:spcBef>
              <a:spcAft>
                <a:spcPct val="0"/>
              </a:spcAft>
              <a:defRPr sz="1600">
                <a:solidFill>
                  <a:schemeClr val="tx1"/>
                </a:solidFill>
                <a:latin typeface="Arial" panose="020B0604020202020204" pitchFamily="34" charset="0"/>
              </a:defRPr>
            </a:lvl6pPr>
            <a:lvl7pPr marL="2895600" indent="-228600" eaLnBrk="0" fontAlgn="base" hangingPunct="0">
              <a:spcBef>
                <a:spcPct val="0"/>
              </a:spcBef>
              <a:spcAft>
                <a:spcPct val="0"/>
              </a:spcAft>
              <a:defRPr sz="1600">
                <a:solidFill>
                  <a:schemeClr val="tx1"/>
                </a:solidFill>
                <a:latin typeface="Arial" panose="020B0604020202020204" pitchFamily="34" charset="0"/>
              </a:defRPr>
            </a:lvl7pPr>
            <a:lvl8pPr marL="3352800" indent="-228600" eaLnBrk="0" fontAlgn="base" hangingPunct="0">
              <a:spcBef>
                <a:spcPct val="0"/>
              </a:spcBef>
              <a:spcAft>
                <a:spcPct val="0"/>
              </a:spcAft>
              <a:defRPr sz="1600">
                <a:solidFill>
                  <a:schemeClr val="tx1"/>
                </a:solidFill>
                <a:latin typeface="Arial" panose="020B0604020202020204" pitchFamily="34" charset="0"/>
              </a:defRPr>
            </a:lvl8pPr>
            <a:lvl9pPr marL="38100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20000"/>
              </a:spcBef>
              <a:buFont typeface="Wingdings" panose="05000000000000000000" pitchFamily="2" charset="2"/>
              <a:buNone/>
            </a:pPr>
            <a:r>
              <a:rPr lang="fr-FR" altLang="fr-FR" sz="1800" b="1" u="sng" dirty="0">
                <a:solidFill>
                  <a:srgbClr val="000099"/>
                </a:solidFill>
                <a:cs typeface="Arial" panose="020B0604020202020204" pitchFamily="34" charset="0"/>
              </a:rPr>
              <a:t>Règles du jeu :</a:t>
            </a:r>
          </a:p>
          <a:p>
            <a:pPr>
              <a:spcBef>
                <a:spcPct val="20000"/>
              </a:spcBef>
              <a:buFontTx/>
              <a:buBlip>
                <a:blip r:embed="rId3"/>
              </a:buBlip>
            </a:pPr>
            <a:r>
              <a:rPr lang="fr-FR" altLang="fr-FR" sz="1800" b="1" dirty="0">
                <a:solidFill>
                  <a:srgbClr val="000099"/>
                </a:solidFill>
                <a:cs typeface="Arial" panose="020B0604020202020204" pitchFamily="34" charset="0"/>
              </a:rPr>
              <a:t>En binôme</a:t>
            </a:r>
          </a:p>
          <a:p>
            <a:pPr>
              <a:spcBef>
                <a:spcPct val="20000"/>
              </a:spcBef>
              <a:buFontTx/>
              <a:buBlip>
                <a:blip r:embed="rId3"/>
              </a:buBlip>
            </a:pPr>
            <a:r>
              <a:rPr lang="fr-FR" altLang="fr-FR" sz="1800" dirty="0">
                <a:solidFill>
                  <a:srgbClr val="000099"/>
                </a:solidFill>
                <a:cs typeface="Arial" panose="020B0604020202020204" pitchFamily="34" charset="0"/>
              </a:rPr>
              <a:t>Utiliser la structure proposée</a:t>
            </a:r>
          </a:p>
          <a:p>
            <a:pPr>
              <a:spcBef>
                <a:spcPct val="20000"/>
              </a:spcBef>
              <a:buFontTx/>
              <a:buBlip>
                <a:blip r:embed="rId3"/>
              </a:buBlip>
            </a:pPr>
            <a:r>
              <a:rPr lang="fr-FR" altLang="fr-FR" sz="1800" dirty="0">
                <a:solidFill>
                  <a:srgbClr val="000099"/>
                </a:solidFill>
                <a:cs typeface="Arial" panose="020B0604020202020204" pitchFamily="34" charset="0"/>
              </a:rPr>
              <a:t>Construire l’arbre décisionnel « Syndromes grippaux »</a:t>
            </a:r>
          </a:p>
        </p:txBody>
      </p:sp>
      <p:sp>
        <p:nvSpPr>
          <p:cNvPr id="8"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9"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fr-FR" sz="3200" b="1" dirty="0">
                <a:solidFill>
                  <a:srgbClr val="FFFFFF"/>
                </a:solidFill>
              </a:rPr>
              <a:t>Arbre décisionnel</a:t>
            </a:r>
          </a:p>
        </p:txBody>
      </p:sp>
      <p:sp>
        <p:nvSpPr>
          <p:cNvPr id="14" name="ZoneTexte 13"/>
          <p:cNvSpPr txBox="1"/>
          <p:nvPr/>
        </p:nvSpPr>
        <p:spPr>
          <a:xfrm rot="21560331">
            <a:off x="1432997" y="3065009"/>
            <a:ext cx="2863911" cy="369332"/>
          </a:xfrm>
          <a:prstGeom prst="rect">
            <a:avLst/>
          </a:prstGeom>
          <a:noFill/>
        </p:spPr>
        <p:txBody>
          <a:bodyPr wrap="square" rtlCol="0">
            <a:spAutoFit/>
          </a:bodyPr>
          <a:lstStyle/>
          <a:p>
            <a:r>
              <a:rPr lang="fr-FR" dirty="0">
                <a:solidFill>
                  <a:srgbClr val="FFFFFF"/>
                </a:solidFill>
                <a:latin typeface="Arial Black" panose="020B0A04020102020204" pitchFamily="34" charset="0"/>
                <a:cs typeface="Arial" panose="020B0604020202020204" pitchFamily="34" charset="0"/>
              </a:rPr>
              <a:t>7’</a:t>
            </a:r>
          </a:p>
        </p:txBody>
      </p:sp>
    </p:spTree>
    <p:extLst>
      <p:ext uri="{BB962C8B-B14F-4D97-AF65-F5344CB8AC3E}">
        <p14:creationId xmlns:p14="http://schemas.microsoft.com/office/powerpoint/2010/main" val="357993557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845664" y="1258904"/>
            <a:ext cx="9238386" cy="5158342"/>
          </a:xfrm>
          <a:prstGeom prst="rect">
            <a:avLst/>
          </a:prstGeom>
        </p:spPr>
      </p:pic>
      <p:sp>
        <p:nvSpPr>
          <p:cNvPr id="5" name="ZoneTexte 4"/>
          <p:cNvSpPr txBox="1">
            <a:spLocks noChangeArrowheads="1"/>
          </p:cNvSpPr>
          <p:nvPr/>
        </p:nvSpPr>
        <p:spPr bwMode="auto">
          <a:xfrm>
            <a:off x="4417114" y="2898859"/>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bouger</a:t>
            </a:r>
          </a:p>
        </p:txBody>
      </p:sp>
      <p:sp>
        <p:nvSpPr>
          <p:cNvPr id="6" name="ZoneTexte 5"/>
          <p:cNvSpPr txBox="1">
            <a:spLocks noChangeArrowheads="1"/>
          </p:cNvSpPr>
          <p:nvPr/>
        </p:nvSpPr>
        <p:spPr bwMode="auto">
          <a:xfrm>
            <a:off x="3072429" y="3143053"/>
            <a:ext cx="27135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dirty="0">
                <a:solidFill>
                  <a:srgbClr val="000099"/>
                </a:solidFill>
              </a:rPr>
              <a:t> </a:t>
            </a:r>
          </a:p>
          <a:p>
            <a:pPr algn="ctr"/>
            <a:r>
              <a:rPr lang="fr-FR" altLang="fr-FR" sz="1200" b="1" dirty="0">
                <a:solidFill>
                  <a:srgbClr val="000099"/>
                </a:solidFill>
              </a:rPr>
              <a:t>TOXICODENDRON 9 CH</a:t>
            </a:r>
          </a:p>
        </p:txBody>
      </p:sp>
      <p:sp>
        <p:nvSpPr>
          <p:cNvPr id="7" name="ZoneTexte 6"/>
          <p:cNvSpPr txBox="1">
            <a:spLocks noChangeArrowheads="1"/>
          </p:cNvSpPr>
          <p:nvPr/>
        </p:nvSpPr>
        <p:spPr bwMode="auto">
          <a:xfrm>
            <a:off x="5595805" y="2988588"/>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des globes oculaires</a:t>
            </a:r>
          </a:p>
        </p:txBody>
      </p:sp>
      <p:sp>
        <p:nvSpPr>
          <p:cNvPr id="12" name="ZoneTexte 11"/>
          <p:cNvSpPr txBox="1">
            <a:spLocks noChangeArrowheads="1"/>
          </p:cNvSpPr>
          <p:nvPr/>
        </p:nvSpPr>
        <p:spPr bwMode="auto">
          <a:xfrm>
            <a:off x="2160677" y="2711589"/>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maux de tête</a:t>
            </a:r>
            <a:endParaRPr lang="fr-FR" altLang="fr-FR" sz="1400" b="1" dirty="0">
              <a:solidFill>
                <a:srgbClr val="000099"/>
              </a:solidFill>
            </a:endParaRPr>
          </a:p>
        </p:txBody>
      </p:sp>
      <p:sp>
        <p:nvSpPr>
          <p:cNvPr id="13" name="ZoneTexte 12"/>
          <p:cNvSpPr txBox="1">
            <a:spLocks noChangeArrowheads="1"/>
          </p:cNvSpPr>
          <p:nvPr/>
        </p:nvSpPr>
        <p:spPr bwMode="auto">
          <a:xfrm>
            <a:off x="2051006" y="3117172"/>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abrutissement</a:t>
            </a:r>
            <a:endParaRPr lang="fr-FR" altLang="fr-FR" sz="1400" b="1" dirty="0">
              <a:solidFill>
                <a:srgbClr val="000099"/>
              </a:solidFill>
            </a:endParaRPr>
          </a:p>
        </p:txBody>
      </p:sp>
      <p:sp>
        <p:nvSpPr>
          <p:cNvPr id="14" name="ZoneTexte 13"/>
          <p:cNvSpPr txBox="1">
            <a:spLocks noChangeArrowheads="1"/>
          </p:cNvSpPr>
          <p:nvPr/>
        </p:nvSpPr>
        <p:spPr bwMode="auto">
          <a:xfrm>
            <a:off x="1993016" y="3334116"/>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GELSEMIUM 9 CH</a:t>
            </a:r>
          </a:p>
        </p:txBody>
      </p:sp>
      <p:sp>
        <p:nvSpPr>
          <p:cNvPr id="15" name="ZoneTexte 14"/>
          <p:cNvSpPr txBox="1">
            <a:spLocks noChangeArrowheads="1"/>
          </p:cNvSpPr>
          <p:nvPr/>
        </p:nvSpPr>
        <p:spPr bwMode="auto">
          <a:xfrm>
            <a:off x="9703963" y="2691596"/>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douloureuse</a:t>
            </a:r>
            <a:endParaRPr lang="fr-FR" altLang="fr-FR" sz="1400" b="1" dirty="0">
              <a:solidFill>
                <a:srgbClr val="000099"/>
              </a:solidFill>
            </a:endParaRPr>
          </a:p>
        </p:txBody>
      </p:sp>
      <p:sp>
        <p:nvSpPr>
          <p:cNvPr id="16" name="ZoneTexte 15"/>
          <p:cNvSpPr txBox="1">
            <a:spLocks noChangeArrowheads="1"/>
          </p:cNvSpPr>
          <p:nvPr/>
        </p:nvSpPr>
        <p:spPr bwMode="auto">
          <a:xfrm>
            <a:off x="9939165" y="2892044"/>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au moindre </a:t>
            </a:r>
            <a:endParaRPr lang="fr-FR" altLang="fr-FR" sz="1400" b="1" dirty="0">
              <a:solidFill>
                <a:srgbClr val="000099"/>
              </a:solidFill>
            </a:endParaRPr>
          </a:p>
        </p:txBody>
      </p:sp>
      <p:sp>
        <p:nvSpPr>
          <p:cNvPr id="17" name="ZoneTexte 16"/>
          <p:cNvSpPr txBox="1">
            <a:spLocks noChangeArrowheads="1"/>
          </p:cNvSpPr>
          <p:nvPr/>
        </p:nvSpPr>
        <p:spPr bwMode="auto">
          <a:xfrm>
            <a:off x="9509529" y="3093438"/>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mouvement</a:t>
            </a:r>
            <a:endParaRPr lang="fr-FR" altLang="fr-FR" sz="1400" b="1" dirty="0">
              <a:solidFill>
                <a:srgbClr val="000099"/>
              </a:solidFill>
            </a:endParaRPr>
          </a:p>
        </p:txBody>
      </p:sp>
      <p:sp>
        <p:nvSpPr>
          <p:cNvPr id="19" name="ZoneTexte 18"/>
          <p:cNvSpPr txBox="1">
            <a:spLocks noChangeArrowheads="1"/>
          </p:cNvSpPr>
          <p:nvPr/>
        </p:nvSpPr>
        <p:spPr bwMode="auto">
          <a:xfrm>
            <a:off x="2659769" y="5385617"/>
            <a:ext cx="12633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persistante</a:t>
            </a:r>
            <a:endParaRPr lang="fr-FR" altLang="fr-FR" sz="1400" b="1" dirty="0">
              <a:solidFill>
                <a:srgbClr val="000099"/>
              </a:solidFill>
            </a:endParaRPr>
          </a:p>
        </p:txBody>
      </p:sp>
      <p:sp>
        <p:nvSpPr>
          <p:cNvPr id="20" name="ZoneTexte 19"/>
          <p:cNvSpPr txBox="1">
            <a:spLocks noChangeArrowheads="1"/>
          </p:cNvSpPr>
          <p:nvPr/>
        </p:nvSpPr>
        <p:spPr bwMode="auto">
          <a:xfrm>
            <a:off x="2217512" y="5800998"/>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INFLUENZINUM 15 CH</a:t>
            </a:r>
            <a:endParaRPr lang="fr-FR" altLang="fr-FR" sz="1400" b="1" dirty="0">
              <a:solidFill>
                <a:srgbClr val="000099"/>
              </a:solidFill>
            </a:endParaRPr>
          </a:p>
        </p:txBody>
      </p:sp>
      <p:sp>
        <p:nvSpPr>
          <p:cNvPr id="22" name="ZoneTexte 21"/>
          <p:cNvSpPr txBox="1">
            <a:spLocks noChangeArrowheads="1"/>
          </p:cNvSpPr>
          <p:nvPr/>
        </p:nvSpPr>
        <p:spPr bwMode="auto">
          <a:xfrm>
            <a:off x="6794055" y="5603288"/>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transpiration excessive</a:t>
            </a:r>
            <a:endParaRPr lang="fr-FR" altLang="fr-FR" sz="1400" b="1" dirty="0">
              <a:solidFill>
                <a:srgbClr val="000099"/>
              </a:solidFill>
            </a:endParaRPr>
          </a:p>
        </p:txBody>
      </p:sp>
      <p:sp>
        <p:nvSpPr>
          <p:cNvPr id="23" name="ZoneTexte 22"/>
          <p:cNvSpPr txBox="1">
            <a:spLocks noChangeArrowheads="1"/>
          </p:cNvSpPr>
          <p:nvPr/>
        </p:nvSpPr>
        <p:spPr bwMode="auto">
          <a:xfrm>
            <a:off x="6963230" y="5800998"/>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CHINA RUBRA 9 CH</a:t>
            </a:r>
            <a:endParaRPr lang="fr-FR" altLang="fr-FR" sz="1400" b="1" dirty="0">
              <a:solidFill>
                <a:srgbClr val="000099"/>
              </a:solidFill>
            </a:endParaRPr>
          </a:p>
        </p:txBody>
      </p:sp>
      <p:sp>
        <p:nvSpPr>
          <p:cNvPr id="24" name="ZoneTexte 23"/>
          <p:cNvSpPr txBox="1">
            <a:spLocks noChangeArrowheads="1"/>
          </p:cNvSpPr>
          <p:nvPr/>
        </p:nvSpPr>
        <p:spPr bwMode="auto">
          <a:xfrm>
            <a:off x="9676822" y="5267239"/>
            <a:ext cx="18486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physique</a:t>
            </a:r>
            <a:endParaRPr lang="fr-FR" altLang="fr-FR" sz="1400" b="1" dirty="0">
              <a:solidFill>
                <a:srgbClr val="000099"/>
              </a:solidFill>
            </a:endParaRPr>
          </a:p>
        </p:txBody>
      </p:sp>
      <p:grpSp>
        <p:nvGrpSpPr>
          <p:cNvPr id="3" name="Groupe 2"/>
          <p:cNvGrpSpPr/>
          <p:nvPr/>
        </p:nvGrpSpPr>
        <p:grpSpPr>
          <a:xfrm>
            <a:off x="9964738" y="358775"/>
            <a:ext cx="1735137" cy="1819275"/>
            <a:chOff x="9964738" y="358775"/>
            <a:chExt cx="1735137" cy="1819275"/>
          </a:xfrm>
        </p:grpSpPr>
        <p:sp>
          <p:nvSpPr>
            <p:cNvPr id="27" name="Pentagone 26"/>
            <p:cNvSpPr/>
            <p:nvPr/>
          </p:nvSpPr>
          <p:spPr>
            <a:xfrm rot="5400000">
              <a:off x="9922669" y="400844"/>
              <a:ext cx="1819275" cy="173513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0" hangingPunct="0">
                <a:defRPr/>
              </a:pPr>
              <a:endParaRPr lang="fr-FR" dirty="0">
                <a:solidFill>
                  <a:srgbClr val="FFFFFF"/>
                </a:solidFill>
              </a:endParaRPr>
            </a:p>
          </p:txBody>
        </p:sp>
        <p:sp>
          <p:nvSpPr>
            <p:cNvPr id="28" name="ZoneTexte 16"/>
            <p:cNvSpPr txBox="1">
              <a:spLocks noChangeArrowheads="1"/>
            </p:cNvSpPr>
            <p:nvPr/>
          </p:nvSpPr>
          <p:spPr bwMode="auto">
            <a:xfrm>
              <a:off x="9964738" y="946150"/>
              <a:ext cx="17287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1400" i="1" dirty="0">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29" name="Image 2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3850" y="3714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ZoneTexte 31"/>
          <p:cNvSpPr txBox="1">
            <a:spLocks noChangeArrowheads="1"/>
          </p:cNvSpPr>
          <p:nvPr/>
        </p:nvSpPr>
        <p:spPr bwMode="auto">
          <a:xfrm>
            <a:off x="6922886" y="3250751"/>
            <a:ext cx="27135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dirty="0">
                <a:solidFill>
                  <a:srgbClr val="000099"/>
                </a:solidFill>
              </a:rPr>
              <a:t>ARNICA </a:t>
            </a:r>
          </a:p>
          <a:p>
            <a:pPr algn="ctr"/>
            <a:r>
              <a:rPr lang="fr-FR" altLang="fr-FR" sz="1200" b="1" dirty="0">
                <a:solidFill>
                  <a:srgbClr val="000099"/>
                </a:solidFill>
              </a:rPr>
              <a:t>MONTANA 9 CH</a:t>
            </a:r>
          </a:p>
        </p:txBody>
      </p:sp>
      <p:sp>
        <p:nvSpPr>
          <p:cNvPr id="34" name="ZoneTexte 33"/>
          <p:cNvSpPr txBox="1">
            <a:spLocks noChangeArrowheads="1"/>
          </p:cNvSpPr>
          <p:nvPr/>
        </p:nvSpPr>
        <p:spPr bwMode="auto">
          <a:xfrm>
            <a:off x="3077078" y="2973951"/>
            <a:ext cx="2713592" cy="42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950" b="1" dirty="0">
                <a:solidFill>
                  <a:srgbClr val="000099"/>
                </a:solidFill>
              </a:rPr>
              <a:t> </a:t>
            </a:r>
          </a:p>
          <a:p>
            <a:pPr algn="ctr"/>
            <a:r>
              <a:rPr lang="fr-FR" altLang="fr-FR" sz="1200" b="1" dirty="0">
                <a:solidFill>
                  <a:srgbClr val="000099"/>
                </a:solidFill>
              </a:rPr>
              <a:t>RHUS</a:t>
            </a:r>
          </a:p>
        </p:txBody>
      </p:sp>
      <p:sp>
        <p:nvSpPr>
          <p:cNvPr id="35" name="ZoneTexte 34"/>
          <p:cNvSpPr txBox="1">
            <a:spLocks noChangeArrowheads="1"/>
          </p:cNvSpPr>
          <p:nvPr/>
        </p:nvSpPr>
        <p:spPr bwMode="auto">
          <a:xfrm>
            <a:off x="7674137" y="2794575"/>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 d’avoir été </a:t>
            </a:r>
          </a:p>
        </p:txBody>
      </p:sp>
      <p:sp>
        <p:nvSpPr>
          <p:cNvPr id="36" name="ZoneTexte 35"/>
          <p:cNvSpPr txBox="1">
            <a:spLocks noChangeArrowheads="1"/>
          </p:cNvSpPr>
          <p:nvPr/>
        </p:nvSpPr>
        <p:spPr bwMode="auto">
          <a:xfrm>
            <a:off x="7570289" y="3024353"/>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roué de coups »</a:t>
            </a:r>
          </a:p>
        </p:txBody>
      </p:sp>
      <p:sp>
        <p:nvSpPr>
          <p:cNvPr id="4" name="Rectangle 3"/>
          <p:cNvSpPr/>
          <p:nvPr/>
        </p:nvSpPr>
        <p:spPr>
          <a:xfrm>
            <a:off x="8824467" y="5477442"/>
            <a:ext cx="946093" cy="276999"/>
          </a:xfrm>
          <a:prstGeom prst="rect">
            <a:avLst/>
          </a:prstGeom>
        </p:spPr>
        <p:txBody>
          <a:bodyPr wrap="none">
            <a:spAutoFit/>
          </a:bodyPr>
          <a:lstStyle/>
          <a:p>
            <a:r>
              <a:rPr lang="fr-FR" altLang="fr-FR" sz="1200" b="1" dirty="0">
                <a:solidFill>
                  <a:srgbClr val="000099"/>
                </a:solidFill>
              </a:rPr>
              <a:t>psychique</a:t>
            </a:r>
            <a:endParaRPr lang="fr-FR" altLang="fr-FR" sz="1400" b="1" dirty="0">
              <a:solidFill>
                <a:srgbClr val="000099"/>
              </a:solidFill>
            </a:endParaRPr>
          </a:p>
        </p:txBody>
      </p:sp>
      <p:sp>
        <p:nvSpPr>
          <p:cNvPr id="31" name="ZoneTexte 30"/>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Syndromes grippaux</a:t>
            </a:r>
            <a:endParaRPr lang="fr-FR" sz="3200" b="1" dirty="0">
              <a:solidFill>
                <a:srgbClr val="0000CC"/>
              </a:solidFill>
            </a:endParaRPr>
          </a:p>
        </p:txBody>
      </p:sp>
      <p:sp>
        <p:nvSpPr>
          <p:cNvPr id="33" name="ZoneTexte 32"/>
          <p:cNvSpPr txBox="1">
            <a:spLocks noChangeArrowheads="1"/>
          </p:cNvSpPr>
          <p:nvPr/>
        </p:nvSpPr>
        <p:spPr bwMode="auto">
          <a:xfrm>
            <a:off x="4325059" y="5800997"/>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SULFUR IODATUM 9 CH</a:t>
            </a:r>
            <a:endParaRPr lang="fr-FR" altLang="fr-FR" sz="1400" b="1" dirty="0">
              <a:solidFill>
                <a:srgbClr val="000099"/>
              </a:solidFill>
            </a:endParaRPr>
          </a:p>
        </p:txBody>
      </p:sp>
      <p:sp>
        <p:nvSpPr>
          <p:cNvPr id="38" name="ZoneTexte 37"/>
          <p:cNvSpPr txBox="1">
            <a:spLocks noChangeArrowheads="1"/>
          </p:cNvSpPr>
          <p:nvPr/>
        </p:nvSpPr>
        <p:spPr bwMode="auto">
          <a:xfrm>
            <a:off x="4447046" y="5381805"/>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Asthénie </a:t>
            </a:r>
            <a:endParaRPr lang="fr-FR" altLang="fr-FR" sz="1400" b="1" dirty="0">
              <a:solidFill>
                <a:srgbClr val="000099"/>
              </a:solidFill>
            </a:endParaRPr>
          </a:p>
        </p:txBody>
      </p:sp>
    </p:spTree>
    <p:extLst>
      <p:ext uri="{BB962C8B-B14F-4D97-AF65-F5344CB8AC3E}">
        <p14:creationId xmlns:p14="http://schemas.microsoft.com/office/powerpoint/2010/main" val="11503251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35" presetClass="emph" presetSubtype="0" fill="hold" nodeType="clickEffect">
                                  <p:stCondLst>
                                    <p:cond delay="0"/>
                                  </p:stCondLst>
                                  <p:childTnLst>
                                    <p:anim calcmode="discrete" valueType="str">
                                      <p:cBhvr>
                                        <p:cTn id="82" dur="1000" fill="hold"/>
                                        <p:tgtEl>
                                          <p:spTgt spid="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5" grpId="0"/>
      <p:bldP spid="16" grpId="0"/>
      <p:bldP spid="17" grpId="0"/>
      <p:bldP spid="19" grpId="0"/>
      <p:bldP spid="20" grpId="0"/>
      <p:bldP spid="22" grpId="0"/>
      <p:bldP spid="23" grpId="0"/>
      <p:bldP spid="24" grpId="0"/>
      <p:bldP spid="32" grpId="0"/>
      <p:bldP spid="34" grpId="0"/>
      <p:bldP spid="35" grpId="0"/>
      <p:bldP spid="36" grpId="0"/>
      <p:bldP spid="4" grpId="0"/>
      <p:bldP spid="33" grpId="0"/>
      <p:bldP spid="38"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79" name="Text Box 63"/>
          <p:cNvSpPr txBox="1">
            <a:spLocks noChangeArrowheads="1"/>
          </p:cNvSpPr>
          <p:nvPr/>
        </p:nvSpPr>
        <p:spPr bwMode="auto">
          <a:xfrm>
            <a:off x="708701" y="2375794"/>
            <a:ext cx="39703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9pPr>
          </a:lstStyle>
          <a:p>
            <a:pPr>
              <a:buClr>
                <a:srgbClr val="62C400"/>
              </a:buClr>
              <a:buFontTx/>
              <a:buBlip>
                <a:blip r:embed="rId3"/>
              </a:buBlip>
            </a:pPr>
            <a:r>
              <a:rPr lang="fr-FR" altLang="fr-FR" sz="1600" b="1" dirty="0">
                <a:solidFill>
                  <a:srgbClr val="000099"/>
                </a:solidFill>
                <a:cs typeface="Arial" panose="020B0604020202020204" pitchFamily="34" charset="0"/>
              </a:rPr>
              <a:t>Céphalée</a:t>
            </a:r>
            <a:r>
              <a:rPr lang="fr-FR" altLang="fr-FR" sz="1600" dirty="0">
                <a:solidFill>
                  <a:srgbClr val="000099"/>
                </a:solidFill>
                <a:cs typeface="Arial" panose="020B0604020202020204" pitchFamily="34" charset="0"/>
              </a:rPr>
              <a:t>, frissons, </a:t>
            </a:r>
            <a:r>
              <a:rPr lang="fr-FR" altLang="fr-FR" sz="1600" b="1" dirty="0">
                <a:solidFill>
                  <a:srgbClr val="000099"/>
                </a:solidFill>
                <a:cs typeface="Arial" panose="020B0604020202020204" pitchFamily="34" charset="0"/>
              </a:rPr>
              <a:t>tremblements, abrutissement</a:t>
            </a:r>
            <a:r>
              <a:rPr lang="fr-FR" altLang="fr-FR" sz="1600" dirty="0">
                <a:solidFill>
                  <a:srgbClr val="000099"/>
                </a:solidFill>
                <a:cs typeface="Arial" panose="020B0604020202020204" pitchFamily="34" charset="0"/>
              </a:rPr>
              <a:t>, courbatures, sueurs, fièvre avec </a:t>
            </a:r>
            <a:r>
              <a:rPr lang="fr-FR" altLang="fr-FR" sz="1600" b="1" dirty="0">
                <a:solidFill>
                  <a:srgbClr val="000099"/>
                </a:solidFill>
                <a:cs typeface="Arial" panose="020B0604020202020204" pitchFamily="34" charset="0"/>
              </a:rPr>
              <a:t>absence de soif</a:t>
            </a:r>
          </a:p>
        </p:txBody>
      </p:sp>
      <p:sp>
        <p:nvSpPr>
          <p:cNvPr id="726080" name="Rectangle 64"/>
          <p:cNvSpPr>
            <a:spLocks noChangeArrowheads="1"/>
          </p:cNvSpPr>
          <p:nvPr/>
        </p:nvSpPr>
        <p:spPr bwMode="auto">
          <a:xfrm>
            <a:off x="8076063" y="2275636"/>
            <a:ext cx="3058131" cy="996017"/>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Gelsemium</a:t>
            </a:r>
            <a:r>
              <a:rPr lang="fr-FR" altLang="fr-FR" b="1" dirty="0">
                <a:solidFill>
                  <a:srgbClr val="000099"/>
                </a:solidFill>
                <a:cs typeface="Arial" panose="020B0604020202020204" pitchFamily="34" charset="0"/>
              </a:rPr>
              <a:t> 15 CH</a:t>
            </a:r>
          </a:p>
          <a:p>
            <a:pPr algn="r">
              <a:spcBef>
                <a:spcPts val="300"/>
              </a:spcBef>
            </a:pPr>
            <a:r>
              <a:rPr lang="fr-FR" altLang="fr-FR" sz="1600" dirty="0">
                <a:solidFill>
                  <a:srgbClr val="000099"/>
                </a:solidFill>
                <a:cs typeface="Arial" panose="020B0604020202020204" pitchFamily="34" charset="0"/>
              </a:rPr>
              <a:t>5 granules toutes les heures, </a:t>
            </a:r>
          </a:p>
          <a:p>
            <a:pPr algn="r"/>
            <a:r>
              <a:rPr lang="fr-FR" altLang="fr-FR" sz="1600" dirty="0">
                <a:solidFill>
                  <a:srgbClr val="000099"/>
                </a:solidFill>
                <a:cs typeface="Arial" panose="020B0604020202020204" pitchFamily="34" charset="0"/>
              </a:rPr>
              <a:t>Espacer selon amélioration</a:t>
            </a:r>
          </a:p>
        </p:txBody>
      </p:sp>
      <p:sp>
        <p:nvSpPr>
          <p:cNvPr id="726081" name="Text Box 65"/>
          <p:cNvSpPr txBox="1">
            <a:spLocks noChangeArrowheads="1"/>
          </p:cNvSpPr>
          <p:nvPr/>
        </p:nvSpPr>
        <p:spPr bwMode="auto">
          <a:xfrm>
            <a:off x="708702" y="3627336"/>
            <a:ext cx="3970338" cy="584775"/>
          </a:xfrm>
          <a:prstGeom prst="rect">
            <a:avLst/>
          </a:prstGeom>
          <a:noFill/>
          <a:ln>
            <a:noFill/>
          </a:ln>
          <a:effectLst/>
        </p:spPr>
        <p:txBody>
          <a:bodyPr wrap="square">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FontTx/>
              <a:buBlip>
                <a:blip r:embed="rId3"/>
              </a:buBlip>
              <a:defRPr/>
            </a:pPr>
            <a:r>
              <a:rPr lang="fr-FR" altLang="fr-FR" b="1" dirty="0">
                <a:solidFill>
                  <a:srgbClr val="000099"/>
                </a:solidFill>
                <a:cs typeface="Arial" panose="020B0604020202020204" pitchFamily="34" charset="0"/>
              </a:rPr>
              <a:t>Courbatures</a:t>
            </a:r>
            <a:r>
              <a:rPr lang="fr-FR" altLang="fr-FR" dirty="0">
                <a:solidFill>
                  <a:srgbClr val="000099"/>
                </a:solidFill>
                <a:cs typeface="Arial" panose="020B0604020202020204" pitchFamily="34" charset="0"/>
              </a:rPr>
              <a:t>, </a:t>
            </a:r>
            <a:r>
              <a:rPr lang="fr-FR" altLang="fr-FR" b="1" dirty="0">
                <a:solidFill>
                  <a:srgbClr val="000099"/>
                </a:solidFill>
                <a:cs typeface="Arial" panose="020B0604020202020204" pitchFamily="34" charset="0"/>
              </a:rPr>
              <a:t>besoin de bouger</a:t>
            </a:r>
            <a:r>
              <a:rPr lang="fr-FR" altLang="fr-FR" dirty="0">
                <a:solidFill>
                  <a:srgbClr val="000099"/>
                </a:solidFill>
                <a:cs typeface="Arial" panose="020B0604020202020204" pitchFamily="34" charset="0"/>
              </a:rPr>
              <a:t>, fièvre avec soif vive</a:t>
            </a:r>
            <a:endParaRPr lang="fr-FR" altLang="fr-FR" b="1" dirty="0">
              <a:solidFill>
                <a:srgbClr val="000099"/>
              </a:solidFill>
              <a:cs typeface="Arial" panose="020B0604020202020204" pitchFamily="34" charset="0"/>
            </a:endParaRPr>
          </a:p>
        </p:txBody>
      </p:sp>
      <p:sp>
        <p:nvSpPr>
          <p:cNvPr id="726082" name="Rectangle 66"/>
          <p:cNvSpPr>
            <a:spLocks noChangeArrowheads="1"/>
          </p:cNvSpPr>
          <p:nvPr/>
        </p:nvSpPr>
        <p:spPr bwMode="auto">
          <a:xfrm>
            <a:off x="7786279" y="3576390"/>
            <a:ext cx="3347916" cy="996017"/>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Rhus</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toxicodendron</a:t>
            </a:r>
            <a:r>
              <a:rPr lang="fr-FR" altLang="fr-FR" b="1" dirty="0">
                <a:solidFill>
                  <a:srgbClr val="000099"/>
                </a:solidFill>
                <a:cs typeface="Arial" panose="020B0604020202020204" pitchFamily="34" charset="0"/>
              </a:rPr>
              <a:t> 9 CH</a:t>
            </a:r>
          </a:p>
          <a:p>
            <a:pPr algn="r">
              <a:spcBef>
                <a:spcPts val="300"/>
              </a:spcBef>
            </a:pPr>
            <a:r>
              <a:rPr lang="fr-FR" altLang="fr-FR" sz="1600" dirty="0">
                <a:solidFill>
                  <a:srgbClr val="000099"/>
                </a:solidFill>
                <a:cs typeface="Arial" panose="020B0604020202020204" pitchFamily="34" charset="0"/>
              </a:rPr>
              <a:t>5 granules toutes les heures </a:t>
            </a:r>
          </a:p>
          <a:p>
            <a:pPr algn="r"/>
            <a:r>
              <a:rPr lang="fr-FR" altLang="fr-FR" sz="1600" dirty="0">
                <a:solidFill>
                  <a:srgbClr val="000099"/>
                </a:solidFill>
                <a:cs typeface="Arial" panose="020B0604020202020204" pitchFamily="34" charset="0"/>
              </a:rPr>
              <a:t>Espacer selon amélioration</a:t>
            </a:r>
          </a:p>
        </p:txBody>
      </p:sp>
      <p:sp>
        <p:nvSpPr>
          <p:cNvPr id="15" name="Text Box 6"/>
          <p:cNvSpPr txBox="1">
            <a:spLocks noChangeArrowheads="1"/>
          </p:cNvSpPr>
          <p:nvPr/>
        </p:nvSpPr>
        <p:spPr bwMode="auto">
          <a:xfrm>
            <a:off x="8049075" y="5122754"/>
            <a:ext cx="3085119" cy="996017"/>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defRPr/>
            </a:pPr>
            <a:r>
              <a:rPr lang="fr-FR" altLang="fr-FR" b="1" dirty="0" err="1">
                <a:solidFill>
                  <a:srgbClr val="000099"/>
                </a:solidFill>
                <a:ea typeface="ＭＳ Ｐゴシック" panose="020B0600070205080204" pitchFamily="34" charset="-128"/>
              </a:rPr>
              <a:t>Bryonia</a:t>
            </a:r>
            <a:r>
              <a:rPr lang="fr-FR" altLang="fr-FR" b="1" dirty="0">
                <a:solidFill>
                  <a:srgbClr val="000099"/>
                </a:solidFill>
                <a:ea typeface="ＭＳ Ｐゴシック" panose="020B0600070205080204" pitchFamily="34" charset="-128"/>
              </a:rPr>
              <a:t> 9 CH </a:t>
            </a:r>
          </a:p>
          <a:p>
            <a:pPr algn="r">
              <a:spcBef>
                <a:spcPts val="300"/>
              </a:spcBef>
              <a:defRPr/>
            </a:pPr>
            <a:r>
              <a:rPr lang="fr-FR" altLang="fr-FR" sz="1600" dirty="0">
                <a:solidFill>
                  <a:srgbClr val="000090"/>
                </a:solidFill>
              </a:rPr>
              <a:t>5 granules toutes les heures </a:t>
            </a:r>
          </a:p>
          <a:p>
            <a:pPr algn="r">
              <a:defRPr/>
            </a:pPr>
            <a:r>
              <a:rPr lang="fr-FR" altLang="fr-FR" sz="1600" dirty="0">
                <a:solidFill>
                  <a:srgbClr val="000099"/>
                </a:solidFill>
              </a:rPr>
              <a:t>Espacer selon amélioration</a:t>
            </a:r>
            <a:endParaRPr lang="fr-FR" altLang="fr-FR" sz="1600" dirty="0">
              <a:solidFill>
                <a:srgbClr val="000090"/>
              </a:solidFill>
            </a:endParaRPr>
          </a:p>
        </p:txBody>
      </p:sp>
      <p:sp>
        <p:nvSpPr>
          <p:cNvPr id="16" name="Text Box 67"/>
          <p:cNvSpPr txBox="1">
            <a:spLocks noChangeArrowheads="1"/>
          </p:cNvSpPr>
          <p:nvPr/>
        </p:nvSpPr>
        <p:spPr bwMode="auto">
          <a:xfrm>
            <a:off x="701258" y="5162146"/>
            <a:ext cx="495148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9pPr>
          </a:lstStyle>
          <a:p>
            <a:pPr>
              <a:buClr>
                <a:srgbClr val="62C400"/>
              </a:buClr>
              <a:buFontTx/>
              <a:buBlip>
                <a:blip r:embed="rId3"/>
              </a:buBlip>
            </a:pPr>
            <a:r>
              <a:rPr lang="fr-FR" altLang="fr-FR" sz="1600" dirty="0">
                <a:solidFill>
                  <a:srgbClr val="000099"/>
                </a:solidFill>
                <a:cs typeface="Arial" panose="020B0604020202020204" pitchFamily="34" charset="0"/>
              </a:rPr>
              <a:t>Toux sèche douloureuse</a:t>
            </a:r>
            <a:r>
              <a:rPr lang="fr-FR" altLang="fr-FR" sz="1600" b="1" dirty="0">
                <a:solidFill>
                  <a:srgbClr val="000099"/>
                </a:solidFill>
                <a:cs typeface="Arial" panose="020B0604020202020204" pitchFamily="34" charset="0"/>
              </a:rPr>
              <a:t> </a:t>
            </a:r>
          </a:p>
          <a:p>
            <a:pPr>
              <a:buClr>
                <a:srgbClr val="62C400"/>
              </a:buClr>
            </a:pPr>
            <a:r>
              <a:rPr lang="fr-FR" altLang="fr-FR" sz="1600" b="1" i="1" dirty="0">
                <a:solidFill>
                  <a:srgbClr val="000099"/>
                </a:solidFill>
                <a:cs typeface="Arial" panose="020B0604020202020204" pitchFamily="34" charset="0"/>
              </a:rPr>
              <a:t>     aggravation par le moindre mouvement</a:t>
            </a:r>
          </a:p>
          <a:p>
            <a:pPr>
              <a:buClr>
                <a:srgbClr val="62C400"/>
              </a:buClr>
              <a:tabLst>
                <a:tab pos="269875" algn="l"/>
                <a:tab pos="7124700" algn="r"/>
              </a:tabLst>
            </a:pPr>
            <a:r>
              <a:rPr lang="fr-FR" altLang="fr-FR" sz="1600" b="1" i="1" dirty="0">
                <a:solidFill>
                  <a:srgbClr val="000099"/>
                </a:solidFill>
                <a:cs typeface="Arial" panose="020B0604020202020204" pitchFamily="34" charset="0"/>
              </a:rPr>
              <a:t>	</a:t>
            </a:r>
            <a:r>
              <a:rPr lang="fr-FR" altLang="fr-FR" sz="1600" dirty="0">
                <a:solidFill>
                  <a:srgbClr val="000099"/>
                </a:solidFill>
                <a:cs typeface="Arial" panose="020B0604020202020204" pitchFamily="34" charset="0"/>
              </a:rPr>
              <a:t>fièvre à début progressif avec </a:t>
            </a:r>
            <a:r>
              <a:rPr lang="fr-FR" altLang="fr-FR" sz="1600" b="1" dirty="0">
                <a:solidFill>
                  <a:srgbClr val="000099"/>
                </a:solidFill>
                <a:cs typeface="Arial" panose="020B0604020202020204" pitchFamily="34" charset="0"/>
              </a:rPr>
              <a:t>soif intense </a:t>
            </a:r>
            <a:r>
              <a:rPr lang="fr-FR" altLang="fr-FR" sz="1600" dirty="0">
                <a:solidFill>
                  <a:srgbClr val="000099"/>
                </a:solidFill>
                <a:cs typeface="Arial" panose="020B0604020202020204" pitchFamily="34" charset="0"/>
              </a:rPr>
              <a:t>(grande quantité d’eau froide), </a:t>
            </a:r>
          </a:p>
          <a:p>
            <a:pPr>
              <a:buClr>
                <a:srgbClr val="62C400"/>
              </a:buClr>
            </a:pPr>
            <a:endParaRPr lang="fr-FR" altLang="fr-FR" sz="1600" b="1" i="1" dirty="0">
              <a:solidFill>
                <a:srgbClr val="000099"/>
              </a:solidFill>
              <a:cs typeface="Arial" panose="020B0604020202020204" pitchFamily="34" charset="0"/>
            </a:endParaRPr>
          </a:p>
        </p:txBody>
      </p:sp>
      <p:sp>
        <p:nvSpPr>
          <p:cNvPr id="13"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fr-FR" sz="3200" b="1" dirty="0">
                <a:solidFill>
                  <a:srgbClr val="FFFFFF"/>
                </a:solidFill>
              </a:rPr>
              <a:t>4.9. Troubles ORL</a:t>
            </a:r>
          </a:p>
        </p:txBody>
      </p:sp>
      <p:sp>
        <p:nvSpPr>
          <p:cNvPr id="11" name="Text Box 50"/>
          <p:cNvSpPr txBox="1">
            <a:spLocks noChangeArrowheads="1"/>
          </p:cNvSpPr>
          <p:nvPr/>
        </p:nvSpPr>
        <p:spPr bwMode="auto">
          <a:xfrm>
            <a:off x="2390654" y="1002418"/>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Syndromes grippaux</a:t>
            </a:r>
          </a:p>
        </p:txBody>
      </p:sp>
      <p:sp>
        <p:nvSpPr>
          <p:cNvPr id="12" name="Rectangle 11"/>
          <p:cNvSpPr/>
          <p:nvPr/>
        </p:nvSpPr>
        <p:spPr>
          <a:xfrm>
            <a:off x="1059575" y="1530535"/>
            <a:ext cx="9186327" cy="369332"/>
          </a:xfrm>
          <a:prstGeom prst="rect">
            <a:avLst/>
          </a:prstGeom>
        </p:spPr>
        <p:txBody>
          <a:bodyPr wrap="square">
            <a:spAutoFit/>
          </a:bodyPr>
          <a:lstStyle/>
          <a:p>
            <a:pPr fontAlgn="base">
              <a:spcBef>
                <a:spcPct val="20000"/>
              </a:spcBef>
              <a:spcAft>
                <a:spcPct val="0"/>
              </a:spcAft>
            </a:pPr>
            <a:r>
              <a:rPr lang="fr-FR" u="sng" dirty="0">
                <a:solidFill>
                  <a:srgbClr val="000099"/>
                </a:solidFill>
              </a:rPr>
              <a:t>En attente de consultation ou en complément d’une prescription </a:t>
            </a:r>
          </a:p>
        </p:txBody>
      </p:sp>
      <p:pic>
        <p:nvPicPr>
          <p:cNvPr id="14" name="Imag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246" y="1381425"/>
            <a:ext cx="668338"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e 17"/>
          <p:cNvGrpSpPr/>
          <p:nvPr/>
        </p:nvGrpSpPr>
        <p:grpSpPr>
          <a:xfrm>
            <a:off x="9582520" y="-746966"/>
            <a:ext cx="3079379" cy="2596260"/>
            <a:chOff x="9582520" y="-746966"/>
            <a:chExt cx="3079379" cy="2596260"/>
          </a:xfrm>
        </p:grpSpPr>
        <p:pic>
          <p:nvPicPr>
            <p:cNvPr id="19" name="Imag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20" name="Rectangle 19"/>
            <p:cNvSpPr/>
            <p:nvPr/>
          </p:nvSpPr>
          <p:spPr>
            <a:xfrm>
              <a:off x="10582656" y="390144"/>
              <a:ext cx="1255776"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21" name="Rectangle 20"/>
            <p:cNvSpPr/>
            <p:nvPr/>
          </p:nvSpPr>
          <p:spPr>
            <a:xfrm>
              <a:off x="10497312" y="258748"/>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22" name="Rectangle 21"/>
            <p:cNvSpPr/>
            <p:nvPr/>
          </p:nvSpPr>
          <p:spPr>
            <a:xfrm>
              <a:off x="10068187" y="227969"/>
              <a:ext cx="2108043" cy="646331"/>
            </a:xfrm>
            <a:prstGeom prst="rect">
              <a:avLst/>
            </a:prstGeom>
            <a:noFill/>
          </p:spPr>
          <p:txBody>
            <a:bodyPr wrap="square">
              <a:spAutoFit/>
            </a:bodyPr>
            <a:lstStyle/>
            <a:p>
              <a:pPr algn="ctr"/>
              <a:r>
                <a:rPr lang="fr-FR" i="1" dirty="0">
                  <a:solidFill>
                    <a:srgbClr val="000099"/>
                  </a:solidFill>
                </a:rPr>
                <a:t>« Je suis fragile en ORL/pneumo »</a:t>
              </a:r>
            </a:p>
          </p:txBody>
        </p:sp>
      </p:grpSp>
    </p:spTree>
    <p:extLst>
      <p:ext uri="{BB962C8B-B14F-4D97-AF65-F5344CB8AC3E}">
        <p14:creationId xmlns:p14="http://schemas.microsoft.com/office/powerpoint/2010/main" val="3870167000"/>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77" name="Text Box 61"/>
          <p:cNvSpPr txBox="1">
            <a:spLocks noChangeArrowheads="1"/>
          </p:cNvSpPr>
          <p:nvPr/>
        </p:nvSpPr>
        <p:spPr bwMode="auto">
          <a:xfrm>
            <a:off x="698069" y="2445476"/>
            <a:ext cx="4318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9pPr>
          </a:lstStyle>
          <a:p>
            <a:pPr>
              <a:buClr>
                <a:srgbClr val="62C400"/>
              </a:buClr>
              <a:buFontTx/>
              <a:buBlip>
                <a:blip r:embed="rId3"/>
              </a:buBlip>
            </a:pPr>
            <a:r>
              <a:rPr lang="fr-FR" altLang="fr-FR" sz="1600" dirty="0">
                <a:solidFill>
                  <a:srgbClr val="000099"/>
                </a:solidFill>
                <a:cs typeface="Arial" panose="020B0604020202020204" pitchFamily="34" charset="0"/>
              </a:rPr>
              <a:t>Douleurs musculaires/osseuses</a:t>
            </a:r>
            <a:r>
              <a:rPr lang="fr-FR" altLang="fr-FR" sz="1600" b="1" dirty="0">
                <a:solidFill>
                  <a:srgbClr val="000099"/>
                </a:solidFill>
                <a:cs typeface="Arial" panose="020B0604020202020204" pitchFamily="34" charset="0"/>
              </a:rPr>
              <a:t>,</a:t>
            </a:r>
            <a:r>
              <a:rPr lang="fr-FR" altLang="fr-FR" sz="1600" dirty="0">
                <a:solidFill>
                  <a:srgbClr val="000099"/>
                </a:solidFill>
                <a:cs typeface="Arial" panose="020B0604020202020204" pitchFamily="34" charset="0"/>
              </a:rPr>
              <a:t> </a:t>
            </a:r>
            <a:r>
              <a:rPr lang="fr-FR" altLang="fr-FR" sz="1600" b="1" dirty="0">
                <a:solidFill>
                  <a:srgbClr val="000099"/>
                </a:solidFill>
                <a:cs typeface="Arial" panose="020B0604020202020204" pitchFamily="34" charset="0"/>
              </a:rPr>
              <a:t>endolorissement des globes oculaires</a:t>
            </a:r>
          </a:p>
        </p:txBody>
      </p:sp>
      <p:sp>
        <p:nvSpPr>
          <p:cNvPr id="726078" name="Rectangle 62"/>
          <p:cNvSpPr>
            <a:spLocks noChangeArrowheads="1"/>
          </p:cNvSpPr>
          <p:nvPr/>
        </p:nvSpPr>
        <p:spPr bwMode="auto">
          <a:xfrm>
            <a:off x="7680381" y="2397057"/>
            <a:ext cx="3443183" cy="723602"/>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fr-FR" altLang="fr-FR" b="1" dirty="0" err="1">
                <a:solidFill>
                  <a:srgbClr val="000099"/>
                </a:solidFill>
                <a:cs typeface="Arial" panose="020B0604020202020204" pitchFamily="34" charset="0"/>
              </a:rPr>
              <a:t>Eupatorium</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perfoliatum</a:t>
            </a:r>
            <a:r>
              <a:rPr lang="fr-FR" altLang="fr-FR" b="1" dirty="0">
                <a:solidFill>
                  <a:srgbClr val="000099"/>
                </a:solidFill>
                <a:cs typeface="Arial" panose="020B0604020202020204" pitchFamily="34" charset="0"/>
              </a:rPr>
              <a:t> 9 CH</a:t>
            </a:r>
          </a:p>
          <a:p>
            <a:pPr algn="r">
              <a:spcBef>
                <a:spcPts val="300"/>
              </a:spcBef>
            </a:pPr>
            <a:r>
              <a:rPr lang="fr-FR" altLang="fr-FR" sz="1600" dirty="0">
                <a:solidFill>
                  <a:srgbClr val="000099"/>
                </a:solidFill>
                <a:cs typeface="Arial" panose="020B0604020202020204" pitchFamily="34" charset="0"/>
              </a:rPr>
              <a:t>5 granules toutes les heures, ESA</a:t>
            </a:r>
          </a:p>
        </p:txBody>
      </p:sp>
      <p:sp>
        <p:nvSpPr>
          <p:cNvPr id="12" name="Rectangle 68"/>
          <p:cNvSpPr>
            <a:spLocks noChangeArrowheads="1"/>
          </p:cNvSpPr>
          <p:nvPr/>
        </p:nvSpPr>
        <p:spPr bwMode="auto">
          <a:xfrm>
            <a:off x="7773519" y="4196361"/>
            <a:ext cx="3350045" cy="723602"/>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a:solidFill>
                  <a:srgbClr val="000099"/>
                </a:solidFill>
                <a:cs typeface="Arial" panose="020B0604020202020204" pitchFamily="34" charset="0"/>
              </a:rPr>
              <a:t>Arnica </a:t>
            </a:r>
            <a:r>
              <a:rPr lang="fr-FR" altLang="fr-FR" b="1" dirty="0" err="1">
                <a:solidFill>
                  <a:srgbClr val="000099"/>
                </a:solidFill>
                <a:cs typeface="Arial" panose="020B0604020202020204" pitchFamily="34" charset="0"/>
              </a:rPr>
              <a:t>montana</a:t>
            </a:r>
            <a:r>
              <a:rPr lang="fr-FR" altLang="fr-FR" b="1" dirty="0">
                <a:solidFill>
                  <a:srgbClr val="000099"/>
                </a:solidFill>
                <a:cs typeface="Arial" panose="020B0604020202020204" pitchFamily="34" charset="0"/>
              </a:rPr>
              <a:t> 9 CH</a:t>
            </a:r>
          </a:p>
          <a:p>
            <a:pPr algn="r">
              <a:spcBef>
                <a:spcPts val="300"/>
              </a:spcBef>
            </a:pPr>
            <a:r>
              <a:rPr lang="fr-FR" altLang="fr-FR" sz="1600" dirty="0">
                <a:solidFill>
                  <a:srgbClr val="000099"/>
                </a:solidFill>
                <a:cs typeface="Arial" panose="020B0604020202020204" pitchFamily="34" charset="0"/>
              </a:rPr>
              <a:t>5 granules toutes les heures, ESA</a:t>
            </a:r>
          </a:p>
        </p:txBody>
      </p:sp>
      <p:sp>
        <p:nvSpPr>
          <p:cNvPr id="14" name="Text Box 65"/>
          <p:cNvSpPr txBox="1">
            <a:spLocks noChangeArrowheads="1"/>
          </p:cNvSpPr>
          <p:nvPr/>
        </p:nvSpPr>
        <p:spPr bwMode="auto">
          <a:xfrm>
            <a:off x="704200" y="4196361"/>
            <a:ext cx="49758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9pPr>
          </a:lstStyle>
          <a:p>
            <a:pPr>
              <a:buClr>
                <a:srgbClr val="62C400"/>
              </a:buClr>
              <a:buFontTx/>
              <a:buBlip>
                <a:blip r:embed="rId3"/>
              </a:buBlip>
            </a:pPr>
            <a:r>
              <a:rPr lang="fr-FR" altLang="fr-FR" sz="1600" b="1" dirty="0">
                <a:solidFill>
                  <a:srgbClr val="000099"/>
                </a:solidFill>
                <a:cs typeface="Arial" panose="020B0604020202020204" pitchFamily="34" charset="0"/>
              </a:rPr>
              <a:t>Courbatures généralisées</a:t>
            </a:r>
            <a:r>
              <a:rPr lang="fr-FR" altLang="fr-FR" sz="1600" dirty="0">
                <a:solidFill>
                  <a:srgbClr val="000099"/>
                </a:solidFill>
                <a:cs typeface="Arial" panose="020B0604020202020204" pitchFamily="34" charset="0"/>
              </a:rPr>
              <a:t>, </a:t>
            </a:r>
            <a:r>
              <a:rPr lang="fr-FR" altLang="fr-FR" sz="1600" b="1" dirty="0">
                <a:solidFill>
                  <a:srgbClr val="000099"/>
                </a:solidFill>
                <a:cs typeface="Arial" panose="020B0604020202020204" pitchFamily="34" charset="0"/>
              </a:rPr>
              <a:t>sensation d’avoir été « roué de coups » </a:t>
            </a:r>
            <a:r>
              <a:rPr lang="fr-FR" altLang="fr-FR" sz="1600" dirty="0">
                <a:solidFill>
                  <a:srgbClr val="000099"/>
                </a:solidFill>
                <a:cs typeface="Arial" panose="020B0604020202020204" pitchFamily="34" charset="0"/>
              </a:rPr>
              <a:t>et de lit trop dur</a:t>
            </a:r>
          </a:p>
        </p:txBody>
      </p:sp>
      <p:sp>
        <p:nvSpPr>
          <p:cNvPr id="13"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fr-FR" sz="3200" b="1" dirty="0">
                <a:solidFill>
                  <a:srgbClr val="FFFFFF"/>
                </a:solidFill>
              </a:rPr>
              <a:t>4.9. Troubles ORL</a:t>
            </a:r>
          </a:p>
        </p:txBody>
      </p:sp>
      <p:sp>
        <p:nvSpPr>
          <p:cNvPr id="8" name="Text Box 50"/>
          <p:cNvSpPr txBox="1">
            <a:spLocks noChangeArrowheads="1"/>
          </p:cNvSpPr>
          <p:nvPr/>
        </p:nvSpPr>
        <p:spPr bwMode="auto">
          <a:xfrm>
            <a:off x="2390654" y="1002418"/>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Syndromes grippaux</a:t>
            </a:r>
          </a:p>
        </p:txBody>
      </p:sp>
    </p:spTree>
    <p:extLst>
      <p:ext uri="{BB962C8B-B14F-4D97-AF65-F5344CB8AC3E}">
        <p14:creationId xmlns:p14="http://schemas.microsoft.com/office/powerpoint/2010/main" val="210455951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7263" y="1361700"/>
            <a:ext cx="2134849" cy="5496301"/>
          </a:xfrm>
          <a:prstGeom prst="rect">
            <a:avLst/>
          </a:prstGeom>
        </p:spPr>
      </p:pic>
      <p:sp>
        <p:nvSpPr>
          <p:cNvPr id="4" name="Text Box 50"/>
          <p:cNvSpPr txBox="1">
            <a:spLocks noChangeArrowheads="1"/>
          </p:cNvSpPr>
          <p:nvPr/>
        </p:nvSpPr>
        <p:spPr bwMode="auto">
          <a:xfrm>
            <a:off x="2390654" y="970253"/>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Vieillissement p</a:t>
            </a:r>
            <a:r>
              <a:rPr lang="fr-FR" altLang="fr-FR" sz="2000" b="1" dirty="0">
                <a:solidFill>
                  <a:srgbClr val="95C41D"/>
                </a:solidFill>
                <a:cs typeface="Arial" panose="020B0604020202020204" pitchFamily="34" charset="0"/>
              </a:rPr>
              <a:t>hysiologique</a:t>
            </a:r>
          </a:p>
        </p:txBody>
      </p:sp>
      <p:cxnSp>
        <p:nvCxnSpPr>
          <p:cNvPr id="8" name="Connecteur droit avec flèche 7"/>
          <p:cNvCxnSpPr/>
          <p:nvPr/>
        </p:nvCxnSpPr>
        <p:spPr>
          <a:xfrm flipH="1">
            <a:off x="5787914" y="1323310"/>
            <a:ext cx="1866902" cy="410746"/>
          </a:xfrm>
          <a:prstGeom prst="straightConnector1">
            <a:avLst/>
          </a:prstGeom>
          <a:ln>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7" name="Text Box 2"/>
          <p:cNvSpPr txBox="1">
            <a:spLocks noChangeArrowheads="1"/>
          </p:cNvSpPr>
          <p:nvPr/>
        </p:nvSpPr>
        <p:spPr bwMode="auto">
          <a:xfrm>
            <a:off x="7678993" y="977526"/>
            <a:ext cx="451232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Aft>
                <a:spcPct val="0"/>
              </a:spcAft>
              <a:buClr>
                <a:srgbClr val="62C400"/>
              </a:buClr>
              <a:tabLst/>
            </a:pPr>
            <a:r>
              <a:rPr lang="fr-FR" altLang="fr-FR" sz="2000" b="1" dirty="0">
                <a:solidFill>
                  <a:srgbClr val="000099"/>
                </a:solidFill>
                <a:cs typeface="Arial" panose="020B0604020202020204" pitchFamily="34" charset="0"/>
              </a:rPr>
              <a:t>Œil:</a:t>
            </a:r>
          </a:p>
          <a:p>
            <a:pPr eaLnBrk="0" fontAlgn="base" hangingPunct="0">
              <a:spcAft>
                <a:spcPct val="0"/>
              </a:spcAft>
              <a:buClr>
                <a:srgbClr val="62C400"/>
              </a:buClr>
              <a:tabLst/>
            </a:pPr>
            <a:r>
              <a:rPr lang="fr-FR" altLang="fr-FR" b="1" dirty="0">
                <a:cs typeface="Arial" panose="020B0604020202020204" pitchFamily="34" charset="0"/>
              </a:rPr>
              <a:t>Déficit visuel</a:t>
            </a:r>
          </a:p>
        </p:txBody>
      </p:sp>
      <p:cxnSp>
        <p:nvCxnSpPr>
          <p:cNvPr id="10" name="Connecteur droit avec flèche 9"/>
          <p:cNvCxnSpPr/>
          <p:nvPr/>
        </p:nvCxnSpPr>
        <p:spPr>
          <a:xfrm flipH="1" flipV="1">
            <a:off x="5852604" y="2564558"/>
            <a:ext cx="1672832" cy="57095"/>
          </a:xfrm>
          <a:prstGeom prst="straightConnector1">
            <a:avLst/>
          </a:prstGeom>
          <a:ln>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11" name="Text Box 2"/>
          <p:cNvSpPr txBox="1">
            <a:spLocks noChangeArrowheads="1"/>
          </p:cNvSpPr>
          <p:nvPr/>
        </p:nvSpPr>
        <p:spPr bwMode="auto">
          <a:xfrm>
            <a:off x="7679678" y="2290908"/>
            <a:ext cx="451232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Aft>
                <a:spcPct val="0"/>
              </a:spcAft>
              <a:buClr>
                <a:srgbClr val="62C400"/>
              </a:buClr>
              <a:tabLst/>
            </a:pPr>
            <a:r>
              <a:rPr lang="fr-FR" altLang="fr-FR" sz="2000" b="1" dirty="0">
                <a:solidFill>
                  <a:srgbClr val="000099"/>
                </a:solidFill>
                <a:cs typeface="Arial" panose="020B0604020202020204" pitchFamily="34" charset="0"/>
              </a:rPr>
              <a:t>Cœur:</a:t>
            </a:r>
          </a:p>
          <a:p>
            <a:pPr eaLnBrk="0" fontAlgn="base" hangingPunct="0">
              <a:spcAft>
                <a:spcPct val="0"/>
              </a:spcAft>
              <a:buClr>
                <a:srgbClr val="62C400"/>
              </a:buClr>
              <a:tabLst/>
            </a:pPr>
            <a:r>
              <a:rPr lang="fr-FR" altLang="fr-FR" b="1" dirty="0">
                <a:cs typeface="Arial" panose="020B0604020202020204" pitchFamily="34" charset="0"/>
              </a:rPr>
              <a:t>Altération des barorécepteurs</a:t>
            </a:r>
          </a:p>
        </p:txBody>
      </p:sp>
      <p:sp>
        <p:nvSpPr>
          <p:cNvPr id="12" name="Text Box 2"/>
          <p:cNvSpPr txBox="1">
            <a:spLocks noChangeArrowheads="1"/>
          </p:cNvSpPr>
          <p:nvPr/>
        </p:nvSpPr>
        <p:spPr bwMode="auto">
          <a:xfrm>
            <a:off x="7678993" y="3061178"/>
            <a:ext cx="4512322"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Aft>
                <a:spcPct val="0"/>
              </a:spcAft>
              <a:buClr>
                <a:srgbClr val="62C400"/>
              </a:buClr>
              <a:tabLst/>
            </a:pPr>
            <a:r>
              <a:rPr lang="fr-FR" altLang="fr-FR" sz="2000" b="1" dirty="0">
                <a:solidFill>
                  <a:srgbClr val="000099"/>
                </a:solidFill>
                <a:cs typeface="Arial" panose="020B0604020202020204" pitchFamily="34" charset="0"/>
              </a:rPr>
              <a:t>Appareil circulatoire:</a:t>
            </a:r>
          </a:p>
          <a:p>
            <a:pPr eaLnBrk="0" fontAlgn="base" hangingPunct="0">
              <a:spcAft>
                <a:spcPct val="0"/>
              </a:spcAft>
              <a:buClr>
                <a:srgbClr val="62C400"/>
              </a:buClr>
              <a:tabLst/>
            </a:pPr>
            <a:r>
              <a:rPr lang="fr-FR" altLang="fr-FR" b="1" dirty="0">
                <a:cs typeface="Arial" panose="020B0604020202020204" pitchFamily="34" charset="0"/>
              </a:rPr>
              <a:t>Augmentation de la pression artérielle, </a:t>
            </a:r>
            <a:r>
              <a:rPr lang="fr-FR" altLang="fr-FR" b="1" dirty="0" err="1">
                <a:cs typeface="Arial" panose="020B0604020202020204" pitchFamily="34" charset="0"/>
              </a:rPr>
              <a:t>hypoalbuminémie</a:t>
            </a:r>
            <a:endParaRPr lang="fr-FR" altLang="fr-FR" b="1" dirty="0">
              <a:cs typeface="Arial" panose="020B0604020202020204" pitchFamily="34" charset="0"/>
            </a:endParaRPr>
          </a:p>
        </p:txBody>
      </p:sp>
      <p:cxnSp>
        <p:nvCxnSpPr>
          <p:cNvPr id="13" name="Connecteur droit avec flèche 12"/>
          <p:cNvCxnSpPr/>
          <p:nvPr/>
        </p:nvCxnSpPr>
        <p:spPr>
          <a:xfrm flipH="1" flipV="1">
            <a:off x="6304829" y="3227252"/>
            <a:ext cx="1220607" cy="268246"/>
          </a:xfrm>
          <a:prstGeom prst="straightConnector1">
            <a:avLst/>
          </a:prstGeom>
          <a:ln>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14" name="Text Box 2"/>
          <p:cNvSpPr txBox="1">
            <a:spLocks noChangeArrowheads="1"/>
          </p:cNvSpPr>
          <p:nvPr/>
        </p:nvSpPr>
        <p:spPr bwMode="auto">
          <a:xfrm>
            <a:off x="7743410" y="4062002"/>
            <a:ext cx="451232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Aft>
                <a:spcPct val="0"/>
              </a:spcAft>
              <a:buClr>
                <a:srgbClr val="62C400"/>
              </a:buClr>
              <a:tabLst/>
            </a:pPr>
            <a:r>
              <a:rPr lang="fr-FR" altLang="fr-FR" sz="2000" b="1" dirty="0">
                <a:solidFill>
                  <a:srgbClr val="000099"/>
                </a:solidFill>
                <a:cs typeface="Arial" panose="020B0604020202020204" pitchFamily="34" charset="0"/>
              </a:rPr>
              <a:t>Reins:</a:t>
            </a:r>
          </a:p>
          <a:p>
            <a:pPr eaLnBrk="0" fontAlgn="base" hangingPunct="0">
              <a:spcAft>
                <a:spcPct val="0"/>
              </a:spcAft>
              <a:buClr>
                <a:srgbClr val="62C400"/>
              </a:buClr>
              <a:tabLst/>
            </a:pPr>
            <a:r>
              <a:rPr lang="fr-FR" altLang="fr-FR" b="1" dirty="0">
                <a:cs typeface="Arial" panose="020B0604020202020204" pitchFamily="34" charset="0"/>
              </a:rPr>
              <a:t>Altération de la fonction rénale</a:t>
            </a:r>
          </a:p>
        </p:txBody>
      </p:sp>
      <p:cxnSp>
        <p:nvCxnSpPr>
          <p:cNvPr id="15" name="Connecteur droit avec flèche 14"/>
          <p:cNvCxnSpPr/>
          <p:nvPr/>
        </p:nvCxnSpPr>
        <p:spPr>
          <a:xfrm flipH="1" flipV="1">
            <a:off x="5946996" y="3482658"/>
            <a:ext cx="1578440" cy="757482"/>
          </a:xfrm>
          <a:prstGeom prst="straightConnector1">
            <a:avLst/>
          </a:prstGeom>
          <a:ln>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16" name="Text Box 2"/>
          <p:cNvSpPr txBox="1">
            <a:spLocks noChangeArrowheads="1"/>
          </p:cNvSpPr>
          <p:nvPr/>
        </p:nvSpPr>
        <p:spPr bwMode="auto">
          <a:xfrm>
            <a:off x="7450087" y="4762557"/>
            <a:ext cx="451232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Aft>
                <a:spcPct val="0"/>
              </a:spcAft>
              <a:buClr>
                <a:srgbClr val="62C400"/>
              </a:buClr>
              <a:tabLst/>
            </a:pPr>
            <a:r>
              <a:rPr lang="fr-FR" altLang="fr-FR" sz="2000" b="1" dirty="0">
                <a:solidFill>
                  <a:srgbClr val="000099"/>
                </a:solidFill>
                <a:cs typeface="Arial" panose="020B0604020202020204" pitchFamily="34" charset="0"/>
              </a:rPr>
              <a:t>Appareil digestif:</a:t>
            </a:r>
          </a:p>
          <a:p>
            <a:pPr eaLnBrk="0" fontAlgn="base" hangingPunct="0">
              <a:spcAft>
                <a:spcPct val="0"/>
              </a:spcAft>
              <a:buClr>
                <a:srgbClr val="62C400"/>
              </a:buClr>
              <a:tabLst/>
            </a:pPr>
            <a:r>
              <a:rPr lang="fr-FR" altLang="fr-FR" b="1" dirty="0">
                <a:cs typeface="Arial" panose="020B0604020202020204" pitchFamily="34" charset="0"/>
              </a:rPr>
              <a:t>Ralentissement de la vidange gastrique</a:t>
            </a:r>
          </a:p>
        </p:txBody>
      </p:sp>
      <p:cxnSp>
        <p:nvCxnSpPr>
          <p:cNvPr id="17" name="Connecteur droit avec flèche 16"/>
          <p:cNvCxnSpPr/>
          <p:nvPr/>
        </p:nvCxnSpPr>
        <p:spPr>
          <a:xfrm flipH="1" flipV="1">
            <a:off x="5852604" y="3789624"/>
            <a:ext cx="1475296" cy="1093614"/>
          </a:xfrm>
          <a:prstGeom prst="straightConnector1">
            <a:avLst/>
          </a:prstGeom>
          <a:ln>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19" name="Text Box 2"/>
          <p:cNvSpPr txBox="1">
            <a:spLocks noChangeArrowheads="1"/>
          </p:cNvSpPr>
          <p:nvPr/>
        </p:nvSpPr>
        <p:spPr bwMode="auto">
          <a:xfrm>
            <a:off x="7093523" y="5566396"/>
            <a:ext cx="4512322"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Aft>
                <a:spcPct val="0"/>
              </a:spcAft>
              <a:buClr>
                <a:srgbClr val="62C400"/>
              </a:buClr>
              <a:tabLst/>
            </a:pPr>
            <a:r>
              <a:rPr lang="fr-FR" altLang="fr-FR" sz="2000" b="1" dirty="0">
                <a:solidFill>
                  <a:srgbClr val="000099"/>
                </a:solidFill>
                <a:cs typeface="Arial" panose="020B0604020202020204" pitchFamily="34" charset="0"/>
              </a:rPr>
              <a:t>Appareil locomoteur:</a:t>
            </a:r>
          </a:p>
          <a:p>
            <a:pPr eaLnBrk="0" fontAlgn="base" hangingPunct="0">
              <a:spcAft>
                <a:spcPct val="0"/>
              </a:spcAft>
              <a:buClr>
                <a:srgbClr val="62C400"/>
              </a:buClr>
              <a:tabLst/>
            </a:pPr>
            <a:r>
              <a:rPr lang="fr-FR" altLang="fr-FR" b="1" dirty="0">
                <a:cs typeface="Arial" panose="020B0604020202020204" pitchFamily="34" charset="0"/>
              </a:rPr>
              <a:t>Troubles de la coordination, </a:t>
            </a:r>
          </a:p>
          <a:p>
            <a:pPr eaLnBrk="0" fontAlgn="base" hangingPunct="0">
              <a:spcAft>
                <a:spcPct val="0"/>
              </a:spcAft>
              <a:buClr>
                <a:srgbClr val="62C400"/>
              </a:buClr>
              <a:tabLst/>
            </a:pPr>
            <a:r>
              <a:rPr lang="fr-FR" altLang="fr-FR" b="1" dirty="0">
                <a:cs typeface="Arial" panose="020B0604020202020204" pitchFamily="34" charset="0"/>
              </a:rPr>
              <a:t>fragilité osseuse et fonte musculaire</a:t>
            </a:r>
          </a:p>
        </p:txBody>
      </p:sp>
      <p:cxnSp>
        <p:nvCxnSpPr>
          <p:cNvPr id="20" name="Connecteur droit avec flèche 19"/>
          <p:cNvCxnSpPr/>
          <p:nvPr/>
        </p:nvCxnSpPr>
        <p:spPr>
          <a:xfrm flipH="1" flipV="1">
            <a:off x="6014310" y="5276622"/>
            <a:ext cx="1006879" cy="432766"/>
          </a:xfrm>
          <a:prstGeom prst="straightConnector1">
            <a:avLst/>
          </a:prstGeom>
          <a:ln>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22" name="Text Box 2"/>
          <p:cNvSpPr txBox="1">
            <a:spLocks noChangeArrowheads="1"/>
          </p:cNvSpPr>
          <p:nvPr/>
        </p:nvSpPr>
        <p:spPr bwMode="auto">
          <a:xfrm>
            <a:off x="391026" y="1689124"/>
            <a:ext cx="3660724"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algn="r" eaLnBrk="0" fontAlgn="base" hangingPunct="0">
              <a:spcAft>
                <a:spcPct val="0"/>
              </a:spcAft>
              <a:buClr>
                <a:srgbClr val="62C400"/>
              </a:buClr>
              <a:tabLst/>
            </a:pPr>
            <a:r>
              <a:rPr lang="fr-FR" altLang="fr-FR" sz="2000" b="1" dirty="0">
                <a:solidFill>
                  <a:srgbClr val="000099"/>
                </a:solidFill>
                <a:cs typeface="Arial" panose="020B0604020202020204" pitchFamily="34" charset="0"/>
              </a:rPr>
              <a:t>Cerveau:</a:t>
            </a:r>
          </a:p>
          <a:p>
            <a:pPr algn="r" eaLnBrk="0" fontAlgn="base" hangingPunct="0">
              <a:spcAft>
                <a:spcPct val="0"/>
              </a:spcAft>
              <a:buClr>
                <a:srgbClr val="62C400"/>
              </a:buClr>
              <a:tabLst/>
            </a:pPr>
            <a:r>
              <a:rPr lang="fr-FR" altLang="fr-FR" b="1" dirty="0">
                <a:cs typeface="Arial" panose="020B0604020202020204" pitchFamily="34" charset="0"/>
              </a:rPr>
              <a:t>Déclin cognitif et augmentation de la perméabilité de la barrière hémato-encéphalique</a:t>
            </a:r>
          </a:p>
        </p:txBody>
      </p:sp>
      <p:cxnSp>
        <p:nvCxnSpPr>
          <p:cNvPr id="23" name="Connecteur droit avec flèche 22"/>
          <p:cNvCxnSpPr/>
          <p:nvPr/>
        </p:nvCxnSpPr>
        <p:spPr>
          <a:xfrm flipV="1">
            <a:off x="4051750" y="1542733"/>
            <a:ext cx="1456141" cy="359915"/>
          </a:xfrm>
          <a:prstGeom prst="straightConnector1">
            <a:avLst/>
          </a:prstGeom>
          <a:ln>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26" name="Text Box 2"/>
          <p:cNvSpPr txBox="1">
            <a:spLocks noChangeArrowheads="1"/>
          </p:cNvSpPr>
          <p:nvPr/>
        </p:nvSpPr>
        <p:spPr bwMode="auto">
          <a:xfrm>
            <a:off x="202717" y="2917519"/>
            <a:ext cx="38686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algn="r" eaLnBrk="0" fontAlgn="base" hangingPunct="0">
              <a:spcAft>
                <a:spcPct val="0"/>
              </a:spcAft>
              <a:buClr>
                <a:srgbClr val="62C400"/>
              </a:buClr>
              <a:tabLst/>
            </a:pPr>
            <a:r>
              <a:rPr lang="fr-FR" altLang="fr-FR" sz="2000" b="1" dirty="0">
                <a:solidFill>
                  <a:srgbClr val="000099"/>
                </a:solidFill>
                <a:cs typeface="Arial" panose="020B0604020202020204" pitchFamily="34" charset="0"/>
              </a:rPr>
              <a:t>Appareil respiratoire:</a:t>
            </a:r>
          </a:p>
          <a:p>
            <a:pPr algn="r" eaLnBrk="0" fontAlgn="base" hangingPunct="0">
              <a:spcAft>
                <a:spcPct val="0"/>
              </a:spcAft>
              <a:buClr>
                <a:srgbClr val="62C400"/>
              </a:buClr>
              <a:tabLst/>
            </a:pPr>
            <a:r>
              <a:rPr lang="fr-FR" altLang="fr-FR" b="1" dirty="0">
                <a:cs typeface="Arial" panose="020B0604020202020204" pitchFamily="34" charset="0"/>
              </a:rPr>
              <a:t>Réduction des capacités ventilatoires</a:t>
            </a:r>
          </a:p>
        </p:txBody>
      </p:sp>
      <p:sp>
        <p:nvSpPr>
          <p:cNvPr id="27" name="Text Box 2"/>
          <p:cNvSpPr txBox="1">
            <a:spLocks noChangeArrowheads="1"/>
          </p:cNvSpPr>
          <p:nvPr/>
        </p:nvSpPr>
        <p:spPr bwMode="auto">
          <a:xfrm>
            <a:off x="-131223" y="3736220"/>
            <a:ext cx="418297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algn="r" eaLnBrk="0" fontAlgn="base" hangingPunct="0">
              <a:spcAft>
                <a:spcPct val="0"/>
              </a:spcAft>
              <a:buClr>
                <a:srgbClr val="62C400"/>
              </a:buClr>
              <a:tabLst/>
            </a:pPr>
            <a:r>
              <a:rPr lang="fr-FR" altLang="fr-FR" sz="2000" b="1" dirty="0">
                <a:solidFill>
                  <a:srgbClr val="000099"/>
                </a:solidFill>
                <a:cs typeface="Arial" panose="020B0604020202020204" pitchFamily="34" charset="0"/>
              </a:rPr>
              <a:t>Pancréas:</a:t>
            </a:r>
          </a:p>
          <a:p>
            <a:pPr algn="r" eaLnBrk="0" fontAlgn="base" hangingPunct="0">
              <a:spcAft>
                <a:spcPct val="0"/>
              </a:spcAft>
              <a:buClr>
                <a:srgbClr val="62C400"/>
              </a:buClr>
              <a:tabLst/>
            </a:pPr>
            <a:r>
              <a:rPr lang="fr-FR" altLang="fr-FR" b="1" dirty="0">
                <a:cs typeface="Arial" panose="020B0604020202020204" pitchFamily="34" charset="0"/>
              </a:rPr>
              <a:t>Diminution de la sécrétion du glucagon</a:t>
            </a:r>
          </a:p>
        </p:txBody>
      </p:sp>
      <p:sp>
        <p:nvSpPr>
          <p:cNvPr id="28" name="Text Box 2"/>
          <p:cNvSpPr txBox="1">
            <a:spLocks noChangeArrowheads="1"/>
          </p:cNvSpPr>
          <p:nvPr/>
        </p:nvSpPr>
        <p:spPr bwMode="auto">
          <a:xfrm>
            <a:off x="202717" y="5493005"/>
            <a:ext cx="38686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algn="r" eaLnBrk="0" fontAlgn="base" hangingPunct="0">
              <a:spcAft>
                <a:spcPct val="0"/>
              </a:spcAft>
              <a:buClr>
                <a:srgbClr val="62C400"/>
              </a:buClr>
              <a:tabLst/>
            </a:pPr>
            <a:r>
              <a:rPr lang="fr-FR" altLang="fr-FR" sz="2000" b="1" dirty="0">
                <a:solidFill>
                  <a:srgbClr val="000099"/>
                </a:solidFill>
                <a:cs typeface="Arial" panose="020B0604020202020204" pitchFamily="34" charset="0"/>
              </a:rPr>
              <a:t>Troubles </a:t>
            </a:r>
            <a:r>
              <a:rPr lang="fr-FR" altLang="fr-FR" sz="2000" b="1" dirty="0" err="1">
                <a:solidFill>
                  <a:srgbClr val="000099"/>
                </a:solidFill>
                <a:cs typeface="Arial" panose="020B0604020202020204" pitchFamily="34" charset="0"/>
              </a:rPr>
              <a:t>urétro</a:t>
            </a:r>
            <a:r>
              <a:rPr lang="fr-FR" altLang="fr-FR" sz="2000" b="1" dirty="0">
                <a:solidFill>
                  <a:srgbClr val="000099"/>
                </a:solidFill>
                <a:cs typeface="Arial" panose="020B0604020202020204" pitchFamily="34" charset="0"/>
              </a:rPr>
              <a:t>-prostatiques:</a:t>
            </a:r>
          </a:p>
          <a:p>
            <a:pPr algn="r" eaLnBrk="0" fontAlgn="base" hangingPunct="0">
              <a:spcAft>
                <a:spcPct val="0"/>
              </a:spcAft>
              <a:buClr>
                <a:srgbClr val="62C400"/>
              </a:buClr>
              <a:tabLst/>
            </a:pPr>
            <a:r>
              <a:rPr lang="fr-FR" altLang="fr-FR" b="1" dirty="0">
                <a:cs typeface="Arial" panose="020B0604020202020204" pitchFamily="34" charset="0"/>
              </a:rPr>
              <a:t>Rétention urinaire</a:t>
            </a:r>
            <a:endParaRPr lang="fr-FR" altLang="fr-FR" b="1" dirty="0">
              <a:solidFill>
                <a:srgbClr val="000099"/>
              </a:solidFill>
              <a:cs typeface="Arial" panose="020B0604020202020204" pitchFamily="34" charset="0"/>
            </a:endParaRPr>
          </a:p>
        </p:txBody>
      </p:sp>
      <p:cxnSp>
        <p:nvCxnSpPr>
          <p:cNvPr id="29" name="Connecteur droit avec flèche 28"/>
          <p:cNvCxnSpPr/>
          <p:nvPr/>
        </p:nvCxnSpPr>
        <p:spPr>
          <a:xfrm flipV="1">
            <a:off x="4152590" y="2568738"/>
            <a:ext cx="1241729" cy="623095"/>
          </a:xfrm>
          <a:prstGeom prst="straightConnector1">
            <a:avLst/>
          </a:prstGeom>
          <a:ln>
            <a:solidFill>
              <a:srgbClr val="000099"/>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flipV="1">
            <a:off x="4070929" y="3196095"/>
            <a:ext cx="1346905" cy="1451687"/>
          </a:xfrm>
          <a:prstGeom prst="straightConnector1">
            <a:avLst/>
          </a:prstGeom>
          <a:ln>
            <a:solidFill>
              <a:srgbClr val="000099"/>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eur droit avec flèche 37"/>
          <p:cNvCxnSpPr/>
          <p:nvPr/>
        </p:nvCxnSpPr>
        <p:spPr>
          <a:xfrm flipV="1">
            <a:off x="4152590" y="4211103"/>
            <a:ext cx="1521079" cy="1399504"/>
          </a:xfrm>
          <a:prstGeom prst="straightConnector1">
            <a:avLst/>
          </a:prstGeom>
          <a:ln>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30" name="Text Box 2"/>
          <p:cNvSpPr txBox="1">
            <a:spLocks noChangeArrowheads="1"/>
          </p:cNvSpPr>
          <p:nvPr/>
        </p:nvSpPr>
        <p:spPr bwMode="auto">
          <a:xfrm>
            <a:off x="191378" y="4563505"/>
            <a:ext cx="38686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algn="r" eaLnBrk="0" fontAlgn="base" hangingPunct="0">
              <a:spcAft>
                <a:spcPct val="0"/>
              </a:spcAft>
              <a:buClr>
                <a:srgbClr val="62C400"/>
              </a:buClr>
              <a:tabLst/>
            </a:pPr>
            <a:r>
              <a:rPr lang="fr-FR" altLang="fr-FR" sz="2000" b="1" dirty="0">
                <a:solidFill>
                  <a:srgbClr val="000099"/>
                </a:solidFill>
                <a:cs typeface="Arial" panose="020B0604020202020204" pitchFamily="34" charset="0"/>
              </a:rPr>
              <a:t>Foie:</a:t>
            </a:r>
          </a:p>
          <a:p>
            <a:pPr algn="r" eaLnBrk="0" fontAlgn="base" hangingPunct="0">
              <a:spcAft>
                <a:spcPct val="0"/>
              </a:spcAft>
              <a:buClr>
                <a:srgbClr val="62C400"/>
              </a:buClr>
              <a:tabLst/>
            </a:pPr>
            <a:r>
              <a:rPr lang="fr-FR" altLang="fr-FR" b="1" dirty="0">
                <a:cs typeface="Arial" panose="020B0604020202020204" pitchFamily="34" charset="0"/>
              </a:rPr>
              <a:t>Altération de la fonction hépatique</a:t>
            </a:r>
          </a:p>
        </p:txBody>
      </p:sp>
      <p:cxnSp>
        <p:nvCxnSpPr>
          <p:cNvPr id="31" name="Connecteur droit avec flèche 30"/>
          <p:cNvCxnSpPr/>
          <p:nvPr/>
        </p:nvCxnSpPr>
        <p:spPr>
          <a:xfrm flipV="1">
            <a:off x="4051750" y="3041464"/>
            <a:ext cx="1603318" cy="842288"/>
          </a:xfrm>
          <a:prstGeom prst="straightConnector1">
            <a:avLst/>
          </a:prstGeom>
          <a:ln>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33" name="Titre 1"/>
          <p:cNvSpPr txBox="1">
            <a:spLocks/>
          </p:cNvSpPr>
          <p:nvPr/>
        </p:nvSpPr>
        <p:spPr bwMode="auto">
          <a:xfrm>
            <a:off x="2303462" y="361950"/>
            <a:ext cx="930238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fontAlgn="base">
              <a:lnSpc>
                <a:spcPct val="90000"/>
              </a:lnSpc>
              <a:spcBef>
                <a:spcPct val="0"/>
              </a:spcBef>
              <a:spcAft>
                <a:spcPct val="0"/>
              </a:spcAft>
            </a:pPr>
            <a:r>
              <a:rPr lang="fr-FR" altLang="fr-FR" sz="3200" b="1" dirty="0">
                <a:solidFill>
                  <a:srgbClr val="FFFFFF"/>
                </a:solidFill>
                <a:ea typeface="Tahoma" panose="020B0604030504040204" pitchFamily="34" charset="0"/>
                <a:cs typeface="Arial" panose="020B0604020202020204" pitchFamily="34" charset="0"/>
              </a:rPr>
              <a:t>1.3. Population à risque</a:t>
            </a:r>
          </a:p>
        </p:txBody>
      </p:sp>
      <p:cxnSp>
        <p:nvCxnSpPr>
          <p:cNvPr id="34" name="Connecteur droit avec flèche 33"/>
          <p:cNvCxnSpPr/>
          <p:nvPr/>
        </p:nvCxnSpPr>
        <p:spPr>
          <a:xfrm flipH="1" flipV="1">
            <a:off x="5889404" y="1813750"/>
            <a:ext cx="1765412" cy="106389"/>
          </a:xfrm>
          <a:prstGeom prst="straightConnector1">
            <a:avLst/>
          </a:prstGeom>
          <a:ln>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35" name="Text Box 2"/>
          <p:cNvSpPr txBox="1">
            <a:spLocks noChangeArrowheads="1"/>
          </p:cNvSpPr>
          <p:nvPr/>
        </p:nvSpPr>
        <p:spPr bwMode="auto">
          <a:xfrm>
            <a:off x="7773385" y="1654291"/>
            <a:ext cx="451232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Aft>
                <a:spcPct val="0"/>
              </a:spcAft>
              <a:buClr>
                <a:srgbClr val="62C400"/>
              </a:buClr>
              <a:tabLst/>
            </a:pPr>
            <a:r>
              <a:rPr lang="fr-FR" altLang="fr-FR" sz="2000" b="1" dirty="0">
                <a:solidFill>
                  <a:srgbClr val="000099"/>
                </a:solidFill>
                <a:cs typeface="Arial" panose="020B0604020202020204" pitchFamily="34" charset="0"/>
              </a:rPr>
              <a:t>Oreille:</a:t>
            </a:r>
          </a:p>
          <a:p>
            <a:pPr eaLnBrk="0" fontAlgn="base" hangingPunct="0">
              <a:spcAft>
                <a:spcPct val="0"/>
              </a:spcAft>
              <a:buClr>
                <a:srgbClr val="62C400"/>
              </a:buClr>
              <a:tabLst/>
            </a:pPr>
            <a:r>
              <a:rPr lang="fr-FR" altLang="fr-FR" b="1" dirty="0">
                <a:cs typeface="Arial" panose="020B0604020202020204" pitchFamily="34" charset="0"/>
              </a:rPr>
              <a:t>Perte d’audition</a:t>
            </a:r>
          </a:p>
        </p:txBody>
      </p:sp>
    </p:spTree>
    <p:extLst>
      <p:ext uri="{BB962C8B-B14F-4D97-AF65-F5344CB8AC3E}">
        <p14:creationId xmlns:p14="http://schemas.microsoft.com/office/powerpoint/2010/main" val="78495888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106" name="Text Box 66"/>
          <p:cNvSpPr txBox="1">
            <a:spLocks noChangeArrowheads="1"/>
          </p:cNvSpPr>
          <p:nvPr/>
        </p:nvSpPr>
        <p:spPr bwMode="auto">
          <a:xfrm>
            <a:off x="700231" y="4099614"/>
            <a:ext cx="529177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Asthénie physique </a:t>
            </a:r>
            <a:r>
              <a:rPr lang="fr-FR" altLang="fr-FR" b="1" dirty="0">
                <a:solidFill>
                  <a:srgbClr val="000099"/>
                </a:solidFill>
                <a:cs typeface="Arial" panose="020B0604020202020204" pitchFamily="34" charset="0"/>
              </a:rPr>
              <a:t>suite à des pertes</a:t>
            </a:r>
            <a:r>
              <a:rPr lang="fr-FR" altLang="fr-FR" dirty="0">
                <a:solidFill>
                  <a:srgbClr val="000099"/>
                </a:solidFill>
                <a:cs typeface="Arial" panose="020B0604020202020204" pitchFamily="34" charset="0"/>
              </a:rPr>
              <a:t> </a:t>
            </a:r>
            <a:r>
              <a:rPr lang="fr-FR" altLang="fr-FR" b="1" dirty="0">
                <a:solidFill>
                  <a:srgbClr val="000099"/>
                </a:solidFill>
                <a:cs typeface="Arial" panose="020B0604020202020204" pitchFamily="34" charset="0"/>
              </a:rPr>
              <a:t>hydriques</a:t>
            </a:r>
            <a:r>
              <a:rPr lang="fr-FR" altLang="fr-FR" dirty="0">
                <a:solidFill>
                  <a:srgbClr val="000099"/>
                </a:solidFill>
                <a:cs typeface="Arial" panose="020B0604020202020204" pitchFamily="34" charset="0"/>
              </a:rPr>
              <a:t> (transpiration excessive)</a:t>
            </a:r>
            <a:endParaRPr lang="fr-FR" altLang="fr-FR" b="1" dirty="0">
              <a:solidFill>
                <a:srgbClr val="000099"/>
              </a:solidFill>
              <a:cs typeface="Arial" panose="020B0604020202020204" pitchFamily="34" charset="0"/>
            </a:endParaRPr>
          </a:p>
        </p:txBody>
      </p:sp>
      <p:sp>
        <p:nvSpPr>
          <p:cNvPr id="727107" name="Text Box 67"/>
          <p:cNvSpPr txBox="1">
            <a:spLocks noChangeArrowheads="1"/>
          </p:cNvSpPr>
          <p:nvPr/>
        </p:nvSpPr>
        <p:spPr bwMode="auto">
          <a:xfrm>
            <a:off x="700232" y="5225742"/>
            <a:ext cx="477553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Asthénie </a:t>
            </a:r>
            <a:r>
              <a:rPr lang="fr-FR" altLang="fr-FR" b="1" dirty="0">
                <a:solidFill>
                  <a:srgbClr val="000099"/>
                </a:solidFill>
                <a:cs typeface="Arial" panose="020B0604020202020204" pitchFamily="34" charset="0"/>
              </a:rPr>
              <a:t>physique et psychique</a:t>
            </a:r>
            <a:r>
              <a:rPr lang="fr-FR" altLang="fr-FR" dirty="0">
                <a:solidFill>
                  <a:srgbClr val="000099"/>
                </a:solidFill>
                <a:cs typeface="Arial" panose="020B0604020202020204" pitchFamily="34" charset="0"/>
              </a:rPr>
              <a:t> avec </a:t>
            </a:r>
            <a:r>
              <a:rPr lang="fr-FR" altLang="fr-FR" b="1" dirty="0">
                <a:solidFill>
                  <a:srgbClr val="000099"/>
                </a:solidFill>
                <a:cs typeface="Arial" panose="020B0604020202020204" pitchFamily="34" charset="0"/>
              </a:rPr>
              <a:t>hyperémotivité</a:t>
            </a:r>
          </a:p>
          <a:p>
            <a:pPr>
              <a:buClr>
                <a:srgbClr val="62C400"/>
              </a:buClr>
            </a:pPr>
            <a:r>
              <a:rPr lang="fr-FR" altLang="fr-FR" dirty="0">
                <a:solidFill>
                  <a:srgbClr val="000099"/>
                </a:solidFill>
                <a:cs typeface="Arial" panose="020B0604020202020204" pitchFamily="34" charset="0"/>
              </a:rPr>
              <a:t>	  convalescence des maladies infectieuses</a:t>
            </a:r>
          </a:p>
        </p:txBody>
      </p:sp>
      <p:sp>
        <p:nvSpPr>
          <p:cNvPr id="727108" name="Text Box 68"/>
          <p:cNvSpPr txBox="1">
            <a:spLocks noChangeArrowheads="1"/>
          </p:cNvSpPr>
          <p:nvPr/>
        </p:nvSpPr>
        <p:spPr bwMode="auto">
          <a:xfrm>
            <a:off x="700232" y="1986047"/>
            <a:ext cx="372903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Toux </a:t>
            </a:r>
            <a:r>
              <a:rPr lang="fr-FR" altLang="fr-FR" b="1" dirty="0">
                <a:solidFill>
                  <a:srgbClr val="000099"/>
                </a:solidFill>
                <a:cs typeface="Arial" panose="020B0604020202020204" pitchFamily="34" charset="0"/>
              </a:rPr>
              <a:t>persistante</a:t>
            </a:r>
          </a:p>
        </p:txBody>
      </p:sp>
      <p:sp>
        <p:nvSpPr>
          <p:cNvPr id="727109" name="Rectangle 69"/>
          <p:cNvSpPr>
            <a:spLocks noChangeArrowheads="1"/>
          </p:cNvSpPr>
          <p:nvPr/>
        </p:nvSpPr>
        <p:spPr bwMode="auto">
          <a:xfrm>
            <a:off x="8028594" y="4155256"/>
            <a:ext cx="3089865" cy="996017"/>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sz="1800" b="1" dirty="0">
                <a:solidFill>
                  <a:srgbClr val="000099"/>
                </a:solidFill>
                <a:cs typeface="Arial" panose="020B0604020202020204" pitchFamily="34" charset="0"/>
              </a:rPr>
              <a:t>China </a:t>
            </a:r>
            <a:r>
              <a:rPr lang="fr-FR" altLang="fr-FR" sz="1800" b="1" dirty="0" err="1">
                <a:solidFill>
                  <a:srgbClr val="000099"/>
                </a:solidFill>
                <a:cs typeface="Arial" panose="020B0604020202020204" pitchFamily="34" charset="0"/>
              </a:rPr>
              <a:t>rubra</a:t>
            </a:r>
            <a:r>
              <a:rPr lang="fr-FR" altLang="fr-FR" sz="1800" b="1" dirty="0">
                <a:solidFill>
                  <a:srgbClr val="000099"/>
                </a:solidFill>
                <a:cs typeface="Arial" panose="020B0604020202020204" pitchFamily="34" charset="0"/>
              </a:rPr>
              <a:t> 9 CH</a:t>
            </a:r>
          </a:p>
          <a:p>
            <a:pPr algn="r">
              <a:spcBef>
                <a:spcPts val="300"/>
              </a:spcBef>
              <a:buFont typeface="Wingdings" panose="05000000000000000000" pitchFamily="2" charset="2"/>
              <a:buNone/>
            </a:pPr>
            <a:r>
              <a:rPr lang="fr-FR" altLang="fr-FR" dirty="0">
                <a:solidFill>
                  <a:srgbClr val="000099"/>
                </a:solidFill>
                <a:cs typeface="Arial" panose="020B0604020202020204" pitchFamily="34" charset="0"/>
              </a:rPr>
              <a:t>1 dose à renouveler 1 ou 2 fois</a:t>
            </a:r>
          </a:p>
          <a:p>
            <a:pPr algn="r">
              <a:buFont typeface="Wingdings" panose="05000000000000000000" pitchFamily="2" charset="2"/>
              <a:buNone/>
            </a:pPr>
            <a:r>
              <a:rPr lang="fr-FR" altLang="fr-FR" dirty="0">
                <a:solidFill>
                  <a:srgbClr val="000099"/>
                </a:solidFill>
                <a:cs typeface="Arial" panose="020B0604020202020204" pitchFamily="34" charset="0"/>
              </a:rPr>
              <a:t>à 2 jours d’intervalle</a:t>
            </a:r>
          </a:p>
        </p:txBody>
      </p:sp>
      <p:sp>
        <p:nvSpPr>
          <p:cNvPr id="727110" name="Rectangle 70"/>
          <p:cNvSpPr>
            <a:spLocks noChangeArrowheads="1"/>
          </p:cNvSpPr>
          <p:nvPr/>
        </p:nvSpPr>
        <p:spPr bwMode="auto">
          <a:xfrm>
            <a:off x="7714492" y="5279907"/>
            <a:ext cx="3403967" cy="996017"/>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sz="1800" b="1" dirty="0">
                <a:solidFill>
                  <a:srgbClr val="000099"/>
                </a:solidFill>
                <a:cs typeface="Arial" panose="020B0604020202020204" pitchFamily="34" charset="0"/>
              </a:rPr>
              <a:t>Kalium </a:t>
            </a:r>
            <a:r>
              <a:rPr lang="fr-FR" altLang="fr-FR" sz="1800" b="1" dirty="0" err="1">
                <a:solidFill>
                  <a:srgbClr val="000099"/>
                </a:solidFill>
                <a:cs typeface="Arial" panose="020B0604020202020204" pitchFamily="34" charset="0"/>
              </a:rPr>
              <a:t>phosphoricum</a:t>
            </a:r>
            <a:r>
              <a:rPr lang="fr-FR" altLang="fr-FR" sz="1800" b="1" dirty="0">
                <a:solidFill>
                  <a:srgbClr val="000099"/>
                </a:solidFill>
                <a:cs typeface="Arial" panose="020B0604020202020204" pitchFamily="34" charset="0"/>
              </a:rPr>
              <a:t> 15 CH</a:t>
            </a:r>
          </a:p>
          <a:p>
            <a:pPr algn="r">
              <a:spcBef>
                <a:spcPts val="300"/>
              </a:spcBef>
              <a:buFont typeface="Wingdings" panose="05000000000000000000" pitchFamily="2" charset="2"/>
              <a:buNone/>
            </a:pPr>
            <a:r>
              <a:rPr lang="fr-FR" altLang="fr-FR" dirty="0">
                <a:solidFill>
                  <a:srgbClr val="000099"/>
                </a:solidFill>
                <a:cs typeface="Arial" panose="020B0604020202020204" pitchFamily="34" charset="0"/>
              </a:rPr>
              <a:t>1 dose à renouveler 1 ou 2 fois</a:t>
            </a:r>
          </a:p>
          <a:p>
            <a:pPr algn="r">
              <a:buFont typeface="Wingdings" panose="05000000000000000000" pitchFamily="2" charset="2"/>
              <a:buNone/>
            </a:pPr>
            <a:r>
              <a:rPr lang="fr-FR" altLang="fr-FR" dirty="0">
                <a:solidFill>
                  <a:srgbClr val="000099"/>
                </a:solidFill>
                <a:cs typeface="Arial" panose="020B0604020202020204" pitchFamily="34" charset="0"/>
              </a:rPr>
              <a:t>à 2 jours d’intervalle</a:t>
            </a:r>
          </a:p>
        </p:txBody>
      </p:sp>
      <p:sp>
        <p:nvSpPr>
          <p:cNvPr id="727111" name="Rectangle 71"/>
          <p:cNvSpPr>
            <a:spLocks noChangeArrowheads="1"/>
          </p:cNvSpPr>
          <p:nvPr/>
        </p:nvSpPr>
        <p:spPr bwMode="auto">
          <a:xfrm>
            <a:off x="8028594" y="1886049"/>
            <a:ext cx="3089865" cy="996017"/>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sz="1800" b="1" dirty="0" err="1">
                <a:solidFill>
                  <a:srgbClr val="000099"/>
                </a:solidFill>
                <a:cs typeface="Arial" panose="020B0604020202020204" pitchFamily="34" charset="0"/>
              </a:rPr>
              <a:t>Influenzinum</a:t>
            </a:r>
            <a:r>
              <a:rPr lang="fr-FR" altLang="fr-FR" sz="1800" b="1" dirty="0">
                <a:solidFill>
                  <a:srgbClr val="000099"/>
                </a:solidFill>
                <a:cs typeface="Arial" panose="020B0604020202020204" pitchFamily="34" charset="0"/>
              </a:rPr>
              <a:t> 15 CH</a:t>
            </a:r>
          </a:p>
          <a:p>
            <a:pPr algn="r">
              <a:spcBef>
                <a:spcPts val="300"/>
              </a:spcBef>
              <a:buFont typeface="Wingdings" panose="05000000000000000000" pitchFamily="2" charset="2"/>
              <a:buNone/>
            </a:pPr>
            <a:r>
              <a:rPr lang="fr-FR" altLang="fr-FR" dirty="0">
                <a:solidFill>
                  <a:srgbClr val="000099"/>
                </a:solidFill>
                <a:cs typeface="Arial" panose="020B0604020202020204" pitchFamily="34" charset="0"/>
              </a:rPr>
              <a:t>1 dose à renouveler 1 ou 2 fois</a:t>
            </a:r>
          </a:p>
          <a:p>
            <a:pPr algn="r">
              <a:buFont typeface="Wingdings" panose="05000000000000000000" pitchFamily="2" charset="2"/>
              <a:buNone/>
            </a:pPr>
            <a:r>
              <a:rPr lang="fr-FR" altLang="fr-FR" dirty="0">
                <a:solidFill>
                  <a:srgbClr val="000099"/>
                </a:solidFill>
                <a:cs typeface="Arial" panose="020B0604020202020204" pitchFamily="34" charset="0"/>
              </a:rPr>
              <a:t>à 2 jours d’intervalle</a:t>
            </a:r>
          </a:p>
        </p:txBody>
      </p:sp>
      <p:sp>
        <p:nvSpPr>
          <p:cNvPr id="10"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fr-FR" sz="3200" b="1" dirty="0">
                <a:solidFill>
                  <a:srgbClr val="FFFFFF"/>
                </a:solidFill>
              </a:rPr>
              <a:t>4.9. Troubles ORL</a:t>
            </a:r>
          </a:p>
        </p:txBody>
      </p:sp>
      <p:sp>
        <p:nvSpPr>
          <p:cNvPr id="11"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Convalescence des pathologies hivernales</a:t>
            </a:r>
          </a:p>
        </p:txBody>
      </p:sp>
      <p:pic>
        <p:nvPicPr>
          <p:cNvPr id="12" name="Ima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51"/>
          <p:cNvSpPr>
            <a:spLocks noChangeArrowheads="1"/>
          </p:cNvSpPr>
          <p:nvPr/>
        </p:nvSpPr>
        <p:spPr bwMode="auto">
          <a:xfrm>
            <a:off x="701552" y="2963480"/>
            <a:ext cx="4630738" cy="584775"/>
          </a:xfrm>
          <a:prstGeom prst="rect">
            <a:avLst/>
          </a:prstGeom>
          <a:noFill/>
          <a:ln>
            <a:noFill/>
          </a:ln>
          <a:effectLst/>
        </p:spPr>
        <p:txBody>
          <a:bodyPr>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marL="285750" indent="-285750" eaLnBrk="0" hangingPunct="0">
              <a:buClr>
                <a:srgbClr val="62C400"/>
              </a:buClr>
              <a:buFontTx/>
              <a:buBlip>
                <a:blip r:embed="rId3"/>
              </a:buBlip>
              <a:defRPr/>
            </a:pPr>
            <a:r>
              <a:rPr lang="fr-FR" altLang="fr-FR" b="1" dirty="0">
                <a:solidFill>
                  <a:srgbClr val="000099"/>
                </a:solidFill>
                <a:cs typeface="Arial" panose="020B0604020202020204" pitchFamily="34" charset="0"/>
              </a:rPr>
              <a:t>Asthénie persistante</a:t>
            </a:r>
          </a:p>
          <a:p>
            <a:pPr marL="274638" eaLnBrk="0" hangingPunct="0">
              <a:buClr>
                <a:srgbClr val="62C400"/>
              </a:buClr>
              <a:tabLst>
                <a:tab pos="274638" algn="l"/>
              </a:tabLst>
              <a:defRPr/>
            </a:pPr>
            <a:r>
              <a:rPr lang="fr-FR" altLang="fr-FR" dirty="0">
                <a:solidFill>
                  <a:srgbClr val="000099"/>
                </a:solidFill>
                <a:cs typeface="Arial" panose="020B0604020202020204" pitchFamily="34" charset="0"/>
              </a:rPr>
              <a:t>Petite toux sèche</a:t>
            </a:r>
          </a:p>
        </p:txBody>
      </p:sp>
      <p:sp>
        <p:nvSpPr>
          <p:cNvPr id="14" name="Rectangle 52"/>
          <p:cNvSpPr>
            <a:spLocks noChangeArrowheads="1"/>
          </p:cNvSpPr>
          <p:nvPr/>
        </p:nvSpPr>
        <p:spPr bwMode="auto">
          <a:xfrm>
            <a:off x="8028465" y="3028028"/>
            <a:ext cx="3089865" cy="996017"/>
          </a:xfrm>
          <a:prstGeom prst="roundRect">
            <a:avLst>
              <a:gd name="adj" fmla="val 16667"/>
            </a:avLst>
          </a:prstGeom>
          <a:noFill/>
          <a:ln w="12700">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sz="1800" b="1" dirty="0" err="1">
                <a:solidFill>
                  <a:srgbClr val="000099"/>
                </a:solidFill>
                <a:cs typeface="Arial" panose="020B0604020202020204" pitchFamily="34" charset="0"/>
              </a:rPr>
              <a:t>Sulfur</a:t>
            </a:r>
            <a:r>
              <a:rPr lang="fr-FR" altLang="fr-FR" sz="1800" b="1" dirty="0">
                <a:solidFill>
                  <a:srgbClr val="000099"/>
                </a:solidFill>
                <a:cs typeface="Arial" panose="020B0604020202020204" pitchFamily="34" charset="0"/>
              </a:rPr>
              <a:t> </a:t>
            </a:r>
            <a:r>
              <a:rPr lang="fr-FR" altLang="fr-FR" sz="1800" b="1" dirty="0" err="1">
                <a:solidFill>
                  <a:srgbClr val="000099"/>
                </a:solidFill>
                <a:cs typeface="Arial" panose="020B0604020202020204" pitchFamily="34" charset="0"/>
              </a:rPr>
              <a:t>iodatum</a:t>
            </a:r>
            <a:r>
              <a:rPr lang="fr-FR" altLang="fr-FR" sz="1800" b="1" dirty="0">
                <a:solidFill>
                  <a:srgbClr val="000099"/>
                </a:solidFill>
                <a:cs typeface="Arial" panose="020B0604020202020204" pitchFamily="34" charset="0"/>
              </a:rPr>
              <a:t> 15 CH </a:t>
            </a:r>
          </a:p>
          <a:p>
            <a:pPr algn="r">
              <a:spcBef>
                <a:spcPts val="300"/>
              </a:spcBef>
              <a:buFont typeface="Wingdings" panose="05000000000000000000" pitchFamily="2" charset="2"/>
              <a:buNone/>
            </a:pPr>
            <a:r>
              <a:rPr lang="fr-FR" altLang="fr-FR" dirty="0">
                <a:solidFill>
                  <a:srgbClr val="000099"/>
                </a:solidFill>
                <a:cs typeface="Arial" panose="020B0604020202020204" pitchFamily="34" charset="0"/>
              </a:rPr>
              <a:t>1 dose à renouveler 1 ou 2 fois</a:t>
            </a:r>
          </a:p>
          <a:p>
            <a:pPr algn="r">
              <a:buFont typeface="Wingdings" panose="05000000000000000000" pitchFamily="2" charset="2"/>
              <a:buNone/>
            </a:pPr>
            <a:r>
              <a:rPr lang="fr-FR" altLang="fr-FR" dirty="0">
                <a:solidFill>
                  <a:srgbClr val="000099"/>
                </a:solidFill>
                <a:cs typeface="Arial" panose="020B0604020202020204" pitchFamily="34" charset="0"/>
              </a:rPr>
              <a:t>à 2 jours d’intervalle</a:t>
            </a:r>
          </a:p>
        </p:txBody>
      </p:sp>
    </p:spTree>
    <p:extLst>
      <p:ext uri="{BB962C8B-B14F-4D97-AF65-F5344CB8AC3E}">
        <p14:creationId xmlns:p14="http://schemas.microsoft.com/office/powerpoint/2010/main" val="23399740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50"/>
          <p:cNvSpPr txBox="1">
            <a:spLocks noChangeArrowheads="1"/>
          </p:cNvSpPr>
          <p:nvPr/>
        </p:nvSpPr>
        <p:spPr bwMode="auto">
          <a:xfrm>
            <a:off x="2390654" y="1002418"/>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Bronchite chronique et BPCO</a:t>
            </a:r>
          </a:p>
        </p:txBody>
      </p:sp>
      <p:sp>
        <p:nvSpPr>
          <p:cNvPr id="3" name="ZoneTexte 2"/>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4.9. Troubles ORL</a:t>
            </a:r>
            <a:endParaRPr lang="fr-FR" sz="3200" b="1" dirty="0">
              <a:solidFill>
                <a:srgbClr val="0000CC"/>
              </a:solidFill>
            </a:endParaRPr>
          </a:p>
        </p:txBody>
      </p:sp>
      <p:sp>
        <p:nvSpPr>
          <p:cNvPr id="6" name="Espace réservé du contenu 1">
            <a:extLst>
              <a:ext uri="{FF2B5EF4-FFF2-40B4-BE49-F238E27FC236}">
                <a16:creationId xmlns:a16="http://schemas.microsoft.com/office/drawing/2014/main" id="{A8A483F2-658A-4800-952B-07514941AE2F}"/>
              </a:ext>
            </a:extLst>
          </p:cNvPr>
          <p:cNvSpPr txBox="1">
            <a:spLocks/>
          </p:cNvSpPr>
          <p:nvPr/>
        </p:nvSpPr>
        <p:spPr>
          <a:xfrm>
            <a:off x="1142695" y="2233748"/>
            <a:ext cx="10515600" cy="590481"/>
          </a:xfrm>
          <a:prstGeom prst="rect">
            <a:avLst/>
          </a:prstGeom>
        </p:spPr>
        <p:txBody>
          <a:bodyPr anchor="t">
            <a:noAutofit/>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355600" indent="-355600">
              <a:buFontTx/>
              <a:buBlip>
                <a:blip r:embed="rId3"/>
              </a:buBlip>
            </a:pPr>
            <a:r>
              <a:rPr lang="fr-FR" b="1" dirty="0">
                <a:cs typeface="Arial"/>
              </a:rPr>
              <a:t>Bronchite chronique =</a:t>
            </a:r>
            <a:r>
              <a:rPr lang="fr-FR" dirty="0">
                <a:solidFill>
                  <a:srgbClr val="FF0000"/>
                </a:solidFill>
                <a:cs typeface="Arial"/>
              </a:rPr>
              <a:t> </a:t>
            </a:r>
            <a:r>
              <a:rPr lang="fr-FR" dirty="0"/>
              <a:t>toux et des expectorations ≥ 3 mois par an et + de 2 ans</a:t>
            </a:r>
            <a:endParaRPr lang="fr-FR" dirty="0">
              <a:solidFill>
                <a:srgbClr val="FF0000"/>
              </a:solidFill>
              <a:cs typeface="Arial"/>
            </a:endParaRPr>
          </a:p>
          <a:p>
            <a:endParaRPr lang="fr-FR" dirty="0">
              <a:solidFill>
                <a:srgbClr val="FF0000"/>
              </a:solidFill>
              <a:cs typeface="Arial"/>
            </a:endParaRPr>
          </a:p>
        </p:txBody>
      </p:sp>
      <p:sp>
        <p:nvSpPr>
          <p:cNvPr id="7" name="Espace réservé du contenu 2"/>
          <p:cNvSpPr txBox="1">
            <a:spLocks/>
          </p:cNvSpPr>
          <p:nvPr/>
        </p:nvSpPr>
        <p:spPr>
          <a:xfrm>
            <a:off x="253647" y="1651007"/>
            <a:ext cx="3811588" cy="550468"/>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p:txBody>
      </p:sp>
      <p:grpSp>
        <p:nvGrpSpPr>
          <p:cNvPr id="8" name="Groupe 7"/>
          <p:cNvGrpSpPr/>
          <p:nvPr/>
        </p:nvGrpSpPr>
        <p:grpSpPr>
          <a:xfrm>
            <a:off x="9582520" y="-746966"/>
            <a:ext cx="3079379" cy="2596260"/>
            <a:chOff x="9582520" y="-746966"/>
            <a:chExt cx="3079379" cy="2596260"/>
          </a:xfrm>
        </p:grpSpPr>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0" name="Rectangle 9"/>
            <p:cNvSpPr/>
            <p:nvPr/>
          </p:nvSpPr>
          <p:spPr>
            <a:xfrm>
              <a:off x="10582656" y="390144"/>
              <a:ext cx="1255776"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11" name="Rectangle 10"/>
            <p:cNvSpPr/>
            <p:nvPr/>
          </p:nvSpPr>
          <p:spPr>
            <a:xfrm>
              <a:off x="10497312" y="258748"/>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2" name="Rectangle 11"/>
            <p:cNvSpPr/>
            <p:nvPr/>
          </p:nvSpPr>
          <p:spPr>
            <a:xfrm>
              <a:off x="10068187" y="227969"/>
              <a:ext cx="2108043" cy="646331"/>
            </a:xfrm>
            <a:prstGeom prst="rect">
              <a:avLst/>
            </a:prstGeom>
            <a:noFill/>
          </p:spPr>
          <p:txBody>
            <a:bodyPr wrap="square">
              <a:spAutoFit/>
            </a:bodyPr>
            <a:lstStyle/>
            <a:p>
              <a:pPr algn="ctr"/>
              <a:r>
                <a:rPr lang="fr-FR" i="1" dirty="0">
                  <a:solidFill>
                    <a:srgbClr val="000099"/>
                  </a:solidFill>
                </a:rPr>
                <a:t>« Je suis fragile en ORL/pneumo »</a:t>
              </a:r>
            </a:p>
          </p:txBody>
        </p:sp>
      </p:grpSp>
      <p:sp>
        <p:nvSpPr>
          <p:cNvPr id="13" name="Espace réservé du contenu 1">
            <a:extLst>
              <a:ext uri="{FF2B5EF4-FFF2-40B4-BE49-F238E27FC236}">
                <a16:creationId xmlns:a16="http://schemas.microsoft.com/office/drawing/2014/main" id="{A8A483F2-658A-4800-952B-07514941AE2F}"/>
              </a:ext>
            </a:extLst>
          </p:cNvPr>
          <p:cNvSpPr txBox="1">
            <a:spLocks/>
          </p:cNvSpPr>
          <p:nvPr/>
        </p:nvSpPr>
        <p:spPr>
          <a:xfrm>
            <a:off x="1142695" y="3294521"/>
            <a:ext cx="10515600" cy="1239944"/>
          </a:xfrm>
          <a:prstGeom prst="rect">
            <a:avLst/>
          </a:prstGeom>
        </p:spPr>
        <p:txBody>
          <a:bodyPr anchor="t">
            <a:noAutofit/>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355600" indent="-355600">
              <a:buFontTx/>
              <a:buBlip>
                <a:blip r:embed="rId3"/>
              </a:buBlip>
            </a:pPr>
            <a:r>
              <a:rPr lang="fr-FR" b="1" dirty="0">
                <a:cs typeface="Arial"/>
                <a:sym typeface="Wingdings" panose="05000000000000000000" pitchFamily="2" charset="2"/>
              </a:rPr>
              <a:t>BPCO </a:t>
            </a:r>
            <a:r>
              <a:rPr lang="fr-FR" dirty="0">
                <a:cs typeface="Arial"/>
                <a:sym typeface="Wingdings" panose="05000000000000000000" pitchFamily="2" charset="2"/>
              </a:rPr>
              <a:t>= toux chronique, expectorations </a:t>
            </a:r>
            <a:r>
              <a:rPr lang="fr-FR" b="1" dirty="0">
                <a:cs typeface="Arial"/>
                <a:sym typeface="Wingdings" panose="05000000000000000000" pitchFamily="2" charset="2"/>
              </a:rPr>
              <a:t>+ essoufflement</a:t>
            </a:r>
          </a:p>
          <a:p>
            <a:pPr marL="355600" indent="-355600">
              <a:lnSpc>
                <a:spcPct val="150000"/>
              </a:lnSpc>
              <a:spcBef>
                <a:spcPts val="1200"/>
              </a:spcBef>
              <a:buFontTx/>
              <a:buBlip>
                <a:blip r:embed="rId3"/>
              </a:buBlip>
            </a:pPr>
            <a:r>
              <a:rPr lang="fr-FR" b="1" dirty="0"/>
              <a:t>Tabac</a:t>
            </a:r>
            <a:r>
              <a:rPr lang="fr-FR" dirty="0"/>
              <a:t> </a:t>
            </a:r>
            <a:r>
              <a:rPr lang="fr-FR" sz="1800" dirty="0"/>
              <a:t>(actif ou passif) </a:t>
            </a:r>
            <a:r>
              <a:rPr lang="fr-FR" b="1" dirty="0"/>
              <a:t>=</a:t>
            </a:r>
            <a:r>
              <a:rPr lang="fr-FR" dirty="0"/>
              <a:t> </a:t>
            </a:r>
            <a:r>
              <a:rPr lang="fr-FR" b="1" dirty="0"/>
              <a:t>CAUSE principale</a:t>
            </a:r>
          </a:p>
          <a:p>
            <a:pPr marL="355600" indent="-355600"/>
            <a:endParaRPr lang="fr-FR" dirty="0">
              <a:cs typeface="Arial"/>
            </a:endParaRPr>
          </a:p>
        </p:txBody>
      </p:sp>
      <p:sp>
        <p:nvSpPr>
          <p:cNvPr id="4" name="Flèche vers le bas 3"/>
          <p:cNvSpPr/>
          <p:nvPr/>
        </p:nvSpPr>
        <p:spPr>
          <a:xfrm>
            <a:off x="5229437" y="2824229"/>
            <a:ext cx="279823" cy="446173"/>
          </a:xfrm>
          <a:prstGeom prst="downArrow">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pic>
        <p:nvPicPr>
          <p:cNvPr id="16" name="Picture 2"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667" y="4532537"/>
            <a:ext cx="753906" cy="1082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1331633" y="4989517"/>
            <a:ext cx="4303357" cy="461665"/>
          </a:xfrm>
          <a:prstGeom prst="rect">
            <a:avLst/>
          </a:prstGeom>
        </p:spPr>
        <p:txBody>
          <a:bodyPr wrap="square">
            <a:spAutoFit/>
          </a:bodyPr>
          <a:lstStyle/>
          <a:p>
            <a:pPr fontAlgn="base">
              <a:spcBef>
                <a:spcPct val="20000"/>
              </a:spcBef>
              <a:spcAft>
                <a:spcPct val="0"/>
              </a:spcAft>
              <a:defRPr/>
            </a:pPr>
            <a:r>
              <a:rPr lang="fr-FR" sz="2400" dirty="0">
                <a:solidFill>
                  <a:srgbClr val="000099"/>
                </a:solidFill>
                <a:cs typeface="Arial" panose="020B0604020202020204" pitchFamily="34" charset="0"/>
                <a:sym typeface="Wingdings" panose="05000000000000000000" pitchFamily="2" charset="2"/>
              </a:rPr>
              <a:t> </a:t>
            </a:r>
            <a:r>
              <a:rPr lang="fr-FR" sz="2400" b="1" dirty="0">
                <a:solidFill>
                  <a:srgbClr val="000099"/>
                </a:solidFill>
                <a:cs typeface="Arial" panose="020B0604020202020204" pitchFamily="34" charset="0"/>
                <a:sym typeface="Wingdings" panose="05000000000000000000" pitchFamily="2" charset="2"/>
              </a:rPr>
              <a:t>Prise en charge médicale</a:t>
            </a:r>
            <a:endParaRPr lang="fr-FR" sz="2400" b="1" dirty="0">
              <a:solidFill>
                <a:srgbClr val="000099"/>
              </a:solidFill>
              <a:cs typeface="Arial" panose="020B0604020202020204" pitchFamily="34" charset="0"/>
            </a:endParaRPr>
          </a:p>
        </p:txBody>
      </p:sp>
      <p:pic>
        <p:nvPicPr>
          <p:cNvPr id="18" name="Image 1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300" y="5739200"/>
            <a:ext cx="765245" cy="790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hape 84"/>
          <p:cNvSpPr txBox="1">
            <a:spLocks/>
          </p:cNvSpPr>
          <p:nvPr/>
        </p:nvSpPr>
        <p:spPr bwMode="auto">
          <a:xfrm>
            <a:off x="634786" y="5772481"/>
            <a:ext cx="9798901" cy="6545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lnSpc>
                <a:spcPct val="150000"/>
              </a:lnSpc>
              <a:spcBef>
                <a:spcPct val="0"/>
              </a:spcBef>
              <a:spcAft>
                <a:spcPct val="0"/>
              </a:spcAft>
              <a:buClr>
                <a:srgbClr val="62C400"/>
              </a:buClr>
              <a:buSzPct val="100000"/>
              <a:buFontTx/>
              <a:buBlip>
                <a:blip r:embed="rId3"/>
              </a:buBlip>
            </a:pPr>
            <a:r>
              <a:rPr lang="fr-FR" altLang="fr-FR" sz="2000" b="1" dirty="0">
                <a:solidFill>
                  <a:srgbClr val="000099"/>
                </a:solidFill>
              </a:rPr>
              <a:t>Complément</a:t>
            </a:r>
            <a:r>
              <a:rPr lang="fr-FR" altLang="fr-FR" sz="2000" dirty="0">
                <a:solidFill>
                  <a:srgbClr val="000099"/>
                </a:solidFill>
              </a:rPr>
              <a:t> d’une </a:t>
            </a:r>
            <a:r>
              <a:rPr lang="fr-FR" altLang="fr-FR" sz="2000" b="1" dirty="0">
                <a:solidFill>
                  <a:srgbClr val="000099"/>
                </a:solidFill>
              </a:rPr>
              <a:t>prescription</a:t>
            </a:r>
          </a:p>
        </p:txBody>
      </p:sp>
    </p:spTree>
    <p:extLst>
      <p:ext uri="{BB962C8B-B14F-4D97-AF65-F5344CB8AC3E}">
        <p14:creationId xmlns:p14="http://schemas.microsoft.com/office/powerpoint/2010/main" val="204434800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4.9. Troubles ORL</a:t>
            </a:r>
            <a:endParaRPr lang="fr-FR" sz="3200" b="1" dirty="0">
              <a:solidFill>
                <a:srgbClr val="0000CC"/>
              </a:solidFill>
            </a:endParaRPr>
          </a:p>
        </p:txBody>
      </p:sp>
      <p:sp>
        <p:nvSpPr>
          <p:cNvPr id="6" name="Espace réservé du contenu 1">
            <a:extLst>
              <a:ext uri="{FF2B5EF4-FFF2-40B4-BE49-F238E27FC236}">
                <a16:creationId xmlns:a16="http://schemas.microsoft.com/office/drawing/2014/main" id="{A8A483F2-658A-4800-952B-07514941AE2F}"/>
              </a:ext>
            </a:extLst>
          </p:cNvPr>
          <p:cNvSpPr txBox="1">
            <a:spLocks/>
          </p:cNvSpPr>
          <p:nvPr/>
        </p:nvSpPr>
        <p:spPr>
          <a:xfrm>
            <a:off x="925525" y="2233748"/>
            <a:ext cx="10515600" cy="2733100"/>
          </a:xfrm>
          <a:prstGeom prst="rect">
            <a:avLst/>
          </a:prstGeom>
        </p:spPr>
        <p:txBody>
          <a:bodyPr anchor="t">
            <a:noAutofit/>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355600" indent="-355600">
              <a:buFontTx/>
              <a:buBlip>
                <a:blip r:embed="rId3"/>
              </a:buBlip>
            </a:pPr>
            <a:r>
              <a:rPr lang="fr-FR" dirty="0">
                <a:cs typeface="Arial"/>
              </a:rPr>
              <a:t>1ère mesure = </a:t>
            </a:r>
            <a:r>
              <a:rPr lang="fr-FR" b="1" dirty="0">
                <a:cs typeface="Arial"/>
              </a:rPr>
              <a:t>ARRÊT du tabac</a:t>
            </a:r>
          </a:p>
          <a:p>
            <a:pPr marL="355600" indent="-355600">
              <a:lnSpc>
                <a:spcPct val="150000"/>
              </a:lnSpc>
              <a:spcBef>
                <a:spcPts val="1200"/>
              </a:spcBef>
              <a:buFontTx/>
              <a:buBlip>
                <a:blip r:embed="rId3"/>
              </a:buBlip>
            </a:pPr>
            <a:r>
              <a:rPr lang="fr-FR" dirty="0">
                <a:cs typeface="Arial"/>
              </a:rPr>
              <a:t>Médicaments symptomatiques </a:t>
            </a:r>
          </a:p>
          <a:p>
            <a:pPr marL="698500" lvl="1" indent="-355600">
              <a:lnSpc>
                <a:spcPct val="150000"/>
              </a:lnSpc>
              <a:spcBef>
                <a:spcPts val="0"/>
              </a:spcBef>
              <a:buClr>
                <a:srgbClr val="62C400"/>
              </a:buClr>
              <a:buFont typeface="Arial" panose="020B0604020202020204" pitchFamily="34" charset="0"/>
              <a:buChar char="•"/>
            </a:pPr>
            <a:r>
              <a:rPr lang="fr-FR" sz="1800" dirty="0">
                <a:solidFill>
                  <a:srgbClr val="000099"/>
                </a:solidFill>
                <a:cs typeface="Arial"/>
              </a:rPr>
              <a:t>bronchodilatateurs de courte ou de longue durée d’action</a:t>
            </a:r>
          </a:p>
          <a:p>
            <a:pPr marL="698500" lvl="1" indent="-355600">
              <a:lnSpc>
                <a:spcPct val="150000"/>
              </a:lnSpc>
              <a:spcBef>
                <a:spcPts val="0"/>
              </a:spcBef>
              <a:buClr>
                <a:srgbClr val="62C400"/>
              </a:buClr>
              <a:buFont typeface="Arial" panose="020B0604020202020204" pitchFamily="34" charset="0"/>
              <a:buChar char="•"/>
            </a:pPr>
            <a:r>
              <a:rPr lang="fr-FR" sz="1800" dirty="0">
                <a:solidFill>
                  <a:srgbClr val="000099"/>
                </a:solidFill>
                <a:cs typeface="Arial"/>
              </a:rPr>
              <a:t>+/- corticoïdes</a:t>
            </a:r>
          </a:p>
          <a:p>
            <a:pPr marL="355600" indent="-355600">
              <a:lnSpc>
                <a:spcPct val="150000"/>
              </a:lnSpc>
              <a:spcBef>
                <a:spcPts val="1200"/>
              </a:spcBef>
              <a:buFontTx/>
              <a:buBlip>
                <a:blip r:embed="rId3"/>
              </a:buBlip>
            </a:pPr>
            <a:r>
              <a:rPr lang="fr-FR" dirty="0">
                <a:cs typeface="Arial"/>
              </a:rPr>
              <a:t>+ réadaptation à l’effort, kiné respiratoire, oxygénothérapie</a:t>
            </a:r>
          </a:p>
          <a:p>
            <a:pPr marL="355600" indent="-355600">
              <a:lnSpc>
                <a:spcPct val="150000"/>
              </a:lnSpc>
              <a:spcBef>
                <a:spcPts val="1200"/>
              </a:spcBef>
              <a:buFontTx/>
              <a:buBlip>
                <a:blip r:embed="rId3"/>
              </a:buBlip>
            </a:pPr>
            <a:r>
              <a:rPr lang="fr-FR" dirty="0">
                <a:cs typeface="Arial"/>
              </a:rPr>
              <a:t>Vaccinations recommandées : </a:t>
            </a:r>
          </a:p>
          <a:p>
            <a:pPr marL="354013">
              <a:lnSpc>
                <a:spcPct val="150000"/>
              </a:lnSpc>
            </a:pPr>
            <a:r>
              <a:rPr lang="fr-FR" dirty="0">
                <a:cs typeface="Arial"/>
                <a:sym typeface="Wingdings" panose="05000000000000000000" pitchFamily="2" charset="2"/>
              </a:rPr>
              <a:t> </a:t>
            </a:r>
            <a:r>
              <a:rPr lang="fr-FR" dirty="0">
                <a:cs typeface="Arial"/>
              </a:rPr>
              <a:t>antigrippale tous les ans et </a:t>
            </a:r>
            <a:r>
              <a:rPr lang="fr-FR" dirty="0" err="1"/>
              <a:t>antipneumococcique</a:t>
            </a:r>
            <a:r>
              <a:rPr lang="fr-FR" dirty="0"/>
              <a:t> tous les 5 ans</a:t>
            </a:r>
            <a:endParaRPr lang="fr-FR" dirty="0">
              <a:cs typeface="Arial"/>
            </a:endParaRPr>
          </a:p>
          <a:p>
            <a:endParaRPr lang="fr-FR" dirty="0">
              <a:solidFill>
                <a:srgbClr val="FF0000"/>
              </a:solidFill>
              <a:cs typeface="Arial"/>
            </a:endParaRPr>
          </a:p>
        </p:txBody>
      </p:sp>
      <p:sp>
        <p:nvSpPr>
          <p:cNvPr id="7" name="Espace réservé du contenu 2"/>
          <p:cNvSpPr txBox="1">
            <a:spLocks/>
          </p:cNvSpPr>
          <p:nvPr/>
        </p:nvSpPr>
        <p:spPr>
          <a:xfrm>
            <a:off x="253647" y="1651007"/>
            <a:ext cx="3811588" cy="550468"/>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Recommandation HAS</a:t>
            </a:r>
            <a:r>
              <a:rPr lang="fr-FR" sz="2000" baseline="30000" dirty="0">
                <a:solidFill>
                  <a:srgbClr val="000099"/>
                </a:solidFill>
                <a:cs typeface="Arial" panose="020B0604020202020204" pitchFamily="34" charset="0"/>
              </a:rPr>
              <a:t> (1)</a:t>
            </a:r>
          </a:p>
        </p:txBody>
      </p:sp>
      <p:grpSp>
        <p:nvGrpSpPr>
          <p:cNvPr id="8" name="Groupe 7"/>
          <p:cNvGrpSpPr/>
          <p:nvPr/>
        </p:nvGrpSpPr>
        <p:grpSpPr>
          <a:xfrm>
            <a:off x="9582520" y="-746966"/>
            <a:ext cx="3079379" cy="2596260"/>
            <a:chOff x="9582520" y="-746966"/>
            <a:chExt cx="3079379" cy="2596260"/>
          </a:xfrm>
        </p:grpSpPr>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0" name="Rectangle 9"/>
            <p:cNvSpPr/>
            <p:nvPr/>
          </p:nvSpPr>
          <p:spPr>
            <a:xfrm>
              <a:off x="10582656" y="390144"/>
              <a:ext cx="1255776"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11" name="Rectangle 10"/>
            <p:cNvSpPr/>
            <p:nvPr/>
          </p:nvSpPr>
          <p:spPr>
            <a:xfrm>
              <a:off x="10497312" y="258748"/>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2" name="Rectangle 11"/>
            <p:cNvSpPr/>
            <p:nvPr/>
          </p:nvSpPr>
          <p:spPr>
            <a:xfrm>
              <a:off x="10068187" y="227969"/>
              <a:ext cx="2108043" cy="646331"/>
            </a:xfrm>
            <a:prstGeom prst="rect">
              <a:avLst/>
            </a:prstGeom>
            <a:noFill/>
          </p:spPr>
          <p:txBody>
            <a:bodyPr wrap="square">
              <a:spAutoFit/>
            </a:bodyPr>
            <a:lstStyle/>
            <a:p>
              <a:pPr algn="ctr"/>
              <a:r>
                <a:rPr lang="fr-FR" i="1" dirty="0">
                  <a:solidFill>
                    <a:srgbClr val="000099"/>
                  </a:solidFill>
                </a:rPr>
                <a:t>« Je suis fragile en ORL/pneumo »</a:t>
              </a:r>
            </a:p>
          </p:txBody>
        </p:sp>
      </p:grpSp>
      <p:sp>
        <p:nvSpPr>
          <p:cNvPr id="14" name="Text Box 50"/>
          <p:cNvSpPr txBox="1">
            <a:spLocks noChangeArrowheads="1"/>
          </p:cNvSpPr>
          <p:nvPr/>
        </p:nvSpPr>
        <p:spPr bwMode="auto">
          <a:xfrm>
            <a:off x="2390654" y="1002418"/>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Bronchite chronique et BPCO</a:t>
            </a:r>
          </a:p>
        </p:txBody>
      </p:sp>
      <p:sp>
        <p:nvSpPr>
          <p:cNvPr id="15" name="ZoneTexte 14"/>
          <p:cNvSpPr txBox="1"/>
          <p:nvPr/>
        </p:nvSpPr>
        <p:spPr>
          <a:xfrm>
            <a:off x="139675" y="6473379"/>
            <a:ext cx="6335486" cy="246221"/>
          </a:xfrm>
          <a:prstGeom prst="rect">
            <a:avLst/>
          </a:prstGeom>
          <a:noFill/>
        </p:spPr>
        <p:txBody>
          <a:bodyPr wrap="square" rtlCol="0">
            <a:spAutoFit/>
          </a:bodyPr>
          <a:lstStyle/>
          <a:p>
            <a:r>
              <a:rPr lang="fr-FR" sz="1000" i="1" dirty="0">
                <a:solidFill>
                  <a:srgbClr val="000000"/>
                </a:solidFill>
              </a:rPr>
              <a:t>(1) HAS – Guide du parcours de soins – Bronchopneumopathie chronique obstructive – juin 2014</a:t>
            </a:r>
          </a:p>
        </p:txBody>
      </p:sp>
    </p:spTree>
    <p:extLst>
      <p:ext uri="{BB962C8B-B14F-4D97-AF65-F5344CB8AC3E}">
        <p14:creationId xmlns:p14="http://schemas.microsoft.com/office/powerpoint/2010/main" val="127238325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112649" y="3918389"/>
            <a:ext cx="3105212" cy="338554"/>
          </a:xfrm>
          <a:prstGeom prst="rect">
            <a:avLst/>
          </a:prstGeom>
          <a:noFill/>
        </p:spPr>
        <p:txBody>
          <a:bodyPr wrap="square" rtlCol="0">
            <a:spAutoFit/>
          </a:bodyPr>
          <a:lstStyle/>
          <a:p>
            <a:pPr algn="r"/>
            <a:r>
              <a:rPr lang="fr-FR" sz="1600" dirty="0">
                <a:solidFill>
                  <a:srgbClr val="000099"/>
                </a:solidFill>
              </a:rPr>
              <a:t>5 granules de chaque le matin</a:t>
            </a:r>
          </a:p>
        </p:txBody>
      </p:sp>
      <p:sp>
        <p:nvSpPr>
          <p:cNvPr id="6" name="ZoneTexte 5"/>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4.9. Troubles ORL</a:t>
            </a:r>
            <a:endParaRPr lang="fr-FR" sz="3200" b="1" dirty="0">
              <a:solidFill>
                <a:srgbClr val="0000CC"/>
              </a:solidFill>
            </a:endParaRPr>
          </a:p>
        </p:txBody>
      </p:sp>
      <p:sp>
        <p:nvSpPr>
          <p:cNvPr id="8" name="Text Box 27"/>
          <p:cNvSpPr txBox="1">
            <a:spLocks noChangeArrowheads="1"/>
          </p:cNvSpPr>
          <p:nvPr/>
        </p:nvSpPr>
        <p:spPr bwMode="auto">
          <a:xfrm>
            <a:off x="7315202" y="2687639"/>
            <a:ext cx="3806962" cy="408623"/>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Antimonium</a:t>
            </a:r>
            <a:r>
              <a:rPr lang="fr-FR" sz="1800" b="1" dirty="0">
                <a:solidFill>
                  <a:srgbClr val="000090"/>
                </a:solidFill>
              </a:rPr>
              <a:t> </a:t>
            </a:r>
            <a:r>
              <a:rPr lang="fr-FR" sz="1800" b="1" dirty="0" err="1">
                <a:solidFill>
                  <a:srgbClr val="000090"/>
                </a:solidFill>
              </a:rPr>
              <a:t>tartaricum</a:t>
            </a:r>
            <a:r>
              <a:rPr lang="fr-FR" sz="1800" b="1" dirty="0">
                <a:solidFill>
                  <a:srgbClr val="000090"/>
                </a:solidFill>
              </a:rPr>
              <a:t> 5-9 CH</a:t>
            </a:r>
          </a:p>
        </p:txBody>
      </p:sp>
      <p:sp>
        <p:nvSpPr>
          <p:cNvPr id="9" name="Text Box 26"/>
          <p:cNvSpPr txBox="1">
            <a:spLocks noChangeArrowheads="1"/>
          </p:cNvSpPr>
          <p:nvPr/>
        </p:nvSpPr>
        <p:spPr bwMode="auto">
          <a:xfrm>
            <a:off x="665848" y="2700374"/>
            <a:ext cx="64849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Toux avec </a:t>
            </a:r>
            <a:r>
              <a:rPr lang="fr-FR" altLang="fr-FR" b="1" dirty="0">
                <a:solidFill>
                  <a:srgbClr val="000099"/>
                </a:solidFill>
                <a:cs typeface="Arial" panose="020B0604020202020204" pitchFamily="34" charset="0"/>
              </a:rPr>
              <a:t>expectoration difficile </a:t>
            </a:r>
            <a:r>
              <a:rPr lang="fr-FR" altLang="fr-FR" dirty="0">
                <a:solidFill>
                  <a:srgbClr val="000099"/>
                </a:solidFill>
                <a:cs typeface="Arial" panose="020B0604020202020204" pitchFamily="34" charset="0"/>
              </a:rPr>
              <a:t>surtout le matin</a:t>
            </a:r>
          </a:p>
        </p:txBody>
      </p:sp>
      <p:sp>
        <p:nvSpPr>
          <p:cNvPr id="10" name="Text Box 27"/>
          <p:cNvSpPr txBox="1">
            <a:spLocks noChangeArrowheads="1"/>
          </p:cNvSpPr>
          <p:nvPr/>
        </p:nvSpPr>
        <p:spPr bwMode="auto">
          <a:xfrm>
            <a:off x="7834678" y="3461011"/>
            <a:ext cx="3287486" cy="408623"/>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9"/>
                </a:solidFill>
              </a:rPr>
              <a:t>Senega</a:t>
            </a:r>
            <a:r>
              <a:rPr lang="fr-FR" sz="1800" b="1" dirty="0">
                <a:solidFill>
                  <a:srgbClr val="000099"/>
                </a:solidFill>
              </a:rPr>
              <a:t> 5 CH</a:t>
            </a:r>
          </a:p>
        </p:txBody>
      </p:sp>
      <p:sp>
        <p:nvSpPr>
          <p:cNvPr id="11" name="Text Box 26"/>
          <p:cNvSpPr txBox="1">
            <a:spLocks noChangeArrowheads="1"/>
          </p:cNvSpPr>
          <p:nvPr/>
        </p:nvSpPr>
        <p:spPr bwMode="auto">
          <a:xfrm>
            <a:off x="665848" y="3473946"/>
            <a:ext cx="64849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Expectoration </a:t>
            </a:r>
            <a:r>
              <a:rPr lang="fr-FR" altLang="fr-FR" b="1" dirty="0">
                <a:solidFill>
                  <a:srgbClr val="000099"/>
                </a:solidFill>
                <a:cs typeface="Arial" panose="020B0604020202020204" pitchFamily="34" charset="0"/>
              </a:rPr>
              <a:t>difficile de mucus visqueux et filandreux</a:t>
            </a:r>
          </a:p>
        </p:txBody>
      </p:sp>
      <p:grpSp>
        <p:nvGrpSpPr>
          <p:cNvPr id="12" name="Groupe 11"/>
          <p:cNvGrpSpPr/>
          <p:nvPr/>
        </p:nvGrpSpPr>
        <p:grpSpPr>
          <a:xfrm>
            <a:off x="9582520" y="-746966"/>
            <a:ext cx="3079379" cy="2596260"/>
            <a:chOff x="9582520" y="-746966"/>
            <a:chExt cx="3079379" cy="2596260"/>
          </a:xfrm>
        </p:grpSpPr>
        <p:pic>
          <p:nvPicPr>
            <p:cNvPr id="1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4" name="Rectangle 13"/>
            <p:cNvSpPr/>
            <p:nvPr/>
          </p:nvSpPr>
          <p:spPr>
            <a:xfrm>
              <a:off x="10582656" y="390144"/>
              <a:ext cx="1255776"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15" name="Rectangle 14"/>
            <p:cNvSpPr/>
            <p:nvPr/>
          </p:nvSpPr>
          <p:spPr>
            <a:xfrm>
              <a:off x="10497312" y="258748"/>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6" name="Rectangle 15"/>
            <p:cNvSpPr/>
            <p:nvPr/>
          </p:nvSpPr>
          <p:spPr>
            <a:xfrm>
              <a:off x="10068187" y="227969"/>
              <a:ext cx="2108043" cy="646331"/>
            </a:xfrm>
            <a:prstGeom prst="rect">
              <a:avLst/>
            </a:prstGeom>
            <a:noFill/>
          </p:spPr>
          <p:txBody>
            <a:bodyPr wrap="square">
              <a:spAutoFit/>
            </a:bodyPr>
            <a:lstStyle/>
            <a:p>
              <a:pPr algn="ctr"/>
              <a:r>
                <a:rPr lang="fr-FR" i="1" dirty="0">
                  <a:solidFill>
                    <a:srgbClr val="000099"/>
                  </a:solidFill>
                </a:rPr>
                <a:t>« Je suis fragile en ORL/pneumo »</a:t>
              </a:r>
            </a:p>
          </p:txBody>
        </p:sp>
      </p:grpSp>
      <p:sp>
        <p:nvSpPr>
          <p:cNvPr id="17" name="Rectangle 16"/>
          <p:cNvSpPr/>
          <p:nvPr/>
        </p:nvSpPr>
        <p:spPr>
          <a:xfrm>
            <a:off x="1075690" y="1570730"/>
            <a:ext cx="9709150" cy="369332"/>
          </a:xfrm>
          <a:prstGeom prst="rect">
            <a:avLst/>
          </a:prstGeom>
        </p:spPr>
        <p:txBody>
          <a:bodyPr wrap="square">
            <a:spAutoFit/>
          </a:bodyPr>
          <a:lstStyle/>
          <a:p>
            <a:r>
              <a:rPr lang="fr-FR" u="sng" dirty="0">
                <a:solidFill>
                  <a:srgbClr val="000099"/>
                </a:solidFill>
              </a:rPr>
              <a:t>Possibilités de conseils associés à l’ordonnance</a:t>
            </a:r>
          </a:p>
        </p:txBody>
      </p:sp>
      <p:sp>
        <p:nvSpPr>
          <p:cNvPr id="18" name="Text Box 50"/>
          <p:cNvSpPr txBox="1">
            <a:spLocks noChangeArrowheads="1"/>
          </p:cNvSpPr>
          <p:nvPr/>
        </p:nvSpPr>
        <p:spPr bwMode="auto">
          <a:xfrm>
            <a:off x="2390654" y="1002418"/>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Bronchite chronique et BPCO</a:t>
            </a:r>
          </a:p>
        </p:txBody>
      </p:sp>
      <p:pic>
        <p:nvPicPr>
          <p:cNvPr id="19" name="Imag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246" y="1381425"/>
            <a:ext cx="668338"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Espace réservé du contenu 2"/>
          <p:cNvSpPr txBox="1">
            <a:spLocks/>
          </p:cNvSpPr>
          <p:nvPr/>
        </p:nvSpPr>
        <p:spPr>
          <a:xfrm>
            <a:off x="185066" y="2120619"/>
            <a:ext cx="5095593" cy="550468"/>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en cas de bronchite chronique</a:t>
            </a:r>
            <a:endParaRPr lang="fr-FR" sz="2000" baseline="30000" dirty="0">
              <a:solidFill>
                <a:srgbClr val="000099"/>
              </a:solidFill>
              <a:cs typeface="Arial" panose="020B0604020202020204" pitchFamily="34" charset="0"/>
            </a:endParaRPr>
          </a:p>
        </p:txBody>
      </p:sp>
      <p:sp>
        <p:nvSpPr>
          <p:cNvPr id="21" name="Espace réservé du contenu 2"/>
          <p:cNvSpPr txBox="1">
            <a:spLocks/>
          </p:cNvSpPr>
          <p:nvPr/>
        </p:nvSpPr>
        <p:spPr>
          <a:xfrm>
            <a:off x="185065" y="4657170"/>
            <a:ext cx="5095593" cy="550468"/>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en cas de BPCO</a:t>
            </a:r>
            <a:endParaRPr lang="fr-FR" sz="2000" baseline="30000" dirty="0">
              <a:solidFill>
                <a:srgbClr val="000099"/>
              </a:solidFill>
              <a:cs typeface="Arial" panose="020B0604020202020204" pitchFamily="34" charset="0"/>
            </a:endParaRPr>
          </a:p>
        </p:txBody>
      </p:sp>
      <p:sp>
        <p:nvSpPr>
          <p:cNvPr id="22" name="Text Box 27"/>
          <p:cNvSpPr txBox="1">
            <a:spLocks noChangeArrowheads="1"/>
          </p:cNvSpPr>
          <p:nvPr/>
        </p:nvSpPr>
        <p:spPr bwMode="auto">
          <a:xfrm>
            <a:off x="7834934" y="5259363"/>
            <a:ext cx="3287486"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Carbo</a:t>
            </a:r>
            <a:r>
              <a:rPr lang="fr-FR" sz="1800" b="1" dirty="0">
                <a:solidFill>
                  <a:srgbClr val="000090"/>
                </a:solidFill>
              </a:rPr>
              <a:t> </a:t>
            </a:r>
            <a:r>
              <a:rPr lang="fr-FR" sz="1800" b="1" dirty="0" err="1">
                <a:solidFill>
                  <a:srgbClr val="000090"/>
                </a:solidFill>
              </a:rPr>
              <a:t>vegetabilis</a:t>
            </a:r>
            <a:r>
              <a:rPr lang="fr-FR" sz="1800" b="1" dirty="0">
                <a:solidFill>
                  <a:srgbClr val="000090"/>
                </a:solidFill>
              </a:rPr>
              <a:t> 15 CH</a:t>
            </a:r>
          </a:p>
          <a:p>
            <a:pPr algn="r">
              <a:spcBef>
                <a:spcPts val="300"/>
              </a:spcBef>
            </a:pPr>
            <a:r>
              <a:rPr lang="fr-FR" b="1" dirty="0">
                <a:solidFill>
                  <a:srgbClr val="000090"/>
                </a:solidFill>
              </a:rPr>
              <a:t> </a:t>
            </a:r>
            <a:r>
              <a:rPr lang="fr-FR" dirty="0">
                <a:solidFill>
                  <a:srgbClr val="000090"/>
                </a:solidFill>
              </a:rPr>
              <a:t>5 granules le soir</a:t>
            </a:r>
          </a:p>
        </p:txBody>
      </p:sp>
      <p:sp>
        <p:nvSpPr>
          <p:cNvPr id="23" name="Text Box 26"/>
          <p:cNvSpPr txBox="1">
            <a:spLocks noChangeArrowheads="1"/>
          </p:cNvSpPr>
          <p:nvPr/>
        </p:nvSpPr>
        <p:spPr bwMode="auto">
          <a:xfrm>
            <a:off x="729343" y="5309633"/>
            <a:ext cx="64849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Médicament du </a:t>
            </a:r>
            <a:r>
              <a:rPr lang="fr-FR" altLang="fr-FR" dirty="0" err="1">
                <a:solidFill>
                  <a:srgbClr val="000099"/>
                </a:solidFill>
                <a:cs typeface="Arial" panose="020B0604020202020204" pitchFamily="34" charset="0"/>
              </a:rPr>
              <a:t>bronchospame</a:t>
            </a:r>
            <a:endParaRPr lang="fr-FR" altLang="fr-FR" dirty="0">
              <a:solidFill>
                <a:srgbClr val="000099"/>
              </a:solidFill>
              <a:cs typeface="Arial" panose="020B0604020202020204" pitchFamily="34" charset="0"/>
            </a:endParaRPr>
          </a:p>
          <a:p>
            <a:pPr indent="265113">
              <a:buClr>
                <a:srgbClr val="62C400"/>
              </a:buClr>
            </a:pPr>
            <a:r>
              <a:rPr lang="fr-FR" altLang="fr-FR" dirty="0">
                <a:solidFill>
                  <a:srgbClr val="000099"/>
                </a:solidFill>
                <a:cs typeface="Arial" panose="020B0604020202020204" pitchFamily="34" charset="0"/>
              </a:rPr>
              <a:t>Essoufflement (suffocation)</a:t>
            </a:r>
          </a:p>
        </p:txBody>
      </p:sp>
    </p:spTree>
    <p:extLst>
      <p:ext uri="{BB962C8B-B14F-4D97-AF65-F5344CB8AC3E}">
        <p14:creationId xmlns:p14="http://schemas.microsoft.com/office/powerpoint/2010/main" val="343713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p:bldP spid="10" grpId="0" animBg="1"/>
      <p:bldP spid="11" grpId="0"/>
      <p:bldP spid="20" grpId="0"/>
      <p:bldP spid="21" grpId="0"/>
      <p:bldP spid="22" grpId="0" animBg="1"/>
      <p:bldP spid="23"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Rectangle 19"/>
          <p:cNvSpPr>
            <a:spLocks noChangeArrowheads="1"/>
          </p:cNvSpPr>
          <p:nvPr/>
        </p:nvSpPr>
        <p:spPr bwMode="auto">
          <a:xfrm>
            <a:off x="6132513" y="2021080"/>
            <a:ext cx="63373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ABD5FF"/>
              </a:buClr>
            </a:pPr>
            <a:r>
              <a:rPr lang="fr-FR" altLang="fr-FR" sz="2000" b="1" u="sng" dirty="0">
                <a:solidFill>
                  <a:srgbClr val="000099"/>
                </a:solidFill>
                <a:ea typeface="ＭＳ Ｐゴシック" panose="020B0600070205080204" pitchFamily="34" charset="-128"/>
                <a:cs typeface="Arial" panose="020B0604020202020204" pitchFamily="34" charset="0"/>
              </a:rPr>
              <a:t>Objectif :</a:t>
            </a:r>
            <a:endParaRPr lang="fr-FR" altLang="fr-FR" sz="1000" u="sng" dirty="0">
              <a:solidFill>
                <a:srgbClr val="000099"/>
              </a:solidFill>
              <a:ea typeface="ＭＳ Ｐゴシック" panose="020B0600070205080204" pitchFamily="34" charset="-128"/>
              <a:cs typeface="Arial" panose="020B0604020202020204" pitchFamily="34" charset="0"/>
            </a:endParaRPr>
          </a:p>
          <a:p>
            <a:pPr>
              <a:spcBef>
                <a:spcPct val="50000"/>
              </a:spcBef>
              <a:buClr>
                <a:srgbClr val="000099"/>
              </a:buClr>
              <a:buFont typeface="Wingdings" panose="05000000000000000000" pitchFamily="2" charset="2"/>
              <a:buChar char="Ø"/>
            </a:pPr>
            <a:r>
              <a:rPr lang="fr-FR" altLang="fr-FR" sz="2000" dirty="0">
                <a:solidFill>
                  <a:srgbClr val="000099"/>
                </a:solidFill>
                <a:ea typeface="ＭＳ Ｐゴシック" panose="020B0600070205080204" pitchFamily="34" charset="-128"/>
                <a:cs typeface="Arial" panose="020B0604020202020204" pitchFamily="34" charset="0"/>
              </a:rPr>
              <a:t>Restituer les différents médicaments</a:t>
            </a:r>
          </a:p>
        </p:txBody>
      </p:sp>
      <p:sp>
        <p:nvSpPr>
          <p:cNvPr id="2237455" name="Rectangle 15"/>
          <p:cNvSpPr>
            <a:spLocks noChangeArrowheads="1"/>
          </p:cNvSpPr>
          <p:nvPr/>
        </p:nvSpPr>
        <p:spPr bwMode="auto">
          <a:xfrm>
            <a:off x="4006056" y="4106497"/>
            <a:ext cx="7545387" cy="2087563"/>
          </a:xfrm>
          <a:prstGeom prst="rect">
            <a:avLst/>
          </a:prstGeom>
          <a:noFill/>
          <a:ln>
            <a:noFill/>
          </a:ln>
        </p:spPr>
        <p:txBody>
          <a:bodyPr/>
          <a:lstStyle/>
          <a:p>
            <a:pPr marL="342900" indent="-342900">
              <a:buClr>
                <a:srgbClr val="ABD5FF"/>
              </a:buClr>
              <a:defRPr/>
            </a:pPr>
            <a:r>
              <a:rPr lang="fr-FR" b="1" u="sng" dirty="0">
                <a:solidFill>
                  <a:srgbClr val="000090"/>
                </a:solidFill>
                <a:ea typeface="ＭＳ Ｐゴシック" charset="-128"/>
                <a:cs typeface="Arial" panose="020B0604020202020204" pitchFamily="34" charset="0"/>
              </a:rPr>
              <a:t>Règles du jeu</a:t>
            </a:r>
            <a:r>
              <a:rPr lang="fr-FR" b="1" dirty="0">
                <a:solidFill>
                  <a:srgbClr val="000090"/>
                </a:solidFill>
                <a:effectLst>
                  <a:outerShdw blurRad="38100" dist="38100" dir="2700000" algn="tl">
                    <a:srgbClr val="C0C0C0"/>
                  </a:outerShdw>
                </a:effectLst>
                <a:ea typeface="ＭＳ Ｐゴシック" charset="-128"/>
                <a:cs typeface="Arial" panose="020B0604020202020204" pitchFamily="34" charset="0"/>
              </a:rPr>
              <a:t> : </a:t>
            </a:r>
          </a:p>
          <a:p>
            <a:pPr marL="342900" indent="-342900">
              <a:spcBef>
                <a:spcPct val="50000"/>
              </a:spcBef>
              <a:buClr>
                <a:srgbClr val="000099"/>
              </a:buClr>
              <a:buFontTx/>
              <a:buBlip>
                <a:blip r:embed="rId3"/>
              </a:buBlip>
              <a:defRPr/>
            </a:pPr>
            <a:r>
              <a:rPr lang="fr-FR" b="1" dirty="0">
                <a:solidFill>
                  <a:srgbClr val="000090"/>
                </a:solidFill>
                <a:ea typeface="ＭＳ Ｐゴシック" charset="-128"/>
                <a:cs typeface="Arial" panose="020B0604020202020204" pitchFamily="34" charset="0"/>
              </a:rPr>
              <a:t>Individuellement</a:t>
            </a:r>
          </a:p>
          <a:p>
            <a:pPr marL="342900" indent="-342900">
              <a:spcBef>
                <a:spcPct val="20000"/>
              </a:spcBef>
              <a:buClr>
                <a:srgbClr val="000099"/>
              </a:buClr>
              <a:defRPr/>
            </a:pPr>
            <a:endParaRPr lang="fr-FR" sz="800" dirty="0">
              <a:solidFill>
                <a:srgbClr val="000090"/>
              </a:solidFill>
              <a:ea typeface="ＭＳ Ｐゴシック" charset="-128"/>
              <a:cs typeface="Arial" panose="020B0604020202020204" pitchFamily="34" charset="0"/>
            </a:endParaRPr>
          </a:p>
          <a:p>
            <a:pPr marL="342900" indent="-342900">
              <a:spcBef>
                <a:spcPct val="20000"/>
              </a:spcBef>
              <a:buClr>
                <a:srgbClr val="000099"/>
              </a:buClr>
              <a:buFontTx/>
              <a:buBlip>
                <a:blip r:embed="rId3"/>
              </a:buBlip>
              <a:defRPr/>
            </a:pPr>
            <a:r>
              <a:rPr lang="fr-FR" b="1" dirty="0">
                <a:solidFill>
                  <a:srgbClr val="000090"/>
                </a:solidFill>
                <a:ea typeface="ＭＳ Ｐゴシック" charset="-128"/>
                <a:cs typeface="Arial" panose="020B0604020202020204" pitchFamily="34" charset="0"/>
              </a:rPr>
              <a:t>Compléter les mots croisés</a:t>
            </a:r>
            <a:r>
              <a:rPr lang="fr-FR" dirty="0">
                <a:solidFill>
                  <a:srgbClr val="000090"/>
                </a:solidFill>
                <a:ea typeface="ＭＳ Ｐゴシック" charset="-128"/>
                <a:cs typeface="Arial" panose="020B0604020202020204" pitchFamily="34" charset="0"/>
              </a:rPr>
              <a:t> </a:t>
            </a:r>
          </a:p>
        </p:txBody>
      </p:sp>
      <p:sp>
        <p:nvSpPr>
          <p:cNvPr id="6"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fr-FR" sz="3200" b="1" dirty="0" err="1">
                <a:solidFill>
                  <a:srgbClr val="FFFFFF"/>
                </a:solidFill>
              </a:rPr>
              <a:t>Homéocroisés</a:t>
            </a:r>
            <a:endParaRPr lang="fr-FR" sz="3200" b="1" dirty="0">
              <a:solidFill>
                <a:srgbClr val="FFFFFF"/>
              </a:solidFill>
            </a:endParaRPr>
          </a:p>
        </p:txBody>
      </p:sp>
      <p:sp>
        <p:nvSpPr>
          <p:cNvPr id="11"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12" name="ZoneTexte 11"/>
          <p:cNvSpPr txBox="1"/>
          <p:nvPr/>
        </p:nvSpPr>
        <p:spPr>
          <a:xfrm rot="21560331">
            <a:off x="1518722" y="3062026"/>
            <a:ext cx="2863911" cy="369332"/>
          </a:xfrm>
          <a:prstGeom prst="rect">
            <a:avLst/>
          </a:prstGeom>
          <a:noFill/>
        </p:spPr>
        <p:txBody>
          <a:bodyPr wrap="square" rtlCol="0">
            <a:spAutoFit/>
          </a:bodyPr>
          <a:lstStyle/>
          <a:p>
            <a:r>
              <a:rPr lang="fr-FR" b="1" dirty="0">
                <a:solidFill>
                  <a:srgbClr val="FFFFFF"/>
                </a:solidFill>
                <a:latin typeface="Arial Black" panose="020B0A04020102020204" pitchFamily="34" charset="0"/>
                <a:cs typeface="Arial" panose="020B0604020202020204" pitchFamily="34" charset="0"/>
              </a:rPr>
              <a:t>7’</a:t>
            </a:r>
          </a:p>
        </p:txBody>
      </p:sp>
    </p:spTree>
    <p:extLst>
      <p:ext uri="{BB962C8B-B14F-4D97-AF65-F5344CB8AC3E}">
        <p14:creationId xmlns:p14="http://schemas.microsoft.com/office/powerpoint/2010/main" val="409731254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3155" y="486681"/>
            <a:ext cx="9328845" cy="6248566"/>
          </a:xfrm>
          <a:prstGeom prst="rect">
            <a:avLst/>
          </a:prstGeom>
        </p:spPr>
      </p:pic>
      <p:sp>
        <p:nvSpPr>
          <p:cNvPr id="5" name="Rectangle 4"/>
          <p:cNvSpPr/>
          <p:nvPr/>
        </p:nvSpPr>
        <p:spPr>
          <a:xfrm>
            <a:off x="96819" y="190948"/>
            <a:ext cx="3319037" cy="2031325"/>
          </a:xfrm>
          <a:prstGeom prst="rect">
            <a:avLst/>
          </a:prstGeom>
        </p:spPr>
        <p:txBody>
          <a:bodyPr wrap="square">
            <a:spAutoFit/>
          </a:bodyPr>
          <a:lstStyle/>
          <a:p>
            <a:r>
              <a:rPr lang="fr-FR" sz="1400" b="1" dirty="0">
                <a:solidFill>
                  <a:srgbClr val="000000"/>
                </a:solidFill>
                <a:latin typeface="Calibri-Bold"/>
              </a:rPr>
              <a:t>VERTICAL</a:t>
            </a:r>
            <a:endParaRPr lang="fr-FR" sz="1600" b="1" dirty="0">
              <a:solidFill>
                <a:srgbClr val="000000"/>
              </a:solidFill>
              <a:latin typeface="Calibri-Bold"/>
            </a:endParaRPr>
          </a:p>
          <a:p>
            <a:r>
              <a:rPr lang="fr-FR" sz="1600" dirty="0">
                <a:solidFill>
                  <a:srgbClr val="000000"/>
                </a:solidFill>
                <a:latin typeface="Calibri" panose="020F0502020204030204" pitchFamily="34" charset="0"/>
              </a:rPr>
              <a:t>1 – Crise de panique</a:t>
            </a:r>
          </a:p>
          <a:p>
            <a:pPr>
              <a:tabLst>
                <a:tab pos="361950" algn="l"/>
              </a:tabLst>
            </a:pPr>
            <a:r>
              <a:rPr lang="fr-FR" sz="1600" dirty="0">
                <a:solidFill>
                  <a:srgbClr val="000000"/>
                </a:solidFill>
                <a:latin typeface="Calibri" panose="020F0502020204030204" pitchFamily="34" charset="0"/>
              </a:rPr>
              <a:t>3 –  Sensation de reins qui flanchent</a:t>
            </a:r>
          </a:p>
          <a:p>
            <a:pPr marL="268288" indent="-268288"/>
            <a:r>
              <a:rPr lang="fr-FR" sz="1600" dirty="0">
                <a:solidFill>
                  <a:srgbClr val="000000"/>
                </a:solidFill>
                <a:latin typeface="Calibri" panose="020F0502020204030204" pitchFamily="34" charset="0"/>
              </a:rPr>
              <a:t>5 – Anxiété, réveils nocturnes entre   1h et 3h du matin</a:t>
            </a:r>
          </a:p>
          <a:p>
            <a:pPr marL="355600" indent="-355600"/>
            <a:r>
              <a:rPr lang="fr-FR" sz="1600" dirty="0">
                <a:solidFill>
                  <a:srgbClr val="000000"/>
                </a:solidFill>
                <a:latin typeface="Calibri" panose="020F0502020204030204" pitchFamily="34" charset="0"/>
              </a:rPr>
              <a:t>12 – Douleur améliorée par la pression forte ou l’immobilité</a:t>
            </a:r>
          </a:p>
          <a:p>
            <a:r>
              <a:rPr lang="fr-FR" sz="1600" dirty="0">
                <a:solidFill>
                  <a:srgbClr val="000000"/>
                </a:solidFill>
                <a:latin typeface="Calibri" panose="020F0502020204030204" pitchFamily="34" charset="0"/>
              </a:rPr>
              <a:t>13 – Insécurité sphinctérienne </a:t>
            </a:r>
            <a:endParaRPr lang="fr-FR" sz="1600" dirty="0">
              <a:solidFill>
                <a:srgbClr val="000000"/>
              </a:solidFill>
            </a:endParaRPr>
          </a:p>
        </p:txBody>
      </p:sp>
      <p:sp>
        <p:nvSpPr>
          <p:cNvPr id="6" name="Rectangle 5"/>
          <p:cNvSpPr/>
          <p:nvPr/>
        </p:nvSpPr>
        <p:spPr>
          <a:xfrm>
            <a:off x="96819" y="4457700"/>
            <a:ext cx="4905487" cy="2277547"/>
          </a:xfrm>
          <a:prstGeom prst="rect">
            <a:avLst/>
          </a:prstGeom>
        </p:spPr>
        <p:txBody>
          <a:bodyPr wrap="square">
            <a:spAutoFit/>
          </a:bodyPr>
          <a:lstStyle/>
          <a:p>
            <a:r>
              <a:rPr lang="fr-FR" sz="1400" b="1" dirty="0">
                <a:solidFill>
                  <a:srgbClr val="000000"/>
                </a:solidFill>
                <a:latin typeface="Calibri-Bold"/>
              </a:rPr>
              <a:t>HORIZONTAL</a:t>
            </a:r>
            <a:endParaRPr lang="fr-FR" sz="1600" b="1" dirty="0">
              <a:solidFill>
                <a:srgbClr val="000000"/>
              </a:solidFill>
              <a:latin typeface="Calibri-Bold"/>
            </a:endParaRPr>
          </a:p>
          <a:p>
            <a:r>
              <a:rPr lang="fr-FR" sz="1600" dirty="0">
                <a:solidFill>
                  <a:srgbClr val="000000"/>
                </a:solidFill>
                <a:latin typeface="Calibri" panose="020F0502020204030204" pitchFamily="34" charset="0"/>
              </a:rPr>
              <a:t>2 – Raideur articulaire améliorée par le mouvement</a:t>
            </a:r>
          </a:p>
          <a:p>
            <a:r>
              <a:rPr lang="fr-FR" sz="1600" dirty="0">
                <a:solidFill>
                  <a:srgbClr val="000000"/>
                </a:solidFill>
                <a:latin typeface="Calibri" panose="020F0502020204030204" pitchFamily="34" charset="0"/>
              </a:rPr>
              <a:t>4 –  Crampes nocturnes des mollets</a:t>
            </a:r>
          </a:p>
          <a:p>
            <a:r>
              <a:rPr lang="fr-FR" sz="1600" dirty="0">
                <a:solidFill>
                  <a:srgbClr val="000000"/>
                </a:solidFill>
                <a:latin typeface="Calibri" panose="020F0502020204030204" pitchFamily="34" charset="0"/>
              </a:rPr>
              <a:t>6 – Courbatures généralisées</a:t>
            </a:r>
          </a:p>
          <a:p>
            <a:r>
              <a:rPr lang="fr-FR" sz="1600" dirty="0">
                <a:solidFill>
                  <a:srgbClr val="000000"/>
                </a:solidFill>
                <a:latin typeface="Calibri" panose="020F0502020204030204" pitchFamily="34" charset="0"/>
              </a:rPr>
              <a:t>7 – Toux persistante post grippe</a:t>
            </a:r>
          </a:p>
          <a:p>
            <a:r>
              <a:rPr lang="fr-FR" sz="1600" dirty="0">
                <a:solidFill>
                  <a:srgbClr val="000000"/>
                </a:solidFill>
                <a:latin typeface="Calibri" panose="020F0502020204030204" pitchFamily="34" charset="0"/>
              </a:rPr>
              <a:t>8 – Asthénie suite de déperdition liquidienne</a:t>
            </a:r>
          </a:p>
          <a:p>
            <a:r>
              <a:rPr lang="fr-FR" sz="1600" dirty="0">
                <a:solidFill>
                  <a:srgbClr val="000000"/>
                </a:solidFill>
                <a:latin typeface="Calibri" panose="020F0502020204030204" pitchFamily="34" charset="0"/>
              </a:rPr>
              <a:t>9 – Constipation avec impression de selles incomplètes</a:t>
            </a:r>
          </a:p>
          <a:p>
            <a:r>
              <a:rPr lang="fr-FR" sz="1600" dirty="0">
                <a:solidFill>
                  <a:srgbClr val="000000"/>
                </a:solidFill>
                <a:latin typeface="Calibri" panose="020F0502020204030204" pitchFamily="34" charset="0"/>
              </a:rPr>
              <a:t>10 – Peur de ne pas s’endormir</a:t>
            </a:r>
          </a:p>
          <a:p>
            <a:r>
              <a:rPr lang="fr-FR" sz="1600" dirty="0">
                <a:solidFill>
                  <a:srgbClr val="000000"/>
                </a:solidFill>
                <a:latin typeface="Calibri" panose="020F0502020204030204" pitchFamily="34" charset="0"/>
              </a:rPr>
              <a:t>11 – Rétractions tendineuses</a:t>
            </a:r>
            <a:endParaRPr lang="fr-FR" sz="1600" dirty="0">
              <a:solidFill>
                <a:srgbClr val="000000"/>
              </a:solidFill>
            </a:endParaRPr>
          </a:p>
        </p:txBody>
      </p:sp>
      <p:sp>
        <p:nvSpPr>
          <p:cNvPr id="3" name="Rectangle 2"/>
          <p:cNvSpPr/>
          <p:nvPr/>
        </p:nvSpPr>
        <p:spPr>
          <a:xfrm>
            <a:off x="3324003" y="684654"/>
            <a:ext cx="281883" cy="2031325"/>
          </a:xfrm>
          <a:prstGeom prst="rect">
            <a:avLst/>
          </a:prstGeom>
        </p:spPr>
        <p:txBody>
          <a:bodyPr wrap="square">
            <a:spAutoFit/>
          </a:bodyPr>
          <a:lstStyle/>
          <a:p>
            <a:r>
              <a:rPr lang="fr-FR" b="1" dirty="0">
                <a:solidFill>
                  <a:srgbClr val="000000"/>
                </a:solidFill>
              </a:rPr>
              <a:t>BRYONIA</a:t>
            </a:r>
            <a:endParaRPr lang="fr-FR" sz="2000" b="1" dirty="0">
              <a:solidFill>
                <a:srgbClr val="000000"/>
              </a:solidFill>
            </a:endParaRPr>
          </a:p>
        </p:txBody>
      </p:sp>
      <p:sp>
        <p:nvSpPr>
          <p:cNvPr id="7" name="Rectangle 6"/>
          <p:cNvSpPr/>
          <p:nvPr/>
        </p:nvSpPr>
        <p:spPr>
          <a:xfrm>
            <a:off x="4437444" y="942901"/>
            <a:ext cx="281883" cy="1200329"/>
          </a:xfrm>
          <a:prstGeom prst="rect">
            <a:avLst/>
          </a:prstGeom>
        </p:spPr>
        <p:txBody>
          <a:bodyPr wrap="square">
            <a:spAutoFit/>
          </a:bodyPr>
          <a:lstStyle/>
          <a:p>
            <a:r>
              <a:rPr lang="fr-FR" b="1" dirty="0">
                <a:solidFill>
                  <a:srgbClr val="000000"/>
                </a:solidFill>
                <a:latin typeface="+mj-lt"/>
              </a:rPr>
              <a:t>ALOE</a:t>
            </a:r>
            <a:endParaRPr lang="fr-FR" sz="2000" b="1" dirty="0">
              <a:solidFill>
                <a:srgbClr val="000000"/>
              </a:solidFill>
              <a:latin typeface="+mj-lt"/>
            </a:endParaRPr>
          </a:p>
        </p:txBody>
      </p:sp>
      <p:sp>
        <p:nvSpPr>
          <p:cNvPr id="8" name="Rectangle 7"/>
          <p:cNvSpPr/>
          <p:nvPr/>
        </p:nvSpPr>
        <p:spPr>
          <a:xfrm>
            <a:off x="5846390" y="632659"/>
            <a:ext cx="303889" cy="2339102"/>
          </a:xfrm>
          <a:prstGeom prst="rect">
            <a:avLst/>
          </a:prstGeom>
        </p:spPr>
        <p:txBody>
          <a:bodyPr wrap="square">
            <a:spAutoFit/>
          </a:bodyPr>
          <a:lstStyle/>
          <a:p>
            <a:pPr algn="ctr"/>
            <a:r>
              <a:rPr lang="fr-FR" b="1" dirty="0">
                <a:solidFill>
                  <a:srgbClr val="000000"/>
                </a:solidFill>
                <a:latin typeface="+mj-lt"/>
              </a:rPr>
              <a:t>KALIUM </a:t>
            </a:r>
          </a:p>
          <a:p>
            <a:pPr algn="ctr"/>
            <a:endParaRPr lang="fr-FR" b="1" dirty="0">
              <a:solidFill>
                <a:srgbClr val="000000"/>
              </a:solidFill>
              <a:latin typeface="+mj-lt"/>
            </a:endParaRPr>
          </a:p>
          <a:p>
            <a:pPr algn="ctr"/>
            <a:endParaRPr lang="fr-FR" sz="2000" b="1" dirty="0">
              <a:solidFill>
                <a:srgbClr val="000000"/>
              </a:solidFill>
              <a:latin typeface="+mj-lt"/>
            </a:endParaRPr>
          </a:p>
        </p:txBody>
      </p:sp>
      <p:sp>
        <p:nvSpPr>
          <p:cNvPr id="4" name="Rectangle 3"/>
          <p:cNvSpPr/>
          <p:nvPr/>
        </p:nvSpPr>
        <p:spPr>
          <a:xfrm>
            <a:off x="5821338" y="2589669"/>
            <a:ext cx="387027" cy="2900794"/>
          </a:xfrm>
          <a:prstGeom prst="rect">
            <a:avLst/>
          </a:prstGeom>
        </p:spPr>
        <p:txBody>
          <a:bodyPr wrap="square">
            <a:spAutoFit/>
          </a:bodyPr>
          <a:lstStyle/>
          <a:p>
            <a:pPr algn="ctr"/>
            <a:r>
              <a:rPr lang="fr-FR" b="1" dirty="0">
                <a:solidFill>
                  <a:srgbClr val="000000"/>
                </a:solidFill>
                <a:latin typeface="Arial" panose="020B0604020202020204" pitchFamily="34" charset="0"/>
                <a:cs typeface="Arial" panose="020B0604020202020204" pitchFamily="34" charset="0"/>
              </a:rPr>
              <a:t>CA</a:t>
            </a:r>
          </a:p>
          <a:p>
            <a:pPr algn="ctr">
              <a:spcBef>
                <a:spcPts val="300"/>
              </a:spcBef>
            </a:pPr>
            <a:r>
              <a:rPr lang="fr-FR" b="1" dirty="0">
                <a:solidFill>
                  <a:srgbClr val="000000"/>
                </a:solidFill>
                <a:latin typeface="Arial" panose="020B0604020202020204" pitchFamily="34" charset="0"/>
                <a:cs typeface="Arial" panose="020B0604020202020204" pitchFamily="34" charset="0"/>
              </a:rPr>
              <a:t>RBONI CUM</a:t>
            </a:r>
            <a:endParaRPr lang="fr-FR" dirty="0">
              <a:latin typeface="Arial" panose="020B0604020202020204" pitchFamily="34" charset="0"/>
              <a:cs typeface="Arial" panose="020B0604020202020204" pitchFamily="34" charset="0"/>
            </a:endParaRPr>
          </a:p>
        </p:txBody>
      </p:sp>
      <p:sp>
        <p:nvSpPr>
          <p:cNvPr id="9" name="Rectangle 8"/>
          <p:cNvSpPr/>
          <p:nvPr/>
        </p:nvSpPr>
        <p:spPr>
          <a:xfrm>
            <a:off x="9165595" y="2335897"/>
            <a:ext cx="387027" cy="2585323"/>
          </a:xfrm>
          <a:prstGeom prst="rect">
            <a:avLst/>
          </a:prstGeom>
        </p:spPr>
        <p:txBody>
          <a:bodyPr wrap="square">
            <a:spAutoFit/>
          </a:bodyPr>
          <a:lstStyle/>
          <a:p>
            <a:pPr algn="ctr"/>
            <a:r>
              <a:rPr lang="fr-FR" b="1" dirty="0">
                <a:solidFill>
                  <a:srgbClr val="000000"/>
                </a:solidFill>
                <a:latin typeface="Arial" panose="020B0604020202020204" pitchFamily="34" charset="0"/>
                <a:cs typeface="Arial" panose="020B0604020202020204" pitchFamily="34" charset="0"/>
              </a:rPr>
              <a:t>ARSENI</a:t>
            </a:r>
          </a:p>
          <a:p>
            <a:pPr algn="ctr"/>
            <a:r>
              <a:rPr lang="fr-FR" b="1" dirty="0">
                <a:solidFill>
                  <a:srgbClr val="000000"/>
                </a:solidFill>
                <a:latin typeface="Arial" panose="020B0604020202020204" pitchFamily="34" charset="0"/>
                <a:cs typeface="Arial" panose="020B0604020202020204" pitchFamily="34" charset="0"/>
              </a:rPr>
              <a:t>CUM</a:t>
            </a:r>
            <a:endParaRPr lang="fr-FR" dirty="0">
              <a:latin typeface="Arial" panose="020B0604020202020204" pitchFamily="34" charset="0"/>
              <a:cs typeface="Arial" panose="020B0604020202020204" pitchFamily="34" charset="0"/>
            </a:endParaRPr>
          </a:p>
        </p:txBody>
      </p:sp>
      <p:sp>
        <p:nvSpPr>
          <p:cNvPr id="10" name="Rectangle 9"/>
          <p:cNvSpPr/>
          <p:nvPr/>
        </p:nvSpPr>
        <p:spPr>
          <a:xfrm>
            <a:off x="9178120" y="5113293"/>
            <a:ext cx="387027" cy="1477328"/>
          </a:xfrm>
          <a:prstGeom prst="rect">
            <a:avLst/>
          </a:prstGeom>
        </p:spPr>
        <p:txBody>
          <a:bodyPr wrap="square">
            <a:spAutoFit/>
          </a:bodyPr>
          <a:lstStyle/>
          <a:p>
            <a:pPr algn="ctr"/>
            <a:r>
              <a:rPr lang="fr-FR" b="1" dirty="0">
                <a:solidFill>
                  <a:srgbClr val="000000"/>
                </a:solidFill>
                <a:latin typeface="+mj-lt"/>
              </a:rPr>
              <a:t>ALBUM</a:t>
            </a:r>
            <a:endParaRPr lang="fr-FR" dirty="0">
              <a:latin typeface="+mj-lt"/>
            </a:endParaRPr>
          </a:p>
        </p:txBody>
      </p:sp>
      <p:sp>
        <p:nvSpPr>
          <p:cNvPr id="11" name="Rectangle 10"/>
          <p:cNvSpPr/>
          <p:nvPr/>
        </p:nvSpPr>
        <p:spPr>
          <a:xfrm>
            <a:off x="6959831" y="942901"/>
            <a:ext cx="281883" cy="2893100"/>
          </a:xfrm>
          <a:prstGeom prst="rect">
            <a:avLst/>
          </a:prstGeom>
        </p:spPr>
        <p:txBody>
          <a:bodyPr wrap="square">
            <a:spAutoFit/>
          </a:bodyPr>
          <a:lstStyle/>
          <a:p>
            <a:pPr algn="ctr"/>
            <a:r>
              <a:rPr lang="fr-FR" b="1" dirty="0">
                <a:solidFill>
                  <a:srgbClr val="000000"/>
                </a:solidFill>
                <a:latin typeface="Arial" panose="020B0604020202020204" pitchFamily="34" charset="0"/>
                <a:cs typeface="Arial" panose="020B0604020202020204" pitchFamily="34" charset="0"/>
              </a:rPr>
              <a:t>ACONITUM</a:t>
            </a:r>
          </a:p>
          <a:p>
            <a:endParaRPr lang="fr-FR" b="1" dirty="0">
              <a:solidFill>
                <a:srgbClr val="000000"/>
              </a:solidFill>
              <a:latin typeface="Calibri-Bold"/>
            </a:endParaRPr>
          </a:p>
          <a:p>
            <a:endParaRPr lang="fr-FR" sz="2000" b="1" dirty="0">
              <a:solidFill>
                <a:srgbClr val="000000"/>
              </a:solidFill>
              <a:latin typeface="Calibri-Bold"/>
            </a:endParaRPr>
          </a:p>
        </p:txBody>
      </p:sp>
      <p:sp>
        <p:nvSpPr>
          <p:cNvPr id="12" name="Rectangle 11"/>
          <p:cNvSpPr/>
          <p:nvPr/>
        </p:nvSpPr>
        <p:spPr>
          <a:xfrm>
            <a:off x="6972356" y="3474670"/>
            <a:ext cx="281883" cy="3170099"/>
          </a:xfrm>
          <a:prstGeom prst="rect">
            <a:avLst/>
          </a:prstGeom>
        </p:spPr>
        <p:txBody>
          <a:bodyPr wrap="square">
            <a:spAutoFit/>
          </a:bodyPr>
          <a:lstStyle/>
          <a:p>
            <a:r>
              <a:rPr lang="fr-FR" b="1" dirty="0">
                <a:solidFill>
                  <a:srgbClr val="000000"/>
                </a:solidFill>
                <a:latin typeface="Arial" panose="020B0604020202020204" pitchFamily="34" charset="0"/>
                <a:cs typeface="Arial" panose="020B0604020202020204" pitchFamily="34" charset="0"/>
              </a:rPr>
              <a:t>NAPPELLUS </a:t>
            </a:r>
          </a:p>
          <a:p>
            <a:endParaRPr lang="fr-FR" b="1" dirty="0">
              <a:solidFill>
                <a:srgbClr val="000000"/>
              </a:solidFill>
              <a:latin typeface="Arial" panose="020B0604020202020204" pitchFamily="34" charset="0"/>
              <a:cs typeface="Arial" panose="020B0604020202020204" pitchFamily="34" charset="0"/>
            </a:endParaRPr>
          </a:p>
          <a:p>
            <a:endParaRPr lang="fr-FR" sz="2000" b="1" dirty="0">
              <a:solidFill>
                <a:srgbClr val="000000"/>
              </a:solidFill>
              <a:latin typeface="Arial" panose="020B0604020202020204" pitchFamily="34" charset="0"/>
              <a:cs typeface="Arial" panose="020B0604020202020204" pitchFamily="34" charset="0"/>
            </a:endParaRPr>
          </a:p>
        </p:txBody>
      </p:sp>
      <p:sp>
        <p:nvSpPr>
          <p:cNvPr id="13" name="Rectangle 12"/>
          <p:cNvSpPr/>
          <p:nvPr/>
        </p:nvSpPr>
        <p:spPr>
          <a:xfrm>
            <a:off x="3100299" y="1757761"/>
            <a:ext cx="3806110" cy="369332"/>
          </a:xfrm>
          <a:prstGeom prst="rect">
            <a:avLst/>
          </a:prstGeom>
        </p:spPr>
        <p:txBody>
          <a:bodyPr wrap="square">
            <a:spAutoFit/>
          </a:bodyPr>
          <a:lstStyle/>
          <a:p>
            <a:r>
              <a:rPr lang="fr-FR" b="1" dirty="0">
                <a:solidFill>
                  <a:srgbClr val="000000"/>
                </a:solidFill>
                <a:latin typeface="Arial" panose="020B0604020202020204" pitchFamily="34" charset="0"/>
                <a:cs typeface="Arial" panose="020B0604020202020204" pitchFamily="34" charset="0"/>
              </a:rPr>
              <a:t>I       F  L  U      N  Z   I   N      M</a:t>
            </a:r>
            <a:endParaRPr lang="fr-FR" sz="2000" b="1" dirty="0">
              <a:solidFill>
                <a:srgbClr val="000000"/>
              </a:solidFill>
              <a:latin typeface="Arial" panose="020B0604020202020204" pitchFamily="34" charset="0"/>
              <a:cs typeface="Arial" panose="020B0604020202020204" pitchFamily="34" charset="0"/>
            </a:endParaRPr>
          </a:p>
        </p:txBody>
      </p:sp>
      <p:sp>
        <p:nvSpPr>
          <p:cNvPr id="14" name="Rectangle 13"/>
          <p:cNvSpPr/>
          <p:nvPr/>
        </p:nvSpPr>
        <p:spPr>
          <a:xfrm>
            <a:off x="4444666" y="3715862"/>
            <a:ext cx="3806110" cy="369332"/>
          </a:xfrm>
          <a:prstGeom prst="rect">
            <a:avLst/>
          </a:prstGeom>
        </p:spPr>
        <p:txBody>
          <a:bodyPr wrap="square">
            <a:spAutoFit/>
          </a:bodyPr>
          <a:lstStyle/>
          <a:p>
            <a:r>
              <a:rPr lang="fr-FR" b="1" dirty="0">
                <a:solidFill>
                  <a:srgbClr val="000000"/>
                </a:solidFill>
                <a:latin typeface="Arial" panose="020B0604020202020204" pitchFamily="34" charset="0"/>
                <a:cs typeface="Arial" panose="020B0604020202020204" pitchFamily="34" charset="0"/>
              </a:rPr>
              <a:t>N  U  X      V      M  I   C</a:t>
            </a:r>
            <a:endParaRPr lang="fr-FR" sz="2000" b="1" dirty="0">
              <a:solidFill>
                <a:srgbClr val="000000"/>
              </a:solidFill>
              <a:latin typeface="Arial" panose="020B0604020202020204" pitchFamily="34" charset="0"/>
              <a:cs typeface="Arial" panose="020B0604020202020204" pitchFamily="34" charset="0"/>
            </a:endParaRPr>
          </a:p>
        </p:txBody>
      </p:sp>
      <p:sp>
        <p:nvSpPr>
          <p:cNvPr id="15" name="Rectangle 14"/>
          <p:cNvSpPr/>
          <p:nvPr/>
        </p:nvSpPr>
        <p:spPr>
          <a:xfrm>
            <a:off x="6692311" y="917849"/>
            <a:ext cx="3806110" cy="369332"/>
          </a:xfrm>
          <a:prstGeom prst="rect">
            <a:avLst/>
          </a:prstGeom>
        </p:spPr>
        <p:txBody>
          <a:bodyPr wrap="square">
            <a:spAutoFit/>
          </a:bodyPr>
          <a:lstStyle/>
          <a:p>
            <a:r>
              <a:rPr lang="fr-FR" b="1" dirty="0">
                <a:solidFill>
                  <a:srgbClr val="000000"/>
                </a:solidFill>
                <a:latin typeface="Arial" panose="020B0604020202020204" pitchFamily="34" charset="0"/>
                <a:cs typeface="Arial" panose="020B0604020202020204" pitchFamily="34" charset="0"/>
              </a:rPr>
              <a:t>C      U  S  T   I  C U  M</a:t>
            </a:r>
            <a:endParaRPr lang="fr-FR" sz="2000" b="1" dirty="0">
              <a:solidFill>
                <a:srgbClr val="000000"/>
              </a:solidFill>
              <a:latin typeface="Arial" panose="020B0604020202020204" pitchFamily="34" charset="0"/>
              <a:cs typeface="Arial" panose="020B0604020202020204" pitchFamily="34" charset="0"/>
            </a:endParaRPr>
          </a:p>
        </p:txBody>
      </p:sp>
      <p:sp>
        <p:nvSpPr>
          <p:cNvPr id="17" name="Rectangle 16"/>
          <p:cNvSpPr/>
          <p:nvPr/>
        </p:nvSpPr>
        <p:spPr>
          <a:xfrm>
            <a:off x="3861947" y="5111237"/>
            <a:ext cx="3806110" cy="369332"/>
          </a:xfrm>
          <a:prstGeom prst="rect">
            <a:avLst/>
          </a:prstGeom>
        </p:spPr>
        <p:txBody>
          <a:bodyPr wrap="square">
            <a:spAutoFit/>
          </a:bodyPr>
          <a:lstStyle/>
          <a:p>
            <a:r>
              <a:rPr lang="fr-FR" b="1" dirty="0">
                <a:solidFill>
                  <a:srgbClr val="000000"/>
                </a:solidFill>
                <a:latin typeface="Arial" panose="020B0604020202020204" pitchFamily="34" charset="0"/>
                <a:cs typeface="Arial" panose="020B0604020202020204" pitchFamily="34" charset="0"/>
              </a:rPr>
              <a:t>C  U  P  R  U M</a:t>
            </a:r>
            <a:endParaRPr lang="fr-FR" sz="2000" b="1" dirty="0">
              <a:solidFill>
                <a:srgbClr val="000000"/>
              </a:solidFill>
              <a:latin typeface="Arial" panose="020B0604020202020204" pitchFamily="34" charset="0"/>
              <a:cs typeface="Arial" panose="020B0604020202020204" pitchFamily="34" charset="0"/>
            </a:endParaRPr>
          </a:p>
        </p:txBody>
      </p:sp>
      <p:sp>
        <p:nvSpPr>
          <p:cNvPr id="18" name="Rectangle 17"/>
          <p:cNvSpPr/>
          <p:nvPr/>
        </p:nvSpPr>
        <p:spPr>
          <a:xfrm>
            <a:off x="6128273" y="5101077"/>
            <a:ext cx="2574231" cy="369332"/>
          </a:xfrm>
          <a:prstGeom prst="rect">
            <a:avLst/>
          </a:prstGeom>
        </p:spPr>
        <p:txBody>
          <a:bodyPr wrap="none">
            <a:spAutoFit/>
          </a:bodyPr>
          <a:lstStyle/>
          <a:p>
            <a:r>
              <a:rPr lang="fr-FR" b="1">
                <a:solidFill>
                  <a:srgbClr val="000000"/>
                </a:solidFill>
              </a:rPr>
              <a:t>E  T  A       L  </a:t>
            </a:r>
            <a:r>
              <a:rPr lang="fr-FR" b="1" dirty="0">
                <a:solidFill>
                  <a:srgbClr val="000000"/>
                </a:solidFill>
              </a:rPr>
              <a:t>I   </a:t>
            </a:r>
            <a:r>
              <a:rPr lang="fr-FR" b="1">
                <a:solidFill>
                  <a:srgbClr val="000000"/>
                </a:solidFill>
              </a:rPr>
              <a:t>C  U M</a:t>
            </a:r>
            <a:endParaRPr lang="fr-FR" sz="2000" b="1" dirty="0">
              <a:solidFill>
                <a:srgbClr val="000000"/>
              </a:solidFill>
            </a:endParaRPr>
          </a:p>
        </p:txBody>
      </p:sp>
      <p:sp>
        <p:nvSpPr>
          <p:cNvPr id="20" name="Rectangle 19"/>
          <p:cNvSpPr/>
          <p:nvPr/>
        </p:nvSpPr>
        <p:spPr>
          <a:xfrm>
            <a:off x="7534286" y="2591879"/>
            <a:ext cx="1642890" cy="369332"/>
          </a:xfrm>
          <a:prstGeom prst="rect">
            <a:avLst/>
          </a:prstGeom>
        </p:spPr>
        <p:txBody>
          <a:bodyPr wrap="square">
            <a:spAutoFit/>
          </a:bodyPr>
          <a:lstStyle/>
          <a:p>
            <a:r>
              <a:rPr lang="fr-FR" b="1" dirty="0">
                <a:solidFill>
                  <a:srgbClr val="000000"/>
                </a:solidFill>
                <a:latin typeface="Arial" panose="020B0604020202020204" pitchFamily="34" charset="0"/>
                <a:cs typeface="Arial" panose="020B0604020202020204" pitchFamily="34" charset="0"/>
              </a:rPr>
              <a:t>C H  I   N  A  </a:t>
            </a:r>
            <a:endParaRPr lang="fr-FR" sz="2000" b="1" dirty="0">
              <a:solidFill>
                <a:srgbClr val="000000"/>
              </a:solidFill>
              <a:latin typeface="Arial" panose="020B0604020202020204" pitchFamily="34" charset="0"/>
              <a:cs typeface="Arial" panose="020B0604020202020204" pitchFamily="34" charset="0"/>
            </a:endParaRPr>
          </a:p>
        </p:txBody>
      </p:sp>
      <p:sp>
        <p:nvSpPr>
          <p:cNvPr id="21" name="Rectangle 20"/>
          <p:cNvSpPr/>
          <p:nvPr/>
        </p:nvSpPr>
        <p:spPr>
          <a:xfrm>
            <a:off x="9457222" y="2606082"/>
            <a:ext cx="1642890" cy="369332"/>
          </a:xfrm>
          <a:prstGeom prst="rect">
            <a:avLst/>
          </a:prstGeom>
        </p:spPr>
        <p:txBody>
          <a:bodyPr wrap="square">
            <a:spAutoFit/>
          </a:bodyPr>
          <a:lstStyle/>
          <a:p>
            <a:r>
              <a:rPr lang="fr-FR" b="1" dirty="0">
                <a:solidFill>
                  <a:srgbClr val="000000"/>
                </a:solidFill>
                <a:latin typeface="Arial" panose="020B0604020202020204" pitchFamily="34" charset="0"/>
                <a:cs typeface="Arial" panose="020B0604020202020204" pitchFamily="34" charset="0"/>
              </a:rPr>
              <a:t>U  B  R  A</a:t>
            </a:r>
            <a:endParaRPr lang="fr-FR" sz="2000" b="1" dirty="0">
              <a:solidFill>
                <a:srgbClr val="000000"/>
              </a:solidFill>
              <a:latin typeface="Arial" panose="020B0604020202020204" pitchFamily="34" charset="0"/>
              <a:cs typeface="Arial" panose="020B0604020202020204" pitchFamily="34" charset="0"/>
            </a:endParaRPr>
          </a:p>
        </p:txBody>
      </p:sp>
      <p:sp>
        <p:nvSpPr>
          <p:cNvPr id="22" name="Rectangle 21"/>
          <p:cNvSpPr/>
          <p:nvPr/>
        </p:nvSpPr>
        <p:spPr>
          <a:xfrm>
            <a:off x="6125082" y="3168850"/>
            <a:ext cx="1642890" cy="369332"/>
          </a:xfrm>
          <a:prstGeom prst="rect">
            <a:avLst/>
          </a:prstGeom>
        </p:spPr>
        <p:txBody>
          <a:bodyPr wrap="square">
            <a:spAutoFit/>
          </a:bodyPr>
          <a:lstStyle/>
          <a:p>
            <a:r>
              <a:rPr lang="fr-FR" b="1" dirty="0">
                <a:solidFill>
                  <a:srgbClr val="000000"/>
                </a:solidFill>
                <a:latin typeface="Arial" panose="020B0604020202020204" pitchFamily="34" charset="0"/>
                <a:cs typeface="Arial" panose="020B0604020202020204" pitchFamily="34" charset="0"/>
              </a:rPr>
              <a:t>H  U  S</a:t>
            </a:r>
            <a:endParaRPr lang="fr-FR" sz="2000" b="1" dirty="0">
              <a:solidFill>
                <a:srgbClr val="000000"/>
              </a:solidFill>
              <a:latin typeface="Arial" panose="020B0604020202020204" pitchFamily="34" charset="0"/>
              <a:cs typeface="Arial" panose="020B0604020202020204" pitchFamily="34" charset="0"/>
            </a:endParaRPr>
          </a:p>
        </p:txBody>
      </p:sp>
      <p:sp>
        <p:nvSpPr>
          <p:cNvPr id="23" name="Rectangle 22"/>
          <p:cNvSpPr/>
          <p:nvPr/>
        </p:nvSpPr>
        <p:spPr>
          <a:xfrm>
            <a:off x="7220020" y="3158690"/>
            <a:ext cx="4068435" cy="369332"/>
          </a:xfrm>
          <a:prstGeom prst="rect">
            <a:avLst/>
          </a:prstGeom>
        </p:spPr>
        <p:txBody>
          <a:bodyPr wrap="square">
            <a:spAutoFit/>
          </a:bodyPr>
          <a:lstStyle/>
          <a:p>
            <a:r>
              <a:rPr lang="fr-FR" b="1" dirty="0">
                <a:solidFill>
                  <a:srgbClr val="000000"/>
                </a:solidFill>
                <a:latin typeface="Arial" panose="020B0604020202020204" pitchFamily="34" charset="0"/>
                <a:cs typeface="Arial" panose="020B0604020202020204" pitchFamily="34" charset="0"/>
              </a:rPr>
              <a:t>T  O  X  I   C  O  D      N  D  R O  N</a:t>
            </a:r>
            <a:endParaRPr lang="fr-FR" sz="2000" b="1" dirty="0">
              <a:solidFill>
                <a:srgbClr val="000000"/>
              </a:solidFill>
              <a:latin typeface="Arial" panose="020B0604020202020204" pitchFamily="34" charset="0"/>
              <a:cs typeface="Arial" panose="020B0604020202020204" pitchFamily="34" charset="0"/>
            </a:endParaRPr>
          </a:p>
        </p:txBody>
      </p:sp>
      <p:sp>
        <p:nvSpPr>
          <p:cNvPr id="24" name="Rectangle 23"/>
          <p:cNvSpPr/>
          <p:nvPr/>
        </p:nvSpPr>
        <p:spPr>
          <a:xfrm>
            <a:off x="8099966" y="3987334"/>
            <a:ext cx="1887313" cy="369332"/>
          </a:xfrm>
          <a:prstGeom prst="rect">
            <a:avLst/>
          </a:prstGeom>
        </p:spPr>
        <p:txBody>
          <a:bodyPr wrap="square">
            <a:spAutoFit/>
          </a:bodyPr>
          <a:lstStyle/>
          <a:p>
            <a:r>
              <a:rPr lang="fr-FR" b="1" dirty="0">
                <a:solidFill>
                  <a:srgbClr val="000000"/>
                </a:solidFill>
                <a:latin typeface="Arial" panose="020B0604020202020204" pitchFamily="34" charset="0"/>
                <a:cs typeface="Arial" panose="020B0604020202020204" pitchFamily="34" charset="0"/>
              </a:rPr>
              <a:t>A  R N  I        A</a:t>
            </a:r>
            <a:endParaRPr lang="fr-FR" sz="2000" b="1" dirty="0">
              <a:solidFill>
                <a:srgbClr val="000000"/>
              </a:solidFill>
              <a:latin typeface="Arial" panose="020B0604020202020204" pitchFamily="34" charset="0"/>
              <a:cs typeface="Arial" panose="020B0604020202020204" pitchFamily="34" charset="0"/>
            </a:endParaRPr>
          </a:p>
        </p:txBody>
      </p:sp>
      <p:sp>
        <p:nvSpPr>
          <p:cNvPr id="25" name="Rectangle 24"/>
          <p:cNvSpPr/>
          <p:nvPr/>
        </p:nvSpPr>
        <p:spPr>
          <a:xfrm>
            <a:off x="10005893" y="3987334"/>
            <a:ext cx="2239054" cy="369332"/>
          </a:xfrm>
          <a:prstGeom prst="rect">
            <a:avLst/>
          </a:prstGeom>
        </p:spPr>
        <p:txBody>
          <a:bodyPr wrap="square">
            <a:spAutoFit/>
          </a:bodyPr>
          <a:lstStyle/>
          <a:p>
            <a:r>
              <a:rPr lang="fr-FR" b="1" dirty="0">
                <a:solidFill>
                  <a:srgbClr val="000000"/>
                </a:solidFill>
                <a:latin typeface="Arial" panose="020B0604020202020204" pitchFamily="34" charset="0"/>
                <a:cs typeface="Arial" panose="020B0604020202020204" pitchFamily="34" charset="0"/>
              </a:rPr>
              <a:t>M O  N  T  A  N  A</a:t>
            </a:r>
            <a:endParaRPr lang="fr-FR" sz="2000" b="1" dirty="0">
              <a:solidFill>
                <a:srgbClr val="000000"/>
              </a:solidFill>
              <a:latin typeface="Arial" panose="020B0604020202020204" pitchFamily="34" charset="0"/>
              <a:cs typeface="Arial" panose="020B0604020202020204" pitchFamily="34" charset="0"/>
            </a:endParaRPr>
          </a:p>
        </p:txBody>
      </p:sp>
      <p:sp>
        <p:nvSpPr>
          <p:cNvPr id="26" name="Rectangle 25"/>
          <p:cNvSpPr/>
          <p:nvPr/>
        </p:nvSpPr>
        <p:spPr>
          <a:xfrm>
            <a:off x="7783065" y="4543863"/>
            <a:ext cx="3480337" cy="369332"/>
          </a:xfrm>
          <a:prstGeom prst="rect">
            <a:avLst/>
          </a:prstGeom>
        </p:spPr>
        <p:txBody>
          <a:bodyPr wrap="square">
            <a:spAutoFit/>
          </a:bodyPr>
          <a:lstStyle/>
          <a:p>
            <a:r>
              <a:rPr lang="fr-FR" b="1" dirty="0">
                <a:solidFill>
                  <a:srgbClr val="000000"/>
                </a:solidFill>
                <a:latin typeface="Arial" panose="020B0604020202020204" pitchFamily="34" charset="0"/>
                <a:cs typeface="Arial" panose="020B0604020202020204" pitchFamily="34" charset="0"/>
              </a:rPr>
              <a:t>G  E  L  S  E       I   U  M</a:t>
            </a:r>
            <a:endParaRPr lang="fr-FR" sz="20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364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0" grpId="0"/>
      <p:bldP spid="11" grpId="0"/>
      <p:bldP spid="12" grpId="0"/>
      <p:bldP spid="14" grpId="0"/>
      <p:bldP spid="17" grpId="0"/>
      <p:bldP spid="18" grpId="0"/>
      <p:bldP spid="20" grpId="0"/>
      <p:bldP spid="21" grpId="0"/>
      <p:bldP spid="22" grpId="0"/>
      <p:bldP spid="23" grpId="0"/>
      <p:bldP spid="24" grpId="0"/>
      <p:bldP spid="25" grpId="0"/>
      <p:bldP spid="26"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Rectangle 19"/>
          <p:cNvSpPr>
            <a:spLocks noChangeArrowheads="1"/>
          </p:cNvSpPr>
          <p:nvPr/>
        </p:nvSpPr>
        <p:spPr bwMode="auto">
          <a:xfrm>
            <a:off x="6240463" y="1444625"/>
            <a:ext cx="5040312"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20000"/>
              </a:spcBef>
              <a:spcAft>
                <a:spcPct val="0"/>
              </a:spcAft>
              <a:buFont typeface="Arial" panose="020B0604020202020204" pitchFamily="34" charset="0"/>
              <a:buNone/>
            </a:pPr>
            <a:r>
              <a:rPr lang="fr-FR" altLang="fr-FR" sz="2000" b="1" u="sng" dirty="0">
                <a:solidFill>
                  <a:srgbClr val="000099"/>
                </a:solidFill>
                <a:ea typeface="ＭＳ Ｐゴシック" panose="020B0600070205080204" pitchFamily="34" charset="-128"/>
                <a:cs typeface="Arial" panose="020B0604020202020204" pitchFamily="34" charset="0"/>
              </a:rPr>
              <a:t>Objectif :</a:t>
            </a:r>
          </a:p>
          <a:p>
            <a:pPr eaLnBrk="0" fontAlgn="base" hangingPunct="0">
              <a:spcBef>
                <a:spcPct val="50000"/>
              </a:spcBef>
              <a:spcAft>
                <a:spcPct val="0"/>
              </a:spcAft>
              <a:buFont typeface="Wingdings" panose="05000000000000000000" pitchFamily="2" charset="2"/>
              <a:buChar char=""/>
            </a:pPr>
            <a:r>
              <a:rPr lang="fr-FR" altLang="fr-FR" sz="2000" dirty="0">
                <a:solidFill>
                  <a:srgbClr val="000099"/>
                </a:solidFill>
                <a:ea typeface="ＭＳ Ｐゴシック" panose="020B0600070205080204" pitchFamily="34" charset="-128"/>
                <a:cs typeface="Arial" panose="020B0604020202020204" pitchFamily="34" charset="0"/>
              </a:rPr>
              <a:t>S’entrainer et mettre en application pour pratiquer dès demain</a:t>
            </a:r>
          </a:p>
        </p:txBody>
      </p:sp>
      <p:sp>
        <p:nvSpPr>
          <p:cNvPr id="455682"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455683" name="ZoneTexte 7"/>
          <p:cNvSpPr txBox="1">
            <a:spLocks noChangeArrowheads="1"/>
          </p:cNvSpPr>
          <p:nvPr/>
        </p:nvSpPr>
        <p:spPr bwMode="auto">
          <a:xfrm>
            <a:off x="2397125" y="314325"/>
            <a:ext cx="8667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3200" b="1" dirty="0">
                <a:solidFill>
                  <a:srgbClr val="FFFFFF"/>
                </a:solidFill>
                <a:cs typeface="Arial" panose="020B0604020202020204" pitchFamily="34" charset="0"/>
              </a:rPr>
              <a:t>Synthèse cas de comptoir</a:t>
            </a:r>
          </a:p>
        </p:txBody>
      </p:sp>
      <p:sp>
        <p:nvSpPr>
          <p:cNvPr id="455684" name="ZoneTexte 9"/>
          <p:cNvSpPr txBox="1">
            <a:spLocks noChangeArrowheads="1"/>
          </p:cNvSpPr>
          <p:nvPr/>
        </p:nvSpPr>
        <p:spPr bwMode="auto">
          <a:xfrm rot="-39669">
            <a:off x="1430338" y="3043238"/>
            <a:ext cx="2863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a:solidFill>
                  <a:srgbClr val="FFFFFF"/>
                </a:solidFill>
                <a:latin typeface="Arial Black" panose="020B0A04020102020204" pitchFamily="34" charset="0"/>
                <a:cs typeface="Arial" panose="020B0604020202020204" pitchFamily="34" charset="0"/>
              </a:rPr>
              <a:t>30’</a:t>
            </a:r>
          </a:p>
        </p:txBody>
      </p:sp>
      <p:sp>
        <p:nvSpPr>
          <p:cNvPr id="11" name="Rectangle 15"/>
          <p:cNvSpPr>
            <a:spLocks noChangeArrowheads="1"/>
          </p:cNvSpPr>
          <p:nvPr/>
        </p:nvSpPr>
        <p:spPr bwMode="auto">
          <a:xfrm>
            <a:off x="2988944" y="2796632"/>
            <a:ext cx="9023985" cy="4610363"/>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20000"/>
              </a:spcBef>
              <a:spcAft>
                <a:spcPct val="0"/>
              </a:spcAft>
              <a:buFont typeface="Wingdings" panose="05000000000000000000" pitchFamily="2" charset="2"/>
              <a:buNone/>
              <a:defRPr/>
            </a:pPr>
            <a:r>
              <a:rPr lang="fr-FR" altLang="fr-FR" b="1" u="sng" dirty="0">
                <a:solidFill>
                  <a:srgbClr val="000099"/>
                </a:solidFill>
                <a:latin typeface="Arial"/>
                <a:ea typeface="ＭＳ Ｐゴシック" panose="020B0600070205080204" pitchFamily="34" charset="-128"/>
              </a:rPr>
              <a:t>Règles du jeu :</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Pratiquer en groupe de 3</a:t>
            </a:r>
            <a:r>
              <a:rPr lang="fr-FR" altLang="fr-FR" dirty="0">
                <a:solidFill>
                  <a:srgbClr val="000099"/>
                </a:solidFill>
                <a:latin typeface="Arial"/>
                <a:ea typeface="ＭＳ Ｐゴシック" panose="020B0600070205080204" pitchFamily="34" charset="-128"/>
              </a:rPr>
              <a:t> : 1 patient, 1 pharmacien/préparateur et 1 observateur</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3 cas différents pour pratiquer </a:t>
            </a:r>
            <a:r>
              <a:rPr lang="fr-FR" altLang="fr-FR" dirty="0">
                <a:solidFill>
                  <a:srgbClr val="000099"/>
                </a:solidFill>
                <a:latin typeface="Arial"/>
                <a:ea typeface="ＭＳ Ｐゴシック" panose="020B0600070205080204" pitchFamily="34" charset="-128"/>
              </a:rPr>
              <a:t>chacun des rôles</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S’appuyer sur</a:t>
            </a:r>
            <a:r>
              <a:rPr lang="fr-FR" altLang="fr-FR" dirty="0">
                <a:solidFill>
                  <a:srgbClr val="000099"/>
                </a:solidFill>
                <a:latin typeface="Arial"/>
                <a:ea typeface="ＭＳ Ｐゴシック" panose="020B0600070205080204" pitchFamily="34" charset="-128"/>
              </a:rPr>
              <a:t> </a:t>
            </a:r>
            <a:r>
              <a:rPr lang="fr-FR" altLang="fr-FR" b="1" dirty="0">
                <a:solidFill>
                  <a:srgbClr val="000099"/>
                </a:solidFill>
                <a:latin typeface="Arial"/>
                <a:ea typeface="ＭＳ Ｐゴシック" panose="020B0600070205080204" pitchFamily="34" charset="-128"/>
              </a:rPr>
              <a:t>la méthodologie de conseil</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SEUL le patient lit la Carte « Patient » et ne répond qu’aux questions que le pharmacien lui pose</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Le pharmacien construit son conseil</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L’observateur s’appuie sur la grille « Observateur » pour faire le </a:t>
            </a:r>
            <a:r>
              <a:rPr lang="fr-FR" altLang="fr-FR" dirty="0" err="1">
                <a:solidFill>
                  <a:srgbClr val="000099"/>
                </a:solidFill>
                <a:latin typeface="Arial"/>
                <a:ea typeface="ＭＳ Ｐゴシック" panose="020B0600070205080204" pitchFamily="34" charset="-128"/>
              </a:rPr>
              <a:t>débrief</a:t>
            </a:r>
            <a:r>
              <a:rPr lang="fr-FR" altLang="fr-FR" dirty="0">
                <a:solidFill>
                  <a:srgbClr val="000099"/>
                </a:solidFill>
                <a:latin typeface="Arial"/>
                <a:ea typeface="ＭＳ Ｐゴシック" panose="020B0600070205080204" pitchFamily="34" charset="-128"/>
              </a:rPr>
              <a:t> du pharmacien</a:t>
            </a:r>
          </a:p>
          <a:p>
            <a:pPr marL="452438" lvl="1" eaLnBrk="0" fontAlgn="base" hangingPunct="0">
              <a:lnSpc>
                <a:spcPct val="110000"/>
              </a:lnSpc>
              <a:spcBef>
                <a:spcPct val="2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Pour chaque cas  : </a:t>
            </a:r>
            <a:r>
              <a:rPr lang="fr-FR" altLang="fr-FR" dirty="0">
                <a:solidFill>
                  <a:srgbClr val="000099"/>
                </a:solidFill>
                <a:latin typeface="Arial"/>
                <a:ea typeface="ＭＳ Ｐゴシック" panose="020B0600070205080204" pitchFamily="34" charset="-128"/>
              </a:rPr>
              <a:t>4 min de jeu + 5 min débrief (méthode et conseil)</a:t>
            </a:r>
          </a:p>
        </p:txBody>
      </p:sp>
    </p:spTree>
    <p:extLst>
      <p:ext uri="{BB962C8B-B14F-4D97-AF65-F5344CB8AC3E}">
        <p14:creationId xmlns:p14="http://schemas.microsoft.com/office/powerpoint/2010/main" val="310328163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140960" y="2019300"/>
            <a:ext cx="7214870"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Clr>
                <a:srgbClr val="ABD5FF"/>
              </a:buClr>
              <a:defRPr/>
            </a:pPr>
            <a:r>
              <a:rPr lang="fr-FR" altLang="fr-FR" sz="2000" b="1" u="sng" dirty="0">
                <a:solidFill>
                  <a:srgbClr val="000099"/>
                </a:solidFill>
                <a:latin typeface="Arial"/>
                <a:ea typeface="ＭＳ Ｐゴシック" panose="020B0600070205080204" pitchFamily="34" charset="-128"/>
              </a:rPr>
              <a:t>Objectif :</a:t>
            </a:r>
            <a:endParaRPr lang="fr-FR" altLang="fr-FR" sz="20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fontAlgn="base" hangingPunct="0">
              <a:spcBef>
                <a:spcPct val="50000"/>
              </a:spcBef>
              <a:spcAft>
                <a:spcPct val="0"/>
              </a:spcAft>
              <a:buClr>
                <a:srgbClr val="000099"/>
              </a:buClr>
              <a:buFont typeface="Wingdings" panose="05000000000000000000" pitchFamily="2" charset="2"/>
              <a:buChar char="Ø"/>
              <a:defRPr/>
            </a:pPr>
            <a:r>
              <a:rPr lang="fr-FR" altLang="fr-FR" sz="2000" dirty="0" err="1">
                <a:solidFill>
                  <a:srgbClr val="000099"/>
                </a:solidFill>
                <a:latin typeface="Arial"/>
                <a:ea typeface="ＭＳ Ｐゴシック" panose="020B0600070205080204" pitchFamily="34" charset="-128"/>
              </a:rPr>
              <a:t>Auto-évaluer</a:t>
            </a:r>
            <a:r>
              <a:rPr lang="fr-FR" altLang="fr-FR" sz="2000" dirty="0">
                <a:solidFill>
                  <a:srgbClr val="000099"/>
                </a:solidFill>
                <a:latin typeface="Arial"/>
                <a:ea typeface="ＭＳ Ｐゴシック" panose="020B0600070205080204" pitchFamily="34" charset="-128"/>
              </a:rPr>
              <a:t> l’évolution de vos pratiques professionnelles</a:t>
            </a:r>
          </a:p>
        </p:txBody>
      </p:sp>
      <p:sp>
        <p:nvSpPr>
          <p:cNvPr id="2237455" name="Rectangle 15"/>
          <p:cNvSpPr>
            <a:spLocks noChangeArrowheads="1"/>
          </p:cNvSpPr>
          <p:nvPr/>
        </p:nvSpPr>
        <p:spPr bwMode="auto">
          <a:xfrm>
            <a:off x="4151313" y="3902075"/>
            <a:ext cx="6048375" cy="2160588"/>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Clr>
                <a:srgbClr val="ABD5FF"/>
              </a:buClr>
              <a:defRPr/>
            </a:pPr>
            <a:r>
              <a:rPr lang="fr-FR" altLang="fr-FR" b="1" u="sng" dirty="0">
                <a:solidFill>
                  <a:srgbClr val="000099"/>
                </a:solidFill>
                <a:latin typeface="Arial"/>
                <a:ea typeface="ＭＳ Ｐゴシック" panose="020B0600070205080204" pitchFamily="34" charset="-128"/>
              </a:rPr>
              <a:t>Règles du jeu :</a:t>
            </a:r>
          </a:p>
          <a:p>
            <a:pPr eaLnBrk="0" fontAlgn="base" hangingPunct="0">
              <a:spcBef>
                <a:spcPct val="0"/>
              </a:spcBef>
              <a:spcAft>
                <a:spcPct val="0"/>
              </a:spcAft>
              <a:buClr>
                <a:srgbClr val="ABD5FF"/>
              </a:buClr>
              <a:buFontTx/>
              <a:buChar char="o"/>
              <a:defRPr/>
            </a:pPr>
            <a:endParaRPr lang="fr-FR" altLang="fr-FR"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fontAlgn="base" hangingPunct="0">
              <a:spcBef>
                <a:spcPct val="0"/>
              </a:spcBef>
              <a:spcAft>
                <a:spcPct val="0"/>
              </a:spcAft>
              <a:buClr>
                <a:srgbClr val="000099"/>
              </a:buClr>
              <a:buFontTx/>
              <a:buBlip>
                <a:blip r:embed="rId3"/>
              </a:buBlip>
              <a:defRPr/>
            </a:pPr>
            <a:r>
              <a:rPr lang="fr-FR" altLang="fr-FR" b="1" dirty="0">
                <a:solidFill>
                  <a:srgbClr val="000099"/>
                </a:solidFill>
                <a:latin typeface="Arial"/>
                <a:ea typeface="ＭＳ Ｐゴシック" panose="020B0600070205080204" pitchFamily="34" charset="-128"/>
              </a:rPr>
              <a:t>Individuellement</a:t>
            </a:r>
          </a:p>
          <a:p>
            <a:pPr eaLnBrk="0" fontAlgn="base" hangingPunct="0">
              <a:spcBef>
                <a:spcPct val="30000"/>
              </a:spcBef>
              <a:spcAft>
                <a:spcPct val="0"/>
              </a:spcAft>
              <a:buClr>
                <a:srgbClr val="000099"/>
              </a:buClr>
              <a:buFontTx/>
              <a:buBlip>
                <a:blip r:embed="rId3"/>
              </a:buBlip>
              <a:defRPr/>
            </a:pPr>
            <a:r>
              <a:rPr lang="fr-FR" altLang="fr-FR" dirty="0">
                <a:solidFill>
                  <a:srgbClr val="000099"/>
                </a:solidFill>
                <a:latin typeface="Arial"/>
                <a:ea typeface="ＭＳ Ｐゴシック" panose="020B0600070205080204" pitchFamily="34" charset="-128"/>
              </a:rPr>
              <a:t>Répondre au questionnaire</a:t>
            </a:r>
          </a:p>
        </p:txBody>
      </p:sp>
      <p:sp>
        <p:nvSpPr>
          <p:cNvPr id="457731" name="ZoneTexte 8"/>
          <p:cNvSpPr txBox="1">
            <a:spLocks noChangeArrowheads="1"/>
          </p:cNvSpPr>
          <p:nvPr/>
        </p:nvSpPr>
        <p:spPr bwMode="auto">
          <a:xfrm rot="-39669">
            <a:off x="1489075"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dirty="0">
                <a:solidFill>
                  <a:srgbClr val="FFFFFF"/>
                </a:solidFill>
                <a:latin typeface="Arial Black" panose="020B0A04020102020204" pitchFamily="34" charset="0"/>
                <a:cs typeface="Arial" panose="020B0604020202020204" pitchFamily="34" charset="0"/>
              </a:rPr>
              <a:t>15’</a:t>
            </a:r>
          </a:p>
        </p:txBody>
      </p:sp>
      <p:sp>
        <p:nvSpPr>
          <p:cNvPr id="457732"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457733" name="ZoneTexte 10"/>
          <p:cNvSpPr txBox="1">
            <a:spLocks noChangeArrowheads="1"/>
          </p:cNvSpPr>
          <p:nvPr/>
        </p:nvSpPr>
        <p:spPr bwMode="auto">
          <a:xfrm>
            <a:off x="2397125" y="314325"/>
            <a:ext cx="8667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3200" b="1" dirty="0">
                <a:solidFill>
                  <a:srgbClr val="FFFFFF"/>
                </a:solidFill>
                <a:cs typeface="Arial" panose="020B0604020202020204" pitchFamily="34" charset="0"/>
              </a:rPr>
              <a:t>Évaluation des pratiques professionnelles</a:t>
            </a:r>
          </a:p>
        </p:txBody>
      </p:sp>
    </p:spTree>
    <p:extLst>
      <p:ext uri="{BB962C8B-B14F-4D97-AF65-F5344CB8AC3E}">
        <p14:creationId xmlns:p14="http://schemas.microsoft.com/office/powerpoint/2010/main" val="192884326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2"/>
          <p:cNvSpPr>
            <a:spLocks noChangeArrowheads="1"/>
          </p:cNvSpPr>
          <p:nvPr/>
        </p:nvSpPr>
        <p:spPr bwMode="auto">
          <a:xfrm>
            <a:off x="6024563" y="1905000"/>
            <a:ext cx="4926012"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3538" indent="-36353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20000"/>
              </a:spcBef>
              <a:spcAft>
                <a:spcPct val="0"/>
              </a:spcAft>
            </a:pPr>
            <a:r>
              <a:rPr lang="fr-FR" altLang="fr-FR" sz="2000" b="1" u="sng" dirty="0">
                <a:solidFill>
                  <a:srgbClr val="000099"/>
                </a:solidFill>
                <a:cs typeface="Arial" panose="020B0604020202020204" pitchFamily="34" charset="0"/>
              </a:rPr>
              <a:t>Objectif :</a:t>
            </a:r>
          </a:p>
          <a:p>
            <a:pPr fontAlgn="base">
              <a:spcBef>
                <a:spcPct val="50000"/>
              </a:spcBef>
              <a:spcAft>
                <a:spcPct val="0"/>
              </a:spcAft>
              <a:buFont typeface="Wingdings" panose="05000000000000000000" pitchFamily="2" charset="2"/>
              <a:buChar char=""/>
            </a:pPr>
            <a:r>
              <a:rPr lang="fr-FR" altLang="fr-FR" sz="2000" dirty="0">
                <a:solidFill>
                  <a:srgbClr val="000099"/>
                </a:solidFill>
                <a:cs typeface="Arial" panose="020B0604020202020204" pitchFamily="34" charset="0"/>
              </a:rPr>
              <a:t>Evaluer les connaissances</a:t>
            </a:r>
          </a:p>
        </p:txBody>
      </p:sp>
      <p:sp>
        <p:nvSpPr>
          <p:cNvPr id="459778" name="Text Box 8"/>
          <p:cNvSpPr txBox="1">
            <a:spLocks noChangeArrowheads="1"/>
          </p:cNvSpPr>
          <p:nvPr/>
        </p:nvSpPr>
        <p:spPr bwMode="auto">
          <a:xfrm>
            <a:off x="6097588" y="325438"/>
            <a:ext cx="4391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endParaRPr lang="fr-FR" altLang="fr-FR" b="1">
              <a:solidFill>
                <a:srgbClr val="000099"/>
              </a:solidFill>
              <a:ea typeface="ＭＳ Ｐゴシック" panose="020B0600070205080204" pitchFamily="34" charset="-128"/>
              <a:cs typeface="Arial" panose="020B0604020202020204" pitchFamily="34" charset="0"/>
            </a:endParaRPr>
          </a:p>
        </p:txBody>
      </p:sp>
      <p:sp>
        <p:nvSpPr>
          <p:cNvPr id="2237455" name="Rectangle 15"/>
          <p:cNvSpPr>
            <a:spLocks noChangeArrowheads="1"/>
          </p:cNvSpPr>
          <p:nvPr/>
        </p:nvSpPr>
        <p:spPr bwMode="auto">
          <a:xfrm>
            <a:off x="3863975" y="3716338"/>
            <a:ext cx="6048375" cy="2160587"/>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Clr>
                <a:srgbClr val="ABD5FF"/>
              </a:buClr>
              <a:defRPr/>
            </a:pPr>
            <a:r>
              <a:rPr lang="fr-FR" altLang="fr-FR" b="1" u="sng" dirty="0">
                <a:solidFill>
                  <a:srgbClr val="000099"/>
                </a:solidFill>
                <a:latin typeface="Arial"/>
                <a:ea typeface="ＭＳ Ｐゴシック" panose="020B0600070205080204" pitchFamily="34" charset="-128"/>
              </a:rPr>
              <a:t>Règles du jeu :</a:t>
            </a:r>
          </a:p>
          <a:p>
            <a:pPr eaLnBrk="0" fontAlgn="base" hangingPunct="0">
              <a:spcBef>
                <a:spcPct val="0"/>
              </a:spcBef>
              <a:spcAft>
                <a:spcPct val="0"/>
              </a:spcAft>
              <a:buClr>
                <a:srgbClr val="ABD5FF"/>
              </a:buClr>
              <a:buFontTx/>
              <a:buChar char="o"/>
              <a:defRPr/>
            </a:pPr>
            <a:endParaRPr lang="fr-FR" altLang="fr-FR"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fontAlgn="base" hangingPunct="0">
              <a:spcBef>
                <a:spcPct val="0"/>
              </a:spcBef>
              <a:spcAft>
                <a:spcPct val="0"/>
              </a:spcAft>
              <a:buClr>
                <a:srgbClr val="000099"/>
              </a:buClr>
              <a:buFontTx/>
              <a:buBlip>
                <a:blip r:embed="rId3"/>
              </a:buBlip>
              <a:defRPr/>
            </a:pPr>
            <a:r>
              <a:rPr lang="fr-FR" altLang="fr-FR" b="1" dirty="0">
                <a:solidFill>
                  <a:srgbClr val="000099"/>
                </a:solidFill>
                <a:latin typeface="Arial"/>
                <a:ea typeface="ＭＳ Ｐゴシック" panose="020B0600070205080204" pitchFamily="34" charset="-128"/>
              </a:rPr>
              <a:t>Individuellement</a:t>
            </a:r>
            <a:endParaRPr lang="fr-FR" altLang="fr-FR" b="1" dirty="0">
              <a:solidFill>
                <a:srgbClr val="000099"/>
              </a:solidFill>
              <a:latin typeface="Arial"/>
            </a:endParaRPr>
          </a:p>
          <a:p>
            <a:pPr eaLnBrk="0" fontAlgn="base" hangingPunct="0">
              <a:spcBef>
                <a:spcPct val="0"/>
              </a:spcBef>
              <a:spcAft>
                <a:spcPct val="0"/>
              </a:spcAft>
              <a:buClr>
                <a:srgbClr val="000099"/>
              </a:buClr>
              <a:buFontTx/>
              <a:buChar char="•"/>
              <a:defRPr/>
            </a:pPr>
            <a:endParaRPr lang="fr-FR" altLang="fr-FR" b="1" dirty="0">
              <a:solidFill>
                <a:srgbClr val="000099"/>
              </a:solidFill>
              <a:latin typeface="Arial"/>
              <a:ea typeface="ＭＳ Ｐゴシック" panose="020B0600070205080204" pitchFamily="34" charset="-128"/>
            </a:endParaRPr>
          </a:p>
          <a:p>
            <a:pPr eaLnBrk="0" fontAlgn="base" hangingPunct="0">
              <a:spcBef>
                <a:spcPct val="30000"/>
              </a:spcBef>
              <a:spcAft>
                <a:spcPct val="0"/>
              </a:spcAft>
              <a:buClr>
                <a:srgbClr val="000099"/>
              </a:buClr>
              <a:buFontTx/>
              <a:buBlip>
                <a:blip r:embed="rId3"/>
              </a:buBlip>
              <a:defRPr/>
            </a:pPr>
            <a:r>
              <a:rPr lang="fr-FR" altLang="fr-FR" dirty="0">
                <a:solidFill>
                  <a:srgbClr val="000099"/>
                </a:solidFill>
                <a:latin typeface="Arial"/>
                <a:ea typeface="ＭＳ Ｐゴシック" panose="020B0600070205080204" pitchFamily="34" charset="-128"/>
              </a:rPr>
              <a:t>Répondre à l’</a:t>
            </a:r>
            <a:r>
              <a:rPr lang="fr-FR" altLang="fr-FR" dirty="0" err="1">
                <a:solidFill>
                  <a:srgbClr val="000099"/>
                </a:solidFill>
                <a:latin typeface="Arial"/>
                <a:ea typeface="ＭＳ Ｐゴシック" panose="020B0600070205080204" pitchFamily="34" charset="-128"/>
              </a:rPr>
              <a:t>homéoquizz</a:t>
            </a:r>
            <a:endParaRPr lang="fr-FR" altLang="fr-FR" dirty="0">
              <a:solidFill>
                <a:srgbClr val="000099"/>
              </a:solidFill>
              <a:latin typeface="Arial"/>
              <a:ea typeface="ＭＳ Ｐゴシック" panose="020B0600070205080204" pitchFamily="34" charset="-128"/>
            </a:endParaRPr>
          </a:p>
        </p:txBody>
      </p:sp>
      <p:sp>
        <p:nvSpPr>
          <p:cNvPr id="459780"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3200" b="1">
                <a:solidFill>
                  <a:srgbClr val="FFFFFF"/>
                </a:solidFill>
                <a:cs typeface="Arial" panose="020B0604020202020204" pitchFamily="34" charset="0"/>
              </a:rPr>
              <a:t>Homéoquizz</a:t>
            </a:r>
          </a:p>
        </p:txBody>
      </p:sp>
      <p:sp>
        <p:nvSpPr>
          <p:cNvPr id="459781" name="ZoneTexte 9"/>
          <p:cNvSpPr txBox="1">
            <a:spLocks noChangeArrowheads="1"/>
          </p:cNvSpPr>
          <p:nvPr/>
        </p:nvSpPr>
        <p:spPr bwMode="auto">
          <a:xfrm rot="-39669">
            <a:off x="1489075"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a:solidFill>
                  <a:srgbClr val="FFFFFF"/>
                </a:solidFill>
                <a:latin typeface="Arial Black" panose="020B0A04020102020204" pitchFamily="34" charset="0"/>
                <a:cs typeface="Arial" panose="020B0604020202020204" pitchFamily="34" charset="0"/>
              </a:rPr>
              <a:t>5’</a:t>
            </a:r>
          </a:p>
        </p:txBody>
      </p:sp>
      <p:sp>
        <p:nvSpPr>
          <p:cNvPr id="459782"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3200" b="1" i="1" dirty="0">
                <a:solidFill>
                  <a:srgbClr val="FF0000"/>
                </a:solidFill>
                <a:latin typeface="Lucida Calligraphy" panose="03010101010101010101" pitchFamily="66" charset="0"/>
                <a:cs typeface="Arial" panose="020B0604020202020204" pitchFamily="34" charset="0"/>
              </a:rPr>
              <a:t>C’est à vous…</a:t>
            </a:r>
            <a:endParaRPr lang="fr-FR" altLang="fr-FR" sz="3200"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23471465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5" name="Picture 9" descr="10694977-3d-petite-personne-qui-arrose-germer-image-3d-isole-sur-fond-bla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9931" y="1664206"/>
            <a:ext cx="2036763"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1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392613" y="1946275"/>
            <a:ext cx="2471737"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Et demain …</a:t>
            </a:r>
          </a:p>
        </p:txBody>
      </p:sp>
      <p:sp>
        <p:nvSpPr>
          <p:cNvPr id="9" name="Text Box 2"/>
          <p:cNvSpPr txBox="1">
            <a:spLocks noChangeArrowheads="1"/>
          </p:cNvSpPr>
          <p:nvPr/>
        </p:nvSpPr>
        <p:spPr bwMode="auto">
          <a:xfrm>
            <a:off x="3586819" y="4697831"/>
            <a:ext cx="523398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fr-FR" altLang="fr-FR" sz="2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Qu’allez-vous expérimenter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fr-FR" altLang="fr-FR" sz="2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Quoi ? et comment ?</a:t>
            </a:r>
          </a:p>
        </p:txBody>
      </p:sp>
    </p:spTree>
    <p:extLst>
      <p:ext uri="{BB962C8B-B14F-4D97-AF65-F5344CB8AC3E}">
        <p14:creationId xmlns:p14="http://schemas.microsoft.com/office/powerpoint/2010/main" val="375821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517392" y="1661733"/>
            <a:ext cx="11881437" cy="298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Bef>
                <a:spcPct val="50000"/>
              </a:spcBef>
              <a:spcAft>
                <a:spcPct val="0"/>
              </a:spcAft>
              <a:buClr>
                <a:srgbClr val="62C400"/>
              </a:buClr>
              <a:buBlip>
                <a:blip r:embed="rId3"/>
              </a:buBlip>
              <a:tabLst/>
            </a:pPr>
            <a:r>
              <a:rPr lang="fr-FR" altLang="fr-FR" sz="2000" dirty="0">
                <a:solidFill>
                  <a:srgbClr val="000099"/>
                </a:solidFill>
                <a:cs typeface="Arial" panose="020B0604020202020204" pitchFamily="34" charset="0"/>
              </a:rPr>
              <a:t>  Consommation médicamenteuse</a:t>
            </a:r>
            <a:endParaRPr lang="fr-FR" altLang="fr-FR" sz="2000" baseline="30000" dirty="0">
              <a:solidFill>
                <a:srgbClr val="000099"/>
              </a:solidFill>
              <a:cs typeface="Arial" panose="020B0604020202020204" pitchFamily="34" charset="0"/>
            </a:endParaRPr>
          </a:p>
          <a:p>
            <a:pPr lvl="1" eaLnBrk="0" fontAlgn="base" hangingPunct="0">
              <a:spcBef>
                <a:spcPts val="600"/>
              </a:spcBef>
              <a:spcAft>
                <a:spcPct val="0"/>
              </a:spcAft>
              <a:buClr>
                <a:srgbClr val="62C400"/>
              </a:buClr>
              <a:buFont typeface="Arial" panose="020B0604020202020204" pitchFamily="34" charset="0"/>
              <a:buChar char="•"/>
              <a:tabLst/>
            </a:pPr>
            <a:r>
              <a:rPr lang="fr-FR" altLang="fr-FR" sz="2800" b="1" dirty="0">
                <a:solidFill>
                  <a:srgbClr val="000099"/>
                </a:solidFill>
                <a:effectLst>
                  <a:outerShdw blurRad="38100" dist="38100" dir="2700000" algn="tl">
                    <a:srgbClr val="000000">
                      <a:alpha val="43137"/>
                    </a:srgbClr>
                  </a:outerShdw>
                </a:effectLst>
                <a:cs typeface="Arial" panose="020B0604020202020204" pitchFamily="34" charset="0"/>
              </a:rPr>
              <a:t>42,9%</a:t>
            </a:r>
            <a:r>
              <a:rPr lang="fr-FR" altLang="fr-FR" sz="1800" dirty="0">
                <a:solidFill>
                  <a:srgbClr val="000099"/>
                </a:solidFill>
                <a:cs typeface="Arial" panose="020B0604020202020204" pitchFamily="34" charset="0"/>
              </a:rPr>
              <a:t> des personnes </a:t>
            </a:r>
            <a:r>
              <a:rPr lang="fr-FR" altLang="fr-FR" sz="2800" b="1" dirty="0">
                <a:solidFill>
                  <a:srgbClr val="000099"/>
                </a:solidFill>
                <a:effectLst>
                  <a:outerShdw blurRad="38100" dist="38100" dir="2700000" algn="tl">
                    <a:srgbClr val="000000">
                      <a:alpha val="43137"/>
                    </a:srgbClr>
                  </a:outerShdw>
                </a:effectLst>
                <a:cs typeface="Arial" panose="020B0604020202020204" pitchFamily="34" charset="0"/>
              </a:rPr>
              <a:t>≥ 65 ans </a:t>
            </a:r>
            <a:r>
              <a:rPr lang="fr-FR" altLang="fr-FR" sz="1800" dirty="0">
                <a:solidFill>
                  <a:srgbClr val="000099"/>
                </a:solidFill>
                <a:cs typeface="Arial" panose="020B0604020202020204" pitchFamily="34" charset="0"/>
                <a:sym typeface="Wingdings" panose="05000000000000000000" pitchFamily="2" charset="2"/>
              </a:rPr>
              <a:t> </a:t>
            </a:r>
            <a:r>
              <a:rPr lang="fr-FR" altLang="fr-FR" sz="2000" b="1" dirty="0" err="1">
                <a:solidFill>
                  <a:srgbClr val="95C41D"/>
                </a:solidFill>
                <a:cs typeface="Arial" panose="020B0604020202020204" pitchFamily="34" charset="0"/>
                <a:sym typeface="Wingdings" panose="05000000000000000000" pitchFamily="2" charset="2"/>
              </a:rPr>
              <a:t>polymédication</a:t>
            </a:r>
            <a:r>
              <a:rPr lang="fr-FR" altLang="fr-FR" sz="1800" dirty="0">
                <a:solidFill>
                  <a:srgbClr val="95C41D"/>
                </a:solidFill>
                <a:cs typeface="Arial" panose="020B0604020202020204" pitchFamily="34" charset="0"/>
                <a:sym typeface="Wingdings" panose="05000000000000000000" pitchFamily="2" charset="2"/>
              </a:rPr>
              <a:t> </a:t>
            </a:r>
            <a:r>
              <a:rPr lang="fr-FR" altLang="fr-FR" sz="1800" dirty="0">
                <a:solidFill>
                  <a:srgbClr val="000099"/>
                </a:solidFill>
                <a:cs typeface="Arial" panose="020B0604020202020204" pitchFamily="34" charset="0"/>
                <a:sym typeface="Wingdings" panose="05000000000000000000" pitchFamily="2" charset="2"/>
              </a:rPr>
              <a:t>(de 5 à 9 médicaments) </a:t>
            </a:r>
            <a:r>
              <a:rPr lang="fr-FR" altLang="fr-FR" sz="1800" baseline="30000" dirty="0">
                <a:solidFill>
                  <a:srgbClr val="000099"/>
                </a:solidFill>
                <a:cs typeface="Arial" panose="020B0604020202020204" pitchFamily="34" charset="0"/>
              </a:rPr>
              <a:t>(1)</a:t>
            </a:r>
            <a:endParaRPr lang="fr-FR" altLang="fr-FR" sz="1800" dirty="0">
              <a:solidFill>
                <a:srgbClr val="000099"/>
              </a:solidFill>
              <a:cs typeface="Arial" panose="020B0604020202020204" pitchFamily="34" charset="0"/>
              <a:sym typeface="Wingdings" panose="05000000000000000000" pitchFamily="2" charset="2"/>
            </a:endParaRPr>
          </a:p>
          <a:p>
            <a:pPr lvl="1" eaLnBrk="0" fontAlgn="base" hangingPunct="0">
              <a:spcBef>
                <a:spcPct val="50000"/>
              </a:spcBef>
              <a:spcAft>
                <a:spcPct val="0"/>
              </a:spcAft>
              <a:buClr>
                <a:srgbClr val="62C400"/>
              </a:buClr>
              <a:buFont typeface="Arial" panose="020B0604020202020204" pitchFamily="34" charset="0"/>
              <a:buChar char="•"/>
              <a:tabLst/>
            </a:pPr>
            <a:r>
              <a:rPr lang="fr-FR" altLang="fr-FR" sz="2800" b="1" dirty="0">
                <a:solidFill>
                  <a:srgbClr val="000099"/>
                </a:solidFill>
                <a:effectLst>
                  <a:outerShdw blurRad="38100" dist="38100" dir="2700000" algn="tl">
                    <a:srgbClr val="000000">
                      <a:alpha val="43137"/>
                    </a:srgbClr>
                  </a:outerShdw>
                </a:effectLst>
                <a:cs typeface="Arial" panose="020B0604020202020204" pitchFamily="34" charset="0"/>
                <a:sym typeface="Wingdings" panose="05000000000000000000" pitchFamily="2" charset="2"/>
              </a:rPr>
              <a:t>27,4%</a:t>
            </a:r>
            <a:r>
              <a:rPr lang="fr-FR" altLang="fr-FR" sz="1800" dirty="0">
                <a:solidFill>
                  <a:srgbClr val="000099"/>
                </a:solidFill>
                <a:cs typeface="Arial" panose="020B0604020202020204" pitchFamily="34" charset="0"/>
                <a:sym typeface="Wingdings" panose="05000000000000000000" pitchFamily="2" charset="2"/>
              </a:rPr>
              <a:t> </a:t>
            </a:r>
            <a:r>
              <a:rPr lang="fr-FR" altLang="fr-FR" sz="1800" dirty="0">
                <a:solidFill>
                  <a:srgbClr val="000099"/>
                </a:solidFill>
                <a:cs typeface="Arial" panose="020B0604020202020204" pitchFamily="34" charset="0"/>
              </a:rPr>
              <a:t>des personnes </a:t>
            </a:r>
            <a:r>
              <a:rPr lang="fr-FR" altLang="fr-FR" sz="2800" b="1" dirty="0">
                <a:solidFill>
                  <a:srgbClr val="000099"/>
                </a:solidFill>
                <a:effectLst>
                  <a:outerShdw blurRad="38100" dist="38100" dir="2700000" algn="tl">
                    <a:srgbClr val="000000">
                      <a:alpha val="43137"/>
                    </a:srgbClr>
                  </a:outerShdw>
                </a:effectLst>
                <a:cs typeface="Arial" panose="020B0604020202020204" pitchFamily="34" charset="0"/>
              </a:rPr>
              <a:t>≥ 65 ans </a:t>
            </a:r>
            <a:r>
              <a:rPr lang="fr-FR" altLang="fr-FR" sz="1800" dirty="0">
                <a:solidFill>
                  <a:srgbClr val="000099"/>
                </a:solidFill>
                <a:cs typeface="Arial" panose="020B0604020202020204" pitchFamily="34" charset="0"/>
                <a:sym typeface="Wingdings" panose="05000000000000000000" pitchFamily="2" charset="2"/>
              </a:rPr>
              <a:t> </a:t>
            </a:r>
            <a:r>
              <a:rPr lang="fr-FR" altLang="fr-FR" sz="2000" b="1" dirty="0" err="1">
                <a:solidFill>
                  <a:srgbClr val="95C41D"/>
                </a:solidFill>
                <a:cs typeface="Arial" panose="020B0604020202020204" pitchFamily="34" charset="0"/>
                <a:sym typeface="Wingdings" panose="05000000000000000000" pitchFamily="2" charset="2"/>
              </a:rPr>
              <a:t>polymédication</a:t>
            </a:r>
            <a:r>
              <a:rPr lang="fr-FR" altLang="fr-FR" sz="2000" b="1" dirty="0">
                <a:solidFill>
                  <a:srgbClr val="95C41D"/>
                </a:solidFill>
                <a:cs typeface="Arial" panose="020B0604020202020204" pitchFamily="34" charset="0"/>
                <a:sym typeface="Wingdings" panose="05000000000000000000" pitchFamily="2" charset="2"/>
              </a:rPr>
              <a:t> excessive </a:t>
            </a:r>
            <a:r>
              <a:rPr lang="fr-FR" altLang="fr-FR" sz="1800" dirty="0">
                <a:solidFill>
                  <a:srgbClr val="000099"/>
                </a:solidFill>
                <a:cs typeface="Arial" panose="020B0604020202020204" pitchFamily="34" charset="0"/>
                <a:sym typeface="Wingdings" panose="05000000000000000000" pitchFamily="2" charset="2"/>
              </a:rPr>
              <a:t>(+ de 10 médicaments) </a:t>
            </a:r>
            <a:r>
              <a:rPr lang="fr-FR" altLang="fr-FR" sz="1800" baseline="30000" dirty="0">
                <a:solidFill>
                  <a:srgbClr val="000099"/>
                </a:solidFill>
                <a:cs typeface="Arial" panose="020B0604020202020204" pitchFamily="34" charset="0"/>
              </a:rPr>
              <a:t>(1)</a:t>
            </a:r>
            <a:endParaRPr lang="fr-FR" altLang="fr-FR" sz="1800" baseline="30000" dirty="0">
              <a:solidFill>
                <a:srgbClr val="000099"/>
              </a:solidFill>
              <a:cs typeface="Arial" panose="020B0604020202020204" pitchFamily="34" charset="0"/>
              <a:sym typeface="Wingdings" panose="05000000000000000000" pitchFamily="2" charset="2"/>
            </a:endParaRPr>
          </a:p>
          <a:p>
            <a:pPr lvl="1" eaLnBrk="0" fontAlgn="base" hangingPunct="0">
              <a:spcBef>
                <a:spcPct val="50000"/>
              </a:spcBef>
              <a:spcAft>
                <a:spcPct val="0"/>
              </a:spcAft>
              <a:buClr>
                <a:srgbClr val="62C400"/>
              </a:buClr>
              <a:buFont typeface="Arial" panose="020B0604020202020204" pitchFamily="34" charset="0"/>
              <a:buChar char="•"/>
              <a:tabLst/>
            </a:pPr>
            <a:r>
              <a:rPr lang="fr-FR" altLang="fr-FR" sz="2800" b="1" dirty="0">
                <a:solidFill>
                  <a:srgbClr val="000099"/>
                </a:solidFill>
                <a:effectLst>
                  <a:outerShdw blurRad="38100" dist="38100" dir="2700000" algn="tl">
                    <a:srgbClr val="000000">
                      <a:alpha val="43137"/>
                    </a:srgbClr>
                  </a:outerShdw>
                </a:effectLst>
                <a:cs typeface="Arial" panose="020B0604020202020204" pitchFamily="34" charset="0"/>
              </a:rPr>
              <a:t>40%</a:t>
            </a:r>
            <a:r>
              <a:rPr lang="fr-FR" altLang="fr-FR" sz="1800" dirty="0">
                <a:solidFill>
                  <a:srgbClr val="000099"/>
                </a:solidFill>
                <a:cs typeface="Arial" panose="020B0604020202020204" pitchFamily="34" charset="0"/>
              </a:rPr>
              <a:t> des personnes </a:t>
            </a:r>
            <a:r>
              <a:rPr lang="fr-FR" altLang="fr-FR" sz="2800" b="1" dirty="0">
                <a:solidFill>
                  <a:srgbClr val="000099"/>
                </a:solidFill>
                <a:effectLst>
                  <a:outerShdw blurRad="38100" dist="38100" dir="2700000" algn="tl">
                    <a:srgbClr val="000000">
                      <a:alpha val="43137"/>
                    </a:srgbClr>
                  </a:outerShdw>
                </a:effectLst>
                <a:cs typeface="Arial" panose="020B0604020202020204" pitchFamily="34" charset="0"/>
              </a:rPr>
              <a:t>≥ 75 ans </a:t>
            </a:r>
            <a:r>
              <a:rPr lang="fr-FR" altLang="fr-FR" sz="1800" dirty="0">
                <a:solidFill>
                  <a:srgbClr val="000099"/>
                </a:solidFill>
                <a:cs typeface="Arial" panose="020B0604020202020204" pitchFamily="34" charset="0"/>
              </a:rPr>
              <a:t>cumulent en moyenne </a:t>
            </a:r>
            <a:r>
              <a:rPr lang="fr-FR" altLang="fr-FR" sz="2000" b="1" dirty="0">
                <a:solidFill>
                  <a:srgbClr val="95C41D"/>
                </a:solidFill>
                <a:cs typeface="Arial" panose="020B0604020202020204" pitchFamily="34" charset="0"/>
              </a:rPr>
              <a:t>10 médicaments ou plus </a:t>
            </a:r>
            <a:r>
              <a:rPr lang="fr-FR" altLang="fr-FR" sz="1800" dirty="0">
                <a:solidFill>
                  <a:srgbClr val="000099"/>
                </a:solidFill>
                <a:cs typeface="Arial" panose="020B0604020202020204" pitchFamily="34" charset="0"/>
              </a:rPr>
              <a:t>sur 3 mois </a:t>
            </a:r>
            <a:r>
              <a:rPr lang="fr-FR" altLang="fr-FR" sz="1800" baseline="30000" dirty="0">
                <a:solidFill>
                  <a:srgbClr val="000099"/>
                </a:solidFill>
                <a:cs typeface="Arial" panose="020B0604020202020204" pitchFamily="34" charset="0"/>
              </a:rPr>
              <a:t>(2)</a:t>
            </a:r>
            <a:r>
              <a:rPr lang="fr-FR" altLang="fr-FR" sz="1800" dirty="0">
                <a:solidFill>
                  <a:srgbClr val="000099"/>
                </a:solidFill>
                <a:cs typeface="Arial" panose="020B0604020202020204" pitchFamily="34" charset="0"/>
              </a:rPr>
              <a:t> </a:t>
            </a:r>
          </a:p>
          <a:p>
            <a:pPr lvl="1" eaLnBrk="0" fontAlgn="base" hangingPunct="0">
              <a:spcBef>
                <a:spcPct val="50000"/>
              </a:spcBef>
              <a:spcAft>
                <a:spcPct val="0"/>
              </a:spcAft>
              <a:buClr>
                <a:srgbClr val="62C400"/>
              </a:buClr>
              <a:buFont typeface="Arial" panose="020B0604020202020204" pitchFamily="34" charset="0"/>
              <a:buChar char="•"/>
              <a:tabLst/>
            </a:pPr>
            <a:endParaRPr lang="fr-FR" altLang="fr-FR" sz="1800" dirty="0">
              <a:solidFill>
                <a:srgbClr val="000099"/>
              </a:solidFill>
              <a:cs typeface="Arial" panose="020B0604020202020204" pitchFamily="34" charset="0"/>
            </a:endParaRPr>
          </a:p>
          <a:p>
            <a:pPr marL="285750" eaLnBrk="0" fontAlgn="base" hangingPunct="0">
              <a:spcBef>
                <a:spcPct val="50000"/>
              </a:spcBef>
              <a:spcAft>
                <a:spcPct val="0"/>
              </a:spcAft>
              <a:buClr>
                <a:srgbClr val="62C400"/>
              </a:buClr>
              <a:buFont typeface="Arial" panose="020B0604020202020204" pitchFamily="34" charset="0"/>
              <a:buChar char="•"/>
              <a:tabLst/>
            </a:pPr>
            <a:endParaRPr lang="fr-FR" altLang="fr-FR" dirty="0">
              <a:solidFill>
                <a:srgbClr val="000099"/>
              </a:solidFill>
              <a:cs typeface="Arial" panose="020B0604020202020204" pitchFamily="34" charset="0"/>
            </a:endParaRPr>
          </a:p>
        </p:txBody>
      </p:sp>
      <p:sp>
        <p:nvSpPr>
          <p:cNvPr id="13"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err="1">
                <a:solidFill>
                  <a:srgbClr val="95C41D"/>
                </a:solidFill>
                <a:cs typeface="Arial" panose="020B0604020202020204" pitchFamily="34" charset="0"/>
              </a:rPr>
              <a:t>Polymédication</a:t>
            </a:r>
            <a:endParaRPr lang="fr-FR" altLang="fr-FR" sz="2000" b="1" dirty="0">
              <a:solidFill>
                <a:srgbClr val="95C41D"/>
              </a:solidFill>
              <a:cs typeface="Arial" panose="020B0604020202020204" pitchFamily="34" charset="0"/>
            </a:endParaRPr>
          </a:p>
        </p:txBody>
      </p:sp>
      <p:sp>
        <p:nvSpPr>
          <p:cNvPr id="14" name="Rectangle 13"/>
          <p:cNvSpPr/>
          <p:nvPr/>
        </p:nvSpPr>
        <p:spPr>
          <a:xfrm>
            <a:off x="0" y="5849107"/>
            <a:ext cx="10463514" cy="840230"/>
          </a:xfrm>
          <a:prstGeom prst="rect">
            <a:avLst/>
          </a:prstGeom>
        </p:spPr>
        <p:txBody>
          <a:bodyPr wrap="square">
            <a:spAutoFit/>
          </a:bodyPr>
          <a:lstStyle/>
          <a:p>
            <a:pPr marL="228600" indent="-228600">
              <a:lnSpc>
                <a:spcPct val="90000"/>
              </a:lnSpc>
              <a:buAutoNum type="arabicParenBoth"/>
            </a:pPr>
            <a:r>
              <a:rPr lang="en-US" sz="900" i="1" dirty="0"/>
              <a:t>Herr M., </a:t>
            </a:r>
            <a:r>
              <a:rPr lang="en-US" sz="900" i="1" dirty="0" err="1"/>
              <a:t>Sirven</a:t>
            </a:r>
            <a:r>
              <a:rPr lang="en-US" sz="900" i="1" dirty="0"/>
              <a:t>, N., </a:t>
            </a:r>
            <a:r>
              <a:rPr lang="en-US" sz="900" i="1" dirty="0" err="1"/>
              <a:t>Grondin</a:t>
            </a:r>
            <a:r>
              <a:rPr lang="en-US" sz="900" i="1" dirty="0"/>
              <a:t>, H. et al. Frailty, polypharmacy, and potentially inappropriate medications in old people: findings in a representative sample of the French population. </a:t>
            </a:r>
            <a:r>
              <a:rPr lang="en-US" sz="900" i="1" dirty="0" err="1"/>
              <a:t>Eur</a:t>
            </a:r>
            <a:r>
              <a:rPr lang="en-US" sz="900" i="1" dirty="0"/>
              <a:t> J </a:t>
            </a:r>
            <a:r>
              <a:rPr lang="en-US" sz="900" i="1" dirty="0" err="1"/>
              <a:t>Clin</a:t>
            </a:r>
            <a:r>
              <a:rPr lang="en-US" sz="900" i="1" dirty="0"/>
              <a:t> </a:t>
            </a:r>
            <a:r>
              <a:rPr lang="en-US" sz="900" i="1" dirty="0" err="1"/>
              <a:t>Pharmacol</a:t>
            </a:r>
            <a:r>
              <a:rPr lang="en-US" sz="900" i="1" dirty="0"/>
              <a:t> (2017) 73: 1165. </a:t>
            </a:r>
            <a:r>
              <a:rPr lang="en-US" sz="900" i="1" dirty="0" err="1"/>
              <a:t>Doi</a:t>
            </a:r>
            <a:r>
              <a:rPr lang="en-US" sz="900" i="1" dirty="0"/>
              <a:t> : 10.1007/s00228-017-2276-5</a:t>
            </a:r>
          </a:p>
          <a:p>
            <a:pPr marL="228600" indent="-228600">
              <a:lnSpc>
                <a:spcPct val="90000"/>
              </a:lnSpc>
              <a:buAutoNum type="arabicParenBoth"/>
            </a:pPr>
            <a:r>
              <a:rPr lang="fr-FR" sz="900" i="1" dirty="0"/>
              <a:t>Extrait de Questions d'économie de la santé n° 213 intitulé : "Mesurer la </a:t>
            </a:r>
            <a:r>
              <a:rPr lang="fr-FR" sz="900" i="1" dirty="0" err="1"/>
              <a:t>polymédication</a:t>
            </a:r>
            <a:r>
              <a:rPr lang="fr-FR" sz="900" i="1" dirty="0"/>
              <a:t> chez les personnes âgées : impact de la méthode sur la prévalence et les classes thérapeutiques", </a:t>
            </a:r>
            <a:r>
              <a:rPr lang="fr-FR" sz="900" i="1" dirty="0" err="1"/>
              <a:t>Irdes</a:t>
            </a:r>
            <a:r>
              <a:rPr lang="fr-FR" sz="900" i="1" dirty="0"/>
              <a:t>, octobre 2015.</a:t>
            </a:r>
          </a:p>
          <a:p>
            <a:pPr marL="228600" indent="-228600">
              <a:lnSpc>
                <a:spcPct val="90000"/>
              </a:lnSpc>
              <a:buFontTx/>
              <a:buAutoNum type="arabicParenBoth"/>
            </a:pPr>
            <a:r>
              <a:rPr lang="fr-FR" sz="900" i="1" dirty="0"/>
              <a:t>Etude Open </a:t>
            </a:r>
            <a:r>
              <a:rPr lang="fr-FR" sz="900" i="1" dirty="0" err="1"/>
              <a:t>Health</a:t>
            </a:r>
            <a:r>
              <a:rPr lang="fr-FR" sz="900" i="1" dirty="0"/>
              <a:t>, menée avec France </a:t>
            </a:r>
            <a:r>
              <a:rPr lang="fr-FR" sz="900" i="1" dirty="0" err="1"/>
              <a:t>Assos</a:t>
            </a:r>
            <a:r>
              <a:rPr lang="fr-FR" sz="900" i="1" dirty="0"/>
              <a:t> santé du 01/09/2016 au 30/11/2016, auprès de 154.304 personnes, âgées de 65 et plus, dans 2.670 officines établies en milieux urbains et ruraux </a:t>
            </a:r>
          </a:p>
          <a:p>
            <a:pPr marL="228600" indent="-228600">
              <a:lnSpc>
                <a:spcPct val="90000"/>
              </a:lnSpc>
              <a:buFontTx/>
              <a:buAutoNum type="arabicParenBoth"/>
            </a:pPr>
            <a:r>
              <a:rPr lang="fr-FR" sz="900" i="1" dirty="0"/>
              <a:t>Institut Français des Seniors pour le compte du LEEM - « Perception de la consommation des médicaments par les seniors » - 2015</a:t>
            </a:r>
          </a:p>
        </p:txBody>
      </p:sp>
      <p:sp>
        <p:nvSpPr>
          <p:cNvPr id="10" name="Titre 1"/>
          <p:cNvSpPr txBox="1">
            <a:spLocks/>
          </p:cNvSpPr>
          <p:nvPr/>
        </p:nvSpPr>
        <p:spPr bwMode="auto">
          <a:xfrm>
            <a:off x="2303462" y="361950"/>
            <a:ext cx="930238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fontAlgn="base">
              <a:lnSpc>
                <a:spcPct val="90000"/>
              </a:lnSpc>
              <a:spcBef>
                <a:spcPct val="0"/>
              </a:spcBef>
              <a:spcAft>
                <a:spcPct val="0"/>
              </a:spcAft>
            </a:pPr>
            <a:r>
              <a:rPr lang="fr-FR" altLang="fr-FR" sz="3200" b="1" dirty="0">
                <a:solidFill>
                  <a:srgbClr val="FFFFFF"/>
                </a:solidFill>
                <a:ea typeface="Tahoma" panose="020B0604030504040204" pitchFamily="34" charset="0"/>
                <a:cs typeface="Arial" panose="020B0604020202020204" pitchFamily="34" charset="0"/>
              </a:rPr>
              <a:t>1.3. Population à risque</a:t>
            </a:r>
          </a:p>
        </p:txBody>
      </p:sp>
      <p:sp>
        <p:nvSpPr>
          <p:cNvPr id="11" name="Text Box 2"/>
          <p:cNvSpPr txBox="1">
            <a:spLocks noChangeArrowheads="1"/>
          </p:cNvSpPr>
          <p:nvPr/>
        </p:nvSpPr>
        <p:spPr bwMode="auto">
          <a:xfrm>
            <a:off x="517392" y="4132789"/>
            <a:ext cx="1081566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Bef>
                <a:spcPts val="1800"/>
              </a:spcBef>
              <a:spcAft>
                <a:spcPct val="0"/>
              </a:spcAft>
              <a:buClr>
                <a:srgbClr val="62C400"/>
              </a:buClr>
              <a:buBlip>
                <a:blip r:embed="rId3"/>
              </a:buBlip>
              <a:tabLst/>
            </a:pPr>
            <a:r>
              <a:rPr lang="fr-FR" altLang="fr-FR" sz="2000" dirty="0">
                <a:solidFill>
                  <a:srgbClr val="FF0000"/>
                </a:solidFill>
                <a:cs typeface="Arial" panose="020B0604020202020204" pitchFamily="34" charset="0"/>
              </a:rPr>
              <a:t>  </a:t>
            </a:r>
            <a:r>
              <a:rPr lang="fr-FR" sz="2000" dirty="0">
                <a:solidFill>
                  <a:srgbClr val="000099"/>
                </a:solidFill>
                <a:cs typeface="Arial" panose="020B0604020202020204" pitchFamily="34" charset="0"/>
              </a:rPr>
              <a:t>Pluralité des prescripteurs </a:t>
            </a:r>
            <a:r>
              <a:rPr lang="fr-FR" sz="2000" dirty="0">
                <a:solidFill>
                  <a:srgbClr val="000099"/>
                </a:solidFill>
                <a:cs typeface="Arial" panose="020B0604020202020204" pitchFamily="34" charset="0"/>
                <a:sym typeface="Wingdings" panose="05000000000000000000" pitchFamily="2" charset="2"/>
              </a:rPr>
              <a:t> </a:t>
            </a:r>
            <a:r>
              <a:rPr lang="fr-FR" sz="2000" dirty="0">
                <a:solidFill>
                  <a:srgbClr val="000099"/>
                </a:solidFill>
                <a:cs typeface="Arial" panose="020B0604020202020204" pitchFamily="34" charset="0"/>
              </a:rPr>
              <a:t>en moyenne </a:t>
            </a:r>
            <a:r>
              <a:rPr lang="fr-FR" sz="2000" b="1" dirty="0">
                <a:solidFill>
                  <a:srgbClr val="000099"/>
                </a:solidFill>
                <a:cs typeface="Arial" panose="020B0604020202020204" pitchFamily="34" charset="0"/>
              </a:rPr>
              <a:t>2,6 médecins prescripteurs différents</a:t>
            </a:r>
            <a:r>
              <a:rPr lang="fr-FR" sz="2000" dirty="0">
                <a:solidFill>
                  <a:srgbClr val="000099"/>
                </a:solidFill>
                <a:cs typeface="Arial" panose="020B0604020202020204" pitchFamily="34" charset="0"/>
              </a:rPr>
              <a:t> </a:t>
            </a:r>
            <a:r>
              <a:rPr lang="fr-FR" sz="2000" baseline="30000" dirty="0">
                <a:solidFill>
                  <a:srgbClr val="000099"/>
                </a:solidFill>
                <a:cs typeface="Arial" panose="020B0604020202020204" pitchFamily="34" charset="0"/>
              </a:rPr>
              <a:t>(3) </a:t>
            </a:r>
            <a:endParaRPr lang="fr-FR" altLang="fr-FR" sz="2000" baseline="30000" dirty="0">
              <a:solidFill>
                <a:srgbClr val="FF0000"/>
              </a:solidFill>
              <a:cs typeface="Arial" panose="020B0604020202020204" pitchFamily="34" charset="0"/>
            </a:endParaRPr>
          </a:p>
        </p:txBody>
      </p:sp>
      <p:sp>
        <p:nvSpPr>
          <p:cNvPr id="12" name="Text Box 2"/>
          <p:cNvSpPr txBox="1">
            <a:spLocks noChangeArrowheads="1"/>
          </p:cNvSpPr>
          <p:nvPr/>
        </p:nvSpPr>
        <p:spPr bwMode="auto">
          <a:xfrm>
            <a:off x="517392" y="4807649"/>
            <a:ext cx="10815662"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Bef>
                <a:spcPct val="50000"/>
              </a:spcBef>
              <a:spcAft>
                <a:spcPct val="0"/>
              </a:spcAft>
              <a:buClr>
                <a:srgbClr val="62C400"/>
              </a:buClr>
              <a:buBlip>
                <a:blip r:embed="rId3"/>
              </a:buBlip>
              <a:tabLst/>
            </a:pPr>
            <a:r>
              <a:rPr lang="fr-FR" altLang="fr-FR" sz="2000" dirty="0">
                <a:solidFill>
                  <a:srgbClr val="FF0000"/>
                </a:solidFill>
                <a:cs typeface="Arial" panose="020B0604020202020204" pitchFamily="34" charset="0"/>
              </a:rPr>
              <a:t>  </a:t>
            </a:r>
            <a:r>
              <a:rPr lang="fr-FR" altLang="fr-FR" sz="2000" b="1" dirty="0">
                <a:solidFill>
                  <a:srgbClr val="000099"/>
                </a:solidFill>
                <a:cs typeface="Arial" panose="020B0604020202020204" pitchFamily="34" charset="0"/>
                <a:sym typeface="Wingdings" panose="05000000000000000000" pitchFamily="2" charset="2"/>
              </a:rPr>
              <a:t>Automédication</a:t>
            </a:r>
            <a:r>
              <a:rPr lang="fr-FR" altLang="fr-FR" sz="2000" dirty="0">
                <a:solidFill>
                  <a:srgbClr val="000099"/>
                </a:solidFill>
                <a:cs typeface="Arial" panose="020B0604020202020204" pitchFamily="34" charset="0"/>
                <a:sym typeface="Wingdings" panose="05000000000000000000" pitchFamily="2" charset="2"/>
              </a:rPr>
              <a:t> fréquente </a:t>
            </a:r>
            <a:r>
              <a:rPr lang="fr-FR" sz="2000" dirty="0">
                <a:solidFill>
                  <a:srgbClr val="000099"/>
                </a:solidFill>
                <a:cs typeface="Arial" panose="020B0604020202020204" pitchFamily="34" charset="0"/>
                <a:sym typeface="Wingdings" panose="05000000000000000000" pitchFamily="2" charset="2"/>
              </a:rPr>
              <a:t></a:t>
            </a:r>
            <a:r>
              <a:rPr lang="fr-FR" altLang="fr-FR" sz="2000" dirty="0">
                <a:solidFill>
                  <a:srgbClr val="000099"/>
                </a:solidFill>
                <a:cs typeface="Arial" panose="020B0604020202020204" pitchFamily="34" charset="0"/>
                <a:sym typeface="Wingdings" panose="05000000000000000000" pitchFamily="2" charset="2"/>
              </a:rPr>
              <a:t> </a:t>
            </a:r>
            <a:r>
              <a:rPr lang="fr-FR" altLang="fr-FR" sz="2800" b="1" dirty="0">
                <a:solidFill>
                  <a:srgbClr val="000099"/>
                </a:solidFill>
                <a:effectLst>
                  <a:outerShdw blurRad="38100" dist="38100" dir="2700000" algn="tl">
                    <a:srgbClr val="000000">
                      <a:alpha val="43137"/>
                    </a:srgbClr>
                  </a:outerShdw>
                </a:effectLst>
                <a:cs typeface="Arial" panose="020B0604020202020204" pitchFamily="34" charset="0"/>
              </a:rPr>
              <a:t>64 %</a:t>
            </a:r>
            <a:r>
              <a:rPr lang="fr-FR" altLang="fr-FR" sz="2000" dirty="0">
                <a:solidFill>
                  <a:srgbClr val="000099"/>
                </a:solidFill>
                <a:cs typeface="Arial" panose="020B0604020202020204" pitchFamily="34" charset="0"/>
              </a:rPr>
              <a:t> des </a:t>
            </a:r>
            <a:r>
              <a:rPr lang="fr-FR" altLang="fr-FR" sz="2800" b="1" dirty="0">
                <a:solidFill>
                  <a:srgbClr val="000099"/>
                </a:solidFill>
                <a:effectLst>
                  <a:outerShdw blurRad="38100" dist="38100" dir="2700000" algn="tl">
                    <a:srgbClr val="000000">
                      <a:alpha val="43137"/>
                    </a:srgbClr>
                  </a:outerShdw>
                </a:effectLst>
                <a:cs typeface="Arial" panose="020B0604020202020204" pitchFamily="34" charset="0"/>
              </a:rPr>
              <a:t>65-74 ans </a:t>
            </a:r>
            <a:r>
              <a:rPr lang="fr-FR" altLang="fr-FR" sz="2000" dirty="0">
                <a:solidFill>
                  <a:srgbClr val="000099"/>
                </a:solidFill>
                <a:cs typeface="Arial" panose="020B0604020202020204" pitchFamily="34" charset="0"/>
              </a:rPr>
              <a:t>et </a:t>
            </a:r>
            <a:r>
              <a:rPr lang="fr-FR" altLang="fr-FR" sz="2800" b="1" dirty="0">
                <a:solidFill>
                  <a:srgbClr val="000099"/>
                </a:solidFill>
                <a:effectLst>
                  <a:outerShdw blurRad="38100" dist="38100" dir="2700000" algn="tl">
                    <a:srgbClr val="000000">
                      <a:alpha val="43137"/>
                    </a:srgbClr>
                  </a:outerShdw>
                </a:effectLst>
                <a:cs typeface="Arial" panose="020B0604020202020204" pitchFamily="34" charset="0"/>
              </a:rPr>
              <a:t>56 %</a:t>
            </a:r>
            <a:r>
              <a:rPr lang="fr-FR" altLang="fr-FR" sz="2000" dirty="0">
                <a:solidFill>
                  <a:srgbClr val="000099"/>
                </a:solidFill>
                <a:cs typeface="Arial" panose="020B0604020202020204" pitchFamily="34" charset="0"/>
              </a:rPr>
              <a:t> des </a:t>
            </a:r>
            <a:r>
              <a:rPr lang="fr-FR" altLang="fr-FR" sz="2800" b="1" dirty="0">
                <a:solidFill>
                  <a:srgbClr val="000099"/>
                </a:solidFill>
                <a:effectLst>
                  <a:outerShdw blurRad="38100" dist="38100" dir="2700000" algn="tl">
                    <a:srgbClr val="000000">
                      <a:alpha val="43137"/>
                    </a:srgbClr>
                  </a:outerShdw>
                </a:effectLst>
                <a:cs typeface="Arial" panose="020B0604020202020204" pitchFamily="34" charset="0"/>
              </a:rPr>
              <a:t>≥ 75 ans </a:t>
            </a:r>
            <a:r>
              <a:rPr lang="fr-FR" sz="2000" baseline="30000" dirty="0">
                <a:solidFill>
                  <a:srgbClr val="000099"/>
                </a:solidFill>
                <a:cs typeface="Arial" panose="020B0604020202020204" pitchFamily="34" charset="0"/>
              </a:rPr>
              <a:t>(4)</a:t>
            </a:r>
            <a:endParaRPr lang="fr-FR" altLang="fr-FR" sz="2000" dirty="0">
              <a:solidFill>
                <a:srgbClr val="000099"/>
              </a:solidFill>
              <a:cs typeface="Arial" panose="020B0604020202020204" pitchFamily="34" charset="0"/>
            </a:endParaRPr>
          </a:p>
          <a:p>
            <a:pPr eaLnBrk="0" fontAlgn="base" hangingPunct="0">
              <a:spcBef>
                <a:spcPct val="50000"/>
              </a:spcBef>
              <a:spcAft>
                <a:spcPct val="0"/>
              </a:spcAft>
              <a:buClr>
                <a:srgbClr val="62C400"/>
              </a:buClr>
              <a:tabLst/>
            </a:pPr>
            <a:endParaRPr lang="fr-FR" altLang="fr-FR" sz="2000" dirty="0">
              <a:solidFill>
                <a:srgbClr val="FF0000"/>
              </a:solidFill>
              <a:cs typeface="Arial" panose="020B0604020202020204" pitchFamily="34" charset="0"/>
            </a:endParaRPr>
          </a:p>
        </p:txBody>
      </p:sp>
    </p:spTree>
    <p:extLst>
      <p:ext uri="{BB962C8B-B14F-4D97-AF65-F5344CB8AC3E}">
        <p14:creationId xmlns:p14="http://schemas.microsoft.com/office/powerpoint/2010/main" val="394360194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2037" name="Imag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450" y="2266950"/>
            <a:ext cx="196056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3"/>
          <p:cNvSpPr txBox="1">
            <a:spLocks noChangeArrowheads="1"/>
          </p:cNvSpPr>
          <p:nvPr/>
        </p:nvSpPr>
        <p:spPr bwMode="auto">
          <a:xfrm>
            <a:off x="2494626" y="1181100"/>
            <a:ext cx="8817900" cy="523220"/>
          </a:xfrm>
          <a:prstGeom prst="rect">
            <a:avLst/>
          </a:pr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28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Expertise Prise en charge de la PERSONNE ÂG</a:t>
            </a:r>
            <a:r>
              <a:rPr kumimoji="0" lang="fr-FR" altLang="fr-FR" sz="2800" b="1" i="1" u="none" strike="noStrike" kern="1200" cap="none" spc="0" normalizeH="0" baseline="0" noProof="0" dirty="0">
                <a:ln>
                  <a:noFill/>
                </a:ln>
                <a:solidFill>
                  <a:prstClr val="white"/>
                </a:solidFill>
                <a:effectLst/>
                <a:uLnTx/>
                <a:uFillTx/>
                <a:latin typeface="Trebuchet MS" panose="020B0603020202020204" pitchFamily="34" charset="0"/>
                <a:ea typeface="+mn-ea"/>
                <a:cs typeface="Arial" panose="020B0604020202020204" pitchFamily="34" charset="0"/>
              </a:rPr>
              <a:t>É</a:t>
            </a:r>
            <a:r>
              <a:rPr kumimoji="0" lang="fr-FR" altLang="fr-FR" sz="28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 </a:t>
            </a:r>
          </a:p>
        </p:txBody>
      </p:sp>
      <p:sp>
        <p:nvSpPr>
          <p:cNvPr id="11" name="Rectangle 10"/>
          <p:cNvSpPr/>
          <p:nvPr/>
        </p:nvSpPr>
        <p:spPr>
          <a:xfrm>
            <a:off x="1968500" y="157163"/>
            <a:ext cx="8213725" cy="839787"/>
          </a:xfrm>
          <a:prstGeom prst="rect">
            <a:avLst/>
          </a:prstGeom>
          <a:solidFill>
            <a:srgbClr val="0053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ZoneTexte 5"/>
          <p:cNvSpPr txBox="1">
            <a:spLocks noChangeArrowheads="1"/>
          </p:cNvSpPr>
          <p:nvPr/>
        </p:nvSpPr>
        <p:spPr bwMode="auto">
          <a:xfrm>
            <a:off x="185738" y="254000"/>
            <a:ext cx="11644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L’homéopathie au comptoir</a:t>
            </a:r>
          </a:p>
        </p:txBody>
      </p:sp>
      <p:sp>
        <p:nvSpPr>
          <p:cNvPr id="13" name="Text Box 3"/>
          <p:cNvSpPr txBox="1">
            <a:spLocks noChangeArrowheads="1"/>
          </p:cNvSpPr>
          <p:nvPr/>
        </p:nvSpPr>
        <p:spPr bwMode="auto">
          <a:xfrm>
            <a:off x="2383792" y="2606669"/>
            <a:ext cx="9682086" cy="3154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41325" indent="-441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70000"/>
              </a:spcBef>
              <a:spcAft>
                <a:spcPts val="0"/>
              </a:spcAft>
              <a:buClr>
                <a:srgbClr val="62C400"/>
              </a:buClr>
              <a:buSzTx/>
              <a:buFontTx/>
              <a:buNone/>
              <a:tabLst/>
              <a:defRPr/>
            </a:pP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Face aux plaintes de la personne âgée les plus couramment exprimées à l’officine :</a:t>
            </a:r>
          </a:p>
          <a:p>
            <a:pPr marL="441325" marR="0" lvl="0" indent="-441325" algn="l" defTabSz="914400" rtl="0" eaLnBrk="1" fontAlgn="auto" latinLnBrk="0" hangingPunct="1">
              <a:lnSpc>
                <a:spcPct val="100000"/>
              </a:lnSpc>
              <a:spcBef>
                <a:spcPts val="1800"/>
              </a:spcBef>
              <a:spcAft>
                <a:spcPts val="0"/>
              </a:spcAft>
              <a:buClr>
                <a:srgbClr val="62C400"/>
              </a:buClr>
              <a:buSzTx/>
              <a:buFontTx/>
              <a:buChar char="•"/>
              <a:tabLst/>
              <a:defRPr/>
            </a:pP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Appliquer la méthodologie de conseil CDFH </a:t>
            </a:r>
          </a:p>
          <a:p>
            <a:pPr marL="441325" marR="0" lvl="0" indent="-441325" algn="l" defTabSz="914400" rtl="0" eaLnBrk="1" fontAlgn="auto" latinLnBrk="0" hangingPunct="1">
              <a:lnSpc>
                <a:spcPct val="100000"/>
              </a:lnSpc>
              <a:spcBef>
                <a:spcPts val="1800"/>
              </a:spcBef>
              <a:spcAft>
                <a:spcPts val="0"/>
              </a:spcAft>
              <a:buClr>
                <a:srgbClr val="62C400"/>
              </a:buClr>
              <a:buSzTx/>
              <a:buFontTx/>
              <a:buChar char="•"/>
              <a:tabLst/>
              <a:defRPr/>
            </a:pP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Choisir les médicaments homéopathiques adaptés </a:t>
            </a: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aux symptômes aigus décrits, en appliquant les principes de prescription</a:t>
            </a:r>
          </a:p>
          <a:p>
            <a:pPr marL="441325" marR="0" lvl="0" indent="-441325" algn="l" defTabSz="914400" rtl="0" eaLnBrk="1" fontAlgn="auto" latinLnBrk="0" hangingPunct="1">
              <a:lnSpc>
                <a:spcPct val="100000"/>
              </a:lnSpc>
              <a:spcBef>
                <a:spcPts val="1800"/>
              </a:spcBef>
              <a:spcAft>
                <a:spcPts val="0"/>
              </a:spcAft>
              <a:buClr>
                <a:srgbClr val="62C400"/>
              </a:buClr>
              <a:buSzTx/>
              <a:buFontTx/>
              <a:buChar char="•"/>
              <a:tabLst/>
              <a:defRPr/>
            </a:pP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Expliciter le conseil</a:t>
            </a: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personnalisé apporté : valorisation, posologie, conseils associés et suivi</a:t>
            </a:r>
          </a:p>
        </p:txBody>
      </p:sp>
    </p:spTree>
    <p:extLst>
      <p:ext uri="{BB962C8B-B14F-4D97-AF65-F5344CB8AC3E}">
        <p14:creationId xmlns:p14="http://schemas.microsoft.com/office/powerpoint/2010/main" val="104388237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équipement électronique, capture d’écran&#10;&#10;Description générée automatiquement">
            <a:extLst>
              <a:ext uri="{FF2B5EF4-FFF2-40B4-BE49-F238E27FC236}">
                <a16:creationId xmlns:a16="http://schemas.microsoft.com/office/drawing/2014/main" id="{5847553B-4565-488D-AD29-53F624F4B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548" y="1136786"/>
            <a:ext cx="9154945" cy="523166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ZoneTexte 4">
            <a:extLst>
              <a:ext uri="{FF2B5EF4-FFF2-40B4-BE49-F238E27FC236}">
                <a16:creationId xmlns:a16="http://schemas.microsoft.com/office/drawing/2014/main" id="{EA984F99-E9D8-4D7C-8045-382B3845760D}"/>
              </a:ext>
            </a:extLst>
          </p:cNvPr>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Et demain …</a:t>
            </a:r>
          </a:p>
        </p:txBody>
      </p:sp>
    </p:spTree>
    <p:extLst>
      <p:ext uri="{BB962C8B-B14F-4D97-AF65-F5344CB8AC3E}">
        <p14:creationId xmlns:p14="http://schemas.microsoft.com/office/powerpoint/2010/main" val="410982415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AD130E3-F511-48A1-9B00-BC4770EF168F}"/>
              </a:ext>
            </a:extLst>
          </p:cNvPr>
          <p:cNvPicPr>
            <a:picLocks noChangeAspect="1"/>
          </p:cNvPicPr>
          <p:nvPr/>
        </p:nvPicPr>
        <p:blipFill>
          <a:blip r:embed="rId3"/>
          <a:stretch>
            <a:fillRect/>
          </a:stretch>
        </p:blipFill>
        <p:spPr>
          <a:xfrm>
            <a:off x="2354301" y="2458445"/>
            <a:ext cx="1728717" cy="2444537"/>
          </a:xfrm>
          <a:prstGeom prst="rect">
            <a:avLst/>
          </a:prstGeom>
          <a:ln>
            <a:solidFill>
              <a:schemeClr val="bg1">
                <a:lumMod val="65000"/>
              </a:schemeClr>
            </a:solidFill>
          </a:ln>
        </p:spPr>
      </p:pic>
      <p:sp>
        <p:nvSpPr>
          <p:cNvPr id="640006"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Et demain …</a:t>
            </a:r>
          </a:p>
        </p:txBody>
      </p:sp>
      <p:pic>
        <p:nvPicPr>
          <p:cNvPr id="3" name="Image 2">
            <a:extLst>
              <a:ext uri="{FF2B5EF4-FFF2-40B4-BE49-F238E27FC236}">
                <a16:creationId xmlns:a16="http://schemas.microsoft.com/office/drawing/2014/main" id="{788957E4-947B-41AB-99C0-48B669415E6C}"/>
              </a:ext>
            </a:extLst>
          </p:cNvPr>
          <p:cNvPicPr>
            <a:picLocks noChangeAspect="1"/>
          </p:cNvPicPr>
          <p:nvPr/>
        </p:nvPicPr>
        <p:blipFill>
          <a:blip r:embed="rId4"/>
          <a:stretch>
            <a:fillRect/>
          </a:stretch>
        </p:blipFill>
        <p:spPr>
          <a:xfrm rot="20862380">
            <a:off x="737244" y="2576796"/>
            <a:ext cx="1727718" cy="2444537"/>
          </a:xfrm>
          <a:prstGeom prst="rect">
            <a:avLst/>
          </a:prstGeom>
          <a:ln>
            <a:solidFill>
              <a:schemeClr val="bg1">
                <a:lumMod val="65000"/>
              </a:schemeClr>
            </a:solidFill>
          </a:ln>
        </p:spPr>
      </p:pic>
      <p:sp>
        <p:nvSpPr>
          <p:cNvPr id="23" name="ZoneTexte 20">
            <a:extLst>
              <a:ext uri="{FF2B5EF4-FFF2-40B4-BE49-F238E27FC236}">
                <a16:creationId xmlns:a16="http://schemas.microsoft.com/office/drawing/2014/main" id="{F0015F6A-C882-4BDB-AFD0-490FB4FEE951}"/>
              </a:ext>
            </a:extLst>
          </p:cNvPr>
          <p:cNvSpPr txBox="1">
            <a:spLocks noChangeArrowheads="1"/>
          </p:cNvSpPr>
          <p:nvPr/>
        </p:nvSpPr>
        <p:spPr bwMode="auto">
          <a:xfrm>
            <a:off x="3024528" y="1553868"/>
            <a:ext cx="55447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2400" b="0" i="0" u="none" strike="noStrike" kern="1200" cap="none" spc="0" normalizeH="0" baseline="0" noProof="0" dirty="0">
                <a:ln>
                  <a:noFill/>
                </a:ln>
                <a:solidFill>
                  <a:srgbClr val="94C122"/>
                </a:solidFill>
                <a:effectLst/>
                <a:uLnTx/>
                <a:uFillTx/>
                <a:latin typeface="Arial" panose="020B0604020202020204" pitchFamily="34" charset="0"/>
                <a:ea typeface="+mn-ea"/>
                <a:cs typeface="+mn-cs"/>
              </a:rPr>
              <a:t>PRATIQUER ET PROGRESSER</a:t>
            </a:r>
            <a:endParaRPr kumimoji="0" lang="fr-FR" altLang="fr-FR" sz="2400" b="0" i="0" u="none" strike="noStrike" kern="1200" cap="none" spc="0" normalizeH="0" baseline="0" noProof="0" dirty="0">
              <a:ln>
                <a:noFill/>
              </a:ln>
              <a:solidFill>
                <a:srgbClr val="94C122"/>
              </a:solidFill>
              <a:effectLst/>
              <a:uLnTx/>
              <a:uFillTx/>
              <a:latin typeface="Arial" panose="020B0604020202020204" pitchFamily="34" charset="0"/>
              <a:ea typeface="+mn-ea"/>
              <a:cs typeface="Arial" panose="020B0604020202020204" pitchFamily="34" charset="0"/>
            </a:endParaRPr>
          </a:p>
        </p:txBody>
      </p:sp>
      <p:sp>
        <p:nvSpPr>
          <p:cNvPr id="24" name="ZoneTexte 23">
            <a:extLst>
              <a:ext uri="{FF2B5EF4-FFF2-40B4-BE49-F238E27FC236}">
                <a16:creationId xmlns:a16="http://schemas.microsoft.com/office/drawing/2014/main" id="{DE36B834-7F7E-441D-8D9F-7046C015BD27}"/>
              </a:ext>
            </a:extLst>
          </p:cNvPr>
          <p:cNvSpPr txBox="1"/>
          <p:nvPr/>
        </p:nvSpPr>
        <p:spPr>
          <a:xfrm>
            <a:off x="0" y="5706100"/>
            <a:ext cx="501571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95C41D"/>
                </a:solidFill>
                <a:effectLst/>
                <a:uLnTx/>
                <a:uFillTx/>
                <a:latin typeface="Calibri Light" panose="020F0302020204030204"/>
                <a:ea typeface="+mn-ea"/>
                <a:cs typeface="Arial" panose="020B0604020202020204" pitchFamily="34" charset="0"/>
              </a:rPr>
              <a:t>Des rappels, de la nouveauté, des outils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95C41D"/>
                </a:solidFill>
                <a:effectLst/>
                <a:uLnTx/>
                <a:uFillTx/>
                <a:latin typeface="Calibri Light" panose="020F0302020204030204"/>
                <a:ea typeface="+mn-ea"/>
                <a:cs typeface="Arial" panose="020B0604020202020204" pitchFamily="34" charset="0"/>
              </a:rPr>
              <a:t>sur un thème de saison ou d’actualité…</a:t>
            </a:r>
          </a:p>
        </p:txBody>
      </p:sp>
      <p:pic>
        <p:nvPicPr>
          <p:cNvPr id="7" name="Image 6">
            <a:extLst>
              <a:ext uri="{FF2B5EF4-FFF2-40B4-BE49-F238E27FC236}">
                <a16:creationId xmlns:a16="http://schemas.microsoft.com/office/drawing/2014/main" id="{021FA6B2-EDA5-4120-89CE-4BEDEEBBB0C6}"/>
              </a:ext>
            </a:extLst>
          </p:cNvPr>
          <p:cNvPicPr>
            <a:picLocks noChangeAspect="1"/>
          </p:cNvPicPr>
          <p:nvPr/>
        </p:nvPicPr>
        <p:blipFill>
          <a:blip r:embed="rId5"/>
          <a:stretch>
            <a:fillRect/>
          </a:stretch>
        </p:blipFill>
        <p:spPr>
          <a:xfrm>
            <a:off x="6774122" y="2141759"/>
            <a:ext cx="3909531" cy="866596"/>
          </a:xfrm>
          <a:prstGeom prst="rect">
            <a:avLst/>
          </a:prstGeom>
        </p:spPr>
      </p:pic>
      <p:sp>
        <p:nvSpPr>
          <p:cNvPr id="28" name="ZoneTexte 27">
            <a:extLst>
              <a:ext uri="{FF2B5EF4-FFF2-40B4-BE49-F238E27FC236}">
                <a16:creationId xmlns:a16="http://schemas.microsoft.com/office/drawing/2014/main" id="{26357AA8-A2A9-49F2-8BC1-F518E43DB11A}"/>
              </a:ext>
            </a:extLst>
          </p:cNvPr>
          <p:cNvSpPr txBox="1"/>
          <p:nvPr/>
        </p:nvSpPr>
        <p:spPr>
          <a:xfrm>
            <a:off x="7218673" y="5697252"/>
            <a:ext cx="303218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95C41D"/>
                </a:solidFill>
                <a:effectLst/>
                <a:uLnTx/>
                <a:uFillTx/>
                <a:latin typeface="Calibri Light" panose="020F0302020204030204"/>
                <a:ea typeface="+mn-ea"/>
                <a:cs typeface="+mn-cs"/>
              </a:rPr>
              <a:t>Outil d'aide au conseil, et de formation continue </a:t>
            </a:r>
          </a:p>
        </p:txBody>
      </p:sp>
      <p:sp>
        <p:nvSpPr>
          <p:cNvPr id="30" name="ZoneTexte 29">
            <a:extLst>
              <a:ext uri="{FF2B5EF4-FFF2-40B4-BE49-F238E27FC236}">
                <a16:creationId xmlns:a16="http://schemas.microsoft.com/office/drawing/2014/main" id="{5D17F4AB-BAC6-42E7-BF1A-B01195EE6E59}"/>
              </a:ext>
            </a:extLst>
          </p:cNvPr>
          <p:cNvSpPr txBox="1"/>
          <p:nvPr/>
        </p:nvSpPr>
        <p:spPr>
          <a:xfrm>
            <a:off x="7456425" y="2796027"/>
            <a:ext cx="303218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sng" strike="noStrike" kern="1200" cap="none" spc="0" normalizeH="0" baseline="0" noProof="0" dirty="0">
                <a:ln>
                  <a:noFill/>
                </a:ln>
                <a:solidFill>
                  <a:srgbClr val="000099"/>
                </a:solidFill>
                <a:effectLst/>
                <a:uLnTx/>
                <a:uFillTx/>
                <a:latin typeface="Arial" panose="020B0604020202020204" pitchFamily="34" charset="0"/>
                <a:ea typeface="Calibri" panose="020F0502020204030204" pitchFamily="34" charset="0"/>
                <a:cs typeface="+mn-cs"/>
                <a:hlinkClick r:id="rId6">
                  <a:extLst>
                    <a:ext uri="{A12FA001-AC4F-418D-AE19-62706E023703}">
                      <ahyp:hlinkClr xmlns:ahyp="http://schemas.microsoft.com/office/drawing/2018/hyperlinkcolor" val="tx"/>
                    </a:ext>
                  </a:extLst>
                </a:hlinkClick>
              </a:rPr>
              <a:t>www.homeoandcare.com</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Image 10">
            <a:extLst>
              <a:ext uri="{FF2B5EF4-FFF2-40B4-BE49-F238E27FC236}">
                <a16:creationId xmlns:a16="http://schemas.microsoft.com/office/drawing/2014/main" id="{1833A8E3-D924-448E-80FF-4B8CA4452488}"/>
              </a:ext>
            </a:extLst>
          </p:cNvPr>
          <p:cNvPicPr>
            <a:picLocks noChangeAspect="1"/>
          </p:cNvPicPr>
          <p:nvPr/>
        </p:nvPicPr>
        <p:blipFill rotWithShape="1">
          <a:blip r:embed="rId7"/>
          <a:srcRect l="18214" t="25462" r="18766" b="3097"/>
          <a:stretch/>
        </p:blipFill>
        <p:spPr>
          <a:xfrm>
            <a:off x="6359550" y="3134581"/>
            <a:ext cx="5146632" cy="2562671"/>
          </a:xfrm>
          <a:prstGeom prst="rect">
            <a:avLst/>
          </a:prstGeom>
        </p:spPr>
      </p:pic>
    </p:spTree>
    <p:extLst>
      <p:ext uri="{BB962C8B-B14F-4D97-AF65-F5344CB8AC3E}">
        <p14:creationId xmlns:p14="http://schemas.microsoft.com/office/powerpoint/2010/main" val="405667375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Et demain, pour aller plus loin…</a:t>
            </a:r>
          </a:p>
        </p:txBody>
      </p:sp>
      <p:sp>
        <p:nvSpPr>
          <p:cNvPr id="39" name="Text Box 28"/>
          <p:cNvSpPr txBox="1">
            <a:spLocks noChangeArrowheads="1"/>
          </p:cNvSpPr>
          <p:nvPr/>
        </p:nvSpPr>
        <p:spPr bwMode="auto">
          <a:xfrm>
            <a:off x="4075848" y="1906280"/>
            <a:ext cx="3902794"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800" b="1" i="0" u="none" strike="noStrike" kern="1200" cap="none" spc="0" normalizeH="0" baseline="0" noProof="0" dirty="0">
                <a:ln>
                  <a:noFill/>
                </a:ln>
                <a:solidFill>
                  <a:srgbClr val="95C41D"/>
                </a:solidFill>
                <a:effectLst/>
                <a:uLnTx/>
                <a:uFillTx/>
                <a:latin typeface="Arial" panose="020B0604020202020204" pitchFamily="34" charset="0"/>
                <a:ea typeface="+mn-ea"/>
                <a:cs typeface="Arial" panose="020B0604020202020204" pitchFamily="34" charset="0"/>
              </a:rPr>
              <a:t>Pharmacologie et matière médicale homéopathique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fr-FR" sz="500" b="1" i="0" u="none" strike="noStrike" kern="1200" cap="none" spc="0" normalizeH="0" baseline="0" noProof="0" dirty="0">
              <a:ln>
                <a:noFill/>
              </a:ln>
              <a:solidFill>
                <a:srgbClr val="0454A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Auteurs : Denis DEMARQUE, Jacques JOUANNY, Bernard POITEVIN, Yves SAINT-JEAN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Editions : CEDH - 2017</a:t>
            </a:r>
          </a:p>
        </p:txBody>
      </p:sp>
      <p:sp>
        <p:nvSpPr>
          <p:cNvPr id="40" name="Text Box 28"/>
          <p:cNvSpPr txBox="1">
            <a:spLocks noChangeArrowheads="1"/>
          </p:cNvSpPr>
          <p:nvPr/>
        </p:nvSpPr>
        <p:spPr bwMode="auto">
          <a:xfrm>
            <a:off x="4075848" y="4236394"/>
            <a:ext cx="390279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800" b="1" i="0" u="none" strike="noStrike" kern="1200" cap="none" spc="0" normalizeH="0" baseline="0" noProof="0" dirty="0">
                <a:ln>
                  <a:noFill/>
                </a:ln>
                <a:solidFill>
                  <a:srgbClr val="95C41D"/>
                </a:solidFill>
                <a:effectLst/>
                <a:uLnTx/>
                <a:uFillTx/>
                <a:latin typeface="Arial" panose="020B0604020202020204" pitchFamily="34" charset="0"/>
                <a:ea typeface="+mn-ea"/>
                <a:cs typeface="Arial" panose="020B0604020202020204" pitchFamily="34" charset="0"/>
              </a:rPr>
              <a:t>Matière médicale homéopathique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fr-FR" sz="500" b="1" i="0" u="none" strike="noStrike" kern="1200" cap="none" spc="0" normalizeH="0" baseline="0" noProof="0" dirty="0">
              <a:ln>
                <a:noFill/>
              </a:ln>
              <a:solidFill>
                <a:srgbClr val="0454A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Auteurs : Michel GUERMONPREZ, Madeleine PINKAS, Monique TORK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Editions : SIMILIA - 2017</a:t>
            </a:r>
          </a:p>
        </p:txBody>
      </p:sp>
      <p:grpSp>
        <p:nvGrpSpPr>
          <p:cNvPr id="2" name="Groupe 1"/>
          <p:cNvGrpSpPr/>
          <p:nvPr/>
        </p:nvGrpSpPr>
        <p:grpSpPr>
          <a:xfrm>
            <a:off x="2265061" y="1710135"/>
            <a:ext cx="1641475" cy="1654175"/>
            <a:chOff x="6562741" y="2235915"/>
            <a:chExt cx="1641475" cy="1654175"/>
          </a:xfrm>
        </p:grpSpPr>
        <p:sp>
          <p:nvSpPr>
            <p:cNvPr id="43" name="Ellipse 42"/>
            <p:cNvSpPr/>
            <p:nvPr/>
          </p:nvSpPr>
          <p:spPr>
            <a:xfrm>
              <a:off x="6562741" y="2235915"/>
              <a:ext cx="1641475" cy="1654175"/>
            </a:xfrm>
            <a:prstGeom prst="ellipse">
              <a:avLst/>
            </a:prstGeom>
            <a:solidFill>
              <a:srgbClr val="CDE6F7"/>
            </a:solidFill>
            <a:ln/>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pic>
          <p:nvPicPr>
            <p:cNvPr id="36" name="Image 35"/>
            <p:cNvPicPr>
              <a:picLocks noChangeAspect="1"/>
            </p:cNvPicPr>
            <p:nvPr/>
          </p:nvPicPr>
          <p:blipFill rotWithShape="1">
            <a:blip r:embed="rId3"/>
            <a:srcRect t="634"/>
            <a:stretch/>
          </p:blipFill>
          <p:spPr>
            <a:xfrm>
              <a:off x="6843315" y="2391506"/>
              <a:ext cx="1080328" cy="1342995"/>
            </a:xfrm>
            <a:prstGeom prst="rect">
              <a:avLst/>
            </a:prstGeom>
            <a:effectLst>
              <a:reflection blurRad="12700" stA="30000" endPos="30000" dist="5080" dir="5400000" sy="-100000" algn="bl" rotWithShape="0"/>
            </a:effectLst>
            <a:scene3d>
              <a:camera prst="orthographicFront">
                <a:rot lat="300000" lon="19800000" rev="0"/>
              </a:camera>
              <a:lightRig rig="threePt" dir="t">
                <a:rot lat="0" lon="0" rev="2700000"/>
              </a:lightRig>
            </a:scene3d>
            <a:sp3d>
              <a:bevelT w="63500" h="50800"/>
            </a:sp3d>
          </p:spPr>
        </p:pic>
      </p:grpSp>
      <p:grpSp>
        <p:nvGrpSpPr>
          <p:cNvPr id="4" name="Groupe 3"/>
          <p:cNvGrpSpPr/>
          <p:nvPr/>
        </p:nvGrpSpPr>
        <p:grpSpPr>
          <a:xfrm>
            <a:off x="2227500" y="3917140"/>
            <a:ext cx="1641475" cy="1654175"/>
            <a:chOff x="6525180" y="4442920"/>
            <a:chExt cx="1641475" cy="1654175"/>
          </a:xfrm>
        </p:grpSpPr>
        <p:sp>
          <p:nvSpPr>
            <p:cNvPr id="31" name="Ellipse 30"/>
            <p:cNvSpPr/>
            <p:nvPr/>
          </p:nvSpPr>
          <p:spPr>
            <a:xfrm>
              <a:off x="6525180" y="4442920"/>
              <a:ext cx="1641475" cy="1654175"/>
            </a:xfrm>
            <a:prstGeom prst="ellipse">
              <a:avLst/>
            </a:prstGeom>
            <a:solidFill>
              <a:srgbClr val="CDE6F7"/>
            </a:solidFill>
            <a:ln/>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pic>
          <p:nvPicPr>
            <p:cNvPr id="42" name="Image 41"/>
            <p:cNvPicPr>
              <a:picLocks noChangeAspect="1"/>
            </p:cNvPicPr>
            <p:nvPr/>
          </p:nvPicPr>
          <p:blipFill>
            <a:blip r:embed="rId4"/>
            <a:stretch>
              <a:fillRect/>
            </a:stretch>
          </p:blipFill>
          <p:spPr>
            <a:xfrm>
              <a:off x="6820522" y="4607370"/>
              <a:ext cx="1103121" cy="1325273"/>
            </a:xfrm>
            <a:prstGeom prst="rect">
              <a:avLst/>
            </a:prstGeom>
            <a:effectLst>
              <a:reflection stA="30000" endPos="30000" dist="5080" dir="5400000" sy="-100000" algn="bl" rotWithShape="0"/>
              <a:softEdge rad="12700"/>
            </a:effectLst>
            <a:scene3d>
              <a:camera prst="orthographicFront">
                <a:rot lat="300000" lon="19800000" rev="0"/>
              </a:camera>
              <a:lightRig rig="threePt" dir="t">
                <a:rot lat="0" lon="0" rev="2700000"/>
              </a:lightRig>
            </a:scene3d>
            <a:sp3d>
              <a:bevelT w="63500" h="50800"/>
            </a:sp3d>
          </p:spPr>
        </p:pic>
      </p:grpSp>
    </p:spTree>
    <p:extLst>
      <p:ext uri="{BB962C8B-B14F-4D97-AF65-F5344CB8AC3E}">
        <p14:creationId xmlns:p14="http://schemas.microsoft.com/office/powerpoint/2010/main" val="147612727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8062437" y="3644658"/>
            <a:ext cx="3706181" cy="775485"/>
            <a:chOff x="8062437" y="3970045"/>
            <a:chExt cx="3706181" cy="775485"/>
          </a:xfrm>
        </p:grpSpPr>
        <p:sp>
          <p:nvSpPr>
            <p:cNvPr id="4" name="Rectangle à coins arrondis 3"/>
            <p:cNvSpPr/>
            <p:nvPr/>
          </p:nvSpPr>
          <p:spPr>
            <a:xfrm>
              <a:off x="8062437" y="3970045"/>
              <a:ext cx="3706181" cy="660400"/>
            </a:xfrm>
            <a:prstGeom prst="roundRect">
              <a:avLst/>
            </a:prstGeom>
            <a:solidFill>
              <a:srgbClr val="94C122"/>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3000" b="0" i="0" u="none" strike="noStrike" kern="1200" cap="none" spc="0" normalizeH="0" baseline="0" noProof="0" dirty="0">
                  <a:ln>
                    <a:noFill/>
                  </a:ln>
                  <a:solidFill>
                    <a:srgbClr val="FFFFFF"/>
                  </a:solidFill>
                  <a:effectLst/>
                  <a:uLnTx/>
                  <a:uFillTx/>
                  <a:latin typeface="Arial"/>
                  <a:ea typeface="+mn-ea"/>
                  <a:cs typeface="+mn-cs"/>
                </a:rPr>
                <a:t>https://www.cdfh.fr</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2376" y="4429288"/>
              <a:ext cx="316242" cy="316242"/>
            </a:xfrm>
            <a:prstGeom prst="rect">
              <a:avLst/>
            </a:prstGeom>
          </p:spPr>
        </p:pic>
      </p:grpSp>
      <p:sp>
        <p:nvSpPr>
          <p:cNvPr id="6" name="ZoneTexte 5"/>
          <p:cNvSpPr txBox="1"/>
          <p:nvPr/>
        </p:nvSpPr>
        <p:spPr>
          <a:xfrm>
            <a:off x="8165439" y="3284984"/>
            <a:ext cx="3500176"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94C122"/>
                </a:solidFill>
                <a:effectLst/>
                <a:uLnTx/>
                <a:uFillTx/>
                <a:latin typeface="Arial"/>
                <a:ea typeface="+mn-ea"/>
                <a:cs typeface="Arial" panose="020B0604020202020204" pitchFamily="34" charset="0"/>
              </a:rPr>
              <a:t>Inscriptions sur</a:t>
            </a:r>
          </a:p>
        </p:txBody>
      </p:sp>
      <p:sp>
        <p:nvSpPr>
          <p:cNvPr id="7" name="ZoneTexte 6"/>
          <p:cNvSpPr txBox="1"/>
          <p:nvPr/>
        </p:nvSpPr>
        <p:spPr>
          <a:xfrm>
            <a:off x="2397125" y="314325"/>
            <a:ext cx="8091488"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Et demain…</a:t>
            </a:r>
          </a:p>
        </p:txBody>
      </p:sp>
      <p:sp>
        <p:nvSpPr>
          <p:cNvPr id="14" name="ZoneTexte 27">
            <a:extLst>
              <a:ext uri="{FF2B5EF4-FFF2-40B4-BE49-F238E27FC236}">
                <a16:creationId xmlns:a16="http://schemas.microsoft.com/office/drawing/2014/main" id="{4BD005A8-5702-422B-A3DD-9DD4DD5DB1DF}"/>
              </a:ext>
            </a:extLst>
          </p:cNvPr>
          <p:cNvSpPr txBox="1">
            <a:spLocks noChangeArrowheads="1"/>
          </p:cNvSpPr>
          <p:nvPr/>
        </p:nvSpPr>
        <p:spPr bwMode="auto">
          <a:xfrm>
            <a:off x="2029278" y="1103468"/>
            <a:ext cx="50573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2400" b="0" i="0" u="none" strike="noStrike" kern="1200" cap="none" spc="0" normalizeH="0" baseline="0" noProof="0" dirty="0">
                <a:ln>
                  <a:noFill/>
                </a:ln>
                <a:solidFill>
                  <a:srgbClr val="94C122"/>
                </a:solidFill>
                <a:effectLst/>
                <a:uLnTx/>
                <a:uFillTx/>
                <a:latin typeface="Trebuchet MS" panose="020B0603020202020204" pitchFamily="34" charset="0"/>
                <a:ea typeface="+mn-ea"/>
                <a:cs typeface="+mn-cs"/>
              </a:rPr>
              <a:t>POURSUIVEZ VOTRE PARCOURS</a:t>
            </a:r>
          </a:p>
        </p:txBody>
      </p:sp>
      <p:pic>
        <p:nvPicPr>
          <p:cNvPr id="9" name="Image 8">
            <a:extLst>
              <a:ext uri="{FF2B5EF4-FFF2-40B4-BE49-F238E27FC236}">
                <a16:creationId xmlns:a16="http://schemas.microsoft.com/office/drawing/2014/main" id="{C5D41C21-55DF-4958-8C7B-848B0035F5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563" y="1817792"/>
            <a:ext cx="8351002" cy="3883022"/>
          </a:xfrm>
          <a:prstGeom prst="rect">
            <a:avLst/>
          </a:prstGeom>
        </p:spPr>
      </p:pic>
    </p:spTree>
    <p:extLst>
      <p:ext uri="{BB962C8B-B14F-4D97-AF65-F5344CB8AC3E}">
        <p14:creationId xmlns:p14="http://schemas.microsoft.com/office/powerpoint/2010/main" val="229165265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6"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Et demain …</a:t>
            </a:r>
          </a:p>
        </p:txBody>
      </p:sp>
      <p:sp>
        <p:nvSpPr>
          <p:cNvPr id="640008" name="ZoneTexte 33"/>
          <p:cNvSpPr txBox="1">
            <a:spLocks noChangeArrowheads="1"/>
          </p:cNvSpPr>
          <p:nvPr/>
        </p:nvSpPr>
        <p:spPr bwMode="auto">
          <a:xfrm>
            <a:off x="1768553" y="1957387"/>
            <a:ext cx="17143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2400" b="0" i="0" u="none" strike="noStrike" kern="1200" cap="none" spc="0" normalizeH="0" baseline="0" noProof="0" dirty="0">
                <a:ln>
                  <a:noFill/>
                </a:ln>
                <a:solidFill>
                  <a:srgbClr val="94C122"/>
                </a:solidFill>
                <a:effectLst/>
                <a:uLnTx/>
                <a:uFillTx/>
                <a:latin typeface="Arial" panose="020B0604020202020204" pitchFamily="34" charset="0"/>
                <a:ea typeface="+mn-ea"/>
                <a:cs typeface="Arial" panose="020B0604020202020204" pitchFamily="34" charset="0"/>
              </a:rPr>
              <a:t>EVALUER</a:t>
            </a:r>
          </a:p>
        </p:txBody>
      </p:sp>
      <p:sp>
        <p:nvSpPr>
          <p:cNvPr id="35" name="ZoneTexte 34"/>
          <p:cNvSpPr txBox="1"/>
          <p:nvPr/>
        </p:nvSpPr>
        <p:spPr>
          <a:xfrm>
            <a:off x="-89479" y="5494160"/>
            <a:ext cx="5430392"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99"/>
                </a:solidFill>
                <a:effectLst/>
                <a:uLnTx/>
                <a:uFillTx/>
                <a:latin typeface="Arial"/>
                <a:ea typeface="+mn-ea"/>
                <a:cs typeface="+mn-cs"/>
              </a:rPr>
              <a:t>Faites-nous part de vos retours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99"/>
                </a:solidFill>
                <a:effectLst/>
                <a:uLnTx/>
                <a:uFillTx/>
                <a:latin typeface="Arial"/>
                <a:ea typeface="+mn-ea"/>
                <a:cs typeface="+mn-cs"/>
              </a:rPr>
              <a:t>sur la formation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99"/>
                </a:solidFill>
                <a:effectLst/>
                <a:uLnTx/>
                <a:uFillTx/>
                <a:latin typeface="Arial"/>
                <a:ea typeface="+mn-ea"/>
                <a:cs typeface="+mn-cs"/>
              </a:rPr>
              <a:t>et sur votre expérience avec le CDFH </a:t>
            </a:r>
          </a:p>
        </p:txBody>
      </p:sp>
      <p:sp>
        <p:nvSpPr>
          <p:cNvPr id="640011" name="ZoneTexte 40"/>
          <p:cNvSpPr txBox="1">
            <a:spLocks noChangeArrowheads="1"/>
          </p:cNvSpPr>
          <p:nvPr/>
        </p:nvSpPr>
        <p:spPr bwMode="auto">
          <a:xfrm>
            <a:off x="7033132" y="2406680"/>
            <a:ext cx="33411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800" b="0" i="1" u="none" strike="noStrike" kern="1200" cap="none" spc="0" normalizeH="0" baseline="0" noProof="0" dirty="0">
                <a:ln>
                  <a:noFill/>
                </a:ln>
                <a:solidFill>
                  <a:srgbClr val="000099"/>
                </a:solidFill>
                <a:effectLst/>
                <a:uLnTx/>
                <a:uFillTx/>
                <a:latin typeface="Arial" panose="020B0604020202020204" pitchFamily="34" charset="0"/>
                <a:ea typeface="+mn-ea"/>
                <a:cs typeface="+mn-cs"/>
              </a:rPr>
              <a:t>Vous avez aimé, dites-le….</a:t>
            </a:r>
          </a:p>
        </p:txBody>
      </p:sp>
      <p:sp>
        <p:nvSpPr>
          <p:cNvPr id="640012" name="ZoneTexte 20"/>
          <p:cNvSpPr txBox="1">
            <a:spLocks noChangeArrowheads="1"/>
          </p:cNvSpPr>
          <p:nvPr/>
        </p:nvSpPr>
        <p:spPr bwMode="auto">
          <a:xfrm>
            <a:off x="7033132" y="1957388"/>
            <a:ext cx="2638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2400" b="0" i="0" u="none" strike="noStrike" kern="1200" cap="none" spc="0" normalizeH="0" baseline="0" noProof="0" dirty="0">
                <a:ln>
                  <a:noFill/>
                </a:ln>
                <a:solidFill>
                  <a:srgbClr val="94C122"/>
                </a:solidFill>
                <a:effectLst/>
                <a:uLnTx/>
                <a:uFillTx/>
                <a:latin typeface="Arial" panose="020B0604020202020204" pitchFamily="34" charset="0"/>
                <a:ea typeface="+mn-ea"/>
                <a:cs typeface="Arial" panose="020B0604020202020204" pitchFamily="34" charset="0"/>
              </a:rPr>
              <a:t>PARTAGER</a:t>
            </a:r>
          </a:p>
        </p:txBody>
      </p:sp>
      <p:sp>
        <p:nvSpPr>
          <p:cNvPr id="640013" name="Rectangle 4"/>
          <p:cNvSpPr>
            <a:spLocks noChangeArrowheads="1"/>
          </p:cNvSpPr>
          <p:nvPr/>
        </p:nvSpPr>
        <p:spPr bwMode="auto">
          <a:xfrm>
            <a:off x="5841379" y="5494160"/>
            <a:ext cx="572463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800" b="1" i="0" u="none" strike="noStrike" kern="1200" cap="none" spc="0" normalizeH="0" baseline="0" noProof="0" dirty="0">
                <a:ln>
                  <a:noFill/>
                </a:ln>
                <a:solidFill>
                  <a:srgbClr val="000099"/>
                </a:solidFill>
                <a:effectLst/>
                <a:uLnTx/>
                <a:uFillTx/>
                <a:latin typeface="Arial"/>
                <a:ea typeface="+mn-ea"/>
                <a:cs typeface="+mn-cs"/>
              </a:rPr>
              <a:t>Déposez un avis sur le site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800" b="1" i="0" u="none" strike="noStrike" kern="1200" cap="none" spc="0" normalizeH="0" baseline="0" noProof="0" dirty="0">
                <a:ln>
                  <a:noFill/>
                </a:ln>
                <a:solidFill>
                  <a:srgbClr val="000099"/>
                </a:solidFill>
                <a:effectLst/>
                <a:uLnTx/>
                <a:uFillTx/>
                <a:latin typeface="Arial"/>
                <a:ea typeface="+mn-ea"/>
                <a:cs typeface="+mn-cs"/>
              </a:rPr>
              <a:t>www.cdfh.fr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800" b="1" i="0" u="none" strike="noStrike" kern="1200" cap="none" spc="0" normalizeH="0" baseline="0" noProof="0" dirty="0">
                <a:ln>
                  <a:noFill/>
                </a:ln>
                <a:solidFill>
                  <a:srgbClr val="000099"/>
                </a:solidFill>
                <a:effectLst/>
                <a:uLnTx/>
                <a:uFillTx/>
                <a:latin typeface="Arial"/>
                <a:ea typeface="+mn-ea"/>
                <a:cs typeface="+mn-cs"/>
              </a:rPr>
              <a:t>ET parlez-en autour de vous…</a:t>
            </a:r>
          </a:p>
        </p:txBody>
      </p:sp>
      <p:pic>
        <p:nvPicPr>
          <p:cNvPr id="640014" name="Image 27"/>
          <p:cNvPicPr>
            <a:picLocks noChangeAspect="1"/>
          </p:cNvPicPr>
          <p:nvPr/>
        </p:nvPicPr>
        <p:blipFill>
          <a:blip r:embed="rId3">
            <a:extLst>
              <a:ext uri="{28A0092B-C50C-407E-A947-70E740481C1C}">
                <a14:useLocalDpi xmlns:a14="http://schemas.microsoft.com/office/drawing/2010/main"/>
              </a:ext>
            </a:extLst>
          </a:blip>
          <a:srcRect l="6116" t="18141" r="8508" b="15340"/>
          <a:stretch>
            <a:fillRect/>
          </a:stretch>
        </p:blipFill>
        <p:spPr bwMode="auto">
          <a:xfrm>
            <a:off x="6519122" y="2898590"/>
            <a:ext cx="3982688" cy="247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descr="Une image contenant texte&#10;&#10;Description générée automatiquement">
            <a:extLst>
              <a:ext uri="{FF2B5EF4-FFF2-40B4-BE49-F238E27FC236}">
                <a16:creationId xmlns:a16="http://schemas.microsoft.com/office/drawing/2014/main" id="{A60DC77E-58E1-42E2-ABA7-167D944451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7488" y="2582928"/>
            <a:ext cx="2194152" cy="2789619"/>
          </a:xfrm>
          <a:prstGeom prst="rect">
            <a:avLst/>
          </a:prstGeom>
        </p:spPr>
      </p:pic>
    </p:spTree>
    <p:extLst>
      <p:ext uri="{BB962C8B-B14F-4D97-AF65-F5344CB8AC3E}">
        <p14:creationId xmlns:p14="http://schemas.microsoft.com/office/powerpoint/2010/main" val="343032737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Espace réservé du contenu 4" descr="Une image contenant texte&#10;&#10;Description générée automatiquement">
            <a:extLst>
              <a:ext uri="{FF2B5EF4-FFF2-40B4-BE49-F238E27FC236}">
                <a16:creationId xmlns:a16="http://schemas.microsoft.com/office/drawing/2014/main" id="{5B6D0B46-8769-4DDB-9627-6ACB0D45E01C}"/>
              </a:ext>
            </a:extLst>
          </p:cNvPr>
          <p:cNvPicPr>
            <a:picLocks noChangeAspect="1"/>
          </p:cNvPicPr>
          <p:nvPr/>
        </p:nvPicPr>
        <p:blipFill rotWithShape="1">
          <a:blip r:embed="rId3"/>
          <a:srcRect t="424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2741585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1102339" y="2083027"/>
            <a:ext cx="9889091" cy="3801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lnSpc>
                <a:spcPct val="150000"/>
              </a:lnSpc>
              <a:spcBef>
                <a:spcPct val="50000"/>
              </a:spcBef>
              <a:spcAft>
                <a:spcPct val="0"/>
              </a:spcAft>
              <a:buClr>
                <a:srgbClr val="62C400"/>
              </a:buClr>
              <a:buBlip>
                <a:blip r:embed="rId3"/>
              </a:buBlip>
              <a:tabLst/>
            </a:pPr>
            <a:r>
              <a:rPr lang="fr-FR" altLang="fr-FR" sz="2000" dirty="0">
                <a:solidFill>
                  <a:srgbClr val="FF0000"/>
                </a:solidFill>
                <a:cs typeface="Arial" panose="020B0604020202020204" pitchFamily="34" charset="0"/>
              </a:rPr>
              <a:t> </a:t>
            </a:r>
            <a:r>
              <a:rPr lang="fr-FR" altLang="fr-FR" sz="2800" dirty="0">
                <a:solidFill>
                  <a:srgbClr val="000099"/>
                </a:solidFill>
                <a:cs typeface="Arial" panose="020B0604020202020204" pitchFamily="34" charset="0"/>
                <a:sym typeface="Wingdings" panose="05000000000000000000" pitchFamily="2" charset="2"/>
              </a:rPr>
              <a:t></a:t>
            </a:r>
            <a:r>
              <a:rPr lang="fr-FR" altLang="fr-FR" sz="2000" dirty="0">
                <a:solidFill>
                  <a:srgbClr val="000099"/>
                </a:solidFill>
                <a:cs typeface="Arial" panose="020B0604020202020204" pitchFamily="34" charset="0"/>
                <a:sym typeface="Wingdings" panose="05000000000000000000" pitchFamily="2" charset="2"/>
              </a:rPr>
              <a:t> risque d’</a:t>
            </a:r>
            <a:r>
              <a:rPr lang="fr-FR" altLang="fr-FR" sz="2000" b="1" dirty="0">
                <a:solidFill>
                  <a:srgbClr val="000099"/>
                </a:solidFill>
                <a:cs typeface="Arial" panose="020B0604020202020204" pitchFamily="34" charset="0"/>
                <a:sym typeface="Wingdings" panose="05000000000000000000" pitchFamily="2" charset="2"/>
              </a:rPr>
              <a:t>effets indésirables</a:t>
            </a:r>
            <a:r>
              <a:rPr lang="fr-FR" altLang="fr-FR" sz="2000" dirty="0">
                <a:solidFill>
                  <a:srgbClr val="000099"/>
                </a:solidFill>
                <a:cs typeface="Arial" panose="020B0604020202020204" pitchFamily="34" charset="0"/>
                <a:sym typeface="Wingdings" panose="05000000000000000000" pitchFamily="2" charset="2"/>
              </a:rPr>
              <a:t>, </a:t>
            </a:r>
          </a:p>
          <a:p>
            <a:pPr eaLnBrk="0" fontAlgn="base" hangingPunct="0">
              <a:spcBef>
                <a:spcPts val="1800"/>
              </a:spcBef>
              <a:spcAft>
                <a:spcPct val="0"/>
              </a:spcAft>
              <a:buClr>
                <a:srgbClr val="62C400"/>
              </a:buClr>
              <a:buBlip>
                <a:blip r:embed="rId3"/>
              </a:buBlip>
              <a:tabLst/>
            </a:pPr>
            <a:r>
              <a:rPr lang="fr-FR" altLang="fr-FR" sz="2000" dirty="0">
                <a:solidFill>
                  <a:srgbClr val="000099"/>
                </a:solidFill>
                <a:cs typeface="Arial" panose="020B0604020202020204" pitchFamily="34" charset="0"/>
                <a:sym typeface="Wingdings" panose="05000000000000000000" pitchFamily="2" charset="2"/>
              </a:rPr>
              <a:t> </a:t>
            </a:r>
            <a:r>
              <a:rPr lang="fr-FR" altLang="fr-FR" sz="2800" dirty="0">
                <a:solidFill>
                  <a:srgbClr val="000099"/>
                </a:solidFill>
                <a:cs typeface="Arial" panose="020B0604020202020204" pitchFamily="34" charset="0"/>
                <a:sym typeface="Wingdings" panose="05000000000000000000" pitchFamily="2" charset="2"/>
              </a:rPr>
              <a:t></a:t>
            </a:r>
            <a:r>
              <a:rPr lang="fr-FR" altLang="fr-FR" sz="2000" dirty="0">
                <a:solidFill>
                  <a:srgbClr val="000099"/>
                </a:solidFill>
                <a:cs typeface="Arial" panose="020B0604020202020204" pitchFamily="34" charset="0"/>
                <a:sym typeface="Wingdings" panose="05000000000000000000" pitchFamily="2" charset="2"/>
              </a:rPr>
              <a:t> risque d’</a:t>
            </a:r>
            <a:r>
              <a:rPr lang="fr-FR" altLang="fr-FR" sz="2000" b="1" dirty="0">
                <a:solidFill>
                  <a:srgbClr val="000099"/>
                </a:solidFill>
                <a:cs typeface="Arial" panose="020B0604020202020204" pitchFamily="34" charset="0"/>
                <a:sym typeface="Wingdings" panose="05000000000000000000" pitchFamily="2" charset="2"/>
              </a:rPr>
              <a:t>interactions médicamenteuses</a:t>
            </a:r>
            <a:endParaRPr lang="fr-FR" altLang="fr-FR" sz="2000" b="1" dirty="0">
              <a:solidFill>
                <a:srgbClr val="000099"/>
              </a:solidFill>
              <a:cs typeface="Arial" panose="020B0604020202020204" pitchFamily="34" charset="0"/>
            </a:endParaRPr>
          </a:p>
          <a:p>
            <a:pPr eaLnBrk="0" fontAlgn="base" hangingPunct="0">
              <a:spcBef>
                <a:spcPts val="1800"/>
              </a:spcBef>
              <a:spcAft>
                <a:spcPct val="0"/>
              </a:spcAft>
              <a:buClr>
                <a:srgbClr val="62C400"/>
              </a:buClr>
              <a:buBlip>
                <a:blip r:embed="rId3"/>
              </a:buBlip>
              <a:tabLst/>
            </a:pPr>
            <a:r>
              <a:rPr lang="fr-FR" altLang="fr-FR" sz="2000" dirty="0">
                <a:solidFill>
                  <a:srgbClr val="000099"/>
                </a:solidFill>
                <a:cs typeface="Arial" panose="020B0604020202020204" pitchFamily="34" charset="0"/>
              </a:rPr>
              <a:t> </a:t>
            </a:r>
            <a:r>
              <a:rPr lang="fr-FR" altLang="fr-FR" sz="2800" dirty="0">
                <a:solidFill>
                  <a:srgbClr val="000099"/>
                </a:solidFill>
                <a:cs typeface="Arial" panose="020B0604020202020204" pitchFamily="34" charset="0"/>
                <a:sym typeface="Wingdings" panose="05000000000000000000" pitchFamily="2" charset="2"/>
              </a:rPr>
              <a:t></a:t>
            </a:r>
            <a:r>
              <a:rPr lang="fr-FR" altLang="fr-FR" sz="2000" dirty="0">
                <a:solidFill>
                  <a:srgbClr val="000099"/>
                </a:solidFill>
                <a:cs typeface="Arial" panose="020B0604020202020204" pitchFamily="34" charset="0"/>
                <a:sym typeface="Wingdings" panose="05000000000000000000" pitchFamily="2" charset="2"/>
              </a:rPr>
              <a:t> </a:t>
            </a:r>
            <a:r>
              <a:rPr lang="fr-FR" altLang="fr-FR" sz="2000" dirty="0">
                <a:solidFill>
                  <a:srgbClr val="000099"/>
                </a:solidFill>
                <a:cs typeface="Arial" panose="020B0604020202020204" pitchFamily="34" charset="0"/>
              </a:rPr>
              <a:t>risque de </a:t>
            </a:r>
            <a:r>
              <a:rPr lang="fr-FR" altLang="fr-FR" sz="2000" b="1" dirty="0">
                <a:solidFill>
                  <a:srgbClr val="000099"/>
                </a:solidFill>
                <a:cs typeface="Arial" panose="020B0604020202020204" pitchFamily="34" charset="0"/>
              </a:rPr>
              <a:t>prescriptions inappropriées</a:t>
            </a:r>
          </a:p>
          <a:p>
            <a:pPr eaLnBrk="0" fontAlgn="base" hangingPunct="0">
              <a:spcBef>
                <a:spcPts val="1800"/>
              </a:spcBef>
              <a:spcAft>
                <a:spcPct val="0"/>
              </a:spcAft>
              <a:buClr>
                <a:srgbClr val="62C400"/>
              </a:buClr>
              <a:buBlip>
                <a:blip r:embed="rId3"/>
              </a:buBlip>
              <a:tabLst/>
            </a:pPr>
            <a:r>
              <a:rPr lang="fr-FR" altLang="fr-FR" sz="2000" dirty="0">
                <a:solidFill>
                  <a:srgbClr val="000099"/>
                </a:solidFill>
                <a:cs typeface="Arial" panose="020B0604020202020204" pitchFamily="34" charset="0"/>
              </a:rPr>
              <a:t> </a:t>
            </a:r>
            <a:r>
              <a:rPr lang="fr-FR" altLang="fr-FR" sz="2800" dirty="0">
                <a:solidFill>
                  <a:srgbClr val="000099"/>
                </a:solidFill>
                <a:cs typeface="Arial" panose="020B0604020202020204" pitchFamily="34" charset="0"/>
                <a:sym typeface="Wingdings" panose="05000000000000000000" pitchFamily="2" charset="2"/>
              </a:rPr>
              <a:t></a:t>
            </a:r>
            <a:r>
              <a:rPr lang="fr-FR" altLang="fr-FR" sz="2000" dirty="0">
                <a:solidFill>
                  <a:srgbClr val="000099"/>
                </a:solidFill>
                <a:cs typeface="Arial" panose="020B0604020202020204" pitchFamily="34" charset="0"/>
                <a:sym typeface="Wingdings" panose="05000000000000000000" pitchFamily="2" charset="2"/>
              </a:rPr>
              <a:t> risque d’</a:t>
            </a:r>
            <a:r>
              <a:rPr lang="fr-FR" altLang="fr-FR" sz="2000" b="1" dirty="0">
                <a:solidFill>
                  <a:srgbClr val="000099"/>
                </a:solidFill>
                <a:cs typeface="Arial" panose="020B0604020202020204" pitchFamily="34" charset="0"/>
                <a:sym typeface="Wingdings" panose="05000000000000000000" pitchFamily="2" charset="2"/>
              </a:rPr>
              <a:t>erreurs médicamenteuses</a:t>
            </a:r>
            <a:endParaRPr lang="fr-FR" altLang="fr-FR" sz="2000" b="1" dirty="0">
              <a:solidFill>
                <a:srgbClr val="000099"/>
              </a:solidFill>
              <a:cs typeface="Arial" panose="020B0604020202020204" pitchFamily="34" charset="0"/>
            </a:endParaRPr>
          </a:p>
          <a:p>
            <a:pPr eaLnBrk="0" fontAlgn="base" hangingPunct="0">
              <a:spcBef>
                <a:spcPts val="2400"/>
              </a:spcBef>
              <a:spcAft>
                <a:spcPct val="0"/>
              </a:spcAft>
              <a:buClr>
                <a:srgbClr val="62C400"/>
              </a:buClr>
              <a:buBlip>
                <a:blip r:embed="rId3"/>
              </a:buBlip>
              <a:tabLst/>
            </a:pPr>
            <a:r>
              <a:rPr lang="fr-FR" altLang="fr-FR" sz="2000" dirty="0">
                <a:solidFill>
                  <a:srgbClr val="000099"/>
                </a:solidFill>
                <a:cs typeface="Arial" panose="020B0604020202020204" pitchFamily="34" charset="0"/>
              </a:rPr>
              <a:t>   Complexité de la prescription </a:t>
            </a:r>
            <a:r>
              <a:rPr lang="fr-FR" altLang="fr-FR" sz="2000" dirty="0">
                <a:solidFill>
                  <a:srgbClr val="000099"/>
                </a:solidFill>
                <a:cs typeface="Arial" panose="020B0604020202020204" pitchFamily="34" charset="0"/>
                <a:sym typeface="Wingdings" panose="05000000000000000000" pitchFamily="2" charset="2"/>
              </a:rPr>
              <a:t> </a:t>
            </a:r>
            <a:r>
              <a:rPr lang="fr-FR" altLang="fr-FR" sz="2000" b="1" dirty="0">
                <a:solidFill>
                  <a:srgbClr val="000099"/>
                </a:solidFill>
                <a:cs typeface="Arial" panose="020B0604020202020204" pitchFamily="34" charset="0"/>
              </a:rPr>
              <a:t>défaut d’observance</a:t>
            </a:r>
          </a:p>
          <a:p>
            <a:pPr eaLnBrk="0" fontAlgn="base" hangingPunct="0">
              <a:spcBef>
                <a:spcPct val="50000"/>
              </a:spcBef>
              <a:spcAft>
                <a:spcPct val="0"/>
              </a:spcAft>
              <a:buClr>
                <a:srgbClr val="62C400"/>
              </a:buClr>
              <a:tabLst/>
            </a:pPr>
            <a:endParaRPr lang="fr-FR" altLang="fr-FR" sz="2000" dirty="0">
              <a:solidFill>
                <a:srgbClr val="FF0000"/>
              </a:solidFill>
              <a:cs typeface="Arial" panose="020B0604020202020204" pitchFamily="34" charset="0"/>
            </a:endParaRP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err="1">
                <a:solidFill>
                  <a:srgbClr val="95C41D"/>
                </a:solidFill>
                <a:cs typeface="Arial" panose="020B0604020202020204" pitchFamily="34" charset="0"/>
              </a:rPr>
              <a:t>Polymédication</a:t>
            </a:r>
            <a:endParaRPr lang="fr-FR" altLang="fr-FR" sz="2000" b="1" dirty="0">
              <a:solidFill>
                <a:srgbClr val="95C41D"/>
              </a:solidFill>
              <a:cs typeface="Arial" panose="020B0604020202020204" pitchFamily="34" charset="0"/>
            </a:endParaRPr>
          </a:p>
        </p:txBody>
      </p:sp>
      <p:sp>
        <p:nvSpPr>
          <p:cNvPr id="8" name="Titre 1"/>
          <p:cNvSpPr txBox="1">
            <a:spLocks/>
          </p:cNvSpPr>
          <p:nvPr/>
        </p:nvSpPr>
        <p:spPr bwMode="auto">
          <a:xfrm>
            <a:off x="2303462" y="361950"/>
            <a:ext cx="930238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fontAlgn="base">
              <a:lnSpc>
                <a:spcPct val="90000"/>
              </a:lnSpc>
              <a:spcBef>
                <a:spcPct val="0"/>
              </a:spcBef>
              <a:spcAft>
                <a:spcPct val="0"/>
              </a:spcAft>
            </a:pPr>
            <a:r>
              <a:rPr lang="fr-FR" altLang="fr-FR" sz="3200" b="1" dirty="0">
                <a:solidFill>
                  <a:srgbClr val="FFFFFF"/>
                </a:solidFill>
                <a:ea typeface="Tahoma" panose="020B0604030504040204" pitchFamily="34" charset="0"/>
                <a:cs typeface="Arial" panose="020B0604020202020204" pitchFamily="34" charset="0"/>
              </a:rPr>
              <a:t>1.3. Population à risque</a:t>
            </a:r>
          </a:p>
        </p:txBody>
      </p:sp>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3747" y="1831159"/>
            <a:ext cx="1988936" cy="1744981"/>
          </a:xfrm>
          <a:prstGeom prst="rect">
            <a:avLst/>
          </a:prstGeom>
        </p:spPr>
      </p:pic>
    </p:spTree>
    <p:extLst>
      <p:ext uri="{BB962C8B-B14F-4D97-AF65-F5344CB8AC3E}">
        <p14:creationId xmlns:p14="http://schemas.microsoft.com/office/powerpoint/2010/main" val="51596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bwMode="auto">
          <a:xfrm>
            <a:off x="2303462" y="361950"/>
            <a:ext cx="930238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fontAlgn="base">
              <a:lnSpc>
                <a:spcPct val="90000"/>
              </a:lnSpc>
              <a:spcBef>
                <a:spcPct val="0"/>
              </a:spcBef>
              <a:spcAft>
                <a:spcPct val="0"/>
              </a:spcAft>
            </a:pPr>
            <a:r>
              <a:rPr lang="fr-FR" altLang="fr-FR" sz="3200" b="1" dirty="0">
                <a:solidFill>
                  <a:srgbClr val="FFFFFF"/>
                </a:solidFill>
                <a:ea typeface="Tahoma" panose="020B0604030504040204" pitchFamily="34" charset="0"/>
                <a:cs typeface="Arial" panose="020B0604020202020204" pitchFamily="34" charset="0"/>
              </a:rPr>
              <a:t>1.3. Population à risque</a:t>
            </a:r>
          </a:p>
        </p:txBody>
      </p:sp>
      <p:sp>
        <p:nvSpPr>
          <p:cNvPr id="5" name="Text Box 2"/>
          <p:cNvSpPr txBox="1">
            <a:spLocks noChangeArrowheads="1"/>
          </p:cNvSpPr>
          <p:nvPr/>
        </p:nvSpPr>
        <p:spPr bwMode="auto">
          <a:xfrm>
            <a:off x="1093783" y="1872260"/>
            <a:ext cx="12169612"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lnSpc>
                <a:spcPct val="150000"/>
              </a:lnSpc>
              <a:spcBef>
                <a:spcPct val="50000"/>
              </a:spcBef>
              <a:spcAft>
                <a:spcPct val="0"/>
              </a:spcAft>
              <a:buClr>
                <a:srgbClr val="62C400"/>
              </a:buClr>
              <a:buBlip>
                <a:blip r:embed="rId3"/>
              </a:buBlip>
              <a:tabLst/>
            </a:pPr>
            <a:r>
              <a:rPr lang="fr-FR" altLang="fr-FR" sz="2000" dirty="0">
                <a:solidFill>
                  <a:srgbClr val="FF0000"/>
                </a:solidFill>
                <a:cs typeface="Arial" panose="020B0604020202020204" pitchFamily="34" charset="0"/>
              </a:rPr>
              <a:t>  </a:t>
            </a:r>
            <a:r>
              <a:rPr lang="fr-FR" altLang="fr-FR" sz="2000" dirty="0">
                <a:solidFill>
                  <a:srgbClr val="000099"/>
                </a:solidFill>
                <a:cs typeface="Arial" panose="020B0604020202020204" pitchFamily="34" charset="0"/>
                <a:sym typeface="Wingdings" panose="05000000000000000000" pitchFamily="2" charset="2"/>
              </a:rPr>
              <a:t>Les effets du </a:t>
            </a:r>
            <a:r>
              <a:rPr lang="fr-FR" altLang="fr-FR" sz="2000" b="1" dirty="0">
                <a:solidFill>
                  <a:srgbClr val="000099"/>
                </a:solidFill>
                <a:cs typeface="Arial" panose="020B0604020202020204" pitchFamily="34" charset="0"/>
                <a:sym typeface="Wingdings" panose="05000000000000000000" pitchFamily="2" charset="2"/>
              </a:rPr>
              <a:t>vieillissement physiologique</a:t>
            </a:r>
          </a:p>
          <a:p>
            <a:pPr eaLnBrk="0" fontAlgn="base" hangingPunct="0">
              <a:lnSpc>
                <a:spcPct val="150000"/>
              </a:lnSpc>
              <a:spcBef>
                <a:spcPts val="1800"/>
              </a:spcBef>
              <a:spcAft>
                <a:spcPct val="0"/>
              </a:spcAft>
              <a:buClr>
                <a:srgbClr val="62C400"/>
              </a:buClr>
              <a:buBlip>
                <a:blip r:embed="rId3"/>
              </a:buBlip>
              <a:tabLst/>
            </a:pPr>
            <a:r>
              <a:rPr lang="fr-FR" altLang="fr-FR" sz="2000" dirty="0">
                <a:solidFill>
                  <a:srgbClr val="000099"/>
                </a:solidFill>
                <a:cs typeface="Arial" panose="020B0604020202020204" pitchFamily="34" charset="0"/>
                <a:sym typeface="Wingdings" panose="05000000000000000000" pitchFamily="2" charset="2"/>
              </a:rPr>
              <a:t>  </a:t>
            </a:r>
            <a:r>
              <a:rPr lang="fr-FR" altLang="fr-FR" sz="2000" b="1" dirty="0" err="1">
                <a:solidFill>
                  <a:srgbClr val="000099"/>
                </a:solidFill>
                <a:cs typeface="Arial" panose="020B0604020202020204" pitchFamily="34" charset="0"/>
                <a:sym typeface="Wingdings" panose="05000000000000000000" pitchFamily="2" charset="2"/>
              </a:rPr>
              <a:t>Polypathologie</a:t>
            </a:r>
            <a:r>
              <a:rPr lang="fr-FR" altLang="fr-FR" sz="2000" b="1" dirty="0">
                <a:solidFill>
                  <a:srgbClr val="000099"/>
                </a:solidFill>
                <a:cs typeface="Arial" panose="020B0604020202020204" pitchFamily="34" charset="0"/>
                <a:sym typeface="Wingdings" panose="05000000000000000000" pitchFamily="2" charset="2"/>
              </a:rPr>
              <a:t> </a:t>
            </a:r>
            <a:r>
              <a:rPr lang="fr-FR" altLang="fr-FR" sz="2000" dirty="0">
                <a:solidFill>
                  <a:srgbClr val="000099"/>
                </a:solidFill>
                <a:cs typeface="Arial" panose="020B0604020202020204" pitchFamily="34" charset="0"/>
                <a:sym typeface="Wingdings" panose="05000000000000000000" pitchFamily="2" charset="2"/>
              </a:rPr>
              <a:t>et </a:t>
            </a:r>
            <a:r>
              <a:rPr lang="fr-FR" altLang="fr-FR" sz="2000" b="1" dirty="0" err="1">
                <a:solidFill>
                  <a:srgbClr val="000099"/>
                </a:solidFill>
                <a:cs typeface="Arial" panose="020B0604020202020204" pitchFamily="34" charset="0"/>
                <a:sym typeface="Wingdings" panose="05000000000000000000" pitchFamily="2" charset="2"/>
              </a:rPr>
              <a:t>polymédication</a:t>
            </a:r>
            <a:r>
              <a:rPr lang="fr-FR" altLang="fr-FR" sz="2000" dirty="0">
                <a:solidFill>
                  <a:srgbClr val="000099"/>
                </a:solidFill>
                <a:cs typeface="Arial" panose="020B0604020202020204" pitchFamily="34" charset="0"/>
                <a:sym typeface="Wingdings" panose="05000000000000000000" pitchFamily="2" charset="2"/>
              </a:rPr>
              <a:t> (dont automédication)</a:t>
            </a:r>
          </a:p>
          <a:p>
            <a:pPr eaLnBrk="0" fontAlgn="base" hangingPunct="0">
              <a:lnSpc>
                <a:spcPct val="150000"/>
              </a:lnSpc>
              <a:spcBef>
                <a:spcPts val="1800"/>
              </a:spcBef>
              <a:spcAft>
                <a:spcPct val="0"/>
              </a:spcAft>
              <a:buClr>
                <a:srgbClr val="62C400"/>
              </a:buClr>
              <a:buBlip>
                <a:blip r:embed="rId3"/>
              </a:buBlip>
              <a:tabLst/>
            </a:pPr>
            <a:r>
              <a:rPr lang="fr-FR" altLang="fr-FR" sz="2000" dirty="0">
                <a:solidFill>
                  <a:srgbClr val="000099"/>
                </a:solidFill>
                <a:cs typeface="Arial" panose="020B0604020202020204" pitchFamily="34" charset="0"/>
                <a:sym typeface="Wingdings" panose="05000000000000000000" pitchFamily="2" charset="2"/>
              </a:rPr>
              <a:t>  </a:t>
            </a:r>
            <a:r>
              <a:rPr lang="fr-FR" altLang="fr-FR" sz="2000" b="1" dirty="0">
                <a:solidFill>
                  <a:srgbClr val="000099"/>
                </a:solidFill>
                <a:cs typeface="Arial" panose="020B0604020202020204" pitchFamily="34" charset="0"/>
                <a:sym typeface="Wingdings" panose="05000000000000000000" pitchFamily="2" charset="2"/>
              </a:rPr>
              <a:t>Manque d’évaluation </a:t>
            </a:r>
            <a:r>
              <a:rPr lang="fr-FR" altLang="fr-FR" sz="2000" dirty="0">
                <a:solidFill>
                  <a:srgbClr val="000099"/>
                </a:solidFill>
                <a:cs typeface="Arial" panose="020B0604020202020204" pitchFamily="34" charset="0"/>
                <a:sym typeface="Wingdings" panose="05000000000000000000" pitchFamily="2" charset="2"/>
              </a:rPr>
              <a:t>des médicaments chez le sujet âgé :</a:t>
            </a:r>
          </a:p>
          <a:p>
            <a:pPr marL="268288" eaLnBrk="0" fontAlgn="base" hangingPunct="0">
              <a:spcBef>
                <a:spcPts val="600"/>
              </a:spcBef>
              <a:spcAft>
                <a:spcPct val="0"/>
              </a:spcAft>
              <a:buClr>
                <a:srgbClr val="62C400"/>
              </a:buClr>
              <a:tabLst/>
            </a:pPr>
            <a:r>
              <a:rPr lang="fr-FR" altLang="fr-FR" sz="2000" i="1" dirty="0">
                <a:solidFill>
                  <a:srgbClr val="000099"/>
                </a:solidFill>
                <a:cs typeface="Arial" panose="020B0604020202020204" pitchFamily="34" charset="0"/>
                <a:sym typeface="Wingdings" panose="05000000000000000000" pitchFamily="2" charset="2"/>
              </a:rPr>
              <a:t>« les  sujets </a:t>
            </a:r>
            <a:r>
              <a:rPr lang="fr-FR" altLang="fr-FR" sz="2000" i="1" dirty="0" err="1">
                <a:solidFill>
                  <a:srgbClr val="000099"/>
                </a:solidFill>
                <a:cs typeface="Arial" panose="020B0604020202020204" pitchFamily="34" charset="0"/>
                <a:sym typeface="Wingdings" panose="05000000000000000000" pitchFamily="2" charset="2"/>
              </a:rPr>
              <a:t>polypathologiques</a:t>
            </a:r>
            <a:r>
              <a:rPr lang="fr-FR" altLang="fr-FR" sz="2000" i="1" dirty="0">
                <a:solidFill>
                  <a:srgbClr val="000099"/>
                </a:solidFill>
                <a:cs typeface="Arial" panose="020B0604020202020204" pitchFamily="34" charset="0"/>
                <a:sym typeface="Wingdings" panose="05000000000000000000" pitchFamily="2" charset="2"/>
              </a:rPr>
              <a:t> et </a:t>
            </a:r>
            <a:r>
              <a:rPr lang="fr-FR" altLang="fr-FR" sz="2000" i="1" dirty="0" err="1">
                <a:solidFill>
                  <a:srgbClr val="000099"/>
                </a:solidFill>
                <a:cs typeface="Arial" panose="020B0604020202020204" pitchFamily="34" charset="0"/>
                <a:sym typeface="Wingdings" panose="05000000000000000000" pitchFamily="2" charset="2"/>
              </a:rPr>
              <a:t>polymédicamentés</a:t>
            </a:r>
            <a:r>
              <a:rPr lang="fr-FR" altLang="fr-FR" sz="2000" i="1" dirty="0">
                <a:solidFill>
                  <a:srgbClr val="000099"/>
                </a:solidFill>
                <a:cs typeface="Arial" panose="020B0604020202020204" pitchFamily="34" charset="0"/>
                <a:sym typeface="Wingdings" panose="05000000000000000000" pitchFamily="2" charset="2"/>
              </a:rPr>
              <a:t> sont </a:t>
            </a:r>
          </a:p>
          <a:p>
            <a:pPr marL="363538" indent="-95250" eaLnBrk="0" fontAlgn="base" hangingPunct="0">
              <a:spcAft>
                <a:spcPct val="0"/>
              </a:spcAft>
              <a:buClr>
                <a:srgbClr val="62C400"/>
              </a:buClr>
              <a:tabLst/>
            </a:pPr>
            <a:r>
              <a:rPr lang="fr-FR" altLang="fr-FR" sz="2000" i="1" dirty="0">
                <a:solidFill>
                  <a:srgbClr val="000099"/>
                </a:solidFill>
                <a:cs typeface="Arial" panose="020B0604020202020204" pitchFamily="34" charset="0"/>
                <a:sym typeface="Wingdings" panose="05000000000000000000" pitchFamily="2" charset="2"/>
              </a:rPr>
              <a:t>	le plus souvent exclus des essais cliniques » </a:t>
            </a:r>
            <a:r>
              <a:rPr lang="fr-FR" altLang="fr-FR" sz="2000" i="1" baseline="30000" dirty="0">
                <a:solidFill>
                  <a:srgbClr val="000099"/>
                </a:solidFill>
                <a:cs typeface="Arial" panose="020B0604020202020204" pitchFamily="34" charset="0"/>
                <a:sym typeface="Wingdings" panose="05000000000000000000" pitchFamily="2" charset="2"/>
              </a:rPr>
              <a:t>(1)</a:t>
            </a:r>
          </a:p>
          <a:p>
            <a:pPr eaLnBrk="0" fontAlgn="base" hangingPunct="0">
              <a:spcBef>
                <a:spcPts val="1800"/>
              </a:spcBef>
              <a:spcAft>
                <a:spcPct val="0"/>
              </a:spcAft>
              <a:buClr>
                <a:srgbClr val="62C400"/>
              </a:buClr>
              <a:tabLst/>
            </a:pPr>
            <a:endParaRPr lang="fr-FR" altLang="fr-FR" sz="2000" dirty="0">
              <a:solidFill>
                <a:srgbClr val="000099"/>
              </a:solidFill>
              <a:cs typeface="Arial" panose="020B0604020202020204" pitchFamily="34" charset="0"/>
            </a:endParaRPr>
          </a:p>
        </p:txBody>
      </p:sp>
      <p:sp>
        <p:nvSpPr>
          <p:cNvPr id="3" name="Rectangle 2"/>
          <p:cNvSpPr/>
          <p:nvPr/>
        </p:nvSpPr>
        <p:spPr>
          <a:xfrm>
            <a:off x="0" y="6458938"/>
            <a:ext cx="10219765" cy="216982"/>
          </a:xfrm>
          <a:prstGeom prst="rect">
            <a:avLst/>
          </a:prstGeom>
        </p:spPr>
        <p:txBody>
          <a:bodyPr wrap="square">
            <a:spAutoFit/>
          </a:bodyPr>
          <a:lstStyle/>
          <a:p>
            <a:pPr marL="228600" indent="-228600">
              <a:lnSpc>
                <a:spcPct val="90000"/>
              </a:lnSpc>
              <a:spcBef>
                <a:spcPts val="600"/>
              </a:spcBef>
              <a:buAutoNum type="arabicParenBoth"/>
            </a:pPr>
            <a:r>
              <a:rPr lang="fr-FR" sz="900" i="1" dirty="0"/>
              <a:t>HAS. </a:t>
            </a:r>
            <a:r>
              <a:rPr lang="fr-FR" sz="900" i="1" dirty="0" err="1"/>
              <a:t>Legrain</a:t>
            </a:r>
            <a:r>
              <a:rPr lang="fr-FR" sz="900" i="1" dirty="0"/>
              <a:t> S. Consommation médicamenteuse chez le sujet âgé. Consommation, prescription, iatrogénie et observance. 2005</a:t>
            </a:r>
            <a:r>
              <a:rPr lang="fr-FR" sz="900" dirty="0"/>
              <a:t>.</a:t>
            </a:r>
          </a:p>
        </p:txBody>
      </p:sp>
      <p:sp>
        <p:nvSpPr>
          <p:cNvPr id="11" name="Rectangle 10"/>
          <p:cNvSpPr/>
          <p:nvPr/>
        </p:nvSpPr>
        <p:spPr>
          <a:xfrm>
            <a:off x="2882834" y="5083460"/>
            <a:ext cx="9018494" cy="424732"/>
          </a:xfrm>
          <a:prstGeom prst="rect">
            <a:avLst/>
          </a:prstGeom>
        </p:spPr>
        <p:txBody>
          <a:bodyPr wrap="square">
            <a:spAutoFit/>
          </a:bodyPr>
          <a:lstStyle/>
          <a:p>
            <a:pPr lvl="0" defTabSz="685800">
              <a:lnSpc>
                <a:spcPct val="90000"/>
              </a:lnSpc>
              <a:spcBef>
                <a:spcPts val="750"/>
              </a:spcBef>
            </a:pPr>
            <a:r>
              <a:rPr lang="fr-FR" sz="2000" dirty="0">
                <a:solidFill>
                  <a:srgbClr val="000099"/>
                </a:solidFill>
                <a:latin typeface="Arial" panose="020B0604020202020204" pitchFamily="34" charset="0"/>
                <a:cs typeface="Arial" panose="020B0604020202020204" pitchFamily="34" charset="0"/>
                <a:sym typeface="Wingdings" panose="05000000000000000000" pitchFamily="2" charset="2"/>
              </a:rPr>
              <a:t> </a:t>
            </a:r>
            <a:r>
              <a:rPr lang="fr-FR" sz="2400" b="1" dirty="0">
                <a:solidFill>
                  <a:srgbClr val="000099"/>
                </a:solidFill>
                <a:latin typeface="Arial" panose="020B0604020202020204" pitchFamily="34" charset="0"/>
                <a:cs typeface="Arial" panose="020B0604020202020204" pitchFamily="34" charset="0"/>
                <a:sym typeface="Wingdings" panose="05000000000000000000" pitchFamily="2" charset="2"/>
              </a:rPr>
              <a:t>Majoration du </a:t>
            </a:r>
            <a:r>
              <a:rPr lang="fr-FR" sz="2400" b="1" dirty="0">
                <a:solidFill>
                  <a:srgbClr val="000099"/>
                </a:solidFill>
                <a:latin typeface="Arial" panose="020B0604020202020204" pitchFamily="34" charset="0"/>
                <a:cs typeface="Arial" panose="020B0604020202020204" pitchFamily="34" charset="0"/>
              </a:rPr>
              <a:t>risque de iatrogénie</a:t>
            </a:r>
          </a:p>
        </p:txBody>
      </p:sp>
      <p:sp>
        <p:nvSpPr>
          <p:cNvPr id="13"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Iatrogénie médicamenteuse</a:t>
            </a:r>
          </a:p>
        </p:txBody>
      </p:sp>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3747" y="1831159"/>
            <a:ext cx="1988936" cy="1744981"/>
          </a:xfrm>
          <a:prstGeom prst="rect">
            <a:avLst/>
          </a:prstGeom>
        </p:spPr>
      </p:pic>
    </p:spTree>
    <p:extLst>
      <p:ext uri="{BB962C8B-B14F-4D97-AF65-F5344CB8AC3E}">
        <p14:creationId xmlns:p14="http://schemas.microsoft.com/office/powerpoint/2010/main" val="2170838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bwMode="auto">
          <a:xfrm>
            <a:off x="2303462" y="361950"/>
            <a:ext cx="930238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fontAlgn="base">
              <a:lnSpc>
                <a:spcPct val="90000"/>
              </a:lnSpc>
              <a:spcBef>
                <a:spcPct val="0"/>
              </a:spcBef>
              <a:spcAft>
                <a:spcPct val="0"/>
              </a:spcAft>
            </a:pPr>
            <a:r>
              <a:rPr lang="fr-FR" altLang="fr-FR" sz="3200" b="1" dirty="0">
                <a:solidFill>
                  <a:srgbClr val="FFFFFF"/>
                </a:solidFill>
                <a:ea typeface="Tahoma" panose="020B0604030504040204" pitchFamily="34" charset="0"/>
                <a:cs typeface="Arial" panose="020B0604020202020204" pitchFamily="34" charset="0"/>
              </a:rPr>
              <a:t>1.3. Population à risque</a:t>
            </a:r>
          </a:p>
        </p:txBody>
      </p:sp>
      <p:sp>
        <p:nvSpPr>
          <p:cNvPr id="11" name="Rectangle 10"/>
          <p:cNvSpPr/>
          <p:nvPr/>
        </p:nvSpPr>
        <p:spPr>
          <a:xfrm>
            <a:off x="822540" y="5385740"/>
            <a:ext cx="10390094" cy="424732"/>
          </a:xfrm>
          <a:prstGeom prst="rect">
            <a:avLst/>
          </a:prstGeom>
        </p:spPr>
        <p:txBody>
          <a:bodyPr wrap="square">
            <a:spAutoFit/>
          </a:bodyPr>
          <a:lstStyle/>
          <a:p>
            <a:pPr lvl="0" defTabSz="685800">
              <a:lnSpc>
                <a:spcPct val="90000"/>
              </a:lnSpc>
              <a:spcBef>
                <a:spcPts val="750"/>
              </a:spcBef>
            </a:pPr>
            <a:r>
              <a:rPr lang="fr-FR" sz="2000" dirty="0">
                <a:solidFill>
                  <a:srgbClr val="62C400"/>
                </a:solidFill>
                <a:latin typeface="Arial" panose="020B0604020202020204" pitchFamily="34" charset="0"/>
                <a:cs typeface="Arial" panose="020B0604020202020204" pitchFamily="34" charset="0"/>
                <a:sym typeface="Wingdings" panose="05000000000000000000" pitchFamily="2" charset="2"/>
              </a:rPr>
              <a:t></a:t>
            </a:r>
            <a:r>
              <a:rPr lang="fr-FR" sz="2000" dirty="0">
                <a:solidFill>
                  <a:srgbClr val="000099"/>
                </a:solidFill>
                <a:latin typeface="Arial" panose="020B0604020202020204" pitchFamily="34" charset="0"/>
                <a:cs typeface="Arial" panose="020B0604020202020204" pitchFamily="34" charset="0"/>
                <a:sym typeface="Wingdings" panose="05000000000000000000" pitchFamily="2" charset="2"/>
              </a:rPr>
              <a:t> </a:t>
            </a:r>
            <a:r>
              <a:rPr lang="fr-FR" sz="2400" b="1" dirty="0">
                <a:solidFill>
                  <a:srgbClr val="000099"/>
                </a:solidFill>
                <a:latin typeface="Arial" panose="020B0604020202020204" pitchFamily="34" charset="0"/>
                <a:cs typeface="Arial" panose="020B0604020202020204" pitchFamily="34" charset="0"/>
                <a:sym typeface="Wingdings" panose="05000000000000000000" pitchFamily="2" charset="2"/>
              </a:rPr>
              <a:t>Bon usage des médicaments  = ENJEU DE SANTÉ publique majeur </a:t>
            </a:r>
            <a:endParaRPr lang="fr-FR" sz="2400" b="1" dirty="0">
              <a:solidFill>
                <a:srgbClr val="000099"/>
              </a:solidFill>
              <a:latin typeface="Arial" panose="020B0604020202020204" pitchFamily="34" charset="0"/>
              <a:cs typeface="Arial" panose="020B0604020202020204" pitchFamily="34" charset="0"/>
            </a:endParaRPr>
          </a:p>
        </p:txBody>
      </p:sp>
      <p:sp>
        <p:nvSpPr>
          <p:cNvPr id="13"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Iatrogénie médicamenteuse</a:t>
            </a:r>
          </a:p>
        </p:txBody>
      </p:sp>
      <p:sp>
        <p:nvSpPr>
          <p:cNvPr id="8" name="Text Box 2"/>
          <p:cNvSpPr txBox="1">
            <a:spLocks noChangeArrowheads="1"/>
          </p:cNvSpPr>
          <p:nvPr/>
        </p:nvSpPr>
        <p:spPr bwMode="auto">
          <a:xfrm>
            <a:off x="537859" y="2033878"/>
            <a:ext cx="9889091"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Bef>
                <a:spcPct val="50000"/>
              </a:spcBef>
              <a:spcAft>
                <a:spcPct val="0"/>
              </a:spcAft>
              <a:buClr>
                <a:srgbClr val="62C400"/>
              </a:buClr>
              <a:buBlip>
                <a:blip r:embed="rId3"/>
              </a:buBlip>
              <a:tabLst/>
            </a:pPr>
            <a:r>
              <a:rPr lang="fr-FR" altLang="fr-FR" sz="2000" dirty="0">
                <a:solidFill>
                  <a:srgbClr val="FF0000"/>
                </a:solidFill>
                <a:cs typeface="Arial" panose="020B0604020202020204" pitchFamily="34" charset="0"/>
              </a:rPr>
              <a:t>  </a:t>
            </a:r>
            <a:r>
              <a:rPr lang="fr-FR" altLang="fr-FR" sz="2800" b="1" dirty="0">
                <a:solidFill>
                  <a:srgbClr val="000099"/>
                </a:solidFill>
                <a:effectLst>
                  <a:outerShdw blurRad="38100" dist="38100" dir="2700000" algn="tl">
                    <a:srgbClr val="000000">
                      <a:alpha val="43137"/>
                    </a:srgbClr>
                  </a:outerShdw>
                </a:effectLst>
                <a:cs typeface="Arial" panose="020B0604020202020204" pitchFamily="34" charset="0"/>
                <a:sym typeface="Wingdings" panose="05000000000000000000" pitchFamily="2" charset="2"/>
              </a:rPr>
              <a:t>7 500 </a:t>
            </a:r>
            <a:r>
              <a:rPr lang="fr-FR" altLang="fr-FR" sz="2000" dirty="0">
                <a:solidFill>
                  <a:srgbClr val="000099"/>
                </a:solidFill>
                <a:cs typeface="Arial" panose="020B0604020202020204" pitchFamily="34" charset="0"/>
                <a:sym typeface="Wingdings" panose="05000000000000000000" pitchFamily="2" charset="2"/>
              </a:rPr>
              <a:t>décès par an chez des personnes ≥ 65 ans </a:t>
            </a:r>
            <a:r>
              <a:rPr lang="fr-FR" altLang="fr-FR" sz="2000" baseline="30000" dirty="0">
                <a:solidFill>
                  <a:srgbClr val="000099"/>
                </a:solidFill>
                <a:cs typeface="Arial" panose="020B0604020202020204" pitchFamily="34" charset="0"/>
                <a:sym typeface="Wingdings" panose="05000000000000000000" pitchFamily="2" charset="2"/>
              </a:rPr>
              <a:t>(1)</a:t>
            </a:r>
            <a:r>
              <a:rPr lang="fr-FR" altLang="fr-FR" sz="2000" dirty="0">
                <a:solidFill>
                  <a:srgbClr val="000099"/>
                </a:solidFill>
                <a:cs typeface="Arial" panose="020B0604020202020204" pitchFamily="34" charset="0"/>
                <a:sym typeface="Wingdings" panose="05000000000000000000" pitchFamily="2" charset="2"/>
              </a:rPr>
              <a:t> </a:t>
            </a:r>
            <a:endParaRPr lang="fr-FR" altLang="fr-FR" sz="2000" dirty="0">
              <a:solidFill>
                <a:srgbClr val="000099"/>
              </a:solidFill>
              <a:cs typeface="Arial" panose="020B0604020202020204" pitchFamily="34" charset="0"/>
            </a:endParaRPr>
          </a:p>
          <a:p>
            <a:pPr eaLnBrk="0" fontAlgn="base" hangingPunct="0">
              <a:spcBef>
                <a:spcPct val="50000"/>
              </a:spcBef>
              <a:spcAft>
                <a:spcPct val="0"/>
              </a:spcAft>
              <a:buClr>
                <a:srgbClr val="62C400"/>
              </a:buClr>
              <a:buBlip>
                <a:blip r:embed="rId3"/>
              </a:buBlip>
              <a:tabLst/>
            </a:pPr>
            <a:r>
              <a:rPr lang="fr-FR" altLang="fr-FR" sz="2000" dirty="0">
                <a:solidFill>
                  <a:srgbClr val="000099"/>
                </a:solidFill>
                <a:cs typeface="Arial" panose="020B0604020202020204" pitchFamily="34" charset="0"/>
              </a:rPr>
              <a:t> </a:t>
            </a:r>
            <a:r>
              <a:rPr lang="fr-FR" altLang="fr-FR" sz="2800" b="1" dirty="0">
                <a:solidFill>
                  <a:srgbClr val="000099"/>
                </a:solidFill>
                <a:effectLst>
                  <a:outerShdw blurRad="38100" dist="38100" dir="2700000" algn="tl">
                    <a:srgbClr val="000000">
                      <a:alpha val="43137"/>
                    </a:srgbClr>
                  </a:outerShdw>
                </a:effectLst>
                <a:cs typeface="Arial" panose="020B0604020202020204" pitchFamily="34" charset="0"/>
                <a:sym typeface="Wingdings" panose="05000000000000000000" pitchFamily="2" charset="2"/>
              </a:rPr>
              <a:t>20%</a:t>
            </a:r>
            <a:r>
              <a:rPr lang="fr-FR" altLang="fr-FR" sz="2800" b="1" dirty="0">
                <a:solidFill>
                  <a:srgbClr val="000099"/>
                </a:solidFill>
                <a:cs typeface="Arial" panose="020B0604020202020204" pitchFamily="34" charset="0"/>
                <a:sym typeface="Wingdings" panose="05000000000000000000" pitchFamily="2" charset="2"/>
              </a:rPr>
              <a:t> </a:t>
            </a:r>
            <a:r>
              <a:rPr lang="fr-FR" altLang="fr-FR" sz="2800" b="1" dirty="0">
                <a:solidFill>
                  <a:srgbClr val="000099"/>
                </a:solidFill>
                <a:effectLst>
                  <a:outerShdw blurRad="38100" dist="38100" dir="2700000" algn="tl">
                    <a:srgbClr val="000000">
                      <a:alpha val="43137"/>
                    </a:srgbClr>
                  </a:outerShdw>
                </a:effectLst>
                <a:cs typeface="Arial" panose="020B0604020202020204" pitchFamily="34" charset="0"/>
                <a:sym typeface="Wingdings" panose="05000000000000000000" pitchFamily="2" charset="2"/>
              </a:rPr>
              <a:t>des hospitalisations </a:t>
            </a:r>
            <a:r>
              <a:rPr lang="fr-FR" altLang="fr-FR" sz="2000" dirty="0">
                <a:solidFill>
                  <a:srgbClr val="000099"/>
                </a:solidFill>
                <a:cs typeface="Arial" panose="020B0604020202020204" pitchFamily="34" charset="0"/>
                <a:sym typeface="Wingdings" panose="05000000000000000000" pitchFamily="2" charset="2"/>
              </a:rPr>
              <a:t>en urgence des </a:t>
            </a:r>
            <a:r>
              <a:rPr lang="fr-FR" altLang="fr-FR" sz="2800" b="1" dirty="0">
                <a:solidFill>
                  <a:srgbClr val="000099"/>
                </a:solidFill>
                <a:effectLst>
                  <a:outerShdw blurRad="38100" dist="38100" dir="2700000" algn="tl">
                    <a:srgbClr val="000000">
                      <a:alpha val="43137"/>
                    </a:srgbClr>
                  </a:outerShdw>
                </a:effectLst>
                <a:cs typeface="Arial" panose="020B0604020202020204" pitchFamily="34" charset="0"/>
                <a:sym typeface="Wingdings" panose="05000000000000000000" pitchFamily="2" charset="2"/>
              </a:rPr>
              <a:t>≥ 75 ans </a:t>
            </a:r>
            <a:r>
              <a:rPr lang="fr-FR" altLang="fr-FR" sz="2000" baseline="30000" dirty="0">
                <a:solidFill>
                  <a:srgbClr val="000099"/>
                </a:solidFill>
                <a:cs typeface="Arial" panose="020B0604020202020204" pitchFamily="34" charset="0"/>
                <a:sym typeface="Wingdings" panose="05000000000000000000" pitchFamily="2" charset="2"/>
              </a:rPr>
              <a:t>(2)</a:t>
            </a:r>
            <a:endParaRPr lang="fr-FR" altLang="fr-FR" sz="2000" baseline="30000" dirty="0">
              <a:solidFill>
                <a:srgbClr val="000099"/>
              </a:solidFill>
              <a:cs typeface="Arial" panose="020B0604020202020204" pitchFamily="34" charset="0"/>
            </a:endParaRPr>
          </a:p>
          <a:p>
            <a:pPr eaLnBrk="0" fontAlgn="base" hangingPunct="0">
              <a:spcBef>
                <a:spcPct val="50000"/>
              </a:spcBef>
              <a:spcAft>
                <a:spcPct val="0"/>
              </a:spcAft>
              <a:buClr>
                <a:srgbClr val="62C400"/>
              </a:buClr>
              <a:buBlip>
                <a:blip r:embed="rId3"/>
              </a:buBlip>
              <a:tabLst/>
            </a:pPr>
            <a:r>
              <a:rPr lang="fr-FR" altLang="fr-FR" sz="2000" dirty="0">
                <a:solidFill>
                  <a:srgbClr val="000099"/>
                </a:solidFill>
                <a:cs typeface="Arial" panose="020B0604020202020204" pitchFamily="34" charset="0"/>
              </a:rPr>
              <a:t> </a:t>
            </a:r>
            <a:r>
              <a:rPr lang="fr-FR" altLang="fr-FR" sz="2800" b="1" dirty="0">
                <a:solidFill>
                  <a:srgbClr val="000099"/>
                </a:solidFill>
                <a:effectLst>
                  <a:outerShdw blurRad="38100" dist="38100" dir="2700000" algn="tl">
                    <a:srgbClr val="000000">
                      <a:alpha val="43137"/>
                    </a:srgbClr>
                  </a:outerShdw>
                </a:effectLst>
                <a:cs typeface="Arial" panose="020B0604020202020204" pitchFamily="34" charset="0"/>
                <a:sym typeface="Wingdings" panose="05000000000000000000" pitchFamily="2" charset="2"/>
              </a:rPr>
              <a:t>25% des admissions </a:t>
            </a:r>
            <a:r>
              <a:rPr lang="fr-FR" altLang="fr-FR" sz="2000" dirty="0">
                <a:solidFill>
                  <a:srgbClr val="000099"/>
                </a:solidFill>
                <a:cs typeface="Arial" panose="020B0604020202020204" pitchFamily="34" charset="0"/>
                <a:sym typeface="Wingdings" panose="05000000000000000000" pitchFamily="2" charset="2"/>
              </a:rPr>
              <a:t>des </a:t>
            </a:r>
            <a:r>
              <a:rPr lang="fr-FR" altLang="fr-FR" sz="2800" b="1" dirty="0">
                <a:solidFill>
                  <a:srgbClr val="000099"/>
                </a:solidFill>
                <a:effectLst>
                  <a:outerShdw blurRad="38100" dist="38100" dir="2700000" algn="tl">
                    <a:srgbClr val="000000">
                      <a:alpha val="43137"/>
                    </a:srgbClr>
                  </a:outerShdw>
                </a:effectLst>
                <a:cs typeface="Arial" panose="020B0604020202020204" pitchFamily="34" charset="0"/>
                <a:sym typeface="Wingdings" panose="05000000000000000000" pitchFamily="2" charset="2"/>
              </a:rPr>
              <a:t>≥ 85 ans </a:t>
            </a:r>
            <a:r>
              <a:rPr lang="fr-FR" altLang="fr-FR" sz="2000" baseline="30000" dirty="0">
                <a:solidFill>
                  <a:srgbClr val="000099"/>
                </a:solidFill>
                <a:cs typeface="Arial" panose="020B0604020202020204" pitchFamily="34" charset="0"/>
                <a:sym typeface="Wingdings" panose="05000000000000000000" pitchFamily="2" charset="2"/>
              </a:rPr>
              <a:t>(2)</a:t>
            </a:r>
            <a:endParaRPr lang="fr-FR" altLang="fr-FR" sz="2000" baseline="30000" dirty="0">
              <a:solidFill>
                <a:srgbClr val="000099"/>
              </a:solidFill>
              <a:cs typeface="Arial" panose="020B0604020202020204" pitchFamily="34" charset="0"/>
            </a:endParaRPr>
          </a:p>
          <a:p>
            <a:pPr eaLnBrk="0" fontAlgn="base" hangingPunct="0">
              <a:spcBef>
                <a:spcPct val="50000"/>
              </a:spcBef>
              <a:spcAft>
                <a:spcPct val="0"/>
              </a:spcAft>
              <a:buClr>
                <a:srgbClr val="62C400"/>
              </a:buClr>
              <a:buBlip>
                <a:blip r:embed="rId3"/>
              </a:buBlip>
              <a:tabLst/>
            </a:pPr>
            <a:r>
              <a:rPr lang="fr-FR" altLang="fr-FR" sz="2000" dirty="0">
                <a:solidFill>
                  <a:srgbClr val="000099"/>
                </a:solidFill>
                <a:cs typeface="Arial" panose="020B0604020202020204" pitchFamily="34" charset="0"/>
              </a:rPr>
              <a:t>  Largement </a:t>
            </a:r>
            <a:r>
              <a:rPr lang="fr-FR" altLang="fr-FR" sz="2800" b="1" dirty="0">
                <a:solidFill>
                  <a:srgbClr val="000099"/>
                </a:solidFill>
                <a:effectLst>
                  <a:outerShdw blurRad="38100" dist="38100" dir="2700000" algn="tl">
                    <a:srgbClr val="000000">
                      <a:alpha val="43137"/>
                    </a:srgbClr>
                  </a:outerShdw>
                </a:effectLst>
                <a:cs typeface="Arial" panose="020B0604020202020204" pitchFamily="34" charset="0"/>
              </a:rPr>
              <a:t>évitable</a:t>
            </a:r>
            <a:r>
              <a:rPr lang="fr-FR" altLang="fr-FR" sz="2000" dirty="0">
                <a:solidFill>
                  <a:srgbClr val="000099"/>
                </a:solidFill>
                <a:effectLst>
                  <a:outerShdw blurRad="38100" dist="38100" dir="2700000" algn="tl">
                    <a:srgbClr val="000000">
                      <a:alpha val="43137"/>
                    </a:srgbClr>
                  </a:outerShdw>
                </a:effectLst>
                <a:cs typeface="Arial" panose="020B0604020202020204" pitchFamily="34" charset="0"/>
              </a:rPr>
              <a:t> </a:t>
            </a:r>
            <a:r>
              <a:rPr lang="fr-FR" altLang="fr-FR" sz="2000" dirty="0">
                <a:solidFill>
                  <a:srgbClr val="000099"/>
                </a:solidFill>
                <a:cs typeface="Arial" panose="020B0604020202020204" pitchFamily="34" charset="0"/>
              </a:rPr>
              <a:t>dans </a:t>
            </a:r>
            <a:r>
              <a:rPr lang="fr-FR" altLang="fr-FR" sz="2800" b="1" dirty="0">
                <a:solidFill>
                  <a:srgbClr val="000099"/>
                </a:solidFill>
                <a:effectLst>
                  <a:outerShdw blurRad="38100" dist="38100" dir="2700000" algn="tl">
                    <a:srgbClr val="000000">
                      <a:alpha val="43137"/>
                    </a:srgbClr>
                  </a:outerShdw>
                </a:effectLst>
                <a:cs typeface="Arial" panose="020B0604020202020204" pitchFamily="34" charset="0"/>
              </a:rPr>
              <a:t>50 à 70 % </a:t>
            </a:r>
            <a:r>
              <a:rPr lang="fr-FR" altLang="fr-FR" sz="2000" dirty="0">
                <a:solidFill>
                  <a:srgbClr val="000099"/>
                </a:solidFill>
                <a:cs typeface="Arial" panose="020B0604020202020204" pitchFamily="34" charset="0"/>
              </a:rPr>
              <a:t>des cas </a:t>
            </a:r>
            <a:r>
              <a:rPr lang="fr-FR" altLang="fr-FR" sz="2000" baseline="30000" dirty="0">
                <a:solidFill>
                  <a:srgbClr val="000099"/>
                </a:solidFill>
                <a:cs typeface="Arial" panose="020B0604020202020204" pitchFamily="34" charset="0"/>
              </a:rPr>
              <a:t>(2)</a:t>
            </a:r>
            <a:endParaRPr lang="fr-FR" altLang="fr-FR" sz="2000" baseline="30000" dirty="0">
              <a:solidFill>
                <a:srgbClr val="FF0000"/>
              </a:solidFill>
              <a:cs typeface="Arial" panose="020B0604020202020204" pitchFamily="34" charset="0"/>
            </a:endParaRPr>
          </a:p>
        </p:txBody>
      </p:sp>
      <p:sp>
        <p:nvSpPr>
          <p:cNvPr id="9" name="Rectangle 8"/>
          <p:cNvSpPr/>
          <p:nvPr/>
        </p:nvSpPr>
        <p:spPr>
          <a:xfrm>
            <a:off x="0" y="6232059"/>
            <a:ext cx="10219765" cy="446276"/>
          </a:xfrm>
          <a:prstGeom prst="rect">
            <a:avLst/>
          </a:prstGeom>
        </p:spPr>
        <p:txBody>
          <a:bodyPr wrap="square">
            <a:spAutoFit/>
          </a:bodyPr>
          <a:lstStyle/>
          <a:p>
            <a:pPr marL="228600" indent="-228600">
              <a:lnSpc>
                <a:spcPct val="90000"/>
              </a:lnSpc>
              <a:spcBef>
                <a:spcPts val="600"/>
              </a:spcBef>
              <a:buAutoNum type="arabicParenBoth"/>
            </a:pPr>
            <a:r>
              <a:rPr lang="fr-FR" sz="1000" i="1" dirty="0"/>
              <a:t>Rapport Charges et produits pour l’année 2018 de l’Assurance maladie</a:t>
            </a:r>
          </a:p>
          <a:p>
            <a:pPr marL="228600" indent="-228600">
              <a:lnSpc>
                <a:spcPct val="90000"/>
              </a:lnSpc>
              <a:spcBef>
                <a:spcPts val="600"/>
              </a:spcBef>
              <a:buFontTx/>
              <a:buAutoNum type="arabicParenBoth"/>
            </a:pPr>
            <a:r>
              <a:rPr lang="fr-FR" sz="1000" i="1" dirty="0"/>
              <a:t>HAS. Améliorer la qualité et la sécurité des prescriptions de médicaments chez la personne âgée - Fiche points clés - Septembre 2014</a:t>
            </a:r>
            <a:r>
              <a:rPr lang="fr-FR" sz="900" dirty="0"/>
              <a:t>.</a:t>
            </a:r>
          </a:p>
        </p:txBody>
      </p:sp>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3747" y="1831159"/>
            <a:ext cx="1988936" cy="1744981"/>
          </a:xfrm>
          <a:prstGeom prst="rect">
            <a:avLst/>
          </a:prstGeom>
        </p:spPr>
      </p:pic>
    </p:spTree>
    <p:extLst>
      <p:ext uri="{BB962C8B-B14F-4D97-AF65-F5344CB8AC3E}">
        <p14:creationId xmlns:p14="http://schemas.microsoft.com/office/powerpoint/2010/main" val="9614461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ZoneTexte 7"/>
          <p:cNvSpPr txBox="1">
            <a:spLocks noChangeArrowheads="1"/>
          </p:cNvSpPr>
          <p:nvPr/>
        </p:nvSpPr>
        <p:spPr bwMode="auto">
          <a:xfrm>
            <a:off x="1910862" y="1782763"/>
            <a:ext cx="827649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3200" b="1" dirty="0">
                <a:solidFill>
                  <a:srgbClr val="FFFFFF"/>
                </a:solidFill>
                <a:cs typeface="Arial" panose="020B0604020202020204" pitchFamily="34" charset="0"/>
              </a:rPr>
              <a:t>PARTIE 2</a:t>
            </a:r>
          </a:p>
          <a:p>
            <a:pPr algn="ctr" fontAlgn="base">
              <a:spcBef>
                <a:spcPct val="0"/>
              </a:spcBef>
              <a:spcAft>
                <a:spcPct val="0"/>
              </a:spcAft>
            </a:pPr>
            <a:r>
              <a:rPr lang="fr-FR" altLang="fr-FR" sz="3200" b="1" dirty="0">
                <a:solidFill>
                  <a:srgbClr val="FFFFFF"/>
                </a:solidFill>
                <a:cs typeface="Arial" panose="020B0604020202020204" pitchFamily="34" charset="0"/>
              </a:rPr>
              <a:t>L’homéopathie dans la prise en charge </a:t>
            </a:r>
          </a:p>
          <a:p>
            <a:pPr algn="ctr" fontAlgn="base">
              <a:spcBef>
                <a:spcPct val="0"/>
              </a:spcBef>
              <a:spcAft>
                <a:spcPct val="0"/>
              </a:spcAft>
            </a:pPr>
            <a:r>
              <a:rPr lang="fr-FR" altLang="fr-FR" sz="3200" b="1" dirty="0">
                <a:solidFill>
                  <a:srgbClr val="FFFFFF"/>
                </a:solidFill>
                <a:cs typeface="Arial" panose="020B0604020202020204" pitchFamily="34" charset="0"/>
              </a:rPr>
              <a:t>de la personne âgée</a:t>
            </a:r>
            <a:endParaRPr lang="fr-FR" altLang="fr-FR" sz="3200" dirty="0">
              <a:solidFill>
                <a:srgbClr val="FFFFFF"/>
              </a:solidFill>
              <a:cs typeface="Arial" panose="020B0604020202020204" pitchFamily="34" charset="0"/>
            </a:endParaRPr>
          </a:p>
        </p:txBody>
      </p:sp>
      <p:sp>
        <p:nvSpPr>
          <p:cNvPr id="176130" name="Text Box 2"/>
          <p:cNvSpPr txBox="1">
            <a:spLocks noChangeArrowheads="1"/>
          </p:cNvSpPr>
          <p:nvPr/>
        </p:nvSpPr>
        <p:spPr bwMode="auto">
          <a:xfrm>
            <a:off x="4060825" y="4300538"/>
            <a:ext cx="739262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buClr>
                <a:srgbClr val="62C400"/>
              </a:buClr>
              <a:buFontTx/>
              <a:buBlip>
                <a:blip r:embed="rId3"/>
              </a:buBlip>
            </a:pPr>
            <a:r>
              <a:rPr lang="fr-FR" altLang="fr-FR" sz="2400" dirty="0">
                <a:solidFill>
                  <a:srgbClr val="000099"/>
                </a:solidFill>
                <a:cs typeface="Arial" panose="020B0604020202020204" pitchFamily="34" charset="0"/>
              </a:rPr>
              <a:t>2.1. Evaluation des pratiques professionnelles</a:t>
            </a:r>
          </a:p>
          <a:p>
            <a:pPr fontAlgn="base">
              <a:spcBef>
                <a:spcPct val="50000"/>
              </a:spcBef>
              <a:spcAft>
                <a:spcPct val="0"/>
              </a:spcAft>
              <a:buClr>
                <a:srgbClr val="62C400"/>
              </a:buClr>
              <a:buFontTx/>
              <a:buBlip>
                <a:blip r:embed="rId3"/>
              </a:buBlip>
            </a:pPr>
            <a:r>
              <a:rPr lang="fr-FR" altLang="fr-FR" sz="2400" dirty="0">
                <a:solidFill>
                  <a:srgbClr val="000099"/>
                </a:solidFill>
                <a:cs typeface="Arial" panose="020B0604020202020204" pitchFamily="34" charset="0"/>
              </a:rPr>
              <a:t>2.2. Intérêt de l’homéopathie </a:t>
            </a:r>
          </a:p>
          <a:p>
            <a:pPr fontAlgn="base">
              <a:spcBef>
                <a:spcPct val="50000"/>
              </a:spcBef>
              <a:spcAft>
                <a:spcPct val="0"/>
              </a:spcAft>
              <a:buClr>
                <a:srgbClr val="62C400"/>
              </a:buClr>
              <a:buFontTx/>
              <a:buBlip>
                <a:blip r:embed="rId3"/>
              </a:buBlip>
            </a:pPr>
            <a:r>
              <a:rPr lang="fr-FR" altLang="fr-FR" sz="2400" dirty="0">
                <a:solidFill>
                  <a:srgbClr val="000099"/>
                </a:solidFill>
                <a:cs typeface="Arial" panose="020B0604020202020204" pitchFamily="34" charset="0"/>
              </a:rPr>
              <a:t>2.3. Place de l’homéopathie </a:t>
            </a:r>
          </a:p>
        </p:txBody>
      </p:sp>
    </p:spTree>
    <p:extLst>
      <p:ext uri="{BB962C8B-B14F-4D97-AF65-F5344CB8AC3E}">
        <p14:creationId xmlns:p14="http://schemas.microsoft.com/office/powerpoint/2010/main" val="3188638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re 1"/>
          <p:cNvSpPr>
            <a:spLocks noGrp="1"/>
          </p:cNvSpPr>
          <p:nvPr>
            <p:ph type="title"/>
          </p:nvPr>
        </p:nvSpPr>
        <p:spPr/>
        <p:txBody>
          <a:bodyPr>
            <a:normAutofit/>
          </a:bodyPr>
          <a:lstStyle/>
          <a:p>
            <a:r>
              <a:rPr lang="fr-FR" altLang="fr-FR" sz="3200" b="1" dirty="0"/>
              <a:t>Personnes en situation de handicap</a:t>
            </a:r>
          </a:p>
        </p:txBody>
      </p:sp>
      <p:sp>
        <p:nvSpPr>
          <p:cNvPr id="4" name="Text Box 2"/>
          <p:cNvSpPr txBox="1">
            <a:spLocks noChangeArrowheads="1"/>
          </p:cNvSpPr>
          <p:nvPr/>
        </p:nvSpPr>
        <p:spPr bwMode="auto">
          <a:xfrm>
            <a:off x="1679863" y="2211646"/>
            <a:ext cx="9310692" cy="3003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8925" indent="-288925">
              <a:tabLst>
                <a:tab pos="809625" algn="l"/>
              </a:tabLst>
              <a:defRPr sz="1600">
                <a:solidFill>
                  <a:schemeClr val="tx1"/>
                </a:solidFill>
                <a:latin typeface="Arial" panose="020B0604020202020204" pitchFamily="34" charset="0"/>
              </a:defRPr>
            </a:lvl1pPr>
            <a:lvl2pPr marL="809625" indent="-244475">
              <a:tabLst>
                <a:tab pos="809625" algn="l"/>
              </a:tabLst>
              <a:defRPr sz="1600">
                <a:solidFill>
                  <a:schemeClr val="tx1"/>
                </a:solidFill>
                <a:latin typeface="Arial" panose="020B0604020202020204" pitchFamily="34" charset="0"/>
              </a:defRPr>
            </a:lvl2pPr>
            <a:lvl3pPr marL="1143000" indent="-228600">
              <a:tabLst>
                <a:tab pos="809625" algn="l"/>
              </a:tabLst>
              <a:defRPr sz="1600">
                <a:solidFill>
                  <a:schemeClr val="tx1"/>
                </a:solidFill>
                <a:latin typeface="Arial" panose="020B0604020202020204" pitchFamily="34" charset="0"/>
              </a:defRPr>
            </a:lvl3pPr>
            <a:lvl4pPr marL="1600200" indent="-228600">
              <a:tabLst>
                <a:tab pos="809625" algn="l"/>
              </a:tabLst>
              <a:defRPr sz="1600">
                <a:solidFill>
                  <a:schemeClr val="tx1"/>
                </a:solidFill>
                <a:latin typeface="Arial" panose="020B0604020202020204" pitchFamily="34" charset="0"/>
              </a:defRPr>
            </a:lvl4pPr>
            <a:lvl5pPr marL="2057400" indent="-228600">
              <a:tabLst>
                <a:tab pos="8096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9pPr>
          </a:lstStyle>
          <a:p>
            <a:pPr marL="0" indent="0" eaLnBrk="0" fontAlgn="base" hangingPunct="0">
              <a:lnSpc>
                <a:spcPct val="110000"/>
              </a:lnSpc>
              <a:spcBef>
                <a:spcPct val="0"/>
              </a:spcBef>
              <a:spcAft>
                <a:spcPct val="0"/>
              </a:spcAft>
              <a:buClr>
                <a:srgbClr val="62C400"/>
              </a:buClr>
            </a:pPr>
            <a:r>
              <a:rPr lang="fr-FR" altLang="fr-FR" sz="2000" dirty="0">
                <a:solidFill>
                  <a:srgbClr val="000099"/>
                </a:solidFill>
                <a:cs typeface="Arial" panose="020B0604020202020204" pitchFamily="34" charset="0"/>
              </a:rPr>
              <a:t>Si vous êtes concerné </a:t>
            </a:r>
            <a:r>
              <a:rPr lang="fr-FR" altLang="fr-FR" sz="2000" b="1" dirty="0">
                <a:solidFill>
                  <a:srgbClr val="000099"/>
                </a:solidFill>
                <a:cs typeface="Arial" panose="020B0604020202020204" pitchFamily="34" charset="0"/>
              </a:rPr>
              <a:t>vous pouvez contacter </a:t>
            </a:r>
            <a:r>
              <a:rPr lang="fr-FR" altLang="fr-FR" sz="2000" dirty="0">
                <a:solidFill>
                  <a:srgbClr val="000099"/>
                </a:solidFill>
                <a:cs typeface="Arial" panose="020B0604020202020204" pitchFamily="34" charset="0"/>
              </a:rPr>
              <a:t>:</a:t>
            </a:r>
          </a:p>
          <a:p>
            <a:pPr marL="342900" indent="-342900" eaLnBrk="0" fontAlgn="base" hangingPunct="0">
              <a:lnSpc>
                <a:spcPct val="110000"/>
              </a:lnSpc>
              <a:spcBef>
                <a:spcPct val="0"/>
              </a:spcBef>
              <a:spcAft>
                <a:spcPct val="0"/>
              </a:spcAft>
              <a:buClr>
                <a:srgbClr val="62C400"/>
              </a:buClr>
              <a:buFontTx/>
              <a:buBlip>
                <a:blip r:embed="rId3"/>
              </a:buBlip>
            </a:pPr>
            <a:endParaRPr lang="fr-FR" altLang="fr-FR" sz="2000" dirty="0">
              <a:solidFill>
                <a:srgbClr val="000099"/>
              </a:solidFill>
              <a:cs typeface="Arial" panose="020B0604020202020204" pitchFamily="34" charset="0"/>
            </a:endParaRPr>
          </a:p>
          <a:p>
            <a:pPr marL="342900" indent="-342900" eaLnBrk="0" fontAlgn="base" hangingPunct="0">
              <a:lnSpc>
                <a:spcPct val="110000"/>
              </a:lnSpc>
              <a:spcBef>
                <a:spcPct val="0"/>
              </a:spcBef>
              <a:spcAft>
                <a:spcPct val="0"/>
              </a:spcAft>
              <a:buClr>
                <a:srgbClr val="62C400"/>
              </a:buClr>
              <a:buFontTx/>
              <a:buBlip>
                <a:blip r:embed="rId3"/>
              </a:buBlip>
            </a:pPr>
            <a:r>
              <a:rPr lang="fr-FR" altLang="fr-FR" sz="2000" dirty="0">
                <a:solidFill>
                  <a:srgbClr val="000099"/>
                </a:solidFill>
                <a:cs typeface="Arial" panose="020B0604020202020204" pitchFamily="34" charset="0"/>
              </a:rPr>
              <a:t>La </a:t>
            </a:r>
            <a:r>
              <a:rPr lang="fr-FR" altLang="fr-FR" sz="2000" b="1" dirty="0">
                <a:solidFill>
                  <a:srgbClr val="000099"/>
                </a:solidFill>
                <a:cs typeface="Arial" panose="020B0604020202020204" pitchFamily="34" charset="0"/>
              </a:rPr>
              <a:t>référente handicap </a:t>
            </a:r>
            <a:r>
              <a:rPr lang="fr-FR" altLang="fr-FR" sz="2000" dirty="0">
                <a:solidFill>
                  <a:srgbClr val="000099"/>
                </a:solidFill>
                <a:cs typeface="Arial" panose="020B0604020202020204" pitchFamily="34" charset="0"/>
              </a:rPr>
              <a:t>du CDFH, Christine SALVETAT par mail christine.salvetat@cdfh.fr ou par téléphone au 04.72.16.41.37</a:t>
            </a:r>
          </a:p>
          <a:p>
            <a:pPr marL="342900" indent="-342900" eaLnBrk="0" fontAlgn="base" hangingPunct="0">
              <a:lnSpc>
                <a:spcPct val="110000"/>
              </a:lnSpc>
              <a:spcBef>
                <a:spcPct val="0"/>
              </a:spcBef>
              <a:spcAft>
                <a:spcPct val="0"/>
              </a:spcAft>
              <a:buClr>
                <a:srgbClr val="62C400"/>
              </a:buClr>
              <a:buFontTx/>
              <a:buBlip>
                <a:blip r:embed="rId3"/>
              </a:buBlip>
            </a:pPr>
            <a:endParaRPr lang="fr-FR" altLang="fr-FR" sz="2000" dirty="0">
              <a:solidFill>
                <a:srgbClr val="000099"/>
              </a:solidFill>
              <a:cs typeface="Arial" panose="020B0604020202020204" pitchFamily="34" charset="0"/>
            </a:endParaRPr>
          </a:p>
          <a:p>
            <a:pPr marL="342900" indent="-342900" eaLnBrk="0" fontAlgn="base" hangingPunct="0">
              <a:lnSpc>
                <a:spcPct val="110000"/>
              </a:lnSpc>
              <a:spcBef>
                <a:spcPct val="0"/>
              </a:spcBef>
              <a:spcAft>
                <a:spcPct val="0"/>
              </a:spcAft>
              <a:buClr>
                <a:srgbClr val="62C400"/>
              </a:buClr>
              <a:buFontTx/>
              <a:buBlip>
                <a:blip r:embed="rId3"/>
              </a:buBlip>
            </a:pPr>
            <a:r>
              <a:rPr lang="fr-FR" altLang="fr-FR" sz="2000" dirty="0">
                <a:solidFill>
                  <a:srgbClr val="000099"/>
                </a:solidFill>
                <a:cs typeface="Arial" panose="020B0604020202020204" pitchFamily="34" charset="0"/>
              </a:rPr>
              <a:t>Le </a:t>
            </a:r>
            <a:r>
              <a:rPr lang="fr-FR" altLang="fr-FR" sz="2000" b="1" dirty="0">
                <a:solidFill>
                  <a:srgbClr val="000099"/>
                </a:solidFill>
                <a:cs typeface="Arial" panose="020B0604020202020204" pitchFamily="34" charset="0"/>
              </a:rPr>
              <a:t>CDFH</a:t>
            </a:r>
            <a:r>
              <a:rPr lang="fr-FR" altLang="fr-FR" sz="2000" dirty="0">
                <a:solidFill>
                  <a:srgbClr val="000099"/>
                </a:solidFill>
                <a:cs typeface="Arial" panose="020B0604020202020204" pitchFamily="34" charset="0"/>
              </a:rPr>
              <a:t> par mail contact@cdfh.fr ou par téléphone au 04.78.45.61.94  </a:t>
            </a:r>
          </a:p>
          <a:p>
            <a:pPr marL="342900" indent="-342900" eaLnBrk="0" fontAlgn="base" hangingPunct="0">
              <a:lnSpc>
                <a:spcPct val="110000"/>
              </a:lnSpc>
              <a:spcBef>
                <a:spcPct val="0"/>
              </a:spcBef>
              <a:spcAft>
                <a:spcPct val="0"/>
              </a:spcAft>
              <a:buClr>
                <a:srgbClr val="62C400"/>
              </a:buClr>
              <a:buFontTx/>
              <a:buBlip>
                <a:blip r:embed="rId3"/>
              </a:buBlip>
            </a:pPr>
            <a:endParaRPr lang="fr-FR" altLang="fr-FR" sz="2000" dirty="0">
              <a:solidFill>
                <a:srgbClr val="000099"/>
              </a:solidFill>
              <a:cs typeface="Arial" panose="020B0604020202020204" pitchFamily="34" charset="0"/>
            </a:endParaRPr>
          </a:p>
          <a:p>
            <a:pPr marL="342900" indent="-342900" eaLnBrk="0" fontAlgn="base" hangingPunct="0">
              <a:lnSpc>
                <a:spcPct val="110000"/>
              </a:lnSpc>
              <a:spcBef>
                <a:spcPct val="0"/>
              </a:spcBef>
              <a:spcAft>
                <a:spcPct val="0"/>
              </a:spcAft>
              <a:buClr>
                <a:srgbClr val="62C400"/>
              </a:buClr>
              <a:buFontTx/>
              <a:buBlip>
                <a:blip r:embed="rId3"/>
              </a:buBlip>
            </a:pPr>
            <a:r>
              <a:rPr lang="fr-FR" altLang="fr-FR" sz="2000" b="1" dirty="0">
                <a:solidFill>
                  <a:srgbClr val="000099"/>
                </a:solidFill>
                <a:cs typeface="Arial" panose="020B0604020202020204" pitchFamily="34" charset="0"/>
              </a:rPr>
              <a:t>Le ou les enseignants</a:t>
            </a:r>
            <a:r>
              <a:rPr lang="fr-FR" altLang="fr-FR" sz="2000" dirty="0">
                <a:solidFill>
                  <a:srgbClr val="000099"/>
                </a:solidFill>
                <a:cs typeface="Arial" panose="020B0604020202020204" pitchFamily="34" charset="0"/>
              </a:rPr>
              <a:t> lors des pauses</a:t>
            </a:r>
          </a:p>
          <a:p>
            <a:pPr marL="0" indent="0" eaLnBrk="0" fontAlgn="base" hangingPunct="0">
              <a:lnSpc>
                <a:spcPct val="110000"/>
              </a:lnSpc>
              <a:spcBef>
                <a:spcPct val="0"/>
              </a:spcBef>
              <a:spcAft>
                <a:spcPct val="0"/>
              </a:spcAft>
              <a:buClr>
                <a:srgbClr val="62C400"/>
              </a:buClr>
            </a:pPr>
            <a:endParaRPr lang="fr-FR" altLang="fr-FR" sz="1200" dirty="0">
              <a:solidFill>
                <a:srgbClr val="000099"/>
              </a:solidFill>
              <a:cs typeface="Arial" panose="020B0604020202020204" pitchFamily="34" charset="0"/>
            </a:endParaRPr>
          </a:p>
        </p:txBody>
      </p:sp>
    </p:spTree>
    <p:extLst>
      <p:ext uri="{BB962C8B-B14F-4D97-AF65-F5344CB8AC3E}">
        <p14:creationId xmlns:p14="http://schemas.microsoft.com/office/powerpoint/2010/main" val="3674982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232400" y="1862138"/>
            <a:ext cx="6959600"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Clr>
                <a:srgbClr val="ABD5FF"/>
              </a:buClr>
              <a:defRPr/>
            </a:pPr>
            <a:r>
              <a:rPr lang="fr-FR" altLang="fr-FR" sz="2000" b="1" u="sng" dirty="0">
                <a:solidFill>
                  <a:srgbClr val="000099"/>
                </a:solidFill>
                <a:latin typeface="Arial"/>
                <a:ea typeface="ＭＳ Ｐゴシック" panose="020B0600070205080204" pitchFamily="34" charset="-128"/>
              </a:rPr>
              <a:t>Objectifs :</a:t>
            </a:r>
            <a:endParaRPr lang="fr-FR" altLang="fr-FR" sz="20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fontAlgn="base" hangingPunct="0">
              <a:spcBef>
                <a:spcPct val="50000"/>
              </a:spcBef>
              <a:spcAft>
                <a:spcPct val="0"/>
              </a:spcAft>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Faire un état de lieux de vos pratiques professionnelles</a:t>
            </a:r>
          </a:p>
        </p:txBody>
      </p:sp>
      <p:sp>
        <p:nvSpPr>
          <p:cNvPr id="180226" name="Rectangle 15"/>
          <p:cNvSpPr>
            <a:spLocks noChangeArrowheads="1"/>
          </p:cNvSpPr>
          <p:nvPr/>
        </p:nvSpPr>
        <p:spPr bwMode="auto">
          <a:xfrm>
            <a:off x="3576638" y="3767138"/>
            <a:ext cx="604837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buClr>
                <a:srgbClr val="ABD5FF"/>
              </a:buClr>
            </a:pPr>
            <a:r>
              <a:rPr lang="fr-FR" altLang="fr-FR" b="1" u="sng" dirty="0">
                <a:solidFill>
                  <a:srgbClr val="000099"/>
                </a:solidFill>
                <a:ea typeface="ＭＳ Ｐゴシック" panose="020B0600070205080204" pitchFamily="34" charset="-128"/>
                <a:cs typeface="Arial" panose="020B0604020202020204" pitchFamily="34" charset="0"/>
              </a:rPr>
              <a:t>Règles du jeu :</a:t>
            </a:r>
          </a:p>
          <a:p>
            <a:pPr eaLnBrk="0" fontAlgn="base" hangingPunct="0">
              <a:spcBef>
                <a:spcPts val="1800"/>
              </a:spcBef>
              <a:spcAft>
                <a:spcPct val="0"/>
              </a:spcAft>
              <a:buClr>
                <a:srgbClr val="000099"/>
              </a:buClr>
              <a:buFontTx/>
              <a:buBlip>
                <a:blip r:embed="rId3"/>
              </a:buBlip>
            </a:pPr>
            <a:r>
              <a:rPr lang="fr-FR" altLang="fr-FR" b="1" dirty="0">
                <a:solidFill>
                  <a:srgbClr val="000099"/>
                </a:solidFill>
                <a:ea typeface="ＭＳ Ｐゴシック" panose="020B0600070205080204" pitchFamily="34" charset="-128"/>
                <a:cs typeface="Arial" panose="020B0604020202020204" pitchFamily="34" charset="0"/>
              </a:rPr>
              <a:t>Individuellement</a:t>
            </a:r>
          </a:p>
          <a:p>
            <a:pPr eaLnBrk="0" fontAlgn="base" hangingPunct="0">
              <a:spcBef>
                <a:spcPct val="30000"/>
              </a:spcBef>
              <a:spcAft>
                <a:spcPct val="0"/>
              </a:spcAft>
              <a:buClr>
                <a:srgbClr val="000099"/>
              </a:buClr>
              <a:buFontTx/>
              <a:buBlip>
                <a:blip r:embed="rId3"/>
              </a:buBlip>
            </a:pPr>
            <a:r>
              <a:rPr lang="fr-FR" altLang="fr-FR" dirty="0">
                <a:solidFill>
                  <a:srgbClr val="000099"/>
                </a:solidFill>
                <a:ea typeface="ＭＳ Ｐゴシック" panose="020B0600070205080204" pitchFamily="34" charset="-128"/>
                <a:cs typeface="Arial" panose="020B0604020202020204" pitchFamily="34" charset="0"/>
              </a:rPr>
              <a:t>Répondre au questionnaire</a:t>
            </a:r>
          </a:p>
        </p:txBody>
      </p:sp>
      <p:sp>
        <p:nvSpPr>
          <p:cNvPr id="180227" name="ZoneTexte 7"/>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a:solidFill>
                  <a:srgbClr val="FFFFFF"/>
                </a:solidFill>
                <a:latin typeface="Arial Black" panose="020B0A04020102020204" pitchFamily="34" charset="0"/>
                <a:cs typeface="Arial" panose="020B0604020202020204" pitchFamily="34" charset="0"/>
              </a:rPr>
              <a:t>15’</a:t>
            </a:r>
          </a:p>
        </p:txBody>
      </p:sp>
      <p:sp>
        <p:nvSpPr>
          <p:cNvPr id="180228" name="ZoneTexte 8"/>
          <p:cNvSpPr txBox="1">
            <a:spLocks noChangeArrowheads="1"/>
          </p:cNvSpPr>
          <p:nvPr/>
        </p:nvSpPr>
        <p:spPr bwMode="auto">
          <a:xfrm>
            <a:off x="2397125" y="314325"/>
            <a:ext cx="95017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3200" b="1" dirty="0">
                <a:solidFill>
                  <a:srgbClr val="FFFFFF"/>
                </a:solidFill>
              </a:rPr>
              <a:t>2.1. </a:t>
            </a:r>
            <a:r>
              <a:rPr lang="fr-FR" altLang="fr-FR" sz="3200" b="1" dirty="0">
                <a:solidFill>
                  <a:srgbClr val="FFFFFF"/>
                </a:solidFill>
                <a:cs typeface="Arial" panose="020B0604020202020204" pitchFamily="34" charset="0"/>
              </a:rPr>
              <a:t>Evaluation des pratiques professionnelles</a:t>
            </a:r>
          </a:p>
        </p:txBody>
      </p:sp>
    </p:spTree>
    <p:extLst>
      <p:ext uri="{BB962C8B-B14F-4D97-AF65-F5344CB8AC3E}">
        <p14:creationId xmlns:p14="http://schemas.microsoft.com/office/powerpoint/2010/main" val="2045296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Grp="1" noChangeArrowheads="1"/>
          </p:cNvSpPr>
          <p:nvPr>
            <p:ph type="body" sz="quarter" idx="4294967295"/>
          </p:nvPr>
        </p:nvSpPr>
        <p:spPr>
          <a:xfrm>
            <a:off x="4724400" y="1976438"/>
            <a:ext cx="7467600" cy="1047750"/>
          </a:xfrm>
          <a:prstGeom prst="rect">
            <a:avLst/>
          </a:prstGeom>
        </p:spPr>
        <p:txBody>
          <a:bodyPr>
            <a:normAutofit/>
          </a:bodyPr>
          <a:lstStyle/>
          <a:p>
            <a:pPr eaLnBrk="1" hangingPunct="1">
              <a:lnSpc>
                <a:spcPct val="90000"/>
              </a:lnSpc>
              <a:buFontTx/>
              <a:buNone/>
              <a:defRPr/>
            </a:pPr>
            <a:r>
              <a:rPr lang="fr-FR" altLang="fr-FR" sz="2000" b="1" u="sng" dirty="0">
                <a:solidFill>
                  <a:srgbClr val="000099"/>
                </a:solidFill>
                <a:latin typeface="Arial" panose="020B0604020202020204" pitchFamily="34" charset="0"/>
                <a:cs typeface="Arial" panose="020B0604020202020204" pitchFamily="34" charset="0"/>
              </a:rPr>
              <a:t>Objectif :</a:t>
            </a:r>
          </a:p>
          <a:p>
            <a:pPr marL="266700" indent="-266700" eaLnBrk="1" hangingPunct="1">
              <a:lnSpc>
                <a:spcPct val="90000"/>
              </a:lnSpc>
              <a:buFont typeface="Wingdings" panose="05000000000000000000" pitchFamily="2" charset="2"/>
              <a:buChar char=""/>
              <a:defRPr/>
            </a:pPr>
            <a:r>
              <a:rPr lang="fr-FR" altLang="fr-FR" sz="2000" dirty="0">
                <a:solidFill>
                  <a:srgbClr val="000099"/>
                </a:solidFill>
                <a:latin typeface="Arial" panose="020B0604020202020204" pitchFamily="34" charset="0"/>
                <a:cs typeface="Arial" panose="020B0604020202020204" pitchFamily="34" charset="0"/>
              </a:rPr>
              <a:t>Identifier les avantages de la thérapeutique homéopathique dans la prise en charge de la personne âgée</a:t>
            </a:r>
            <a:endParaRPr lang="fr-FR" altLang="fr-FR" sz="2000" dirty="0">
              <a:solidFill>
                <a:srgbClr val="FF0000"/>
              </a:solidFill>
              <a:latin typeface="Arial" panose="020B0604020202020204" pitchFamily="34" charset="0"/>
              <a:cs typeface="Arial" panose="020B0604020202020204" pitchFamily="34" charset="0"/>
            </a:endParaRPr>
          </a:p>
        </p:txBody>
      </p:sp>
      <p:sp>
        <p:nvSpPr>
          <p:cNvPr id="182274" name="Text Box 6"/>
          <p:cNvSpPr txBox="1">
            <a:spLocks noChangeArrowheads="1"/>
          </p:cNvSpPr>
          <p:nvPr/>
        </p:nvSpPr>
        <p:spPr bwMode="auto">
          <a:xfrm>
            <a:off x="5611813" y="149225"/>
            <a:ext cx="6142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60363" algn="l"/>
              </a:tabLst>
              <a:defRPr>
                <a:solidFill>
                  <a:schemeClr val="tx1"/>
                </a:solidFill>
                <a:latin typeface="Arial" panose="020B0604020202020204" pitchFamily="34" charset="0"/>
              </a:defRPr>
            </a:lvl1pPr>
            <a:lvl2pPr marL="742950" indent="-285750">
              <a:tabLst>
                <a:tab pos="360363" algn="l"/>
              </a:tabLst>
              <a:defRPr>
                <a:solidFill>
                  <a:schemeClr val="tx1"/>
                </a:solidFill>
                <a:latin typeface="Arial" panose="020B0604020202020204" pitchFamily="34" charset="0"/>
              </a:defRPr>
            </a:lvl2pPr>
            <a:lvl3pPr marL="1143000" indent="-228600">
              <a:tabLst>
                <a:tab pos="360363" algn="l"/>
              </a:tabLst>
              <a:defRPr>
                <a:solidFill>
                  <a:schemeClr val="tx1"/>
                </a:solidFill>
                <a:latin typeface="Arial" panose="020B0604020202020204" pitchFamily="34" charset="0"/>
              </a:defRPr>
            </a:lvl3pPr>
            <a:lvl4pPr marL="1600200" indent="-228600">
              <a:tabLst>
                <a:tab pos="360363" algn="l"/>
              </a:tabLst>
              <a:defRPr>
                <a:solidFill>
                  <a:schemeClr val="tx1"/>
                </a:solidFill>
                <a:latin typeface="Arial" panose="020B0604020202020204" pitchFamily="34" charset="0"/>
              </a:defRPr>
            </a:lvl4pPr>
            <a:lvl5pPr marL="2057400" indent="-228600">
              <a:tabLst>
                <a:tab pos="360363" algn="l"/>
              </a:tabLst>
              <a:defRPr>
                <a:solidFill>
                  <a:schemeClr val="tx1"/>
                </a:solidFill>
                <a:latin typeface="Arial" panose="020B0604020202020204" pitchFamily="34" charset="0"/>
              </a:defRPr>
            </a:lvl5pPr>
            <a:lvl6pPr marL="2514600" indent="-228600" fontAlgn="base">
              <a:spcBef>
                <a:spcPct val="0"/>
              </a:spcBef>
              <a:spcAft>
                <a:spcPct val="0"/>
              </a:spcAft>
              <a:tabLst>
                <a:tab pos="360363" algn="l"/>
              </a:tabLst>
              <a:defRPr>
                <a:solidFill>
                  <a:schemeClr val="tx1"/>
                </a:solidFill>
                <a:latin typeface="Arial" panose="020B0604020202020204" pitchFamily="34" charset="0"/>
              </a:defRPr>
            </a:lvl6pPr>
            <a:lvl7pPr marL="2971800" indent="-228600" fontAlgn="base">
              <a:spcBef>
                <a:spcPct val="0"/>
              </a:spcBef>
              <a:spcAft>
                <a:spcPct val="0"/>
              </a:spcAft>
              <a:tabLst>
                <a:tab pos="360363" algn="l"/>
              </a:tabLst>
              <a:defRPr>
                <a:solidFill>
                  <a:schemeClr val="tx1"/>
                </a:solidFill>
                <a:latin typeface="Arial" panose="020B0604020202020204" pitchFamily="34" charset="0"/>
              </a:defRPr>
            </a:lvl7pPr>
            <a:lvl8pPr marL="3429000" indent="-228600" fontAlgn="base">
              <a:spcBef>
                <a:spcPct val="0"/>
              </a:spcBef>
              <a:spcAft>
                <a:spcPct val="0"/>
              </a:spcAft>
              <a:tabLst>
                <a:tab pos="360363" algn="l"/>
              </a:tabLst>
              <a:defRPr>
                <a:solidFill>
                  <a:schemeClr val="tx1"/>
                </a:solidFill>
                <a:latin typeface="Arial" panose="020B0604020202020204" pitchFamily="34" charset="0"/>
              </a:defRPr>
            </a:lvl8pPr>
            <a:lvl9pPr marL="3886200" indent="-228600" fontAlgn="base">
              <a:spcBef>
                <a:spcPct val="0"/>
              </a:spcBef>
              <a:spcAft>
                <a:spcPct val="0"/>
              </a:spcAft>
              <a:tabLst>
                <a:tab pos="360363" algn="l"/>
              </a:tabLst>
              <a:defRPr>
                <a:solidFill>
                  <a:schemeClr val="tx1"/>
                </a:solidFill>
                <a:latin typeface="Arial" panose="020B0604020202020204" pitchFamily="34" charset="0"/>
              </a:defRPr>
            </a:lvl9pPr>
          </a:lstStyle>
          <a:p>
            <a:pPr eaLnBrk="0" fontAlgn="base" hangingPunct="0">
              <a:spcBef>
                <a:spcPct val="50000"/>
              </a:spcBef>
              <a:spcAft>
                <a:spcPct val="0"/>
              </a:spcAft>
            </a:pPr>
            <a:r>
              <a:rPr lang="fr-FR" altLang="fr-FR" sz="2000" b="1">
                <a:solidFill>
                  <a:srgbClr val="000099"/>
                </a:solidFill>
                <a:cs typeface="Arial" panose="020B0604020202020204" pitchFamily="34" charset="0"/>
                <a:sym typeface="Wingdings" panose="05000000000000000000" pitchFamily="2" charset="2"/>
              </a:rPr>
              <a:t> </a:t>
            </a:r>
            <a:endParaRPr lang="fr-FR" altLang="fr-FR" sz="2000" b="1">
              <a:solidFill>
                <a:srgbClr val="000099"/>
              </a:solidFill>
              <a:cs typeface="Arial" panose="020B0604020202020204" pitchFamily="34" charset="0"/>
            </a:endParaRPr>
          </a:p>
        </p:txBody>
      </p:sp>
      <p:sp>
        <p:nvSpPr>
          <p:cNvPr id="182275" name="Rectangle 8"/>
          <p:cNvSpPr>
            <a:spLocks noChangeArrowheads="1"/>
          </p:cNvSpPr>
          <p:nvPr/>
        </p:nvSpPr>
        <p:spPr bwMode="auto">
          <a:xfrm>
            <a:off x="3553638" y="3536950"/>
            <a:ext cx="8464187"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20000"/>
              </a:spcBef>
              <a:spcAft>
                <a:spcPct val="0"/>
              </a:spcAft>
              <a:buFont typeface="Wingdings" panose="05000000000000000000" pitchFamily="2" charset="2"/>
              <a:buNone/>
            </a:pPr>
            <a:r>
              <a:rPr lang="fr-FR" altLang="fr-FR" b="1" u="sng" dirty="0">
                <a:solidFill>
                  <a:srgbClr val="000099"/>
                </a:solidFill>
                <a:cs typeface="Arial" panose="020B0604020202020204" pitchFamily="34" charset="0"/>
              </a:rPr>
              <a:t>Règles du jeu :</a:t>
            </a:r>
          </a:p>
          <a:p>
            <a:pPr fontAlgn="base">
              <a:spcBef>
                <a:spcPts val="1800"/>
              </a:spcBef>
              <a:spcAft>
                <a:spcPct val="0"/>
              </a:spcAft>
              <a:buFontTx/>
              <a:buBlip>
                <a:blip r:embed="rId3"/>
              </a:buBlip>
            </a:pPr>
            <a:r>
              <a:rPr lang="fr-FR" altLang="fr-FR" b="1" dirty="0">
                <a:solidFill>
                  <a:srgbClr val="000099"/>
                </a:solidFill>
                <a:cs typeface="Arial" panose="020B0604020202020204" pitchFamily="34" charset="0"/>
              </a:rPr>
              <a:t>A la cantonade</a:t>
            </a:r>
          </a:p>
          <a:p>
            <a:pPr fontAlgn="base">
              <a:spcBef>
                <a:spcPct val="20000"/>
              </a:spcBef>
              <a:spcAft>
                <a:spcPct val="0"/>
              </a:spcAft>
              <a:buFontTx/>
              <a:buBlip>
                <a:blip r:embed="rId3"/>
              </a:buBlip>
            </a:pPr>
            <a:r>
              <a:rPr lang="fr-FR" altLang="fr-FR" i="1" dirty="0">
                <a:solidFill>
                  <a:srgbClr val="000099"/>
                </a:solidFill>
                <a:cs typeface="Arial" panose="020B0604020202020204" pitchFamily="34" charset="0"/>
              </a:rPr>
              <a:t>Pour quelles raisons est-il pertinent de conseiller ou prescrire des médicaments homéopathiques dans la prise en charge de la personne âgée ?</a:t>
            </a:r>
          </a:p>
        </p:txBody>
      </p:sp>
      <p:sp>
        <p:nvSpPr>
          <p:cNvPr id="182276" name="ZoneTexte 10"/>
          <p:cNvSpPr txBox="1">
            <a:spLocks noChangeArrowheads="1"/>
          </p:cNvSpPr>
          <p:nvPr/>
        </p:nvSpPr>
        <p:spPr bwMode="auto">
          <a:xfrm rot="-39669">
            <a:off x="1506538" y="3040063"/>
            <a:ext cx="2863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fr-FR" altLang="fr-FR">
                <a:solidFill>
                  <a:srgbClr val="FFFFFF"/>
                </a:solidFill>
                <a:latin typeface="Arial Black" panose="020B0A04020102020204" pitchFamily="34" charset="0"/>
                <a:cs typeface="Arial" panose="020B0604020202020204" pitchFamily="34" charset="0"/>
              </a:rPr>
              <a:t>2’</a:t>
            </a:r>
          </a:p>
        </p:txBody>
      </p:sp>
      <p:sp>
        <p:nvSpPr>
          <p:cNvPr id="182278" name="ZoneTexte 8"/>
          <p:cNvSpPr txBox="1">
            <a:spLocks noChangeArrowheads="1"/>
          </p:cNvSpPr>
          <p:nvPr/>
        </p:nvSpPr>
        <p:spPr bwMode="auto">
          <a:xfrm>
            <a:off x="2397125" y="314325"/>
            <a:ext cx="7942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fr-FR" altLang="fr-FR" sz="3200" b="1" dirty="0">
                <a:solidFill>
                  <a:srgbClr val="FFFFFF"/>
                </a:solidFill>
              </a:rPr>
              <a:t>2.2. Intérêt de l’homéopathie</a:t>
            </a:r>
          </a:p>
        </p:txBody>
      </p:sp>
    </p:spTree>
    <p:extLst>
      <p:ext uri="{BB962C8B-B14F-4D97-AF65-F5344CB8AC3E}">
        <p14:creationId xmlns:p14="http://schemas.microsoft.com/office/powerpoint/2010/main" val="1406387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8"/>
          <p:cNvSpPr txBox="1">
            <a:spLocks noChangeArrowheads="1"/>
          </p:cNvSpPr>
          <p:nvPr/>
        </p:nvSpPr>
        <p:spPr bwMode="auto">
          <a:xfrm>
            <a:off x="2397125" y="314325"/>
            <a:ext cx="7942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fr-FR" altLang="fr-FR" sz="3200" b="1" dirty="0">
                <a:solidFill>
                  <a:srgbClr val="FFFFFF"/>
                </a:solidFill>
              </a:rPr>
              <a:t>2.2. Intérêt de l’homéopathie</a:t>
            </a:r>
          </a:p>
        </p:txBody>
      </p:sp>
      <p:sp>
        <p:nvSpPr>
          <p:cNvPr id="5" name="Text Box 2"/>
          <p:cNvSpPr txBox="1">
            <a:spLocks noChangeArrowheads="1"/>
          </p:cNvSpPr>
          <p:nvPr/>
        </p:nvSpPr>
        <p:spPr bwMode="auto">
          <a:xfrm>
            <a:off x="805471" y="1439608"/>
            <a:ext cx="9398149" cy="53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lvl="0">
              <a:spcBef>
                <a:spcPct val="50000"/>
              </a:spcBef>
              <a:buClr>
                <a:srgbClr val="62C400"/>
              </a:buClr>
              <a:buBlip>
                <a:blip r:embed="rId3"/>
              </a:buBlip>
              <a:tabLst/>
            </a:pPr>
            <a:r>
              <a:rPr lang="fr-FR" altLang="fr-FR" sz="2000" b="1" dirty="0">
                <a:solidFill>
                  <a:srgbClr val="000099"/>
                </a:solidFill>
                <a:cs typeface="Arial" panose="020B0604020202020204" pitchFamily="34" charset="0"/>
              </a:rPr>
              <a:t>  </a:t>
            </a:r>
            <a:r>
              <a:rPr lang="fr-FR" altLang="fr-FR" sz="1800" b="1" dirty="0">
                <a:solidFill>
                  <a:srgbClr val="000099"/>
                </a:solidFill>
                <a:cs typeface="Arial" panose="020B0604020202020204" pitchFamily="34" charset="0"/>
              </a:rPr>
              <a:t>Efficacité </a:t>
            </a:r>
            <a:r>
              <a:rPr lang="fr-FR" altLang="fr-FR" sz="1800" b="1" u="sng" dirty="0">
                <a:solidFill>
                  <a:srgbClr val="000099"/>
                </a:solidFill>
                <a:cs typeface="Arial" panose="020B0604020202020204" pitchFamily="34" charset="0"/>
              </a:rPr>
              <a:t>ET</a:t>
            </a:r>
            <a:r>
              <a:rPr lang="fr-FR" altLang="fr-FR" sz="1800" b="1" dirty="0">
                <a:solidFill>
                  <a:srgbClr val="000099"/>
                </a:solidFill>
                <a:cs typeface="Arial" panose="020B0604020202020204" pitchFamily="34" charset="0"/>
              </a:rPr>
              <a:t> sécurité : </a:t>
            </a:r>
          </a:p>
          <a:p>
            <a:pPr lvl="2">
              <a:spcBef>
                <a:spcPts val="600"/>
              </a:spcBef>
              <a:buClr>
                <a:srgbClr val="62C400"/>
              </a:buClr>
              <a:buFont typeface="Arial" panose="020B0604020202020204" pitchFamily="34" charset="0"/>
              <a:buChar char="•"/>
              <a:tabLst/>
            </a:pPr>
            <a:r>
              <a:rPr lang="fr-FR" altLang="fr-FR" sz="1800" dirty="0">
                <a:solidFill>
                  <a:srgbClr val="000099"/>
                </a:solidFill>
                <a:cs typeface="Arial" panose="020B0604020202020204" pitchFamily="34" charset="0"/>
                <a:sym typeface="Wingdings" panose="05000000000000000000" pitchFamily="2" charset="2"/>
              </a:rPr>
              <a:t>Homéopathie =</a:t>
            </a:r>
            <a:r>
              <a:rPr lang="fr-FR" altLang="fr-FR" sz="1800" b="1" dirty="0">
                <a:solidFill>
                  <a:srgbClr val="000099"/>
                </a:solidFill>
                <a:cs typeface="Arial" panose="020B0604020202020204" pitchFamily="34" charset="0"/>
                <a:sym typeface="Wingdings" panose="05000000000000000000" pitchFamily="2" charset="2"/>
              </a:rPr>
              <a:t> MEDICAMENT</a:t>
            </a:r>
          </a:p>
          <a:p>
            <a:pPr lvl="2">
              <a:spcBef>
                <a:spcPts val="600"/>
              </a:spcBef>
              <a:buClr>
                <a:srgbClr val="62C400"/>
              </a:buClr>
              <a:buFont typeface="Arial" panose="020B0604020202020204" pitchFamily="34" charset="0"/>
              <a:buChar char="•"/>
              <a:tabLst/>
            </a:pPr>
            <a:r>
              <a:rPr lang="fr-FR" altLang="fr-FR" sz="1800" dirty="0">
                <a:solidFill>
                  <a:srgbClr val="000099"/>
                </a:solidFill>
                <a:cs typeface="Arial" panose="020B0604020202020204" pitchFamily="34" charset="0"/>
                <a:sym typeface="Wingdings" panose="05000000000000000000" pitchFamily="2" charset="2"/>
              </a:rPr>
              <a:t>maintien du </a:t>
            </a:r>
            <a:r>
              <a:rPr lang="fr-FR" altLang="fr-FR" sz="1800" b="1" dirty="0">
                <a:solidFill>
                  <a:srgbClr val="000099"/>
                </a:solidFill>
                <a:cs typeface="Arial" panose="020B0604020202020204" pitchFamily="34" charset="0"/>
                <a:sym typeface="Wingdings" panose="05000000000000000000" pitchFamily="2" charset="2"/>
              </a:rPr>
              <a:t>lien Patient / Professionnel de santé</a:t>
            </a:r>
          </a:p>
          <a:p>
            <a:pPr lvl="2">
              <a:spcBef>
                <a:spcPts val="600"/>
              </a:spcBef>
              <a:buClr>
                <a:srgbClr val="62C400"/>
              </a:buClr>
              <a:buFont typeface="Arial" panose="020B0604020202020204" pitchFamily="34" charset="0"/>
              <a:buChar char="•"/>
              <a:tabLst/>
            </a:pPr>
            <a:r>
              <a:rPr lang="fr-FR" altLang="fr-FR" sz="1800" b="1" dirty="0">
                <a:solidFill>
                  <a:srgbClr val="000099"/>
                </a:solidFill>
                <a:cs typeface="Arial" panose="020B0604020202020204" pitchFamily="34" charset="0"/>
                <a:sym typeface="Wingdings" panose="05000000000000000000" pitchFamily="2" charset="2"/>
              </a:rPr>
              <a:t>absence de toxicité et d’agressivité</a:t>
            </a:r>
          </a:p>
          <a:p>
            <a:pPr marL="285750" indent="-285750">
              <a:spcBef>
                <a:spcPts val="1800"/>
              </a:spcBef>
              <a:buClr>
                <a:srgbClr val="62C400"/>
              </a:buClr>
              <a:buBlip>
                <a:blip r:embed="rId3"/>
              </a:buBlip>
            </a:pPr>
            <a:r>
              <a:rPr lang="fr-FR" altLang="fr-FR" sz="1800" dirty="0">
                <a:solidFill>
                  <a:srgbClr val="000099"/>
                </a:solidFill>
                <a:cs typeface="Arial" panose="020B0604020202020204" pitchFamily="34" charset="0"/>
              </a:rPr>
              <a:t>Prise en charge </a:t>
            </a:r>
            <a:r>
              <a:rPr lang="fr-FR" altLang="fr-FR" sz="1800" b="1" dirty="0">
                <a:solidFill>
                  <a:srgbClr val="000099"/>
                </a:solidFill>
                <a:cs typeface="Arial" panose="020B0604020202020204" pitchFamily="34" charset="0"/>
              </a:rPr>
              <a:t>PERSONNALISÉE</a:t>
            </a:r>
          </a:p>
          <a:p>
            <a:pPr marL="285750" indent="-285750">
              <a:spcBef>
                <a:spcPts val="1800"/>
              </a:spcBef>
              <a:buClr>
                <a:srgbClr val="62C400"/>
              </a:buClr>
              <a:buBlip>
                <a:blip r:embed="rId3"/>
              </a:buBlip>
            </a:pPr>
            <a:r>
              <a:rPr lang="fr-FR" altLang="fr-FR" sz="1800" dirty="0">
                <a:solidFill>
                  <a:srgbClr val="000099"/>
                </a:solidFill>
                <a:cs typeface="Arial" panose="020B0604020202020204" pitchFamily="34" charset="0"/>
              </a:rPr>
              <a:t>Action </a:t>
            </a:r>
            <a:r>
              <a:rPr lang="fr-FR" altLang="fr-FR" sz="1800" b="1" dirty="0">
                <a:solidFill>
                  <a:srgbClr val="000099"/>
                </a:solidFill>
                <a:cs typeface="Arial" panose="020B0604020202020204" pitchFamily="34" charset="0"/>
              </a:rPr>
              <a:t>rapide </a:t>
            </a:r>
            <a:r>
              <a:rPr lang="fr-FR" altLang="fr-FR" sz="1800" dirty="0">
                <a:solidFill>
                  <a:srgbClr val="000099"/>
                </a:solidFill>
                <a:cs typeface="Arial" panose="020B0604020202020204" pitchFamily="34" charset="0"/>
              </a:rPr>
              <a:t>(symptômes en aigu) </a:t>
            </a:r>
            <a:r>
              <a:rPr lang="fr-FR" altLang="fr-FR" sz="1800" b="1" u="sng" dirty="0">
                <a:solidFill>
                  <a:srgbClr val="000099"/>
                </a:solidFill>
                <a:cs typeface="Arial" panose="020B0604020202020204" pitchFamily="34" charset="0"/>
              </a:rPr>
              <a:t>ET</a:t>
            </a:r>
            <a:r>
              <a:rPr lang="fr-FR" altLang="fr-FR" sz="1800" b="1" dirty="0">
                <a:solidFill>
                  <a:srgbClr val="000099"/>
                </a:solidFill>
                <a:cs typeface="Arial" panose="020B0604020202020204" pitchFamily="34" charset="0"/>
              </a:rPr>
              <a:t> </a:t>
            </a:r>
            <a:r>
              <a:rPr lang="fr-FR" altLang="fr-FR" sz="1800" dirty="0">
                <a:solidFill>
                  <a:srgbClr val="000099"/>
                </a:solidFill>
                <a:cs typeface="Arial" panose="020B0604020202020204" pitchFamily="34" charset="0"/>
              </a:rPr>
              <a:t>action </a:t>
            </a:r>
            <a:r>
              <a:rPr lang="fr-FR" altLang="fr-FR" sz="1800" b="1" dirty="0">
                <a:solidFill>
                  <a:srgbClr val="000099"/>
                </a:solidFill>
                <a:cs typeface="Arial" panose="020B0604020202020204" pitchFamily="34" charset="0"/>
              </a:rPr>
              <a:t>dans la durée </a:t>
            </a:r>
            <a:r>
              <a:rPr lang="fr-FR" altLang="fr-FR" sz="1800" dirty="0">
                <a:solidFill>
                  <a:srgbClr val="000099"/>
                </a:solidFill>
                <a:cs typeface="Arial" panose="020B0604020202020204" pitchFamily="34" charset="0"/>
              </a:rPr>
              <a:t>(prévention, terrain)</a:t>
            </a:r>
          </a:p>
          <a:p>
            <a:pPr marL="285750" indent="-285750">
              <a:spcBef>
                <a:spcPts val="1800"/>
              </a:spcBef>
              <a:buClr>
                <a:srgbClr val="62C400"/>
              </a:buClr>
              <a:buBlip>
                <a:blip r:embed="rId3"/>
              </a:buBlip>
            </a:pPr>
            <a:r>
              <a:rPr lang="fr-FR" altLang="fr-FR" sz="1800" b="1" dirty="0">
                <a:solidFill>
                  <a:srgbClr val="000099"/>
                </a:solidFill>
                <a:cs typeface="Arial" panose="020B0604020202020204" pitchFamily="34" charset="0"/>
              </a:rPr>
              <a:t>Limite le recours </a:t>
            </a:r>
            <a:r>
              <a:rPr lang="fr-FR" altLang="fr-FR" sz="1800" dirty="0">
                <a:solidFill>
                  <a:srgbClr val="000099"/>
                </a:solidFill>
                <a:cs typeface="Arial" panose="020B0604020202020204" pitchFamily="34" charset="0"/>
              </a:rPr>
              <a:t>à d’autres médicaments possiblement iatrogènes</a:t>
            </a:r>
          </a:p>
          <a:p>
            <a:pPr marL="285750" indent="-285750">
              <a:spcBef>
                <a:spcPts val="1800"/>
              </a:spcBef>
              <a:buClr>
                <a:srgbClr val="62C400"/>
              </a:buClr>
              <a:buBlip>
                <a:blip r:embed="rId3"/>
              </a:buBlip>
            </a:pPr>
            <a:r>
              <a:rPr lang="fr-FR" altLang="fr-FR" sz="1800" dirty="0">
                <a:solidFill>
                  <a:srgbClr val="000099"/>
                </a:solidFill>
                <a:cs typeface="Arial" panose="020B0604020202020204" pitchFamily="34" charset="0"/>
              </a:rPr>
              <a:t>En </a:t>
            </a:r>
            <a:r>
              <a:rPr lang="fr-FR" altLang="fr-FR" sz="1800" b="1" dirty="0">
                <a:solidFill>
                  <a:srgbClr val="000099"/>
                </a:solidFill>
                <a:cs typeface="Arial" panose="020B0604020202020204" pitchFamily="34" charset="0"/>
              </a:rPr>
              <a:t>soins de support </a:t>
            </a:r>
            <a:r>
              <a:rPr lang="fr-FR" altLang="fr-FR" sz="1800" dirty="0">
                <a:solidFill>
                  <a:srgbClr val="000099"/>
                </a:solidFill>
                <a:cs typeface="Arial" panose="020B0604020202020204" pitchFamily="34" charset="0"/>
              </a:rPr>
              <a:t>de traitements conventionnels, contribue à : </a:t>
            </a:r>
          </a:p>
          <a:p>
            <a:pPr marL="1200150" lvl="2" indent="-342900">
              <a:spcBef>
                <a:spcPts val="600"/>
              </a:spcBef>
              <a:buClr>
                <a:srgbClr val="62C400"/>
              </a:buClr>
              <a:buFont typeface="Arial" panose="020B0604020202020204" pitchFamily="34" charset="0"/>
              <a:buChar char="•"/>
            </a:pPr>
            <a:r>
              <a:rPr lang="fr-FR" altLang="fr-FR" sz="1800" b="1" dirty="0">
                <a:solidFill>
                  <a:srgbClr val="000099"/>
                </a:solidFill>
                <a:cs typeface="Arial" panose="020B0604020202020204" pitchFamily="34" charset="0"/>
              </a:rPr>
              <a:t>améliorer l’observance</a:t>
            </a:r>
            <a:r>
              <a:rPr lang="fr-FR" altLang="fr-FR" sz="1800" dirty="0">
                <a:solidFill>
                  <a:srgbClr val="000099"/>
                </a:solidFill>
                <a:cs typeface="Arial" panose="020B0604020202020204" pitchFamily="34" charset="0"/>
              </a:rPr>
              <a:t> de ces traitements </a:t>
            </a:r>
          </a:p>
          <a:p>
            <a:pPr marL="1200150" lvl="2" indent="-342900">
              <a:spcBef>
                <a:spcPts val="600"/>
              </a:spcBef>
              <a:buClr>
                <a:srgbClr val="62C400"/>
              </a:buClr>
              <a:buFont typeface="Arial" panose="020B0604020202020204" pitchFamily="34" charset="0"/>
              <a:buChar char="•"/>
            </a:pPr>
            <a:r>
              <a:rPr lang="fr-FR" altLang="fr-FR" sz="1800" b="1" dirty="0">
                <a:solidFill>
                  <a:srgbClr val="000099"/>
                </a:solidFill>
                <a:cs typeface="Arial" panose="020B0604020202020204" pitchFamily="34" charset="0"/>
              </a:rPr>
              <a:t>améliorer la qualité de vie</a:t>
            </a:r>
          </a:p>
          <a:p>
            <a:pPr marL="285750" indent="-285750">
              <a:spcBef>
                <a:spcPts val="1800"/>
              </a:spcBef>
              <a:buClr>
                <a:srgbClr val="62C400"/>
              </a:buClr>
              <a:buBlip>
                <a:blip r:embed="rId3"/>
              </a:buBlip>
            </a:pPr>
            <a:endParaRPr lang="fr-FR" altLang="fr-FR" sz="1800" dirty="0">
              <a:solidFill>
                <a:srgbClr val="000099"/>
              </a:solidFill>
              <a:cs typeface="Arial" panose="020B0604020202020204" pitchFamily="34" charset="0"/>
            </a:endParaRPr>
          </a:p>
          <a:p>
            <a:pPr>
              <a:spcBef>
                <a:spcPts val="2400"/>
              </a:spcBef>
              <a:buClr>
                <a:srgbClr val="62C400"/>
              </a:buClr>
            </a:pPr>
            <a:endParaRPr lang="fr-FR" altLang="fr-FR" sz="2000" b="1" i="1" dirty="0">
              <a:solidFill>
                <a:srgbClr val="000099"/>
              </a:solidFill>
              <a:cs typeface="Arial" panose="020B0604020202020204" pitchFamily="34" charset="0"/>
            </a:endParaRPr>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7508" y="5854193"/>
            <a:ext cx="765245" cy="790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1"/>
          <p:cNvSpPr txBox="1">
            <a:spLocks noChangeArrowheads="1"/>
          </p:cNvSpPr>
          <p:nvPr/>
        </p:nvSpPr>
        <p:spPr bwMode="auto">
          <a:xfrm>
            <a:off x="1897053" y="6069568"/>
            <a:ext cx="7032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b="1" dirty="0">
                <a:solidFill>
                  <a:srgbClr val="000099"/>
                </a:solidFill>
                <a:cs typeface="Arial" panose="020B0604020202020204" pitchFamily="34" charset="0"/>
              </a:rPr>
              <a:t>PRÉSERVE LE DIAGNOSTIC MÉDICAL</a:t>
            </a:r>
          </a:p>
        </p:txBody>
      </p:sp>
    </p:spTree>
    <p:extLst>
      <p:ext uri="{BB962C8B-B14F-4D97-AF65-F5344CB8AC3E}">
        <p14:creationId xmlns:p14="http://schemas.microsoft.com/office/powerpoint/2010/main" val="10688418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ZoneTexte 5"/>
          <p:cNvSpPr txBox="1">
            <a:spLocks noChangeArrowheads="1"/>
          </p:cNvSpPr>
          <p:nvPr/>
        </p:nvSpPr>
        <p:spPr bwMode="auto">
          <a:xfrm>
            <a:off x="2397125" y="314325"/>
            <a:ext cx="7942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fr-FR" altLang="fr-FR" sz="3200" b="1" dirty="0">
                <a:solidFill>
                  <a:srgbClr val="FFFFFF"/>
                </a:solidFill>
              </a:rPr>
              <a:t>2.3. Place de l’homéopathie</a:t>
            </a:r>
          </a:p>
        </p:txBody>
      </p:sp>
      <p:sp>
        <p:nvSpPr>
          <p:cNvPr id="8" name="Shape 84"/>
          <p:cNvSpPr txBox="1">
            <a:spLocks/>
          </p:cNvSpPr>
          <p:nvPr/>
        </p:nvSpPr>
        <p:spPr bwMode="auto">
          <a:xfrm>
            <a:off x="1404938" y="1318151"/>
            <a:ext cx="10515600" cy="1217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lnSpc>
                <a:spcPct val="150000"/>
              </a:lnSpc>
              <a:spcBef>
                <a:spcPts val="600"/>
              </a:spcBef>
              <a:spcAft>
                <a:spcPct val="0"/>
              </a:spcAft>
              <a:buClr>
                <a:srgbClr val="62C400"/>
              </a:buClr>
              <a:buSzPct val="100000"/>
              <a:buFontTx/>
              <a:buBlip>
                <a:blip r:embed="rId3"/>
              </a:buBlip>
            </a:pPr>
            <a:r>
              <a:rPr lang="fr-FR" altLang="fr-FR" sz="2000" dirty="0">
                <a:solidFill>
                  <a:srgbClr val="000099"/>
                </a:solidFill>
                <a:cs typeface="Arial" panose="020B0604020202020204" pitchFamily="34" charset="0"/>
              </a:rPr>
              <a:t>Pathologies </a:t>
            </a:r>
            <a:r>
              <a:rPr lang="fr-FR" altLang="fr-FR" sz="2000" b="1" dirty="0">
                <a:solidFill>
                  <a:srgbClr val="000099"/>
                </a:solidFill>
                <a:cs typeface="Arial" panose="020B0604020202020204" pitchFamily="34" charset="0"/>
              </a:rPr>
              <a:t>aiguës, récidivantes ou chroniques</a:t>
            </a:r>
          </a:p>
          <a:p>
            <a:pPr fontAlgn="base">
              <a:lnSpc>
                <a:spcPct val="150000"/>
              </a:lnSpc>
              <a:spcBef>
                <a:spcPts val="600"/>
              </a:spcBef>
              <a:spcAft>
                <a:spcPct val="0"/>
              </a:spcAft>
              <a:buClr>
                <a:srgbClr val="62C400"/>
              </a:buClr>
              <a:buSzPct val="100000"/>
              <a:buFontTx/>
              <a:buBlip>
                <a:blip r:embed="rId3"/>
              </a:buBlip>
            </a:pPr>
            <a:r>
              <a:rPr lang="fr-FR" altLang="fr-FR" sz="2000" dirty="0">
                <a:solidFill>
                  <a:srgbClr val="000099"/>
                </a:solidFill>
                <a:cs typeface="Arial" panose="020B0604020202020204" pitchFamily="34" charset="0"/>
              </a:rPr>
              <a:t>Traitement </a:t>
            </a:r>
            <a:r>
              <a:rPr lang="fr-FR" altLang="fr-FR" sz="2000" b="1" dirty="0">
                <a:solidFill>
                  <a:srgbClr val="000099"/>
                </a:solidFill>
                <a:cs typeface="Arial" panose="020B0604020202020204" pitchFamily="34" charset="0"/>
              </a:rPr>
              <a:t>préventif et curatif</a:t>
            </a:r>
          </a:p>
        </p:txBody>
      </p:sp>
      <p:sp>
        <p:nvSpPr>
          <p:cNvPr id="9" name="Shape 84"/>
          <p:cNvSpPr txBox="1">
            <a:spLocks/>
          </p:cNvSpPr>
          <p:nvPr/>
        </p:nvSpPr>
        <p:spPr bwMode="auto">
          <a:xfrm>
            <a:off x="1404938" y="2559047"/>
            <a:ext cx="10515600" cy="17023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lnSpc>
                <a:spcPct val="150000"/>
              </a:lnSpc>
              <a:spcBef>
                <a:spcPct val="0"/>
              </a:spcBef>
              <a:spcAft>
                <a:spcPct val="0"/>
              </a:spcAft>
              <a:buClr>
                <a:srgbClr val="62C400"/>
              </a:buClr>
              <a:buSzPct val="100000"/>
              <a:buFontTx/>
              <a:buBlip>
                <a:blip r:embed="rId3"/>
              </a:buBlip>
            </a:pPr>
            <a:r>
              <a:rPr lang="fr-FR" altLang="fr-FR" sz="2000" dirty="0">
                <a:solidFill>
                  <a:srgbClr val="000099"/>
                </a:solidFill>
              </a:rPr>
              <a:t>Conseil de </a:t>
            </a:r>
            <a:r>
              <a:rPr lang="fr-FR" altLang="fr-FR" sz="2000" b="1" dirty="0">
                <a:solidFill>
                  <a:srgbClr val="000099"/>
                </a:solidFill>
              </a:rPr>
              <a:t>1</a:t>
            </a:r>
            <a:r>
              <a:rPr lang="fr-FR" altLang="fr-FR" sz="2000" b="1" baseline="30000" dirty="0">
                <a:solidFill>
                  <a:srgbClr val="000099"/>
                </a:solidFill>
              </a:rPr>
              <a:t>ère</a:t>
            </a:r>
            <a:r>
              <a:rPr lang="fr-FR" altLang="fr-FR" sz="2000" b="1" dirty="0">
                <a:solidFill>
                  <a:srgbClr val="000099"/>
                </a:solidFill>
              </a:rPr>
              <a:t> intention</a:t>
            </a:r>
          </a:p>
          <a:p>
            <a:pPr fontAlgn="base">
              <a:lnSpc>
                <a:spcPct val="150000"/>
              </a:lnSpc>
              <a:spcBef>
                <a:spcPts val="600"/>
              </a:spcBef>
              <a:spcAft>
                <a:spcPct val="0"/>
              </a:spcAft>
              <a:buClr>
                <a:srgbClr val="62C400"/>
              </a:buClr>
              <a:buSzPct val="100000"/>
              <a:buFontTx/>
              <a:buBlip>
                <a:blip r:embed="rId3"/>
              </a:buBlip>
            </a:pPr>
            <a:r>
              <a:rPr lang="fr-FR" altLang="fr-FR" sz="2000" b="1" dirty="0">
                <a:solidFill>
                  <a:srgbClr val="000099"/>
                </a:solidFill>
              </a:rPr>
              <a:t>Complément</a:t>
            </a:r>
            <a:r>
              <a:rPr lang="fr-FR" altLang="fr-FR" sz="2000" dirty="0">
                <a:solidFill>
                  <a:srgbClr val="000099"/>
                </a:solidFill>
              </a:rPr>
              <a:t> d’une </a:t>
            </a:r>
            <a:r>
              <a:rPr lang="fr-FR" altLang="fr-FR" sz="2000" b="1" dirty="0">
                <a:solidFill>
                  <a:srgbClr val="000099"/>
                </a:solidFill>
              </a:rPr>
              <a:t>prescription </a:t>
            </a:r>
            <a:r>
              <a:rPr lang="fr-FR" altLang="fr-FR" sz="2000" dirty="0">
                <a:solidFill>
                  <a:srgbClr val="000099"/>
                </a:solidFill>
              </a:rPr>
              <a:t>(autres médicaments)</a:t>
            </a:r>
          </a:p>
          <a:p>
            <a:pPr fontAlgn="base">
              <a:lnSpc>
                <a:spcPct val="150000"/>
              </a:lnSpc>
              <a:spcBef>
                <a:spcPts val="600"/>
              </a:spcBef>
              <a:spcAft>
                <a:spcPct val="0"/>
              </a:spcAft>
              <a:buClr>
                <a:srgbClr val="62C400"/>
              </a:buClr>
              <a:buSzPct val="100000"/>
              <a:buFontTx/>
              <a:buBlip>
                <a:blip r:embed="rId3"/>
              </a:buBlip>
            </a:pPr>
            <a:r>
              <a:rPr lang="fr-FR" altLang="fr-FR" sz="2000" dirty="0">
                <a:solidFill>
                  <a:srgbClr val="000099"/>
                </a:solidFill>
              </a:rPr>
              <a:t>Complément d’un </a:t>
            </a:r>
            <a:r>
              <a:rPr lang="fr-FR" altLang="fr-FR" sz="2000" b="1" dirty="0">
                <a:solidFill>
                  <a:srgbClr val="000099"/>
                </a:solidFill>
              </a:rPr>
              <a:t>achat spontané</a:t>
            </a:r>
          </a:p>
          <a:p>
            <a:pPr fontAlgn="base">
              <a:spcBef>
                <a:spcPct val="0"/>
              </a:spcBef>
              <a:spcAft>
                <a:spcPct val="0"/>
              </a:spcAft>
              <a:buClr>
                <a:srgbClr val="62C400"/>
              </a:buClr>
              <a:buSzPct val="100000"/>
              <a:buFontTx/>
              <a:buChar char="•"/>
            </a:pPr>
            <a:endParaRPr lang="fr-FR" altLang="fr-FR" sz="2000" b="1" dirty="0">
              <a:solidFill>
                <a:srgbClr val="000099"/>
              </a:solidFill>
            </a:endParaRPr>
          </a:p>
        </p:txBody>
      </p:sp>
      <p:sp>
        <p:nvSpPr>
          <p:cNvPr id="12" name="ZoneTexte 1"/>
          <p:cNvSpPr txBox="1">
            <a:spLocks noChangeArrowheads="1"/>
          </p:cNvSpPr>
          <p:nvPr/>
        </p:nvSpPr>
        <p:spPr bwMode="auto">
          <a:xfrm>
            <a:off x="1890713" y="4534455"/>
            <a:ext cx="797718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fr-FR" altLang="fr-FR" sz="2000" b="1" dirty="0">
                <a:solidFill>
                  <a:srgbClr val="000099"/>
                </a:solidFill>
                <a:cs typeface="Arial" panose="020B0604020202020204" pitchFamily="34" charset="0"/>
              </a:rPr>
              <a:t>Souvent seule solution thérapeutique possible</a:t>
            </a:r>
          </a:p>
        </p:txBody>
      </p:sp>
      <p:sp>
        <p:nvSpPr>
          <p:cNvPr id="14" name="ZoneTexte 1"/>
          <p:cNvSpPr txBox="1">
            <a:spLocks noChangeArrowheads="1"/>
          </p:cNvSpPr>
          <p:nvPr/>
        </p:nvSpPr>
        <p:spPr bwMode="auto">
          <a:xfrm>
            <a:off x="1890713" y="5411922"/>
            <a:ext cx="9420939"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95C41D"/>
              </a:buClr>
            </a:pPr>
            <a:r>
              <a:rPr lang="fr-FR" altLang="fr-FR" sz="2000" b="1" dirty="0">
                <a:solidFill>
                  <a:srgbClr val="62C400"/>
                </a:solidFill>
                <a:cs typeface="Arial" panose="020B0604020202020204" pitchFamily="34" charset="0"/>
                <a:sym typeface="Wingdings" panose="05000000000000000000" pitchFamily="2" charset="2"/>
              </a:rPr>
              <a:t> </a:t>
            </a:r>
            <a:r>
              <a:rPr lang="fr-FR" altLang="fr-FR" sz="2000" b="1" dirty="0">
                <a:solidFill>
                  <a:srgbClr val="000099"/>
                </a:solidFill>
                <a:cs typeface="Arial" panose="020B0604020202020204" pitchFamily="34" charset="0"/>
              </a:rPr>
              <a:t>Prévention et prise en charge précoce </a:t>
            </a:r>
            <a:r>
              <a:rPr lang="fr-FR" altLang="fr-FR" sz="2000" dirty="0">
                <a:solidFill>
                  <a:srgbClr val="000099"/>
                </a:solidFill>
                <a:cs typeface="Arial" panose="020B0604020202020204" pitchFamily="34" charset="0"/>
              </a:rPr>
              <a:t>des pathologies du vieillissement</a:t>
            </a:r>
          </a:p>
          <a:p>
            <a:pPr eaLnBrk="0" hangingPunct="0">
              <a:spcBef>
                <a:spcPts val="1200"/>
              </a:spcBef>
              <a:buClr>
                <a:srgbClr val="95C41D"/>
              </a:buClr>
            </a:pPr>
            <a:r>
              <a:rPr lang="fr-FR" altLang="fr-FR" sz="2000" b="1" dirty="0">
                <a:solidFill>
                  <a:srgbClr val="62C400"/>
                </a:solidFill>
                <a:cs typeface="Arial" panose="020B0604020202020204" pitchFamily="34" charset="0"/>
                <a:sym typeface="Wingdings" panose="05000000000000000000" pitchFamily="2" charset="2"/>
              </a:rPr>
              <a:t> </a:t>
            </a:r>
            <a:r>
              <a:rPr lang="fr-FR" altLang="fr-FR" sz="2000" b="1" dirty="0">
                <a:solidFill>
                  <a:srgbClr val="000099"/>
                </a:solidFill>
                <a:cs typeface="Arial" panose="020B0604020202020204" pitchFamily="34" charset="0"/>
              </a:rPr>
              <a:t>Anticiper</a:t>
            </a:r>
            <a:r>
              <a:rPr lang="fr-FR" altLang="fr-FR" sz="2000" dirty="0">
                <a:solidFill>
                  <a:srgbClr val="000099"/>
                </a:solidFill>
                <a:cs typeface="Arial" panose="020B0604020202020204" pitchFamily="34" charset="0"/>
              </a:rPr>
              <a:t> l’évolution de certaines pathologies</a:t>
            </a:r>
          </a:p>
        </p:txBody>
      </p:sp>
      <p:pic>
        <p:nvPicPr>
          <p:cNvPr id="15" name="Image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4196" y="4282817"/>
            <a:ext cx="765245" cy="790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033" y="2789320"/>
            <a:ext cx="765245" cy="790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6913" y="5411922"/>
            <a:ext cx="816049" cy="117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1415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ZoneTexte 7"/>
          <p:cNvSpPr txBox="1">
            <a:spLocks noChangeArrowheads="1"/>
          </p:cNvSpPr>
          <p:nvPr/>
        </p:nvSpPr>
        <p:spPr bwMode="auto">
          <a:xfrm>
            <a:off x="4229100" y="1782763"/>
            <a:ext cx="38703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3200" b="1" dirty="0">
                <a:solidFill>
                  <a:srgbClr val="FFFFFF"/>
                </a:solidFill>
                <a:cs typeface="Arial" panose="020B0604020202020204" pitchFamily="34" charset="0"/>
              </a:rPr>
              <a:t>PARTIE 3</a:t>
            </a:r>
          </a:p>
          <a:p>
            <a:pPr algn="ctr" fontAlgn="base">
              <a:spcBef>
                <a:spcPct val="0"/>
              </a:spcBef>
              <a:spcAft>
                <a:spcPct val="0"/>
              </a:spcAft>
            </a:pPr>
            <a:r>
              <a:rPr lang="fr-FR" altLang="fr-FR" sz="3200" b="1" dirty="0">
                <a:solidFill>
                  <a:srgbClr val="FFFFFF"/>
                </a:solidFill>
                <a:cs typeface="Arial" panose="020B0604020202020204" pitchFamily="34" charset="0"/>
              </a:rPr>
              <a:t>Le conseil officinal</a:t>
            </a:r>
            <a:endParaRPr lang="fr-FR" altLang="fr-FR" sz="3200" dirty="0">
              <a:solidFill>
                <a:srgbClr val="FFFFFF"/>
              </a:solidFill>
              <a:cs typeface="Arial" panose="020B0604020202020204" pitchFamily="34" charset="0"/>
            </a:endParaRPr>
          </a:p>
        </p:txBody>
      </p:sp>
      <p:sp>
        <p:nvSpPr>
          <p:cNvPr id="188418" name="Text Box 2"/>
          <p:cNvSpPr txBox="1">
            <a:spLocks noChangeArrowheads="1"/>
          </p:cNvSpPr>
          <p:nvPr/>
        </p:nvSpPr>
        <p:spPr bwMode="auto">
          <a:xfrm>
            <a:off x="3892549" y="4171950"/>
            <a:ext cx="750228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buClr>
                <a:srgbClr val="62C400"/>
              </a:buClr>
              <a:buFontTx/>
              <a:buBlip>
                <a:blip r:embed="rId3"/>
              </a:buBlip>
            </a:pPr>
            <a:r>
              <a:rPr lang="fr-FR" altLang="fr-FR" sz="2400" dirty="0">
                <a:solidFill>
                  <a:srgbClr val="000099"/>
                </a:solidFill>
                <a:cs typeface="Arial" panose="020B0604020202020204" pitchFamily="34" charset="0"/>
              </a:rPr>
              <a:t>3.1. Rôles et missions de l’équipe officinale </a:t>
            </a:r>
          </a:p>
          <a:p>
            <a:pPr fontAlgn="base">
              <a:spcBef>
                <a:spcPct val="50000"/>
              </a:spcBef>
              <a:spcAft>
                <a:spcPct val="0"/>
              </a:spcAft>
              <a:buClr>
                <a:srgbClr val="62C400"/>
              </a:buClr>
              <a:buFontTx/>
              <a:buBlip>
                <a:blip r:embed="rId3"/>
              </a:buBlip>
            </a:pPr>
            <a:r>
              <a:rPr lang="fr-FR" altLang="fr-FR" sz="2400" dirty="0">
                <a:solidFill>
                  <a:srgbClr val="000099"/>
                </a:solidFill>
                <a:cs typeface="Arial" panose="020B0604020202020204" pitchFamily="34" charset="0"/>
              </a:rPr>
              <a:t>3.2. Bilan de médication partagé</a:t>
            </a:r>
          </a:p>
          <a:p>
            <a:pPr fontAlgn="base">
              <a:spcBef>
                <a:spcPct val="50000"/>
              </a:spcBef>
              <a:spcAft>
                <a:spcPct val="0"/>
              </a:spcAft>
              <a:buClr>
                <a:srgbClr val="62C400"/>
              </a:buClr>
              <a:buFontTx/>
              <a:buBlip>
                <a:blip r:embed="rId3"/>
              </a:buBlip>
            </a:pPr>
            <a:r>
              <a:rPr lang="fr-FR" altLang="fr-FR" sz="2400" dirty="0">
                <a:solidFill>
                  <a:srgbClr val="000099"/>
                </a:solidFill>
                <a:cs typeface="Arial" panose="020B0604020202020204" pitchFamily="34" charset="0"/>
              </a:rPr>
              <a:t>3.3. Règles d’or du conseil</a:t>
            </a:r>
          </a:p>
          <a:p>
            <a:pPr fontAlgn="base">
              <a:spcBef>
                <a:spcPct val="50000"/>
              </a:spcBef>
              <a:spcAft>
                <a:spcPct val="0"/>
              </a:spcAft>
              <a:buClr>
                <a:srgbClr val="62C400"/>
              </a:buClr>
              <a:buFontTx/>
              <a:buBlip>
                <a:blip r:embed="rId3"/>
              </a:buBlip>
            </a:pPr>
            <a:r>
              <a:rPr lang="fr-FR" altLang="fr-FR" sz="2400" dirty="0">
                <a:solidFill>
                  <a:srgbClr val="000099"/>
                </a:solidFill>
                <a:cs typeface="Arial" panose="020B0604020202020204" pitchFamily="34" charset="0"/>
              </a:rPr>
              <a:t>3.4. Méthodologie de conseil</a:t>
            </a:r>
          </a:p>
        </p:txBody>
      </p:sp>
    </p:spTree>
    <p:extLst>
      <p:ext uri="{BB962C8B-B14F-4D97-AF65-F5344CB8AC3E}">
        <p14:creationId xmlns:p14="http://schemas.microsoft.com/office/powerpoint/2010/main" val="3672922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bwMode="auto">
          <a:xfrm>
            <a:off x="2303462" y="361950"/>
            <a:ext cx="930238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fontAlgn="base">
              <a:lnSpc>
                <a:spcPct val="90000"/>
              </a:lnSpc>
              <a:spcBef>
                <a:spcPct val="0"/>
              </a:spcBef>
              <a:spcAft>
                <a:spcPct val="0"/>
              </a:spcAft>
            </a:pPr>
            <a:r>
              <a:rPr lang="fr-FR" altLang="fr-FR" sz="3200" b="1" dirty="0">
                <a:solidFill>
                  <a:srgbClr val="FFFFFF"/>
                </a:solidFill>
                <a:ea typeface="Tahoma" panose="020B0604030504040204" pitchFamily="34" charset="0"/>
                <a:cs typeface="Arial" panose="020B0604020202020204" pitchFamily="34" charset="0"/>
              </a:rPr>
              <a:t>3.1. Rôles et missions de l’équipe officinale </a:t>
            </a:r>
          </a:p>
        </p:txBody>
      </p:sp>
      <p:sp>
        <p:nvSpPr>
          <p:cNvPr id="4" name="Espace réservé du texte 3"/>
          <p:cNvSpPr>
            <a:spLocks noGrp="1"/>
          </p:cNvSpPr>
          <p:nvPr>
            <p:ph type="body" idx="4294967295"/>
          </p:nvPr>
        </p:nvSpPr>
        <p:spPr>
          <a:xfrm>
            <a:off x="831851" y="1535723"/>
            <a:ext cx="10515600" cy="4553929"/>
          </a:xfrm>
          <a:prstGeom prst="rect">
            <a:avLst/>
          </a:prstGeom>
        </p:spPr>
        <p:txBody>
          <a:bodyPr/>
          <a:lstStyle/>
          <a:p>
            <a:endParaRPr lang="fr-FR" dirty="0"/>
          </a:p>
          <a:p>
            <a:endParaRPr lang="fr-FR" dirty="0"/>
          </a:p>
        </p:txBody>
      </p:sp>
      <p:sp>
        <p:nvSpPr>
          <p:cNvPr id="8" name="Shape 84"/>
          <p:cNvSpPr txBox="1">
            <a:spLocks/>
          </p:cNvSpPr>
          <p:nvPr/>
        </p:nvSpPr>
        <p:spPr bwMode="auto">
          <a:xfrm>
            <a:off x="245716" y="3861814"/>
            <a:ext cx="10515600" cy="14947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lnSpc>
                <a:spcPct val="150000"/>
              </a:lnSpc>
              <a:spcBef>
                <a:spcPts val="600"/>
              </a:spcBef>
              <a:spcAft>
                <a:spcPct val="0"/>
              </a:spcAft>
              <a:buClr>
                <a:srgbClr val="62C400"/>
              </a:buClr>
              <a:buSzPct val="100000"/>
              <a:buFontTx/>
              <a:buBlip>
                <a:blip r:embed="rId3"/>
              </a:buBlip>
            </a:pPr>
            <a:r>
              <a:rPr lang="fr-FR" altLang="fr-FR" sz="2000" b="1" dirty="0">
                <a:solidFill>
                  <a:srgbClr val="000099"/>
                </a:solidFill>
                <a:cs typeface="Arial" panose="020B0604020202020204" pitchFamily="34" charset="0"/>
              </a:rPr>
              <a:t>Information, prévention et dépistage</a:t>
            </a:r>
          </a:p>
          <a:p>
            <a:pPr lvl="2" fontAlgn="base">
              <a:spcBef>
                <a:spcPts val="1200"/>
              </a:spcBef>
              <a:spcAft>
                <a:spcPct val="0"/>
              </a:spcAft>
              <a:buClr>
                <a:srgbClr val="62C400"/>
              </a:buClr>
              <a:buSzPct val="100000"/>
              <a:buFont typeface="Wingdings" panose="05000000000000000000" pitchFamily="2" charset="2"/>
              <a:buChar char="è"/>
            </a:pPr>
            <a:r>
              <a:rPr lang="fr-FR" altLang="fr-FR" dirty="0">
                <a:solidFill>
                  <a:srgbClr val="000099"/>
                </a:solidFill>
                <a:cs typeface="Arial" panose="020B0604020202020204" pitchFamily="34" charset="0"/>
              </a:rPr>
              <a:t> Participer aux </a:t>
            </a:r>
            <a:r>
              <a:rPr lang="fr-FR" altLang="fr-FR" b="1" dirty="0">
                <a:solidFill>
                  <a:srgbClr val="000099"/>
                </a:solidFill>
                <a:cs typeface="Arial" panose="020B0604020202020204" pitchFamily="34" charset="0"/>
              </a:rPr>
              <a:t>campagnes de sensibilisation </a:t>
            </a:r>
            <a:r>
              <a:rPr lang="fr-FR" altLang="fr-FR" sz="1600" dirty="0">
                <a:solidFill>
                  <a:srgbClr val="000099"/>
                </a:solidFill>
                <a:cs typeface="Arial" panose="020B0604020202020204" pitchFamily="34" charset="0"/>
              </a:rPr>
              <a:t>: </a:t>
            </a:r>
            <a:r>
              <a:rPr lang="fr-FR" altLang="fr-FR" sz="1600" i="1" dirty="0">
                <a:solidFill>
                  <a:srgbClr val="000099"/>
                </a:solidFill>
                <a:cs typeface="Arial" panose="020B0604020202020204" pitchFamily="34" charset="0"/>
              </a:rPr>
              <a:t>vaccination</a:t>
            </a:r>
            <a:r>
              <a:rPr lang="fr-FR" altLang="fr-FR" sz="1600" dirty="0">
                <a:solidFill>
                  <a:srgbClr val="000099"/>
                </a:solidFill>
                <a:cs typeface="Arial" panose="020B0604020202020204" pitchFamily="34" charset="0"/>
              </a:rPr>
              <a:t>…</a:t>
            </a:r>
          </a:p>
          <a:p>
            <a:pPr lvl="2" fontAlgn="base">
              <a:spcBef>
                <a:spcPts val="1200"/>
              </a:spcBef>
              <a:spcAft>
                <a:spcPct val="0"/>
              </a:spcAft>
              <a:buClr>
                <a:srgbClr val="62C400"/>
              </a:buClr>
              <a:buSzPct val="100000"/>
              <a:buFont typeface="Wingdings" panose="05000000000000000000" pitchFamily="2" charset="2"/>
              <a:buChar char="è"/>
            </a:pPr>
            <a:r>
              <a:rPr lang="fr-FR" altLang="fr-FR" dirty="0">
                <a:solidFill>
                  <a:srgbClr val="000099"/>
                </a:solidFill>
                <a:cs typeface="Arial" panose="020B0604020202020204" pitchFamily="34" charset="0"/>
              </a:rPr>
              <a:t> </a:t>
            </a:r>
            <a:r>
              <a:rPr lang="fr-FR" altLang="fr-FR" b="1" dirty="0">
                <a:solidFill>
                  <a:srgbClr val="000099"/>
                </a:solidFill>
                <a:cs typeface="Arial" panose="020B0604020202020204" pitchFamily="34" charset="0"/>
              </a:rPr>
              <a:t>Repérer la fragilité : </a:t>
            </a:r>
            <a:r>
              <a:rPr lang="fr-FR" altLang="fr-FR" sz="1600" i="1" dirty="0">
                <a:solidFill>
                  <a:srgbClr val="000099"/>
                </a:solidFill>
                <a:cs typeface="Arial" panose="020B0604020202020204" pitchFamily="34" charset="0"/>
              </a:rPr>
              <a:t>questionnaire</a:t>
            </a:r>
          </a:p>
        </p:txBody>
      </p:sp>
      <p:sp>
        <p:nvSpPr>
          <p:cNvPr id="9" name="Shape 84"/>
          <p:cNvSpPr txBox="1">
            <a:spLocks/>
          </p:cNvSpPr>
          <p:nvPr/>
        </p:nvSpPr>
        <p:spPr bwMode="auto">
          <a:xfrm>
            <a:off x="332755" y="5747996"/>
            <a:ext cx="5287614" cy="619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533400" indent="0" fontAlgn="base">
              <a:lnSpc>
                <a:spcPct val="150000"/>
              </a:lnSpc>
              <a:spcBef>
                <a:spcPts val="600"/>
              </a:spcBef>
              <a:spcAft>
                <a:spcPct val="0"/>
              </a:spcAft>
              <a:buClr>
                <a:srgbClr val="62C400"/>
              </a:buClr>
              <a:buSzPct val="100000"/>
            </a:pPr>
            <a:r>
              <a:rPr lang="fr-FR" altLang="fr-FR" sz="2000" b="1" dirty="0">
                <a:solidFill>
                  <a:srgbClr val="000099"/>
                </a:solidFill>
                <a:cs typeface="Arial" panose="020B0604020202020204" pitchFamily="34" charset="0"/>
              </a:rPr>
              <a:t>Accessibilité et compétence</a:t>
            </a:r>
            <a:endParaRPr lang="fr-FR" altLang="fr-FR" sz="2000" dirty="0">
              <a:solidFill>
                <a:srgbClr val="000099"/>
              </a:solidFill>
              <a:cs typeface="Arial" panose="020B0604020202020204" pitchFamily="34" charset="0"/>
            </a:endParaRPr>
          </a:p>
        </p:txBody>
      </p:sp>
      <p:sp>
        <p:nvSpPr>
          <p:cNvPr id="11" name="Shape 84"/>
          <p:cNvSpPr txBox="1">
            <a:spLocks/>
          </p:cNvSpPr>
          <p:nvPr/>
        </p:nvSpPr>
        <p:spPr bwMode="auto">
          <a:xfrm>
            <a:off x="245716" y="1284636"/>
            <a:ext cx="11666884" cy="252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lnSpc>
                <a:spcPct val="150000"/>
              </a:lnSpc>
              <a:spcBef>
                <a:spcPts val="600"/>
              </a:spcBef>
              <a:spcAft>
                <a:spcPct val="0"/>
              </a:spcAft>
              <a:buClr>
                <a:srgbClr val="62C400"/>
              </a:buClr>
              <a:buSzPct val="100000"/>
              <a:buFontTx/>
              <a:buBlip>
                <a:blip r:embed="rId3"/>
              </a:buBlip>
            </a:pPr>
            <a:r>
              <a:rPr lang="fr-FR" altLang="fr-FR" sz="2000" b="1" dirty="0">
                <a:solidFill>
                  <a:srgbClr val="000099"/>
                </a:solidFill>
                <a:cs typeface="Arial" panose="020B0604020202020204" pitchFamily="34" charset="0"/>
              </a:rPr>
              <a:t>Dispensation et conseil de 1</a:t>
            </a:r>
            <a:r>
              <a:rPr lang="fr-FR" altLang="fr-FR" sz="2000" b="1" baseline="30000" dirty="0">
                <a:solidFill>
                  <a:srgbClr val="000099"/>
                </a:solidFill>
                <a:cs typeface="Arial" panose="020B0604020202020204" pitchFamily="34" charset="0"/>
              </a:rPr>
              <a:t>er</a:t>
            </a:r>
            <a:r>
              <a:rPr lang="fr-FR" altLang="fr-FR" sz="2000" b="1" dirty="0">
                <a:solidFill>
                  <a:srgbClr val="000099"/>
                </a:solidFill>
                <a:cs typeface="Arial" panose="020B0604020202020204" pitchFamily="34" charset="0"/>
              </a:rPr>
              <a:t> recours  </a:t>
            </a:r>
          </a:p>
          <a:p>
            <a:pPr marL="1257300" lvl="3" indent="-355600" fontAlgn="base">
              <a:spcBef>
                <a:spcPts val="1200"/>
              </a:spcBef>
              <a:spcAft>
                <a:spcPct val="0"/>
              </a:spcAft>
              <a:buClr>
                <a:srgbClr val="62C400"/>
              </a:buClr>
              <a:buSzPct val="100000"/>
              <a:buFont typeface="Wingdings" panose="05000000000000000000" pitchFamily="2" charset="2"/>
              <a:buChar char="è"/>
            </a:pPr>
            <a:r>
              <a:rPr lang="fr-FR" altLang="fr-FR" dirty="0">
                <a:solidFill>
                  <a:srgbClr val="000099"/>
                </a:solidFill>
                <a:cs typeface="Arial" panose="020B0604020202020204" pitchFamily="34" charset="0"/>
              </a:rPr>
              <a:t>Favoriser le </a:t>
            </a:r>
            <a:r>
              <a:rPr lang="fr-FR" altLang="fr-FR" b="1" dirty="0">
                <a:solidFill>
                  <a:srgbClr val="000099"/>
                </a:solidFill>
                <a:cs typeface="Arial" panose="020B0604020202020204" pitchFamily="34" charset="0"/>
              </a:rPr>
              <a:t>bon usage du médicament </a:t>
            </a:r>
            <a:r>
              <a:rPr lang="fr-FR" altLang="fr-FR" dirty="0">
                <a:solidFill>
                  <a:srgbClr val="000099"/>
                </a:solidFill>
                <a:cs typeface="Arial" panose="020B0604020202020204" pitchFamily="34" charset="0"/>
              </a:rPr>
              <a:t>: </a:t>
            </a:r>
            <a:r>
              <a:rPr lang="fr-FR" altLang="fr-FR" sz="1600" i="1" dirty="0">
                <a:solidFill>
                  <a:srgbClr val="000099"/>
                </a:solidFill>
                <a:cs typeface="Arial" panose="020B0604020202020204" pitchFamily="34" charset="0"/>
              </a:rPr>
              <a:t>lutte contre la </a:t>
            </a:r>
            <a:r>
              <a:rPr lang="fr-FR" altLang="fr-FR" sz="1600" i="1" dirty="0" err="1">
                <a:solidFill>
                  <a:srgbClr val="000099"/>
                </a:solidFill>
                <a:cs typeface="Arial" panose="020B0604020202020204" pitchFamily="34" charset="0"/>
              </a:rPr>
              <a:t>polymédication</a:t>
            </a:r>
            <a:r>
              <a:rPr lang="fr-FR" altLang="fr-FR" sz="1600" i="1" dirty="0">
                <a:solidFill>
                  <a:srgbClr val="000099"/>
                </a:solidFill>
                <a:cs typeface="Arial" panose="020B0604020202020204" pitchFamily="34" charset="0"/>
              </a:rPr>
              <a:t>, prévention de la iatrogénie (ressource : liste de LAROCHE, OMEDIT Normandie…)</a:t>
            </a:r>
          </a:p>
          <a:p>
            <a:pPr marL="1257300" lvl="3" indent="-355600" fontAlgn="base">
              <a:spcBef>
                <a:spcPts val="1200"/>
              </a:spcBef>
              <a:spcAft>
                <a:spcPct val="0"/>
              </a:spcAft>
              <a:buClr>
                <a:srgbClr val="62C400"/>
              </a:buClr>
              <a:buSzPct val="100000"/>
              <a:buFont typeface="Wingdings" panose="05000000000000000000" pitchFamily="2" charset="2"/>
              <a:buChar char="è"/>
            </a:pPr>
            <a:r>
              <a:rPr lang="fr-FR" altLang="fr-FR" dirty="0">
                <a:solidFill>
                  <a:srgbClr val="000099"/>
                </a:solidFill>
                <a:cs typeface="Arial" panose="020B0604020202020204" pitchFamily="34" charset="0"/>
              </a:rPr>
              <a:t>Améliorer </a:t>
            </a:r>
            <a:r>
              <a:rPr lang="fr-FR" altLang="fr-FR" b="1" dirty="0">
                <a:solidFill>
                  <a:srgbClr val="000099"/>
                </a:solidFill>
                <a:cs typeface="Arial" panose="020B0604020202020204" pitchFamily="34" charset="0"/>
              </a:rPr>
              <a:t>l’observance</a:t>
            </a:r>
            <a:r>
              <a:rPr lang="fr-FR" altLang="fr-FR" dirty="0">
                <a:solidFill>
                  <a:srgbClr val="000099"/>
                </a:solidFill>
                <a:cs typeface="Arial" panose="020B0604020202020204" pitchFamily="34" charset="0"/>
              </a:rPr>
              <a:t> : </a:t>
            </a:r>
            <a:r>
              <a:rPr lang="fr-FR" altLang="fr-FR" sz="1600" i="1" dirty="0">
                <a:solidFill>
                  <a:srgbClr val="000099"/>
                </a:solidFill>
                <a:cs typeface="Arial" panose="020B0604020202020204" pitchFamily="34" charset="0"/>
              </a:rPr>
              <a:t>pilulier</a:t>
            </a:r>
            <a:r>
              <a:rPr lang="fr-FR" altLang="fr-FR" dirty="0">
                <a:solidFill>
                  <a:srgbClr val="000099"/>
                </a:solidFill>
                <a:cs typeface="Arial" panose="020B0604020202020204" pitchFamily="34" charset="0"/>
              </a:rPr>
              <a:t>, </a:t>
            </a:r>
            <a:r>
              <a:rPr lang="fr-FR" altLang="fr-FR" sz="1600" i="1" dirty="0">
                <a:solidFill>
                  <a:srgbClr val="000099"/>
                </a:solidFill>
                <a:cs typeface="Arial" panose="020B0604020202020204" pitchFamily="34" charset="0"/>
              </a:rPr>
              <a:t>PDA</a:t>
            </a:r>
          </a:p>
          <a:p>
            <a:pPr marL="1257300" lvl="3" indent="-355600" fontAlgn="base">
              <a:spcBef>
                <a:spcPts val="1200"/>
              </a:spcBef>
              <a:spcAft>
                <a:spcPct val="0"/>
              </a:spcAft>
              <a:buClr>
                <a:srgbClr val="62C400"/>
              </a:buClr>
              <a:buSzPct val="100000"/>
              <a:buFont typeface="Wingdings" panose="05000000000000000000" pitchFamily="2" charset="2"/>
              <a:buChar char="è"/>
            </a:pPr>
            <a:r>
              <a:rPr lang="fr-FR" altLang="fr-FR" b="1" dirty="0">
                <a:solidFill>
                  <a:srgbClr val="000099"/>
                </a:solidFill>
                <a:cs typeface="Arial" panose="020B0604020202020204" pitchFamily="34" charset="0"/>
              </a:rPr>
              <a:t>Suivre </a:t>
            </a:r>
            <a:r>
              <a:rPr lang="fr-FR" altLang="fr-FR" dirty="0">
                <a:solidFill>
                  <a:srgbClr val="000099"/>
                </a:solidFill>
                <a:cs typeface="Arial" panose="020B0604020202020204" pitchFamily="34" charset="0"/>
              </a:rPr>
              <a:t>et </a:t>
            </a:r>
            <a:r>
              <a:rPr lang="fr-FR" altLang="fr-FR" b="1" dirty="0">
                <a:solidFill>
                  <a:srgbClr val="000099"/>
                </a:solidFill>
                <a:cs typeface="Arial" panose="020B0604020202020204" pitchFamily="34" charset="0"/>
              </a:rPr>
              <a:t>surveiller</a:t>
            </a:r>
            <a:r>
              <a:rPr lang="fr-FR" altLang="fr-FR" dirty="0">
                <a:solidFill>
                  <a:srgbClr val="000099"/>
                </a:solidFill>
                <a:cs typeface="Arial" panose="020B0604020202020204" pitchFamily="34" charset="0"/>
              </a:rPr>
              <a:t> : </a:t>
            </a:r>
            <a:r>
              <a:rPr lang="fr-FR" altLang="fr-FR" sz="1600" i="1" dirty="0">
                <a:solidFill>
                  <a:srgbClr val="000099"/>
                </a:solidFill>
                <a:cs typeface="Arial" panose="020B0604020202020204" pitchFamily="34" charset="0"/>
              </a:rPr>
              <a:t>DP, bilans rénaux réguliers…</a:t>
            </a:r>
          </a:p>
          <a:p>
            <a:pPr marL="1257300" lvl="3" indent="-355600" fontAlgn="base">
              <a:spcBef>
                <a:spcPts val="1200"/>
              </a:spcBef>
              <a:spcAft>
                <a:spcPct val="0"/>
              </a:spcAft>
              <a:buClr>
                <a:srgbClr val="62C400"/>
              </a:buClr>
              <a:buSzPct val="100000"/>
              <a:buFont typeface="Wingdings" panose="05000000000000000000" pitchFamily="2" charset="2"/>
              <a:buChar char="è"/>
            </a:pPr>
            <a:r>
              <a:rPr lang="fr-FR" altLang="fr-FR" b="1" dirty="0">
                <a:solidFill>
                  <a:srgbClr val="000099"/>
                </a:solidFill>
                <a:cs typeface="Arial" panose="020B0604020202020204" pitchFamily="34" charset="0"/>
              </a:rPr>
              <a:t>Orienter le patient </a:t>
            </a:r>
            <a:r>
              <a:rPr lang="fr-FR" altLang="fr-FR" dirty="0">
                <a:solidFill>
                  <a:srgbClr val="000099"/>
                </a:solidFill>
                <a:cs typeface="Arial" panose="020B0604020202020204" pitchFamily="34" charset="0"/>
              </a:rPr>
              <a:t>dans le système de santé : </a:t>
            </a:r>
            <a:r>
              <a:rPr lang="fr-FR" altLang="fr-FR" sz="1600" i="1" dirty="0">
                <a:solidFill>
                  <a:srgbClr val="000099"/>
                </a:solidFill>
                <a:cs typeface="Arial" panose="020B0604020202020204" pitchFamily="34" charset="0"/>
              </a:rPr>
              <a:t>coordination avec les autres professionnels de santé</a:t>
            </a:r>
          </a:p>
        </p:txBody>
      </p:sp>
      <p:sp>
        <p:nvSpPr>
          <p:cNvPr id="12" name="Freeform 9"/>
          <p:cNvSpPr>
            <a:spLocks/>
          </p:cNvSpPr>
          <p:nvPr/>
        </p:nvSpPr>
        <p:spPr bwMode="auto">
          <a:xfrm rot="16423347">
            <a:off x="4724371" y="5477890"/>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13" name="Freeform 8"/>
          <p:cNvSpPr>
            <a:spLocks/>
          </p:cNvSpPr>
          <p:nvPr/>
        </p:nvSpPr>
        <p:spPr bwMode="auto">
          <a:xfrm rot="5005666" flipV="1">
            <a:off x="4733627" y="6024657"/>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14" name="Shape 84"/>
          <p:cNvSpPr txBox="1">
            <a:spLocks/>
          </p:cNvSpPr>
          <p:nvPr/>
        </p:nvSpPr>
        <p:spPr bwMode="auto">
          <a:xfrm>
            <a:off x="4941857" y="5335779"/>
            <a:ext cx="5551103" cy="596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533400" indent="0" fontAlgn="base">
              <a:lnSpc>
                <a:spcPct val="150000"/>
              </a:lnSpc>
              <a:spcBef>
                <a:spcPts val="600"/>
              </a:spcBef>
              <a:spcAft>
                <a:spcPct val="0"/>
              </a:spcAft>
              <a:buClr>
                <a:srgbClr val="62C400"/>
              </a:buClr>
              <a:buSzPct val="100000"/>
            </a:pPr>
            <a:r>
              <a:rPr lang="fr-FR" altLang="fr-FR" sz="2000" b="1" dirty="0">
                <a:solidFill>
                  <a:srgbClr val="000099"/>
                </a:solidFill>
                <a:cs typeface="Arial" panose="020B0604020202020204" pitchFamily="34" charset="0"/>
              </a:rPr>
              <a:t>ACTEUR</a:t>
            </a:r>
            <a:r>
              <a:rPr lang="fr-FR" altLang="fr-FR" sz="2000" dirty="0">
                <a:solidFill>
                  <a:srgbClr val="000099"/>
                </a:solidFill>
                <a:cs typeface="Arial" panose="020B0604020202020204" pitchFamily="34" charset="0"/>
              </a:rPr>
              <a:t> de santé de </a:t>
            </a:r>
            <a:r>
              <a:rPr lang="fr-FR" altLang="fr-FR" sz="2000" b="1" dirty="0">
                <a:solidFill>
                  <a:srgbClr val="000099"/>
                </a:solidFill>
                <a:cs typeface="Arial" panose="020B0604020202020204" pitchFamily="34" charset="0"/>
              </a:rPr>
              <a:t>1</a:t>
            </a:r>
            <a:r>
              <a:rPr lang="fr-FR" altLang="fr-FR" sz="2000" b="1" baseline="30000" dirty="0">
                <a:solidFill>
                  <a:srgbClr val="000099"/>
                </a:solidFill>
                <a:cs typeface="Arial" panose="020B0604020202020204" pitchFamily="34" charset="0"/>
              </a:rPr>
              <a:t>er</a:t>
            </a:r>
            <a:r>
              <a:rPr lang="fr-FR" altLang="fr-FR" sz="2000" b="1" dirty="0">
                <a:solidFill>
                  <a:srgbClr val="000099"/>
                </a:solidFill>
                <a:cs typeface="Arial" panose="020B0604020202020204" pitchFamily="34" charset="0"/>
              </a:rPr>
              <a:t> RECOURS</a:t>
            </a:r>
          </a:p>
        </p:txBody>
      </p:sp>
      <p:sp>
        <p:nvSpPr>
          <p:cNvPr id="15" name="Shape 84"/>
          <p:cNvSpPr txBox="1">
            <a:spLocks/>
          </p:cNvSpPr>
          <p:nvPr/>
        </p:nvSpPr>
        <p:spPr bwMode="auto">
          <a:xfrm>
            <a:off x="4951113" y="6008952"/>
            <a:ext cx="4925229" cy="8074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533400" indent="0" fontAlgn="base">
              <a:spcBef>
                <a:spcPts val="600"/>
              </a:spcBef>
              <a:spcAft>
                <a:spcPct val="0"/>
              </a:spcAft>
              <a:buClr>
                <a:srgbClr val="62C400"/>
              </a:buClr>
              <a:buSzPct val="100000"/>
              <a:tabLst>
                <a:tab pos="4041775" algn="l"/>
              </a:tabLst>
            </a:pPr>
            <a:r>
              <a:rPr lang="fr-FR" altLang="fr-FR" sz="2000" b="1" dirty="0">
                <a:solidFill>
                  <a:srgbClr val="000099"/>
                </a:solidFill>
                <a:cs typeface="Arial" panose="020B0604020202020204" pitchFamily="34" charset="0"/>
              </a:rPr>
              <a:t>INTERLOCUTEUR PRIVILÉGIÉ </a:t>
            </a:r>
            <a:r>
              <a:rPr lang="fr-FR" altLang="fr-FR" sz="2000" dirty="0">
                <a:solidFill>
                  <a:srgbClr val="000099"/>
                </a:solidFill>
                <a:cs typeface="Arial" panose="020B0604020202020204" pitchFamily="34" charset="0"/>
              </a:rPr>
              <a:t>pour les personnes âgées</a:t>
            </a:r>
            <a:endParaRPr lang="fr-FR" altLang="fr-FR" sz="2000" b="1" dirty="0">
              <a:solidFill>
                <a:srgbClr val="000099"/>
              </a:solidFill>
              <a:cs typeface="Arial" panose="020B0604020202020204" pitchFamily="34" charset="0"/>
            </a:endParaRPr>
          </a:p>
        </p:txBody>
      </p:sp>
    </p:spTree>
    <p:extLst>
      <p:ext uri="{BB962C8B-B14F-4D97-AF65-F5344CB8AC3E}">
        <p14:creationId xmlns:p14="http://schemas.microsoft.com/office/powerpoint/2010/main" val="1695985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idx="4294967295"/>
          </p:nvPr>
        </p:nvSpPr>
        <p:spPr>
          <a:xfrm>
            <a:off x="507759" y="1651470"/>
            <a:ext cx="11367866" cy="4553929"/>
          </a:xfrm>
          <a:prstGeom prst="rect">
            <a:avLst/>
          </a:prstGeom>
        </p:spPr>
        <p:txBody>
          <a:bodyPr/>
          <a:lstStyle/>
          <a:p>
            <a:endParaRPr lang="fr-FR" b="1" dirty="0"/>
          </a:p>
          <a:p>
            <a:r>
              <a:rPr lang="fr-FR" sz="2000" b="1" dirty="0">
                <a:solidFill>
                  <a:srgbClr val="000099"/>
                </a:solidFill>
              </a:rPr>
              <a:t>3 conditions pour être éligible au bilan partagé de médication : </a:t>
            </a:r>
          </a:p>
          <a:p>
            <a:r>
              <a:rPr lang="fr-FR" sz="1600" i="1" dirty="0">
                <a:solidFill>
                  <a:srgbClr val="000099"/>
                </a:solidFill>
              </a:rPr>
              <a:t>(Arrêté du 16 mars 2018 – conditions élargies par l’avenant conventionnel 19 du 19 novembre 2019)</a:t>
            </a:r>
          </a:p>
          <a:p>
            <a:endParaRPr lang="fr-FR" sz="2400" dirty="0"/>
          </a:p>
          <a:p>
            <a:pPr marL="1435100" lvl="3" indent="-457200">
              <a:buFont typeface="+mj-lt"/>
              <a:buAutoNum type="arabicPeriod"/>
            </a:pPr>
            <a:r>
              <a:rPr lang="fr-FR" sz="2000" b="1" dirty="0">
                <a:solidFill>
                  <a:srgbClr val="000099"/>
                </a:solidFill>
                <a:latin typeface="Arial" panose="020B0604020202020204" pitchFamily="34" charset="0"/>
              </a:rPr>
              <a:t>Âge : </a:t>
            </a:r>
            <a:r>
              <a:rPr lang="fr-FR" sz="2800" b="1" dirty="0">
                <a:solidFill>
                  <a:srgbClr val="000099"/>
                </a:solidFill>
                <a:effectLst>
                  <a:outerShdw blurRad="38100" dist="38100" dir="2700000" algn="tl">
                    <a:srgbClr val="000000">
                      <a:alpha val="43137"/>
                    </a:srgbClr>
                  </a:outerShdw>
                </a:effectLst>
                <a:latin typeface="Arial" panose="020B0604020202020204" pitchFamily="34" charset="0"/>
              </a:rPr>
              <a:t>≥ 65 ans</a:t>
            </a:r>
          </a:p>
          <a:p>
            <a:pPr marL="1435100" lvl="3" indent="-457200">
              <a:buFont typeface="+mj-lt"/>
              <a:buAutoNum type="arabicPeriod"/>
            </a:pPr>
            <a:endParaRPr lang="fr-FR" sz="2000" dirty="0"/>
          </a:p>
          <a:p>
            <a:pPr marL="1435100" lvl="3" indent="-457200">
              <a:buFont typeface="+mj-lt"/>
              <a:buAutoNum type="arabicPeriod"/>
            </a:pPr>
            <a:r>
              <a:rPr lang="fr-FR" sz="2000" b="1" dirty="0" err="1">
                <a:solidFill>
                  <a:srgbClr val="000099"/>
                </a:solidFill>
                <a:latin typeface="Arial" panose="020B0604020202020204" pitchFamily="34" charset="0"/>
              </a:rPr>
              <a:t>Polymédication</a:t>
            </a:r>
            <a:r>
              <a:rPr lang="fr-FR" sz="2000" b="1" dirty="0">
                <a:solidFill>
                  <a:srgbClr val="000099"/>
                </a:solidFill>
                <a:latin typeface="Arial" panose="020B0604020202020204" pitchFamily="34" charset="0"/>
              </a:rPr>
              <a:t> : </a:t>
            </a:r>
            <a:r>
              <a:rPr lang="fr-FR" sz="2800" b="1" dirty="0">
                <a:solidFill>
                  <a:srgbClr val="000099"/>
                </a:solidFill>
                <a:effectLst>
                  <a:outerShdw blurRad="38100" dist="38100" dir="2700000" algn="tl">
                    <a:srgbClr val="000000">
                      <a:alpha val="43137"/>
                    </a:srgbClr>
                  </a:outerShdw>
                </a:effectLst>
                <a:latin typeface="Arial" panose="020B0604020202020204" pitchFamily="34" charset="0"/>
              </a:rPr>
              <a:t>≥ 5 principes actifs </a:t>
            </a:r>
            <a:r>
              <a:rPr lang="fr-FR" sz="2000" b="1" dirty="0">
                <a:solidFill>
                  <a:srgbClr val="000099"/>
                </a:solidFill>
                <a:latin typeface="Arial" panose="020B0604020202020204" pitchFamily="34" charset="0"/>
              </a:rPr>
              <a:t>prescrits</a:t>
            </a:r>
          </a:p>
          <a:p>
            <a:pPr marL="1435100" lvl="3" indent="-457200">
              <a:buFont typeface="+mj-lt"/>
              <a:buAutoNum type="arabicPeriod"/>
            </a:pPr>
            <a:endParaRPr lang="fr-FR" sz="2000" dirty="0"/>
          </a:p>
          <a:p>
            <a:pPr marL="1435100" lvl="3" indent="-457200">
              <a:buFont typeface="+mj-lt"/>
              <a:buAutoNum type="arabicPeriod"/>
            </a:pPr>
            <a:r>
              <a:rPr lang="fr-FR" sz="2000" b="1" dirty="0">
                <a:solidFill>
                  <a:srgbClr val="000099"/>
                </a:solidFill>
                <a:latin typeface="Arial" panose="020B0604020202020204" pitchFamily="34" charset="0"/>
              </a:rPr>
              <a:t>Chronicité : traitement pour une </a:t>
            </a:r>
            <a:r>
              <a:rPr lang="fr-FR" sz="2800" b="1" dirty="0">
                <a:solidFill>
                  <a:srgbClr val="000099"/>
                </a:solidFill>
                <a:effectLst>
                  <a:outerShdw blurRad="38100" dist="38100" dir="2700000" algn="tl">
                    <a:srgbClr val="000000">
                      <a:alpha val="43137"/>
                    </a:srgbClr>
                  </a:outerShdw>
                </a:effectLst>
                <a:latin typeface="Arial" panose="020B0604020202020204" pitchFamily="34" charset="0"/>
              </a:rPr>
              <a:t>durée ≥ 6 mois </a:t>
            </a:r>
          </a:p>
        </p:txBody>
      </p:sp>
      <p:sp>
        <p:nvSpPr>
          <p:cNvPr id="3" name="Titre 1"/>
          <p:cNvSpPr txBox="1">
            <a:spLocks/>
          </p:cNvSpPr>
          <p:nvPr/>
        </p:nvSpPr>
        <p:spPr bwMode="auto">
          <a:xfrm>
            <a:off x="2303462" y="361950"/>
            <a:ext cx="930238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fontAlgn="base">
              <a:lnSpc>
                <a:spcPct val="90000"/>
              </a:lnSpc>
              <a:spcBef>
                <a:spcPct val="0"/>
              </a:spcBef>
              <a:spcAft>
                <a:spcPct val="0"/>
              </a:spcAft>
            </a:pPr>
            <a:r>
              <a:rPr lang="fr-FR" altLang="fr-FR" sz="3200" b="1" dirty="0">
                <a:solidFill>
                  <a:srgbClr val="FFFFFF"/>
                </a:solidFill>
                <a:ea typeface="Tahoma" panose="020B0604030504040204" pitchFamily="34" charset="0"/>
                <a:cs typeface="Arial" panose="020B0604020202020204" pitchFamily="34" charset="0"/>
              </a:rPr>
              <a:t>3.2. Bilan partagé de médication</a:t>
            </a:r>
          </a:p>
        </p:txBody>
      </p:sp>
      <p:pic>
        <p:nvPicPr>
          <p:cNvPr id="6" name="Image 5"/>
          <p:cNvPicPr>
            <a:picLocks noChangeAspect="1"/>
          </p:cNvPicPr>
          <p:nvPr/>
        </p:nvPicPr>
        <p:blipFill>
          <a:blip r:embed="rId3"/>
          <a:stretch>
            <a:fillRect/>
          </a:stretch>
        </p:blipFill>
        <p:spPr>
          <a:xfrm>
            <a:off x="8818563" y="2783246"/>
            <a:ext cx="2598738" cy="1572854"/>
          </a:xfrm>
          <a:prstGeom prst="rect">
            <a:avLst/>
          </a:prstGeom>
          <a:ln>
            <a:noFill/>
          </a:ln>
          <a:effectLst>
            <a:softEdge rad="112500"/>
          </a:effectLst>
        </p:spPr>
      </p:pic>
    </p:spTree>
    <p:extLst>
      <p:ext uri="{BB962C8B-B14F-4D97-AF65-F5344CB8AC3E}">
        <p14:creationId xmlns:p14="http://schemas.microsoft.com/office/powerpoint/2010/main" val="3411133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fontAlgn="base">
              <a:lnSpc>
                <a:spcPct val="90000"/>
              </a:lnSpc>
              <a:spcBef>
                <a:spcPct val="0"/>
              </a:spcBef>
              <a:spcAft>
                <a:spcPct val="0"/>
              </a:spcAft>
            </a:pPr>
            <a:r>
              <a:rPr lang="fr-FR" altLang="fr-FR" sz="3200" b="1" dirty="0">
                <a:solidFill>
                  <a:srgbClr val="FFFFFF"/>
                </a:solidFill>
                <a:ea typeface="Tahoma" panose="020B0604030504040204" pitchFamily="34" charset="0"/>
                <a:cs typeface="Arial" panose="020B0604020202020204" pitchFamily="34" charset="0"/>
              </a:rPr>
              <a:t>3.3. Règles d’or du conseil</a:t>
            </a:r>
          </a:p>
        </p:txBody>
      </p:sp>
      <p:sp>
        <p:nvSpPr>
          <p:cNvPr id="5" name="Shape 84"/>
          <p:cNvSpPr txBox="1">
            <a:spLocks/>
          </p:cNvSpPr>
          <p:nvPr/>
        </p:nvSpPr>
        <p:spPr bwMode="auto">
          <a:xfrm>
            <a:off x="4133234" y="1021992"/>
            <a:ext cx="5287614" cy="619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533400" indent="0" fontAlgn="base">
              <a:lnSpc>
                <a:spcPct val="150000"/>
              </a:lnSpc>
              <a:spcBef>
                <a:spcPts val="600"/>
              </a:spcBef>
              <a:spcAft>
                <a:spcPct val="0"/>
              </a:spcAft>
              <a:buClr>
                <a:srgbClr val="62C400"/>
              </a:buClr>
              <a:buSzPct val="100000"/>
            </a:pPr>
            <a:r>
              <a:rPr lang="fr-FR" altLang="fr-FR" sz="2000" b="1" dirty="0">
                <a:solidFill>
                  <a:srgbClr val="000099"/>
                </a:solidFill>
                <a:cs typeface="Arial" panose="020B0604020202020204" pitchFamily="34" charset="0"/>
              </a:rPr>
              <a:t>CONSEIL au patient âgé</a:t>
            </a:r>
            <a:endParaRPr lang="fr-FR" altLang="fr-FR" sz="2000" dirty="0">
              <a:solidFill>
                <a:srgbClr val="000099"/>
              </a:solidFill>
              <a:cs typeface="Arial" panose="020B0604020202020204" pitchFamily="34" charset="0"/>
            </a:endParaRPr>
          </a:p>
        </p:txBody>
      </p:sp>
      <p:sp>
        <p:nvSpPr>
          <p:cNvPr id="8" name="Line 2061"/>
          <p:cNvSpPr>
            <a:spLocks noChangeShapeType="1"/>
          </p:cNvSpPr>
          <p:nvPr/>
        </p:nvSpPr>
        <p:spPr bwMode="auto">
          <a:xfrm flipH="1">
            <a:off x="4041168" y="2149370"/>
            <a:ext cx="431800" cy="323850"/>
          </a:xfrm>
          <a:prstGeom prst="line">
            <a:avLst/>
          </a:prstGeom>
          <a:noFill/>
          <a:ln w="9525">
            <a:solidFill>
              <a:srgbClr val="62C4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cs typeface="Arial" panose="020B0604020202020204" pitchFamily="34" charset="0"/>
            </a:endParaRPr>
          </a:p>
        </p:txBody>
      </p:sp>
      <p:sp>
        <p:nvSpPr>
          <p:cNvPr id="9" name="Line 2070"/>
          <p:cNvSpPr>
            <a:spLocks noChangeShapeType="1"/>
          </p:cNvSpPr>
          <p:nvPr/>
        </p:nvSpPr>
        <p:spPr bwMode="auto">
          <a:xfrm>
            <a:off x="7789941" y="2145317"/>
            <a:ext cx="431800" cy="323850"/>
          </a:xfrm>
          <a:prstGeom prst="line">
            <a:avLst/>
          </a:prstGeom>
          <a:noFill/>
          <a:ln w="9525">
            <a:solidFill>
              <a:srgbClr val="62C4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cs typeface="Arial" panose="020B0604020202020204" pitchFamily="34" charset="0"/>
            </a:endParaRPr>
          </a:p>
        </p:txBody>
      </p:sp>
      <p:sp>
        <p:nvSpPr>
          <p:cNvPr id="10" name="Shape 84"/>
          <p:cNvSpPr txBox="1">
            <a:spLocks/>
          </p:cNvSpPr>
          <p:nvPr/>
        </p:nvSpPr>
        <p:spPr bwMode="auto">
          <a:xfrm>
            <a:off x="2128908" y="2428867"/>
            <a:ext cx="2586862" cy="619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533400" indent="0" fontAlgn="base">
              <a:lnSpc>
                <a:spcPct val="150000"/>
              </a:lnSpc>
              <a:spcBef>
                <a:spcPts val="600"/>
              </a:spcBef>
              <a:spcAft>
                <a:spcPct val="0"/>
              </a:spcAft>
              <a:buClr>
                <a:srgbClr val="62C400"/>
              </a:buClr>
              <a:buSzPct val="100000"/>
            </a:pPr>
            <a:r>
              <a:rPr lang="fr-FR" altLang="fr-FR" sz="2000" dirty="0">
                <a:solidFill>
                  <a:srgbClr val="000099"/>
                </a:solidFill>
                <a:cs typeface="Arial" panose="020B0604020202020204" pitchFamily="34" charset="0"/>
              </a:rPr>
              <a:t>Patient </a:t>
            </a:r>
            <a:r>
              <a:rPr lang="fr-FR" altLang="fr-FR" sz="2000" b="1" dirty="0">
                <a:solidFill>
                  <a:srgbClr val="000099"/>
                </a:solidFill>
                <a:cs typeface="Arial" panose="020B0604020202020204" pitchFamily="34" charset="0"/>
              </a:rPr>
              <a:t>connu</a:t>
            </a:r>
          </a:p>
        </p:txBody>
      </p:sp>
      <p:sp>
        <p:nvSpPr>
          <p:cNvPr id="11" name="Shape 84"/>
          <p:cNvSpPr txBox="1">
            <a:spLocks/>
          </p:cNvSpPr>
          <p:nvPr/>
        </p:nvSpPr>
        <p:spPr bwMode="auto">
          <a:xfrm>
            <a:off x="6992725" y="2439572"/>
            <a:ext cx="3006594" cy="619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533400" indent="0" fontAlgn="base">
              <a:lnSpc>
                <a:spcPct val="150000"/>
              </a:lnSpc>
              <a:spcBef>
                <a:spcPts val="600"/>
              </a:spcBef>
              <a:spcAft>
                <a:spcPct val="0"/>
              </a:spcAft>
              <a:buClr>
                <a:srgbClr val="62C400"/>
              </a:buClr>
              <a:buSzPct val="100000"/>
            </a:pPr>
            <a:r>
              <a:rPr lang="fr-FR" altLang="fr-FR" sz="2000" dirty="0">
                <a:solidFill>
                  <a:srgbClr val="000099"/>
                </a:solidFill>
                <a:cs typeface="Arial" panose="020B0604020202020204" pitchFamily="34" charset="0"/>
              </a:rPr>
              <a:t>Patient </a:t>
            </a:r>
            <a:r>
              <a:rPr lang="fr-FR" altLang="fr-FR" sz="2000" b="1" dirty="0">
                <a:solidFill>
                  <a:srgbClr val="000099"/>
                </a:solidFill>
                <a:cs typeface="Arial" panose="020B0604020202020204" pitchFamily="34" charset="0"/>
              </a:rPr>
              <a:t>non connu</a:t>
            </a:r>
          </a:p>
        </p:txBody>
      </p:sp>
      <p:sp>
        <p:nvSpPr>
          <p:cNvPr id="14" name="Shape 84"/>
          <p:cNvSpPr txBox="1">
            <a:spLocks/>
          </p:cNvSpPr>
          <p:nvPr/>
        </p:nvSpPr>
        <p:spPr bwMode="auto">
          <a:xfrm>
            <a:off x="394842" y="3407744"/>
            <a:ext cx="3249505" cy="619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533400" indent="0" fontAlgn="base">
              <a:lnSpc>
                <a:spcPct val="150000"/>
              </a:lnSpc>
              <a:spcBef>
                <a:spcPts val="600"/>
              </a:spcBef>
              <a:spcAft>
                <a:spcPct val="0"/>
              </a:spcAft>
              <a:buClr>
                <a:srgbClr val="62C400"/>
              </a:buClr>
              <a:buSzPct val="100000"/>
            </a:pPr>
            <a:r>
              <a:rPr lang="fr-FR" altLang="fr-FR" sz="2000" b="1" dirty="0">
                <a:solidFill>
                  <a:srgbClr val="000099"/>
                </a:solidFill>
                <a:cs typeface="Arial" panose="020B0604020202020204" pitchFamily="34" charset="0"/>
              </a:rPr>
              <a:t>Peu</a:t>
            </a:r>
            <a:r>
              <a:rPr lang="fr-FR" altLang="fr-FR" sz="2000" dirty="0">
                <a:solidFill>
                  <a:srgbClr val="000099"/>
                </a:solidFill>
                <a:cs typeface="Arial" panose="020B0604020202020204" pitchFamily="34" charset="0"/>
              </a:rPr>
              <a:t> de pathologies</a:t>
            </a:r>
          </a:p>
        </p:txBody>
      </p:sp>
      <p:sp>
        <p:nvSpPr>
          <p:cNvPr id="15" name="Shape 84"/>
          <p:cNvSpPr txBox="1">
            <a:spLocks/>
          </p:cNvSpPr>
          <p:nvPr/>
        </p:nvSpPr>
        <p:spPr bwMode="auto">
          <a:xfrm>
            <a:off x="3397821" y="3420431"/>
            <a:ext cx="3249505" cy="619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533400" indent="0" fontAlgn="base">
              <a:lnSpc>
                <a:spcPct val="150000"/>
              </a:lnSpc>
              <a:spcBef>
                <a:spcPts val="600"/>
              </a:spcBef>
              <a:spcAft>
                <a:spcPct val="0"/>
              </a:spcAft>
              <a:buClr>
                <a:srgbClr val="62C400"/>
              </a:buClr>
              <a:buSzPct val="100000"/>
            </a:pPr>
            <a:r>
              <a:rPr lang="fr-FR" altLang="fr-FR" sz="2000" b="1" dirty="0">
                <a:solidFill>
                  <a:srgbClr val="000099"/>
                </a:solidFill>
                <a:cs typeface="Arial" panose="020B0604020202020204" pitchFamily="34" charset="0"/>
              </a:rPr>
              <a:t>Plusieurs</a:t>
            </a:r>
            <a:r>
              <a:rPr lang="fr-FR" altLang="fr-FR" sz="2000" dirty="0">
                <a:solidFill>
                  <a:srgbClr val="000099"/>
                </a:solidFill>
                <a:cs typeface="Arial" panose="020B0604020202020204" pitchFamily="34" charset="0"/>
              </a:rPr>
              <a:t> pathologies</a:t>
            </a:r>
          </a:p>
        </p:txBody>
      </p:sp>
      <p:sp>
        <p:nvSpPr>
          <p:cNvPr id="20" name="Shape 84"/>
          <p:cNvSpPr txBox="1">
            <a:spLocks/>
          </p:cNvSpPr>
          <p:nvPr/>
        </p:nvSpPr>
        <p:spPr bwMode="auto">
          <a:xfrm>
            <a:off x="219764" y="4400361"/>
            <a:ext cx="2576975" cy="11524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533400" indent="0" algn="ctr" fontAlgn="base">
              <a:lnSpc>
                <a:spcPct val="150000"/>
              </a:lnSpc>
              <a:spcBef>
                <a:spcPts val="600"/>
              </a:spcBef>
              <a:spcAft>
                <a:spcPct val="0"/>
              </a:spcAft>
              <a:buClr>
                <a:srgbClr val="62C400"/>
              </a:buClr>
              <a:buSzPct val="100000"/>
            </a:pPr>
            <a:r>
              <a:rPr lang="fr-FR" altLang="fr-FR" sz="2000" dirty="0">
                <a:solidFill>
                  <a:srgbClr val="000099"/>
                </a:solidFill>
                <a:cs typeface="Arial" panose="020B0604020202020204" pitchFamily="34" charset="0"/>
              </a:rPr>
              <a:t>Conseil </a:t>
            </a:r>
          </a:p>
          <a:p>
            <a:pPr marL="533400" indent="0" algn="ctr" fontAlgn="base">
              <a:spcAft>
                <a:spcPct val="0"/>
              </a:spcAft>
              <a:buClr>
                <a:srgbClr val="62C400"/>
              </a:buClr>
              <a:buSzPct val="100000"/>
            </a:pPr>
            <a:r>
              <a:rPr lang="fr-FR" altLang="fr-FR" sz="2000" b="1" dirty="0">
                <a:solidFill>
                  <a:srgbClr val="000099"/>
                </a:solidFill>
                <a:cs typeface="Arial" panose="020B0604020202020204" pitchFamily="34" charset="0"/>
              </a:rPr>
              <a:t>1</a:t>
            </a:r>
            <a:r>
              <a:rPr lang="fr-FR" altLang="fr-FR" sz="2000" b="1" baseline="30000" dirty="0">
                <a:solidFill>
                  <a:srgbClr val="000099"/>
                </a:solidFill>
                <a:cs typeface="Arial" panose="020B0604020202020204" pitchFamily="34" charset="0"/>
              </a:rPr>
              <a:t>ère</a:t>
            </a:r>
            <a:r>
              <a:rPr lang="fr-FR" altLang="fr-FR" sz="2000" b="1" dirty="0">
                <a:solidFill>
                  <a:srgbClr val="000099"/>
                </a:solidFill>
                <a:cs typeface="Arial" panose="020B0604020202020204" pitchFamily="34" charset="0"/>
              </a:rPr>
              <a:t> INTENTION</a:t>
            </a:r>
          </a:p>
        </p:txBody>
      </p:sp>
      <p:sp>
        <p:nvSpPr>
          <p:cNvPr id="21" name="Shape 84"/>
          <p:cNvSpPr txBox="1">
            <a:spLocks/>
          </p:cNvSpPr>
          <p:nvPr/>
        </p:nvSpPr>
        <p:spPr bwMode="auto">
          <a:xfrm>
            <a:off x="2563154" y="4538902"/>
            <a:ext cx="4254975" cy="18791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533400" indent="0" algn="ctr" fontAlgn="base">
              <a:spcBef>
                <a:spcPts val="600"/>
              </a:spcBef>
              <a:spcAft>
                <a:spcPct val="0"/>
              </a:spcAft>
              <a:buClr>
                <a:srgbClr val="62C400"/>
              </a:buClr>
              <a:buSzPct val="100000"/>
            </a:pPr>
            <a:r>
              <a:rPr lang="fr-FR" altLang="fr-FR" sz="2000" dirty="0">
                <a:solidFill>
                  <a:srgbClr val="000099"/>
                </a:solidFill>
                <a:cs typeface="Arial" panose="020B0604020202020204" pitchFamily="34" charset="0"/>
              </a:rPr>
              <a:t>Conseil </a:t>
            </a:r>
          </a:p>
          <a:p>
            <a:pPr marL="533400" indent="0" algn="ctr" fontAlgn="base">
              <a:spcBef>
                <a:spcPts val="600"/>
              </a:spcBef>
              <a:spcAft>
                <a:spcPct val="0"/>
              </a:spcAft>
              <a:buClr>
                <a:srgbClr val="62C400"/>
              </a:buClr>
              <a:buSzPct val="100000"/>
            </a:pPr>
            <a:r>
              <a:rPr lang="fr-FR" altLang="fr-FR" sz="2000" dirty="0">
                <a:solidFill>
                  <a:srgbClr val="000099"/>
                </a:solidFill>
                <a:cs typeface="Arial" panose="020B0604020202020204" pitchFamily="34" charset="0"/>
              </a:rPr>
              <a:t>en </a:t>
            </a:r>
            <a:r>
              <a:rPr lang="fr-FR" altLang="fr-FR" sz="2000" b="1" dirty="0">
                <a:solidFill>
                  <a:srgbClr val="000099"/>
                </a:solidFill>
                <a:cs typeface="Arial" panose="020B0604020202020204" pitchFamily="34" charset="0"/>
              </a:rPr>
              <a:t>ATTENTE</a:t>
            </a:r>
            <a:r>
              <a:rPr lang="fr-FR" altLang="fr-FR" sz="2000" dirty="0">
                <a:solidFill>
                  <a:srgbClr val="000099"/>
                </a:solidFill>
                <a:cs typeface="Arial" panose="020B0604020202020204" pitchFamily="34" charset="0"/>
              </a:rPr>
              <a:t> de consultation</a:t>
            </a:r>
          </a:p>
          <a:p>
            <a:pPr marL="533400" indent="0" algn="ctr" fontAlgn="base">
              <a:spcBef>
                <a:spcPts val="600"/>
              </a:spcBef>
              <a:spcAft>
                <a:spcPct val="0"/>
              </a:spcAft>
              <a:buClr>
                <a:srgbClr val="62C400"/>
              </a:buClr>
              <a:buSzPct val="100000"/>
            </a:pPr>
            <a:r>
              <a:rPr lang="fr-FR" altLang="fr-FR" sz="2000" dirty="0">
                <a:solidFill>
                  <a:srgbClr val="000099"/>
                </a:solidFill>
                <a:cs typeface="Arial" panose="020B0604020202020204" pitchFamily="34" charset="0"/>
              </a:rPr>
              <a:t>Ou </a:t>
            </a:r>
          </a:p>
          <a:p>
            <a:pPr marL="533400" indent="0" algn="ctr" fontAlgn="base">
              <a:spcBef>
                <a:spcPts val="600"/>
              </a:spcBef>
              <a:spcAft>
                <a:spcPct val="0"/>
              </a:spcAft>
              <a:buClr>
                <a:srgbClr val="62C400"/>
              </a:buClr>
              <a:buSzPct val="100000"/>
            </a:pPr>
            <a:r>
              <a:rPr lang="fr-FR" altLang="fr-FR" sz="2000" b="1" dirty="0">
                <a:solidFill>
                  <a:srgbClr val="000099"/>
                </a:solidFill>
                <a:cs typeface="Arial" panose="020B0604020202020204" pitchFamily="34" charset="0"/>
              </a:rPr>
              <a:t>ASSOCIÉ</a:t>
            </a:r>
            <a:r>
              <a:rPr lang="fr-FR" altLang="fr-FR" sz="2000" dirty="0">
                <a:solidFill>
                  <a:srgbClr val="000099"/>
                </a:solidFill>
                <a:cs typeface="Arial" panose="020B0604020202020204" pitchFamily="34" charset="0"/>
              </a:rPr>
              <a:t> aux traitements conventionnels</a:t>
            </a:r>
          </a:p>
        </p:txBody>
      </p:sp>
      <p:sp>
        <p:nvSpPr>
          <p:cNvPr id="22" name="Line 2061"/>
          <p:cNvSpPr>
            <a:spLocks noChangeShapeType="1"/>
          </p:cNvSpPr>
          <p:nvPr/>
        </p:nvSpPr>
        <p:spPr bwMode="auto">
          <a:xfrm flipH="1">
            <a:off x="2364939" y="3083894"/>
            <a:ext cx="431800" cy="323850"/>
          </a:xfrm>
          <a:prstGeom prst="line">
            <a:avLst/>
          </a:prstGeom>
          <a:noFill/>
          <a:ln w="9525">
            <a:solidFill>
              <a:srgbClr val="62C4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cs typeface="Arial" panose="020B0604020202020204" pitchFamily="34" charset="0"/>
            </a:endParaRPr>
          </a:p>
        </p:txBody>
      </p:sp>
      <p:sp>
        <p:nvSpPr>
          <p:cNvPr id="23" name="Line 2070"/>
          <p:cNvSpPr>
            <a:spLocks noChangeShapeType="1"/>
          </p:cNvSpPr>
          <p:nvPr/>
        </p:nvSpPr>
        <p:spPr bwMode="auto">
          <a:xfrm>
            <a:off x="4200864" y="3083894"/>
            <a:ext cx="431800" cy="323850"/>
          </a:xfrm>
          <a:prstGeom prst="line">
            <a:avLst/>
          </a:prstGeom>
          <a:noFill/>
          <a:ln w="9525">
            <a:solidFill>
              <a:srgbClr val="62C4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cs typeface="Arial" panose="020B0604020202020204" pitchFamily="34" charset="0"/>
            </a:endParaRPr>
          </a:p>
        </p:txBody>
      </p:sp>
      <p:sp>
        <p:nvSpPr>
          <p:cNvPr id="24" name="Line 2061"/>
          <p:cNvSpPr>
            <a:spLocks noChangeShapeType="1"/>
          </p:cNvSpPr>
          <p:nvPr/>
        </p:nvSpPr>
        <p:spPr bwMode="auto">
          <a:xfrm flipH="1">
            <a:off x="1842181" y="3931981"/>
            <a:ext cx="3696" cy="468380"/>
          </a:xfrm>
          <a:prstGeom prst="line">
            <a:avLst/>
          </a:prstGeom>
          <a:noFill/>
          <a:ln w="76200">
            <a:solidFill>
              <a:srgbClr val="62C4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cs typeface="Arial" panose="020B0604020202020204" pitchFamily="34" charset="0"/>
            </a:endParaRPr>
          </a:p>
        </p:txBody>
      </p:sp>
      <p:sp>
        <p:nvSpPr>
          <p:cNvPr id="25" name="Line 2061"/>
          <p:cNvSpPr>
            <a:spLocks noChangeShapeType="1"/>
          </p:cNvSpPr>
          <p:nvPr/>
        </p:nvSpPr>
        <p:spPr bwMode="auto">
          <a:xfrm>
            <a:off x="4835602" y="3931981"/>
            <a:ext cx="0" cy="480014"/>
          </a:xfrm>
          <a:prstGeom prst="line">
            <a:avLst/>
          </a:prstGeom>
          <a:noFill/>
          <a:ln w="76200">
            <a:solidFill>
              <a:srgbClr val="62C4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cs typeface="Arial" panose="020B0604020202020204" pitchFamily="34" charset="0"/>
            </a:endParaRPr>
          </a:p>
        </p:txBody>
      </p:sp>
      <p:sp>
        <p:nvSpPr>
          <p:cNvPr id="26" name="Line 2061"/>
          <p:cNvSpPr>
            <a:spLocks noChangeShapeType="1"/>
          </p:cNvSpPr>
          <p:nvPr/>
        </p:nvSpPr>
        <p:spPr bwMode="auto">
          <a:xfrm>
            <a:off x="8680290" y="3037974"/>
            <a:ext cx="4280" cy="468380"/>
          </a:xfrm>
          <a:prstGeom prst="line">
            <a:avLst/>
          </a:prstGeom>
          <a:noFill/>
          <a:ln w="76200">
            <a:solidFill>
              <a:srgbClr val="62C4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cs typeface="Arial" panose="020B0604020202020204" pitchFamily="34" charset="0"/>
            </a:endParaRPr>
          </a:p>
        </p:txBody>
      </p:sp>
      <p:sp>
        <p:nvSpPr>
          <p:cNvPr id="27" name="Shape 84"/>
          <p:cNvSpPr txBox="1">
            <a:spLocks/>
          </p:cNvSpPr>
          <p:nvPr/>
        </p:nvSpPr>
        <p:spPr bwMode="auto">
          <a:xfrm>
            <a:off x="5808574" y="3637902"/>
            <a:ext cx="5561194" cy="15481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533400" indent="0" algn="ctr" fontAlgn="base">
              <a:spcBef>
                <a:spcPts val="600"/>
              </a:spcBef>
              <a:spcAft>
                <a:spcPct val="0"/>
              </a:spcAft>
              <a:buClr>
                <a:srgbClr val="62C400"/>
              </a:buClr>
              <a:buSzPct val="100000"/>
            </a:pPr>
            <a:r>
              <a:rPr lang="fr-FR" altLang="fr-FR" sz="2000" dirty="0">
                <a:solidFill>
                  <a:srgbClr val="000099"/>
                </a:solidFill>
                <a:cs typeface="Arial" panose="020B0604020202020204" pitchFamily="34" charset="0"/>
              </a:rPr>
              <a:t>Conseil </a:t>
            </a:r>
          </a:p>
          <a:p>
            <a:pPr marL="533400" indent="0" algn="ctr" fontAlgn="base">
              <a:spcBef>
                <a:spcPts val="600"/>
              </a:spcBef>
              <a:spcAft>
                <a:spcPct val="0"/>
              </a:spcAft>
              <a:buClr>
                <a:srgbClr val="62C400"/>
              </a:buClr>
              <a:buSzPct val="100000"/>
            </a:pPr>
            <a:r>
              <a:rPr lang="fr-FR" altLang="fr-FR" sz="2000" b="1" dirty="0">
                <a:solidFill>
                  <a:srgbClr val="000099"/>
                </a:solidFill>
                <a:cs typeface="Arial" panose="020B0604020202020204" pitchFamily="34" charset="0"/>
              </a:rPr>
              <a:t>1</a:t>
            </a:r>
            <a:r>
              <a:rPr lang="fr-FR" altLang="fr-FR" sz="2000" b="1" baseline="30000" dirty="0">
                <a:solidFill>
                  <a:srgbClr val="000099"/>
                </a:solidFill>
                <a:cs typeface="Arial" panose="020B0604020202020204" pitchFamily="34" charset="0"/>
              </a:rPr>
              <a:t>ère</a:t>
            </a:r>
            <a:r>
              <a:rPr lang="fr-FR" altLang="fr-FR" sz="2000" b="1" dirty="0">
                <a:solidFill>
                  <a:srgbClr val="000099"/>
                </a:solidFill>
                <a:cs typeface="Arial" panose="020B0604020202020204" pitchFamily="34" charset="0"/>
              </a:rPr>
              <a:t> INTENTION</a:t>
            </a:r>
            <a:r>
              <a:rPr lang="fr-FR" altLang="fr-FR" sz="2000" dirty="0">
                <a:solidFill>
                  <a:srgbClr val="000099"/>
                </a:solidFill>
                <a:cs typeface="Arial" panose="020B0604020202020204" pitchFamily="34" charset="0"/>
              </a:rPr>
              <a:t>, </a:t>
            </a:r>
          </a:p>
          <a:p>
            <a:pPr marL="533400" indent="0" algn="ctr" fontAlgn="base">
              <a:spcBef>
                <a:spcPts val="600"/>
              </a:spcBef>
              <a:spcAft>
                <a:spcPct val="0"/>
              </a:spcAft>
              <a:buClr>
                <a:srgbClr val="62C400"/>
              </a:buClr>
              <a:buSzPct val="100000"/>
            </a:pPr>
            <a:r>
              <a:rPr lang="fr-FR" altLang="fr-FR" dirty="0">
                <a:solidFill>
                  <a:srgbClr val="000099"/>
                </a:solidFill>
                <a:cs typeface="Arial" panose="020B0604020202020204" pitchFamily="34" charset="0"/>
              </a:rPr>
              <a:t>après interrogatoire sur ses pathologies existantes et leur prise en charge </a:t>
            </a:r>
          </a:p>
        </p:txBody>
      </p:sp>
      <p:sp>
        <p:nvSpPr>
          <p:cNvPr id="18" name="Rectangle 17"/>
          <p:cNvSpPr/>
          <p:nvPr/>
        </p:nvSpPr>
        <p:spPr>
          <a:xfrm>
            <a:off x="8136936" y="5317636"/>
            <a:ext cx="1941557" cy="369332"/>
          </a:xfrm>
          <a:prstGeom prst="rect">
            <a:avLst/>
          </a:prstGeom>
        </p:spPr>
        <p:txBody>
          <a:bodyPr wrap="none">
            <a:spAutoFit/>
          </a:bodyPr>
          <a:lstStyle/>
          <a:p>
            <a:pPr lvl="1"/>
            <a:r>
              <a:rPr lang="fr-FR" b="1" dirty="0">
                <a:solidFill>
                  <a:srgbClr val="000090"/>
                </a:solidFill>
                <a:latin typeface="Arial" panose="020B0604020202020204" pitchFamily="34" charset="0"/>
                <a:cs typeface="Arial" panose="020B0604020202020204" pitchFamily="34" charset="0"/>
              </a:rPr>
              <a:t>PRUDENCE</a:t>
            </a:r>
          </a:p>
        </p:txBody>
      </p:sp>
      <p:sp>
        <p:nvSpPr>
          <p:cNvPr id="19" name="Rectangle 18"/>
          <p:cNvSpPr/>
          <p:nvPr/>
        </p:nvSpPr>
        <p:spPr>
          <a:xfrm>
            <a:off x="4848856" y="1687579"/>
            <a:ext cx="3288080" cy="369332"/>
          </a:xfrm>
          <a:prstGeom prst="rect">
            <a:avLst/>
          </a:prstGeom>
        </p:spPr>
        <p:txBody>
          <a:bodyPr wrap="none">
            <a:spAutoFit/>
          </a:bodyPr>
          <a:lstStyle/>
          <a:p>
            <a:r>
              <a:rPr lang="fr-FR" b="1" dirty="0">
                <a:solidFill>
                  <a:srgbClr val="000099"/>
                </a:solidFill>
                <a:latin typeface="Arial" panose="020B0604020202020204" pitchFamily="34" charset="0"/>
                <a:cs typeface="Arial" panose="020B0604020202020204" pitchFamily="34" charset="0"/>
              </a:rPr>
              <a:t>VIGILANCE</a:t>
            </a:r>
            <a:r>
              <a:rPr lang="fr-FR" dirty="0">
                <a:latin typeface="Arial" panose="020B0604020202020204" pitchFamily="34" charset="0"/>
                <a:cs typeface="Arial" panose="020B0604020202020204" pitchFamily="34" charset="0"/>
              </a:rPr>
              <a:t> </a:t>
            </a:r>
            <a:r>
              <a:rPr lang="fr-FR" dirty="0">
                <a:solidFill>
                  <a:srgbClr val="000099"/>
                </a:solidFill>
                <a:latin typeface="Arial" panose="020B0604020202020204" pitchFamily="34" charset="0"/>
                <a:cs typeface="Arial" panose="020B0604020202020204" pitchFamily="34" charset="0"/>
              </a:rPr>
              <a:t>dans tous les cas</a:t>
            </a:r>
          </a:p>
        </p:txBody>
      </p:sp>
      <p:pic>
        <p:nvPicPr>
          <p:cNvPr id="30" name="Imag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264" y="1483787"/>
            <a:ext cx="668338"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7684" y="5124952"/>
            <a:ext cx="668338"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31998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2"/>
          <p:cNvSpPr txBox="1">
            <a:spLocks noChangeArrowheads="1"/>
          </p:cNvSpPr>
          <p:nvPr/>
        </p:nvSpPr>
        <p:spPr bwMode="auto">
          <a:xfrm>
            <a:off x="1097270" y="1806575"/>
            <a:ext cx="8361362" cy="4632037"/>
          </a:xfrm>
          <a:prstGeom prst="rect">
            <a:avLst/>
          </a:prstGeom>
          <a:noFill/>
          <a:ln>
            <a:noFill/>
          </a:ln>
          <a:effectLst/>
        </p:spPr>
        <p:txBody>
          <a:bodyPr>
            <a:spAutoFit/>
          </a:bodyPr>
          <a:lstStyle>
            <a:lvl1pPr marL="288925" indent="-288925">
              <a:tabLst>
                <a:tab pos="287338" algn="l"/>
              </a:tabLst>
              <a:defRPr sz="1600">
                <a:solidFill>
                  <a:schemeClr val="tx1"/>
                </a:solidFill>
                <a:latin typeface="Arial" panose="020B0604020202020204" pitchFamily="34" charset="0"/>
              </a:defRPr>
            </a:lvl1pPr>
            <a:lvl2pPr marL="742950" indent="-285750">
              <a:tabLst>
                <a:tab pos="287338" algn="l"/>
              </a:tabLst>
              <a:defRPr sz="1600">
                <a:solidFill>
                  <a:schemeClr val="tx1"/>
                </a:solidFill>
                <a:latin typeface="Arial" panose="020B0604020202020204" pitchFamily="34" charset="0"/>
              </a:defRPr>
            </a:lvl2pPr>
            <a:lvl3pPr marL="1143000" indent="-228600">
              <a:tabLst>
                <a:tab pos="287338" algn="l"/>
              </a:tabLst>
              <a:defRPr sz="1600">
                <a:solidFill>
                  <a:schemeClr val="tx1"/>
                </a:solidFill>
                <a:latin typeface="Arial" panose="020B0604020202020204" pitchFamily="34" charset="0"/>
              </a:defRPr>
            </a:lvl3pPr>
            <a:lvl4pPr marL="1600200" indent="-228600">
              <a:tabLst>
                <a:tab pos="287338" algn="l"/>
              </a:tabLst>
              <a:defRPr sz="1600">
                <a:solidFill>
                  <a:schemeClr val="tx1"/>
                </a:solidFill>
                <a:latin typeface="Arial" panose="020B0604020202020204" pitchFamily="34" charset="0"/>
              </a:defRPr>
            </a:lvl4pPr>
            <a:lvl5pPr marL="2057400" indent="-228600">
              <a:tabLst>
                <a:tab pos="287338"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9pPr>
          </a:lstStyle>
          <a:p>
            <a:pPr marL="342900" indent="-342900" eaLnBrk="0" fontAlgn="base" hangingPunct="0">
              <a:spcBef>
                <a:spcPct val="0"/>
              </a:spcBef>
              <a:spcAft>
                <a:spcPct val="0"/>
              </a:spcAft>
              <a:buClr>
                <a:srgbClr val="000099"/>
              </a:buClr>
              <a:buFont typeface="Wingdings" panose="05000000000000000000" pitchFamily="2" charset="2"/>
              <a:buChar char="v"/>
              <a:defRPr/>
            </a:pPr>
            <a:r>
              <a:rPr lang="fr-FR" altLang="fr-FR" sz="2000" u="sng" dirty="0">
                <a:solidFill>
                  <a:srgbClr val="000099"/>
                </a:solidFill>
                <a:cs typeface="Arial" panose="020B0604020202020204" pitchFamily="34" charset="0"/>
              </a:rPr>
              <a:t>Conseils éclairés en </a:t>
            </a:r>
            <a:r>
              <a:rPr lang="fr-FR" altLang="fr-FR" sz="2000" b="1" i="1" u="sng" dirty="0">
                <a:solidFill>
                  <a:srgbClr val="000099"/>
                </a:solidFill>
                <a:cs typeface="Arial" panose="020B0604020202020204" pitchFamily="34" charset="0"/>
              </a:rPr>
              <a:t>pathologies aiguës</a:t>
            </a:r>
            <a:r>
              <a:rPr lang="fr-FR" altLang="fr-FR" sz="2000" b="1" i="1" dirty="0">
                <a:solidFill>
                  <a:srgbClr val="000099"/>
                </a:solidFill>
                <a:cs typeface="Arial" panose="020B0604020202020204" pitchFamily="34" charset="0"/>
              </a:rPr>
              <a:t>:</a:t>
            </a:r>
            <a:endParaRPr lang="fr-FR" altLang="fr-FR" sz="2000" dirty="0">
              <a:solidFill>
                <a:srgbClr val="000099"/>
              </a:solidFill>
              <a:cs typeface="Arial" panose="020B0604020202020204" pitchFamily="34" charset="0"/>
            </a:endParaRPr>
          </a:p>
          <a:p>
            <a:pPr marL="796925" lvl="1" indent="-342900" eaLnBrk="0" fontAlgn="base" hangingPunct="0">
              <a:spcBef>
                <a:spcPts val="1200"/>
              </a:spcBef>
              <a:spcAft>
                <a:spcPct val="0"/>
              </a:spcAft>
              <a:buClr>
                <a:srgbClr val="62C400"/>
              </a:buClr>
              <a:buBlip>
                <a:blip r:embed="rId3"/>
              </a:buBlip>
              <a:defRPr/>
            </a:pPr>
            <a:r>
              <a:rPr lang="fr-FR" altLang="fr-FR" sz="2000" b="1" dirty="0">
                <a:solidFill>
                  <a:srgbClr val="000099"/>
                </a:solidFill>
                <a:cs typeface="Arial" panose="020B0604020202020204" pitchFamily="34" charset="0"/>
              </a:rPr>
              <a:t>Limiter</a:t>
            </a:r>
            <a:r>
              <a:rPr lang="fr-FR" altLang="fr-FR" sz="2000" dirty="0">
                <a:solidFill>
                  <a:srgbClr val="000099"/>
                </a:solidFill>
                <a:cs typeface="Arial" panose="020B0604020202020204" pitchFamily="34" charset="0"/>
              </a:rPr>
              <a:t> le conseil</a:t>
            </a:r>
            <a:r>
              <a:rPr lang="fr-FR" altLang="fr-FR" sz="2000" b="1" dirty="0">
                <a:solidFill>
                  <a:srgbClr val="000099"/>
                </a:solidFill>
                <a:cs typeface="Arial" panose="020B0604020202020204" pitchFamily="34" charset="0"/>
              </a:rPr>
              <a:t> dans le temps</a:t>
            </a:r>
            <a:r>
              <a:rPr lang="fr-FR" altLang="fr-FR" sz="2000" dirty="0">
                <a:solidFill>
                  <a:srgbClr val="000099"/>
                </a:solidFill>
                <a:cs typeface="Arial" panose="020B0604020202020204" pitchFamily="34" charset="0"/>
              </a:rPr>
              <a:t> : nécessité d’une amélioration notable rapide (par exemple 24 à 48 h pour une toux)</a:t>
            </a:r>
            <a:endParaRPr lang="fr-FR" altLang="fr-FR" sz="2000" dirty="0">
              <a:solidFill>
                <a:srgbClr val="000090"/>
              </a:solidFill>
              <a:cs typeface="Arial" panose="020B0604020202020204" pitchFamily="34" charset="0"/>
            </a:endParaRPr>
          </a:p>
          <a:p>
            <a:pPr marL="796925" lvl="1" indent="-342900" eaLnBrk="0" fontAlgn="base" hangingPunct="0">
              <a:spcBef>
                <a:spcPts val="1200"/>
              </a:spcBef>
              <a:spcAft>
                <a:spcPct val="0"/>
              </a:spcAft>
              <a:buClr>
                <a:srgbClr val="62C400"/>
              </a:buClr>
              <a:buBlip>
                <a:blip r:embed="rId3"/>
              </a:buBlip>
              <a:defRPr/>
            </a:pPr>
            <a:r>
              <a:rPr lang="fr-FR" altLang="fr-FR" sz="2000" dirty="0">
                <a:solidFill>
                  <a:srgbClr val="000099"/>
                </a:solidFill>
                <a:cs typeface="Arial" panose="020B0604020202020204" pitchFamily="34" charset="0"/>
              </a:rPr>
              <a:t>Savoir reconsidérer le problème = </a:t>
            </a:r>
            <a:r>
              <a:rPr lang="fr-FR" altLang="fr-FR" sz="2000" b="1" dirty="0">
                <a:solidFill>
                  <a:srgbClr val="000099"/>
                </a:solidFill>
                <a:cs typeface="Arial" panose="020B0604020202020204" pitchFamily="34" charset="0"/>
              </a:rPr>
              <a:t>INSTAURER UN SUIVI</a:t>
            </a:r>
          </a:p>
          <a:p>
            <a:pPr marL="796925" lvl="1" indent="-342900" eaLnBrk="0" fontAlgn="base" hangingPunct="0">
              <a:spcBef>
                <a:spcPts val="1200"/>
              </a:spcBef>
              <a:spcAft>
                <a:spcPct val="0"/>
              </a:spcAft>
              <a:buClr>
                <a:srgbClr val="62C400"/>
              </a:buClr>
              <a:buBlip>
                <a:blip r:embed="rId3"/>
              </a:buBlip>
              <a:defRPr/>
            </a:pPr>
            <a:r>
              <a:rPr lang="fr-FR" altLang="fr-FR" sz="2000" b="1" dirty="0">
                <a:solidFill>
                  <a:srgbClr val="000099"/>
                </a:solidFill>
                <a:cs typeface="Arial" panose="020B0604020202020204" pitchFamily="34" charset="0"/>
              </a:rPr>
              <a:t>Si besoin ou si fragilité du patient,</a:t>
            </a:r>
          </a:p>
          <a:p>
            <a:pPr marL="454025" lvl="1" indent="0" eaLnBrk="0" fontAlgn="base" hangingPunct="0">
              <a:spcBef>
                <a:spcPts val="600"/>
              </a:spcBef>
              <a:spcAft>
                <a:spcPct val="0"/>
              </a:spcAft>
              <a:buClr>
                <a:srgbClr val="62C400"/>
              </a:buClr>
              <a:defRPr/>
            </a:pPr>
            <a:r>
              <a:rPr lang="fr-FR" altLang="fr-FR" sz="2000" b="1" i="1" dirty="0">
                <a:solidFill>
                  <a:srgbClr val="000099"/>
                </a:solidFill>
                <a:cs typeface="Arial" panose="020B0604020202020204" pitchFamily="34" charset="0"/>
              </a:rPr>
              <a:t>	</a:t>
            </a:r>
            <a:r>
              <a:rPr lang="fr-FR" altLang="fr-FR" sz="2000" b="1" dirty="0">
                <a:solidFill>
                  <a:srgbClr val="000099"/>
                </a:solidFill>
                <a:cs typeface="Arial" panose="020B0604020202020204" pitchFamily="34" charset="0"/>
                <a:sym typeface="Wingdings" panose="05000000000000000000" pitchFamily="2" charset="2"/>
              </a:rPr>
              <a:t></a:t>
            </a:r>
            <a:r>
              <a:rPr lang="fr-FR" altLang="fr-FR" sz="2000" b="1" i="1" dirty="0">
                <a:solidFill>
                  <a:srgbClr val="000099"/>
                </a:solidFill>
                <a:cs typeface="Arial" panose="020B0604020202020204" pitchFamily="34" charset="0"/>
              </a:rPr>
              <a:t> </a:t>
            </a:r>
            <a:r>
              <a:rPr lang="fr-FR" altLang="fr-FR" sz="2000" b="1" dirty="0">
                <a:solidFill>
                  <a:srgbClr val="FF0000"/>
                </a:solidFill>
                <a:cs typeface="Arial" panose="020B0604020202020204" pitchFamily="34" charset="0"/>
              </a:rPr>
              <a:t>orienter vers une consultation médicale</a:t>
            </a:r>
          </a:p>
          <a:p>
            <a:pPr marL="796925" lvl="1" indent="-342900" eaLnBrk="0" fontAlgn="base" hangingPunct="0">
              <a:spcBef>
                <a:spcPct val="0"/>
              </a:spcBef>
              <a:spcAft>
                <a:spcPct val="0"/>
              </a:spcAft>
              <a:buClr>
                <a:srgbClr val="62C400"/>
              </a:buClr>
              <a:buBlip>
                <a:blip r:embed="rId3"/>
              </a:buBlip>
              <a:defRPr/>
            </a:pPr>
            <a:endParaRPr lang="fr-FR" altLang="fr-FR" sz="2000" b="1" i="1" dirty="0">
              <a:solidFill>
                <a:srgbClr val="000099"/>
              </a:solidFill>
              <a:cs typeface="Arial" panose="020B0604020202020204" pitchFamily="34" charset="0"/>
            </a:endParaRPr>
          </a:p>
          <a:p>
            <a:pPr marL="454025" lvl="1" indent="0" eaLnBrk="0" fontAlgn="base" hangingPunct="0">
              <a:spcBef>
                <a:spcPct val="0"/>
              </a:spcBef>
              <a:spcAft>
                <a:spcPct val="0"/>
              </a:spcAft>
              <a:buClr>
                <a:srgbClr val="62C400"/>
              </a:buClr>
              <a:defRPr/>
            </a:pPr>
            <a:endParaRPr lang="fr-FR" altLang="fr-FR" sz="2000" b="1" i="1" dirty="0">
              <a:solidFill>
                <a:srgbClr val="000099"/>
              </a:solidFill>
              <a:cs typeface="Arial" panose="020B0604020202020204" pitchFamily="34" charset="0"/>
            </a:endParaRPr>
          </a:p>
          <a:p>
            <a:pPr marL="454025" lvl="1" indent="0" eaLnBrk="0" fontAlgn="base" hangingPunct="0">
              <a:spcBef>
                <a:spcPct val="0"/>
              </a:spcBef>
              <a:spcAft>
                <a:spcPct val="0"/>
              </a:spcAft>
              <a:buClr>
                <a:srgbClr val="62C400"/>
              </a:buClr>
              <a:defRPr/>
            </a:pPr>
            <a:endParaRPr lang="fr-FR" altLang="fr-FR" sz="2000" b="1" i="1" dirty="0">
              <a:solidFill>
                <a:srgbClr val="000099"/>
              </a:solidFill>
              <a:cs typeface="Arial" panose="020B0604020202020204" pitchFamily="34" charset="0"/>
            </a:endParaRPr>
          </a:p>
          <a:p>
            <a:pPr marL="342900" indent="-342900" eaLnBrk="0" fontAlgn="base" hangingPunct="0">
              <a:spcBef>
                <a:spcPct val="0"/>
              </a:spcBef>
              <a:spcAft>
                <a:spcPct val="0"/>
              </a:spcAft>
              <a:buClr>
                <a:srgbClr val="000099"/>
              </a:buClr>
              <a:buFont typeface="Wingdings" panose="05000000000000000000" pitchFamily="2" charset="2"/>
              <a:buChar char="v"/>
              <a:defRPr/>
            </a:pPr>
            <a:r>
              <a:rPr lang="fr-FR" altLang="fr-FR" sz="2000" u="sng" dirty="0">
                <a:solidFill>
                  <a:srgbClr val="000099"/>
                </a:solidFill>
                <a:cs typeface="Arial" panose="020B0604020202020204" pitchFamily="34" charset="0"/>
              </a:rPr>
              <a:t>Conseils possibles et adaptés en </a:t>
            </a:r>
            <a:r>
              <a:rPr lang="fr-FR" altLang="fr-FR" sz="2000" b="1" i="1" u="sng" dirty="0">
                <a:solidFill>
                  <a:srgbClr val="000099"/>
                </a:solidFill>
                <a:cs typeface="Arial" panose="020B0604020202020204" pitchFamily="34" charset="0"/>
              </a:rPr>
              <a:t>pathologies chroniques </a:t>
            </a:r>
            <a:r>
              <a:rPr lang="fr-FR" altLang="fr-FR" sz="2000" b="1" dirty="0">
                <a:solidFill>
                  <a:srgbClr val="000099"/>
                </a:solidFill>
                <a:cs typeface="Arial" panose="020B0604020202020204" pitchFamily="34" charset="0"/>
              </a:rPr>
              <a:t>:</a:t>
            </a:r>
          </a:p>
          <a:p>
            <a:pPr marL="796925" lvl="1" indent="-342900" eaLnBrk="0" fontAlgn="base" hangingPunct="0">
              <a:spcBef>
                <a:spcPts val="1200"/>
              </a:spcBef>
              <a:spcAft>
                <a:spcPct val="0"/>
              </a:spcAft>
              <a:buClr>
                <a:srgbClr val="62C400"/>
              </a:buClr>
              <a:buBlip>
                <a:blip r:embed="rId3"/>
              </a:buBlip>
              <a:defRPr/>
            </a:pPr>
            <a:r>
              <a:rPr lang="fr-FR" altLang="fr-FR" sz="2000" b="1" dirty="0">
                <a:solidFill>
                  <a:srgbClr val="000099"/>
                </a:solidFill>
                <a:cs typeface="Arial" panose="020B0604020202020204" pitchFamily="34" charset="0"/>
              </a:rPr>
              <a:t>Accompagner </a:t>
            </a:r>
            <a:r>
              <a:rPr lang="fr-FR" altLang="fr-FR" sz="2000" dirty="0">
                <a:solidFill>
                  <a:srgbClr val="000099"/>
                </a:solidFill>
                <a:cs typeface="Arial" panose="020B0604020202020204" pitchFamily="34" charset="0"/>
              </a:rPr>
              <a:t>le traitement de médecine conventionnelle</a:t>
            </a:r>
          </a:p>
          <a:p>
            <a:pPr marL="796925" lvl="1" indent="-342900" eaLnBrk="0" fontAlgn="base" hangingPunct="0">
              <a:spcBef>
                <a:spcPts val="1200"/>
              </a:spcBef>
              <a:spcAft>
                <a:spcPct val="0"/>
              </a:spcAft>
              <a:buClr>
                <a:srgbClr val="62C400"/>
              </a:buClr>
              <a:buBlip>
                <a:blip r:embed="rId3"/>
              </a:buBlip>
              <a:defRPr/>
            </a:pPr>
            <a:r>
              <a:rPr lang="fr-FR" altLang="fr-FR" sz="2000" b="1" dirty="0">
                <a:solidFill>
                  <a:srgbClr val="000099"/>
                </a:solidFill>
                <a:cs typeface="Arial" panose="020B0604020202020204" pitchFamily="34" charset="0"/>
              </a:rPr>
              <a:t>Mettre en place </a:t>
            </a:r>
            <a:r>
              <a:rPr lang="fr-FR" altLang="fr-FR" sz="2000" dirty="0">
                <a:solidFill>
                  <a:srgbClr val="000099"/>
                </a:solidFill>
                <a:cs typeface="Arial" panose="020B0604020202020204" pitchFamily="34" charset="0"/>
              </a:rPr>
              <a:t>une possible prévention</a:t>
            </a:r>
          </a:p>
        </p:txBody>
      </p:sp>
      <p:sp>
        <p:nvSpPr>
          <p:cNvPr id="190466"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fontAlgn="base">
              <a:lnSpc>
                <a:spcPct val="90000"/>
              </a:lnSpc>
              <a:spcBef>
                <a:spcPct val="0"/>
              </a:spcBef>
              <a:spcAft>
                <a:spcPct val="0"/>
              </a:spcAft>
            </a:pPr>
            <a:r>
              <a:rPr lang="fr-FR" altLang="fr-FR" sz="3200" b="1" dirty="0">
                <a:solidFill>
                  <a:srgbClr val="FFFFFF"/>
                </a:solidFill>
                <a:ea typeface="Tahoma" panose="020B0604030504040204" pitchFamily="34" charset="0"/>
                <a:cs typeface="Arial" panose="020B0604020202020204" pitchFamily="34" charset="0"/>
              </a:rPr>
              <a:t>3.3. Règles d’or du conseil</a:t>
            </a:r>
          </a:p>
        </p:txBody>
      </p:sp>
      <p:pic>
        <p:nvPicPr>
          <p:cNvPr id="4" name="Picture 2"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183" y="3214034"/>
            <a:ext cx="816049" cy="117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8273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type="body" idx="4294967295"/>
          </p:nvPr>
        </p:nvSpPr>
        <p:spPr>
          <a:xfrm>
            <a:off x="704851" y="1688914"/>
            <a:ext cx="10887074" cy="4553929"/>
          </a:xfrm>
          <a:prstGeom prst="rect">
            <a:avLst/>
          </a:prstGeom>
        </p:spPr>
        <p:txBody>
          <a:bodyPr/>
          <a:lstStyle/>
          <a:p>
            <a:pPr marL="796925" lvl="1" indent="-342900" defTabSz="914400" eaLnBrk="0" hangingPunct="0">
              <a:lnSpc>
                <a:spcPct val="100000"/>
              </a:lnSpc>
              <a:spcBef>
                <a:spcPct val="0"/>
              </a:spcBef>
              <a:buClr>
                <a:srgbClr val="62C400"/>
              </a:buClr>
              <a:buBlip>
                <a:blip r:embed="rId3"/>
              </a:buBlip>
              <a:tabLst>
                <a:tab pos="287338" algn="l"/>
              </a:tabLst>
              <a:defRPr/>
            </a:pPr>
            <a:r>
              <a:rPr lang="fr-FR" sz="2000" b="1" dirty="0">
                <a:solidFill>
                  <a:srgbClr val="000099"/>
                </a:solidFill>
                <a:latin typeface="Arial" panose="020B0604020202020204" pitchFamily="34" charset="0"/>
              </a:rPr>
              <a:t>Posologie en aigu : </a:t>
            </a:r>
          </a:p>
          <a:p>
            <a:pPr marL="454025" lvl="1" indent="0" defTabSz="914400" eaLnBrk="0" hangingPunct="0">
              <a:lnSpc>
                <a:spcPct val="100000"/>
              </a:lnSpc>
              <a:spcBef>
                <a:spcPts val="600"/>
              </a:spcBef>
              <a:buClr>
                <a:srgbClr val="62C400"/>
              </a:buClr>
              <a:buNone/>
              <a:tabLst>
                <a:tab pos="287338" algn="l"/>
              </a:tabLst>
              <a:defRPr/>
            </a:pPr>
            <a:r>
              <a:rPr lang="fr-FR" sz="2000" dirty="0">
                <a:solidFill>
                  <a:srgbClr val="000099"/>
                </a:solidFill>
                <a:latin typeface="Arial" panose="020B0604020202020204" pitchFamily="34" charset="0"/>
              </a:rPr>
              <a:t>Répéter très souvent les prises au début (toutes les heures voire toutes les ½ heures pendant 24 heures) puis espacer selon amélioration, 3 à 5 fois par jour les jours suivants</a:t>
            </a:r>
          </a:p>
          <a:p>
            <a:pPr marL="360363" eaLnBrk="1" hangingPunct="1">
              <a:lnSpc>
                <a:spcPct val="100000"/>
              </a:lnSpc>
              <a:spcBef>
                <a:spcPts val="600"/>
              </a:spcBef>
              <a:defRPr/>
            </a:pPr>
            <a:endParaRPr lang="fr-FR" sz="1800" dirty="0">
              <a:solidFill>
                <a:srgbClr val="000090"/>
              </a:solidFill>
            </a:endParaRPr>
          </a:p>
          <a:p>
            <a:pPr marL="796925" lvl="1" indent="-342900" defTabSz="914400" eaLnBrk="0" hangingPunct="0">
              <a:lnSpc>
                <a:spcPct val="100000"/>
              </a:lnSpc>
              <a:spcBef>
                <a:spcPct val="0"/>
              </a:spcBef>
              <a:buClr>
                <a:srgbClr val="62C400"/>
              </a:buClr>
              <a:buBlip>
                <a:blip r:embed="rId3"/>
              </a:buBlip>
              <a:tabLst>
                <a:tab pos="287338" algn="l"/>
              </a:tabLst>
              <a:defRPr/>
            </a:pPr>
            <a:r>
              <a:rPr lang="fr-FR" sz="2000" b="1" dirty="0">
                <a:solidFill>
                  <a:srgbClr val="000099"/>
                </a:solidFill>
                <a:latin typeface="Arial" panose="020B0604020202020204" pitchFamily="34" charset="0"/>
              </a:rPr>
              <a:t>Posologie pour des médicaments pouvant être utilisés en chronique :</a:t>
            </a:r>
          </a:p>
          <a:p>
            <a:pPr marL="454025" lvl="1" indent="0" defTabSz="914400" eaLnBrk="0" hangingPunct="0">
              <a:lnSpc>
                <a:spcPct val="100000"/>
              </a:lnSpc>
              <a:spcBef>
                <a:spcPts val="600"/>
              </a:spcBef>
              <a:buClr>
                <a:srgbClr val="62C400"/>
              </a:buClr>
              <a:buNone/>
              <a:tabLst>
                <a:tab pos="287338" algn="l"/>
              </a:tabLst>
              <a:defRPr/>
            </a:pPr>
            <a:r>
              <a:rPr lang="fr-FR" sz="2000" dirty="0">
                <a:solidFill>
                  <a:srgbClr val="000090"/>
                </a:solidFill>
                <a:latin typeface="Arial" panose="020B0604020202020204" pitchFamily="34" charset="0"/>
              </a:rPr>
              <a:t>Préférer une prise quotidienne, biquotidienne ou hebdomadaire </a:t>
            </a:r>
          </a:p>
          <a:p>
            <a:pPr marL="454025" lvl="1" indent="0" defTabSz="914400" eaLnBrk="0" hangingPunct="0">
              <a:lnSpc>
                <a:spcPct val="100000"/>
              </a:lnSpc>
              <a:spcBef>
                <a:spcPct val="0"/>
              </a:spcBef>
              <a:buClr>
                <a:srgbClr val="62C400"/>
              </a:buClr>
              <a:buNone/>
              <a:tabLst>
                <a:tab pos="287338" algn="l"/>
              </a:tabLst>
              <a:defRPr/>
            </a:pPr>
            <a:r>
              <a:rPr lang="fr-FR" sz="2000" dirty="0">
                <a:solidFill>
                  <a:srgbClr val="000090"/>
                </a:solidFill>
                <a:latin typeface="Arial" panose="020B0604020202020204" pitchFamily="34" charset="0"/>
              </a:rPr>
              <a:t>En attendant la consultation médicale</a:t>
            </a:r>
          </a:p>
          <a:p>
            <a:pPr marL="360363" eaLnBrk="1" hangingPunct="1">
              <a:lnSpc>
                <a:spcPct val="100000"/>
              </a:lnSpc>
              <a:spcBef>
                <a:spcPts val="600"/>
              </a:spcBef>
              <a:defRPr/>
            </a:pPr>
            <a:endParaRPr lang="fr-FR" sz="1800" dirty="0">
              <a:solidFill>
                <a:srgbClr val="000090"/>
              </a:solidFill>
            </a:endParaRPr>
          </a:p>
          <a:p>
            <a:pPr marL="285750" indent="-285750" eaLnBrk="1" hangingPunct="1">
              <a:buFont typeface="Wingdings" pitchFamily="2" charset="2"/>
              <a:buChar char="§"/>
              <a:defRPr/>
            </a:pPr>
            <a:endParaRPr lang="fr-FR" sz="1600" dirty="0">
              <a:solidFill>
                <a:srgbClr val="000090"/>
              </a:solidFill>
            </a:endParaRPr>
          </a:p>
          <a:p>
            <a:pPr marL="796925" lvl="1" indent="-342900" defTabSz="914400" eaLnBrk="0" hangingPunct="0">
              <a:spcBef>
                <a:spcPct val="0"/>
              </a:spcBef>
              <a:buClr>
                <a:srgbClr val="62C400"/>
              </a:buClr>
              <a:buBlip>
                <a:blip r:embed="rId3"/>
              </a:buBlip>
              <a:tabLst>
                <a:tab pos="287338" algn="l"/>
              </a:tabLst>
              <a:defRPr/>
            </a:pPr>
            <a:r>
              <a:rPr lang="fr-FR" sz="2000" b="1" dirty="0">
                <a:solidFill>
                  <a:srgbClr val="000099"/>
                </a:solidFill>
                <a:latin typeface="Arial" panose="020B0604020202020204" pitchFamily="34" charset="0"/>
              </a:rPr>
              <a:t>Indiquer la fréquence et la durée du traitement</a:t>
            </a:r>
          </a:p>
          <a:p>
            <a:pPr eaLnBrk="1" hangingPunct="1">
              <a:spcBef>
                <a:spcPts val="0"/>
              </a:spcBef>
              <a:buClr>
                <a:srgbClr val="1320C3"/>
              </a:buClr>
              <a:defRPr/>
            </a:pPr>
            <a:endParaRPr lang="fr-FR" sz="1800" dirty="0"/>
          </a:p>
        </p:txBody>
      </p:sp>
      <p:sp>
        <p:nvSpPr>
          <p:cNvPr id="5" name="ZoneTexte 4"/>
          <p:cNvSpPr txBox="1"/>
          <p:nvPr/>
        </p:nvSpPr>
        <p:spPr>
          <a:xfrm>
            <a:off x="3870325" y="5187552"/>
            <a:ext cx="7899400" cy="769938"/>
          </a:xfrm>
          <a:prstGeom prst="rect">
            <a:avLst/>
          </a:prstGeom>
          <a:noFill/>
        </p:spPr>
        <p:txBody>
          <a:bodyPr>
            <a:spAutoFit/>
          </a:bodyPr>
          <a:lstStyle/>
          <a:p>
            <a:pPr eaLnBrk="0" fontAlgn="base" hangingPunct="0">
              <a:spcBef>
                <a:spcPct val="0"/>
              </a:spcBef>
              <a:spcAft>
                <a:spcPct val="0"/>
              </a:spcAft>
              <a:defRPr/>
            </a:pPr>
            <a:r>
              <a:rPr lang="fr-FR" sz="2400" dirty="0">
                <a:solidFill>
                  <a:srgbClr val="000099"/>
                </a:solidFill>
                <a:latin typeface="Arial" panose="020B0604020202020204" pitchFamily="34" charset="0"/>
                <a:cs typeface="Arial" panose="020B0604020202020204" pitchFamily="34" charset="0"/>
              </a:rPr>
              <a:t>Mentionner </a:t>
            </a:r>
            <a:r>
              <a:rPr lang="fr-FR" sz="2400" b="1" i="1" dirty="0">
                <a:solidFill>
                  <a:srgbClr val="000099"/>
                </a:solidFill>
                <a:latin typeface="Arial" panose="020B0604020202020204" pitchFamily="34" charset="0"/>
                <a:cs typeface="Arial" panose="020B0604020202020204" pitchFamily="34" charset="0"/>
              </a:rPr>
              <a:t>votre conseil par écrit </a:t>
            </a:r>
            <a:r>
              <a:rPr lang="fr-FR" sz="2400" dirty="0">
                <a:solidFill>
                  <a:srgbClr val="000099"/>
                </a:solidFill>
                <a:latin typeface="Arial" panose="020B0604020202020204" pitchFamily="34" charset="0"/>
                <a:cs typeface="Arial" panose="020B0604020202020204" pitchFamily="34" charset="0"/>
              </a:rPr>
              <a:t>: </a:t>
            </a:r>
          </a:p>
          <a:p>
            <a:pPr marL="358775" indent="-358775" eaLnBrk="0" fontAlgn="base" hangingPunct="0">
              <a:spcBef>
                <a:spcPct val="0"/>
              </a:spcBef>
              <a:spcAft>
                <a:spcPct val="0"/>
              </a:spcAft>
              <a:defRPr/>
            </a:pPr>
            <a:r>
              <a:rPr lang="fr-FR" sz="2000" dirty="0">
                <a:solidFill>
                  <a:srgbClr val="000099"/>
                </a:solidFill>
                <a:latin typeface="Arial" panose="020B0604020202020204" pitchFamily="34" charset="0"/>
                <a:cs typeface="Arial" panose="020B0604020202020204" pitchFamily="34" charset="0"/>
              </a:rPr>
              <a:t>	posologie + durée du traitement</a:t>
            </a:r>
          </a:p>
        </p:txBody>
      </p:sp>
      <p:pic>
        <p:nvPicPr>
          <p:cNvPr id="192515" name="Image 5"/>
          <p:cNvPicPr>
            <a:picLocks noChangeAspect="1"/>
          </p:cNvPicPr>
          <p:nvPr/>
        </p:nvPicPr>
        <p:blipFill rotWithShape="1">
          <a:blip r:embed="rId4" cstate="print">
            <a:extLst>
              <a:ext uri="{28A0092B-C50C-407E-A947-70E740481C1C}">
                <a14:useLocalDpi xmlns:a14="http://schemas.microsoft.com/office/drawing/2010/main" val="0"/>
              </a:ext>
            </a:extLst>
          </a:blip>
          <a:srcRect t="5815"/>
          <a:stretch/>
        </p:blipFill>
        <p:spPr bwMode="auto">
          <a:xfrm>
            <a:off x="2097088" y="5187552"/>
            <a:ext cx="1658937" cy="1188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6"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fontAlgn="base">
              <a:lnSpc>
                <a:spcPct val="90000"/>
              </a:lnSpc>
              <a:spcBef>
                <a:spcPct val="0"/>
              </a:spcBef>
              <a:spcAft>
                <a:spcPct val="0"/>
              </a:spcAft>
            </a:pPr>
            <a:r>
              <a:rPr lang="fr-FR" altLang="fr-FR" sz="3200" b="1" dirty="0">
                <a:solidFill>
                  <a:srgbClr val="FFFFFF"/>
                </a:solidFill>
                <a:ea typeface="Tahoma" panose="020B0604030504040204" pitchFamily="34" charset="0"/>
                <a:cs typeface="Arial" panose="020B0604020202020204" pitchFamily="34" charset="0"/>
              </a:rPr>
              <a:t>3.3. </a:t>
            </a:r>
            <a:r>
              <a:rPr lang="fr-FR" altLang="fr-FR" sz="3200" b="1">
                <a:solidFill>
                  <a:srgbClr val="FFFFFF"/>
                </a:solidFill>
                <a:ea typeface="Tahoma" panose="020B0604030504040204" pitchFamily="34" charset="0"/>
                <a:cs typeface="Arial" panose="020B0604020202020204" pitchFamily="34" charset="0"/>
              </a:rPr>
              <a:t>Règles </a:t>
            </a:r>
            <a:r>
              <a:rPr lang="fr-FR" altLang="fr-FR" sz="3200" b="1" dirty="0">
                <a:solidFill>
                  <a:srgbClr val="FFFFFF"/>
                </a:solidFill>
                <a:ea typeface="Tahoma" panose="020B0604030504040204" pitchFamily="34" charset="0"/>
                <a:cs typeface="Arial" panose="020B0604020202020204" pitchFamily="34" charset="0"/>
              </a:rPr>
              <a:t>d’or du conseil</a:t>
            </a:r>
          </a:p>
        </p:txBody>
      </p:sp>
      <p:sp>
        <p:nvSpPr>
          <p:cNvPr id="9" name="Ellipse 8"/>
          <p:cNvSpPr/>
          <p:nvPr/>
        </p:nvSpPr>
        <p:spPr>
          <a:xfrm>
            <a:off x="3382963" y="5387975"/>
            <a:ext cx="373062" cy="292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Tree>
    <p:extLst>
      <p:ext uri="{BB962C8B-B14F-4D97-AF65-F5344CB8AC3E}">
        <p14:creationId xmlns:p14="http://schemas.microsoft.com/office/powerpoint/2010/main" val="1615573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60325"/>
            <a:ext cx="1068070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descr="Une image contenant texte&#10;&#10;Description générée automatiquement">
            <a:extLst>
              <a:ext uri="{FF2B5EF4-FFF2-40B4-BE49-F238E27FC236}">
                <a16:creationId xmlns:a16="http://schemas.microsoft.com/office/drawing/2014/main" id="{2C24C108-DD6A-42CF-A334-D796C6BEA6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1198" y="1736812"/>
            <a:ext cx="8349604" cy="3882372"/>
          </a:xfrm>
          <a:prstGeom prst="rect">
            <a:avLst/>
          </a:prstGeom>
        </p:spPr>
      </p:pic>
    </p:spTree>
    <p:extLst>
      <p:ext uri="{BB962C8B-B14F-4D97-AF65-F5344CB8AC3E}">
        <p14:creationId xmlns:p14="http://schemas.microsoft.com/office/powerpoint/2010/main" val="41049846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016500" y="1990725"/>
            <a:ext cx="6337300"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Arial"/>
                <a:ea typeface="ＭＳ Ｐゴシック" panose="020B0600070205080204" pitchFamily="34" charset="-128"/>
              </a:rPr>
              <a:t>Objectifs :</a:t>
            </a:r>
            <a:endParaRPr lang="fr-FR" altLang="fr-FR" sz="9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hangingPunct="0">
              <a:spcBef>
                <a:spcPct val="50000"/>
              </a:spcBef>
              <a:spcAft>
                <a:spcPct val="10000"/>
              </a:spcAft>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Réactiver la méthodologie de conseil</a:t>
            </a:r>
          </a:p>
          <a:p>
            <a:pPr eaLnBrk="0" hangingPunct="0">
              <a:lnSpc>
                <a:spcPct val="110000"/>
              </a:lnSpc>
              <a:spcAft>
                <a:spcPct val="10000"/>
              </a:spcAft>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Construire un outil d’aide à la prescription</a:t>
            </a:r>
            <a:r>
              <a:rPr lang="fr-FR" altLang="fr-FR" sz="2000" b="1" dirty="0">
                <a:solidFill>
                  <a:srgbClr val="000099"/>
                </a:solidFill>
                <a:latin typeface="Arial"/>
                <a:ea typeface="ＭＳ Ｐゴシック" panose="020B0600070205080204" pitchFamily="34" charset="-128"/>
              </a:rPr>
              <a:t> </a:t>
            </a:r>
          </a:p>
        </p:txBody>
      </p:sp>
      <p:sp>
        <p:nvSpPr>
          <p:cNvPr id="2237455" name="Rectangle 15"/>
          <p:cNvSpPr>
            <a:spLocks noChangeArrowheads="1"/>
          </p:cNvSpPr>
          <p:nvPr/>
        </p:nvSpPr>
        <p:spPr bwMode="auto">
          <a:xfrm>
            <a:off x="3144838" y="3430588"/>
            <a:ext cx="8807450" cy="316865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9"/>
                </a:solidFill>
                <a:latin typeface="Arial"/>
                <a:ea typeface="ＭＳ Ｐゴシック" panose="020B0600070205080204" pitchFamily="34" charset="-128"/>
              </a:rPr>
              <a:t>Règles du jeu :</a:t>
            </a:r>
          </a:p>
          <a:p>
            <a:pPr eaLnBrk="0" hangingPunct="0">
              <a:spcBef>
                <a:spcPts val="1800"/>
              </a:spcBef>
              <a:buClr>
                <a:srgbClr val="000099"/>
              </a:buClr>
              <a:buFontTx/>
              <a:buBlip>
                <a:blip r:embed="rId3"/>
              </a:buBlip>
              <a:defRPr/>
            </a:pPr>
            <a:r>
              <a:rPr lang="fr-FR" altLang="fr-FR" dirty="0">
                <a:solidFill>
                  <a:srgbClr val="000099"/>
                </a:solidFill>
                <a:latin typeface="Arial"/>
                <a:ea typeface="ＭＳ Ｐゴシック" panose="020B0600070205080204" pitchFamily="34" charset="-128"/>
              </a:rPr>
              <a:t>A la </a:t>
            </a:r>
            <a:r>
              <a:rPr lang="fr-FR" altLang="fr-FR" b="1" dirty="0">
                <a:solidFill>
                  <a:srgbClr val="000099"/>
                </a:solidFill>
                <a:latin typeface="Arial"/>
                <a:ea typeface="ＭＳ Ｐゴシック" panose="020B0600070205080204" pitchFamily="34" charset="-128"/>
              </a:rPr>
              <a:t>cantonade : répondre à la question</a:t>
            </a:r>
          </a:p>
          <a:p>
            <a:pPr eaLnBrk="0" hangingPunct="0">
              <a:lnSpc>
                <a:spcPct val="110000"/>
              </a:lnSpc>
              <a:spcBef>
                <a:spcPct val="10000"/>
              </a:spcBef>
              <a:buClr>
                <a:srgbClr val="000099"/>
              </a:buClr>
              <a:defRPr/>
            </a:pPr>
            <a:r>
              <a:rPr lang="fr-FR" altLang="fr-FR" b="1" i="1" dirty="0">
                <a:solidFill>
                  <a:srgbClr val="000099"/>
                </a:solidFill>
                <a:latin typeface="Arial"/>
                <a:ea typeface="ＭＳ Ｐゴシック" panose="020B0600070205080204" pitchFamily="34" charset="-128"/>
              </a:rPr>
              <a:t>	Quelle méthode ou quel outil utilisez-vous pour construire votre conseil ?</a:t>
            </a:r>
          </a:p>
          <a:p>
            <a:pPr eaLnBrk="0" hangingPunct="0">
              <a:spcBef>
                <a:spcPct val="30000"/>
              </a:spcBef>
              <a:buClr>
                <a:srgbClr val="000099"/>
              </a:buClr>
              <a:buFontTx/>
              <a:buBlip>
                <a:blip r:embed="rId3"/>
              </a:buBlip>
              <a:defRPr/>
            </a:pPr>
            <a:r>
              <a:rPr lang="fr-FR" altLang="fr-FR" b="1" dirty="0">
                <a:solidFill>
                  <a:srgbClr val="000099"/>
                </a:solidFill>
                <a:latin typeface="Arial"/>
                <a:ea typeface="ＭＳ Ｐゴシック" panose="020B0600070205080204" pitchFamily="34" charset="-128"/>
              </a:rPr>
              <a:t>Individuellement </a:t>
            </a:r>
            <a:r>
              <a:rPr lang="fr-FR" altLang="fr-FR" dirty="0">
                <a:solidFill>
                  <a:srgbClr val="000099"/>
                </a:solidFill>
                <a:latin typeface="Arial"/>
                <a:ea typeface="ＭＳ Ｐゴシック" panose="020B0600070205080204" pitchFamily="34" charset="-128"/>
              </a:rPr>
              <a:t>:</a:t>
            </a:r>
          </a:p>
          <a:p>
            <a:pPr eaLnBrk="0" hangingPunct="0">
              <a:spcBef>
                <a:spcPct val="30000"/>
              </a:spcBef>
              <a:buClr>
                <a:srgbClr val="000099"/>
              </a:buClr>
              <a:defRPr/>
            </a:pPr>
            <a:r>
              <a:rPr lang="fr-FR" altLang="fr-FR" dirty="0">
                <a:solidFill>
                  <a:srgbClr val="000099"/>
                </a:solidFill>
                <a:latin typeface="Arial"/>
                <a:ea typeface="ＭＳ Ｐゴシック" panose="020B0600070205080204" pitchFamily="34" charset="-128"/>
              </a:rPr>
              <a:t>Construire le schéma :</a:t>
            </a:r>
          </a:p>
          <a:p>
            <a:pPr eaLnBrk="0" hangingPunct="0">
              <a:spcBef>
                <a:spcPct val="30000"/>
              </a:spcBef>
              <a:buClr>
                <a:srgbClr val="000099"/>
              </a:buClr>
              <a:buFontTx/>
              <a:buChar char="-"/>
              <a:defRPr/>
            </a:pPr>
            <a:r>
              <a:rPr lang="fr-FR" altLang="fr-FR" dirty="0">
                <a:solidFill>
                  <a:srgbClr val="000099"/>
                </a:solidFill>
                <a:latin typeface="Arial"/>
                <a:ea typeface="ＭＳ Ｐゴシック" panose="020B0600070205080204" pitchFamily="34" charset="-128"/>
              </a:rPr>
              <a:t>En indiquant le type d’informations à noter dans chaque cadran</a:t>
            </a:r>
          </a:p>
          <a:p>
            <a:pPr eaLnBrk="0" hangingPunct="0">
              <a:spcBef>
                <a:spcPct val="30000"/>
              </a:spcBef>
              <a:buClr>
                <a:srgbClr val="000099"/>
              </a:buClr>
              <a:buFontTx/>
              <a:buChar char="-"/>
              <a:defRPr/>
            </a:pPr>
            <a:r>
              <a:rPr lang="fr-FR" altLang="fr-FR" dirty="0">
                <a:solidFill>
                  <a:srgbClr val="000099"/>
                </a:solidFill>
                <a:latin typeface="Arial"/>
                <a:ea typeface="ＭＳ Ｐゴシック" panose="020B0600070205080204" pitchFamily="34" charset="-128"/>
              </a:rPr>
              <a:t>En associant LA question à poser</a:t>
            </a:r>
          </a:p>
        </p:txBody>
      </p:sp>
      <p:sp>
        <p:nvSpPr>
          <p:cNvPr id="194564"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194565"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a:solidFill>
                  <a:srgbClr val="FFFFFF"/>
                </a:solidFill>
                <a:latin typeface="Arial Black" panose="020B0A04020102020204" pitchFamily="34" charset="0"/>
              </a:rPr>
              <a:t>10’</a:t>
            </a:r>
          </a:p>
        </p:txBody>
      </p:sp>
      <p:sp>
        <p:nvSpPr>
          <p:cNvPr id="8" name="ZoneTexte 7"/>
          <p:cNvSpPr txBox="1"/>
          <p:nvPr/>
        </p:nvSpPr>
        <p:spPr>
          <a:xfrm>
            <a:off x="2397125" y="314325"/>
            <a:ext cx="8091488" cy="584200"/>
          </a:xfrm>
          <a:prstGeom prst="rect">
            <a:avLst/>
          </a:prstGeom>
          <a:noFill/>
        </p:spPr>
        <p:txBody>
          <a:bodyPr>
            <a:spAutoFit/>
          </a:bodyPr>
          <a:lstStyle/>
          <a:p>
            <a:pPr>
              <a:defRPr/>
            </a:pPr>
            <a:r>
              <a:rPr lang="fr-FR" sz="3200" b="1" dirty="0">
                <a:solidFill>
                  <a:srgbClr val="FFFFFF"/>
                </a:solidFill>
                <a:latin typeface="Arial" panose="020B0604020202020204" pitchFamily="34" charset="0"/>
                <a:cs typeface="Arial" panose="020B0604020202020204" pitchFamily="34" charset="0"/>
              </a:rPr>
              <a:t>3.4. Méthodologie de conseil</a:t>
            </a:r>
          </a:p>
        </p:txBody>
      </p:sp>
    </p:spTree>
    <p:extLst>
      <p:ext uri="{BB962C8B-B14F-4D97-AF65-F5344CB8AC3E}">
        <p14:creationId xmlns:p14="http://schemas.microsoft.com/office/powerpoint/2010/main" val="33918588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3967163" y="1978025"/>
            <a:ext cx="3954462" cy="2820988"/>
            <a:chOff x="3967163" y="1978025"/>
            <a:chExt cx="3954462" cy="2820988"/>
          </a:xfrm>
        </p:grpSpPr>
        <p:sp>
          <p:nvSpPr>
            <p:cNvPr id="3" name="Rectangle 2"/>
            <p:cNvSpPr/>
            <p:nvPr/>
          </p:nvSpPr>
          <p:spPr>
            <a:xfrm>
              <a:off x="3992582" y="3445815"/>
              <a:ext cx="2014062" cy="1351686"/>
            </a:xfrm>
            <a:prstGeom prst="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grpSp>
          <p:nvGrpSpPr>
            <p:cNvPr id="5" name="Groupe 4"/>
            <p:cNvGrpSpPr/>
            <p:nvPr/>
          </p:nvGrpSpPr>
          <p:grpSpPr>
            <a:xfrm>
              <a:off x="3967163" y="1978025"/>
              <a:ext cx="3954462" cy="2820988"/>
              <a:chOff x="3967163" y="1978025"/>
              <a:chExt cx="3954462" cy="2820988"/>
            </a:xfrm>
          </p:grpSpPr>
          <p:sp>
            <p:nvSpPr>
              <p:cNvPr id="2" name="Rectangle 1"/>
              <p:cNvSpPr/>
              <p:nvPr/>
            </p:nvSpPr>
            <p:spPr>
              <a:xfrm>
                <a:off x="5993944" y="1993899"/>
                <a:ext cx="1915609" cy="2803601"/>
              </a:xfrm>
              <a:prstGeom prst="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grpSp>
            <p:nvGrpSpPr>
              <p:cNvPr id="53" name="Groupe 52"/>
              <p:cNvGrpSpPr>
                <a:grpSpLocks/>
              </p:cNvGrpSpPr>
              <p:nvPr/>
            </p:nvGrpSpPr>
            <p:grpSpPr bwMode="auto">
              <a:xfrm>
                <a:off x="3967163" y="1978025"/>
                <a:ext cx="3954462" cy="2820988"/>
                <a:chOff x="2543050" y="1977368"/>
                <a:chExt cx="3954457" cy="2822328"/>
              </a:xfrm>
            </p:grpSpPr>
            <p:grpSp>
              <p:nvGrpSpPr>
                <p:cNvPr id="196645" name="Groupe 9"/>
                <p:cNvGrpSpPr>
                  <a:grpSpLocks/>
                </p:cNvGrpSpPr>
                <p:nvPr/>
              </p:nvGrpSpPr>
              <p:grpSpPr bwMode="auto">
                <a:xfrm>
                  <a:off x="2555750" y="1977368"/>
                  <a:ext cx="3941757" cy="2822328"/>
                  <a:chOff x="2748195" y="2224318"/>
                  <a:chExt cx="3411540" cy="2670656"/>
                </a:xfrm>
              </p:grpSpPr>
              <p:sp>
                <p:nvSpPr>
                  <p:cNvPr id="196647" name="Line 4"/>
                  <p:cNvSpPr>
                    <a:spLocks noChangeShapeType="1"/>
                  </p:cNvSpPr>
                  <p:nvPr/>
                </p:nvSpPr>
                <p:spPr bwMode="auto">
                  <a:xfrm>
                    <a:off x="2748195" y="3600445"/>
                    <a:ext cx="3411540" cy="297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nvGrpSpPr>
                  <p:cNvPr id="196648" name="Groupe 3"/>
                  <p:cNvGrpSpPr>
                    <a:grpSpLocks/>
                  </p:cNvGrpSpPr>
                  <p:nvPr/>
                </p:nvGrpSpPr>
                <p:grpSpPr bwMode="auto">
                  <a:xfrm>
                    <a:off x="2748195" y="2224318"/>
                    <a:ext cx="3411344" cy="2670656"/>
                    <a:chOff x="2748195" y="2224318"/>
                    <a:chExt cx="3411344" cy="2670656"/>
                  </a:xfrm>
                </p:grpSpPr>
                <p:sp>
                  <p:nvSpPr>
                    <p:cNvPr id="196649" name="Line 3"/>
                    <p:cNvSpPr>
                      <a:spLocks noChangeShapeType="1"/>
                    </p:cNvSpPr>
                    <p:nvPr/>
                  </p:nvSpPr>
                  <p:spPr bwMode="auto">
                    <a:xfrm flipH="1">
                      <a:off x="4491354" y="2245776"/>
                      <a:ext cx="11895" cy="2627742"/>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nvGrpSpPr>
                    <p:cNvPr id="196650" name="Group 5"/>
                    <p:cNvGrpSpPr>
                      <a:grpSpLocks/>
                    </p:cNvGrpSpPr>
                    <p:nvPr/>
                  </p:nvGrpSpPr>
                  <p:grpSpPr bwMode="auto">
                    <a:xfrm>
                      <a:off x="2748195" y="2224318"/>
                      <a:ext cx="3411344" cy="2670656"/>
                      <a:chOff x="1746" y="1246"/>
                      <a:chExt cx="2366" cy="1867"/>
                    </a:xfrm>
                  </p:grpSpPr>
                  <p:sp>
                    <p:nvSpPr>
                      <p:cNvPr id="196651" name="Rectangle 6"/>
                      <p:cNvSpPr>
                        <a:spLocks noChangeArrowheads="1"/>
                      </p:cNvSpPr>
                      <p:nvPr/>
                    </p:nvSpPr>
                    <p:spPr bwMode="auto">
                      <a:xfrm>
                        <a:off x="1746" y="1261"/>
                        <a:ext cx="2366" cy="1852"/>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196652" name="Group 7"/>
                      <p:cNvGrpSpPr>
                        <a:grpSpLocks/>
                      </p:cNvGrpSpPr>
                      <p:nvPr/>
                    </p:nvGrpSpPr>
                    <p:grpSpPr bwMode="auto">
                      <a:xfrm>
                        <a:off x="1758" y="1246"/>
                        <a:ext cx="2174" cy="1845"/>
                        <a:chOff x="1758" y="1246"/>
                        <a:chExt cx="2174" cy="1845"/>
                      </a:xfrm>
                    </p:grpSpPr>
                    <p:sp>
                      <p:nvSpPr>
                        <p:cNvPr id="196653" name="Text Box 8"/>
                        <p:cNvSpPr txBox="1">
                          <a:spLocks noChangeArrowheads="1"/>
                        </p:cNvSpPr>
                        <p:nvPr/>
                      </p:nvSpPr>
                      <p:spPr bwMode="auto">
                        <a:xfrm>
                          <a:off x="1758" y="1699"/>
                          <a:ext cx="1044" cy="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dirty="0">
                              <a:solidFill>
                                <a:srgbClr val="000000"/>
                              </a:solidFill>
                              <a:ea typeface="ＭＳ Ｐゴシック" panose="020B0600070205080204" pitchFamily="34" charset="-128"/>
                            </a:rPr>
                            <a:t>Aspect</a:t>
                          </a:r>
                        </a:p>
                        <a:p>
                          <a:pPr fontAlgn="base">
                            <a:spcBef>
                              <a:spcPct val="0"/>
                            </a:spcBef>
                            <a:spcAft>
                              <a:spcPct val="0"/>
                            </a:spcAft>
                          </a:pPr>
                          <a:r>
                            <a:rPr lang="fr-FR" altLang="fr-FR" sz="1400" b="1" dirty="0">
                              <a:solidFill>
                                <a:srgbClr val="000000"/>
                              </a:solidFill>
                              <a:ea typeface="ＭＳ Ｐゴシック" panose="020B0600070205080204" pitchFamily="34" charset="-128"/>
                            </a:rPr>
                            <a:t>Stade</a:t>
                          </a:r>
                        </a:p>
                        <a:p>
                          <a:pPr fontAlgn="base">
                            <a:spcBef>
                              <a:spcPct val="0"/>
                            </a:spcBef>
                            <a:spcAft>
                              <a:spcPct val="0"/>
                            </a:spcAft>
                          </a:pPr>
                          <a:r>
                            <a:rPr lang="fr-FR" altLang="fr-FR" sz="1400" b="1" dirty="0">
                              <a:solidFill>
                                <a:srgbClr val="000000"/>
                              </a:solidFill>
                              <a:ea typeface="ＭＳ Ｐゴシック" panose="020B0600070205080204" pitchFamily="34" charset="-128"/>
                            </a:rPr>
                            <a:t>Localisation</a:t>
                          </a:r>
                        </a:p>
                      </p:txBody>
                    </p:sp>
                    <p:sp>
                      <p:nvSpPr>
                        <p:cNvPr id="196654" name="Text Box 9"/>
                        <p:cNvSpPr txBox="1">
                          <a:spLocks noChangeArrowheads="1"/>
                        </p:cNvSpPr>
                        <p:nvPr/>
                      </p:nvSpPr>
                      <p:spPr bwMode="auto">
                        <a:xfrm>
                          <a:off x="2764" y="1246"/>
                          <a:ext cx="182"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fr-FR" altLang="fr-FR" b="1">
                              <a:solidFill>
                                <a:srgbClr val="000000"/>
                              </a:solidFill>
                              <a:ea typeface="ＭＳ Ｐゴシック" panose="020B0600070205080204" pitchFamily="34" charset="-128"/>
                            </a:rPr>
                            <a:t>I</a:t>
                          </a:r>
                        </a:p>
                      </p:txBody>
                    </p:sp>
                    <p:sp>
                      <p:nvSpPr>
                        <p:cNvPr id="196655" name="Text Box 10"/>
                        <p:cNvSpPr txBox="1">
                          <a:spLocks noChangeArrowheads="1"/>
                        </p:cNvSpPr>
                        <p:nvPr/>
                      </p:nvSpPr>
                      <p:spPr bwMode="auto">
                        <a:xfrm>
                          <a:off x="2984" y="1258"/>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fr-FR" altLang="fr-FR" b="1">
                              <a:solidFill>
                                <a:srgbClr val="FFFFFF"/>
                              </a:solidFill>
                              <a:ea typeface="ＭＳ Ｐゴシック" panose="020B0600070205080204" pitchFamily="34" charset="-128"/>
                            </a:rPr>
                            <a:t>II</a:t>
                          </a:r>
                        </a:p>
                      </p:txBody>
                    </p:sp>
                    <p:sp>
                      <p:nvSpPr>
                        <p:cNvPr id="196656" name="Text Box 11"/>
                        <p:cNvSpPr txBox="1">
                          <a:spLocks noChangeArrowheads="1"/>
                        </p:cNvSpPr>
                        <p:nvPr/>
                      </p:nvSpPr>
                      <p:spPr bwMode="auto">
                        <a:xfrm>
                          <a:off x="2966" y="2840"/>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fr-FR" altLang="fr-FR" b="1">
                              <a:solidFill>
                                <a:srgbClr val="FFFFFF"/>
                              </a:solidFill>
                              <a:ea typeface="ＭＳ Ｐゴシック" panose="020B0600070205080204" pitchFamily="34" charset="-128"/>
                            </a:rPr>
                            <a:t>III</a:t>
                          </a:r>
                        </a:p>
                      </p:txBody>
                    </p:sp>
                    <p:sp>
                      <p:nvSpPr>
                        <p:cNvPr id="196657" name="Text Box 12"/>
                        <p:cNvSpPr txBox="1">
                          <a:spLocks noChangeArrowheads="1"/>
                        </p:cNvSpPr>
                        <p:nvPr/>
                      </p:nvSpPr>
                      <p:spPr bwMode="auto">
                        <a:xfrm>
                          <a:off x="2659" y="2847"/>
                          <a:ext cx="296"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fr-FR" altLang="fr-FR" b="1">
                              <a:solidFill>
                                <a:srgbClr val="FFFFFF"/>
                              </a:solidFill>
                              <a:ea typeface="ＭＳ Ｐゴシック" panose="020B0600070205080204" pitchFamily="34" charset="-128"/>
                            </a:rPr>
                            <a:t>IV</a:t>
                          </a:r>
                        </a:p>
                      </p:txBody>
                    </p:sp>
                    <p:sp>
                      <p:nvSpPr>
                        <p:cNvPr id="196658" name="Text Box 13"/>
                        <p:cNvSpPr txBox="1">
                          <a:spLocks noChangeArrowheads="1"/>
                        </p:cNvSpPr>
                        <p:nvPr/>
                      </p:nvSpPr>
                      <p:spPr bwMode="auto">
                        <a:xfrm>
                          <a:off x="1791" y="2432"/>
                          <a:ext cx="108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a:solidFill>
                                <a:srgbClr val="FFFFFF"/>
                              </a:solidFill>
                              <a:ea typeface="ＭＳ Ｐゴシック" panose="020B0600070205080204" pitchFamily="34" charset="-128"/>
                            </a:rPr>
                            <a:t>Signes concomitants</a:t>
                          </a:r>
                        </a:p>
                      </p:txBody>
                    </p:sp>
                    <p:sp>
                      <p:nvSpPr>
                        <p:cNvPr id="196659" name="Text Box 14"/>
                        <p:cNvSpPr txBox="1">
                          <a:spLocks noChangeArrowheads="1"/>
                        </p:cNvSpPr>
                        <p:nvPr/>
                      </p:nvSpPr>
                      <p:spPr bwMode="auto">
                        <a:xfrm>
                          <a:off x="3025" y="2511"/>
                          <a:ext cx="90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a:solidFill>
                                <a:srgbClr val="FFFFFF"/>
                              </a:solidFill>
                              <a:ea typeface="ＭＳ Ｐゴシック" panose="020B0600070205080204" pitchFamily="34" charset="-128"/>
                            </a:rPr>
                            <a:t>Modalités</a:t>
                          </a:r>
                        </a:p>
                      </p:txBody>
                    </p:sp>
                    <p:sp>
                      <p:nvSpPr>
                        <p:cNvPr id="196660" name="Text Box 15"/>
                        <p:cNvSpPr txBox="1">
                          <a:spLocks noChangeArrowheads="1"/>
                        </p:cNvSpPr>
                        <p:nvPr/>
                      </p:nvSpPr>
                      <p:spPr bwMode="auto">
                        <a:xfrm>
                          <a:off x="3016" y="1706"/>
                          <a:ext cx="81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dirty="0">
                              <a:solidFill>
                                <a:srgbClr val="FFFFFF"/>
                              </a:solidFill>
                              <a:ea typeface="ＭＳ Ｐゴシック" panose="020B0600070205080204" pitchFamily="34" charset="-128"/>
                            </a:rPr>
                            <a:t>Sensations</a:t>
                          </a:r>
                        </a:p>
                      </p:txBody>
                    </p:sp>
                  </p:grpSp>
                </p:grpSp>
              </p:grpSp>
            </p:grpSp>
            <p:sp>
              <p:nvSpPr>
                <p:cNvPr id="196646" name="ZoneTexte 52"/>
                <p:cNvSpPr txBox="1">
                  <a:spLocks noChangeArrowheads="1"/>
                </p:cNvSpPr>
                <p:nvPr/>
              </p:nvSpPr>
              <p:spPr bwMode="auto">
                <a:xfrm>
                  <a:off x="2543050" y="2216029"/>
                  <a:ext cx="2040156" cy="446488"/>
                </a:xfrm>
                <a:prstGeom prst="rect">
                  <a:avLst/>
                </a:prstGeom>
                <a:noFill/>
                <a:ln w="190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100" b="1" dirty="0">
                      <a:solidFill>
                        <a:srgbClr val="000000"/>
                      </a:solidFill>
                    </a:rPr>
                    <a:t>Similitude </a:t>
                  </a:r>
                  <a:r>
                    <a:rPr lang="fr-FR" altLang="fr-FR" sz="1100" b="1" dirty="0" err="1">
                      <a:solidFill>
                        <a:srgbClr val="000000"/>
                      </a:solidFill>
                    </a:rPr>
                    <a:t>anatomo</a:t>
                  </a:r>
                  <a:r>
                    <a:rPr lang="fr-FR" altLang="fr-FR" sz="1100" b="1" dirty="0">
                      <a:solidFill>
                        <a:srgbClr val="000000"/>
                      </a:solidFill>
                    </a:rPr>
                    <a:t>-physio- pathologique =</a:t>
                  </a:r>
                  <a:r>
                    <a:rPr lang="fr-FR" altLang="fr-FR" sz="1200" b="1" dirty="0">
                      <a:solidFill>
                        <a:srgbClr val="000000"/>
                      </a:solidFill>
                    </a:rPr>
                    <a:t> </a:t>
                  </a:r>
                  <a:r>
                    <a:rPr lang="fr-FR" altLang="fr-FR" sz="1050" b="1" dirty="0">
                      <a:solidFill>
                        <a:srgbClr val="000099"/>
                      </a:solidFill>
                    </a:rPr>
                    <a:t>15-30CH</a:t>
                  </a:r>
                </a:p>
              </p:txBody>
            </p:sp>
          </p:grpSp>
        </p:grpSp>
      </p:grpSp>
      <p:sp>
        <p:nvSpPr>
          <p:cNvPr id="196609" name="Rectangle 14"/>
          <p:cNvSpPr>
            <a:spLocks noChangeArrowheads="1"/>
          </p:cNvSpPr>
          <p:nvPr/>
        </p:nvSpPr>
        <p:spPr bwMode="auto">
          <a:xfrm>
            <a:off x="7146925" y="1592263"/>
            <a:ext cx="193833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0" fontAlgn="base" hangingPunct="0">
              <a:lnSpc>
                <a:spcPct val="110000"/>
              </a:lnSpc>
              <a:spcBef>
                <a:spcPct val="0"/>
              </a:spcBef>
              <a:spcAft>
                <a:spcPct val="0"/>
              </a:spcAft>
            </a:pPr>
            <a:endParaRPr lang="fr-FR" altLang="fr-FR" sz="1700">
              <a:solidFill>
                <a:srgbClr val="009900"/>
              </a:solidFill>
              <a:ea typeface="ＭＳ Ｐゴシック" panose="020B0600070205080204" pitchFamily="34" charset="-128"/>
              <a:cs typeface="Arial" panose="020B0604020202020204" pitchFamily="34" charset="0"/>
            </a:endParaRPr>
          </a:p>
        </p:txBody>
      </p:sp>
      <p:grpSp>
        <p:nvGrpSpPr>
          <p:cNvPr id="70" name="Groupe 69"/>
          <p:cNvGrpSpPr>
            <a:grpSpLocks/>
          </p:cNvGrpSpPr>
          <p:nvPr/>
        </p:nvGrpSpPr>
        <p:grpSpPr bwMode="auto">
          <a:xfrm>
            <a:off x="2128838" y="4787900"/>
            <a:ext cx="8359775" cy="1630363"/>
            <a:chOff x="686962" y="5150607"/>
            <a:chExt cx="8359774" cy="1630177"/>
          </a:xfrm>
        </p:grpSpPr>
        <p:grpSp>
          <p:nvGrpSpPr>
            <p:cNvPr id="196634" name="Group 23"/>
            <p:cNvGrpSpPr>
              <a:grpSpLocks/>
            </p:cNvGrpSpPr>
            <p:nvPr/>
          </p:nvGrpSpPr>
          <p:grpSpPr bwMode="auto">
            <a:xfrm>
              <a:off x="2537329" y="5150607"/>
              <a:ext cx="3942222" cy="1166340"/>
              <a:chOff x="1509" y="3123"/>
              <a:chExt cx="2455" cy="486"/>
            </a:xfrm>
          </p:grpSpPr>
          <p:sp>
            <p:nvSpPr>
              <p:cNvPr id="196643" name="Rectangle 24"/>
              <p:cNvSpPr>
                <a:spLocks noChangeArrowheads="1"/>
              </p:cNvSpPr>
              <p:nvPr/>
            </p:nvSpPr>
            <p:spPr bwMode="auto">
              <a:xfrm>
                <a:off x="1509" y="3127"/>
                <a:ext cx="2455" cy="482"/>
              </a:xfrm>
              <a:prstGeom prst="rect">
                <a:avLst/>
              </a:prstGeom>
              <a:solidFill>
                <a:srgbClr val="FF9933"/>
              </a:solidFill>
              <a:ln w="19050">
                <a:solidFill>
                  <a:srgbClr val="00008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sp>
            <p:nvSpPr>
              <p:cNvPr id="196644" name="Line 25"/>
              <p:cNvSpPr>
                <a:spLocks noChangeShapeType="1"/>
              </p:cNvSpPr>
              <p:nvPr/>
            </p:nvSpPr>
            <p:spPr bwMode="auto">
              <a:xfrm>
                <a:off x="2766" y="3123"/>
                <a:ext cx="6" cy="486"/>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96635" name="AutoShape 26"/>
            <p:cNvSpPr>
              <a:spLocks noChangeArrowheads="1"/>
            </p:cNvSpPr>
            <p:nvPr/>
          </p:nvSpPr>
          <p:spPr bwMode="auto">
            <a:xfrm>
              <a:off x="686962" y="5873928"/>
              <a:ext cx="2173288" cy="670366"/>
            </a:xfrm>
            <a:prstGeom prst="cloudCallout">
              <a:avLst>
                <a:gd name="adj1" fmla="val 53972"/>
                <a:gd name="adj2" fmla="val -81556"/>
              </a:avLst>
            </a:prstGeom>
            <a:solidFill>
              <a:srgbClr val="FFFFFF"/>
            </a:solidFill>
            <a:ln w="15875">
              <a:solidFill>
                <a:srgbClr val="95C41D"/>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ja-JP" sz="1200" i="1" dirty="0">
                  <a:solidFill>
                    <a:srgbClr val="000000"/>
                  </a:solidFill>
                  <a:ea typeface="MS Mincho" panose="02020609040205080304" pitchFamily="49" charset="-128"/>
                </a:rPr>
                <a:t>Puis-je définir le Type sensible ?</a:t>
              </a:r>
            </a:p>
            <a:p>
              <a:pPr lvl="1" algn="ctr" fontAlgn="base">
                <a:spcBef>
                  <a:spcPct val="0"/>
                </a:spcBef>
                <a:spcAft>
                  <a:spcPct val="0"/>
                </a:spcAft>
              </a:pPr>
              <a:endParaRPr lang="fr-FR" altLang="ja-JP" sz="1200" i="1" dirty="0">
                <a:solidFill>
                  <a:srgbClr val="000000"/>
                </a:solidFill>
                <a:ea typeface="MS Mincho" panose="02020609040205080304" pitchFamily="49" charset="-128"/>
              </a:endParaRPr>
            </a:p>
            <a:p>
              <a:pPr fontAlgn="base">
                <a:spcBef>
                  <a:spcPct val="0"/>
                </a:spcBef>
                <a:spcAft>
                  <a:spcPct val="0"/>
                </a:spcAft>
              </a:pPr>
              <a:endParaRPr lang="fr-FR" altLang="fr-FR" sz="1600" dirty="0">
                <a:solidFill>
                  <a:srgbClr val="000000"/>
                </a:solidFill>
                <a:ea typeface="MS Mincho" panose="02020609040205080304" pitchFamily="49" charset="-128"/>
              </a:endParaRPr>
            </a:p>
          </p:txBody>
        </p:sp>
        <p:sp>
          <p:nvSpPr>
            <p:cNvPr id="196636" name="AutoShape 27"/>
            <p:cNvSpPr>
              <a:spLocks noChangeArrowheads="1"/>
            </p:cNvSpPr>
            <p:nvPr/>
          </p:nvSpPr>
          <p:spPr bwMode="auto">
            <a:xfrm>
              <a:off x="6012658" y="5972747"/>
              <a:ext cx="3034078" cy="465187"/>
            </a:xfrm>
            <a:prstGeom prst="wedgeRoundRectCallout">
              <a:avLst>
                <a:gd name="adj1" fmla="val -54185"/>
                <a:gd name="adj2" fmla="val -100958"/>
                <a:gd name="adj3" fmla="val 16667"/>
              </a:avLst>
            </a:prstGeom>
            <a:solidFill>
              <a:srgbClr val="FFFFFF"/>
            </a:solidFill>
            <a:ln w="15875">
              <a:solidFill>
                <a:srgbClr val="95C41D"/>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ja-JP" sz="1200" i="1" dirty="0">
                  <a:solidFill>
                    <a:srgbClr val="000000"/>
                  </a:solidFill>
                  <a:ea typeface="MS Mincho" panose="02020609040205080304" pitchFamily="49" charset="-128"/>
                </a:rPr>
                <a:t>Quelles maladies faites-vous </a:t>
              </a:r>
            </a:p>
            <a:p>
              <a:pPr algn="ctr" fontAlgn="base">
                <a:spcBef>
                  <a:spcPct val="0"/>
                </a:spcBef>
                <a:spcAft>
                  <a:spcPct val="0"/>
                </a:spcAft>
              </a:pPr>
              <a:r>
                <a:rPr lang="fr-FR" altLang="ja-JP" sz="1200" i="1" dirty="0">
                  <a:solidFill>
                    <a:srgbClr val="000000"/>
                  </a:solidFill>
                  <a:ea typeface="MS Mincho" panose="02020609040205080304" pitchFamily="49" charset="-128"/>
                </a:rPr>
                <a:t>(ou avez-vous fait) et à quel rythme ?</a:t>
              </a:r>
            </a:p>
            <a:p>
              <a:pPr lvl="1" algn="ctr" fontAlgn="base">
                <a:spcBef>
                  <a:spcPct val="0"/>
                </a:spcBef>
                <a:spcAft>
                  <a:spcPct val="0"/>
                </a:spcAft>
              </a:pPr>
              <a:endParaRPr lang="fr-FR" altLang="ja-JP" sz="1200" i="1" dirty="0">
                <a:solidFill>
                  <a:srgbClr val="000000"/>
                </a:solidFill>
                <a:ea typeface="MS Mincho" panose="02020609040205080304" pitchFamily="49" charset="-128"/>
              </a:endParaRPr>
            </a:p>
            <a:p>
              <a:pPr fontAlgn="base">
                <a:spcBef>
                  <a:spcPct val="0"/>
                </a:spcBef>
                <a:spcAft>
                  <a:spcPct val="0"/>
                </a:spcAft>
              </a:pPr>
              <a:endParaRPr lang="fr-FR" altLang="fr-FR" sz="1600" dirty="0">
                <a:solidFill>
                  <a:srgbClr val="000000"/>
                </a:solidFill>
                <a:ea typeface="MS Mincho" panose="02020609040205080304" pitchFamily="49" charset="-128"/>
              </a:endParaRPr>
            </a:p>
          </p:txBody>
        </p:sp>
        <p:sp>
          <p:nvSpPr>
            <p:cNvPr id="196637" name="Text Box 28"/>
            <p:cNvSpPr txBox="1">
              <a:spLocks noChangeArrowheads="1"/>
            </p:cNvSpPr>
            <p:nvPr/>
          </p:nvSpPr>
          <p:spPr bwMode="auto">
            <a:xfrm>
              <a:off x="2826239" y="5351909"/>
              <a:ext cx="1728787" cy="30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a:solidFill>
                    <a:srgbClr val="FFFFFF"/>
                  </a:solidFill>
                  <a:ea typeface="ＭＳ Ｐゴシック" panose="020B0600070205080204" pitchFamily="34" charset="-128"/>
                </a:rPr>
                <a:t>Type sensible</a:t>
              </a:r>
            </a:p>
          </p:txBody>
        </p:sp>
        <p:sp>
          <p:nvSpPr>
            <p:cNvPr id="196638" name="Text Box 29"/>
            <p:cNvSpPr txBox="1">
              <a:spLocks noChangeArrowheads="1"/>
            </p:cNvSpPr>
            <p:nvPr/>
          </p:nvSpPr>
          <p:spPr bwMode="auto">
            <a:xfrm>
              <a:off x="4599795" y="5364312"/>
              <a:ext cx="1728787" cy="5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a:solidFill>
                    <a:srgbClr val="FFFFFF"/>
                  </a:solidFill>
                  <a:ea typeface="ＭＳ Ｐゴシック" panose="020B0600070205080204" pitchFamily="34" charset="-128"/>
                </a:rPr>
                <a:t>Mode Réactionnel Chronique</a:t>
              </a:r>
            </a:p>
          </p:txBody>
        </p:sp>
        <p:sp>
          <p:nvSpPr>
            <p:cNvPr id="76" name="Text Box 30"/>
            <p:cNvSpPr txBox="1">
              <a:spLocks noChangeArrowheads="1"/>
            </p:cNvSpPr>
            <p:nvPr/>
          </p:nvSpPr>
          <p:spPr bwMode="auto">
            <a:xfrm>
              <a:off x="3049162" y="5928393"/>
              <a:ext cx="1333500" cy="276193"/>
            </a:xfrm>
            <a:prstGeom prst="rect">
              <a:avLst/>
            </a:prstGeom>
            <a:noFill/>
            <a:ln w="9525">
              <a:noFill/>
              <a:miter lim="800000"/>
              <a:headEnd/>
              <a:tailEnd/>
            </a:ln>
            <a:effectLst/>
          </p:spPr>
          <p:txBody>
            <a:bodyPr>
              <a:spAutoFit/>
            </a:bodyPr>
            <a:lstStyle/>
            <a:p>
              <a:pPr>
                <a:spcBef>
                  <a:spcPct val="50000"/>
                </a:spcBef>
                <a:defRPr/>
              </a:pPr>
              <a:r>
                <a:rPr lang="fr-FR" sz="1200" b="1" dirty="0">
                  <a:solidFill>
                    <a:srgbClr val="3333CC"/>
                  </a:solidFill>
                  <a:effectLst>
                    <a:outerShdw blurRad="38100" dist="38100" dir="2700000" algn="tl">
                      <a:srgbClr val="C0C0C0"/>
                    </a:outerShdw>
                  </a:effectLst>
                </a:rPr>
                <a:t>15 – 30 CH</a:t>
              </a:r>
            </a:p>
          </p:txBody>
        </p:sp>
        <p:sp>
          <p:nvSpPr>
            <p:cNvPr id="77" name="Text Box 31"/>
            <p:cNvSpPr txBox="1">
              <a:spLocks noChangeArrowheads="1"/>
            </p:cNvSpPr>
            <p:nvPr/>
          </p:nvSpPr>
          <p:spPr bwMode="auto">
            <a:xfrm>
              <a:off x="4658887" y="5928393"/>
              <a:ext cx="1333500" cy="276193"/>
            </a:xfrm>
            <a:prstGeom prst="rect">
              <a:avLst/>
            </a:prstGeom>
            <a:noFill/>
            <a:ln w="9525">
              <a:noFill/>
              <a:miter lim="800000"/>
              <a:headEnd/>
              <a:tailEnd/>
            </a:ln>
            <a:effectLst/>
          </p:spPr>
          <p:txBody>
            <a:bodyPr>
              <a:spAutoFit/>
            </a:bodyPr>
            <a:lstStyle/>
            <a:p>
              <a:pPr>
                <a:spcBef>
                  <a:spcPct val="50000"/>
                </a:spcBef>
                <a:defRPr/>
              </a:pPr>
              <a:r>
                <a:rPr lang="fr-FR" sz="1200" b="1">
                  <a:solidFill>
                    <a:srgbClr val="3333CC"/>
                  </a:solidFill>
                  <a:effectLst>
                    <a:outerShdw blurRad="38100" dist="38100" dir="2700000" algn="tl">
                      <a:srgbClr val="C0C0C0"/>
                    </a:outerShdw>
                  </a:effectLst>
                </a:rPr>
                <a:t>15 – 30 CH</a:t>
              </a:r>
            </a:p>
          </p:txBody>
        </p:sp>
        <p:sp>
          <p:nvSpPr>
            <p:cNvPr id="196641" name="Rectangle 22"/>
            <p:cNvSpPr>
              <a:spLocks noChangeArrowheads="1"/>
            </p:cNvSpPr>
            <p:nvPr/>
          </p:nvSpPr>
          <p:spPr bwMode="auto">
            <a:xfrm>
              <a:off x="1979613" y="6493446"/>
              <a:ext cx="2663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1200" b="1">
                  <a:solidFill>
                    <a:srgbClr val="4040B3"/>
                  </a:solidFill>
                  <a:ea typeface="ＭＳ Ｐゴシック" panose="020B0600070205080204" pitchFamily="34" charset="-128"/>
                </a:rPr>
                <a:t>5 gr/j à 1 dose/semaine</a:t>
              </a:r>
            </a:p>
          </p:txBody>
        </p:sp>
        <p:sp>
          <p:nvSpPr>
            <p:cNvPr id="196642" name="Rectangle 22"/>
            <p:cNvSpPr>
              <a:spLocks noChangeArrowheads="1"/>
            </p:cNvSpPr>
            <p:nvPr/>
          </p:nvSpPr>
          <p:spPr bwMode="auto">
            <a:xfrm>
              <a:off x="4211638" y="6493446"/>
              <a:ext cx="2663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1200" b="1">
                  <a:solidFill>
                    <a:srgbClr val="4040B3"/>
                  </a:solidFill>
                  <a:ea typeface="ＭＳ Ｐゴシック" panose="020B0600070205080204" pitchFamily="34" charset="-128"/>
                </a:rPr>
                <a:t>1 dose/semaine</a:t>
              </a:r>
            </a:p>
          </p:txBody>
        </p:sp>
      </p:grpSp>
      <p:grpSp>
        <p:nvGrpSpPr>
          <p:cNvPr id="82" name="Groupe 81"/>
          <p:cNvGrpSpPr>
            <a:grpSpLocks/>
          </p:cNvGrpSpPr>
          <p:nvPr/>
        </p:nvGrpSpPr>
        <p:grpSpPr bwMode="auto">
          <a:xfrm>
            <a:off x="1735138" y="1557338"/>
            <a:ext cx="7915275" cy="2179637"/>
            <a:chOff x="485337" y="1889606"/>
            <a:chExt cx="7915349" cy="2180543"/>
          </a:xfrm>
        </p:grpSpPr>
        <p:sp>
          <p:nvSpPr>
            <p:cNvPr id="83" name="Rectangle 22"/>
            <p:cNvSpPr>
              <a:spLocks noChangeArrowheads="1"/>
            </p:cNvSpPr>
            <p:nvPr/>
          </p:nvSpPr>
          <p:spPr bwMode="auto">
            <a:xfrm>
              <a:off x="3942944" y="3511117"/>
              <a:ext cx="506417" cy="193756"/>
            </a:xfrm>
            <a:prstGeom prst="rect">
              <a:avLst/>
            </a:prstGeom>
            <a:noFill/>
            <a:ln w="9525">
              <a:noFill/>
              <a:miter lim="800000"/>
              <a:headEnd/>
              <a:tailEnd/>
            </a:ln>
          </p:spPr>
          <p:txBody>
            <a:bodyPr wrap="none" anchor="ctr"/>
            <a:lstStyle/>
            <a:p>
              <a:pPr algn="ctr" defTabSz="457189">
                <a:defRPr/>
              </a:pPr>
              <a:r>
                <a:rPr lang="fr-FR" sz="1200" b="1" dirty="0">
                  <a:solidFill>
                    <a:srgbClr val="3333CC"/>
                  </a:solidFill>
                  <a:effectLst>
                    <a:outerShdw blurRad="38100" dist="38100" dir="2700000" algn="tl">
                      <a:srgbClr val="C0C0C0"/>
                    </a:outerShdw>
                  </a:effectLst>
                  <a:ea typeface="ＭＳ Ｐゴシック" charset="-128"/>
                </a:rPr>
                <a:t>5 CH</a:t>
              </a:r>
            </a:p>
          </p:txBody>
        </p:sp>
        <p:sp>
          <p:nvSpPr>
            <p:cNvPr id="84" name="Rectangle 22"/>
            <p:cNvSpPr>
              <a:spLocks noChangeArrowheads="1"/>
            </p:cNvSpPr>
            <p:nvPr/>
          </p:nvSpPr>
          <p:spPr bwMode="auto">
            <a:xfrm>
              <a:off x="3896906" y="3831925"/>
              <a:ext cx="504830" cy="195344"/>
            </a:xfrm>
            <a:prstGeom prst="rect">
              <a:avLst/>
            </a:prstGeom>
            <a:noFill/>
            <a:ln w="9525">
              <a:noFill/>
              <a:miter lim="800000"/>
              <a:headEnd/>
              <a:tailEnd/>
            </a:ln>
          </p:spPr>
          <p:txBody>
            <a:bodyPr wrap="none" anchor="ctr"/>
            <a:lstStyle/>
            <a:p>
              <a:pPr algn="ctr" defTabSz="457189">
                <a:defRPr/>
              </a:pPr>
              <a:r>
                <a:rPr lang="fr-FR" sz="1200" b="1" dirty="0">
                  <a:solidFill>
                    <a:srgbClr val="3333CC"/>
                  </a:solidFill>
                  <a:effectLst>
                    <a:outerShdw blurRad="38100" dist="38100" dir="2700000" algn="tl">
                      <a:srgbClr val="C0C0C0"/>
                    </a:outerShdw>
                  </a:effectLst>
                  <a:ea typeface="ＭＳ Ｐゴシック" charset="-128"/>
                </a:rPr>
                <a:t>30 CH</a:t>
              </a:r>
            </a:p>
          </p:txBody>
        </p:sp>
        <p:sp>
          <p:nvSpPr>
            <p:cNvPr id="196630" name="Rectangle 22"/>
            <p:cNvSpPr>
              <a:spLocks noChangeArrowheads="1"/>
            </p:cNvSpPr>
            <p:nvPr/>
          </p:nvSpPr>
          <p:spPr bwMode="auto">
            <a:xfrm>
              <a:off x="485337" y="3069255"/>
              <a:ext cx="19923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1200" b="1">
                  <a:solidFill>
                    <a:srgbClr val="4040B3"/>
                  </a:solidFill>
                  <a:ea typeface="ＭＳ Ｐゴシック" panose="020B0600070205080204" pitchFamily="34" charset="-128"/>
                </a:rPr>
                <a:t>5 gr à répéter</a:t>
              </a:r>
              <a:r>
                <a:rPr lang="en-US" altLang="fr-FR" sz="1200" b="1">
                  <a:solidFill>
                    <a:srgbClr val="4040B3"/>
                  </a:solidFill>
                  <a:ea typeface="ＭＳ Ｐゴシック" panose="020B0600070205080204" pitchFamily="34" charset="-128"/>
                  <a:sym typeface="Symbol" panose="05050102010706020507" pitchFamily="18" charset="2"/>
                </a:rPr>
                <a:t> - ESA</a:t>
              </a:r>
              <a:r>
                <a:rPr lang="fr-FR" altLang="fr-FR" sz="1200" b="1">
                  <a:solidFill>
                    <a:srgbClr val="4040B3"/>
                  </a:solidFill>
                  <a:ea typeface="ＭＳ Ｐゴシック" panose="020B0600070205080204" pitchFamily="34" charset="-128"/>
                </a:rPr>
                <a:t> </a:t>
              </a:r>
            </a:p>
          </p:txBody>
        </p:sp>
        <p:sp>
          <p:nvSpPr>
            <p:cNvPr id="196631" name="Rectangle 22"/>
            <p:cNvSpPr>
              <a:spLocks noChangeArrowheads="1"/>
            </p:cNvSpPr>
            <p:nvPr/>
          </p:nvSpPr>
          <p:spPr bwMode="auto">
            <a:xfrm>
              <a:off x="6065473" y="1889606"/>
              <a:ext cx="233521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1200" b="1">
                  <a:solidFill>
                    <a:srgbClr val="4040B3"/>
                  </a:solidFill>
                  <a:ea typeface="ＭＳ Ｐゴシック" panose="020B0600070205080204" pitchFamily="34" charset="-128"/>
                </a:rPr>
                <a:t>5 gr/j à 1 dose/semaine</a:t>
              </a:r>
            </a:p>
          </p:txBody>
        </p:sp>
        <p:sp>
          <p:nvSpPr>
            <p:cNvPr id="196632" name="Text Box 51"/>
            <p:cNvSpPr txBox="1">
              <a:spLocks noChangeArrowheads="1"/>
            </p:cNvSpPr>
            <p:nvPr/>
          </p:nvSpPr>
          <p:spPr bwMode="auto">
            <a:xfrm>
              <a:off x="4309072" y="2056996"/>
              <a:ext cx="1333501" cy="277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fr-FR" altLang="fr-FR" sz="1200" b="1">
                  <a:solidFill>
                    <a:srgbClr val="3333CC"/>
                  </a:solidFill>
                  <a:ea typeface="ＭＳ Ｐゴシック" panose="020B0600070205080204" pitchFamily="34" charset="-128"/>
                </a:rPr>
                <a:t>15 – 30 CH</a:t>
              </a:r>
            </a:p>
          </p:txBody>
        </p:sp>
        <p:sp>
          <p:nvSpPr>
            <p:cNvPr id="196633" name="AutoShape 41"/>
            <p:cNvSpPr>
              <a:spLocks noChangeArrowheads="1"/>
            </p:cNvSpPr>
            <p:nvPr/>
          </p:nvSpPr>
          <p:spPr bwMode="auto">
            <a:xfrm rot="7861389">
              <a:off x="4455776" y="3480529"/>
              <a:ext cx="606114" cy="573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47 w 21600"/>
                <a:gd name="T19" fmla="*/ 3182 h 21600"/>
                <a:gd name="T20" fmla="*/ 18453 w 21600"/>
                <a:gd name="T21" fmla="*/ 1841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cubicBezTo>
                    <a:pt x="5400" y="13782"/>
                    <a:pt x="7817" y="16200"/>
                    <a:pt x="10800" y="16200"/>
                  </a:cubicBezTo>
                  <a:cubicBezTo>
                    <a:pt x="11557" y="16200"/>
                    <a:pt x="12307" y="16040"/>
                    <a:pt x="12999" y="15731"/>
                  </a:cubicBezTo>
                  <a:lnTo>
                    <a:pt x="15198" y="20663"/>
                  </a:lnTo>
                  <a:cubicBezTo>
                    <a:pt x="13814" y="21280"/>
                    <a:pt x="12315" y="21599"/>
                    <a:pt x="10800" y="21599"/>
                  </a:cubicBezTo>
                  <a:cubicBezTo>
                    <a:pt x="4835" y="21600"/>
                    <a:pt x="0" y="16764"/>
                    <a:pt x="0" y="10800"/>
                  </a:cubicBez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a:solidFill>
                  <a:srgbClr val="000000"/>
                </a:solidFill>
                <a:cs typeface="Arial" panose="020B0604020202020204" pitchFamily="34" charset="0"/>
              </a:endParaRPr>
            </a:p>
          </p:txBody>
        </p:sp>
      </p:grpSp>
      <p:grpSp>
        <p:nvGrpSpPr>
          <p:cNvPr id="89" name="Groupe 88"/>
          <p:cNvGrpSpPr>
            <a:grpSpLocks/>
          </p:cNvGrpSpPr>
          <p:nvPr/>
        </p:nvGrpSpPr>
        <p:grpSpPr bwMode="auto">
          <a:xfrm>
            <a:off x="3967163" y="1006475"/>
            <a:ext cx="4722812" cy="987425"/>
            <a:chOff x="2695359" y="1710167"/>
            <a:chExt cx="4722263" cy="988208"/>
          </a:xfrm>
        </p:grpSpPr>
        <p:grpSp>
          <p:nvGrpSpPr>
            <p:cNvPr id="196620" name="Group 36"/>
            <p:cNvGrpSpPr>
              <a:grpSpLocks/>
            </p:cNvGrpSpPr>
            <p:nvPr/>
          </p:nvGrpSpPr>
          <p:grpSpPr bwMode="auto">
            <a:xfrm>
              <a:off x="2695359" y="1888738"/>
              <a:ext cx="3941932" cy="809637"/>
              <a:chOff x="1693" y="852"/>
              <a:chExt cx="2734" cy="566"/>
            </a:xfrm>
          </p:grpSpPr>
          <p:grpSp>
            <p:nvGrpSpPr>
              <p:cNvPr id="196622" name="Group 37"/>
              <p:cNvGrpSpPr>
                <a:grpSpLocks/>
              </p:cNvGrpSpPr>
              <p:nvPr/>
            </p:nvGrpSpPr>
            <p:grpSpPr bwMode="auto">
              <a:xfrm>
                <a:off x="1693" y="852"/>
                <a:ext cx="2734" cy="566"/>
                <a:chOff x="1700" y="967"/>
                <a:chExt cx="2343" cy="537"/>
              </a:xfrm>
            </p:grpSpPr>
            <p:grpSp>
              <p:nvGrpSpPr>
                <p:cNvPr id="196624" name="Group 38"/>
                <p:cNvGrpSpPr>
                  <a:grpSpLocks/>
                </p:cNvGrpSpPr>
                <p:nvPr/>
              </p:nvGrpSpPr>
              <p:grpSpPr bwMode="auto">
                <a:xfrm>
                  <a:off x="1707" y="967"/>
                  <a:ext cx="2336" cy="537"/>
                  <a:chOff x="1707" y="1058"/>
                  <a:chExt cx="2336" cy="537"/>
                </a:xfrm>
              </p:grpSpPr>
              <p:sp>
                <p:nvSpPr>
                  <p:cNvPr id="196626" name="Line 39"/>
                  <p:cNvSpPr>
                    <a:spLocks noChangeShapeType="1"/>
                  </p:cNvSpPr>
                  <p:nvPr/>
                </p:nvSpPr>
                <p:spPr bwMode="auto">
                  <a:xfrm flipV="1">
                    <a:off x="1707" y="1058"/>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96627" name="Line 40"/>
                  <p:cNvSpPr>
                    <a:spLocks noChangeShapeType="1"/>
                  </p:cNvSpPr>
                  <p:nvPr/>
                </p:nvSpPr>
                <p:spPr bwMode="auto">
                  <a:xfrm>
                    <a:off x="2918" y="1060"/>
                    <a:ext cx="1125" cy="53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96625" name="Line 41"/>
                <p:cNvSpPr>
                  <a:spLocks noChangeShapeType="1"/>
                </p:cNvSpPr>
                <p:nvPr/>
              </p:nvSpPr>
              <p:spPr bwMode="auto">
                <a:xfrm flipV="1">
                  <a:off x="1700" y="1498"/>
                  <a:ext cx="2343" cy="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96623" name="Text Box 42"/>
              <p:cNvSpPr txBox="1">
                <a:spLocks noChangeArrowheads="1"/>
              </p:cNvSpPr>
              <p:nvPr/>
            </p:nvSpPr>
            <p:spPr bwMode="auto">
              <a:xfrm>
                <a:off x="2778" y="987"/>
                <a:ext cx="81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a:solidFill>
                      <a:srgbClr val="000000"/>
                    </a:solidFill>
                    <a:ea typeface="ＭＳ Ｐゴシック" panose="020B0600070205080204" pitchFamily="34" charset="-128"/>
                  </a:rPr>
                  <a:t>Etiologie</a:t>
                </a:r>
              </a:p>
            </p:txBody>
          </p:sp>
        </p:grpSp>
        <p:sp>
          <p:nvSpPr>
            <p:cNvPr id="196621" name="AutoShape 35"/>
            <p:cNvSpPr>
              <a:spLocks noChangeArrowheads="1"/>
            </p:cNvSpPr>
            <p:nvPr/>
          </p:nvSpPr>
          <p:spPr bwMode="auto">
            <a:xfrm>
              <a:off x="5593584" y="1710167"/>
              <a:ext cx="1824038" cy="454025"/>
            </a:xfrm>
            <a:prstGeom prst="wedgeRoundRectCallout">
              <a:avLst>
                <a:gd name="adj1" fmla="val -54486"/>
                <a:gd name="adj2" fmla="val 104620"/>
                <a:gd name="adj3" fmla="val 16667"/>
              </a:avLst>
            </a:prstGeom>
            <a:solidFill>
              <a:srgbClr val="FFFFFF"/>
            </a:solidFill>
            <a:ln w="15875">
              <a:solidFill>
                <a:srgbClr val="95C41D"/>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ja-JP" sz="1200" i="1" dirty="0">
                  <a:solidFill>
                    <a:srgbClr val="000000"/>
                  </a:solidFill>
                  <a:ea typeface="MS Mincho" panose="02020609040205080304" pitchFamily="49" charset="-128"/>
                </a:rPr>
                <a:t>Depuis quand ? </a:t>
              </a:r>
            </a:p>
            <a:p>
              <a:pPr algn="ctr" fontAlgn="base">
                <a:spcBef>
                  <a:spcPct val="0"/>
                </a:spcBef>
                <a:spcAft>
                  <a:spcPct val="0"/>
                </a:spcAft>
              </a:pPr>
              <a:r>
                <a:rPr lang="fr-FR" altLang="ja-JP" sz="1200" i="1" dirty="0">
                  <a:solidFill>
                    <a:srgbClr val="000000"/>
                  </a:solidFill>
                  <a:ea typeface="MS Mincho" panose="02020609040205080304" pitchFamily="49" charset="-128"/>
                </a:rPr>
                <a:t>A la suite de quoi ?</a:t>
              </a:r>
            </a:p>
            <a:p>
              <a:pPr fontAlgn="base">
                <a:spcBef>
                  <a:spcPct val="0"/>
                </a:spcBef>
                <a:spcAft>
                  <a:spcPct val="0"/>
                </a:spcAft>
              </a:pPr>
              <a:endParaRPr lang="fr-FR" altLang="fr-FR" sz="1600" dirty="0">
                <a:solidFill>
                  <a:srgbClr val="000000"/>
                </a:solidFill>
                <a:ea typeface="MS Mincho" panose="02020609040205080304" pitchFamily="49" charset="-128"/>
              </a:endParaRPr>
            </a:p>
          </p:txBody>
        </p:sp>
      </p:grpSp>
      <p:grpSp>
        <p:nvGrpSpPr>
          <p:cNvPr id="98" name="Groupe 97"/>
          <p:cNvGrpSpPr>
            <a:grpSpLocks/>
          </p:cNvGrpSpPr>
          <p:nvPr/>
        </p:nvGrpSpPr>
        <p:grpSpPr bwMode="auto">
          <a:xfrm>
            <a:off x="1558925" y="2146300"/>
            <a:ext cx="8721725" cy="2733675"/>
            <a:chOff x="134938" y="2506317"/>
            <a:chExt cx="8721725" cy="2734587"/>
          </a:xfrm>
        </p:grpSpPr>
        <p:sp>
          <p:nvSpPr>
            <p:cNvPr id="196616" name="AutoShape 17"/>
            <p:cNvSpPr>
              <a:spLocks noChangeArrowheads="1"/>
            </p:cNvSpPr>
            <p:nvPr/>
          </p:nvSpPr>
          <p:spPr bwMode="auto">
            <a:xfrm>
              <a:off x="6396486" y="2506317"/>
              <a:ext cx="1993900" cy="414338"/>
            </a:xfrm>
            <a:prstGeom prst="wedgeRoundRectCallout">
              <a:avLst>
                <a:gd name="adj1" fmla="val -62181"/>
                <a:gd name="adj2" fmla="val 100574"/>
                <a:gd name="adj3" fmla="val 16667"/>
              </a:avLst>
            </a:prstGeom>
            <a:solidFill>
              <a:srgbClr val="FFFFFF"/>
            </a:solidFill>
            <a:ln w="15875">
              <a:solidFill>
                <a:srgbClr val="95C41D"/>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ja-JP" sz="1200" i="1" dirty="0">
                  <a:solidFill>
                    <a:srgbClr val="000000"/>
                  </a:solidFill>
                  <a:ea typeface="MS Mincho" panose="02020609040205080304" pitchFamily="49" charset="-128"/>
                </a:rPr>
                <a:t>Que ressentez-vous ?</a:t>
              </a:r>
            </a:p>
            <a:p>
              <a:pPr lvl="1" algn="ctr" fontAlgn="base">
                <a:spcBef>
                  <a:spcPct val="0"/>
                </a:spcBef>
                <a:spcAft>
                  <a:spcPct val="0"/>
                </a:spcAft>
              </a:pPr>
              <a:endParaRPr lang="fr-FR" altLang="ja-JP" sz="1200" i="1" dirty="0">
                <a:solidFill>
                  <a:srgbClr val="000000"/>
                </a:solidFill>
                <a:ea typeface="MS Mincho" panose="02020609040205080304" pitchFamily="49" charset="-128"/>
              </a:endParaRPr>
            </a:p>
            <a:p>
              <a:pPr fontAlgn="base">
                <a:spcBef>
                  <a:spcPct val="0"/>
                </a:spcBef>
                <a:spcAft>
                  <a:spcPct val="0"/>
                </a:spcAft>
              </a:pPr>
              <a:endParaRPr lang="fr-FR" altLang="fr-FR" sz="1600" dirty="0">
                <a:solidFill>
                  <a:srgbClr val="000000"/>
                </a:solidFill>
                <a:ea typeface="MS Mincho" panose="02020609040205080304" pitchFamily="49" charset="-128"/>
              </a:endParaRPr>
            </a:p>
          </p:txBody>
        </p:sp>
        <p:sp>
          <p:nvSpPr>
            <p:cNvPr id="196617" name="AutoShape 18"/>
            <p:cNvSpPr>
              <a:spLocks noChangeArrowheads="1"/>
            </p:cNvSpPr>
            <p:nvPr/>
          </p:nvSpPr>
          <p:spPr bwMode="auto">
            <a:xfrm>
              <a:off x="394589" y="2667291"/>
              <a:ext cx="1997075" cy="414338"/>
            </a:xfrm>
            <a:prstGeom prst="wedgeRoundRectCallout">
              <a:avLst>
                <a:gd name="adj1" fmla="val 58255"/>
                <a:gd name="adj2" fmla="val 91690"/>
                <a:gd name="adj3" fmla="val 16667"/>
              </a:avLst>
            </a:prstGeom>
            <a:solidFill>
              <a:srgbClr val="FFFFFF"/>
            </a:solidFill>
            <a:ln w="15875">
              <a:solidFill>
                <a:srgbClr val="95C41D"/>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ja-JP" sz="1200" i="1" dirty="0">
                  <a:solidFill>
                    <a:srgbClr val="000000"/>
                  </a:solidFill>
                  <a:ea typeface="MS Mincho" panose="02020609040205080304" pitchFamily="49" charset="-128"/>
                </a:rPr>
                <a:t>Que vous arrive-t-il ?</a:t>
              </a:r>
            </a:p>
            <a:p>
              <a:pPr lvl="1" algn="ctr" fontAlgn="base">
                <a:spcBef>
                  <a:spcPct val="0"/>
                </a:spcBef>
                <a:spcAft>
                  <a:spcPct val="0"/>
                </a:spcAft>
              </a:pPr>
              <a:endParaRPr lang="fr-FR" altLang="ja-JP" sz="1200" i="1" dirty="0">
                <a:solidFill>
                  <a:srgbClr val="000000"/>
                </a:solidFill>
                <a:ea typeface="MS Mincho" panose="02020609040205080304" pitchFamily="49" charset="-128"/>
              </a:endParaRPr>
            </a:p>
            <a:p>
              <a:pPr fontAlgn="base">
                <a:spcBef>
                  <a:spcPct val="0"/>
                </a:spcBef>
                <a:spcAft>
                  <a:spcPct val="0"/>
                </a:spcAft>
              </a:pPr>
              <a:endParaRPr lang="fr-FR" altLang="fr-FR" sz="1600" dirty="0">
                <a:solidFill>
                  <a:srgbClr val="000000"/>
                </a:solidFill>
                <a:ea typeface="MS Mincho" panose="02020609040205080304" pitchFamily="49" charset="-128"/>
              </a:endParaRPr>
            </a:p>
          </p:txBody>
        </p:sp>
        <p:sp>
          <p:nvSpPr>
            <p:cNvPr id="196618" name="AutoShape 19"/>
            <p:cNvSpPr>
              <a:spLocks noChangeArrowheads="1"/>
            </p:cNvSpPr>
            <p:nvPr/>
          </p:nvSpPr>
          <p:spPr bwMode="auto">
            <a:xfrm>
              <a:off x="134938" y="4647179"/>
              <a:ext cx="2397125" cy="593725"/>
            </a:xfrm>
            <a:prstGeom prst="wedgeRoundRectCallout">
              <a:avLst>
                <a:gd name="adj1" fmla="val 65829"/>
                <a:gd name="adj2" fmla="val -50269"/>
                <a:gd name="adj3" fmla="val 16667"/>
              </a:avLst>
            </a:prstGeom>
            <a:solidFill>
              <a:srgbClr val="FFFFFF"/>
            </a:solidFill>
            <a:ln w="15875">
              <a:solidFill>
                <a:srgbClr val="95C41D"/>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ja-JP" sz="1200" i="1" dirty="0">
                  <a:solidFill>
                    <a:srgbClr val="000000"/>
                  </a:solidFill>
                  <a:ea typeface="MS Mincho" panose="02020609040205080304" pitchFamily="49" charset="-128"/>
                </a:rPr>
                <a:t>Avez-vous d’autres signes</a:t>
              </a:r>
            </a:p>
            <a:p>
              <a:pPr algn="ctr" fontAlgn="base">
                <a:spcBef>
                  <a:spcPct val="0"/>
                </a:spcBef>
                <a:spcAft>
                  <a:spcPct val="0"/>
                </a:spcAft>
              </a:pPr>
              <a:r>
                <a:rPr lang="fr-FR" altLang="ja-JP" sz="1200" i="1" dirty="0">
                  <a:solidFill>
                    <a:srgbClr val="000000"/>
                  </a:solidFill>
                  <a:ea typeface="MS Mincho" panose="02020609040205080304" pitchFamily="49" charset="-128"/>
                </a:rPr>
                <a:t>à ajouter ?</a:t>
              </a:r>
            </a:p>
            <a:p>
              <a:pPr lvl="1" algn="ctr" fontAlgn="base">
                <a:spcBef>
                  <a:spcPct val="0"/>
                </a:spcBef>
                <a:spcAft>
                  <a:spcPct val="0"/>
                </a:spcAft>
              </a:pPr>
              <a:endParaRPr lang="fr-FR" altLang="ja-JP" sz="1200" i="1" dirty="0">
                <a:solidFill>
                  <a:srgbClr val="000000"/>
                </a:solidFill>
                <a:ea typeface="MS Mincho" panose="02020609040205080304" pitchFamily="49" charset="-128"/>
              </a:endParaRPr>
            </a:p>
            <a:p>
              <a:pPr fontAlgn="base">
                <a:spcBef>
                  <a:spcPct val="0"/>
                </a:spcBef>
                <a:spcAft>
                  <a:spcPct val="0"/>
                </a:spcAft>
              </a:pPr>
              <a:endParaRPr lang="fr-FR" altLang="fr-FR" sz="1600" dirty="0">
                <a:solidFill>
                  <a:srgbClr val="000000"/>
                </a:solidFill>
                <a:ea typeface="MS Mincho" panose="02020609040205080304" pitchFamily="49" charset="-128"/>
              </a:endParaRPr>
            </a:p>
          </p:txBody>
        </p:sp>
        <p:sp>
          <p:nvSpPr>
            <p:cNvPr id="196619" name="AutoShape 20"/>
            <p:cNvSpPr>
              <a:spLocks noChangeArrowheads="1"/>
            </p:cNvSpPr>
            <p:nvPr/>
          </p:nvSpPr>
          <p:spPr bwMode="auto">
            <a:xfrm>
              <a:off x="6265863" y="4090398"/>
              <a:ext cx="2590800" cy="593725"/>
            </a:xfrm>
            <a:prstGeom prst="wedgeRoundRectCallout">
              <a:avLst>
                <a:gd name="adj1" fmla="val -63787"/>
                <a:gd name="adj2" fmla="val 44116"/>
                <a:gd name="adj3" fmla="val 16667"/>
              </a:avLst>
            </a:prstGeom>
            <a:solidFill>
              <a:srgbClr val="FFFFFF"/>
            </a:solidFill>
            <a:ln w="15875">
              <a:solidFill>
                <a:srgbClr val="95C41D"/>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ja-JP" sz="1200" i="1" dirty="0">
                  <a:solidFill>
                    <a:srgbClr val="000000"/>
                  </a:solidFill>
                  <a:ea typeface="ＭＳ Ｐゴシック" panose="020B0600070205080204" pitchFamily="34" charset="-128"/>
                </a:rPr>
                <a:t>Qu'est-ce qui vous améliore ?</a:t>
              </a:r>
            </a:p>
            <a:p>
              <a:pPr fontAlgn="base">
                <a:spcBef>
                  <a:spcPct val="0"/>
                </a:spcBef>
                <a:spcAft>
                  <a:spcPct val="0"/>
                </a:spcAft>
              </a:pPr>
              <a:r>
                <a:rPr lang="fr-FR" altLang="ja-JP" sz="1200" i="1" dirty="0">
                  <a:solidFill>
                    <a:srgbClr val="000000"/>
                  </a:solidFill>
                  <a:ea typeface="ＭＳ Ｐゴシック" panose="020B0600070205080204" pitchFamily="34" charset="-128"/>
                </a:rPr>
                <a:t>Qu'est-ce qui vous aggrave ?</a:t>
              </a:r>
              <a:endParaRPr lang="fr-FR" altLang="ja-JP" sz="1200" i="1" dirty="0">
                <a:solidFill>
                  <a:srgbClr val="000000"/>
                </a:solidFill>
                <a:ea typeface="MS Mincho" panose="02020609040205080304" pitchFamily="49" charset="-128"/>
              </a:endParaRPr>
            </a:p>
            <a:p>
              <a:pPr fontAlgn="base">
                <a:spcBef>
                  <a:spcPct val="0"/>
                </a:spcBef>
                <a:spcAft>
                  <a:spcPct val="0"/>
                </a:spcAft>
              </a:pPr>
              <a:endParaRPr lang="fr-FR" altLang="fr-FR" sz="1200" dirty="0">
                <a:solidFill>
                  <a:srgbClr val="000000"/>
                </a:solidFill>
                <a:ea typeface="ＭＳ Ｐゴシック" panose="020B0600070205080204" pitchFamily="34" charset="-128"/>
              </a:endParaRPr>
            </a:p>
          </p:txBody>
        </p:sp>
      </p:grpSp>
      <p:sp>
        <p:nvSpPr>
          <p:cNvPr id="60" name="ZoneTexte 59"/>
          <p:cNvSpPr txBox="1"/>
          <p:nvPr/>
        </p:nvSpPr>
        <p:spPr>
          <a:xfrm>
            <a:off x="2397125" y="314325"/>
            <a:ext cx="8091488" cy="584200"/>
          </a:xfrm>
          <a:prstGeom prst="rect">
            <a:avLst/>
          </a:prstGeom>
          <a:noFill/>
        </p:spPr>
        <p:txBody>
          <a:bodyPr>
            <a:spAutoFit/>
          </a:bodyPr>
          <a:lstStyle/>
          <a:p>
            <a:pPr>
              <a:defRPr/>
            </a:pPr>
            <a:r>
              <a:rPr lang="fr-FR" sz="3200" b="1" dirty="0">
                <a:solidFill>
                  <a:srgbClr val="FFFFFF"/>
                </a:solidFill>
                <a:latin typeface="Arial" panose="020B0604020202020204" pitchFamily="34" charset="0"/>
                <a:cs typeface="Arial" panose="020B0604020202020204" pitchFamily="34" charset="0"/>
              </a:rPr>
              <a:t>3.4. Méthodologie de conseil</a:t>
            </a:r>
          </a:p>
        </p:txBody>
      </p:sp>
      <p:sp>
        <p:nvSpPr>
          <p:cNvPr id="58" name="ZoneTexte 57"/>
          <p:cNvSpPr txBox="1"/>
          <p:nvPr/>
        </p:nvSpPr>
        <p:spPr bwMode="auto">
          <a:xfrm>
            <a:off x="10590213" y="1825625"/>
            <a:ext cx="615950" cy="3808413"/>
          </a:xfrm>
          <a:prstGeom prst="rect">
            <a:avLst/>
          </a:prstGeom>
          <a:solidFill>
            <a:srgbClr val="95C41D"/>
          </a:solidFill>
          <a:ln>
            <a:noFill/>
          </a:ln>
        </p:spPr>
        <p:txBody>
          <a:bodyPr vert="vert">
            <a:spAutoFit/>
          </a:bodyPr>
          <a:lstStyle/>
          <a:p>
            <a:pPr algn="ctr" fontAlgn="auto">
              <a:spcBef>
                <a:spcPts val="0"/>
              </a:spcBef>
              <a:spcAft>
                <a:spcPts val="0"/>
              </a:spcAft>
              <a:defRPr/>
            </a:pPr>
            <a:r>
              <a:rPr lang="fr-FR" sz="2800" b="1" dirty="0">
                <a:solidFill>
                  <a:schemeClr val="bg1"/>
                </a:solidFill>
                <a:latin typeface="+mn-lt"/>
              </a:rPr>
              <a:t>R</a:t>
            </a:r>
            <a:r>
              <a:rPr lang="fr-FR" dirty="0">
                <a:solidFill>
                  <a:schemeClr val="bg1"/>
                </a:solidFill>
                <a:latin typeface="+mn-lt"/>
              </a:rPr>
              <a:t>éaction</a:t>
            </a:r>
            <a:r>
              <a:rPr lang="fr-FR" b="1" dirty="0">
                <a:solidFill>
                  <a:schemeClr val="bg1"/>
                </a:solidFill>
                <a:latin typeface="+mn-lt"/>
              </a:rPr>
              <a:t> </a:t>
            </a:r>
            <a:r>
              <a:rPr lang="fr-FR" sz="2800" b="1" dirty="0">
                <a:solidFill>
                  <a:schemeClr val="bg1"/>
                </a:solidFill>
                <a:latin typeface="+mn-lt"/>
              </a:rPr>
              <a:t>I</a:t>
            </a:r>
            <a:r>
              <a:rPr lang="fr-FR" dirty="0">
                <a:solidFill>
                  <a:schemeClr val="bg1"/>
                </a:solidFill>
                <a:latin typeface="+mn-lt"/>
              </a:rPr>
              <a:t>ndividuelle</a:t>
            </a:r>
            <a:r>
              <a:rPr lang="fr-FR" b="1" dirty="0">
                <a:solidFill>
                  <a:schemeClr val="bg1"/>
                </a:solidFill>
                <a:latin typeface="+mn-lt"/>
              </a:rPr>
              <a:t> </a:t>
            </a:r>
            <a:r>
              <a:rPr lang="fr-FR" dirty="0">
                <a:solidFill>
                  <a:schemeClr val="bg1"/>
                </a:solidFill>
                <a:latin typeface="+mn-lt"/>
              </a:rPr>
              <a:t>du </a:t>
            </a:r>
            <a:r>
              <a:rPr lang="fr-FR" sz="2800" b="1" dirty="0">
                <a:solidFill>
                  <a:schemeClr val="bg1"/>
                </a:solidFill>
                <a:latin typeface="+mn-lt"/>
              </a:rPr>
              <a:t>M</a:t>
            </a:r>
            <a:r>
              <a:rPr lang="fr-FR" dirty="0">
                <a:solidFill>
                  <a:schemeClr val="bg1"/>
                </a:solidFill>
                <a:latin typeface="+mn-lt"/>
              </a:rPr>
              <a:t>alade</a:t>
            </a:r>
          </a:p>
        </p:txBody>
      </p:sp>
    </p:spTree>
    <p:extLst>
      <p:ext uri="{BB962C8B-B14F-4D97-AF65-F5344CB8AC3E}">
        <p14:creationId xmlns:p14="http://schemas.microsoft.com/office/powerpoint/2010/main" val="23004173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ZoneTexte 7"/>
          <p:cNvSpPr txBox="1">
            <a:spLocks noChangeArrowheads="1"/>
          </p:cNvSpPr>
          <p:nvPr/>
        </p:nvSpPr>
        <p:spPr bwMode="auto">
          <a:xfrm>
            <a:off x="3589393" y="1782763"/>
            <a:ext cx="49407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3200" b="1" dirty="0">
                <a:solidFill>
                  <a:srgbClr val="FFFFFF"/>
                </a:solidFill>
                <a:cs typeface="Arial" panose="020B0604020202020204" pitchFamily="34" charset="0"/>
              </a:rPr>
              <a:t>PARTIE 4</a:t>
            </a:r>
          </a:p>
          <a:p>
            <a:pPr algn="ctr" fontAlgn="base">
              <a:spcBef>
                <a:spcPct val="0"/>
              </a:spcBef>
              <a:spcAft>
                <a:spcPct val="0"/>
              </a:spcAft>
            </a:pPr>
            <a:r>
              <a:rPr lang="fr-FR" altLang="fr-FR" sz="3200" b="1" dirty="0">
                <a:solidFill>
                  <a:srgbClr val="FFFFFF"/>
                </a:solidFill>
                <a:cs typeface="Arial" panose="020B0604020202020204" pitchFamily="34" charset="0"/>
              </a:rPr>
              <a:t>Les principales plaintes </a:t>
            </a:r>
          </a:p>
          <a:p>
            <a:pPr algn="ctr" fontAlgn="base">
              <a:spcBef>
                <a:spcPct val="0"/>
              </a:spcBef>
              <a:spcAft>
                <a:spcPct val="0"/>
              </a:spcAft>
            </a:pPr>
            <a:r>
              <a:rPr lang="fr-FR" altLang="fr-FR" sz="3200" b="1" dirty="0">
                <a:solidFill>
                  <a:srgbClr val="FFFFFF"/>
                </a:solidFill>
                <a:cs typeface="Arial" panose="020B0604020202020204" pitchFamily="34" charset="0"/>
              </a:rPr>
              <a:t>de la personne âgée</a:t>
            </a:r>
            <a:endParaRPr lang="fr-FR" altLang="fr-FR" sz="3200" dirty="0">
              <a:solidFill>
                <a:schemeClr val="bg1"/>
              </a:solidFill>
              <a:cs typeface="Arial" panose="020B0604020202020204" pitchFamily="34" charset="0"/>
            </a:endParaRPr>
          </a:p>
        </p:txBody>
      </p:sp>
      <p:sp>
        <p:nvSpPr>
          <p:cNvPr id="7" name="Text Box 2"/>
          <p:cNvSpPr txBox="1">
            <a:spLocks noChangeArrowheads="1"/>
          </p:cNvSpPr>
          <p:nvPr/>
        </p:nvSpPr>
        <p:spPr bwMode="auto">
          <a:xfrm>
            <a:off x="609600" y="3801179"/>
            <a:ext cx="5350617" cy="297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buClr>
                <a:srgbClr val="62C400"/>
              </a:buClr>
              <a:buBlip>
                <a:blip r:embed="rId3"/>
              </a:buBlip>
            </a:pPr>
            <a:r>
              <a:rPr lang="fr-FR" altLang="fr-FR" sz="2000" dirty="0">
                <a:solidFill>
                  <a:srgbClr val="000099"/>
                </a:solidFill>
                <a:cs typeface="Arial" panose="020B0604020202020204" pitchFamily="34" charset="0"/>
              </a:rPr>
              <a:t>4.1. Asthénie </a:t>
            </a:r>
            <a:r>
              <a:rPr lang="fr-FR" altLang="fr-FR" i="1" dirty="0">
                <a:solidFill>
                  <a:srgbClr val="000099"/>
                </a:solidFill>
                <a:cs typeface="Arial" panose="020B0604020202020204" pitchFamily="34" charset="0"/>
              </a:rPr>
              <a:t>« Je suis fatigué »</a:t>
            </a:r>
          </a:p>
          <a:p>
            <a:pPr fontAlgn="base">
              <a:spcBef>
                <a:spcPct val="50000"/>
              </a:spcBef>
              <a:spcAft>
                <a:spcPct val="0"/>
              </a:spcAft>
              <a:buClr>
                <a:srgbClr val="62C400"/>
              </a:buClr>
              <a:buBlip>
                <a:blip r:embed="rId3"/>
              </a:buBlip>
            </a:pPr>
            <a:r>
              <a:rPr lang="fr-FR" altLang="fr-FR" sz="2000" dirty="0">
                <a:solidFill>
                  <a:srgbClr val="000099"/>
                </a:solidFill>
                <a:cs typeface="Arial" panose="020B0604020202020204" pitchFamily="34" charset="0"/>
              </a:rPr>
              <a:t>4.2. Troubles anxieux </a:t>
            </a:r>
            <a:r>
              <a:rPr lang="fr-FR" altLang="fr-FR" i="1" dirty="0">
                <a:solidFill>
                  <a:srgbClr val="000099"/>
                </a:solidFill>
                <a:cs typeface="Arial" panose="020B0604020202020204" pitchFamily="34" charset="0"/>
              </a:rPr>
              <a:t>« Je suis angoissé »</a:t>
            </a:r>
          </a:p>
          <a:p>
            <a:pPr fontAlgn="base">
              <a:spcBef>
                <a:spcPct val="50000"/>
              </a:spcBef>
              <a:spcAft>
                <a:spcPct val="0"/>
              </a:spcAft>
              <a:buClr>
                <a:srgbClr val="62C400"/>
              </a:buClr>
              <a:buFontTx/>
              <a:buBlip>
                <a:blip r:embed="rId3"/>
              </a:buBlip>
            </a:pPr>
            <a:r>
              <a:rPr lang="fr-FR" altLang="fr-FR" sz="2000" dirty="0">
                <a:solidFill>
                  <a:srgbClr val="000099"/>
                </a:solidFill>
                <a:cs typeface="Arial" panose="020B0604020202020204" pitchFamily="34" charset="0"/>
              </a:rPr>
              <a:t>4.3. Troubles du sommeil </a:t>
            </a:r>
            <a:r>
              <a:rPr lang="fr-FR" altLang="fr-FR" i="1" dirty="0">
                <a:solidFill>
                  <a:srgbClr val="000099"/>
                </a:solidFill>
                <a:cs typeface="Arial" panose="020B0604020202020204" pitchFamily="34" charset="0"/>
              </a:rPr>
              <a:t>« Je dors mal »</a:t>
            </a:r>
          </a:p>
          <a:p>
            <a:pPr fontAlgn="base">
              <a:spcBef>
                <a:spcPct val="50000"/>
              </a:spcBef>
              <a:spcAft>
                <a:spcPct val="0"/>
              </a:spcAft>
              <a:buClr>
                <a:srgbClr val="62C400"/>
              </a:buClr>
              <a:buBlip>
                <a:blip r:embed="rId3"/>
              </a:buBlip>
            </a:pPr>
            <a:r>
              <a:rPr lang="fr-FR" altLang="fr-FR" sz="2000" dirty="0">
                <a:solidFill>
                  <a:srgbClr val="000099"/>
                </a:solidFill>
                <a:cs typeface="Arial" panose="020B0604020202020204" pitchFamily="34" charset="0"/>
              </a:rPr>
              <a:t>4.4. Troubles urinaires </a:t>
            </a:r>
          </a:p>
          <a:p>
            <a:pPr marL="981075" indent="0" fontAlgn="base">
              <a:spcBef>
                <a:spcPts val="300"/>
              </a:spcBef>
              <a:spcAft>
                <a:spcPct val="0"/>
              </a:spcAft>
              <a:buClr>
                <a:srgbClr val="62C400"/>
              </a:buClr>
            </a:pPr>
            <a:r>
              <a:rPr lang="fr-FR" altLang="fr-FR" i="1" dirty="0">
                <a:solidFill>
                  <a:srgbClr val="000099"/>
                </a:solidFill>
                <a:cs typeface="Arial" panose="020B0604020202020204" pitchFamily="34" charset="0"/>
              </a:rPr>
              <a:t>« J’ai des problèmes urinaires »</a:t>
            </a:r>
          </a:p>
          <a:p>
            <a:pPr fontAlgn="base">
              <a:spcBef>
                <a:spcPct val="50000"/>
              </a:spcBef>
              <a:spcAft>
                <a:spcPct val="0"/>
              </a:spcAft>
              <a:buClr>
                <a:srgbClr val="62C400"/>
              </a:buClr>
              <a:buBlip>
                <a:blip r:embed="rId3"/>
              </a:buBlip>
            </a:pPr>
            <a:r>
              <a:rPr lang="fr-FR" altLang="fr-FR" sz="2000" dirty="0">
                <a:solidFill>
                  <a:srgbClr val="000099"/>
                </a:solidFill>
                <a:cs typeface="Arial" panose="020B0604020202020204" pitchFamily="34" charset="0"/>
              </a:rPr>
              <a:t>4.5. Douleurs </a:t>
            </a:r>
            <a:r>
              <a:rPr lang="fr-FR" altLang="fr-FR" i="1" dirty="0">
                <a:solidFill>
                  <a:srgbClr val="000099"/>
                </a:solidFill>
                <a:cs typeface="Arial" panose="020B0604020202020204" pitchFamily="34" charset="0"/>
              </a:rPr>
              <a:t>« J’ai mal »</a:t>
            </a:r>
          </a:p>
          <a:p>
            <a:pPr fontAlgn="base">
              <a:spcBef>
                <a:spcPct val="50000"/>
              </a:spcBef>
              <a:spcAft>
                <a:spcPct val="0"/>
              </a:spcAft>
              <a:buClr>
                <a:srgbClr val="62C400"/>
              </a:buClr>
              <a:buBlip>
                <a:blip r:embed="rId3"/>
              </a:buBlip>
            </a:pPr>
            <a:endParaRPr lang="fr-FR" altLang="fr-FR" i="1" dirty="0">
              <a:solidFill>
                <a:srgbClr val="000099"/>
              </a:solidFill>
              <a:cs typeface="Arial" panose="020B0604020202020204" pitchFamily="34" charset="0"/>
            </a:endParaRPr>
          </a:p>
        </p:txBody>
      </p:sp>
      <p:cxnSp>
        <p:nvCxnSpPr>
          <p:cNvPr id="9" name="Connecteur droit 8"/>
          <p:cNvCxnSpPr/>
          <p:nvPr/>
        </p:nvCxnSpPr>
        <p:spPr>
          <a:xfrm flipH="1">
            <a:off x="5960217" y="3598256"/>
            <a:ext cx="371" cy="2761130"/>
          </a:xfrm>
          <a:prstGeom prst="line">
            <a:avLst/>
          </a:prstGeom>
          <a:ln w="12700">
            <a:solidFill>
              <a:srgbClr val="000099"/>
            </a:solidFill>
          </a:ln>
        </p:spPr>
        <p:style>
          <a:lnRef idx="1">
            <a:schemeClr val="accent1"/>
          </a:lnRef>
          <a:fillRef idx="0">
            <a:schemeClr val="accent1"/>
          </a:fillRef>
          <a:effectRef idx="0">
            <a:schemeClr val="accent1"/>
          </a:effectRef>
          <a:fontRef idx="minor">
            <a:schemeClr val="tx1"/>
          </a:fontRef>
        </p:style>
      </p:cxnSp>
      <p:sp>
        <p:nvSpPr>
          <p:cNvPr id="10" name="Text Box 2"/>
          <p:cNvSpPr txBox="1">
            <a:spLocks noChangeArrowheads="1"/>
          </p:cNvSpPr>
          <p:nvPr/>
        </p:nvSpPr>
        <p:spPr bwMode="auto">
          <a:xfrm>
            <a:off x="6059780" y="3801179"/>
            <a:ext cx="763519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buClr>
                <a:srgbClr val="62C400"/>
              </a:buClr>
              <a:buBlip>
                <a:blip r:embed="rId3"/>
              </a:buBlip>
            </a:pPr>
            <a:r>
              <a:rPr lang="fr-FR" altLang="fr-FR" sz="2000" dirty="0">
                <a:solidFill>
                  <a:srgbClr val="000099"/>
                </a:solidFill>
                <a:cs typeface="Arial" panose="020B0604020202020204" pitchFamily="34" charset="0"/>
              </a:rPr>
              <a:t>4.6. Troubles digestifs </a:t>
            </a:r>
            <a:r>
              <a:rPr lang="fr-FR" altLang="fr-FR" i="1" dirty="0">
                <a:solidFill>
                  <a:srgbClr val="000099"/>
                </a:solidFill>
                <a:cs typeface="Arial" panose="020B0604020202020204" pitchFamily="34" charset="0"/>
              </a:rPr>
              <a:t>« Je suis constipé », </a:t>
            </a:r>
          </a:p>
          <a:p>
            <a:pPr marL="0" indent="0" fontAlgn="base">
              <a:spcBef>
                <a:spcPts val="300"/>
              </a:spcBef>
              <a:spcAft>
                <a:spcPct val="0"/>
              </a:spcAft>
              <a:buClr>
                <a:srgbClr val="62C400"/>
              </a:buClr>
              <a:tabLst>
                <a:tab pos="981075" algn="l"/>
              </a:tabLst>
            </a:pPr>
            <a:r>
              <a:rPr lang="fr-FR" altLang="fr-FR" i="1" dirty="0">
                <a:solidFill>
                  <a:srgbClr val="000099"/>
                </a:solidFill>
                <a:cs typeface="Arial" panose="020B0604020202020204" pitchFamily="34" charset="0"/>
              </a:rPr>
              <a:t>	« J’ai de la diarrhée » </a:t>
            </a:r>
          </a:p>
          <a:p>
            <a:pPr fontAlgn="base">
              <a:spcBef>
                <a:spcPct val="50000"/>
              </a:spcBef>
              <a:spcAft>
                <a:spcPct val="0"/>
              </a:spcAft>
              <a:buClr>
                <a:srgbClr val="62C400"/>
              </a:buClr>
              <a:buBlip>
                <a:blip r:embed="rId3"/>
              </a:buBlip>
            </a:pPr>
            <a:r>
              <a:rPr lang="fr-FR" altLang="fr-FR" sz="2000" dirty="0">
                <a:solidFill>
                  <a:srgbClr val="000099"/>
                </a:solidFill>
                <a:cs typeface="Arial" panose="020B0604020202020204" pitchFamily="34" charset="0"/>
              </a:rPr>
              <a:t>4.7. Dermatologie </a:t>
            </a:r>
            <a:r>
              <a:rPr lang="fr-FR" altLang="fr-FR" i="1" dirty="0">
                <a:solidFill>
                  <a:srgbClr val="000099"/>
                </a:solidFill>
                <a:cs typeface="Arial" panose="020B0604020202020204" pitchFamily="34" charset="0"/>
              </a:rPr>
              <a:t>« j’ai des démangeaisons » </a:t>
            </a:r>
          </a:p>
          <a:p>
            <a:pPr marL="0" indent="0" fontAlgn="base">
              <a:spcBef>
                <a:spcPts val="300"/>
              </a:spcBef>
              <a:spcAft>
                <a:spcPct val="0"/>
              </a:spcAft>
              <a:buClr>
                <a:srgbClr val="62C400"/>
              </a:buClr>
              <a:tabLst>
                <a:tab pos="901700" algn="l"/>
              </a:tabLst>
            </a:pPr>
            <a:r>
              <a:rPr lang="fr-FR" altLang="fr-FR" i="1" dirty="0">
                <a:solidFill>
                  <a:srgbClr val="000099"/>
                </a:solidFill>
                <a:cs typeface="Arial" panose="020B0604020202020204" pitchFamily="34" charset="0"/>
              </a:rPr>
              <a:t>	« j’ai eu un zona »</a:t>
            </a:r>
          </a:p>
          <a:p>
            <a:pPr fontAlgn="base">
              <a:spcBef>
                <a:spcPct val="50000"/>
              </a:spcBef>
              <a:spcAft>
                <a:spcPct val="0"/>
              </a:spcAft>
              <a:buClr>
                <a:srgbClr val="62C400"/>
              </a:buClr>
              <a:buFontTx/>
              <a:buBlip>
                <a:blip r:embed="rId3"/>
              </a:buBlip>
            </a:pPr>
            <a:r>
              <a:rPr lang="fr-FR" altLang="fr-FR" sz="2000" dirty="0">
                <a:solidFill>
                  <a:srgbClr val="000099"/>
                </a:solidFill>
                <a:cs typeface="Arial" panose="020B0604020202020204" pitchFamily="34" charset="0"/>
              </a:rPr>
              <a:t>4.8. Troubles oculaires </a:t>
            </a:r>
          </a:p>
          <a:p>
            <a:pPr marL="0" indent="0" fontAlgn="base">
              <a:spcBef>
                <a:spcPts val="300"/>
              </a:spcBef>
              <a:spcAft>
                <a:spcPct val="0"/>
              </a:spcAft>
              <a:buClr>
                <a:srgbClr val="62C400"/>
              </a:buClr>
              <a:tabLst>
                <a:tab pos="901700" algn="l"/>
              </a:tabLst>
            </a:pPr>
            <a:r>
              <a:rPr lang="fr-FR" altLang="fr-FR" i="1" dirty="0">
                <a:solidFill>
                  <a:srgbClr val="000099"/>
                </a:solidFill>
                <a:cs typeface="Arial" panose="020B0604020202020204" pitchFamily="34" charset="0"/>
              </a:rPr>
              <a:t>	« J’ai des problèmes aux yeux »</a:t>
            </a:r>
          </a:p>
          <a:p>
            <a:pPr fontAlgn="base">
              <a:spcBef>
                <a:spcPct val="50000"/>
              </a:spcBef>
              <a:spcAft>
                <a:spcPct val="0"/>
              </a:spcAft>
              <a:buClr>
                <a:srgbClr val="62C400"/>
              </a:buClr>
              <a:buFontTx/>
              <a:buBlip>
                <a:blip r:embed="rId3"/>
              </a:buBlip>
            </a:pPr>
            <a:r>
              <a:rPr lang="fr-FR" altLang="fr-FR" sz="2000" dirty="0">
                <a:solidFill>
                  <a:srgbClr val="000099"/>
                </a:solidFill>
                <a:cs typeface="Arial" panose="020B0604020202020204" pitchFamily="34" charset="0"/>
              </a:rPr>
              <a:t>4.9. Troubles ORL </a:t>
            </a:r>
          </a:p>
          <a:p>
            <a:pPr marL="0" indent="0" fontAlgn="base">
              <a:spcBef>
                <a:spcPts val="300"/>
              </a:spcBef>
              <a:spcAft>
                <a:spcPct val="0"/>
              </a:spcAft>
              <a:buClr>
                <a:srgbClr val="62C400"/>
              </a:buClr>
              <a:tabLst>
                <a:tab pos="901700" algn="l"/>
              </a:tabLst>
            </a:pPr>
            <a:r>
              <a:rPr lang="fr-FR" altLang="fr-FR" i="1" dirty="0">
                <a:solidFill>
                  <a:srgbClr val="000099"/>
                </a:solidFill>
                <a:cs typeface="Arial" panose="020B0604020202020204" pitchFamily="34" charset="0"/>
              </a:rPr>
              <a:t>	« Je suis fragile ORL/Pneumo »</a:t>
            </a:r>
          </a:p>
        </p:txBody>
      </p:sp>
    </p:spTree>
    <p:extLst>
      <p:ext uri="{BB962C8B-B14F-4D97-AF65-F5344CB8AC3E}">
        <p14:creationId xmlns:p14="http://schemas.microsoft.com/office/powerpoint/2010/main" val="30136831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4.1. Asthénie</a:t>
            </a:r>
            <a:endParaRPr lang="fr-FR" sz="3200" b="1" dirty="0">
              <a:solidFill>
                <a:srgbClr val="0000CC"/>
              </a:solidFill>
            </a:endParaRPr>
          </a:p>
        </p:txBody>
      </p:sp>
      <p:sp>
        <p:nvSpPr>
          <p:cNvPr id="11" name="Espace réservé du contenu 1">
            <a:extLst>
              <a:ext uri="{FF2B5EF4-FFF2-40B4-BE49-F238E27FC236}">
                <a16:creationId xmlns:a16="http://schemas.microsoft.com/office/drawing/2014/main" id="{A8A483F2-658A-4800-952B-07514941AE2F}"/>
              </a:ext>
            </a:extLst>
          </p:cNvPr>
          <p:cNvSpPr txBox="1">
            <a:spLocks/>
          </p:cNvSpPr>
          <p:nvPr/>
        </p:nvSpPr>
        <p:spPr>
          <a:xfrm>
            <a:off x="925525" y="2233748"/>
            <a:ext cx="10515600" cy="4185588"/>
          </a:xfrm>
          <a:prstGeom prst="rect">
            <a:avLst/>
          </a:prstGeom>
        </p:spPr>
        <p:txBody>
          <a:bodyPr anchor="t">
            <a:normAutofit/>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355600" indent="-355600">
              <a:buFontTx/>
              <a:buBlip>
                <a:blip r:embed="rId3"/>
              </a:buBlip>
            </a:pPr>
            <a:r>
              <a:rPr lang="fr-FR" b="1" dirty="0">
                <a:cs typeface="Arial"/>
              </a:rPr>
              <a:t>Des causes liées au vieillissement :</a:t>
            </a:r>
          </a:p>
          <a:p>
            <a:pPr marL="698500" lvl="1" indent="-355600">
              <a:buClr>
                <a:srgbClr val="62C400"/>
              </a:buClr>
              <a:buFont typeface="Arial" panose="020B0604020202020204" pitchFamily="34" charset="0"/>
              <a:buChar char="•"/>
            </a:pPr>
            <a:r>
              <a:rPr lang="fr-FR" sz="1800" dirty="0">
                <a:solidFill>
                  <a:srgbClr val="000099"/>
                </a:solidFill>
                <a:cs typeface="Arial"/>
              </a:rPr>
              <a:t>Réduction de la force musculaire</a:t>
            </a:r>
          </a:p>
          <a:p>
            <a:pPr marL="698500" lvl="1" indent="-355600">
              <a:buClr>
                <a:srgbClr val="62C400"/>
              </a:buClr>
              <a:buFont typeface="Arial" panose="020B0604020202020204" pitchFamily="34" charset="0"/>
              <a:buChar char="•"/>
            </a:pPr>
            <a:r>
              <a:rPr lang="fr-FR" sz="1800" dirty="0">
                <a:solidFill>
                  <a:srgbClr val="000099"/>
                </a:solidFill>
                <a:cs typeface="Arial"/>
              </a:rPr>
              <a:t>Diminution des fonctions cardiovasculaires et pulmonaires</a:t>
            </a:r>
          </a:p>
          <a:p>
            <a:pPr marL="698500" lvl="1" indent="-355600">
              <a:buClr>
                <a:srgbClr val="62C400"/>
              </a:buClr>
              <a:buFont typeface="Arial" panose="020B0604020202020204" pitchFamily="34" charset="0"/>
              <a:buChar char="•"/>
            </a:pPr>
            <a:r>
              <a:rPr lang="fr-FR" sz="1800" dirty="0">
                <a:solidFill>
                  <a:srgbClr val="000099"/>
                </a:solidFill>
                <a:cs typeface="Arial"/>
              </a:rPr>
              <a:t>Problèmes de dénutrition</a:t>
            </a:r>
          </a:p>
          <a:p>
            <a:pPr marL="698500" lvl="1" indent="-355600">
              <a:buClr>
                <a:srgbClr val="62C400"/>
              </a:buClr>
              <a:buFont typeface="Arial" panose="020B0604020202020204" pitchFamily="34" charset="0"/>
              <a:buChar char="•"/>
            </a:pPr>
            <a:r>
              <a:rPr lang="fr-FR" sz="1800" dirty="0">
                <a:solidFill>
                  <a:srgbClr val="000099"/>
                </a:solidFill>
                <a:cs typeface="Arial"/>
              </a:rPr>
              <a:t>Perturbation de l’absorption des aliments</a:t>
            </a:r>
          </a:p>
          <a:p>
            <a:pPr marL="355600" indent="-355600">
              <a:spcBef>
                <a:spcPts val="1800"/>
              </a:spcBef>
              <a:buFontTx/>
              <a:buBlip>
                <a:blip r:embed="rId3"/>
              </a:buBlip>
            </a:pPr>
            <a:r>
              <a:rPr lang="fr-FR" b="1" dirty="0">
                <a:cs typeface="Arial"/>
              </a:rPr>
              <a:t>Un lien possible avec certaines pathologies </a:t>
            </a:r>
            <a:r>
              <a:rPr lang="fr-FR" sz="1800" dirty="0">
                <a:cs typeface="Arial"/>
              </a:rPr>
              <a:t>: troubles du sommeil, insuffisance cardiaque, hypothyroïdie ou un symptôme de dépression</a:t>
            </a:r>
          </a:p>
          <a:p>
            <a:pPr marL="355600" indent="-355600">
              <a:spcBef>
                <a:spcPts val="1800"/>
              </a:spcBef>
              <a:buFontTx/>
              <a:buBlip>
                <a:blip r:embed="rId3"/>
              </a:buBlip>
            </a:pPr>
            <a:r>
              <a:rPr lang="fr-FR" b="1" dirty="0">
                <a:cs typeface="Arial"/>
              </a:rPr>
              <a:t>Une aggravation possible d’une pathologie existante </a:t>
            </a:r>
            <a:r>
              <a:rPr lang="fr-FR" sz="1800" dirty="0"/>
              <a:t>(cardiaque, respiratoire, rénale, arthrosique)</a:t>
            </a:r>
            <a:endParaRPr lang="fr-FR" sz="1800" dirty="0">
              <a:cs typeface="Arial"/>
            </a:endParaRPr>
          </a:p>
          <a:p>
            <a:pPr marL="355600" indent="-355600"/>
            <a:endParaRPr lang="fr-FR" dirty="0">
              <a:cs typeface="Arial"/>
            </a:endParaRPr>
          </a:p>
        </p:txBody>
      </p:sp>
      <p:sp>
        <p:nvSpPr>
          <p:cNvPr id="12" name="Espace réservé du contenu 2"/>
          <p:cNvSpPr txBox="1">
            <a:spLocks/>
          </p:cNvSpPr>
          <p:nvPr/>
        </p:nvSpPr>
        <p:spPr>
          <a:xfrm>
            <a:off x="253647" y="1651007"/>
            <a:ext cx="3811588" cy="550468"/>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p:txBody>
      </p:sp>
      <p:pic>
        <p:nvPicPr>
          <p:cNvPr id="13" name="Picture 2"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90175" y="7129706"/>
            <a:ext cx="719138"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406681" y="6026956"/>
            <a:ext cx="4124655" cy="461665"/>
          </a:xfrm>
          <a:prstGeom prst="rect">
            <a:avLst/>
          </a:prstGeom>
        </p:spPr>
        <p:txBody>
          <a:bodyPr wrap="none">
            <a:spAutoFit/>
          </a:bodyPr>
          <a:lstStyle/>
          <a:p>
            <a:pPr lvl="0" fontAlgn="base">
              <a:spcBef>
                <a:spcPct val="20000"/>
              </a:spcBef>
              <a:spcAft>
                <a:spcPct val="0"/>
              </a:spcAft>
              <a:defRPr/>
            </a:pPr>
            <a:r>
              <a:rPr lang="fr-FR" sz="2400" dirty="0">
                <a:solidFill>
                  <a:srgbClr val="62C400"/>
                </a:solidFill>
                <a:cs typeface="Arial" panose="020B0604020202020204" pitchFamily="34" charset="0"/>
                <a:sym typeface="Wingdings" panose="05000000000000000000" pitchFamily="2" charset="2"/>
              </a:rPr>
              <a:t> </a:t>
            </a:r>
            <a:r>
              <a:rPr lang="fr-FR" sz="2400" b="1" dirty="0">
                <a:solidFill>
                  <a:srgbClr val="000099"/>
                </a:solidFill>
                <a:cs typeface="Arial" panose="020B0604020202020204" pitchFamily="34" charset="0"/>
                <a:sym typeface="Wingdings" panose="05000000000000000000" pitchFamily="2" charset="2"/>
              </a:rPr>
              <a:t>Avis médical obligatoire</a:t>
            </a:r>
            <a:endParaRPr lang="fr-FR" sz="2400" b="1" dirty="0">
              <a:solidFill>
                <a:srgbClr val="000099"/>
              </a:solidFill>
              <a:cs typeface="Arial" panose="020B0604020202020204" pitchFamily="34" charset="0"/>
            </a:endParaRPr>
          </a:p>
        </p:txBody>
      </p:sp>
      <p:pic>
        <p:nvPicPr>
          <p:cNvPr id="15" name="Picture 2"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3645" y="5601358"/>
            <a:ext cx="719138"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7" name="Rectangle 16"/>
          <p:cNvSpPr/>
          <p:nvPr/>
        </p:nvSpPr>
        <p:spPr>
          <a:xfrm>
            <a:off x="10004609" y="258748"/>
            <a:ext cx="2187391" cy="384721"/>
          </a:xfrm>
          <a:prstGeom prst="rect">
            <a:avLst/>
          </a:prstGeom>
          <a:solidFill>
            <a:schemeClr val="bg1"/>
          </a:solidFill>
        </p:spPr>
        <p:txBody>
          <a:bodyPr wrap="square">
            <a:spAutoFit/>
          </a:bodyPr>
          <a:lstStyle/>
          <a:p>
            <a:pPr algn="ctr"/>
            <a:r>
              <a:rPr lang="fr-FR" sz="1900" i="1" dirty="0">
                <a:solidFill>
                  <a:srgbClr val="000099"/>
                </a:solidFill>
              </a:rPr>
              <a:t>« Je suis fatigué »</a:t>
            </a:r>
          </a:p>
        </p:txBody>
      </p:sp>
    </p:spTree>
    <p:extLst>
      <p:ext uri="{BB962C8B-B14F-4D97-AF65-F5344CB8AC3E}">
        <p14:creationId xmlns:p14="http://schemas.microsoft.com/office/powerpoint/2010/main" val="31439278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2171347" y="2546085"/>
            <a:ext cx="8137525" cy="2400657"/>
          </a:xfrm>
          <a:prstGeom prst="rect">
            <a:avLst/>
          </a:prstGeom>
          <a:noFill/>
          <a:ln>
            <a:noFill/>
          </a:ln>
        </p:spPr>
        <p:txBody>
          <a:bodyPr>
            <a:spAutoFit/>
          </a:bodyPr>
          <a:lstStyle>
            <a:lvl1pPr marL="177800" indent="-1778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indent="-342900">
              <a:lnSpc>
                <a:spcPct val="120000"/>
              </a:lnSpc>
              <a:buClr>
                <a:srgbClr val="62C400"/>
              </a:buClr>
              <a:buBlip>
                <a:blip r:embed="rId3"/>
              </a:buBlip>
              <a:defRPr/>
            </a:pPr>
            <a:r>
              <a:rPr lang="fr-FR" altLang="fr-FR" sz="2000" b="1" dirty="0">
                <a:solidFill>
                  <a:srgbClr val="000099"/>
                </a:solidFill>
                <a:latin typeface="Arial"/>
                <a:cs typeface="Arial" panose="020B0604020202020204" pitchFamily="34" charset="0"/>
              </a:rPr>
              <a:t>Si persistance d’une asthénie</a:t>
            </a:r>
            <a:endParaRPr lang="fr-FR" altLang="fr-FR" sz="2000" b="1" dirty="0">
              <a:solidFill>
                <a:srgbClr val="FF0000"/>
              </a:solidFill>
              <a:latin typeface="Arial"/>
              <a:cs typeface="Arial" panose="020B0604020202020204" pitchFamily="34" charset="0"/>
            </a:endParaRPr>
          </a:p>
          <a:p>
            <a:pPr marL="565150" lvl="1" indent="0">
              <a:lnSpc>
                <a:spcPct val="120000"/>
              </a:lnSpc>
              <a:buClr>
                <a:srgbClr val="62C400"/>
              </a:buClr>
              <a:defRPr/>
            </a:pPr>
            <a:r>
              <a:rPr lang="fr-FR" altLang="fr-FR" sz="2000" dirty="0">
                <a:solidFill>
                  <a:srgbClr val="000099"/>
                </a:solidFill>
                <a:latin typeface="Arial"/>
                <a:cs typeface="Arial" panose="020B0604020202020204" pitchFamily="34" charset="0"/>
                <a:sym typeface="Wingdings" panose="05000000000000000000" pitchFamily="2" charset="2"/>
              </a:rPr>
              <a:t> </a:t>
            </a:r>
            <a:r>
              <a:rPr lang="fr-FR" altLang="fr-FR" sz="2000" dirty="0">
                <a:solidFill>
                  <a:srgbClr val="000099"/>
                </a:solidFill>
                <a:latin typeface="Arial"/>
                <a:cs typeface="Arial" panose="020B0604020202020204" pitchFamily="34" charset="0"/>
              </a:rPr>
              <a:t>Bilan biologique souvent nécessaire</a:t>
            </a:r>
            <a:endParaRPr lang="fr-FR" altLang="fr-FR" sz="2000" b="1" dirty="0">
              <a:solidFill>
                <a:srgbClr val="000099"/>
              </a:solidFill>
              <a:latin typeface="Arial"/>
              <a:cs typeface="Arial" panose="020B0604020202020204" pitchFamily="34" charset="0"/>
            </a:endParaRPr>
          </a:p>
          <a:p>
            <a:pPr marL="342900" indent="-342900">
              <a:lnSpc>
                <a:spcPct val="120000"/>
              </a:lnSpc>
              <a:buClr>
                <a:srgbClr val="62C400"/>
              </a:buClr>
              <a:buFontTx/>
              <a:buBlip>
                <a:blip r:embed="rId3"/>
              </a:buBlip>
              <a:defRPr/>
            </a:pPr>
            <a:endParaRPr lang="fr-FR" altLang="fr-FR" sz="2000" b="1" dirty="0">
              <a:solidFill>
                <a:srgbClr val="000099"/>
              </a:solidFill>
              <a:latin typeface="Arial"/>
              <a:cs typeface="Arial" panose="020B0604020202020204" pitchFamily="34" charset="0"/>
            </a:endParaRPr>
          </a:p>
          <a:p>
            <a:pPr marL="0" indent="0">
              <a:lnSpc>
                <a:spcPct val="120000"/>
              </a:lnSpc>
              <a:buClr>
                <a:srgbClr val="62C400"/>
              </a:buClr>
              <a:defRPr/>
            </a:pPr>
            <a:endParaRPr lang="fr-FR" altLang="fr-FR" sz="2000" b="1" dirty="0">
              <a:solidFill>
                <a:srgbClr val="000099"/>
              </a:solidFill>
              <a:latin typeface="Arial"/>
              <a:cs typeface="Arial" panose="020B0604020202020204" pitchFamily="34" charset="0"/>
            </a:endParaRPr>
          </a:p>
          <a:p>
            <a:pPr>
              <a:lnSpc>
                <a:spcPct val="120000"/>
              </a:lnSpc>
              <a:buClr>
                <a:srgbClr val="62C400"/>
              </a:buClr>
              <a:buFontTx/>
              <a:buChar char="•"/>
              <a:defRPr/>
            </a:pPr>
            <a:endParaRPr lang="fr-FR" altLang="fr-FR" sz="2000" dirty="0">
              <a:solidFill>
                <a:srgbClr val="000099"/>
              </a:solidFill>
              <a:latin typeface="Arial"/>
              <a:cs typeface="Arial" panose="020B0604020202020204" pitchFamily="34" charset="0"/>
            </a:endParaRPr>
          </a:p>
          <a:p>
            <a:pPr lvl="1">
              <a:spcBef>
                <a:spcPct val="50000"/>
              </a:spcBef>
              <a:buClr>
                <a:srgbClr val="62C400"/>
              </a:buClr>
              <a:buFont typeface="Tahoma" panose="020B0604030504040204" pitchFamily="34" charset="0"/>
              <a:buChar char="-"/>
              <a:defRPr/>
            </a:pPr>
            <a:endParaRPr lang="fr-FR" altLang="ja-JP" sz="2000" b="1" dirty="0">
              <a:solidFill>
                <a:srgbClr val="000099"/>
              </a:solidFill>
              <a:latin typeface="Arial"/>
              <a:cs typeface="Arial" panose="020B0604020202020204" pitchFamily="34" charset="0"/>
            </a:endParaRPr>
          </a:p>
        </p:txBody>
      </p:sp>
      <p:pic>
        <p:nvPicPr>
          <p:cNvPr id="4"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42200" y="2332412"/>
            <a:ext cx="1316038"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ce réservé du contenu 2"/>
          <p:cNvSpPr txBox="1">
            <a:spLocks/>
          </p:cNvSpPr>
          <p:nvPr/>
        </p:nvSpPr>
        <p:spPr>
          <a:xfrm>
            <a:off x="264760" y="1663351"/>
            <a:ext cx="3813175"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Limites du conseil</a:t>
            </a:r>
          </a:p>
          <a:p>
            <a:pPr marL="0" indent="0" defTabSz="914377" fontAlgn="auto">
              <a:spcBef>
                <a:spcPts val="0"/>
              </a:spcBef>
              <a:spcAft>
                <a:spcPts val="0"/>
              </a:spcAft>
              <a:buFontTx/>
              <a:buNone/>
              <a:defRPr/>
            </a:pPr>
            <a:endParaRPr lang="fr-FR" dirty="0">
              <a:solidFill>
                <a:srgbClr val="000000"/>
              </a:solidFill>
            </a:endParaRPr>
          </a:p>
        </p:txBody>
      </p:sp>
      <p:sp>
        <p:nvSpPr>
          <p:cNvPr id="8" name="ZoneTexte 7"/>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4.1. Asthénie</a:t>
            </a:r>
            <a:endParaRPr lang="fr-FR" sz="3200" b="1" dirty="0">
              <a:solidFill>
                <a:srgbClr val="0000CC"/>
              </a:solidFill>
            </a:endParaRPr>
          </a:p>
        </p:txBody>
      </p:sp>
      <p:pic>
        <p:nvPicPr>
          <p:cNvPr id="9" name="Picture 2"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9827" y="4472602"/>
            <a:ext cx="816049" cy="117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2442786" y="4929582"/>
            <a:ext cx="3879588" cy="461665"/>
          </a:xfrm>
          <a:prstGeom prst="rect">
            <a:avLst/>
          </a:prstGeom>
        </p:spPr>
        <p:txBody>
          <a:bodyPr wrap="none">
            <a:spAutoFit/>
          </a:bodyPr>
          <a:lstStyle/>
          <a:p>
            <a:pPr lvl="0" fontAlgn="base">
              <a:spcBef>
                <a:spcPct val="20000"/>
              </a:spcBef>
              <a:spcAft>
                <a:spcPct val="0"/>
              </a:spcAft>
              <a:defRPr/>
            </a:pPr>
            <a:r>
              <a:rPr lang="fr-FR" sz="2400" dirty="0">
                <a:solidFill>
                  <a:srgbClr val="000099"/>
                </a:solidFill>
                <a:cs typeface="Arial" panose="020B0604020202020204" pitchFamily="34" charset="0"/>
                <a:sym typeface="Wingdings" panose="05000000000000000000" pitchFamily="2" charset="2"/>
              </a:rPr>
              <a:t> </a:t>
            </a:r>
            <a:r>
              <a:rPr lang="fr-FR" sz="2400" b="1" dirty="0">
                <a:solidFill>
                  <a:srgbClr val="000099"/>
                </a:solidFill>
                <a:cs typeface="Arial" panose="020B0604020202020204" pitchFamily="34" charset="0"/>
                <a:sym typeface="Wingdings" panose="05000000000000000000" pitchFamily="2" charset="2"/>
              </a:rPr>
              <a:t>Consultation médicale</a:t>
            </a:r>
            <a:endParaRPr lang="fr-FR" sz="2400" b="1" dirty="0">
              <a:solidFill>
                <a:srgbClr val="000099"/>
              </a:solidFill>
              <a:cs typeface="Arial" panose="020B0604020202020204" pitchFamily="34" charset="0"/>
            </a:endParaRPr>
          </a:p>
        </p:txBody>
      </p:sp>
      <p:pic>
        <p:nvPicPr>
          <p:cNvPr id="11" name="Imag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2" name="Rectangle 11"/>
          <p:cNvSpPr/>
          <p:nvPr/>
        </p:nvSpPr>
        <p:spPr>
          <a:xfrm>
            <a:off x="10004609" y="258748"/>
            <a:ext cx="2187391" cy="384721"/>
          </a:xfrm>
          <a:prstGeom prst="rect">
            <a:avLst/>
          </a:prstGeom>
          <a:solidFill>
            <a:schemeClr val="bg1"/>
          </a:solidFill>
        </p:spPr>
        <p:txBody>
          <a:bodyPr wrap="square">
            <a:spAutoFit/>
          </a:bodyPr>
          <a:lstStyle/>
          <a:p>
            <a:pPr algn="ctr"/>
            <a:r>
              <a:rPr lang="fr-FR" sz="1900" i="1" dirty="0">
                <a:solidFill>
                  <a:srgbClr val="000099"/>
                </a:solidFill>
              </a:rPr>
              <a:t>« Je suis fatigué »</a:t>
            </a:r>
          </a:p>
        </p:txBody>
      </p:sp>
    </p:spTree>
    <p:extLst>
      <p:ext uri="{BB962C8B-B14F-4D97-AF65-F5344CB8AC3E}">
        <p14:creationId xmlns:p14="http://schemas.microsoft.com/office/powerpoint/2010/main" val="11268900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4.1. Asthénie</a:t>
            </a:r>
            <a:endParaRPr lang="fr-FR" sz="3200" b="1" dirty="0">
              <a:solidFill>
                <a:srgbClr val="0000CC"/>
              </a:solidFill>
            </a:endParaRPr>
          </a:p>
        </p:txBody>
      </p:sp>
      <p:sp>
        <p:nvSpPr>
          <p:cNvPr id="9" name="Titre 4"/>
          <p:cNvSpPr txBox="1">
            <a:spLocks/>
          </p:cNvSpPr>
          <p:nvPr/>
        </p:nvSpPr>
        <p:spPr>
          <a:xfrm>
            <a:off x="406399" y="1597026"/>
            <a:ext cx="7851775" cy="649287"/>
          </a:xfrm>
          <a:prstGeom prst="rect">
            <a:avLst/>
          </a:prstGeom>
        </p:spPr>
        <p:txBody>
          <a:bodyPr/>
          <a:lstStyle>
            <a:lvl1pPr algn="ctr" rtl="0" fontAlgn="base">
              <a:spcBef>
                <a:spcPct val="0"/>
              </a:spcBef>
              <a:spcAft>
                <a:spcPct val="0"/>
              </a:spcAft>
              <a:defRPr sz="3200" b="1" kern="1200">
                <a:solidFill>
                  <a:schemeClr val="tx2"/>
                </a:solidFill>
                <a:latin typeface="+mj-lt"/>
                <a:ea typeface="+mj-ea"/>
                <a:cs typeface="+mj-cs"/>
              </a:defRPr>
            </a:lvl1pPr>
            <a:lvl2pPr algn="ctr" rtl="0" fontAlgn="base">
              <a:spcBef>
                <a:spcPct val="0"/>
              </a:spcBef>
              <a:spcAft>
                <a:spcPct val="0"/>
              </a:spcAft>
              <a:defRPr sz="3200" b="1">
                <a:solidFill>
                  <a:schemeClr val="tx2"/>
                </a:solidFill>
                <a:latin typeface="Arial" panose="020B0604020202020204" pitchFamily="34" charset="0"/>
              </a:defRPr>
            </a:lvl2pPr>
            <a:lvl3pPr algn="ctr" rtl="0" fontAlgn="base">
              <a:spcBef>
                <a:spcPct val="0"/>
              </a:spcBef>
              <a:spcAft>
                <a:spcPct val="0"/>
              </a:spcAft>
              <a:defRPr sz="3200" b="1">
                <a:solidFill>
                  <a:schemeClr val="tx2"/>
                </a:solidFill>
                <a:latin typeface="Arial" panose="020B0604020202020204" pitchFamily="34" charset="0"/>
              </a:defRPr>
            </a:lvl3pPr>
            <a:lvl4pPr algn="ctr" rtl="0" fontAlgn="base">
              <a:spcBef>
                <a:spcPct val="0"/>
              </a:spcBef>
              <a:spcAft>
                <a:spcPct val="0"/>
              </a:spcAft>
              <a:defRPr sz="3200" b="1">
                <a:solidFill>
                  <a:schemeClr val="tx2"/>
                </a:solidFill>
                <a:latin typeface="Arial" panose="020B0604020202020204" pitchFamily="34" charset="0"/>
              </a:defRPr>
            </a:lvl4pPr>
            <a:lvl5pPr algn="ctr" rtl="0" fontAlgn="base">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a:lstStyle>
          <a:p>
            <a:pPr algn="l">
              <a:defRPr/>
            </a:pPr>
            <a:r>
              <a:rPr lang="fr-FR" sz="2400" dirty="0">
                <a:solidFill>
                  <a:srgbClr val="000099"/>
                </a:solidFill>
                <a:ea typeface="+mn-ea"/>
                <a:cs typeface="Arial" panose="020B0604020202020204" pitchFamily="34" charset="0"/>
              </a:rPr>
              <a:t>Questions à poser</a:t>
            </a:r>
          </a:p>
        </p:txBody>
      </p:sp>
      <p:sp>
        <p:nvSpPr>
          <p:cNvPr id="10" name="Espace réservé du contenu 5"/>
          <p:cNvSpPr txBox="1">
            <a:spLocks/>
          </p:cNvSpPr>
          <p:nvPr/>
        </p:nvSpPr>
        <p:spPr bwMode="auto">
          <a:xfrm>
            <a:off x="987423" y="2763285"/>
            <a:ext cx="6689725" cy="2787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Tx/>
              <a:buBlip>
                <a:blip r:embed="rId3"/>
              </a:buBlip>
            </a:pPr>
            <a:r>
              <a:rPr lang="fr-FR" altLang="fr-FR" sz="2000" dirty="0">
                <a:solidFill>
                  <a:srgbClr val="000099"/>
                </a:solidFill>
                <a:cs typeface="Arial" panose="020B0604020202020204" pitchFamily="34" charset="0"/>
              </a:rPr>
              <a:t>Depuis quand ? Depuis quoi ?</a:t>
            </a:r>
          </a:p>
          <a:p>
            <a:pPr>
              <a:lnSpc>
                <a:spcPct val="150000"/>
              </a:lnSpc>
              <a:buFontTx/>
              <a:buBlip>
                <a:blip r:embed="rId3"/>
              </a:buBlip>
            </a:pPr>
            <a:r>
              <a:rPr lang="fr-FR" altLang="fr-FR" sz="2000" dirty="0">
                <a:solidFill>
                  <a:srgbClr val="000099"/>
                </a:solidFill>
                <a:cs typeface="Arial" panose="020B0604020202020204" pitchFamily="34" charset="0"/>
              </a:rPr>
              <a:t>Que ressentez-vous ?</a:t>
            </a:r>
          </a:p>
          <a:p>
            <a:pPr>
              <a:lnSpc>
                <a:spcPct val="150000"/>
              </a:lnSpc>
              <a:buFontTx/>
              <a:buBlip>
                <a:blip r:embed="rId3"/>
              </a:buBlip>
            </a:pPr>
            <a:r>
              <a:rPr lang="fr-FR" altLang="fr-FR" sz="2000" dirty="0">
                <a:solidFill>
                  <a:srgbClr val="000099"/>
                </a:solidFill>
                <a:cs typeface="Arial" panose="020B0604020202020204" pitchFamily="34" charset="0"/>
              </a:rPr>
              <a:t>Avez-vous déjà pris quelque chose ?</a:t>
            </a:r>
          </a:p>
          <a:p>
            <a:pPr>
              <a:lnSpc>
                <a:spcPct val="150000"/>
              </a:lnSpc>
              <a:buBlip>
                <a:blip r:embed="rId3"/>
              </a:buBlip>
            </a:pPr>
            <a:r>
              <a:rPr lang="fr-FR" altLang="fr-FR" sz="2000" dirty="0">
                <a:solidFill>
                  <a:srgbClr val="000099"/>
                </a:solidFill>
                <a:cs typeface="Arial" panose="020B0604020202020204" pitchFamily="34" charset="0"/>
              </a:rPr>
              <a:t>A quand remonte votre dernier bilan biologique ?</a:t>
            </a:r>
          </a:p>
          <a:p>
            <a:pPr>
              <a:lnSpc>
                <a:spcPct val="150000"/>
              </a:lnSpc>
              <a:buFontTx/>
              <a:buBlip>
                <a:blip r:embed="rId3"/>
              </a:buBlip>
            </a:pPr>
            <a:r>
              <a:rPr lang="fr-FR" altLang="fr-FR" sz="2000" dirty="0">
                <a:solidFill>
                  <a:srgbClr val="000099"/>
                </a:solidFill>
                <a:cs typeface="Arial" panose="020B0604020202020204" pitchFamily="34" charset="0"/>
              </a:rPr>
              <a:t>En avez-vous déjà parlé à votre médecin traitant  ?</a:t>
            </a:r>
          </a:p>
        </p:txBody>
      </p:sp>
      <p:grpSp>
        <p:nvGrpSpPr>
          <p:cNvPr id="6" name="Groupe 5"/>
          <p:cNvGrpSpPr/>
          <p:nvPr/>
        </p:nvGrpSpPr>
        <p:grpSpPr>
          <a:xfrm>
            <a:off x="7038651" y="2706112"/>
            <a:ext cx="1739900" cy="787400"/>
            <a:chOff x="7038651" y="2706112"/>
            <a:chExt cx="1739900" cy="787400"/>
          </a:xfrm>
        </p:grpSpPr>
        <p:sp>
          <p:nvSpPr>
            <p:cNvPr id="2" name="Bulle ronde 1"/>
            <p:cNvSpPr/>
            <p:nvPr/>
          </p:nvSpPr>
          <p:spPr>
            <a:xfrm>
              <a:off x="7038651" y="2706112"/>
              <a:ext cx="1739900" cy="787400"/>
            </a:xfrm>
            <a:prstGeom prst="wedgeEllipseCallou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7369221" y="2915146"/>
              <a:ext cx="1143000" cy="369332"/>
            </a:xfrm>
            <a:prstGeom prst="rect">
              <a:avLst/>
            </a:prstGeom>
            <a:noFill/>
          </p:spPr>
          <p:txBody>
            <a:bodyPr wrap="square" rtlCol="0">
              <a:spAutoFit/>
            </a:bodyPr>
            <a:lstStyle/>
            <a:p>
              <a:r>
                <a:rPr lang="fr-FR" b="1" dirty="0">
                  <a:solidFill>
                    <a:schemeClr val="bg1"/>
                  </a:solidFill>
                </a:rPr>
                <a:t>Quand ?</a:t>
              </a:r>
            </a:p>
          </p:txBody>
        </p:sp>
      </p:grpSp>
      <p:grpSp>
        <p:nvGrpSpPr>
          <p:cNvPr id="8" name="Groupe 7"/>
          <p:cNvGrpSpPr/>
          <p:nvPr/>
        </p:nvGrpSpPr>
        <p:grpSpPr>
          <a:xfrm>
            <a:off x="9029037" y="2545850"/>
            <a:ext cx="1496134" cy="578366"/>
            <a:chOff x="9029037" y="2545850"/>
            <a:chExt cx="1496134" cy="578366"/>
          </a:xfrm>
        </p:grpSpPr>
        <p:sp>
          <p:nvSpPr>
            <p:cNvPr id="13" name="Bulle ronde 12"/>
            <p:cNvSpPr/>
            <p:nvPr/>
          </p:nvSpPr>
          <p:spPr>
            <a:xfrm>
              <a:off x="9029037" y="2545850"/>
              <a:ext cx="1473570" cy="578366"/>
            </a:xfrm>
            <a:prstGeom prst="wedgeEllipseCallout">
              <a:avLst>
                <a:gd name="adj1" fmla="val 56539"/>
                <a:gd name="adj2" fmla="val 80242"/>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9382171" y="2662129"/>
              <a:ext cx="1143000" cy="369332"/>
            </a:xfrm>
            <a:prstGeom prst="rect">
              <a:avLst/>
            </a:prstGeom>
            <a:noFill/>
          </p:spPr>
          <p:txBody>
            <a:bodyPr wrap="square" rtlCol="0">
              <a:spAutoFit/>
            </a:bodyPr>
            <a:lstStyle/>
            <a:p>
              <a:r>
                <a:rPr lang="fr-FR" b="1" dirty="0">
                  <a:solidFill>
                    <a:schemeClr val="bg1"/>
                  </a:solidFill>
                </a:rPr>
                <a:t>Quoi ?</a:t>
              </a:r>
            </a:p>
          </p:txBody>
        </p:sp>
      </p:grpSp>
      <p:grpSp>
        <p:nvGrpSpPr>
          <p:cNvPr id="24" name="Groupe 23"/>
          <p:cNvGrpSpPr/>
          <p:nvPr/>
        </p:nvGrpSpPr>
        <p:grpSpPr>
          <a:xfrm>
            <a:off x="9386949" y="3603440"/>
            <a:ext cx="2048430" cy="787400"/>
            <a:chOff x="9386949" y="3603440"/>
            <a:chExt cx="1900746" cy="787400"/>
          </a:xfrm>
        </p:grpSpPr>
        <p:sp>
          <p:nvSpPr>
            <p:cNvPr id="14" name="Bulle ronde 13"/>
            <p:cNvSpPr/>
            <p:nvPr/>
          </p:nvSpPr>
          <p:spPr>
            <a:xfrm>
              <a:off x="9467372" y="3603440"/>
              <a:ext cx="1739900" cy="787400"/>
            </a:xfrm>
            <a:prstGeom prst="wedgeEllipseCallout">
              <a:avLst>
                <a:gd name="adj1" fmla="val -6234"/>
                <a:gd name="adj2" fmla="val 81855"/>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9386949" y="3787778"/>
              <a:ext cx="1900746" cy="369332"/>
            </a:xfrm>
            <a:prstGeom prst="rect">
              <a:avLst/>
            </a:prstGeom>
            <a:noFill/>
          </p:spPr>
          <p:txBody>
            <a:bodyPr wrap="square" rtlCol="0">
              <a:spAutoFit/>
            </a:bodyPr>
            <a:lstStyle/>
            <a:p>
              <a:pPr algn="ctr"/>
              <a:r>
                <a:rPr lang="fr-FR" b="1" dirty="0">
                  <a:solidFill>
                    <a:schemeClr val="bg1"/>
                  </a:solidFill>
                </a:rPr>
                <a:t>Dernier bilan ?</a:t>
              </a:r>
            </a:p>
          </p:txBody>
        </p:sp>
      </p:grpSp>
      <p:grpSp>
        <p:nvGrpSpPr>
          <p:cNvPr id="11" name="Groupe 10"/>
          <p:cNvGrpSpPr/>
          <p:nvPr/>
        </p:nvGrpSpPr>
        <p:grpSpPr>
          <a:xfrm>
            <a:off x="7318035" y="3734663"/>
            <a:ext cx="2104486" cy="743738"/>
            <a:chOff x="7318035" y="3734663"/>
            <a:chExt cx="2104486" cy="743738"/>
          </a:xfrm>
        </p:grpSpPr>
        <p:sp>
          <p:nvSpPr>
            <p:cNvPr id="17" name="Bulle ronde 16"/>
            <p:cNvSpPr/>
            <p:nvPr/>
          </p:nvSpPr>
          <p:spPr>
            <a:xfrm>
              <a:off x="7318035" y="3734663"/>
              <a:ext cx="2064274" cy="743738"/>
            </a:xfrm>
            <a:prstGeom prst="wedgeEllipseCallout">
              <a:avLst>
                <a:gd name="adj1" fmla="val 25955"/>
                <a:gd name="adj2" fmla="val -90057"/>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p:cNvSpPr txBox="1"/>
            <p:nvPr/>
          </p:nvSpPr>
          <p:spPr>
            <a:xfrm>
              <a:off x="7405209" y="3875506"/>
              <a:ext cx="2017312" cy="369332"/>
            </a:xfrm>
            <a:prstGeom prst="rect">
              <a:avLst/>
            </a:prstGeom>
            <a:noFill/>
          </p:spPr>
          <p:txBody>
            <a:bodyPr wrap="square" rtlCol="0">
              <a:spAutoFit/>
            </a:bodyPr>
            <a:lstStyle/>
            <a:p>
              <a:r>
                <a:rPr lang="fr-FR" b="1" dirty="0">
                  <a:solidFill>
                    <a:schemeClr val="bg1"/>
                  </a:solidFill>
                </a:rPr>
                <a:t>Un traitement ?</a:t>
              </a:r>
            </a:p>
          </p:txBody>
        </p:sp>
      </p:grpSp>
      <p:grpSp>
        <p:nvGrpSpPr>
          <p:cNvPr id="12" name="Groupe 11"/>
          <p:cNvGrpSpPr/>
          <p:nvPr/>
        </p:nvGrpSpPr>
        <p:grpSpPr>
          <a:xfrm>
            <a:off x="8512221" y="4572247"/>
            <a:ext cx="1739900" cy="933450"/>
            <a:chOff x="8512221" y="4572247"/>
            <a:chExt cx="1739900" cy="933450"/>
          </a:xfrm>
        </p:grpSpPr>
        <p:sp>
          <p:nvSpPr>
            <p:cNvPr id="20" name="Bulle ronde 19"/>
            <p:cNvSpPr/>
            <p:nvPr/>
          </p:nvSpPr>
          <p:spPr>
            <a:xfrm>
              <a:off x="8512221" y="4572247"/>
              <a:ext cx="1739900" cy="933450"/>
            </a:xfrm>
            <a:prstGeom prst="wedgeEllipseCallou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a:off x="8569927" y="4739534"/>
              <a:ext cx="1624488" cy="646331"/>
            </a:xfrm>
            <a:prstGeom prst="rect">
              <a:avLst/>
            </a:prstGeom>
            <a:noFill/>
          </p:spPr>
          <p:txBody>
            <a:bodyPr wrap="square" rtlCol="0">
              <a:spAutoFit/>
            </a:bodyPr>
            <a:lstStyle/>
            <a:p>
              <a:pPr algn="ctr"/>
              <a:r>
                <a:rPr lang="fr-FR" b="1" dirty="0">
                  <a:solidFill>
                    <a:schemeClr val="bg1"/>
                  </a:solidFill>
                </a:rPr>
                <a:t>Vous en avez parlé ?</a:t>
              </a:r>
            </a:p>
          </p:txBody>
        </p:sp>
      </p:grpSp>
      <p:pic>
        <p:nvPicPr>
          <p:cNvPr id="25" name="Imag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26" name="Rectangle 25"/>
          <p:cNvSpPr/>
          <p:nvPr/>
        </p:nvSpPr>
        <p:spPr>
          <a:xfrm>
            <a:off x="10004609" y="258748"/>
            <a:ext cx="2187391" cy="384721"/>
          </a:xfrm>
          <a:prstGeom prst="rect">
            <a:avLst/>
          </a:prstGeom>
          <a:solidFill>
            <a:schemeClr val="bg1"/>
          </a:solidFill>
        </p:spPr>
        <p:txBody>
          <a:bodyPr wrap="square">
            <a:spAutoFit/>
          </a:bodyPr>
          <a:lstStyle/>
          <a:p>
            <a:pPr algn="ctr"/>
            <a:r>
              <a:rPr lang="fr-FR" sz="1900" i="1" dirty="0">
                <a:solidFill>
                  <a:srgbClr val="000099"/>
                </a:solidFill>
              </a:rPr>
              <a:t>« Je suis fatigué »</a:t>
            </a:r>
          </a:p>
        </p:txBody>
      </p:sp>
    </p:spTree>
    <p:extLst>
      <p:ext uri="{BB962C8B-B14F-4D97-AF65-F5344CB8AC3E}">
        <p14:creationId xmlns:p14="http://schemas.microsoft.com/office/powerpoint/2010/main" val="26130099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4.1. Asthénie</a:t>
            </a:r>
            <a:endParaRPr lang="fr-FR" sz="3200" b="1" dirty="0">
              <a:solidFill>
                <a:srgbClr val="0000CC"/>
              </a:solidFill>
            </a:endParaRPr>
          </a:p>
        </p:txBody>
      </p:sp>
      <p:sp>
        <p:nvSpPr>
          <p:cNvPr id="8"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Asthénie physique et psychique</a:t>
            </a:r>
            <a:endParaRPr lang="fr-FR" altLang="fr-FR" sz="2000" b="1" dirty="0">
              <a:solidFill>
                <a:srgbClr val="95C41D"/>
              </a:solidFill>
              <a:cs typeface="Arial" panose="020B0604020202020204" pitchFamily="34" charset="0"/>
            </a:endParaRPr>
          </a:p>
        </p:txBody>
      </p:sp>
      <p:sp>
        <p:nvSpPr>
          <p:cNvPr id="9" name="Text Box 26"/>
          <p:cNvSpPr txBox="1">
            <a:spLocks noChangeArrowheads="1"/>
          </p:cNvSpPr>
          <p:nvPr/>
        </p:nvSpPr>
        <p:spPr bwMode="auto">
          <a:xfrm>
            <a:off x="679348" y="2665563"/>
            <a:ext cx="503332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spcBef>
                <a:spcPct val="50000"/>
              </a:spcBef>
              <a:buClr>
                <a:srgbClr val="62C400"/>
              </a:buClr>
              <a:buBlip>
                <a:blip r:embed="rId3"/>
              </a:buBlip>
            </a:pPr>
            <a:r>
              <a:rPr lang="fr-FR" altLang="fr-FR" dirty="0">
                <a:solidFill>
                  <a:srgbClr val="000099"/>
                </a:solidFill>
                <a:cs typeface="Arial" panose="020B0604020202020204" pitchFamily="34" charset="0"/>
              </a:rPr>
              <a:t>Pâleur, </a:t>
            </a:r>
            <a:r>
              <a:rPr lang="fr-FR" altLang="fr-FR" b="1" dirty="0">
                <a:solidFill>
                  <a:srgbClr val="000099"/>
                </a:solidFill>
                <a:cs typeface="Arial" panose="020B0604020202020204" pitchFamily="34" charset="0"/>
              </a:rPr>
              <a:t>épuisement</a:t>
            </a:r>
            <a:r>
              <a:rPr lang="fr-FR" altLang="fr-FR" dirty="0">
                <a:solidFill>
                  <a:srgbClr val="000099"/>
                </a:solidFill>
                <a:cs typeface="Arial" panose="020B0604020202020204" pitchFamily="34" charset="0"/>
              </a:rPr>
              <a:t> mental, céphalées</a:t>
            </a:r>
          </a:p>
          <a:p>
            <a:pPr marL="265113" indent="-265113">
              <a:buClr>
                <a:srgbClr val="62C400"/>
              </a:buClr>
              <a:tabLst>
                <a:tab pos="265113" algn="l"/>
              </a:tabLst>
            </a:pPr>
            <a:r>
              <a:rPr lang="fr-FR" altLang="fr-FR" dirty="0">
                <a:solidFill>
                  <a:srgbClr val="000099"/>
                </a:solidFill>
                <a:cs typeface="Arial" panose="020B0604020202020204" pitchFamily="34" charset="0"/>
              </a:rPr>
              <a:t>	Asthénie et dépression réactionnelle</a:t>
            </a:r>
          </a:p>
          <a:p>
            <a:pPr marL="265113" indent="-265113">
              <a:buClr>
                <a:srgbClr val="62C400"/>
              </a:buClr>
              <a:tabLst>
                <a:tab pos="265113" algn="l"/>
              </a:tabLst>
            </a:pPr>
            <a:r>
              <a:rPr lang="fr-FR" altLang="fr-FR" dirty="0">
                <a:solidFill>
                  <a:srgbClr val="000099"/>
                </a:solidFill>
                <a:cs typeface="Arial" panose="020B0604020202020204" pitchFamily="34" charset="0"/>
              </a:rPr>
              <a:t>	Somnolence diurne et insomnie</a:t>
            </a:r>
          </a:p>
          <a:p>
            <a:pPr marL="265113" indent="-265113">
              <a:buClr>
                <a:srgbClr val="62C400"/>
              </a:buClr>
              <a:tabLst>
                <a:tab pos="265113" algn="l"/>
              </a:tabLst>
            </a:pPr>
            <a:r>
              <a:rPr lang="fr-FR" altLang="fr-FR" dirty="0">
                <a:solidFill>
                  <a:srgbClr val="000099"/>
                </a:solidFill>
                <a:cs typeface="Arial" panose="020B0604020202020204" pitchFamily="34" charset="0"/>
              </a:rPr>
              <a:t>	</a:t>
            </a:r>
            <a:r>
              <a:rPr lang="fr-FR" altLang="fr-FR" b="1" dirty="0">
                <a:solidFill>
                  <a:srgbClr val="000099"/>
                </a:solidFill>
                <a:cs typeface="Arial" panose="020B0604020202020204" pitchFamily="34" charset="0"/>
              </a:rPr>
              <a:t>Troubles mnésiques</a:t>
            </a:r>
          </a:p>
        </p:txBody>
      </p:sp>
      <p:sp>
        <p:nvSpPr>
          <p:cNvPr id="10" name="Text Box 27"/>
          <p:cNvSpPr txBox="1">
            <a:spLocks noChangeArrowheads="1"/>
          </p:cNvSpPr>
          <p:nvPr/>
        </p:nvSpPr>
        <p:spPr bwMode="auto">
          <a:xfrm>
            <a:off x="7491690" y="2688530"/>
            <a:ext cx="3640563"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spcBef>
                <a:spcPts val="300"/>
              </a:spcBef>
            </a:pPr>
            <a:r>
              <a:rPr lang="fr-FR" altLang="fr-FR" sz="1800" b="1" dirty="0" err="1">
                <a:solidFill>
                  <a:srgbClr val="000099"/>
                </a:solidFill>
                <a:cs typeface="Arial" panose="020B0604020202020204" pitchFamily="34" charset="0"/>
              </a:rPr>
              <a:t>Phosphoricum</a:t>
            </a:r>
            <a:r>
              <a:rPr lang="fr-FR" altLang="fr-FR" sz="1800" b="1" dirty="0">
                <a:solidFill>
                  <a:srgbClr val="000099"/>
                </a:solidFill>
                <a:cs typeface="Arial" panose="020B0604020202020204" pitchFamily="34" charset="0"/>
              </a:rPr>
              <a:t> </a:t>
            </a:r>
            <a:r>
              <a:rPr lang="fr-FR" altLang="fr-FR" sz="1800" b="1" dirty="0" err="1">
                <a:solidFill>
                  <a:srgbClr val="000099"/>
                </a:solidFill>
                <a:cs typeface="Arial" panose="020B0604020202020204" pitchFamily="34" charset="0"/>
              </a:rPr>
              <a:t>acidum</a:t>
            </a:r>
            <a:r>
              <a:rPr lang="fr-FR" altLang="fr-FR" sz="1800" b="1" dirty="0">
                <a:solidFill>
                  <a:srgbClr val="000099"/>
                </a:solidFill>
                <a:cs typeface="Arial" panose="020B0604020202020204" pitchFamily="34" charset="0"/>
              </a:rPr>
              <a:t> 15 CH</a:t>
            </a:r>
          </a:p>
          <a:p>
            <a:pPr algn="r">
              <a:spcBef>
                <a:spcPts val="300"/>
              </a:spcBef>
              <a:buFont typeface="Wingdings" panose="05000000000000000000" pitchFamily="2" charset="2"/>
              <a:buNone/>
            </a:pPr>
            <a:r>
              <a:rPr lang="fr-FR" altLang="fr-FR" dirty="0">
                <a:solidFill>
                  <a:srgbClr val="000099"/>
                </a:solidFill>
                <a:cs typeface="Arial" panose="020B0604020202020204" pitchFamily="34" charset="0"/>
              </a:rPr>
              <a:t>5 granules par jour pendant 15 jours</a:t>
            </a:r>
          </a:p>
        </p:txBody>
      </p:sp>
      <p:pic>
        <p:nvPicPr>
          <p:cNvPr id="1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4" name="Rectangle 13"/>
          <p:cNvSpPr/>
          <p:nvPr/>
        </p:nvSpPr>
        <p:spPr>
          <a:xfrm>
            <a:off x="10004609" y="258748"/>
            <a:ext cx="2187391" cy="384721"/>
          </a:xfrm>
          <a:prstGeom prst="rect">
            <a:avLst/>
          </a:prstGeom>
          <a:solidFill>
            <a:schemeClr val="bg1"/>
          </a:solidFill>
        </p:spPr>
        <p:txBody>
          <a:bodyPr wrap="square">
            <a:spAutoFit/>
          </a:bodyPr>
          <a:lstStyle/>
          <a:p>
            <a:pPr algn="ctr"/>
            <a:r>
              <a:rPr lang="fr-FR" sz="1900" i="1" dirty="0">
                <a:solidFill>
                  <a:srgbClr val="000099"/>
                </a:solidFill>
              </a:rPr>
              <a:t>« Je suis fatigué »</a:t>
            </a:r>
          </a:p>
        </p:txBody>
      </p:sp>
    </p:spTree>
    <p:extLst>
      <p:ext uri="{BB962C8B-B14F-4D97-AF65-F5344CB8AC3E}">
        <p14:creationId xmlns:p14="http://schemas.microsoft.com/office/powerpoint/2010/main" val="26445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450249" y="3532653"/>
            <a:ext cx="4842747" cy="338554"/>
          </a:xfrm>
          <a:prstGeom prst="rect">
            <a:avLst/>
          </a:prstGeom>
          <a:noFill/>
        </p:spPr>
        <p:txBody>
          <a:bodyPr wrap="square" rtlCol="0">
            <a:spAutoFit/>
          </a:bodyPr>
          <a:lstStyle/>
          <a:p>
            <a:r>
              <a:rPr lang="fr-FR" sz="1600" dirty="0">
                <a:solidFill>
                  <a:srgbClr val="000099"/>
                </a:solidFill>
              </a:rPr>
              <a:t>5 granules de chaque matin et soir pendant 1 mois</a:t>
            </a:r>
          </a:p>
        </p:txBody>
      </p:sp>
      <p:sp>
        <p:nvSpPr>
          <p:cNvPr id="8" name="ZoneTexte 7"/>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4.1. Asthénie</a:t>
            </a:r>
            <a:endParaRPr lang="fr-FR" sz="3200" b="1" dirty="0">
              <a:solidFill>
                <a:srgbClr val="0000CC"/>
              </a:solidFill>
            </a:endParaRPr>
          </a:p>
        </p:txBody>
      </p:sp>
      <p:sp>
        <p:nvSpPr>
          <p:cNvPr id="9" name="Text Box 50"/>
          <p:cNvSpPr txBox="1">
            <a:spLocks noChangeArrowheads="1"/>
          </p:cNvSpPr>
          <p:nvPr/>
        </p:nvSpPr>
        <p:spPr bwMode="auto">
          <a:xfrm>
            <a:off x="2390653" y="1064382"/>
            <a:ext cx="873557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pPr>
            <a:r>
              <a:rPr lang="fr-FR" altLang="fr-FR" sz="2000" b="1" dirty="0">
                <a:solidFill>
                  <a:srgbClr val="95C41D"/>
                </a:solidFill>
                <a:cs typeface="Arial" panose="020B0604020202020204" pitchFamily="34" charset="0"/>
                <a:sym typeface="Wingdings" panose="05000000000000000000" pitchFamily="2" charset="2"/>
              </a:rPr>
              <a:t> Asthénie associée à un amaigrissement </a:t>
            </a:r>
          </a:p>
          <a:p>
            <a:pPr>
              <a:buClr>
                <a:srgbClr val="62C400"/>
              </a:buClr>
            </a:pPr>
            <a:r>
              <a:rPr lang="fr-FR" altLang="fr-FR" sz="2000" b="1" dirty="0">
                <a:solidFill>
                  <a:srgbClr val="95C41D"/>
                </a:solidFill>
                <a:cs typeface="Arial" panose="020B0604020202020204" pitchFamily="34" charset="0"/>
                <a:sym typeface="Wingdings" panose="05000000000000000000" pitchFamily="2" charset="2"/>
              </a:rPr>
              <a:t>Avec +/- un manque d’appétit</a:t>
            </a:r>
            <a:endParaRPr lang="fr-FR" altLang="fr-FR" sz="2000" b="1" dirty="0">
              <a:solidFill>
                <a:srgbClr val="95C41D"/>
              </a:solidFill>
              <a:cs typeface="Arial" panose="020B0604020202020204" pitchFamily="34" charset="0"/>
            </a:endParaRPr>
          </a:p>
        </p:txBody>
      </p:sp>
      <p:sp>
        <p:nvSpPr>
          <p:cNvPr id="10" name="Text Box 26"/>
          <p:cNvSpPr txBox="1">
            <a:spLocks noChangeArrowheads="1"/>
          </p:cNvSpPr>
          <p:nvPr/>
        </p:nvSpPr>
        <p:spPr bwMode="auto">
          <a:xfrm>
            <a:off x="703494" y="2277450"/>
            <a:ext cx="50333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spcBef>
                <a:spcPct val="50000"/>
              </a:spcBef>
              <a:buClr>
                <a:srgbClr val="62C400"/>
              </a:buClr>
              <a:buBlip>
                <a:blip r:embed="rId3"/>
              </a:buBlip>
            </a:pPr>
            <a:r>
              <a:rPr lang="fr-FR" altLang="fr-FR" dirty="0">
                <a:solidFill>
                  <a:srgbClr val="000099"/>
                </a:solidFill>
                <a:cs typeface="Arial" panose="020B0604020202020204" pitchFamily="34" charset="0"/>
              </a:rPr>
              <a:t>Asthénie </a:t>
            </a:r>
            <a:r>
              <a:rPr lang="fr-FR" altLang="fr-FR" b="1" dirty="0">
                <a:solidFill>
                  <a:srgbClr val="000099"/>
                </a:solidFill>
                <a:cs typeface="Arial" panose="020B0604020202020204" pitchFamily="34" charset="0"/>
              </a:rPr>
              <a:t>suite de déperdition liquidienne </a:t>
            </a:r>
            <a:r>
              <a:rPr lang="fr-FR" altLang="fr-FR" dirty="0">
                <a:solidFill>
                  <a:srgbClr val="000099"/>
                </a:solidFill>
                <a:cs typeface="Arial" panose="020B0604020202020204" pitchFamily="34" charset="0"/>
              </a:rPr>
              <a:t>et chute tensionnelle</a:t>
            </a:r>
            <a:endParaRPr lang="fr-FR" altLang="fr-FR" b="1" dirty="0">
              <a:solidFill>
                <a:srgbClr val="000099"/>
              </a:solidFill>
              <a:cs typeface="Arial" panose="020B0604020202020204" pitchFamily="34" charset="0"/>
            </a:endParaRPr>
          </a:p>
        </p:txBody>
      </p:sp>
      <p:sp>
        <p:nvSpPr>
          <p:cNvPr id="11" name="Text Box 27"/>
          <p:cNvSpPr txBox="1">
            <a:spLocks noChangeArrowheads="1"/>
          </p:cNvSpPr>
          <p:nvPr/>
        </p:nvSpPr>
        <p:spPr bwMode="auto">
          <a:xfrm>
            <a:off x="8857687" y="2345861"/>
            <a:ext cx="2274832" cy="408623"/>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spcBef>
                <a:spcPct val="50000"/>
              </a:spcBef>
            </a:pPr>
            <a:r>
              <a:rPr lang="fr-FR" altLang="fr-FR" sz="1800" b="1" dirty="0">
                <a:solidFill>
                  <a:srgbClr val="000099"/>
                </a:solidFill>
                <a:cs typeface="Arial" panose="020B0604020202020204" pitchFamily="34" charset="0"/>
              </a:rPr>
              <a:t>China </a:t>
            </a:r>
            <a:r>
              <a:rPr lang="fr-FR" altLang="fr-FR" sz="1800" b="1" dirty="0" err="1">
                <a:solidFill>
                  <a:srgbClr val="000099"/>
                </a:solidFill>
                <a:cs typeface="Arial" panose="020B0604020202020204" pitchFamily="34" charset="0"/>
              </a:rPr>
              <a:t>rubra</a:t>
            </a:r>
            <a:r>
              <a:rPr lang="fr-FR" altLang="fr-FR" sz="1800" b="1" dirty="0">
                <a:solidFill>
                  <a:srgbClr val="000099"/>
                </a:solidFill>
                <a:cs typeface="Arial" panose="020B0604020202020204" pitchFamily="34" charset="0"/>
              </a:rPr>
              <a:t> 9 CH </a:t>
            </a:r>
          </a:p>
        </p:txBody>
      </p:sp>
      <p:sp>
        <p:nvSpPr>
          <p:cNvPr id="12" name="Text Box 27"/>
          <p:cNvSpPr txBox="1">
            <a:spLocks noChangeArrowheads="1"/>
          </p:cNvSpPr>
          <p:nvPr/>
        </p:nvSpPr>
        <p:spPr bwMode="auto">
          <a:xfrm>
            <a:off x="8857687" y="3014027"/>
            <a:ext cx="2274832" cy="408623"/>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spcBef>
                <a:spcPct val="50000"/>
              </a:spcBef>
            </a:pPr>
            <a:r>
              <a:rPr lang="fr-FR" altLang="fr-FR" sz="1800" b="1" dirty="0" err="1">
                <a:solidFill>
                  <a:srgbClr val="000099"/>
                </a:solidFill>
                <a:cs typeface="Arial" panose="020B0604020202020204" pitchFamily="34" charset="0"/>
              </a:rPr>
              <a:t>Avena</a:t>
            </a:r>
            <a:r>
              <a:rPr lang="fr-FR" altLang="fr-FR" sz="1800" b="1" dirty="0">
                <a:solidFill>
                  <a:srgbClr val="000099"/>
                </a:solidFill>
                <a:cs typeface="Arial" panose="020B0604020202020204" pitchFamily="34" charset="0"/>
              </a:rPr>
              <a:t> </a:t>
            </a:r>
            <a:r>
              <a:rPr lang="fr-FR" altLang="fr-FR" sz="1800" b="1" dirty="0" err="1">
                <a:solidFill>
                  <a:srgbClr val="000099"/>
                </a:solidFill>
                <a:cs typeface="Arial" panose="020B0604020202020204" pitchFamily="34" charset="0"/>
              </a:rPr>
              <a:t>sativa</a:t>
            </a:r>
            <a:r>
              <a:rPr lang="fr-FR" altLang="fr-FR" sz="1800" b="1" dirty="0">
                <a:solidFill>
                  <a:srgbClr val="000099"/>
                </a:solidFill>
                <a:cs typeface="Arial" panose="020B0604020202020204" pitchFamily="34" charset="0"/>
              </a:rPr>
              <a:t> 5 CH </a:t>
            </a:r>
          </a:p>
        </p:txBody>
      </p:sp>
      <p:sp>
        <p:nvSpPr>
          <p:cNvPr id="13" name="Text Box 27"/>
          <p:cNvSpPr txBox="1">
            <a:spLocks noChangeArrowheads="1"/>
          </p:cNvSpPr>
          <p:nvPr/>
        </p:nvSpPr>
        <p:spPr bwMode="auto">
          <a:xfrm>
            <a:off x="8577271" y="4854606"/>
            <a:ext cx="2555248" cy="996017"/>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sz="1800" b="1" dirty="0">
                <a:solidFill>
                  <a:srgbClr val="000099"/>
                </a:solidFill>
                <a:cs typeface="Arial" panose="020B0604020202020204" pitchFamily="34" charset="0"/>
              </a:rPr>
              <a:t>Abrotanum 9 CH</a:t>
            </a:r>
          </a:p>
          <a:p>
            <a:pPr algn="r">
              <a:spcBef>
                <a:spcPts val="300"/>
              </a:spcBef>
            </a:pPr>
            <a:r>
              <a:rPr lang="fr-FR" dirty="0">
                <a:solidFill>
                  <a:srgbClr val="000099"/>
                </a:solidFill>
              </a:rPr>
              <a:t>5 granules matin et soir pendant 1 mois</a:t>
            </a:r>
            <a:r>
              <a:rPr lang="fr-FR" altLang="fr-FR" b="1" dirty="0">
                <a:solidFill>
                  <a:srgbClr val="000099"/>
                </a:solidFill>
                <a:cs typeface="Arial" panose="020B0604020202020204" pitchFamily="34" charset="0"/>
              </a:rPr>
              <a:t> </a:t>
            </a:r>
          </a:p>
        </p:txBody>
      </p:sp>
      <p:sp>
        <p:nvSpPr>
          <p:cNvPr id="14" name="Text Box 26"/>
          <p:cNvSpPr txBox="1">
            <a:spLocks noChangeArrowheads="1"/>
          </p:cNvSpPr>
          <p:nvPr/>
        </p:nvSpPr>
        <p:spPr bwMode="auto">
          <a:xfrm>
            <a:off x="703494" y="4920525"/>
            <a:ext cx="503332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dirty="0">
                <a:solidFill>
                  <a:srgbClr val="000099"/>
                </a:solidFill>
                <a:cs typeface="Arial" panose="020B0604020202020204" pitchFamily="34" charset="0"/>
              </a:rPr>
              <a:t>Amaigrissement important, facies émacié</a:t>
            </a:r>
          </a:p>
          <a:p>
            <a:pPr indent="268288">
              <a:buClr>
                <a:srgbClr val="62C400"/>
              </a:buClr>
            </a:pPr>
            <a:r>
              <a:rPr lang="fr-FR" altLang="fr-FR" b="1" dirty="0">
                <a:solidFill>
                  <a:srgbClr val="000099"/>
                </a:solidFill>
                <a:cs typeface="Arial" panose="020B0604020202020204" pitchFamily="34" charset="0"/>
              </a:rPr>
              <a:t>Dénutrition, déshydratation</a:t>
            </a:r>
          </a:p>
          <a:p>
            <a:pPr indent="268288">
              <a:buClr>
                <a:srgbClr val="62C400"/>
              </a:buClr>
            </a:pPr>
            <a:r>
              <a:rPr lang="fr-FR" altLang="fr-FR" dirty="0">
                <a:solidFill>
                  <a:srgbClr val="000099"/>
                </a:solidFill>
                <a:cs typeface="Arial" panose="020B0604020202020204" pitchFamily="34" charset="0"/>
              </a:rPr>
              <a:t>Possibilité de troubles du transit (diarrhées)</a:t>
            </a:r>
          </a:p>
        </p:txBody>
      </p:sp>
      <p:sp>
        <p:nvSpPr>
          <p:cNvPr id="16" name="Rectangle 15"/>
          <p:cNvSpPr/>
          <p:nvPr/>
        </p:nvSpPr>
        <p:spPr>
          <a:xfrm>
            <a:off x="1050785" y="4127674"/>
            <a:ext cx="9186327" cy="369332"/>
          </a:xfrm>
          <a:prstGeom prst="rect">
            <a:avLst/>
          </a:prstGeom>
        </p:spPr>
        <p:txBody>
          <a:bodyPr wrap="square">
            <a:spAutoFit/>
          </a:bodyPr>
          <a:lstStyle/>
          <a:p>
            <a:pPr lvl="0" fontAlgn="base">
              <a:spcBef>
                <a:spcPct val="20000"/>
              </a:spcBef>
              <a:spcAft>
                <a:spcPct val="0"/>
              </a:spcAft>
            </a:pPr>
            <a:r>
              <a:rPr lang="fr-FR" u="sng" dirty="0">
                <a:solidFill>
                  <a:srgbClr val="000099"/>
                </a:solidFill>
              </a:rPr>
              <a:t>En attente d’avis médical ou en complément d’une prescription </a:t>
            </a:r>
          </a:p>
        </p:txBody>
      </p:sp>
      <p:pic>
        <p:nvPicPr>
          <p:cNvPr id="15" name="Imag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456" y="4004925"/>
            <a:ext cx="668338"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20" name="Rectangle 19"/>
          <p:cNvSpPr/>
          <p:nvPr/>
        </p:nvSpPr>
        <p:spPr>
          <a:xfrm>
            <a:off x="10004609" y="258748"/>
            <a:ext cx="2187391" cy="384721"/>
          </a:xfrm>
          <a:prstGeom prst="rect">
            <a:avLst/>
          </a:prstGeom>
          <a:solidFill>
            <a:schemeClr val="bg1"/>
          </a:solidFill>
        </p:spPr>
        <p:txBody>
          <a:bodyPr wrap="square">
            <a:spAutoFit/>
          </a:bodyPr>
          <a:lstStyle/>
          <a:p>
            <a:pPr algn="ctr"/>
            <a:r>
              <a:rPr lang="fr-FR" sz="1900" i="1" dirty="0">
                <a:solidFill>
                  <a:srgbClr val="000099"/>
                </a:solidFill>
              </a:rPr>
              <a:t>« Je suis fatigué »</a:t>
            </a:r>
          </a:p>
        </p:txBody>
      </p:sp>
      <p:sp>
        <p:nvSpPr>
          <p:cNvPr id="17" name="Text Box 26"/>
          <p:cNvSpPr txBox="1">
            <a:spLocks noChangeArrowheads="1"/>
          </p:cNvSpPr>
          <p:nvPr/>
        </p:nvSpPr>
        <p:spPr bwMode="auto">
          <a:xfrm>
            <a:off x="703494" y="3133024"/>
            <a:ext cx="503332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spcBef>
                <a:spcPct val="50000"/>
              </a:spcBef>
              <a:buClr>
                <a:srgbClr val="62C400"/>
              </a:buClr>
              <a:buBlip>
                <a:blip r:embed="rId3"/>
              </a:buBlip>
            </a:pPr>
            <a:r>
              <a:rPr lang="fr-FR" altLang="fr-FR" dirty="0">
                <a:solidFill>
                  <a:srgbClr val="000099"/>
                </a:solidFill>
                <a:cs typeface="Arial" panose="020B0604020202020204" pitchFamily="34" charset="0"/>
              </a:rPr>
              <a:t>Asthénie avec </a:t>
            </a:r>
            <a:r>
              <a:rPr lang="fr-FR" altLang="fr-FR" b="1" dirty="0">
                <a:solidFill>
                  <a:srgbClr val="000099"/>
                </a:solidFill>
                <a:cs typeface="Arial" panose="020B0604020202020204" pitchFamily="34" charset="0"/>
              </a:rPr>
              <a:t>manque d’appétit</a:t>
            </a:r>
          </a:p>
        </p:txBody>
      </p:sp>
    </p:spTree>
    <p:extLst>
      <p:ext uri="{BB962C8B-B14F-4D97-AF65-F5344CB8AC3E}">
        <p14:creationId xmlns:p14="http://schemas.microsoft.com/office/powerpoint/2010/main" val="194831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animBg="1"/>
      <p:bldP spid="12" grpId="0" animBg="1"/>
      <p:bldP spid="13" grpId="0" animBg="1"/>
      <p:bldP spid="14" grpId="0"/>
      <p:bldP spid="16"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idx="1"/>
          </p:nvPr>
        </p:nvSpPr>
        <p:spPr>
          <a:xfrm>
            <a:off x="977451" y="5584742"/>
            <a:ext cx="10028492" cy="535392"/>
          </a:xfrm>
        </p:spPr>
        <p:txBody>
          <a:bodyPr>
            <a:normAutofit/>
          </a:bodyPr>
          <a:lstStyle/>
          <a:p>
            <a:pPr marL="457200" lvl="1"/>
            <a:r>
              <a:rPr lang="fr-FR" sz="1600" dirty="0">
                <a:solidFill>
                  <a:srgbClr val="FF0000"/>
                </a:solidFill>
                <a:latin typeface="Arial" panose="020B0604020202020204" pitchFamily="34" charset="0"/>
                <a:cs typeface="Arial" panose="020B0604020202020204" pitchFamily="34" charset="0"/>
              </a:rPr>
              <a:t>Ne remplace pas une supplémentation en fer si nécessaire</a:t>
            </a:r>
          </a:p>
          <a:p>
            <a:pPr lvl="2"/>
            <a:endParaRPr lang="fr-FR" sz="1600" b="1" dirty="0">
              <a:solidFill>
                <a:srgbClr val="FF0000"/>
              </a:solidFill>
              <a:latin typeface="Arial" panose="020B0604020202020204" pitchFamily="34" charset="0"/>
              <a:cs typeface="Arial" panose="020B0604020202020204" pitchFamily="34" charset="0"/>
            </a:endParaRPr>
          </a:p>
          <a:p>
            <a:endParaRPr lang="fr-FR" sz="1600" dirty="0">
              <a:solidFill>
                <a:srgbClr val="FF0000"/>
              </a:solidFill>
              <a:latin typeface="Arial" panose="020B0604020202020204" pitchFamily="34" charset="0"/>
              <a:cs typeface="Arial" panose="020B0604020202020204" pitchFamily="34" charset="0"/>
            </a:endParaRPr>
          </a:p>
        </p:txBody>
      </p:sp>
      <p:sp>
        <p:nvSpPr>
          <p:cNvPr id="2" name="ZoneTexte 1"/>
          <p:cNvSpPr txBox="1"/>
          <p:nvPr/>
        </p:nvSpPr>
        <p:spPr>
          <a:xfrm>
            <a:off x="228854" y="1672300"/>
            <a:ext cx="7432158" cy="369332"/>
          </a:xfrm>
          <a:prstGeom prst="rect">
            <a:avLst/>
          </a:prstGeom>
          <a:noFill/>
        </p:spPr>
        <p:txBody>
          <a:bodyPr wrap="square" rtlCol="0">
            <a:spAutoFit/>
          </a:bodyPr>
          <a:lstStyle/>
          <a:p>
            <a:r>
              <a:rPr lang="fr-FR" u="sng" dirty="0">
                <a:solidFill>
                  <a:srgbClr val="000099"/>
                </a:solidFill>
              </a:rPr>
              <a:t>En complément d’une prescription, suite de bilan biologique</a:t>
            </a:r>
          </a:p>
        </p:txBody>
      </p:sp>
      <p:sp>
        <p:nvSpPr>
          <p:cNvPr id="6" name="ZoneTexte 5"/>
          <p:cNvSpPr txBox="1"/>
          <p:nvPr/>
        </p:nvSpPr>
        <p:spPr>
          <a:xfrm>
            <a:off x="6501040" y="5131688"/>
            <a:ext cx="4974391" cy="338554"/>
          </a:xfrm>
          <a:prstGeom prst="rect">
            <a:avLst/>
          </a:prstGeom>
          <a:noFill/>
        </p:spPr>
        <p:txBody>
          <a:bodyPr wrap="square" rtlCol="0">
            <a:spAutoFit/>
          </a:bodyPr>
          <a:lstStyle/>
          <a:p>
            <a:r>
              <a:rPr lang="fr-FR" sz="1600" dirty="0">
                <a:solidFill>
                  <a:srgbClr val="000099"/>
                </a:solidFill>
              </a:rPr>
              <a:t>5 granules de chaque matin et soir pendant 1 mois</a:t>
            </a:r>
          </a:p>
        </p:txBody>
      </p:sp>
      <p:sp>
        <p:nvSpPr>
          <p:cNvPr id="8" name="ZoneTexte 7"/>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4.1. Asthénie</a:t>
            </a:r>
            <a:endParaRPr lang="fr-FR" sz="3200" b="1" dirty="0">
              <a:solidFill>
                <a:srgbClr val="0000CC"/>
              </a:solidFill>
            </a:endParaRPr>
          </a:p>
        </p:txBody>
      </p:sp>
      <p:sp>
        <p:nvSpPr>
          <p:cNvPr id="9"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Asthénie en rapport avec une anémie</a:t>
            </a:r>
            <a:endParaRPr lang="fr-FR" altLang="fr-FR" sz="2000" b="1" dirty="0">
              <a:solidFill>
                <a:srgbClr val="95C41D"/>
              </a:solidFill>
              <a:cs typeface="Arial" panose="020B0604020202020204" pitchFamily="34" charset="0"/>
            </a:endParaRPr>
          </a:p>
        </p:txBody>
      </p:sp>
      <p:sp>
        <p:nvSpPr>
          <p:cNvPr id="10" name="Text Box 27"/>
          <p:cNvSpPr txBox="1">
            <a:spLocks noChangeArrowheads="1"/>
          </p:cNvSpPr>
          <p:nvPr/>
        </p:nvSpPr>
        <p:spPr bwMode="auto">
          <a:xfrm>
            <a:off x="8988236" y="2425906"/>
            <a:ext cx="2112336" cy="408623"/>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sz="1800" b="1" dirty="0">
                <a:solidFill>
                  <a:srgbClr val="000099"/>
                </a:solidFill>
                <a:cs typeface="Arial" panose="020B0604020202020204" pitchFamily="34" charset="0"/>
              </a:rPr>
              <a:t>China </a:t>
            </a:r>
            <a:r>
              <a:rPr lang="fr-FR" altLang="fr-FR" sz="1800" b="1" dirty="0" err="1">
                <a:solidFill>
                  <a:srgbClr val="000099"/>
                </a:solidFill>
                <a:cs typeface="Arial" panose="020B0604020202020204" pitchFamily="34" charset="0"/>
              </a:rPr>
              <a:t>rubra</a:t>
            </a:r>
            <a:r>
              <a:rPr lang="fr-FR" altLang="fr-FR" sz="1800" b="1" dirty="0">
                <a:solidFill>
                  <a:srgbClr val="000099"/>
                </a:solidFill>
                <a:cs typeface="Arial" panose="020B0604020202020204" pitchFamily="34" charset="0"/>
              </a:rPr>
              <a:t> 9 CH </a:t>
            </a:r>
          </a:p>
        </p:txBody>
      </p:sp>
      <p:sp>
        <p:nvSpPr>
          <p:cNvPr id="11" name="Text Box 26"/>
          <p:cNvSpPr txBox="1">
            <a:spLocks noChangeArrowheads="1"/>
          </p:cNvSpPr>
          <p:nvPr/>
        </p:nvSpPr>
        <p:spPr bwMode="auto">
          <a:xfrm>
            <a:off x="643282" y="2427601"/>
            <a:ext cx="503332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dirty="0">
                <a:solidFill>
                  <a:srgbClr val="000099"/>
                </a:solidFill>
                <a:cs typeface="Arial" panose="020B0604020202020204" pitchFamily="34" charset="0"/>
              </a:rPr>
              <a:t>Asthénie avec pâleur, vertiges, acouphènes</a:t>
            </a:r>
          </a:p>
          <a:p>
            <a:pPr marL="266700">
              <a:buClr>
                <a:srgbClr val="62C400"/>
              </a:buClr>
            </a:pPr>
            <a:r>
              <a:rPr lang="fr-FR" altLang="fr-FR" dirty="0">
                <a:solidFill>
                  <a:srgbClr val="000099"/>
                </a:solidFill>
                <a:cs typeface="Arial" panose="020B0604020202020204" pitchFamily="34" charset="0"/>
              </a:rPr>
              <a:t>Tachycardie avec </a:t>
            </a:r>
            <a:r>
              <a:rPr lang="fr-FR" altLang="fr-FR" b="1" dirty="0">
                <a:solidFill>
                  <a:srgbClr val="000099"/>
                </a:solidFill>
                <a:cs typeface="Arial" panose="020B0604020202020204" pitchFamily="34" charset="0"/>
              </a:rPr>
              <a:t>hypotension modérée ou chute tensionnelle </a:t>
            </a:r>
          </a:p>
          <a:p>
            <a:pPr marL="266700">
              <a:buClr>
                <a:srgbClr val="62C400"/>
              </a:buClr>
            </a:pPr>
            <a:r>
              <a:rPr lang="fr-FR" altLang="fr-FR" b="1" dirty="0">
                <a:solidFill>
                  <a:srgbClr val="000099"/>
                </a:solidFill>
                <a:cs typeface="Arial" panose="020B0604020202020204" pitchFamily="34" charset="0"/>
              </a:rPr>
              <a:t>Étiologie : suite de déperdition</a:t>
            </a:r>
          </a:p>
        </p:txBody>
      </p:sp>
      <p:sp>
        <p:nvSpPr>
          <p:cNvPr id="12" name="Text Box 27"/>
          <p:cNvSpPr txBox="1">
            <a:spLocks noChangeArrowheads="1"/>
          </p:cNvSpPr>
          <p:nvPr/>
        </p:nvSpPr>
        <p:spPr bwMode="auto">
          <a:xfrm>
            <a:off x="8139150" y="3823049"/>
            <a:ext cx="2961422" cy="408623"/>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sz="1800" b="1" dirty="0" err="1">
                <a:solidFill>
                  <a:srgbClr val="000099"/>
                </a:solidFill>
                <a:cs typeface="Arial" panose="020B0604020202020204" pitchFamily="34" charset="0"/>
              </a:rPr>
              <a:t>Ferrum</a:t>
            </a:r>
            <a:r>
              <a:rPr lang="fr-FR" altLang="fr-FR" sz="1800" b="1" dirty="0">
                <a:solidFill>
                  <a:srgbClr val="000099"/>
                </a:solidFill>
                <a:cs typeface="Arial" panose="020B0604020202020204" pitchFamily="34" charset="0"/>
              </a:rPr>
              <a:t> </a:t>
            </a:r>
            <a:r>
              <a:rPr lang="fr-FR" altLang="fr-FR" sz="1800" b="1" dirty="0" err="1">
                <a:solidFill>
                  <a:srgbClr val="000099"/>
                </a:solidFill>
                <a:cs typeface="Arial" panose="020B0604020202020204" pitchFamily="34" charset="0"/>
              </a:rPr>
              <a:t>metallicum</a:t>
            </a:r>
            <a:r>
              <a:rPr lang="fr-FR" altLang="fr-FR" sz="1800" b="1" dirty="0">
                <a:solidFill>
                  <a:srgbClr val="000099"/>
                </a:solidFill>
                <a:cs typeface="Arial" panose="020B0604020202020204" pitchFamily="34" charset="0"/>
              </a:rPr>
              <a:t>  5 CH </a:t>
            </a:r>
          </a:p>
        </p:txBody>
      </p:sp>
      <p:sp>
        <p:nvSpPr>
          <p:cNvPr id="13" name="Text Box 26"/>
          <p:cNvSpPr txBox="1">
            <a:spLocks noChangeArrowheads="1"/>
          </p:cNvSpPr>
          <p:nvPr/>
        </p:nvSpPr>
        <p:spPr bwMode="auto">
          <a:xfrm>
            <a:off x="643282" y="3843585"/>
            <a:ext cx="503332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b="1" dirty="0">
                <a:solidFill>
                  <a:srgbClr val="000099"/>
                </a:solidFill>
                <a:cs typeface="Arial" panose="020B0604020202020204" pitchFamily="34" charset="0"/>
              </a:rPr>
              <a:t>Anémie hypochrome </a:t>
            </a:r>
            <a:r>
              <a:rPr lang="fr-FR" altLang="fr-FR" dirty="0">
                <a:solidFill>
                  <a:srgbClr val="000099"/>
                </a:solidFill>
                <a:cs typeface="Arial" panose="020B0604020202020204" pitchFamily="34" charset="0"/>
              </a:rPr>
              <a:t>(carence en fer) après hémorragies répétées ou alimentation carencée</a:t>
            </a:r>
          </a:p>
          <a:p>
            <a:pPr marL="266700">
              <a:buClr>
                <a:srgbClr val="62C400"/>
              </a:buClr>
            </a:pPr>
            <a:r>
              <a:rPr lang="fr-FR" altLang="fr-FR" dirty="0">
                <a:solidFill>
                  <a:srgbClr val="000099"/>
                </a:solidFill>
                <a:cs typeface="Arial" panose="020B0604020202020204" pitchFamily="34" charset="0"/>
              </a:rPr>
              <a:t>Asthénie, frilosité, irritabilité</a:t>
            </a:r>
          </a:p>
          <a:p>
            <a:pPr marL="266700">
              <a:buClr>
                <a:srgbClr val="62C400"/>
              </a:buClr>
            </a:pPr>
            <a:r>
              <a:rPr lang="fr-FR" altLang="fr-FR" dirty="0">
                <a:solidFill>
                  <a:srgbClr val="000099"/>
                </a:solidFill>
                <a:cs typeface="Arial" panose="020B0604020202020204" pitchFamily="34" charset="0"/>
              </a:rPr>
              <a:t>Pâleur du visage avec bouffées vasomotrices</a:t>
            </a:r>
          </a:p>
        </p:txBody>
      </p:sp>
      <p:pic>
        <p:nvPicPr>
          <p:cNvPr id="14" name="Imag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3282" y="5470242"/>
            <a:ext cx="668338"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8" name="Rectangle 17"/>
          <p:cNvSpPr/>
          <p:nvPr/>
        </p:nvSpPr>
        <p:spPr>
          <a:xfrm>
            <a:off x="10004609" y="258748"/>
            <a:ext cx="2187391" cy="384721"/>
          </a:xfrm>
          <a:prstGeom prst="rect">
            <a:avLst/>
          </a:prstGeom>
          <a:solidFill>
            <a:schemeClr val="bg1"/>
          </a:solidFill>
        </p:spPr>
        <p:txBody>
          <a:bodyPr wrap="square">
            <a:spAutoFit/>
          </a:bodyPr>
          <a:lstStyle/>
          <a:p>
            <a:pPr algn="ctr"/>
            <a:r>
              <a:rPr lang="fr-FR" sz="1900" i="1" dirty="0">
                <a:solidFill>
                  <a:srgbClr val="000099"/>
                </a:solidFill>
              </a:rPr>
              <a:t>« Je suis fatigué »</a:t>
            </a:r>
          </a:p>
        </p:txBody>
      </p:sp>
    </p:spTree>
    <p:extLst>
      <p:ext uri="{BB962C8B-B14F-4D97-AF65-F5344CB8AC3E}">
        <p14:creationId xmlns:p14="http://schemas.microsoft.com/office/powerpoint/2010/main" val="385241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P spid="10" grpId="0" animBg="1"/>
      <p:bldP spid="11" grpId="0"/>
      <p:bldP spid="12" grpId="0" animBg="1"/>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6150" y="1798060"/>
            <a:ext cx="8856159" cy="369332"/>
          </a:xfrm>
          <a:prstGeom prst="rect">
            <a:avLst/>
          </a:prstGeom>
        </p:spPr>
        <p:txBody>
          <a:bodyPr wrap="square">
            <a:spAutoFit/>
          </a:bodyPr>
          <a:lstStyle/>
          <a:p>
            <a:r>
              <a:rPr lang="fr-FR" u="sng" dirty="0">
                <a:solidFill>
                  <a:srgbClr val="000099"/>
                </a:solidFill>
              </a:rPr>
              <a:t>En attendant un avis médical ou en complément d’une prescription :</a:t>
            </a:r>
          </a:p>
        </p:txBody>
      </p:sp>
      <p:sp>
        <p:nvSpPr>
          <p:cNvPr id="9" name="ZoneTexte 8"/>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4.1. Asthénie</a:t>
            </a:r>
            <a:endParaRPr lang="fr-FR" sz="3200" b="1" dirty="0">
              <a:solidFill>
                <a:srgbClr val="0000CC"/>
              </a:solidFill>
            </a:endParaRPr>
          </a:p>
        </p:txBody>
      </p:sp>
      <p:sp>
        <p:nvSpPr>
          <p:cNvPr id="10"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Asthénie avec vertiges</a:t>
            </a:r>
            <a:endParaRPr lang="fr-FR" altLang="fr-FR" sz="2000" b="1" dirty="0">
              <a:solidFill>
                <a:srgbClr val="95C41D"/>
              </a:solidFill>
              <a:cs typeface="Arial" panose="020B0604020202020204" pitchFamily="34" charset="0"/>
            </a:endParaRPr>
          </a:p>
        </p:txBody>
      </p:sp>
      <p:sp>
        <p:nvSpPr>
          <p:cNvPr id="11" name="Text Box 27"/>
          <p:cNvSpPr txBox="1">
            <a:spLocks noChangeArrowheads="1"/>
          </p:cNvSpPr>
          <p:nvPr/>
        </p:nvSpPr>
        <p:spPr bwMode="auto">
          <a:xfrm>
            <a:off x="7527469" y="2616735"/>
            <a:ext cx="3609871" cy="996017"/>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sz="1800" b="1" dirty="0">
                <a:solidFill>
                  <a:srgbClr val="000099"/>
                </a:solidFill>
                <a:cs typeface="Arial" panose="020B0604020202020204" pitchFamily="34" charset="0"/>
              </a:rPr>
              <a:t> China </a:t>
            </a:r>
            <a:r>
              <a:rPr lang="fr-FR" altLang="fr-FR" sz="1800" b="1" dirty="0" err="1">
                <a:solidFill>
                  <a:srgbClr val="000099"/>
                </a:solidFill>
                <a:cs typeface="Arial" panose="020B0604020202020204" pitchFamily="34" charset="0"/>
              </a:rPr>
              <a:t>rubra</a:t>
            </a:r>
            <a:r>
              <a:rPr lang="fr-FR" altLang="fr-FR" sz="1800" b="1" dirty="0">
                <a:solidFill>
                  <a:srgbClr val="000099"/>
                </a:solidFill>
                <a:cs typeface="Arial" panose="020B0604020202020204" pitchFamily="34" charset="0"/>
              </a:rPr>
              <a:t> 9 CH</a:t>
            </a:r>
          </a:p>
          <a:p>
            <a:pPr algn="r">
              <a:spcBef>
                <a:spcPts val="300"/>
              </a:spcBef>
            </a:pPr>
            <a:r>
              <a:rPr lang="fr-FR" dirty="0">
                <a:solidFill>
                  <a:srgbClr val="000099"/>
                </a:solidFill>
              </a:rPr>
              <a:t>5 granules toutes les heures en crise </a:t>
            </a:r>
          </a:p>
          <a:p>
            <a:pPr algn="r"/>
            <a:r>
              <a:rPr lang="fr-FR" altLang="fr-FR" dirty="0">
                <a:solidFill>
                  <a:srgbClr val="000099"/>
                </a:solidFill>
                <a:cs typeface="Arial" panose="020B0604020202020204" pitchFamily="34" charset="0"/>
              </a:rPr>
              <a:t>espacer selon amélioration</a:t>
            </a:r>
            <a:endParaRPr lang="fr-FR" altLang="fr-FR" b="1" dirty="0">
              <a:solidFill>
                <a:srgbClr val="000099"/>
              </a:solidFill>
              <a:cs typeface="Arial" panose="020B0604020202020204" pitchFamily="34" charset="0"/>
            </a:endParaRPr>
          </a:p>
        </p:txBody>
      </p:sp>
      <p:sp>
        <p:nvSpPr>
          <p:cNvPr id="12" name="Text Box 26"/>
          <p:cNvSpPr txBox="1">
            <a:spLocks noChangeArrowheads="1"/>
          </p:cNvSpPr>
          <p:nvPr/>
        </p:nvSpPr>
        <p:spPr bwMode="auto">
          <a:xfrm>
            <a:off x="681677" y="2669401"/>
            <a:ext cx="503332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b="1" dirty="0">
                <a:solidFill>
                  <a:srgbClr val="000099"/>
                </a:solidFill>
                <a:cs typeface="Arial" panose="020B0604020202020204" pitchFamily="34" charset="0"/>
              </a:rPr>
              <a:t>Baisse tensionnelle</a:t>
            </a:r>
          </a:p>
        </p:txBody>
      </p:sp>
      <p:sp>
        <p:nvSpPr>
          <p:cNvPr id="13" name="Text Box 27"/>
          <p:cNvSpPr txBox="1">
            <a:spLocks noChangeArrowheads="1"/>
          </p:cNvSpPr>
          <p:nvPr/>
        </p:nvSpPr>
        <p:spPr bwMode="auto">
          <a:xfrm>
            <a:off x="7497324" y="3861030"/>
            <a:ext cx="3640016" cy="996017"/>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b="1" dirty="0">
                <a:solidFill>
                  <a:srgbClr val="000099"/>
                </a:solidFill>
                <a:cs typeface="Arial" panose="020B0604020202020204" pitchFamily="34" charset="0"/>
              </a:rPr>
              <a:t>  </a:t>
            </a:r>
            <a:r>
              <a:rPr lang="fr-FR" altLang="fr-FR" sz="1800" b="1" dirty="0" err="1">
                <a:solidFill>
                  <a:srgbClr val="000099"/>
                </a:solidFill>
                <a:cs typeface="Arial" panose="020B0604020202020204" pitchFamily="34" charset="0"/>
              </a:rPr>
              <a:t>Bryonia</a:t>
            </a:r>
            <a:r>
              <a:rPr lang="fr-FR" altLang="fr-FR" sz="1800" b="1" dirty="0">
                <a:solidFill>
                  <a:srgbClr val="000099"/>
                </a:solidFill>
                <a:cs typeface="Arial" panose="020B0604020202020204" pitchFamily="34" charset="0"/>
              </a:rPr>
              <a:t> 9 CH</a:t>
            </a:r>
          </a:p>
          <a:p>
            <a:pPr algn="r">
              <a:spcBef>
                <a:spcPts val="300"/>
              </a:spcBef>
            </a:pPr>
            <a:r>
              <a:rPr lang="fr-FR" dirty="0">
                <a:solidFill>
                  <a:srgbClr val="000099"/>
                </a:solidFill>
              </a:rPr>
              <a:t>5 granules toutes les heures en crise </a:t>
            </a:r>
          </a:p>
          <a:p>
            <a:pPr algn="r"/>
            <a:r>
              <a:rPr lang="fr-FR" altLang="fr-FR" dirty="0">
                <a:solidFill>
                  <a:srgbClr val="000099"/>
                </a:solidFill>
                <a:cs typeface="Arial" panose="020B0604020202020204" pitchFamily="34" charset="0"/>
              </a:rPr>
              <a:t>espacer selon amélioration</a:t>
            </a:r>
            <a:endParaRPr lang="fr-FR" altLang="fr-FR" b="1" dirty="0">
              <a:solidFill>
                <a:srgbClr val="000099"/>
              </a:solidFill>
              <a:cs typeface="Arial" panose="020B0604020202020204" pitchFamily="34" charset="0"/>
            </a:endParaRPr>
          </a:p>
        </p:txBody>
      </p:sp>
      <p:sp>
        <p:nvSpPr>
          <p:cNvPr id="14" name="Text Box 26"/>
          <p:cNvSpPr txBox="1">
            <a:spLocks noChangeArrowheads="1"/>
          </p:cNvSpPr>
          <p:nvPr/>
        </p:nvSpPr>
        <p:spPr bwMode="auto">
          <a:xfrm>
            <a:off x="681677" y="3896732"/>
            <a:ext cx="532384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b="1" dirty="0">
                <a:solidFill>
                  <a:srgbClr val="000099"/>
                </a:solidFill>
                <a:cs typeface="Arial" panose="020B0604020202020204" pitchFamily="34" charset="0"/>
              </a:rPr>
              <a:t>Vertiges déclenchés ou aggravés par le mouvement</a:t>
            </a:r>
            <a:r>
              <a:rPr lang="fr-FR" altLang="fr-FR" dirty="0">
                <a:solidFill>
                  <a:srgbClr val="000099"/>
                </a:solidFill>
                <a:cs typeface="Arial" panose="020B0604020202020204" pitchFamily="34" charset="0"/>
              </a:rPr>
              <a:t>, les changements de position</a:t>
            </a:r>
          </a:p>
        </p:txBody>
      </p:sp>
      <p:sp>
        <p:nvSpPr>
          <p:cNvPr id="15" name="Text Box 27"/>
          <p:cNvSpPr txBox="1">
            <a:spLocks noChangeArrowheads="1"/>
          </p:cNvSpPr>
          <p:nvPr/>
        </p:nvSpPr>
        <p:spPr bwMode="auto">
          <a:xfrm>
            <a:off x="7527468" y="5184899"/>
            <a:ext cx="3611125" cy="996017"/>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sz="1800" b="1" dirty="0">
                <a:solidFill>
                  <a:srgbClr val="000099"/>
                </a:solidFill>
                <a:cs typeface="Arial" panose="020B0604020202020204" pitchFamily="34" charset="0"/>
              </a:rPr>
              <a:t>  </a:t>
            </a:r>
            <a:r>
              <a:rPr lang="fr-FR" altLang="fr-FR" sz="1800" b="1" dirty="0" err="1">
                <a:solidFill>
                  <a:srgbClr val="000099"/>
                </a:solidFill>
                <a:cs typeface="Arial" panose="020B0604020202020204" pitchFamily="34" charset="0"/>
              </a:rPr>
              <a:t>Cocculus</a:t>
            </a:r>
            <a:r>
              <a:rPr lang="fr-FR" altLang="fr-FR" sz="1800" b="1" dirty="0">
                <a:solidFill>
                  <a:srgbClr val="000099"/>
                </a:solidFill>
                <a:cs typeface="Arial" panose="020B0604020202020204" pitchFamily="34" charset="0"/>
              </a:rPr>
              <a:t> </a:t>
            </a:r>
            <a:r>
              <a:rPr lang="fr-FR" altLang="fr-FR" sz="1800" b="1" dirty="0" err="1">
                <a:solidFill>
                  <a:srgbClr val="000099"/>
                </a:solidFill>
                <a:cs typeface="Arial" panose="020B0604020202020204" pitchFamily="34" charset="0"/>
              </a:rPr>
              <a:t>indicus</a:t>
            </a:r>
            <a:r>
              <a:rPr lang="fr-FR" altLang="fr-FR" sz="1800" b="1" dirty="0">
                <a:solidFill>
                  <a:srgbClr val="000099"/>
                </a:solidFill>
                <a:cs typeface="Arial" panose="020B0604020202020204" pitchFamily="34" charset="0"/>
              </a:rPr>
              <a:t> 9 CH</a:t>
            </a:r>
          </a:p>
          <a:p>
            <a:pPr algn="r">
              <a:spcBef>
                <a:spcPts val="300"/>
              </a:spcBef>
            </a:pPr>
            <a:r>
              <a:rPr lang="fr-FR" dirty="0">
                <a:solidFill>
                  <a:srgbClr val="000099"/>
                </a:solidFill>
              </a:rPr>
              <a:t>5 granules toutes les heures en crise </a:t>
            </a:r>
          </a:p>
          <a:p>
            <a:pPr algn="r"/>
            <a:r>
              <a:rPr lang="fr-FR" altLang="fr-FR" dirty="0">
                <a:solidFill>
                  <a:srgbClr val="000099"/>
                </a:solidFill>
                <a:cs typeface="Arial" panose="020B0604020202020204" pitchFamily="34" charset="0"/>
              </a:rPr>
              <a:t>espacer selon amélioration</a:t>
            </a:r>
            <a:endParaRPr lang="fr-FR" altLang="fr-FR" b="1" dirty="0">
              <a:solidFill>
                <a:srgbClr val="000099"/>
              </a:solidFill>
              <a:cs typeface="Arial" panose="020B0604020202020204" pitchFamily="34" charset="0"/>
            </a:endParaRPr>
          </a:p>
        </p:txBody>
      </p:sp>
      <p:sp>
        <p:nvSpPr>
          <p:cNvPr id="16" name="Text Box 26"/>
          <p:cNvSpPr txBox="1">
            <a:spLocks noChangeArrowheads="1"/>
          </p:cNvSpPr>
          <p:nvPr/>
        </p:nvSpPr>
        <p:spPr bwMode="auto">
          <a:xfrm>
            <a:off x="681677" y="5246126"/>
            <a:ext cx="47688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dirty="0">
                <a:solidFill>
                  <a:srgbClr val="000099"/>
                </a:solidFill>
                <a:cs typeface="Arial" panose="020B0604020202020204" pitchFamily="34" charset="0"/>
              </a:rPr>
              <a:t>Vertiges accompagnés de céphalées avec </a:t>
            </a:r>
            <a:r>
              <a:rPr lang="fr-FR" altLang="fr-FR" b="1" dirty="0">
                <a:solidFill>
                  <a:srgbClr val="000099"/>
                </a:solidFill>
                <a:cs typeface="Arial" panose="020B0604020202020204" pitchFamily="34" charset="0"/>
              </a:rPr>
              <a:t>nausées </a:t>
            </a:r>
            <a:r>
              <a:rPr lang="fr-FR" altLang="fr-FR" dirty="0">
                <a:solidFill>
                  <a:srgbClr val="000099"/>
                </a:solidFill>
                <a:cs typeface="Arial" panose="020B0604020202020204" pitchFamily="34" charset="0"/>
              </a:rPr>
              <a:t>chez les patients présentant une </a:t>
            </a:r>
            <a:r>
              <a:rPr lang="fr-FR" altLang="fr-FR" b="1" dirty="0" err="1">
                <a:solidFill>
                  <a:srgbClr val="000099"/>
                </a:solidFill>
                <a:cs typeface="Arial" panose="020B0604020202020204" pitchFamily="34" charset="0"/>
              </a:rPr>
              <a:t>cervicarthrose</a:t>
            </a:r>
            <a:r>
              <a:rPr lang="fr-FR" altLang="fr-FR" b="1" dirty="0">
                <a:solidFill>
                  <a:srgbClr val="000099"/>
                </a:solidFill>
                <a:cs typeface="Arial" panose="020B0604020202020204" pitchFamily="34" charset="0"/>
              </a:rPr>
              <a:t> évoluée</a:t>
            </a:r>
          </a:p>
        </p:txBody>
      </p:sp>
      <p:pic>
        <p:nvPicPr>
          <p:cNvPr id="19" name="Imag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812" y="1689097"/>
            <a:ext cx="668338"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21" name="Rectangle 20"/>
          <p:cNvSpPr/>
          <p:nvPr/>
        </p:nvSpPr>
        <p:spPr>
          <a:xfrm>
            <a:off x="10004609" y="258748"/>
            <a:ext cx="2187391" cy="384721"/>
          </a:xfrm>
          <a:prstGeom prst="rect">
            <a:avLst/>
          </a:prstGeom>
          <a:solidFill>
            <a:schemeClr val="bg1"/>
          </a:solidFill>
        </p:spPr>
        <p:txBody>
          <a:bodyPr wrap="square">
            <a:spAutoFit/>
          </a:bodyPr>
          <a:lstStyle/>
          <a:p>
            <a:pPr algn="ctr"/>
            <a:r>
              <a:rPr lang="fr-FR" sz="1900" i="1" dirty="0">
                <a:solidFill>
                  <a:srgbClr val="000099"/>
                </a:solidFill>
              </a:rPr>
              <a:t>« Je suis fatigué »</a:t>
            </a:r>
          </a:p>
        </p:txBody>
      </p:sp>
    </p:spTree>
    <p:extLst>
      <p:ext uri="{BB962C8B-B14F-4D97-AF65-F5344CB8AC3E}">
        <p14:creationId xmlns:p14="http://schemas.microsoft.com/office/powerpoint/2010/main" val="98404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P spid="15" grpId="0" animBg="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7" name="Imag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450" y="2266950"/>
            <a:ext cx="196056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3"/>
          <p:cNvSpPr txBox="1">
            <a:spLocks noChangeArrowheads="1"/>
          </p:cNvSpPr>
          <p:nvPr/>
        </p:nvSpPr>
        <p:spPr bwMode="auto">
          <a:xfrm>
            <a:off x="2494626" y="1181100"/>
            <a:ext cx="8817900" cy="523220"/>
          </a:xfrm>
          <a:prstGeom prst="rect">
            <a:avLst/>
          </a:pr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2800" b="1" i="1" dirty="0">
                <a:solidFill>
                  <a:schemeClr val="bg1"/>
                </a:solidFill>
                <a:latin typeface="Arial" panose="020B0604020202020204" pitchFamily="34" charset="0"/>
              </a:rPr>
              <a:t>Expertise Prise en charge de la PERSONNE ÂG</a:t>
            </a:r>
            <a:r>
              <a:rPr lang="fr-FR" altLang="fr-FR" sz="2800" b="1" i="1" dirty="0">
                <a:solidFill>
                  <a:schemeClr val="bg1"/>
                </a:solidFill>
                <a:latin typeface="Trebuchet MS" panose="020B0603020202020204" pitchFamily="34" charset="0"/>
              </a:rPr>
              <a:t>É</a:t>
            </a:r>
            <a:r>
              <a:rPr lang="fr-FR" altLang="fr-FR" sz="2800" b="1" i="1" dirty="0">
                <a:solidFill>
                  <a:schemeClr val="bg1"/>
                </a:solidFill>
                <a:latin typeface="Arial" panose="020B0604020202020204" pitchFamily="34" charset="0"/>
              </a:rPr>
              <a:t>E </a:t>
            </a:r>
          </a:p>
        </p:txBody>
      </p:sp>
      <p:sp>
        <p:nvSpPr>
          <p:cNvPr id="11" name="Rectangle 10"/>
          <p:cNvSpPr/>
          <p:nvPr/>
        </p:nvSpPr>
        <p:spPr>
          <a:xfrm>
            <a:off x="1968500" y="157163"/>
            <a:ext cx="8213725" cy="839787"/>
          </a:xfrm>
          <a:prstGeom prst="rect">
            <a:avLst/>
          </a:prstGeom>
          <a:solidFill>
            <a:srgbClr val="0053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 name="ZoneTexte 5"/>
          <p:cNvSpPr txBox="1">
            <a:spLocks noChangeArrowheads="1"/>
          </p:cNvSpPr>
          <p:nvPr/>
        </p:nvSpPr>
        <p:spPr bwMode="auto">
          <a:xfrm>
            <a:off x="185738" y="254000"/>
            <a:ext cx="11644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3600" dirty="0">
                <a:solidFill>
                  <a:schemeClr val="bg1"/>
                </a:solidFill>
                <a:latin typeface="Arial" panose="020B0604020202020204" pitchFamily="34" charset="0"/>
              </a:rPr>
              <a:t>L’homéopathie au comptoir</a:t>
            </a:r>
          </a:p>
        </p:txBody>
      </p:sp>
      <p:sp>
        <p:nvSpPr>
          <p:cNvPr id="13" name="Text Box 3"/>
          <p:cNvSpPr txBox="1">
            <a:spLocks noChangeArrowheads="1"/>
          </p:cNvSpPr>
          <p:nvPr/>
        </p:nvSpPr>
        <p:spPr bwMode="auto">
          <a:xfrm>
            <a:off x="2383792" y="2606669"/>
            <a:ext cx="9682086" cy="3154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41325" indent="-441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spcBef>
                <a:spcPct val="70000"/>
              </a:spcBef>
              <a:buClr>
                <a:srgbClr val="62C400"/>
              </a:buClr>
              <a:buNone/>
            </a:pPr>
            <a:r>
              <a:rPr lang="fr-FR" altLang="fr-FR" sz="2200" dirty="0">
                <a:solidFill>
                  <a:srgbClr val="000099"/>
                </a:solidFill>
                <a:cs typeface="Arial" panose="020B0604020202020204" pitchFamily="34" charset="0"/>
              </a:rPr>
              <a:t>Face aux plaintes de la personne âgée les plus couramment exprimées à l’officine :</a:t>
            </a:r>
          </a:p>
          <a:p>
            <a:pPr>
              <a:spcBef>
                <a:spcPts val="1800"/>
              </a:spcBef>
              <a:buClr>
                <a:srgbClr val="62C400"/>
              </a:buClr>
            </a:pPr>
            <a:r>
              <a:rPr lang="fr-FR" altLang="fr-FR" sz="2200" b="1" dirty="0">
                <a:solidFill>
                  <a:srgbClr val="000099"/>
                </a:solidFill>
                <a:cs typeface="Arial" panose="020B0604020202020204" pitchFamily="34" charset="0"/>
              </a:rPr>
              <a:t>Appliquer la méthodologie de conseil CDFH </a:t>
            </a:r>
          </a:p>
          <a:p>
            <a:pPr>
              <a:spcBef>
                <a:spcPts val="1800"/>
              </a:spcBef>
              <a:buClr>
                <a:srgbClr val="62C400"/>
              </a:buClr>
            </a:pPr>
            <a:r>
              <a:rPr lang="fr-FR" altLang="fr-FR" sz="2200" b="1" dirty="0">
                <a:solidFill>
                  <a:srgbClr val="000099"/>
                </a:solidFill>
                <a:cs typeface="Arial" panose="020B0604020202020204" pitchFamily="34" charset="0"/>
              </a:rPr>
              <a:t>Choisir les médicaments homéopathiques adaptés </a:t>
            </a:r>
            <a:r>
              <a:rPr lang="fr-FR" altLang="fr-FR" sz="2200" dirty="0">
                <a:solidFill>
                  <a:srgbClr val="000099"/>
                </a:solidFill>
                <a:cs typeface="Arial" panose="020B0604020202020204" pitchFamily="34" charset="0"/>
              </a:rPr>
              <a:t>aux symptômes aigus décrits, en appliquant les principes de prescription</a:t>
            </a:r>
          </a:p>
          <a:p>
            <a:pPr>
              <a:spcBef>
                <a:spcPts val="1800"/>
              </a:spcBef>
              <a:buClr>
                <a:srgbClr val="62C400"/>
              </a:buClr>
            </a:pPr>
            <a:r>
              <a:rPr lang="fr-FR" altLang="fr-FR" sz="2200" b="1" dirty="0">
                <a:solidFill>
                  <a:srgbClr val="000099"/>
                </a:solidFill>
                <a:cs typeface="Arial" panose="020B0604020202020204" pitchFamily="34" charset="0"/>
              </a:rPr>
              <a:t>Expliciter le conseil</a:t>
            </a:r>
            <a:r>
              <a:rPr lang="fr-FR" altLang="fr-FR" sz="2200" dirty="0">
                <a:solidFill>
                  <a:srgbClr val="000099"/>
                </a:solidFill>
                <a:cs typeface="Arial" panose="020B0604020202020204" pitchFamily="34" charset="0"/>
              </a:rPr>
              <a:t> personnalisé apporté : valorisation, posologie, conseils associés et suivi</a:t>
            </a:r>
          </a:p>
        </p:txBody>
      </p:sp>
    </p:spTree>
    <p:extLst>
      <p:ext uri="{BB962C8B-B14F-4D97-AF65-F5344CB8AC3E}">
        <p14:creationId xmlns:p14="http://schemas.microsoft.com/office/powerpoint/2010/main" val="11667855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4.1. Asthénie</a:t>
            </a:r>
            <a:endParaRPr lang="fr-FR" sz="3200" b="1" dirty="0">
              <a:solidFill>
                <a:srgbClr val="0000CC"/>
              </a:solidFill>
            </a:endParaRP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Asthénie et troubles de la mémoire</a:t>
            </a:r>
            <a:endParaRPr lang="fr-FR" altLang="fr-FR" sz="2000" b="1" dirty="0">
              <a:solidFill>
                <a:srgbClr val="95C41D"/>
              </a:solidFill>
              <a:cs typeface="Arial" panose="020B0604020202020204" pitchFamily="34" charset="0"/>
            </a:endParaRPr>
          </a:p>
        </p:txBody>
      </p:sp>
      <p:sp>
        <p:nvSpPr>
          <p:cNvPr id="8" name="Text Box 27"/>
          <p:cNvSpPr txBox="1">
            <a:spLocks noChangeArrowheads="1"/>
          </p:cNvSpPr>
          <p:nvPr/>
        </p:nvSpPr>
        <p:spPr bwMode="auto">
          <a:xfrm>
            <a:off x="7371125" y="1778715"/>
            <a:ext cx="3775529" cy="996017"/>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b="1" dirty="0">
                <a:solidFill>
                  <a:srgbClr val="000099"/>
                </a:solidFill>
                <a:cs typeface="Arial" panose="020B0604020202020204" pitchFamily="34" charset="0"/>
              </a:rPr>
              <a:t>  </a:t>
            </a:r>
            <a:r>
              <a:rPr lang="fr-FR" altLang="fr-FR" sz="1800" b="1" dirty="0" err="1">
                <a:solidFill>
                  <a:srgbClr val="000099"/>
                </a:solidFill>
                <a:cs typeface="Arial" panose="020B0604020202020204" pitchFamily="34" charset="0"/>
              </a:rPr>
              <a:t>Phosphoricum</a:t>
            </a:r>
            <a:r>
              <a:rPr lang="fr-FR" altLang="fr-FR" sz="1800" b="1" dirty="0">
                <a:solidFill>
                  <a:srgbClr val="000099"/>
                </a:solidFill>
                <a:cs typeface="Arial" panose="020B0604020202020204" pitchFamily="34" charset="0"/>
              </a:rPr>
              <a:t> </a:t>
            </a:r>
            <a:r>
              <a:rPr lang="fr-FR" altLang="fr-FR" sz="1800" b="1" dirty="0" err="1">
                <a:solidFill>
                  <a:srgbClr val="000099"/>
                </a:solidFill>
                <a:cs typeface="Arial" panose="020B0604020202020204" pitchFamily="34" charset="0"/>
              </a:rPr>
              <a:t>acidum</a:t>
            </a:r>
            <a:r>
              <a:rPr lang="fr-FR" altLang="fr-FR" sz="1800" b="1" dirty="0">
                <a:solidFill>
                  <a:srgbClr val="000099"/>
                </a:solidFill>
                <a:cs typeface="Arial" panose="020B0604020202020204" pitchFamily="34" charset="0"/>
              </a:rPr>
              <a:t> 15 CH</a:t>
            </a:r>
          </a:p>
          <a:p>
            <a:pPr algn="r"/>
            <a:r>
              <a:rPr lang="fr-FR" altLang="fr-FR" b="1" dirty="0">
                <a:solidFill>
                  <a:srgbClr val="000099"/>
                </a:solidFill>
                <a:cs typeface="Arial" panose="020B0604020202020204" pitchFamily="34" charset="0"/>
              </a:rPr>
              <a:t>( ou en échelle 9-15-30 CH)</a:t>
            </a:r>
          </a:p>
          <a:p>
            <a:pPr algn="r">
              <a:spcBef>
                <a:spcPts val="300"/>
              </a:spcBef>
            </a:pPr>
            <a:r>
              <a:rPr lang="fr-FR" altLang="fr-FR" b="1" dirty="0">
                <a:solidFill>
                  <a:srgbClr val="000099"/>
                </a:solidFill>
                <a:cs typeface="Arial" panose="020B0604020202020204" pitchFamily="34" charset="0"/>
              </a:rPr>
              <a:t> </a:t>
            </a:r>
            <a:r>
              <a:rPr lang="fr-FR" dirty="0">
                <a:solidFill>
                  <a:srgbClr val="000099"/>
                </a:solidFill>
              </a:rPr>
              <a:t>5 granules par jour</a:t>
            </a:r>
          </a:p>
        </p:txBody>
      </p:sp>
      <p:sp>
        <p:nvSpPr>
          <p:cNvPr id="9" name="Text Box 26"/>
          <p:cNvSpPr txBox="1">
            <a:spLocks noChangeArrowheads="1"/>
          </p:cNvSpPr>
          <p:nvPr/>
        </p:nvSpPr>
        <p:spPr bwMode="auto">
          <a:xfrm>
            <a:off x="677816" y="1832754"/>
            <a:ext cx="503332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dirty="0">
                <a:solidFill>
                  <a:srgbClr val="000099"/>
                </a:solidFill>
                <a:cs typeface="Arial" panose="020B0604020202020204" pitchFamily="34" charset="0"/>
              </a:rPr>
              <a:t>Asthénie physique et psychique</a:t>
            </a:r>
          </a:p>
          <a:p>
            <a:pPr marL="266700">
              <a:buClr>
                <a:srgbClr val="62C400"/>
              </a:buClr>
            </a:pPr>
            <a:r>
              <a:rPr lang="fr-FR" altLang="fr-FR" b="1" dirty="0">
                <a:solidFill>
                  <a:srgbClr val="000099"/>
                </a:solidFill>
                <a:cs typeface="Arial" panose="020B0604020202020204" pitchFamily="34" charset="0"/>
              </a:rPr>
              <a:t>Épuisement</a:t>
            </a:r>
          </a:p>
          <a:p>
            <a:pPr marL="266700">
              <a:buClr>
                <a:srgbClr val="62C400"/>
              </a:buClr>
            </a:pPr>
            <a:r>
              <a:rPr lang="fr-FR" altLang="fr-FR" dirty="0">
                <a:solidFill>
                  <a:srgbClr val="000099"/>
                </a:solidFill>
                <a:cs typeface="Arial" panose="020B0604020202020204" pitchFamily="34" charset="0"/>
              </a:rPr>
              <a:t>Psychasthénie avec </a:t>
            </a:r>
            <a:r>
              <a:rPr lang="fr-FR" altLang="fr-FR" b="1" dirty="0">
                <a:solidFill>
                  <a:srgbClr val="000099"/>
                </a:solidFill>
                <a:cs typeface="Arial" panose="020B0604020202020204" pitchFamily="34" charset="0"/>
              </a:rPr>
              <a:t>troubles mnésiques</a:t>
            </a:r>
          </a:p>
        </p:txBody>
      </p:sp>
      <p:sp>
        <p:nvSpPr>
          <p:cNvPr id="10" name="Rectangle 9"/>
          <p:cNvSpPr/>
          <p:nvPr/>
        </p:nvSpPr>
        <p:spPr>
          <a:xfrm>
            <a:off x="112523" y="2832211"/>
            <a:ext cx="4480714" cy="369332"/>
          </a:xfrm>
          <a:prstGeom prst="rect">
            <a:avLst/>
          </a:prstGeom>
        </p:spPr>
        <p:txBody>
          <a:bodyPr wrap="none">
            <a:spAutoFit/>
          </a:bodyPr>
          <a:lstStyle/>
          <a:p>
            <a:r>
              <a:rPr lang="fr-FR" u="sng" dirty="0">
                <a:solidFill>
                  <a:srgbClr val="000099"/>
                </a:solidFill>
              </a:rPr>
              <a:t>Si persistance des troubles de la mémoire</a:t>
            </a:r>
          </a:p>
        </p:txBody>
      </p:sp>
      <p:sp>
        <p:nvSpPr>
          <p:cNvPr id="11" name="Text Box 27"/>
          <p:cNvSpPr txBox="1">
            <a:spLocks noChangeArrowheads="1"/>
          </p:cNvSpPr>
          <p:nvPr/>
        </p:nvSpPr>
        <p:spPr bwMode="auto">
          <a:xfrm>
            <a:off x="8891496" y="3322336"/>
            <a:ext cx="2251529"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a:solidFill>
                  <a:srgbClr val="000090"/>
                </a:solidFill>
              </a:rPr>
              <a:t>Alumina 15 CH</a:t>
            </a:r>
          </a:p>
          <a:p>
            <a:pPr algn="r">
              <a:spcBef>
                <a:spcPts val="300"/>
              </a:spcBef>
            </a:pPr>
            <a:r>
              <a:rPr lang="fr-FR" altLang="fr-FR" b="1" dirty="0">
                <a:solidFill>
                  <a:srgbClr val="000099"/>
                </a:solidFill>
                <a:cs typeface="Arial" panose="020B0604020202020204" pitchFamily="34" charset="0"/>
              </a:rPr>
              <a:t> </a:t>
            </a:r>
            <a:r>
              <a:rPr lang="fr-FR" dirty="0">
                <a:solidFill>
                  <a:srgbClr val="000099"/>
                </a:solidFill>
              </a:rPr>
              <a:t>5 granules par jour</a:t>
            </a:r>
          </a:p>
        </p:txBody>
      </p:sp>
      <p:sp>
        <p:nvSpPr>
          <p:cNvPr id="12" name="Text Box 26"/>
          <p:cNvSpPr txBox="1">
            <a:spLocks noChangeArrowheads="1"/>
          </p:cNvSpPr>
          <p:nvPr/>
        </p:nvSpPr>
        <p:spPr bwMode="auto">
          <a:xfrm>
            <a:off x="677816" y="3329214"/>
            <a:ext cx="680248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b="1" dirty="0">
                <a:solidFill>
                  <a:srgbClr val="000099"/>
                </a:solidFill>
                <a:cs typeface="Arial" panose="020B0604020202020204" pitchFamily="34" charset="0"/>
              </a:rPr>
              <a:t>Troubles de la mémoire </a:t>
            </a:r>
            <a:r>
              <a:rPr lang="fr-FR" altLang="fr-FR" dirty="0">
                <a:solidFill>
                  <a:srgbClr val="000099"/>
                </a:solidFill>
                <a:cs typeface="Arial" panose="020B0604020202020204" pitchFamily="34" charset="0"/>
              </a:rPr>
              <a:t>et de l’idéation, confusion mentale</a:t>
            </a:r>
          </a:p>
          <a:p>
            <a:pPr marL="266700">
              <a:buClr>
                <a:srgbClr val="62C400"/>
              </a:buClr>
            </a:pPr>
            <a:r>
              <a:rPr lang="fr-FR" altLang="fr-FR" dirty="0">
                <a:solidFill>
                  <a:srgbClr val="000099"/>
                </a:solidFill>
                <a:cs typeface="Arial" panose="020B0604020202020204" pitchFamily="34" charset="0"/>
              </a:rPr>
              <a:t>Sénilité débutante caractérisée par des troubles sensoriels (vertiges) et mnésiques (désorientation, confusion des mots et oublis)</a:t>
            </a:r>
          </a:p>
          <a:p>
            <a:pPr marL="266700">
              <a:buClr>
                <a:srgbClr val="62C400"/>
              </a:buClr>
            </a:pPr>
            <a:r>
              <a:rPr lang="fr-FR" altLang="fr-FR" b="1" dirty="0">
                <a:solidFill>
                  <a:srgbClr val="000099"/>
                </a:solidFill>
                <a:cs typeface="Arial" panose="020B0604020202020204" pitchFamily="34" charset="0"/>
              </a:rPr>
              <a:t>Sécheresse des muqueuses </a:t>
            </a:r>
            <a:r>
              <a:rPr lang="fr-FR" altLang="fr-FR" dirty="0">
                <a:solidFill>
                  <a:srgbClr val="000099"/>
                </a:solidFill>
                <a:cs typeface="Arial" panose="020B0604020202020204" pitchFamily="34" charset="0"/>
              </a:rPr>
              <a:t>(œil, bouche), </a:t>
            </a:r>
          </a:p>
          <a:p>
            <a:pPr marL="266700">
              <a:buClr>
                <a:srgbClr val="62C400"/>
              </a:buClr>
            </a:pPr>
            <a:r>
              <a:rPr lang="fr-FR" altLang="fr-FR" dirty="0">
                <a:solidFill>
                  <a:srgbClr val="000099"/>
                </a:solidFill>
                <a:cs typeface="Arial" panose="020B0604020202020204" pitchFamily="34" charset="0"/>
              </a:rPr>
              <a:t>Constipation par inertie rectale</a:t>
            </a:r>
          </a:p>
        </p:txBody>
      </p:sp>
      <p:sp>
        <p:nvSpPr>
          <p:cNvPr id="13" name="Text Box 27"/>
          <p:cNvSpPr txBox="1">
            <a:spLocks noChangeArrowheads="1"/>
          </p:cNvSpPr>
          <p:nvPr/>
        </p:nvSpPr>
        <p:spPr bwMode="auto">
          <a:xfrm>
            <a:off x="7855539" y="4624603"/>
            <a:ext cx="3287486"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Plumbum</a:t>
            </a:r>
            <a:r>
              <a:rPr lang="fr-FR" sz="1800" b="1" dirty="0">
                <a:solidFill>
                  <a:srgbClr val="000090"/>
                </a:solidFill>
              </a:rPr>
              <a:t> </a:t>
            </a:r>
            <a:r>
              <a:rPr lang="fr-FR" sz="1800" b="1" dirty="0" err="1">
                <a:solidFill>
                  <a:srgbClr val="000090"/>
                </a:solidFill>
              </a:rPr>
              <a:t>metallicum</a:t>
            </a:r>
            <a:r>
              <a:rPr lang="fr-FR" sz="1800" b="1" dirty="0">
                <a:solidFill>
                  <a:srgbClr val="000090"/>
                </a:solidFill>
              </a:rPr>
              <a:t> 15 CH</a:t>
            </a:r>
          </a:p>
          <a:p>
            <a:pPr algn="r">
              <a:spcBef>
                <a:spcPts val="300"/>
              </a:spcBef>
            </a:pPr>
            <a:r>
              <a:rPr lang="fr-FR" altLang="fr-FR" b="1" dirty="0">
                <a:solidFill>
                  <a:srgbClr val="000099"/>
                </a:solidFill>
                <a:cs typeface="Arial" panose="020B0604020202020204" pitchFamily="34" charset="0"/>
              </a:rPr>
              <a:t> </a:t>
            </a:r>
            <a:r>
              <a:rPr lang="fr-FR" dirty="0">
                <a:solidFill>
                  <a:srgbClr val="000099"/>
                </a:solidFill>
              </a:rPr>
              <a:t>5 granules par jour</a:t>
            </a:r>
          </a:p>
        </p:txBody>
      </p:sp>
      <p:sp>
        <p:nvSpPr>
          <p:cNvPr id="14" name="Text Box 26"/>
          <p:cNvSpPr txBox="1">
            <a:spLocks noChangeArrowheads="1"/>
          </p:cNvSpPr>
          <p:nvPr/>
        </p:nvSpPr>
        <p:spPr bwMode="auto">
          <a:xfrm>
            <a:off x="667408" y="4709692"/>
            <a:ext cx="69167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b="1" dirty="0">
                <a:solidFill>
                  <a:srgbClr val="000099"/>
                </a:solidFill>
                <a:cs typeface="Arial" panose="020B0604020202020204" pitchFamily="34" charset="0"/>
              </a:rPr>
              <a:t>Pertes de mémoire</a:t>
            </a:r>
            <a:r>
              <a:rPr lang="fr-FR" altLang="fr-FR" dirty="0">
                <a:solidFill>
                  <a:srgbClr val="000099"/>
                </a:solidFill>
                <a:cs typeface="Arial" panose="020B0604020202020204" pitchFamily="34" charset="0"/>
              </a:rPr>
              <a:t>, lenteur de perception</a:t>
            </a:r>
          </a:p>
          <a:p>
            <a:pPr marL="266700">
              <a:buClr>
                <a:srgbClr val="62C400"/>
              </a:buClr>
            </a:pPr>
            <a:r>
              <a:rPr lang="fr-FR" altLang="fr-FR" dirty="0">
                <a:solidFill>
                  <a:srgbClr val="000099"/>
                </a:solidFill>
                <a:cs typeface="Arial" panose="020B0604020202020204" pitchFamily="34" charset="0"/>
              </a:rPr>
              <a:t>Atteintes neurologiques (</a:t>
            </a:r>
            <a:r>
              <a:rPr lang="fr-FR" altLang="fr-FR" b="1" dirty="0">
                <a:solidFill>
                  <a:srgbClr val="000099"/>
                </a:solidFill>
                <a:cs typeface="Arial" panose="020B0604020202020204" pitchFamily="34" charset="0"/>
              </a:rPr>
              <a:t>tremblements</a:t>
            </a:r>
            <a:r>
              <a:rPr lang="fr-FR" altLang="fr-FR" dirty="0">
                <a:solidFill>
                  <a:srgbClr val="000099"/>
                </a:solidFill>
                <a:cs typeface="Arial" panose="020B0604020202020204" pitchFamily="34" charset="0"/>
              </a:rPr>
              <a:t>, polynévrites sensitivomotrices)</a:t>
            </a:r>
          </a:p>
          <a:p>
            <a:pPr marL="266700">
              <a:buClr>
                <a:srgbClr val="62C400"/>
              </a:buClr>
            </a:pPr>
            <a:r>
              <a:rPr lang="fr-FR" altLang="fr-FR" dirty="0">
                <a:solidFill>
                  <a:srgbClr val="000099"/>
                </a:solidFill>
                <a:cs typeface="Arial" panose="020B0604020202020204" pitchFamily="34" charset="0"/>
              </a:rPr>
              <a:t>Constipation opiniâtre</a:t>
            </a:r>
          </a:p>
        </p:txBody>
      </p:sp>
      <p:sp>
        <p:nvSpPr>
          <p:cNvPr id="15" name="Text Box 27"/>
          <p:cNvSpPr txBox="1">
            <a:spLocks noChangeArrowheads="1"/>
          </p:cNvSpPr>
          <p:nvPr/>
        </p:nvSpPr>
        <p:spPr bwMode="auto">
          <a:xfrm>
            <a:off x="7968980" y="5604189"/>
            <a:ext cx="3153229"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Baryta</a:t>
            </a:r>
            <a:r>
              <a:rPr lang="fr-FR" sz="1800" b="1" dirty="0">
                <a:solidFill>
                  <a:srgbClr val="000090"/>
                </a:solidFill>
              </a:rPr>
              <a:t> </a:t>
            </a:r>
            <a:r>
              <a:rPr lang="fr-FR" sz="1800" b="1" dirty="0" err="1">
                <a:solidFill>
                  <a:srgbClr val="000090"/>
                </a:solidFill>
              </a:rPr>
              <a:t>carbonica</a:t>
            </a:r>
            <a:r>
              <a:rPr lang="fr-FR" sz="1800" b="1" dirty="0">
                <a:solidFill>
                  <a:srgbClr val="000090"/>
                </a:solidFill>
              </a:rPr>
              <a:t> 15 CH</a:t>
            </a:r>
          </a:p>
          <a:p>
            <a:pPr algn="r">
              <a:spcBef>
                <a:spcPts val="300"/>
              </a:spcBef>
            </a:pPr>
            <a:r>
              <a:rPr lang="fr-FR" altLang="fr-FR" b="1" dirty="0">
                <a:solidFill>
                  <a:srgbClr val="000099"/>
                </a:solidFill>
                <a:cs typeface="Arial" panose="020B0604020202020204" pitchFamily="34" charset="0"/>
              </a:rPr>
              <a:t> </a:t>
            </a:r>
            <a:r>
              <a:rPr lang="fr-FR" dirty="0">
                <a:solidFill>
                  <a:srgbClr val="000099"/>
                </a:solidFill>
              </a:rPr>
              <a:t>5 granules par jour</a:t>
            </a:r>
          </a:p>
        </p:txBody>
      </p:sp>
      <p:sp>
        <p:nvSpPr>
          <p:cNvPr id="16" name="Text Box 26"/>
          <p:cNvSpPr txBox="1">
            <a:spLocks noChangeArrowheads="1"/>
          </p:cNvSpPr>
          <p:nvPr/>
        </p:nvSpPr>
        <p:spPr bwMode="auto">
          <a:xfrm>
            <a:off x="677816" y="5654989"/>
            <a:ext cx="648498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b="1" dirty="0">
                <a:solidFill>
                  <a:srgbClr val="000099"/>
                </a:solidFill>
                <a:cs typeface="Arial" panose="020B0604020202020204" pitchFamily="34" charset="0"/>
              </a:rPr>
              <a:t>Lenteur</a:t>
            </a:r>
          </a:p>
          <a:p>
            <a:pPr marL="266700">
              <a:buClr>
                <a:srgbClr val="62C400"/>
              </a:buClr>
            </a:pPr>
            <a:r>
              <a:rPr lang="fr-FR" altLang="fr-FR" dirty="0">
                <a:solidFill>
                  <a:srgbClr val="000099"/>
                </a:solidFill>
                <a:cs typeface="Arial" panose="020B0604020202020204" pitchFamily="34" charset="0"/>
              </a:rPr>
              <a:t>Sclérose artérielle et </a:t>
            </a:r>
            <a:r>
              <a:rPr lang="fr-FR" altLang="fr-FR" b="1" dirty="0">
                <a:solidFill>
                  <a:srgbClr val="000099"/>
                </a:solidFill>
                <a:cs typeface="Arial" panose="020B0604020202020204" pitchFamily="34" charset="0"/>
              </a:rPr>
              <a:t>hypertension artérielle </a:t>
            </a:r>
            <a:r>
              <a:rPr lang="fr-FR" altLang="fr-FR" dirty="0">
                <a:solidFill>
                  <a:srgbClr val="000099"/>
                </a:solidFill>
                <a:cs typeface="Arial" panose="020B0604020202020204" pitchFamily="34" charset="0"/>
              </a:rPr>
              <a:t>installée</a:t>
            </a:r>
          </a:p>
          <a:p>
            <a:pPr marL="266700">
              <a:buClr>
                <a:srgbClr val="62C400"/>
              </a:buClr>
            </a:pPr>
            <a:r>
              <a:rPr lang="fr-FR" altLang="fr-FR" dirty="0">
                <a:solidFill>
                  <a:srgbClr val="000099"/>
                </a:solidFill>
                <a:cs typeface="Arial" panose="020B0604020202020204" pitchFamily="34" charset="0"/>
              </a:rPr>
              <a:t>Sujet scléreux, précocement sénile, à mémoire déficiente et au comportement enfantin</a:t>
            </a:r>
          </a:p>
        </p:txBody>
      </p:sp>
      <p:pic>
        <p:nvPicPr>
          <p:cNvPr id="19" name="Imag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20" name="Rectangle 19"/>
          <p:cNvSpPr/>
          <p:nvPr/>
        </p:nvSpPr>
        <p:spPr>
          <a:xfrm>
            <a:off x="10004609" y="258748"/>
            <a:ext cx="2187391" cy="384721"/>
          </a:xfrm>
          <a:prstGeom prst="rect">
            <a:avLst/>
          </a:prstGeom>
          <a:solidFill>
            <a:schemeClr val="bg1"/>
          </a:solidFill>
        </p:spPr>
        <p:txBody>
          <a:bodyPr wrap="square">
            <a:spAutoFit/>
          </a:bodyPr>
          <a:lstStyle/>
          <a:p>
            <a:pPr algn="ctr"/>
            <a:r>
              <a:rPr lang="fr-FR" sz="1900" i="1" dirty="0">
                <a:solidFill>
                  <a:srgbClr val="000099"/>
                </a:solidFill>
              </a:rPr>
              <a:t>« Je suis fatigué »</a:t>
            </a:r>
          </a:p>
        </p:txBody>
      </p:sp>
    </p:spTree>
    <p:extLst>
      <p:ext uri="{BB962C8B-B14F-4D97-AF65-F5344CB8AC3E}">
        <p14:creationId xmlns:p14="http://schemas.microsoft.com/office/powerpoint/2010/main" val="299822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animBg="1"/>
      <p:bldP spid="12" grpId="0"/>
      <p:bldP spid="13" grpId="0" animBg="1"/>
      <p:bldP spid="14" grpId="0"/>
      <p:bldP spid="15" grpId="0" animBg="1"/>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4.2. Troubles anxieux</a:t>
            </a:r>
            <a:endParaRPr lang="fr-FR" sz="3200" b="1" dirty="0">
              <a:solidFill>
                <a:srgbClr val="0000CC"/>
              </a:solidFill>
            </a:endParaRPr>
          </a:p>
        </p:txBody>
      </p:sp>
      <p:sp>
        <p:nvSpPr>
          <p:cNvPr id="5" name="Espace réservé du contenu 1">
            <a:extLst>
              <a:ext uri="{FF2B5EF4-FFF2-40B4-BE49-F238E27FC236}">
                <a16:creationId xmlns:a16="http://schemas.microsoft.com/office/drawing/2014/main" id="{A8A483F2-658A-4800-952B-07514941AE2F}"/>
              </a:ext>
            </a:extLst>
          </p:cNvPr>
          <p:cNvSpPr txBox="1">
            <a:spLocks/>
          </p:cNvSpPr>
          <p:nvPr/>
        </p:nvSpPr>
        <p:spPr>
          <a:xfrm>
            <a:off x="925525" y="2233748"/>
            <a:ext cx="10515600" cy="4185588"/>
          </a:xfrm>
          <a:prstGeom prst="rect">
            <a:avLst/>
          </a:prstGeom>
        </p:spPr>
        <p:txBody>
          <a:bodyPr anchor="t">
            <a:normAutofit/>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355600" indent="-355600">
              <a:buFontTx/>
              <a:buBlip>
                <a:blip r:embed="rId3"/>
              </a:buBlip>
            </a:pPr>
            <a:r>
              <a:rPr lang="fr-FR" dirty="0">
                <a:cs typeface="Arial"/>
              </a:rPr>
              <a:t>Vieillissement </a:t>
            </a:r>
            <a:r>
              <a:rPr lang="fr-FR" dirty="0">
                <a:cs typeface="Arial"/>
                <a:sym typeface="Wingdings" panose="05000000000000000000" pitchFamily="2" charset="2"/>
              </a:rPr>
              <a:t></a:t>
            </a:r>
            <a:r>
              <a:rPr lang="fr-FR" b="1" dirty="0">
                <a:cs typeface="Arial"/>
                <a:sym typeface="Wingdings" panose="05000000000000000000" pitchFamily="2" charset="2"/>
              </a:rPr>
              <a:t> pertes et changements = facteurs de stress</a:t>
            </a:r>
            <a:endParaRPr lang="fr-FR" b="1" dirty="0">
              <a:cs typeface="Arial"/>
            </a:endParaRPr>
          </a:p>
          <a:p>
            <a:pPr marL="355600" indent="-355600">
              <a:spcBef>
                <a:spcPts val="1800"/>
              </a:spcBef>
              <a:buFontTx/>
              <a:buBlip>
                <a:blip r:embed="rId3"/>
              </a:buBlip>
            </a:pPr>
            <a:r>
              <a:rPr lang="fr-FR" b="1" dirty="0">
                <a:cs typeface="Arial"/>
              </a:rPr>
              <a:t>Troubles anxieux = entre 3,2 % et 14,2 % des ≥ 65 ans</a:t>
            </a:r>
            <a:endParaRPr lang="fr-FR" dirty="0">
              <a:cs typeface="Arial"/>
            </a:endParaRPr>
          </a:p>
          <a:p>
            <a:pPr marL="355600" indent="-355600">
              <a:spcBef>
                <a:spcPts val="1800"/>
              </a:spcBef>
              <a:buFontTx/>
              <a:buBlip>
                <a:blip r:embed="rId3"/>
              </a:buBlip>
            </a:pPr>
            <a:r>
              <a:rPr lang="fr-FR" dirty="0">
                <a:cs typeface="Arial"/>
              </a:rPr>
              <a:t>Souvent</a:t>
            </a:r>
            <a:r>
              <a:rPr lang="fr-FR" b="1" dirty="0">
                <a:cs typeface="Arial"/>
              </a:rPr>
              <a:t> sous-diagnostiqués</a:t>
            </a:r>
          </a:p>
          <a:p>
            <a:pPr marL="355600" indent="-355600">
              <a:spcBef>
                <a:spcPts val="1800"/>
              </a:spcBef>
              <a:buFontTx/>
              <a:buBlip>
                <a:blip r:embed="rId3"/>
              </a:buBlip>
            </a:pPr>
            <a:r>
              <a:rPr lang="fr-FR" dirty="0">
                <a:cs typeface="Arial"/>
              </a:rPr>
              <a:t>Les + fréquents : </a:t>
            </a:r>
            <a:r>
              <a:rPr lang="fr-FR" b="1" dirty="0">
                <a:cs typeface="Arial"/>
              </a:rPr>
              <a:t>Trouble anxieux généralisé et phobies </a:t>
            </a:r>
            <a:r>
              <a:rPr lang="fr-FR" dirty="0">
                <a:cs typeface="Arial"/>
              </a:rPr>
              <a:t>(agoraphobie)</a:t>
            </a:r>
          </a:p>
          <a:p>
            <a:pPr marL="355600" indent="-355600">
              <a:spcBef>
                <a:spcPts val="1800"/>
              </a:spcBef>
              <a:buFontTx/>
              <a:buBlip>
                <a:blip r:embed="rId3"/>
              </a:buBlip>
            </a:pPr>
            <a:r>
              <a:rPr lang="fr-FR" dirty="0">
                <a:cs typeface="Arial"/>
              </a:rPr>
              <a:t>Signes anxieux peuvent cacher une dépression</a:t>
            </a:r>
          </a:p>
          <a:p>
            <a:pPr marL="355600" indent="-355600"/>
            <a:endParaRPr lang="fr-FR" dirty="0">
              <a:cs typeface="Arial"/>
            </a:endParaRPr>
          </a:p>
        </p:txBody>
      </p:sp>
      <p:sp>
        <p:nvSpPr>
          <p:cNvPr id="7" name="Espace réservé du contenu 2"/>
          <p:cNvSpPr txBox="1">
            <a:spLocks/>
          </p:cNvSpPr>
          <p:nvPr/>
        </p:nvSpPr>
        <p:spPr>
          <a:xfrm>
            <a:off x="253647" y="1661765"/>
            <a:ext cx="3811588" cy="550468"/>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p:txBody>
      </p:sp>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2" name="Rectangle 1"/>
          <p:cNvSpPr/>
          <p:nvPr/>
        </p:nvSpPr>
        <p:spPr>
          <a:xfrm>
            <a:off x="10549028" y="258747"/>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9853888" y="289526"/>
            <a:ext cx="2536641" cy="369332"/>
          </a:xfrm>
          <a:prstGeom prst="rect">
            <a:avLst/>
          </a:prstGeom>
          <a:noFill/>
        </p:spPr>
        <p:txBody>
          <a:bodyPr wrap="square">
            <a:spAutoFit/>
          </a:bodyPr>
          <a:lstStyle/>
          <a:p>
            <a:pPr algn="ctr"/>
            <a:r>
              <a:rPr lang="fr-FR" i="1" dirty="0">
                <a:solidFill>
                  <a:srgbClr val="000099"/>
                </a:solidFill>
              </a:rPr>
              <a:t>« Je suis angoissé »</a:t>
            </a:r>
          </a:p>
        </p:txBody>
      </p:sp>
    </p:spTree>
    <p:extLst>
      <p:ext uri="{BB962C8B-B14F-4D97-AF65-F5344CB8AC3E}">
        <p14:creationId xmlns:p14="http://schemas.microsoft.com/office/powerpoint/2010/main" val="1244437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4.2. Troubles anxieux</a:t>
            </a:r>
            <a:endParaRPr lang="fr-FR" sz="3200" b="1" dirty="0">
              <a:solidFill>
                <a:srgbClr val="0000CC"/>
              </a:solidFill>
            </a:endParaRPr>
          </a:p>
        </p:txBody>
      </p:sp>
      <p:sp>
        <p:nvSpPr>
          <p:cNvPr id="8" name="Espace réservé du contenu 2"/>
          <p:cNvSpPr txBox="1">
            <a:spLocks/>
          </p:cNvSpPr>
          <p:nvPr/>
        </p:nvSpPr>
        <p:spPr>
          <a:xfrm>
            <a:off x="1949707" y="2314122"/>
            <a:ext cx="8352910" cy="4306887"/>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fr-FR" altLang="fr-FR" sz="2000" dirty="0">
                <a:solidFill>
                  <a:srgbClr val="000099"/>
                </a:solidFill>
                <a:cs typeface="Arial" panose="020B0604020202020204" pitchFamily="34" charset="0"/>
              </a:rPr>
              <a:t>Si :</a:t>
            </a:r>
          </a:p>
          <a:p>
            <a:pPr lvl="1">
              <a:spcBef>
                <a:spcPts val="0"/>
              </a:spcBef>
              <a:buBlip>
                <a:blip r:embed="rId3"/>
              </a:buBlip>
            </a:pPr>
            <a:r>
              <a:rPr lang="fr-FR" altLang="fr-FR" sz="2000" dirty="0">
                <a:solidFill>
                  <a:srgbClr val="000099"/>
                </a:solidFill>
                <a:cs typeface="Arial" panose="020B0604020202020204" pitchFamily="34" charset="0"/>
              </a:rPr>
              <a:t>ralentissement psychomoteur</a:t>
            </a:r>
          </a:p>
          <a:p>
            <a:pPr lvl="1">
              <a:lnSpc>
                <a:spcPct val="150000"/>
              </a:lnSpc>
              <a:buBlip>
                <a:blip r:embed="rId3"/>
              </a:buBlip>
            </a:pPr>
            <a:r>
              <a:rPr lang="fr-FR" altLang="fr-FR" sz="2000" dirty="0">
                <a:solidFill>
                  <a:srgbClr val="000099"/>
                </a:solidFill>
                <a:cs typeface="Arial" panose="020B0604020202020204" pitchFamily="34" charset="0"/>
              </a:rPr>
              <a:t>tristesse persistante que rien ne peut corriger</a:t>
            </a:r>
          </a:p>
          <a:p>
            <a:pPr lvl="1">
              <a:lnSpc>
                <a:spcPct val="150000"/>
              </a:lnSpc>
              <a:buBlip>
                <a:blip r:embed="rId3"/>
              </a:buBlip>
            </a:pPr>
            <a:r>
              <a:rPr lang="fr-FR" altLang="fr-FR" sz="2000" dirty="0">
                <a:solidFill>
                  <a:srgbClr val="000099"/>
                </a:solidFill>
                <a:cs typeface="Arial" panose="020B0604020202020204" pitchFamily="34" charset="0"/>
              </a:rPr>
              <a:t>perte d’intérêt</a:t>
            </a:r>
          </a:p>
          <a:p>
            <a:pPr lvl="1">
              <a:lnSpc>
                <a:spcPct val="150000"/>
              </a:lnSpc>
              <a:buFontTx/>
              <a:buBlip>
                <a:blip r:embed="rId3"/>
              </a:buBlip>
            </a:pPr>
            <a:r>
              <a:rPr lang="fr-FR" altLang="fr-FR" sz="2000" dirty="0">
                <a:solidFill>
                  <a:srgbClr val="000099"/>
                </a:solidFill>
                <a:cs typeface="Arial" panose="020B0604020202020204" pitchFamily="34" charset="0"/>
              </a:rPr>
              <a:t>sentiment d’auto-dévalorisation</a:t>
            </a:r>
          </a:p>
          <a:p>
            <a:pPr lvl="1">
              <a:lnSpc>
                <a:spcPct val="150000"/>
              </a:lnSpc>
              <a:buFontTx/>
              <a:buBlip>
                <a:blip r:embed="rId3"/>
              </a:buBlip>
            </a:pPr>
            <a:r>
              <a:rPr lang="fr-FR" altLang="fr-FR" sz="2000" dirty="0">
                <a:solidFill>
                  <a:srgbClr val="000099"/>
                </a:solidFill>
                <a:cs typeface="Arial" panose="020B0604020202020204" pitchFamily="34" charset="0"/>
              </a:rPr>
              <a:t>isolement social</a:t>
            </a:r>
          </a:p>
          <a:p>
            <a:endParaRPr lang="fr-FR" altLang="fr-FR" b="1" dirty="0">
              <a:solidFill>
                <a:srgbClr val="FF0000"/>
              </a:solidFill>
            </a:endParaRPr>
          </a:p>
          <a:p>
            <a:endParaRPr lang="fr-FR" altLang="fr-FR" dirty="0">
              <a:solidFill>
                <a:srgbClr val="FF0000"/>
              </a:solidFill>
            </a:endParaRPr>
          </a:p>
          <a:p>
            <a:endParaRPr lang="fr-FR" altLang="fr-FR" dirty="0">
              <a:solidFill>
                <a:srgbClr val="FF0000"/>
              </a:solidFill>
            </a:endParaRPr>
          </a:p>
        </p:txBody>
      </p:sp>
      <p:pic>
        <p:nvPicPr>
          <p:cNvPr id="9"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25196" y="1218747"/>
            <a:ext cx="13160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263525" y="1673776"/>
            <a:ext cx="1172527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342900" indent="-342900" eaLnBrk="0" fontAlgn="base" hangingPunct="0">
              <a:spcBef>
                <a:spcPct val="0"/>
              </a:spcBef>
              <a:spcAft>
                <a:spcPct val="0"/>
              </a:spcAft>
              <a:buClr>
                <a:srgbClr val="000099"/>
              </a:buClr>
              <a:buFont typeface="Wingdings" panose="05000000000000000000" pitchFamily="2" charset="2"/>
              <a:buChar char="v"/>
            </a:pPr>
            <a:r>
              <a:rPr lang="fr-FR" altLang="fr-FR" sz="2000" b="1" u="sng" dirty="0">
                <a:solidFill>
                  <a:srgbClr val="000099"/>
                </a:solidFill>
                <a:ea typeface="ＭＳ Ｐゴシック" panose="020B0600070205080204" pitchFamily="34" charset="-128"/>
              </a:rPr>
              <a:t>Limites du conseil</a:t>
            </a:r>
          </a:p>
        </p:txBody>
      </p:sp>
      <p:pic>
        <p:nvPicPr>
          <p:cNvPr id="11" name="Picture 2"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627" y="4802802"/>
            <a:ext cx="816049" cy="117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991473" y="5388268"/>
            <a:ext cx="3879588" cy="461665"/>
          </a:xfrm>
          <a:prstGeom prst="rect">
            <a:avLst/>
          </a:prstGeom>
        </p:spPr>
        <p:txBody>
          <a:bodyPr wrap="none">
            <a:spAutoFit/>
          </a:bodyPr>
          <a:lstStyle/>
          <a:p>
            <a:pPr lvl="0" fontAlgn="base">
              <a:spcBef>
                <a:spcPct val="20000"/>
              </a:spcBef>
              <a:spcAft>
                <a:spcPct val="0"/>
              </a:spcAft>
              <a:defRPr/>
            </a:pPr>
            <a:r>
              <a:rPr lang="fr-FR" sz="2400" dirty="0">
                <a:solidFill>
                  <a:srgbClr val="000099"/>
                </a:solidFill>
                <a:cs typeface="Arial" panose="020B0604020202020204" pitchFamily="34" charset="0"/>
                <a:sym typeface="Wingdings" panose="05000000000000000000" pitchFamily="2" charset="2"/>
              </a:rPr>
              <a:t> </a:t>
            </a:r>
            <a:r>
              <a:rPr lang="fr-FR" sz="2400" b="1" dirty="0">
                <a:solidFill>
                  <a:srgbClr val="000099"/>
                </a:solidFill>
                <a:cs typeface="Arial" panose="020B0604020202020204" pitchFamily="34" charset="0"/>
                <a:sym typeface="Wingdings" panose="05000000000000000000" pitchFamily="2" charset="2"/>
              </a:rPr>
              <a:t>Consultation médicale</a:t>
            </a:r>
            <a:endParaRPr lang="fr-FR" sz="2400" b="1" dirty="0">
              <a:solidFill>
                <a:srgbClr val="000099"/>
              </a:solidFill>
              <a:cs typeface="Arial" panose="020B0604020202020204" pitchFamily="34" charset="0"/>
            </a:endParaRPr>
          </a:p>
        </p:txBody>
      </p:sp>
      <p:pic>
        <p:nvPicPr>
          <p:cNvPr id="15" name="Imag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6" name="Rectangle 15"/>
          <p:cNvSpPr/>
          <p:nvPr/>
        </p:nvSpPr>
        <p:spPr>
          <a:xfrm>
            <a:off x="10549028" y="258747"/>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9853888" y="289526"/>
            <a:ext cx="2536641" cy="369332"/>
          </a:xfrm>
          <a:prstGeom prst="rect">
            <a:avLst/>
          </a:prstGeom>
          <a:noFill/>
        </p:spPr>
        <p:txBody>
          <a:bodyPr wrap="square">
            <a:spAutoFit/>
          </a:bodyPr>
          <a:lstStyle/>
          <a:p>
            <a:pPr algn="ctr"/>
            <a:r>
              <a:rPr lang="fr-FR" i="1" dirty="0">
                <a:solidFill>
                  <a:srgbClr val="000099"/>
                </a:solidFill>
              </a:rPr>
              <a:t>« Je suis angoissé »</a:t>
            </a:r>
          </a:p>
        </p:txBody>
      </p:sp>
    </p:spTree>
    <p:extLst>
      <p:ext uri="{BB962C8B-B14F-4D97-AF65-F5344CB8AC3E}">
        <p14:creationId xmlns:p14="http://schemas.microsoft.com/office/powerpoint/2010/main" val="18322565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4.2. Troubles anxieux</a:t>
            </a:r>
            <a:endParaRPr lang="fr-FR" sz="3200" b="1" dirty="0">
              <a:solidFill>
                <a:srgbClr val="0000CC"/>
              </a:solidFill>
            </a:endParaRPr>
          </a:p>
        </p:txBody>
      </p:sp>
      <p:sp>
        <p:nvSpPr>
          <p:cNvPr id="5" name="Espace réservé du contenu 1">
            <a:extLst>
              <a:ext uri="{FF2B5EF4-FFF2-40B4-BE49-F238E27FC236}">
                <a16:creationId xmlns:a16="http://schemas.microsoft.com/office/drawing/2014/main" id="{A8A483F2-658A-4800-952B-07514941AE2F}"/>
              </a:ext>
            </a:extLst>
          </p:cNvPr>
          <p:cNvSpPr txBox="1">
            <a:spLocks/>
          </p:cNvSpPr>
          <p:nvPr/>
        </p:nvSpPr>
        <p:spPr>
          <a:xfrm>
            <a:off x="963624" y="1638638"/>
            <a:ext cx="10515600" cy="2097075"/>
          </a:xfrm>
          <a:prstGeom prst="rect">
            <a:avLst/>
          </a:prstGeom>
        </p:spPr>
        <p:txBody>
          <a:bodyPr anchor="t">
            <a:normAutofit/>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355600" indent="-355600">
              <a:buFontTx/>
              <a:buBlip>
                <a:blip r:embed="rId3"/>
              </a:buBlip>
            </a:pPr>
            <a:r>
              <a:rPr lang="fr-FR" b="1" dirty="0">
                <a:cs typeface="Arial"/>
              </a:rPr>
              <a:t>Consommation des </a:t>
            </a:r>
            <a:r>
              <a:rPr lang="fr-FR" b="1" dirty="0" err="1">
                <a:cs typeface="Arial"/>
              </a:rPr>
              <a:t>benzodiazepines</a:t>
            </a:r>
            <a:r>
              <a:rPr lang="fr-FR" b="1" dirty="0">
                <a:cs typeface="Arial"/>
              </a:rPr>
              <a:t> </a:t>
            </a:r>
            <a:r>
              <a:rPr lang="fr-FR" b="1" dirty="0">
                <a:cs typeface="Arial"/>
                <a:sym typeface="Wingdings" panose="05000000000000000000" pitchFamily="2" charset="2"/>
              </a:rPr>
              <a:t>en France </a:t>
            </a:r>
            <a:r>
              <a:rPr lang="fr-FR" baseline="30000" dirty="0">
                <a:cs typeface="Arial"/>
                <a:sym typeface="Wingdings" panose="05000000000000000000" pitchFamily="2" charset="2"/>
              </a:rPr>
              <a:t>(1)</a:t>
            </a:r>
            <a:endParaRPr lang="fr-FR" baseline="30000" dirty="0">
              <a:cs typeface="Arial"/>
            </a:endParaRPr>
          </a:p>
          <a:p>
            <a:pPr marL="1041400" lvl="2" indent="-355600">
              <a:spcBef>
                <a:spcPts val="600"/>
              </a:spcBef>
              <a:buClr>
                <a:srgbClr val="62C400"/>
              </a:buClr>
              <a:buFont typeface="Arial" panose="020B0604020202020204" pitchFamily="34" charset="0"/>
              <a:buChar char="•"/>
            </a:pPr>
            <a:r>
              <a:rPr lang="fr-FR" sz="1800" dirty="0">
                <a:solidFill>
                  <a:srgbClr val="000099"/>
                </a:solidFill>
                <a:cs typeface="Arial"/>
                <a:sym typeface="Wingdings" panose="05000000000000000000" pitchFamily="2" charset="2"/>
              </a:rPr>
              <a:t> mais reste </a:t>
            </a:r>
            <a:r>
              <a:rPr lang="fr-FR" sz="1800" b="1" dirty="0">
                <a:solidFill>
                  <a:srgbClr val="000099"/>
                </a:solidFill>
                <a:cs typeface="Arial"/>
                <a:sym typeface="Wingdings" panose="05000000000000000000" pitchFamily="2" charset="2"/>
              </a:rPr>
              <a:t>trop élevée</a:t>
            </a:r>
            <a:r>
              <a:rPr lang="fr-FR" sz="1800" dirty="0">
                <a:solidFill>
                  <a:srgbClr val="000099"/>
                </a:solidFill>
                <a:cs typeface="Arial"/>
                <a:sym typeface="Wingdings" panose="05000000000000000000" pitchFamily="2" charset="2"/>
              </a:rPr>
              <a:t>, en particulier </a:t>
            </a:r>
            <a:r>
              <a:rPr lang="fr-FR" sz="1800" b="1" dirty="0">
                <a:solidFill>
                  <a:srgbClr val="000099"/>
                </a:solidFill>
                <a:cs typeface="Arial"/>
                <a:sym typeface="Wingdings" panose="05000000000000000000" pitchFamily="2" charset="2"/>
              </a:rPr>
              <a:t>chez les &gt; 65 ans</a:t>
            </a:r>
            <a:endParaRPr lang="fr-FR" sz="1800" b="1" dirty="0">
              <a:solidFill>
                <a:srgbClr val="000099"/>
              </a:solidFill>
              <a:cs typeface="Arial"/>
            </a:endParaRPr>
          </a:p>
          <a:p>
            <a:pPr marL="1041400" lvl="2" indent="-355600">
              <a:spcBef>
                <a:spcPts val="600"/>
              </a:spcBef>
              <a:buClr>
                <a:srgbClr val="62C400"/>
              </a:buClr>
              <a:buFont typeface="Arial" panose="020B0604020202020204" pitchFamily="34" charset="0"/>
              <a:buChar char="•"/>
            </a:pPr>
            <a:r>
              <a:rPr lang="fr-FR" sz="1800" dirty="0">
                <a:solidFill>
                  <a:srgbClr val="000099"/>
                </a:solidFill>
                <a:cs typeface="Arial"/>
              </a:rPr>
              <a:t>Femmes = les + consommatrices </a:t>
            </a:r>
          </a:p>
          <a:p>
            <a:pPr marL="1041400" lvl="2" indent="-355600">
              <a:spcBef>
                <a:spcPts val="600"/>
              </a:spcBef>
              <a:buClr>
                <a:srgbClr val="62C400"/>
              </a:buClr>
              <a:buFont typeface="Arial" panose="020B0604020202020204" pitchFamily="34" charset="0"/>
              <a:buChar char="•"/>
            </a:pPr>
            <a:r>
              <a:rPr lang="fr-FR" sz="1800" dirty="0">
                <a:solidFill>
                  <a:srgbClr val="000099"/>
                </a:solidFill>
                <a:cs typeface="Arial"/>
                <a:sym typeface="Wingdings" panose="05000000000000000000" pitchFamily="2" charset="2"/>
              </a:rPr>
              <a:t> avec l’âge </a:t>
            </a:r>
            <a:r>
              <a:rPr lang="fr-FR" sz="1800" dirty="0">
                <a:solidFill>
                  <a:srgbClr val="000099"/>
                </a:solidFill>
                <a:cs typeface="Arial"/>
              </a:rPr>
              <a:t>: 38,3% des femmes ≥ 80 ans</a:t>
            </a:r>
          </a:p>
          <a:p>
            <a:pPr marL="355600" indent="-355600">
              <a:spcBef>
                <a:spcPts val="1800"/>
              </a:spcBef>
              <a:buFontTx/>
              <a:buBlip>
                <a:blip r:embed="rId3"/>
              </a:buBlip>
            </a:pPr>
            <a:r>
              <a:rPr lang="fr-FR" dirty="0">
                <a:cs typeface="Arial"/>
                <a:sym typeface="Wingdings" panose="05000000000000000000" pitchFamily="2" charset="2"/>
              </a:rPr>
              <a:t>Sujet âgé : </a:t>
            </a:r>
            <a:r>
              <a:rPr lang="fr-FR" b="1" dirty="0">
                <a:cs typeface="Arial"/>
                <a:sym typeface="Wingdings" panose="05000000000000000000" pitchFamily="2" charset="2"/>
              </a:rPr>
              <a:t> risque surdosage et d’effets indésirables </a:t>
            </a:r>
            <a:r>
              <a:rPr lang="fr-FR" sz="1800" dirty="0">
                <a:cs typeface="Arial"/>
                <a:sym typeface="Wingdings" panose="05000000000000000000" pitchFamily="2" charset="2"/>
              </a:rPr>
              <a:t>(chutes, fractures…)</a:t>
            </a:r>
          </a:p>
          <a:p>
            <a:pPr marL="355600" indent="-355600"/>
            <a:endParaRPr lang="fr-FR" dirty="0">
              <a:cs typeface="Arial"/>
            </a:endParaRPr>
          </a:p>
        </p:txBody>
      </p:sp>
      <p:sp>
        <p:nvSpPr>
          <p:cNvPr id="7" name="Espace réservé du contenu 2"/>
          <p:cNvSpPr txBox="1">
            <a:spLocks/>
          </p:cNvSpPr>
          <p:nvPr/>
        </p:nvSpPr>
        <p:spPr>
          <a:xfrm>
            <a:off x="253646" y="3885992"/>
            <a:ext cx="4546953" cy="550468"/>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Recommandations HAS </a:t>
            </a:r>
            <a:r>
              <a:rPr lang="fr-FR" sz="2000" baseline="30000" dirty="0">
                <a:solidFill>
                  <a:srgbClr val="000099"/>
                </a:solidFill>
                <a:cs typeface="Arial"/>
                <a:sym typeface="Wingdings" panose="05000000000000000000" pitchFamily="2" charset="2"/>
              </a:rPr>
              <a:t>(2) (3)</a:t>
            </a:r>
            <a:endParaRPr lang="fr-FR" sz="2000" b="1" u="sng" dirty="0">
              <a:solidFill>
                <a:srgbClr val="000099"/>
              </a:solidFill>
              <a:cs typeface="Arial" panose="020B0604020202020204" pitchFamily="34" charset="0"/>
            </a:endParaRPr>
          </a:p>
        </p:txBody>
      </p:sp>
      <p:sp>
        <p:nvSpPr>
          <p:cNvPr id="8" name="Rectangle 7"/>
          <p:cNvSpPr/>
          <p:nvPr/>
        </p:nvSpPr>
        <p:spPr>
          <a:xfrm>
            <a:off x="0" y="6020103"/>
            <a:ext cx="10219765" cy="707886"/>
          </a:xfrm>
          <a:prstGeom prst="rect">
            <a:avLst/>
          </a:prstGeom>
        </p:spPr>
        <p:txBody>
          <a:bodyPr wrap="square">
            <a:spAutoFit/>
          </a:bodyPr>
          <a:lstStyle/>
          <a:p>
            <a:r>
              <a:rPr lang="fr-FR" sz="1000" i="1" dirty="0"/>
              <a:t>(1) Etat des lieux de la consommation de </a:t>
            </a:r>
            <a:r>
              <a:rPr lang="fr-FR" sz="1000" i="1" dirty="0" err="1"/>
              <a:t>benzodiazepines</a:t>
            </a:r>
            <a:r>
              <a:rPr lang="fr-FR" sz="1000" i="1" dirty="0"/>
              <a:t> en France, ANSM – avril 2017.</a:t>
            </a:r>
            <a:endParaRPr lang="en-US" sz="1000" i="1" dirty="0"/>
          </a:p>
          <a:p>
            <a:r>
              <a:rPr lang="fr-FR" sz="1000" i="1" dirty="0"/>
              <a:t>(2) HAS- Fiche Bon Usage du Médicament – Quelle place pour les benzodiazépines dans l'anxiété ? – juin 2018</a:t>
            </a:r>
          </a:p>
          <a:p>
            <a:r>
              <a:rPr lang="fr-FR" sz="1000" i="1" dirty="0"/>
              <a:t>(3) Assurance Maladie – Fiche d’aide à la prescription d’une benzodiazépine dans les troubles anxieux et les troubles du sommeil chez le sujet de plus de 65 ans </a:t>
            </a:r>
            <a:r>
              <a:rPr lang="fr-FR" sz="1000" i="1" dirty="0" err="1"/>
              <a:t>polypathologique</a:t>
            </a:r>
            <a:r>
              <a:rPr lang="fr-FR" sz="1000" i="1" dirty="0"/>
              <a:t> ou de plus de 75 ans – octobre 2014</a:t>
            </a:r>
          </a:p>
        </p:txBody>
      </p:sp>
      <p:pic>
        <p:nvPicPr>
          <p:cNvPr id="9" name="Picture 2"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185" y="4510811"/>
            <a:ext cx="816049" cy="117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40"/>
          <p:cNvGrpSpPr>
            <a:grpSpLocks/>
          </p:cNvGrpSpPr>
          <p:nvPr/>
        </p:nvGrpSpPr>
        <p:grpSpPr bwMode="auto">
          <a:xfrm>
            <a:off x="6622726" y="4822669"/>
            <a:ext cx="415925" cy="431800"/>
            <a:chOff x="1584" y="2688"/>
            <a:chExt cx="166" cy="144"/>
          </a:xfrm>
        </p:grpSpPr>
        <p:sp>
          <p:nvSpPr>
            <p:cNvPr id="11" name="Freeform 41"/>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z="1800">
                <a:solidFill>
                  <a:srgbClr val="000000"/>
                </a:solidFill>
                <a:latin typeface="Arial"/>
                <a:cs typeface="Arial" panose="020B0604020202020204" pitchFamily="34" charset="0"/>
              </a:endParaRPr>
            </a:p>
          </p:txBody>
        </p:sp>
        <p:sp>
          <p:nvSpPr>
            <p:cNvPr id="12" name="Freeform 42"/>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z="1800">
                <a:solidFill>
                  <a:srgbClr val="000000"/>
                </a:solidFill>
                <a:latin typeface="Arial"/>
                <a:cs typeface="Arial" panose="020B0604020202020204" pitchFamily="34" charset="0"/>
              </a:endParaRPr>
            </a:p>
          </p:txBody>
        </p:sp>
      </p:grpSp>
      <p:sp>
        <p:nvSpPr>
          <p:cNvPr id="2" name="ZoneTexte 1"/>
          <p:cNvSpPr txBox="1"/>
          <p:nvPr/>
        </p:nvSpPr>
        <p:spPr>
          <a:xfrm>
            <a:off x="7353415" y="4499960"/>
            <a:ext cx="3378200" cy="1077218"/>
          </a:xfrm>
          <a:prstGeom prst="rect">
            <a:avLst/>
          </a:prstGeom>
          <a:noFill/>
        </p:spPr>
        <p:txBody>
          <a:bodyPr wrap="square" rtlCol="0">
            <a:spAutoFit/>
          </a:bodyPr>
          <a:lstStyle/>
          <a:p>
            <a:pPr marL="285750" indent="-285750">
              <a:spcBef>
                <a:spcPts val="600"/>
              </a:spcBef>
              <a:buClr>
                <a:srgbClr val="62C400"/>
              </a:buClr>
              <a:buFont typeface="Arial" panose="020B0604020202020204" pitchFamily="34" charset="0"/>
              <a:buChar char="•"/>
            </a:pPr>
            <a:r>
              <a:rPr lang="fr-FR" b="1" dirty="0">
                <a:solidFill>
                  <a:srgbClr val="000099"/>
                </a:solidFill>
              </a:rPr>
              <a:t>Informer</a:t>
            </a:r>
            <a:r>
              <a:rPr lang="fr-FR" dirty="0">
                <a:solidFill>
                  <a:srgbClr val="000099"/>
                </a:solidFill>
              </a:rPr>
              <a:t> le patient</a:t>
            </a:r>
          </a:p>
          <a:p>
            <a:pPr marL="285750" indent="-285750">
              <a:spcBef>
                <a:spcPts val="600"/>
              </a:spcBef>
              <a:buClr>
                <a:srgbClr val="62C400"/>
              </a:buClr>
              <a:buFont typeface="Arial" panose="020B0604020202020204" pitchFamily="34" charset="0"/>
              <a:buChar char="•"/>
            </a:pPr>
            <a:r>
              <a:rPr lang="fr-FR" b="1" dirty="0" err="1">
                <a:solidFill>
                  <a:srgbClr val="000099"/>
                </a:solidFill>
              </a:rPr>
              <a:t>Ré-évaluer</a:t>
            </a:r>
            <a:r>
              <a:rPr lang="fr-FR" dirty="0">
                <a:solidFill>
                  <a:srgbClr val="000099"/>
                </a:solidFill>
              </a:rPr>
              <a:t> régulièrement</a:t>
            </a:r>
          </a:p>
          <a:p>
            <a:pPr marL="285750" indent="-285750">
              <a:spcBef>
                <a:spcPts val="600"/>
              </a:spcBef>
              <a:buClr>
                <a:srgbClr val="62C400"/>
              </a:buClr>
              <a:buFont typeface="Arial" panose="020B0604020202020204" pitchFamily="34" charset="0"/>
              <a:buChar char="•"/>
            </a:pPr>
            <a:r>
              <a:rPr lang="fr-FR" b="1" dirty="0">
                <a:solidFill>
                  <a:srgbClr val="000099"/>
                </a:solidFill>
              </a:rPr>
              <a:t>Arrêter</a:t>
            </a:r>
            <a:r>
              <a:rPr lang="fr-FR" dirty="0">
                <a:solidFill>
                  <a:srgbClr val="000099"/>
                </a:solidFill>
              </a:rPr>
              <a:t> progressivement</a:t>
            </a:r>
          </a:p>
        </p:txBody>
      </p:sp>
      <p:sp>
        <p:nvSpPr>
          <p:cNvPr id="13" name="Espace réservé du contenu 1">
            <a:extLst>
              <a:ext uri="{FF2B5EF4-FFF2-40B4-BE49-F238E27FC236}">
                <a16:creationId xmlns:a16="http://schemas.microsoft.com/office/drawing/2014/main" id="{A8A483F2-658A-4800-952B-07514941AE2F}"/>
              </a:ext>
            </a:extLst>
          </p:cNvPr>
          <p:cNvSpPr txBox="1">
            <a:spLocks/>
          </p:cNvSpPr>
          <p:nvPr/>
        </p:nvSpPr>
        <p:spPr>
          <a:xfrm>
            <a:off x="1711234" y="4499960"/>
            <a:ext cx="4675175" cy="1088204"/>
          </a:xfrm>
          <a:prstGeom prst="rect">
            <a:avLst/>
          </a:prstGeom>
        </p:spPr>
        <p:txBody>
          <a:bodyPr anchor="t">
            <a:normAutofit/>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723900" indent="-368300">
              <a:spcBef>
                <a:spcPts val="600"/>
              </a:spcBef>
              <a:buClr>
                <a:srgbClr val="62C400"/>
              </a:buClr>
              <a:buFont typeface="Arial" panose="020B0604020202020204" pitchFamily="34" charset="0"/>
              <a:buChar char="•"/>
            </a:pPr>
            <a:r>
              <a:rPr lang="fr-FR" sz="1800" dirty="0" err="1">
                <a:cs typeface="Arial"/>
              </a:rPr>
              <a:t>Benzodiazepine</a:t>
            </a:r>
            <a:r>
              <a:rPr lang="fr-FR" sz="1800" dirty="0">
                <a:cs typeface="Arial"/>
              </a:rPr>
              <a:t> à </a:t>
            </a:r>
            <a:r>
              <a:rPr lang="fr-FR" sz="1800" b="1" dirty="0">
                <a:cs typeface="Arial"/>
              </a:rPr>
              <a:t>½ vie courte</a:t>
            </a:r>
          </a:p>
          <a:p>
            <a:pPr marL="723900" indent="-368300">
              <a:spcBef>
                <a:spcPts val="600"/>
              </a:spcBef>
              <a:buClr>
                <a:srgbClr val="62C400"/>
              </a:buClr>
              <a:buFont typeface="Arial" panose="020B0604020202020204" pitchFamily="34" charset="0"/>
              <a:buChar char="•"/>
            </a:pPr>
            <a:r>
              <a:rPr lang="fr-FR" sz="1800" b="1" dirty="0">
                <a:cs typeface="Arial"/>
              </a:rPr>
              <a:t>Dose la + faible</a:t>
            </a:r>
          </a:p>
          <a:p>
            <a:pPr marL="723900" indent="-368300">
              <a:spcBef>
                <a:spcPts val="600"/>
              </a:spcBef>
              <a:buClr>
                <a:srgbClr val="62C400"/>
              </a:buClr>
              <a:buFont typeface="Arial" panose="020B0604020202020204" pitchFamily="34" charset="0"/>
              <a:buChar char="•"/>
            </a:pPr>
            <a:r>
              <a:rPr lang="fr-FR" sz="1800" b="1" dirty="0">
                <a:cs typeface="Arial"/>
              </a:rPr>
              <a:t>Durée minimale</a:t>
            </a:r>
          </a:p>
          <a:p>
            <a:pPr>
              <a:spcBef>
                <a:spcPts val="1800"/>
              </a:spcBef>
            </a:pPr>
            <a:endParaRPr lang="fr-FR" sz="1800" dirty="0">
              <a:cs typeface="Arial"/>
            </a:endParaRPr>
          </a:p>
          <a:p>
            <a:pPr marL="355600" indent="-355600"/>
            <a:endParaRPr lang="fr-FR" dirty="0">
              <a:cs typeface="Arial"/>
            </a:endParaRPr>
          </a:p>
        </p:txBody>
      </p:sp>
      <p:pic>
        <p:nvPicPr>
          <p:cNvPr id="14" name="Imag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5" name="Rectangle 14"/>
          <p:cNvSpPr/>
          <p:nvPr/>
        </p:nvSpPr>
        <p:spPr>
          <a:xfrm>
            <a:off x="10549028" y="258747"/>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9853888" y="289526"/>
            <a:ext cx="2536641" cy="369332"/>
          </a:xfrm>
          <a:prstGeom prst="rect">
            <a:avLst/>
          </a:prstGeom>
          <a:noFill/>
        </p:spPr>
        <p:txBody>
          <a:bodyPr wrap="square">
            <a:spAutoFit/>
          </a:bodyPr>
          <a:lstStyle/>
          <a:p>
            <a:pPr algn="ctr"/>
            <a:r>
              <a:rPr lang="fr-FR" i="1" dirty="0">
                <a:solidFill>
                  <a:srgbClr val="000099"/>
                </a:solidFill>
              </a:rPr>
              <a:t>« Je suis angoissé »</a:t>
            </a:r>
          </a:p>
        </p:txBody>
      </p:sp>
    </p:spTree>
    <p:extLst>
      <p:ext uri="{BB962C8B-B14F-4D97-AF65-F5344CB8AC3E}">
        <p14:creationId xmlns:p14="http://schemas.microsoft.com/office/powerpoint/2010/main" val="33636735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0"/>
          <p:cNvSpPr>
            <a:spLocks noChangeArrowheads="1"/>
          </p:cNvSpPr>
          <p:nvPr/>
        </p:nvSpPr>
        <p:spPr bwMode="auto">
          <a:xfrm>
            <a:off x="330200" y="4183535"/>
            <a:ext cx="3860028" cy="2138362"/>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fontAlgn="auto">
              <a:buClr>
                <a:srgbClr val="33CC33"/>
              </a:buClr>
              <a:defRPr/>
            </a:pPr>
            <a:r>
              <a:rPr lang="fr-FR" altLang="fr-FR" sz="1600" b="1" dirty="0">
                <a:solidFill>
                  <a:srgbClr val="000099"/>
                </a:solidFill>
                <a:latin typeface="+mj-lt"/>
              </a:rPr>
              <a:t>Hyperémotivité</a:t>
            </a:r>
            <a:r>
              <a:rPr lang="fr-FR" altLang="fr-FR" sz="1600" dirty="0">
                <a:solidFill>
                  <a:srgbClr val="000099"/>
                </a:solidFill>
                <a:latin typeface="+mj-lt"/>
              </a:rPr>
              <a:t> avec pleurs faciles, ressasse ses problèmes</a:t>
            </a:r>
          </a:p>
          <a:p>
            <a:pPr algn="ctr" fontAlgn="auto">
              <a:spcAft>
                <a:spcPts val="600"/>
              </a:spcAft>
              <a:buClr>
                <a:srgbClr val="33CC33"/>
              </a:buClr>
              <a:defRPr/>
            </a:pPr>
            <a:r>
              <a:rPr lang="fr-FR" altLang="fr-FR" sz="1600" dirty="0">
                <a:solidFill>
                  <a:srgbClr val="000099"/>
                </a:solidFill>
                <a:latin typeface="+mj-lt"/>
              </a:rPr>
              <a:t>Anxiété pour ses proches, le sommeil disparait quand on se couche</a:t>
            </a:r>
          </a:p>
          <a:p>
            <a:pPr algn="ctr" fontAlgn="auto">
              <a:spcAft>
                <a:spcPts val="300"/>
              </a:spcAft>
              <a:buClr>
                <a:srgbClr val="33CC33"/>
              </a:buClr>
              <a:defRPr/>
            </a:pPr>
            <a:r>
              <a:rPr lang="fr-FR" altLang="fr-FR" b="1" dirty="0">
                <a:solidFill>
                  <a:srgbClr val="000099"/>
                </a:solidFill>
                <a:latin typeface="+mj-lt"/>
              </a:rPr>
              <a:t>Ambra </a:t>
            </a:r>
            <a:r>
              <a:rPr lang="fr-FR" altLang="fr-FR" b="1" dirty="0" err="1">
                <a:solidFill>
                  <a:srgbClr val="000099"/>
                </a:solidFill>
                <a:latin typeface="+mj-lt"/>
              </a:rPr>
              <a:t>grisea</a:t>
            </a:r>
            <a:r>
              <a:rPr lang="fr-FR" altLang="fr-FR" b="1" dirty="0">
                <a:solidFill>
                  <a:srgbClr val="000099"/>
                </a:solidFill>
                <a:latin typeface="+mj-lt"/>
              </a:rPr>
              <a:t> 15 CH </a:t>
            </a:r>
          </a:p>
          <a:p>
            <a:pPr algn="ctr" fontAlgn="auto">
              <a:spcBef>
                <a:spcPts val="300"/>
              </a:spcBef>
              <a:buClr>
                <a:srgbClr val="33CC33"/>
              </a:buClr>
              <a:defRPr/>
            </a:pPr>
            <a:r>
              <a:rPr lang="fr-FR" altLang="fr-FR" sz="1600" dirty="0">
                <a:solidFill>
                  <a:srgbClr val="000099"/>
                </a:solidFill>
                <a:latin typeface="+mj-lt"/>
              </a:rPr>
              <a:t>5 granules matin et/ou soir </a:t>
            </a:r>
          </a:p>
          <a:p>
            <a:pPr algn="ctr" fontAlgn="auto">
              <a:buClr>
                <a:srgbClr val="33CC33"/>
              </a:buClr>
              <a:defRPr/>
            </a:pPr>
            <a:r>
              <a:rPr lang="fr-FR" altLang="fr-FR" sz="1600" dirty="0">
                <a:solidFill>
                  <a:srgbClr val="000099"/>
                </a:solidFill>
                <a:latin typeface="+mj-lt"/>
              </a:rPr>
              <a:t>à renouveler si besoin</a:t>
            </a:r>
          </a:p>
        </p:txBody>
      </p:sp>
      <p:sp>
        <p:nvSpPr>
          <p:cNvPr id="3" name="Freeform 9"/>
          <p:cNvSpPr>
            <a:spLocks/>
          </p:cNvSpPr>
          <p:nvPr/>
        </p:nvSpPr>
        <p:spPr bwMode="auto">
          <a:xfrm rot="-5625315">
            <a:off x="6339703" y="1724145"/>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4" name="Freeform 8"/>
          <p:cNvSpPr>
            <a:spLocks/>
          </p:cNvSpPr>
          <p:nvPr/>
        </p:nvSpPr>
        <p:spPr bwMode="auto">
          <a:xfrm rot="5625315" flipV="1">
            <a:off x="6339703" y="4673720"/>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5" name="Freeform 11"/>
          <p:cNvSpPr>
            <a:spLocks/>
          </p:cNvSpPr>
          <p:nvPr/>
        </p:nvSpPr>
        <p:spPr bwMode="auto">
          <a:xfrm rot="5625315" flipH="1">
            <a:off x="4734740" y="1724145"/>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6" name="Freeform 10"/>
          <p:cNvSpPr>
            <a:spLocks/>
          </p:cNvSpPr>
          <p:nvPr/>
        </p:nvSpPr>
        <p:spPr bwMode="auto">
          <a:xfrm rot="-5625315" flipH="1" flipV="1">
            <a:off x="4901428" y="4673720"/>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7" name="Oval 13"/>
          <p:cNvSpPr>
            <a:spLocks noChangeArrowheads="1"/>
          </p:cNvSpPr>
          <p:nvPr/>
        </p:nvSpPr>
        <p:spPr bwMode="auto">
          <a:xfrm>
            <a:off x="4469628" y="2281357"/>
            <a:ext cx="2647950" cy="2430463"/>
          </a:xfrm>
          <a:prstGeom prst="ellipse">
            <a:avLst/>
          </a:prstGeom>
          <a:solidFill>
            <a:schemeClr val="bg1"/>
          </a:solidFill>
          <a:ln w="57150">
            <a:solidFill>
              <a:srgbClr val="AAD8DA"/>
            </a:solidFill>
            <a:round/>
            <a:headEnd/>
            <a:tailEnd/>
          </a:ln>
        </p:spPr>
        <p:txBody>
          <a:bodyPr/>
          <a:lstStyle/>
          <a:p>
            <a:pPr algn="ctr" eaLnBrk="0" fontAlgn="auto" hangingPunct="0">
              <a:spcBef>
                <a:spcPts val="0"/>
              </a:spcBef>
              <a:spcAft>
                <a:spcPts val="0"/>
              </a:spcAft>
              <a:defRPr/>
            </a:pPr>
            <a:endParaRPr lang="fr-FR" altLang="fr-FR" sz="1000" dirty="0">
              <a:solidFill>
                <a:srgbClr val="FF6600"/>
              </a:solidFill>
              <a:effectLst>
                <a:outerShdw blurRad="38100" dist="38100" dir="2700000" algn="tl">
                  <a:srgbClr val="C0C0C0"/>
                </a:outerShdw>
              </a:effectLst>
              <a:latin typeface="+mj-lt"/>
              <a:ea typeface="ＭＳ Ｐゴシック" charset="-128"/>
              <a:cs typeface="Arial" pitchFamily="34" charset="0"/>
            </a:endParaRPr>
          </a:p>
          <a:p>
            <a:pPr algn="ctr" eaLnBrk="0" fontAlgn="auto" hangingPunct="0">
              <a:spcBef>
                <a:spcPts val="0"/>
              </a:spcBef>
              <a:spcAft>
                <a:spcPts val="0"/>
              </a:spcAft>
              <a:defRPr/>
            </a:pPr>
            <a:endParaRPr lang="fr-FR" altLang="fr-FR" sz="1000" dirty="0">
              <a:solidFill>
                <a:srgbClr val="FF6600"/>
              </a:solidFill>
              <a:effectLst>
                <a:outerShdw blurRad="38100" dist="38100" dir="2700000" algn="tl">
                  <a:srgbClr val="C0C0C0"/>
                </a:outerShdw>
              </a:effectLst>
              <a:latin typeface="+mj-lt"/>
              <a:ea typeface="ＭＳ Ｐゴシック" charset="-128"/>
              <a:cs typeface="Arial" pitchFamily="34" charset="0"/>
            </a:endParaRPr>
          </a:p>
          <a:p>
            <a:pPr algn="ctr" eaLnBrk="0" fontAlgn="auto" hangingPunct="0">
              <a:spcBef>
                <a:spcPct val="100000"/>
              </a:spcBef>
              <a:spcAft>
                <a:spcPts val="0"/>
              </a:spcAft>
              <a:defRPr/>
            </a:pPr>
            <a:r>
              <a:rPr lang="fr-FR" altLang="fr-FR" sz="2200" dirty="0">
                <a:solidFill>
                  <a:srgbClr val="000099"/>
                </a:solidFill>
                <a:effectLst>
                  <a:outerShdw blurRad="38100" dist="38100" dir="2700000" algn="tl">
                    <a:srgbClr val="C0C0C0"/>
                  </a:outerShdw>
                </a:effectLst>
                <a:latin typeface="+mj-lt"/>
                <a:ea typeface="ＭＳ Ｐゴシック" charset="-128"/>
                <a:cs typeface="Arial" pitchFamily="34" charset="0"/>
              </a:rPr>
              <a:t>Qui suis-je ?</a:t>
            </a:r>
          </a:p>
          <a:p>
            <a:pPr algn="ctr" eaLnBrk="0" fontAlgn="auto" hangingPunct="0">
              <a:spcBef>
                <a:spcPts val="0"/>
              </a:spcBef>
              <a:spcAft>
                <a:spcPts val="0"/>
              </a:spcAft>
              <a:defRPr/>
            </a:pPr>
            <a:endParaRPr lang="fr-FR" altLang="fr-FR" sz="2200" dirty="0">
              <a:solidFill>
                <a:srgbClr val="000099"/>
              </a:solidFill>
              <a:effectLst>
                <a:outerShdw blurRad="38100" dist="38100" dir="2700000" algn="tl">
                  <a:srgbClr val="C0C0C0"/>
                </a:outerShdw>
              </a:effectLst>
              <a:latin typeface="+mj-lt"/>
              <a:ea typeface="ＭＳ Ｐゴシック" charset="-128"/>
              <a:cs typeface="Arial" pitchFamily="34" charset="0"/>
            </a:endParaRPr>
          </a:p>
        </p:txBody>
      </p:sp>
      <p:sp>
        <p:nvSpPr>
          <p:cNvPr id="8" name="Rectangle 10"/>
          <p:cNvSpPr>
            <a:spLocks noChangeArrowheads="1"/>
          </p:cNvSpPr>
          <p:nvPr/>
        </p:nvSpPr>
        <p:spPr bwMode="auto">
          <a:xfrm>
            <a:off x="330200" y="1614150"/>
            <a:ext cx="3860028" cy="1609725"/>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fontAlgn="auto">
              <a:spcBef>
                <a:spcPts val="0"/>
              </a:spcBef>
              <a:buClr>
                <a:srgbClr val="33CC33"/>
              </a:buClr>
              <a:defRPr/>
            </a:pPr>
            <a:r>
              <a:rPr lang="fr-FR" altLang="fr-FR" sz="1600" dirty="0">
                <a:solidFill>
                  <a:srgbClr val="000099"/>
                </a:solidFill>
                <a:latin typeface="+mj-lt"/>
              </a:rPr>
              <a:t>Sujet plutôt sthénique, angoissé</a:t>
            </a:r>
          </a:p>
          <a:p>
            <a:pPr algn="ctr" fontAlgn="auto">
              <a:spcBef>
                <a:spcPts val="0"/>
              </a:spcBef>
              <a:spcAft>
                <a:spcPts val="600"/>
              </a:spcAft>
              <a:buClr>
                <a:srgbClr val="33CC33"/>
              </a:buClr>
              <a:defRPr/>
            </a:pPr>
            <a:r>
              <a:rPr lang="fr-FR" altLang="fr-FR" sz="1600" b="1" dirty="0">
                <a:solidFill>
                  <a:srgbClr val="000099"/>
                </a:solidFill>
                <a:latin typeface="+mj-lt"/>
              </a:rPr>
              <a:t>Crise de panique</a:t>
            </a:r>
            <a:r>
              <a:rPr lang="fr-FR" altLang="fr-FR" sz="1600" dirty="0">
                <a:solidFill>
                  <a:srgbClr val="000099"/>
                </a:solidFill>
                <a:latin typeface="+mj-lt"/>
              </a:rPr>
              <a:t>, sensation de mort imminente, </a:t>
            </a:r>
            <a:r>
              <a:rPr lang="fr-FR" altLang="fr-FR" sz="1600" b="1" dirty="0">
                <a:solidFill>
                  <a:srgbClr val="000099"/>
                </a:solidFill>
                <a:latin typeface="+mj-lt"/>
              </a:rPr>
              <a:t>intensité, brutalité</a:t>
            </a:r>
          </a:p>
          <a:p>
            <a:pPr algn="ctr" fontAlgn="auto">
              <a:spcBef>
                <a:spcPts val="0"/>
              </a:spcBef>
              <a:spcAft>
                <a:spcPts val="300"/>
              </a:spcAft>
              <a:buClr>
                <a:srgbClr val="33CC33"/>
              </a:buClr>
              <a:defRPr/>
            </a:pPr>
            <a:r>
              <a:rPr lang="fr-FR" altLang="fr-FR" b="1" dirty="0" err="1">
                <a:solidFill>
                  <a:srgbClr val="000099"/>
                </a:solidFill>
                <a:latin typeface="+mj-lt"/>
              </a:rPr>
              <a:t>Aconitum</a:t>
            </a:r>
            <a:r>
              <a:rPr lang="fr-FR" altLang="fr-FR" b="1" dirty="0">
                <a:solidFill>
                  <a:srgbClr val="000099"/>
                </a:solidFill>
                <a:latin typeface="+mj-lt"/>
              </a:rPr>
              <a:t> </a:t>
            </a:r>
            <a:r>
              <a:rPr lang="fr-FR" altLang="fr-FR" b="1" dirty="0" err="1">
                <a:solidFill>
                  <a:srgbClr val="000099"/>
                </a:solidFill>
                <a:latin typeface="+mj-lt"/>
              </a:rPr>
              <a:t>napellus</a:t>
            </a:r>
            <a:r>
              <a:rPr lang="fr-FR" altLang="fr-FR" b="1" dirty="0">
                <a:solidFill>
                  <a:srgbClr val="000099"/>
                </a:solidFill>
                <a:latin typeface="+mj-lt"/>
              </a:rPr>
              <a:t> 15 CH </a:t>
            </a:r>
          </a:p>
          <a:p>
            <a:pPr algn="ctr" fontAlgn="auto">
              <a:spcBef>
                <a:spcPts val="300"/>
              </a:spcBef>
              <a:spcAft>
                <a:spcPts val="0"/>
              </a:spcAft>
              <a:buClr>
                <a:srgbClr val="33CC33"/>
              </a:buClr>
              <a:defRPr/>
            </a:pPr>
            <a:r>
              <a:rPr lang="fr-FR" altLang="fr-FR" sz="1600" dirty="0">
                <a:solidFill>
                  <a:srgbClr val="000099"/>
                </a:solidFill>
                <a:latin typeface="+mj-lt"/>
              </a:rPr>
              <a:t>5 granules à la demande</a:t>
            </a:r>
          </a:p>
        </p:txBody>
      </p:sp>
      <p:sp>
        <p:nvSpPr>
          <p:cNvPr id="9" name="ZoneTexte 8"/>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4.2. Troubles anxieux</a:t>
            </a:r>
            <a:endParaRPr lang="fr-FR" sz="3200" b="1" dirty="0">
              <a:solidFill>
                <a:srgbClr val="0000CC"/>
              </a:solidFill>
            </a:endParaRPr>
          </a:p>
        </p:txBody>
      </p:sp>
      <p:sp>
        <p:nvSpPr>
          <p:cNvPr id="12" name="Rectangle 11"/>
          <p:cNvSpPr/>
          <p:nvPr/>
        </p:nvSpPr>
        <p:spPr>
          <a:xfrm>
            <a:off x="9853888" y="289526"/>
            <a:ext cx="2536641" cy="369332"/>
          </a:xfrm>
          <a:prstGeom prst="rect">
            <a:avLst/>
          </a:prstGeom>
          <a:noFill/>
        </p:spPr>
        <p:txBody>
          <a:bodyPr wrap="square">
            <a:spAutoFit/>
          </a:bodyPr>
          <a:lstStyle/>
          <a:p>
            <a:pPr algn="ctr"/>
            <a:r>
              <a:rPr lang="fr-FR" i="1" dirty="0">
                <a:solidFill>
                  <a:srgbClr val="000099"/>
                </a:solidFill>
              </a:rPr>
              <a:t>« Je suis angoissé »</a:t>
            </a:r>
          </a:p>
        </p:txBody>
      </p:sp>
      <p:sp>
        <p:nvSpPr>
          <p:cNvPr id="13" name="Rectangle 10"/>
          <p:cNvSpPr>
            <a:spLocks noChangeArrowheads="1"/>
          </p:cNvSpPr>
          <p:nvPr/>
        </p:nvSpPr>
        <p:spPr bwMode="auto">
          <a:xfrm>
            <a:off x="7533057" y="1614150"/>
            <a:ext cx="4089400" cy="2097583"/>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fontAlgn="auto">
              <a:spcBef>
                <a:spcPts val="0"/>
              </a:spcBef>
              <a:buClr>
                <a:srgbClr val="33CC33"/>
              </a:buClr>
              <a:defRPr/>
            </a:pPr>
            <a:r>
              <a:rPr lang="fr-FR" altLang="fr-FR" sz="1600" dirty="0">
                <a:solidFill>
                  <a:srgbClr val="000099"/>
                </a:solidFill>
                <a:latin typeface="+mj-lt"/>
              </a:rPr>
              <a:t>Comportement paradoxal, hyperesthésie de tous les sens, spasmes</a:t>
            </a:r>
          </a:p>
          <a:p>
            <a:pPr algn="ctr" fontAlgn="auto">
              <a:spcBef>
                <a:spcPts val="0"/>
              </a:spcBef>
              <a:spcAft>
                <a:spcPts val="600"/>
              </a:spcAft>
              <a:buClr>
                <a:srgbClr val="33CC33"/>
              </a:buClr>
              <a:defRPr/>
            </a:pPr>
            <a:r>
              <a:rPr lang="fr-FR" altLang="fr-FR" sz="1600" dirty="0">
                <a:solidFill>
                  <a:srgbClr val="000099"/>
                </a:solidFill>
                <a:latin typeface="+mj-lt"/>
              </a:rPr>
              <a:t>Boule à la gorge ou au ventre, soupirs – </a:t>
            </a:r>
            <a:r>
              <a:rPr lang="fr-FR" altLang="fr-FR" sz="1600" b="1" i="1" dirty="0">
                <a:solidFill>
                  <a:srgbClr val="000099"/>
                </a:solidFill>
                <a:latin typeface="+mj-lt"/>
              </a:rPr>
              <a:t>Amélioration par la distraction</a:t>
            </a:r>
          </a:p>
          <a:p>
            <a:pPr algn="ctr" fontAlgn="auto">
              <a:spcBef>
                <a:spcPts val="0"/>
              </a:spcBef>
              <a:spcAft>
                <a:spcPts val="300"/>
              </a:spcAft>
              <a:buClr>
                <a:srgbClr val="33CC33"/>
              </a:buClr>
              <a:defRPr/>
            </a:pPr>
            <a:r>
              <a:rPr lang="fr-FR" altLang="fr-FR" b="1" dirty="0" err="1">
                <a:solidFill>
                  <a:srgbClr val="000099"/>
                </a:solidFill>
                <a:latin typeface="+mj-lt"/>
              </a:rPr>
              <a:t>Ignatia</a:t>
            </a:r>
            <a:r>
              <a:rPr lang="fr-FR" altLang="fr-FR" b="1" dirty="0">
                <a:solidFill>
                  <a:srgbClr val="000099"/>
                </a:solidFill>
                <a:latin typeface="+mj-lt"/>
              </a:rPr>
              <a:t> </a:t>
            </a:r>
            <a:r>
              <a:rPr lang="fr-FR" altLang="fr-FR" b="1" dirty="0" err="1">
                <a:solidFill>
                  <a:srgbClr val="000099"/>
                </a:solidFill>
                <a:latin typeface="+mj-lt"/>
              </a:rPr>
              <a:t>amara</a:t>
            </a:r>
            <a:r>
              <a:rPr lang="fr-FR" altLang="fr-FR" b="1" dirty="0">
                <a:solidFill>
                  <a:srgbClr val="000099"/>
                </a:solidFill>
                <a:latin typeface="+mj-lt"/>
              </a:rPr>
              <a:t> 15 CH </a:t>
            </a:r>
          </a:p>
          <a:p>
            <a:pPr algn="ctr" fontAlgn="auto">
              <a:spcBef>
                <a:spcPts val="300"/>
              </a:spcBef>
              <a:buClr>
                <a:srgbClr val="33CC33"/>
              </a:buClr>
              <a:defRPr/>
            </a:pPr>
            <a:r>
              <a:rPr lang="fr-FR" altLang="fr-FR" sz="1600" dirty="0">
                <a:solidFill>
                  <a:srgbClr val="000099"/>
                </a:solidFill>
                <a:latin typeface="+mj-lt"/>
              </a:rPr>
              <a:t>5 granules matin et/ou soir </a:t>
            </a:r>
          </a:p>
          <a:p>
            <a:pPr algn="ctr" fontAlgn="auto">
              <a:spcBef>
                <a:spcPts val="0"/>
              </a:spcBef>
              <a:buClr>
                <a:srgbClr val="33CC33"/>
              </a:buClr>
              <a:defRPr/>
            </a:pPr>
            <a:r>
              <a:rPr lang="fr-FR" altLang="fr-FR" sz="1600" dirty="0">
                <a:solidFill>
                  <a:srgbClr val="000099"/>
                </a:solidFill>
                <a:latin typeface="+mj-lt"/>
              </a:rPr>
              <a:t>à renouveler si besoin</a:t>
            </a:r>
          </a:p>
        </p:txBody>
      </p:sp>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1" name="Rectangle 10"/>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0"/>
          <p:cNvSpPr>
            <a:spLocks noChangeArrowheads="1"/>
          </p:cNvSpPr>
          <p:nvPr/>
        </p:nvSpPr>
        <p:spPr bwMode="auto">
          <a:xfrm>
            <a:off x="7501884" y="4183535"/>
            <a:ext cx="4089400" cy="2138362"/>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fontAlgn="auto">
              <a:buClr>
                <a:srgbClr val="33CC33"/>
              </a:buClr>
              <a:defRPr/>
            </a:pPr>
            <a:r>
              <a:rPr lang="fr-FR" altLang="fr-FR" sz="1600" dirty="0">
                <a:solidFill>
                  <a:srgbClr val="000099"/>
                </a:solidFill>
                <a:latin typeface="+mj-lt"/>
              </a:rPr>
              <a:t>Stress et trac </a:t>
            </a:r>
            <a:r>
              <a:rPr lang="fr-FR" altLang="fr-FR" sz="1600" b="1" dirty="0">
                <a:solidFill>
                  <a:srgbClr val="000099"/>
                </a:solidFill>
                <a:latin typeface="+mj-lt"/>
              </a:rPr>
              <a:t>par inhibition, </a:t>
            </a:r>
          </a:p>
          <a:p>
            <a:pPr algn="ctr" fontAlgn="auto">
              <a:buClr>
                <a:srgbClr val="33CC33"/>
              </a:buClr>
              <a:defRPr/>
            </a:pPr>
            <a:r>
              <a:rPr lang="fr-FR" altLang="fr-FR" sz="1600" b="1" dirty="0">
                <a:solidFill>
                  <a:srgbClr val="000099"/>
                </a:solidFill>
                <a:latin typeface="+mj-lt"/>
              </a:rPr>
              <a:t>peurs diverses</a:t>
            </a:r>
          </a:p>
          <a:p>
            <a:pPr algn="ctr" fontAlgn="auto">
              <a:buClr>
                <a:srgbClr val="33CC33"/>
              </a:buClr>
              <a:defRPr/>
            </a:pPr>
            <a:r>
              <a:rPr lang="fr-FR" altLang="fr-FR" sz="1600" dirty="0">
                <a:solidFill>
                  <a:srgbClr val="000099"/>
                </a:solidFill>
                <a:latin typeface="+mj-lt"/>
              </a:rPr>
              <a:t>Tremblements, diarrhées émotionnelles, trous de mémoire, mains moites</a:t>
            </a:r>
          </a:p>
          <a:p>
            <a:pPr algn="ctr" fontAlgn="auto">
              <a:spcBef>
                <a:spcPts val="600"/>
              </a:spcBef>
              <a:spcAft>
                <a:spcPts val="300"/>
              </a:spcAft>
              <a:buClr>
                <a:srgbClr val="33CC33"/>
              </a:buClr>
              <a:defRPr/>
            </a:pPr>
            <a:r>
              <a:rPr lang="fr-FR" altLang="fr-FR" b="1" dirty="0" err="1">
                <a:solidFill>
                  <a:srgbClr val="000099"/>
                </a:solidFill>
                <a:latin typeface="+mj-lt"/>
              </a:rPr>
              <a:t>Gelsemium</a:t>
            </a:r>
            <a:r>
              <a:rPr lang="fr-FR" altLang="fr-FR" b="1" dirty="0">
                <a:solidFill>
                  <a:srgbClr val="000099"/>
                </a:solidFill>
                <a:latin typeface="+mj-lt"/>
              </a:rPr>
              <a:t> 15 CH </a:t>
            </a:r>
          </a:p>
          <a:p>
            <a:pPr algn="ctr" fontAlgn="auto">
              <a:spcBef>
                <a:spcPts val="300"/>
              </a:spcBef>
              <a:spcAft>
                <a:spcPts val="0"/>
              </a:spcAft>
              <a:buClr>
                <a:srgbClr val="33CC33"/>
              </a:buClr>
              <a:defRPr/>
            </a:pPr>
            <a:r>
              <a:rPr lang="fr-FR" altLang="fr-FR" sz="1600" dirty="0">
                <a:solidFill>
                  <a:srgbClr val="000099"/>
                </a:solidFill>
                <a:latin typeface="+mj-lt"/>
              </a:rPr>
              <a:t>5 granules matin et/ou soir </a:t>
            </a:r>
          </a:p>
          <a:p>
            <a:pPr algn="ctr" fontAlgn="auto">
              <a:spcBef>
                <a:spcPts val="0"/>
              </a:spcBef>
              <a:spcAft>
                <a:spcPts val="0"/>
              </a:spcAft>
              <a:buClr>
                <a:srgbClr val="33CC33"/>
              </a:buClr>
              <a:defRPr/>
            </a:pPr>
            <a:r>
              <a:rPr lang="fr-FR" altLang="fr-FR" sz="1600" dirty="0">
                <a:solidFill>
                  <a:srgbClr val="000099"/>
                </a:solidFill>
                <a:latin typeface="+mj-lt"/>
              </a:rPr>
              <a:t>à renouveler si besoin</a:t>
            </a:r>
          </a:p>
        </p:txBody>
      </p:sp>
      <p:sp>
        <p:nvSpPr>
          <p:cNvPr id="18" name="Rectangle 17"/>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Je suis angoissé »</a:t>
            </a:r>
          </a:p>
        </p:txBody>
      </p:sp>
    </p:spTree>
    <p:extLst>
      <p:ext uri="{BB962C8B-B14F-4D97-AF65-F5344CB8AC3E}">
        <p14:creationId xmlns:p14="http://schemas.microsoft.com/office/powerpoint/2010/main" val="329409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
                                            <p:txEl>
                                              <p:pRg st="3" end="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
                                            <p:txEl>
                                              <p:pRg st="4" end="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5">
                                            <p:txEl>
                                              <p:pRg st="0" end="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xEl>
                                              <p:pRg st="2" end="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5">
                                            <p:txEl>
                                              <p:pRg st="3" end="3"/>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1">
            <a:extLst>
              <a:ext uri="{FF2B5EF4-FFF2-40B4-BE49-F238E27FC236}">
                <a16:creationId xmlns:a16="http://schemas.microsoft.com/office/drawing/2014/main" id="{A8A483F2-658A-4800-952B-07514941AE2F}"/>
              </a:ext>
            </a:extLst>
          </p:cNvPr>
          <p:cNvSpPr txBox="1">
            <a:spLocks/>
          </p:cNvSpPr>
          <p:nvPr/>
        </p:nvSpPr>
        <p:spPr>
          <a:xfrm>
            <a:off x="925525" y="2233748"/>
            <a:ext cx="10515600" cy="636452"/>
          </a:xfrm>
          <a:prstGeom prst="rect">
            <a:avLst/>
          </a:prstGeom>
        </p:spPr>
        <p:txBody>
          <a:bodyPr anchor="t">
            <a:normAutofit/>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355600" indent="-355600">
              <a:buFontTx/>
              <a:buBlip>
                <a:blip r:embed="rId3"/>
              </a:buBlip>
            </a:pPr>
            <a:r>
              <a:rPr lang="fr-FR" dirty="0">
                <a:cs typeface="Arial"/>
              </a:rPr>
              <a:t>Vieillissement </a:t>
            </a:r>
            <a:r>
              <a:rPr lang="fr-FR" dirty="0">
                <a:cs typeface="Arial"/>
                <a:sym typeface="Wingdings" panose="05000000000000000000" pitchFamily="2" charset="2"/>
              </a:rPr>
              <a:t></a:t>
            </a:r>
            <a:r>
              <a:rPr lang="fr-FR" b="1" dirty="0">
                <a:cs typeface="Arial"/>
                <a:sym typeface="Wingdings" panose="05000000000000000000" pitchFamily="2" charset="2"/>
              </a:rPr>
              <a:t> modification </a:t>
            </a:r>
            <a:r>
              <a:rPr lang="fr-FR" dirty="0">
                <a:cs typeface="Arial"/>
                <a:sym typeface="Wingdings" panose="05000000000000000000" pitchFamily="2" charset="2"/>
              </a:rPr>
              <a:t>de la </a:t>
            </a:r>
            <a:r>
              <a:rPr lang="fr-FR" b="1" dirty="0">
                <a:cs typeface="Arial"/>
                <a:sym typeface="Wingdings" panose="05000000000000000000" pitchFamily="2" charset="2"/>
              </a:rPr>
              <a:t>qualité </a:t>
            </a:r>
            <a:r>
              <a:rPr lang="fr-FR" dirty="0">
                <a:cs typeface="Arial"/>
                <a:sym typeface="Wingdings" panose="05000000000000000000" pitchFamily="2" charset="2"/>
              </a:rPr>
              <a:t>et de la </a:t>
            </a:r>
            <a:r>
              <a:rPr lang="fr-FR" b="1" dirty="0">
                <a:cs typeface="Arial"/>
                <a:sym typeface="Wingdings" panose="05000000000000000000" pitchFamily="2" charset="2"/>
              </a:rPr>
              <a:t>rythmicité </a:t>
            </a:r>
            <a:r>
              <a:rPr lang="fr-FR" dirty="0">
                <a:cs typeface="Arial"/>
                <a:sym typeface="Wingdings" panose="05000000000000000000" pitchFamily="2" charset="2"/>
              </a:rPr>
              <a:t>du sommeil</a:t>
            </a:r>
            <a:endParaRPr lang="fr-FR" dirty="0">
              <a:cs typeface="Arial"/>
            </a:endParaRPr>
          </a:p>
        </p:txBody>
      </p:sp>
      <p:sp>
        <p:nvSpPr>
          <p:cNvPr id="7" name="Espace réservé du contenu 2"/>
          <p:cNvSpPr txBox="1">
            <a:spLocks/>
          </p:cNvSpPr>
          <p:nvPr/>
        </p:nvSpPr>
        <p:spPr>
          <a:xfrm>
            <a:off x="253647" y="1661765"/>
            <a:ext cx="3811588" cy="550468"/>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p:txBody>
      </p:sp>
      <p:sp>
        <p:nvSpPr>
          <p:cNvPr id="8" name="ZoneTexte 7"/>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4.3. Troubles du sommeil</a:t>
            </a:r>
            <a:endParaRPr lang="fr-FR" sz="3200" b="1" dirty="0">
              <a:solidFill>
                <a:srgbClr val="0000CC"/>
              </a:solidFill>
            </a:endParaRPr>
          </a:p>
        </p:txBody>
      </p:sp>
      <p:sp>
        <p:nvSpPr>
          <p:cNvPr id="9" name="Espace réservé du contenu 1">
            <a:extLst>
              <a:ext uri="{FF2B5EF4-FFF2-40B4-BE49-F238E27FC236}">
                <a16:creationId xmlns:a16="http://schemas.microsoft.com/office/drawing/2014/main" id="{A8A483F2-658A-4800-952B-07514941AE2F}"/>
              </a:ext>
            </a:extLst>
          </p:cNvPr>
          <p:cNvSpPr txBox="1">
            <a:spLocks/>
          </p:cNvSpPr>
          <p:nvPr/>
        </p:nvSpPr>
        <p:spPr>
          <a:xfrm>
            <a:off x="608025" y="5065847"/>
            <a:ext cx="10515600" cy="1459125"/>
          </a:xfrm>
          <a:prstGeom prst="rect">
            <a:avLst/>
          </a:prstGeom>
        </p:spPr>
        <p:txBody>
          <a:bodyPr anchor="t">
            <a:normAutofit/>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355600" indent="-355600">
              <a:spcBef>
                <a:spcPts val="1800"/>
              </a:spcBef>
              <a:buFontTx/>
              <a:buBlip>
                <a:blip r:embed="rId3"/>
              </a:buBlip>
            </a:pPr>
            <a:r>
              <a:rPr lang="fr-FR" dirty="0">
                <a:cs typeface="Arial"/>
              </a:rPr>
              <a:t>Seulement </a:t>
            </a:r>
            <a:r>
              <a:rPr lang="fr-FR" sz="2400" b="1" dirty="0">
                <a:cs typeface="Arial"/>
              </a:rPr>
              <a:t>10</a:t>
            </a:r>
            <a:r>
              <a:rPr lang="fr-FR" b="1" dirty="0">
                <a:cs typeface="Arial"/>
              </a:rPr>
              <a:t> à </a:t>
            </a:r>
            <a:r>
              <a:rPr lang="fr-FR" sz="2400" b="1" dirty="0">
                <a:cs typeface="Arial"/>
              </a:rPr>
              <a:t>20%</a:t>
            </a:r>
            <a:r>
              <a:rPr lang="fr-FR" b="1" dirty="0">
                <a:cs typeface="Arial"/>
              </a:rPr>
              <a:t> </a:t>
            </a:r>
            <a:r>
              <a:rPr lang="fr-FR" dirty="0">
                <a:cs typeface="Arial"/>
              </a:rPr>
              <a:t>des troubles du sommeil = vraies </a:t>
            </a:r>
            <a:r>
              <a:rPr lang="fr-FR" b="1" dirty="0">
                <a:cs typeface="Arial"/>
              </a:rPr>
              <a:t>insomnies </a:t>
            </a:r>
          </a:p>
          <a:p>
            <a:pPr marL="355600" indent="-355600">
              <a:spcBef>
                <a:spcPts val="1800"/>
              </a:spcBef>
              <a:buFontTx/>
              <a:buBlip>
                <a:blip r:embed="rId3"/>
              </a:buBlip>
            </a:pPr>
            <a:r>
              <a:rPr lang="fr-FR" dirty="0">
                <a:cs typeface="Arial"/>
              </a:rPr>
              <a:t>Respecter une </a:t>
            </a:r>
            <a:r>
              <a:rPr lang="fr-FR" b="1" dirty="0">
                <a:cs typeface="Arial"/>
              </a:rPr>
              <a:t>bonne hygiène du sommeil</a:t>
            </a:r>
            <a:endParaRPr lang="fr-FR" sz="1800" b="1" dirty="0">
              <a:cs typeface="Arial"/>
            </a:endParaRPr>
          </a:p>
          <a:p>
            <a:pPr marL="355600" indent="-355600"/>
            <a:endParaRPr lang="fr-FR" dirty="0">
              <a:solidFill>
                <a:srgbClr val="FF0000"/>
              </a:solidFill>
              <a:cs typeface="Arial"/>
            </a:endParaRPr>
          </a:p>
        </p:txBody>
      </p:sp>
      <p:pic>
        <p:nvPicPr>
          <p:cNvPr id="10" name="Image 9"/>
          <p:cNvPicPr>
            <a:picLocks noChangeAspect="1"/>
          </p:cNvPicPr>
          <p:nvPr/>
        </p:nvPicPr>
        <p:blipFill>
          <a:blip r:embed="rId4"/>
          <a:stretch>
            <a:fillRect/>
          </a:stretch>
        </p:blipFill>
        <p:spPr>
          <a:xfrm>
            <a:off x="3478227" y="2762065"/>
            <a:ext cx="4865673" cy="1667331"/>
          </a:xfrm>
          <a:prstGeom prst="rect">
            <a:avLst/>
          </a:prstGeom>
        </p:spPr>
      </p:pic>
      <p:grpSp>
        <p:nvGrpSpPr>
          <p:cNvPr id="18" name="Groupe 17"/>
          <p:cNvGrpSpPr/>
          <p:nvPr/>
        </p:nvGrpSpPr>
        <p:grpSpPr>
          <a:xfrm>
            <a:off x="3650250" y="4417302"/>
            <a:ext cx="4433468" cy="327573"/>
            <a:chOff x="2621550" y="4418712"/>
            <a:chExt cx="4433468" cy="327573"/>
          </a:xfrm>
        </p:grpSpPr>
        <p:cxnSp>
          <p:nvCxnSpPr>
            <p:cNvPr id="4" name="Connecteur droit avec flèche 3"/>
            <p:cNvCxnSpPr/>
            <p:nvPr/>
          </p:nvCxnSpPr>
          <p:spPr>
            <a:xfrm>
              <a:off x="4860089" y="4418712"/>
              <a:ext cx="411520" cy="327573"/>
            </a:xfrm>
            <a:prstGeom prst="straightConnector1">
              <a:avLst/>
            </a:prstGeom>
            <a:ln w="57150">
              <a:solidFill>
                <a:srgbClr val="62C4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flipV="1">
              <a:off x="3805083" y="4429397"/>
              <a:ext cx="419541" cy="316886"/>
            </a:xfrm>
            <a:prstGeom prst="straightConnector1">
              <a:avLst/>
            </a:prstGeom>
            <a:ln w="57150">
              <a:solidFill>
                <a:srgbClr val="62C4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flipV="1">
              <a:off x="2621550" y="4418712"/>
              <a:ext cx="419541" cy="316886"/>
            </a:xfrm>
            <a:prstGeom prst="straightConnector1">
              <a:avLst/>
            </a:prstGeom>
            <a:ln w="57150">
              <a:solidFill>
                <a:srgbClr val="62C4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flipV="1">
              <a:off x="6635477" y="4418712"/>
              <a:ext cx="419541" cy="316886"/>
            </a:xfrm>
            <a:prstGeom prst="straightConnector1">
              <a:avLst/>
            </a:prstGeom>
            <a:ln w="57150">
              <a:solidFill>
                <a:srgbClr val="62C400"/>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Rectangle 18"/>
          <p:cNvSpPr/>
          <p:nvPr/>
        </p:nvSpPr>
        <p:spPr>
          <a:xfrm>
            <a:off x="0" y="6452532"/>
            <a:ext cx="10219765" cy="230832"/>
          </a:xfrm>
          <a:prstGeom prst="rect">
            <a:avLst/>
          </a:prstGeom>
        </p:spPr>
        <p:txBody>
          <a:bodyPr wrap="square">
            <a:spAutoFit/>
          </a:bodyPr>
          <a:lstStyle/>
          <a:p>
            <a:r>
              <a:rPr lang="fr-FR" sz="900" dirty="0"/>
              <a:t>(1) HAS- Dossier de presse – Troubles du sommeil : stop à la prescription systématique de somnifères chez les personnes âgées – septembre 2012</a:t>
            </a:r>
          </a:p>
        </p:txBody>
      </p:sp>
      <p:pic>
        <p:nvPicPr>
          <p:cNvPr id="17" name="Imag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20" name="Rectangle 19"/>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Je dors mal »</a:t>
            </a:r>
          </a:p>
        </p:txBody>
      </p:sp>
    </p:spTree>
    <p:extLst>
      <p:ext uri="{BB962C8B-B14F-4D97-AF65-F5344CB8AC3E}">
        <p14:creationId xmlns:p14="http://schemas.microsoft.com/office/powerpoint/2010/main" val="5040231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3366" y="-72720"/>
            <a:ext cx="4876434" cy="6930719"/>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4" name="Rectangle 3"/>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Je dors mal »</a:t>
            </a:r>
          </a:p>
        </p:txBody>
      </p:sp>
    </p:spTree>
    <p:extLst>
      <p:ext uri="{BB962C8B-B14F-4D97-AF65-F5344CB8AC3E}">
        <p14:creationId xmlns:p14="http://schemas.microsoft.com/office/powerpoint/2010/main" val="15481864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25196" y="1218747"/>
            <a:ext cx="13160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263525" y="1673776"/>
            <a:ext cx="1172527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342900" indent="-342900" eaLnBrk="0" fontAlgn="base" hangingPunct="0">
              <a:spcBef>
                <a:spcPct val="0"/>
              </a:spcBef>
              <a:spcAft>
                <a:spcPct val="0"/>
              </a:spcAft>
              <a:buClr>
                <a:srgbClr val="000099"/>
              </a:buClr>
              <a:buFont typeface="Wingdings" panose="05000000000000000000" pitchFamily="2" charset="2"/>
              <a:buChar char="v"/>
            </a:pPr>
            <a:r>
              <a:rPr lang="fr-FR" altLang="fr-FR" sz="2000" b="1" u="sng" dirty="0">
                <a:solidFill>
                  <a:srgbClr val="000099"/>
                </a:solidFill>
                <a:ea typeface="ＭＳ Ｐゴシック" panose="020B0600070205080204" pitchFamily="34" charset="-128"/>
              </a:rPr>
              <a:t>Limites du conseil</a:t>
            </a:r>
          </a:p>
        </p:txBody>
      </p:sp>
      <p:pic>
        <p:nvPicPr>
          <p:cNvPr id="11" name="Picture 2"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627" y="4097408"/>
            <a:ext cx="816049" cy="117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991473" y="4682874"/>
            <a:ext cx="3879588" cy="461665"/>
          </a:xfrm>
          <a:prstGeom prst="rect">
            <a:avLst/>
          </a:prstGeom>
        </p:spPr>
        <p:txBody>
          <a:bodyPr wrap="none">
            <a:spAutoFit/>
          </a:bodyPr>
          <a:lstStyle/>
          <a:p>
            <a:pPr lvl="0" fontAlgn="base">
              <a:spcBef>
                <a:spcPct val="20000"/>
              </a:spcBef>
              <a:spcAft>
                <a:spcPct val="0"/>
              </a:spcAft>
              <a:defRPr/>
            </a:pPr>
            <a:r>
              <a:rPr lang="fr-FR" sz="2400" dirty="0">
                <a:solidFill>
                  <a:srgbClr val="000099"/>
                </a:solidFill>
                <a:cs typeface="Arial" panose="020B0604020202020204" pitchFamily="34" charset="0"/>
                <a:sym typeface="Wingdings" panose="05000000000000000000" pitchFamily="2" charset="2"/>
              </a:rPr>
              <a:t> </a:t>
            </a:r>
            <a:r>
              <a:rPr lang="fr-FR" sz="2400" b="1" dirty="0">
                <a:solidFill>
                  <a:srgbClr val="000099"/>
                </a:solidFill>
                <a:cs typeface="Arial" panose="020B0604020202020204" pitchFamily="34" charset="0"/>
                <a:sym typeface="Wingdings" panose="05000000000000000000" pitchFamily="2" charset="2"/>
              </a:rPr>
              <a:t>Consultation médicale</a:t>
            </a:r>
            <a:endParaRPr lang="fr-FR" sz="2400" b="1" dirty="0">
              <a:solidFill>
                <a:srgbClr val="000099"/>
              </a:solidFill>
              <a:cs typeface="Arial" panose="020B0604020202020204" pitchFamily="34" charset="0"/>
            </a:endParaRPr>
          </a:p>
        </p:txBody>
      </p:sp>
      <p:sp>
        <p:nvSpPr>
          <p:cNvPr id="14" name="ZoneTexte 13"/>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4.3. Troubles du sommeil</a:t>
            </a:r>
            <a:endParaRPr lang="fr-FR" sz="3200" b="1" dirty="0">
              <a:solidFill>
                <a:srgbClr val="0000CC"/>
              </a:solidFill>
            </a:endParaRPr>
          </a:p>
        </p:txBody>
      </p:sp>
      <p:pic>
        <p:nvPicPr>
          <p:cNvPr id="15" name="Imag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6" name="Rectangle 15"/>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Je dors mal »</a:t>
            </a:r>
          </a:p>
        </p:txBody>
      </p:sp>
      <p:sp>
        <p:nvSpPr>
          <p:cNvPr id="13" name="Espace réservé du contenu 2"/>
          <p:cNvSpPr txBox="1">
            <a:spLocks/>
          </p:cNvSpPr>
          <p:nvPr/>
        </p:nvSpPr>
        <p:spPr>
          <a:xfrm>
            <a:off x="921007" y="2459155"/>
            <a:ext cx="8352910" cy="1603547"/>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fr-FR" altLang="fr-FR" sz="2000" dirty="0">
                <a:solidFill>
                  <a:srgbClr val="000099"/>
                </a:solidFill>
                <a:cs typeface="Arial" panose="020B0604020202020204" pitchFamily="34" charset="0"/>
              </a:rPr>
              <a:t>En cas de  :</a:t>
            </a:r>
          </a:p>
          <a:p>
            <a:pPr marL="1524000" lvl="1">
              <a:spcBef>
                <a:spcPts val="1200"/>
              </a:spcBef>
              <a:buBlip>
                <a:blip r:embed="rId6"/>
              </a:buBlip>
              <a:tabLst>
                <a:tab pos="1612900" algn="l"/>
              </a:tabLst>
            </a:pPr>
            <a:r>
              <a:rPr lang="fr-FR" altLang="fr-FR" sz="2000" dirty="0">
                <a:solidFill>
                  <a:srgbClr val="000099"/>
                </a:solidFill>
                <a:cs typeface="Arial" panose="020B0604020202020204" pitchFamily="34" charset="0"/>
              </a:rPr>
              <a:t>Troubles du sommeil rebelles</a:t>
            </a:r>
          </a:p>
          <a:p>
            <a:pPr marL="1524000" lvl="1">
              <a:lnSpc>
                <a:spcPct val="150000"/>
              </a:lnSpc>
              <a:buBlip>
                <a:blip r:embed="rId6"/>
              </a:buBlip>
              <a:tabLst>
                <a:tab pos="1612900" algn="l"/>
              </a:tabLst>
            </a:pPr>
            <a:r>
              <a:rPr lang="fr-FR" altLang="fr-FR" sz="2000" dirty="0">
                <a:solidFill>
                  <a:srgbClr val="000099"/>
                </a:solidFill>
                <a:cs typeface="Arial" panose="020B0604020202020204" pitchFamily="34" charset="0"/>
              </a:rPr>
              <a:t>Retentissement diurne majeur (qualité de vie)</a:t>
            </a:r>
          </a:p>
          <a:p>
            <a:pPr marL="0" indent="0">
              <a:buNone/>
            </a:pPr>
            <a:endParaRPr lang="fr-FR" altLang="fr-FR" b="1" dirty="0">
              <a:solidFill>
                <a:srgbClr val="FF0000"/>
              </a:solidFill>
            </a:endParaRPr>
          </a:p>
          <a:p>
            <a:endParaRPr lang="fr-FR" altLang="fr-FR" dirty="0">
              <a:solidFill>
                <a:srgbClr val="FF0000"/>
              </a:solidFill>
            </a:endParaRPr>
          </a:p>
          <a:p>
            <a:endParaRPr lang="fr-FR" altLang="fr-FR" dirty="0">
              <a:solidFill>
                <a:srgbClr val="FF0000"/>
              </a:solidFill>
            </a:endParaRPr>
          </a:p>
        </p:txBody>
      </p:sp>
    </p:spTree>
    <p:extLst>
      <p:ext uri="{BB962C8B-B14F-4D97-AF65-F5344CB8AC3E}">
        <p14:creationId xmlns:p14="http://schemas.microsoft.com/office/powerpoint/2010/main" val="18911096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5348" y="1690730"/>
            <a:ext cx="3365024" cy="369332"/>
          </a:xfrm>
          <a:prstGeom prst="rect">
            <a:avLst/>
          </a:prstGeom>
        </p:spPr>
        <p:txBody>
          <a:bodyPr wrap="none">
            <a:spAutoFit/>
          </a:bodyPr>
          <a:lstStyle/>
          <a:p>
            <a:r>
              <a:rPr lang="fr-FR" u="sng" dirty="0">
                <a:solidFill>
                  <a:srgbClr val="000099"/>
                </a:solidFill>
                <a:latin typeface="Arial" panose="020B0604020202020204" pitchFamily="34" charset="0"/>
                <a:cs typeface="Arial" panose="020B0604020202020204" pitchFamily="34" charset="0"/>
              </a:rPr>
              <a:t>Problèmes d’endormissement :</a:t>
            </a:r>
          </a:p>
        </p:txBody>
      </p:sp>
      <p:sp>
        <p:nvSpPr>
          <p:cNvPr id="6" name="ZoneTexte 5"/>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4.3. Troubles du sommeil</a:t>
            </a:r>
            <a:endParaRPr lang="fr-FR" sz="3200" b="1" dirty="0">
              <a:solidFill>
                <a:srgbClr val="0000CC"/>
              </a:solidFill>
            </a:endParaRPr>
          </a:p>
        </p:txBody>
      </p:sp>
      <p:sp>
        <p:nvSpPr>
          <p:cNvPr id="7" name="Text Box 27"/>
          <p:cNvSpPr txBox="1">
            <a:spLocks noChangeArrowheads="1"/>
          </p:cNvSpPr>
          <p:nvPr/>
        </p:nvSpPr>
        <p:spPr bwMode="auto">
          <a:xfrm>
            <a:off x="8485651" y="2288499"/>
            <a:ext cx="2657929"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Ignatia</a:t>
            </a:r>
            <a:r>
              <a:rPr lang="fr-FR" sz="1800" b="1" dirty="0">
                <a:solidFill>
                  <a:srgbClr val="000090"/>
                </a:solidFill>
              </a:rPr>
              <a:t> </a:t>
            </a:r>
            <a:r>
              <a:rPr lang="fr-FR" sz="1800" b="1" dirty="0" err="1">
                <a:solidFill>
                  <a:srgbClr val="000090"/>
                </a:solidFill>
              </a:rPr>
              <a:t>amara</a:t>
            </a:r>
            <a:r>
              <a:rPr lang="fr-FR" sz="1800" b="1" dirty="0">
                <a:solidFill>
                  <a:srgbClr val="000090"/>
                </a:solidFill>
              </a:rPr>
              <a:t> 15 CH</a:t>
            </a:r>
          </a:p>
          <a:p>
            <a:pPr algn="r">
              <a:spcBef>
                <a:spcPts val="300"/>
              </a:spcBef>
            </a:pPr>
            <a:r>
              <a:rPr lang="fr-FR" dirty="0">
                <a:solidFill>
                  <a:srgbClr val="000090"/>
                </a:solidFill>
              </a:rPr>
              <a:t>5 granules au coucher</a:t>
            </a:r>
          </a:p>
        </p:txBody>
      </p:sp>
      <p:sp>
        <p:nvSpPr>
          <p:cNvPr id="8" name="Text Box 26"/>
          <p:cNvSpPr txBox="1">
            <a:spLocks noChangeArrowheads="1"/>
          </p:cNvSpPr>
          <p:nvPr/>
        </p:nvSpPr>
        <p:spPr bwMode="auto">
          <a:xfrm>
            <a:off x="677816" y="2295331"/>
            <a:ext cx="648498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dirty="0">
                <a:solidFill>
                  <a:srgbClr val="000099"/>
                </a:solidFill>
                <a:cs typeface="Arial" panose="020B0604020202020204" pitchFamily="34" charset="0"/>
              </a:rPr>
              <a:t>Insomnie d’endormissement</a:t>
            </a:r>
          </a:p>
          <a:p>
            <a:pPr marL="266700">
              <a:buClr>
                <a:srgbClr val="62C400"/>
              </a:buClr>
            </a:pPr>
            <a:r>
              <a:rPr lang="fr-FR" altLang="fr-FR" b="1" dirty="0">
                <a:solidFill>
                  <a:srgbClr val="000099"/>
                </a:solidFill>
                <a:cs typeface="Arial" panose="020B0604020202020204" pitchFamily="34" charset="0"/>
              </a:rPr>
              <a:t>Suite d’émotions, de chagrins</a:t>
            </a:r>
          </a:p>
          <a:p>
            <a:pPr marL="266700">
              <a:buClr>
                <a:srgbClr val="62C400"/>
              </a:buClr>
            </a:pPr>
            <a:r>
              <a:rPr lang="fr-FR" altLang="fr-FR" dirty="0">
                <a:solidFill>
                  <a:srgbClr val="000099"/>
                </a:solidFill>
                <a:cs typeface="Arial" panose="020B0604020202020204" pitchFamily="34" charset="0"/>
              </a:rPr>
              <a:t>Hypersensibilité</a:t>
            </a:r>
          </a:p>
          <a:p>
            <a:pPr marL="266700">
              <a:buClr>
                <a:srgbClr val="62C400"/>
              </a:buClr>
            </a:pPr>
            <a:r>
              <a:rPr lang="fr-FR" altLang="fr-FR" dirty="0">
                <a:solidFill>
                  <a:srgbClr val="000099"/>
                </a:solidFill>
                <a:cs typeface="Arial" panose="020B0604020202020204" pitchFamily="34" charset="0"/>
              </a:rPr>
              <a:t>Comportement paradoxal</a:t>
            </a:r>
          </a:p>
        </p:txBody>
      </p:sp>
      <p:sp>
        <p:nvSpPr>
          <p:cNvPr id="9" name="Text Box 27"/>
          <p:cNvSpPr txBox="1">
            <a:spLocks noChangeArrowheads="1"/>
          </p:cNvSpPr>
          <p:nvPr/>
        </p:nvSpPr>
        <p:spPr bwMode="auto">
          <a:xfrm>
            <a:off x="8599950" y="3561143"/>
            <a:ext cx="2543630"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Gelsemium</a:t>
            </a:r>
            <a:r>
              <a:rPr lang="fr-FR" sz="1800" b="1" dirty="0">
                <a:solidFill>
                  <a:srgbClr val="000090"/>
                </a:solidFill>
              </a:rPr>
              <a:t> 15 CH</a:t>
            </a:r>
          </a:p>
          <a:p>
            <a:pPr algn="r">
              <a:spcBef>
                <a:spcPts val="300"/>
              </a:spcBef>
            </a:pPr>
            <a:r>
              <a:rPr lang="fr-FR" b="1" dirty="0">
                <a:solidFill>
                  <a:srgbClr val="000090"/>
                </a:solidFill>
              </a:rPr>
              <a:t> </a:t>
            </a:r>
            <a:r>
              <a:rPr lang="fr-FR" dirty="0">
                <a:solidFill>
                  <a:srgbClr val="000090"/>
                </a:solidFill>
              </a:rPr>
              <a:t>5 granules au coucher</a:t>
            </a:r>
          </a:p>
        </p:txBody>
      </p:sp>
      <p:sp>
        <p:nvSpPr>
          <p:cNvPr id="10" name="Text Box 26"/>
          <p:cNvSpPr txBox="1">
            <a:spLocks noChangeArrowheads="1"/>
          </p:cNvSpPr>
          <p:nvPr/>
        </p:nvSpPr>
        <p:spPr bwMode="auto">
          <a:xfrm>
            <a:off x="677816" y="3606115"/>
            <a:ext cx="64849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dirty="0">
                <a:solidFill>
                  <a:srgbClr val="000099"/>
                </a:solidFill>
                <a:cs typeface="Arial" panose="020B0604020202020204" pitchFamily="34" charset="0"/>
              </a:rPr>
              <a:t>Insomnie d’endormissement, </a:t>
            </a:r>
            <a:r>
              <a:rPr lang="fr-FR" altLang="fr-FR" b="1" dirty="0">
                <a:solidFill>
                  <a:srgbClr val="000099"/>
                </a:solidFill>
                <a:cs typeface="Arial" panose="020B0604020202020204" pitchFamily="34" charset="0"/>
              </a:rPr>
              <a:t>peur de ne pas s’endormir</a:t>
            </a:r>
          </a:p>
          <a:p>
            <a:pPr marL="266700">
              <a:buClr>
                <a:srgbClr val="62C400"/>
              </a:buClr>
            </a:pPr>
            <a:r>
              <a:rPr lang="fr-FR" altLang="fr-FR" dirty="0">
                <a:solidFill>
                  <a:srgbClr val="000099"/>
                </a:solidFill>
                <a:cs typeface="Arial" panose="020B0604020202020204" pitchFamily="34" charset="0"/>
              </a:rPr>
              <a:t>Suite de mauvaises nouvelles, trac d’anticipation avec inhibition</a:t>
            </a:r>
          </a:p>
        </p:txBody>
      </p:sp>
      <p:sp>
        <p:nvSpPr>
          <p:cNvPr id="11" name="Text Box 27"/>
          <p:cNvSpPr txBox="1">
            <a:spLocks noChangeArrowheads="1"/>
          </p:cNvSpPr>
          <p:nvPr/>
        </p:nvSpPr>
        <p:spPr bwMode="auto">
          <a:xfrm>
            <a:off x="8599951" y="4730184"/>
            <a:ext cx="2543629" cy="791706"/>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a:solidFill>
                  <a:srgbClr val="000090"/>
                </a:solidFill>
              </a:rPr>
              <a:t>Ambra </a:t>
            </a:r>
            <a:r>
              <a:rPr lang="fr-FR" sz="1800" b="1" dirty="0" err="1">
                <a:solidFill>
                  <a:srgbClr val="000090"/>
                </a:solidFill>
              </a:rPr>
              <a:t>grisea</a:t>
            </a:r>
            <a:r>
              <a:rPr lang="fr-FR" sz="1800" b="1" dirty="0">
                <a:solidFill>
                  <a:srgbClr val="000090"/>
                </a:solidFill>
              </a:rPr>
              <a:t> 15 CH</a:t>
            </a:r>
          </a:p>
          <a:p>
            <a:pPr algn="r">
              <a:spcBef>
                <a:spcPts val="300"/>
              </a:spcBef>
            </a:pPr>
            <a:r>
              <a:rPr lang="fr-FR" sz="2000" b="1" dirty="0">
                <a:solidFill>
                  <a:srgbClr val="000090"/>
                </a:solidFill>
              </a:rPr>
              <a:t>  </a:t>
            </a:r>
            <a:r>
              <a:rPr lang="fr-FR" dirty="0">
                <a:solidFill>
                  <a:srgbClr val="000090"/>
                </a:solidFill>
              </a:rPr>
              <a:t>5 granules au coucher</a:t>
            </a:r>
          </a:p>
        </p:txBody>
      </p:sp>
      <p:sp>
        <p:nvSpPr>
          <p:cNvPr id="12" name="Text Box 26"/>
          <p:cNvSpPr txBox="1">
            <a:spLocks noChangeArrowheads="1"/>
          </p:cNvSpPr>
          <p:nvPr/>
        </p:nvSpPr>
        <p:spPr bwMode="auto">
          <a:xfrm>
            <a:off x="677816" y="4812368"/>
            <a:ext cx="64849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b="1" dirty="0">
                <a:solidFill>
                  <a:srgbClr val="000099"/>
                </a:solidFill>
                <a:cs typeface="Arial" panose="020B0604020202020204" pitchFamily="34" charset="0"/>
              </a:rPr>
              <a:t>Hypersensibilité avec pleurs faciles</a:t>
            </a:r>
          </a:p>
          <a:p>
            <a:pPr marL="266700">
              <a:buClr>
                <a:srgbClr val="62C400"/>
              </a:buClr>
            </a:pPr>
            <a:r>
              <a:rPr lang="fr-FR" altLang="fr-FR" dirty="0">
                <a:solidFill>
                  <a:srgbClr val="000099"/>
                </a:solidFill>
                <a:cs typeface="Arial" panose="020B0604020202020204" pitchFamily="34" charset="0"/>
              </a:rPr>
              <a:t>Le sommeil disparaît quand on se couche car ressasse ses soucis</a:t>
            </a:r>
          </a:p>
        </p:txBody>
      </p:sp>
      <p:pic>
        <p:nvPicPr>
          <p:cNvPr id="1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4" name="Rectangle 13"/>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Je dors mal »</a:t>
            </a:r>
          </a:p>
        </p:txBody>
      </p:sp>
    </p:spTree>
    <p:extLst>
      <p:ext uri="{BB962C8B-B14F-4D97-AF65-F5344CB8AC3E}">
        <p14:creationId xmlns:p14="http://schemas.microsoft.com/office/powerpoint/2010/main" val="425802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1" grpId="0" animBg="1"/>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2509" y="1691718"/>
            <a:ext cx="2146742" cy="369332"/>
          </a:xfrm>
          <a:prstGeom prst="rect">
            <a:avLst/>
          </a:prstGeom>
        </p:spPr>
        <p:txBody>
          <a:bodyPr wrap="none">
            <a:spAutoFit/>
          </a:bodyPr>
          <a:lstStyle/>
          <a:p>
            <a:r>
              <a:rPr lang="fr-FR" u="sng" dirty="0">
                <a:solidFill>
                  <a:srgbClr val="000099"/>
                </a:solidFill>
                <a:latin typeface="Arial" panose="020B0604020202020204" pitchFamily="34" charset="0"/>
                <a:cs typeface="Arial" panose="020B0604020202020204" pitchFamily="34" charset="0"/>
              </a:rPr>
              <a:t>Réveils nocturnes :</a:t>
            </a:r>
          </a:p>
        </p:txBody>
      </p:sp>
      <p:sp>
        <p:nvSpPr>
          <p:cNvPr id="6" name="ZoneTexte 5"/>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4.3. Troubles du sommeil</a:t>
            </a:r>
            <a:endParaRPr lang="fr-FR" sz="3200" b="1" dirty="0">
              <a:solidFill>
                <a:srgbClr val="0000CC"/>
              </a:solidFill>
            </a:endParaRPr>
          </a:p>
        </p:txBody>
      </p:sp>
      <p:sp>
        <p:nvSpPr>
          <p:cNvPr id="7" name="Text Box 27"/>
          <p:cNvSpPr txBox="1">
            <a:spLocks noChangeArrowheads="1"/>
          </p:cNvSpPr>
          <p:nvPr/>
        </p:nvSpPr>
        <p:spPr bwMode="auto">
          <a:xfrm>
            <a:off x="7856094" y="2498996"/>
            <a:ext cx="3287486"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Arsenicum</a:t>
            </a:r>
            <a:r>
              <a:rPr lang="fr-FR" sz="1800" b="1" dirty="0">
                <a:solidFill>
                  <a:srgbClr val="000090"/>
                </a:solidFill>
              </a:rPr>
              <a:t> album 15 CH</a:t>
            </a:r>
          </a:p>
          <a:p>
            <a:pPr algn="r">
              <a:spcBef>
                <a:spcPts val="300"/>
              </a:spcBef>
            </a:pPr>
            <a:r>
              <a:rPr lang="fr-FR" b="1" dirty="0">
                <a:solidFill>
                  <a:srgbClr val="000090"/>
                </a:solidFill>
              </a:rPr>
              <a:t>   </a:t>
            </a:r>
            <a:r>
              <a:rPr lang="fr-FR" dirty="0">
                <a:solidFill>
                  <a:srgbClr val="000090"/>
                </a:solidFill>
              </a:rPr>
              <a:t>5 granules au coucher</a:t>
            </a:r>
          </a:p>
        </p:txBody>
      </p:sp>
      <p:sp>
        <p:nvSpPr>
          <p:cNvPr id="8" name="Text Box 26"/>
          <p:cNvSpPr txBox="1">
            <a:spLocks noChangeArrowheads="1"/>
          </p:cNvSpPr>
          <p:nvPr/>
        </p:nvSpPr>
        <p:spPr bwMode="auto">
          <a:xfrm>
            <a:off x="677637" y="2562496"/>
            <a:ext cx="64849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b="1" dirty="0">
                <a:solidFill>
                  <a:srgbClr val="000099"/>
                </a:solidFill>
                <a:cs typeface="Arial" panose="020B0604020202020204" pitchFamily="34" charset="0"/>
              </a:rPr>
              <a:t>Réveils nocturnes vers 1h du matin</a:t>
            </a:r>
          </a:p>
          <a:p>
            <a:pPr marL="266700">
              <a:buClr>
                <a:srgbClr val="62C400"/>
              </a:buClr>
            </a:pPr>
            <a:r>
              <a:rPr lang="fr-FR" altLang="fr-FR" dirty="0">
                <a:solidFill>
                  <a:srgbClr val="000099"/>
                </a:solidFill>
                <a:cs typeface="Arial" panose="020B0604020202020204" pitchFamily="34" charset="0"/>
              </a:rPr>
              <a:t>Anxiété, peur de la maladie et de la mort</a:t>
            </a:r>
          </a:p>
          <a:p>
            <a:pPr marL="266700">
              <a:buClr>
                <a:srgbClr val="62C400"/>
              </a:buClr>
            </a:pPr>
            <a:r>
              <a:rPr lang="fr-FR" altLang="fr-FR" dirty="0">
                <a:solidFill>
                  <a:srgbClr val="000099"/>
                </a:solidFill>
                <a:cs typeface="Arial" panose="020B0604020202020204" pitchFamily="34" charset="0"/>
              </a:rPr>
              <a:t>Atteinte de l’état général, pessimisme</a:t>
            </a:r>
          </a:p>
        </p:txBody>
      </p:sp>
      <p:sp>
        <p:nvSpPr>
          <p:cNvPr id="9" name="Text Box 27"/>
          <p:cNvSpPr txBox="1">
            <a:spLocks noChangeArrowheads="1"/>
          </p:cNvSpPr>
          <p:nvPr/>
        </p:nvSpPr>
        <p:spPr bwMode="auto">
          <a:xfrm>
            <a:off x="7856094" y="3872098"/>
            <a:ext cx="3287486" cy="791706"/>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a:solidFill>
                  <a:srgbClr val="000090"/>
                </a:solidFill>
              </a:rPr>
              <a:t>Kalium </a:t>
            </a:r>
            <a:r>
              <a:rPr lang="fr-FR" sz="1800" b="1" dirty="0" err="1">
                <a:solidFill>
                  <a:srgbClr val="000090"/>
                </a:solidFill>
              </a:rPr>
              <a:t>carbonicum</a:t>
            </a:r>
            <a:r>
              <a:rPr lang="fr-FR" sz="1800" b="1" dirty="0">
                <a:solidFill>
                  <a:srgbClr val="000090"/>
                </a:solidFill>
              </a:rPr>
              <a:t> 15 CH</a:t>
            </a:r>
          </a:p>
          <a:p>
            <a:pPr algn="r">
              <a:spcBef>
                <a:spcPts val="300"/>
              </a:spcBef>
            </a:pPr>
            <a:r>
              <a:rPr lang="fr-FR" sz="2000" b="1" dirty="0">
                <a:solidFill>
                  <a:srgbClr val="000090"/>
                </a:solidFill>
              </a:rPr>
              <a:t>    </a:t>
            </a:r>
            <a:r>
              <a:rPr lang="fr-FR" dirty="0">
                <a:solidFill>
                  <a:srgbClr val="000090"/>
                </a:solidFill>
              </a:rPr>
              <a:t>5 granules au coucher</a:t>
            </a:r>
          </a:p>
        </p:txBody>
      </p:sp>
      <p:sp>
        <p:nvSpPr>
          <p:cNvPr id="10" name="Text Box 26"/>
          <p:cNvSpPr txBox="1">
            <a:spLocks noChangeArrowheads="1"/>
          </p:cNvSpPr>
          <p:nvPr/>
        </p:nvSpPr>
        <p:spPr bwMode="auto">
          <a:xfrm>
            <a:off x="677637" y="3948999"/>
            <a:ext cx="64849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dirty="0">
                <a:solidFill>
                  <a:srgbClr val="000099"/>
                </a:solidFill>
                <a:cs typeface="Arial" panose="020B0604020202020204" pitchFamily="34" charset="0"/>
              </a:rPr>
              <a:t>Sujets vite découragés, anxieux pour tout et pour sa santé</a:t>
            </a:r>
          </a:p>
          <a:p>
            <a:pPr marL="266700">
              <a:buClr>
                <a:srgbClr val="62C400"/>
              </a:buClr>
            </a:pPr>
            <a:r>
              <a:rPr lang="fr-FR" altLang="fr-FR" dirty="0">
                <a:solidFill>
                  <a:srgbClr val="000099"/>
                </a:solidFill>
                <a:cs typeface="Arial" panose="020B0604020202020204" pitchFamily="34" charset="0"/>
              </a:rPr>
              <a:t>Asthénie chez des sujets hypersensibles aux événements </a:t>
            </a:r>
          </a:p>
          <a:p>
            <a:pPr marL="266700">
              <a:buClr>
                <a:srgbClr val="62C400"/>
              </a:buClr>
            </a:pPr>
            <a:r>
              <a:rPr lang="fr-FR" altLang="fr-FR" b="1" dirty="0">
                <a:solidFill>
                  <a:srgbClr val="000099"/>
                </a:solidFill>
                <a:cs typeface="Arial" panose="020B0604020202020204" pitchFamily="34" charset="0"/>
              </a:rPr>
              <a:t>Réveils nocturnes entre 2h et 4h du matin</a:t>
            </a:r>
          </a:p>
        </p:txBody>
      </p:sp>
      <p:pic>
        <p:nvPicPr>
          <p:cNvPr id="14" name="Ima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289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35" presetClass="emph" presetSubtype="0" repeatCount="indefinite" fill="hold" nodeType="withEffect">
                                  <p:stCondLst>
                                    <p:cond delay="0"/>
                                  </p:stCondLst>
                                  <p:childTnLst>
                                    <p:anim calcmode="discrete" valueType="str">
                                      <p:cBhvr>
                                        <p:cTn id="20"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750" y="0"/>
            <a:ext cx="106807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4" name="Image 6"/>
          <p:cNvPicPr>
            <a:picLocks noChangeAspect="1"/>
          </p:cNvPicPr>
          <p:nvPr/>
        </p:nvPicPr>
        <p:blipFill>
          <a:blip r:embed="rId4">
            <a:extLst>
              <a:ext uri="{28A0092B-C50C-407E-A947-70E740481C1C}">
                <a14:useLocalDpi xmlns:a14="http://schemas.microsoft.com/office/drawing/2010/main" val="0"/>
              </a:ext>
            </a:extLst>
          </a:blip>
          <a:srcRect l="156" t="412" r="58765" b="-412"/>
          <a:stretch>
            <a:fillRect/>
          </a:stretch>
        </p:blipFill>
        <p:spPr bwMode="auto">
          <a:xfrm>
            <a:off x="-902494" y="-283030"/>
            <a:ext cx="5005388"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93178" y="449832"/>
            <a:ext cx="1565450" cy="1280114"/>
          </a:xfrm>
          <a:prstGeom prst="rect">
            <a:avLst/>
          </a:prstGeom>
        </p:spPr>
      </p:pic>
      <p:sp>
        <p:nvSpPr>
          <p:cNvPr id="10" name="Rectangle 2"/>
          <p:cNvSpPr>
            <a:spLocks noChangeArrowheads="1"/>
          </p:cNvSpPr>
          <p:nvPr/>
        </p:nvSpPr>
        <p:spPr bwMode="auto">
          <a:xfrm>
            <a:off x="4144273" y="963224"/>
            <a:ext cx="6621463"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665163" algn="l"/>
              </a:tabLst>
              <a:defRPr>
                <a:solidFill>
                  <a:schemeClr val="tx1"/>
                </a:solidFill>
                <a:latin typeface="Arial" panose="020B0604020202020204" pitchFamily="34" charset="0"/>
              </a:defRPr>
            </a:lvl1pPr>
            <a:lvl2pPr marL="742950" indent="-285750">
              <a:tabLst>
                <a:tab pos="665163" algn="l"/>
              </a:tabLst>
              <a:defRPr>
                <a:solidFill>
                  <a:schemeClr val="tx1"/>
                </a:solidFill>
                <a:latin typeface="Arial" panose="020B0604020202020204" pitchFamily="34" charset="0"/>
              </a:defRPr>
            </a:lvl2pPr>
            <a:lvl3pPr marL="1143000" indent="-228600">
              <a:tabLst>
                <a:tab pos="665163" algn="l"/>
              </a:tabLst>
              <a:defRPr>
                <a:solidFill>
                  <a:schemeClr val="tx1"/>
                </a:solidFill>
                <a:latin typeface="Arial" panose="020B0604020202020204" pitchFamily="34" charset="0"/>
              </a:defRPr>
            </a:lvl3pPr>
            <a:lvl4pPr marL="1600200" indent="-228600">
              <a:tabLst>
                <a:tab pos="665163" algn="l"/>
              </a:tabLst>
              <a:defRPr>
                <a:solidFill>
                  <a:schemeClr val="tx1"/>
                </a:solidFill>
                <a:latin typeface="Arial" panose="020B0604020202020204" pitchFamily="34" charset="0"/>
              </a:defRPr>
            </a:lvl4pPr>
            <a:lvl5pPr marL="2057400" indent="-228600">
              <a:tabLst>
                <a:tab pos="665163" algn="l"/>
              </a:tabLst>
              <a:defRPr>
                <a:solidFill>
                  <a:schemeClr val="tx1"/>
                </a:solidFill>
                <a:latin typeface="Arial" panose="020B0604020202020204" pitchFamily="34" charset="0"/>
              </a:defRPr>
            </a:lvl5pPr>
            <a:lvl6pPr marL="2514600" indent="-228600" fontAlgn="base">
              <a:spcBef>
                <a:spcPct val="0"/>
              </a:spcBef>
              <a:spcAft>
                <a:spcPct val="0"/>
              </a:spcAft>
              <a:tabLst>
                <a:tab pos="665163" algn="l"/>
              </a:tabLst>
              <a:defRPr>
                <a:solidFill>
                  <a:schemeClr val="tx1"/>
                </a:solidFill>
                <a:latin typeface="Arial" panose="020B0604020202020204" pitchFamily="34" charset="0"/>
              </a:defRPr>
            </a:lvl6pPr>
            <a:lvl7pPr marL="2971800" indent="-228600" fontAlgn="base">
              <a:spcBef>
                <a:spcPct val="0"/>
              </a:spcBef>
              <a:spcAft>
                <a:spcPct val="0"/>
              </a:spcAft>
              <a:tabLst>
                <a:tab pos="665163" algn="l"/>
              </a:tabLst>
              <a:defRPr>
                <a:solidFill>
                  <a:schemeClr val="tx1"/>
                </a:solidFill>
                <a:latin typeface="Arial" panose="020B0604020202020204" pitchFamily="34" charset="0"/>
              </a:defRPr>
            </a:lvl7pPr>
            <a:lvl8pPr marL="3429000" indent="-228600" fontAlgn="base">
              <a:spcBef>
                <a:spcPct val="0"/>
              </a:spcBef>
              <a:spcAft>
                <a:spcPct val="0"/>
              </a:spcAft>
              <a:tabLst>
                <a:tab pos="665163" algn="l"/>
              </a:tabLst>
              <a:defRPr>
                <a:solidFill>
                  <a:schemeClr val="tx1"/>
                </a:solidFill>
                <a:latin typeface="Arial" panose="020B0604020202020204" pitchFamily="34" charset="0"/>
              </a:defRPr>
            </a:lvl8pPr>
            <a:lvl9pPr marL="3886200" indent="-228600" fontAlgn="base">
              <a:spcBef>
                <a:spcPct val="0"/>
              </a:spcBef>
              <a:spcAft>
                <a:spcPct val="0"/>
              </a:spcAft>
              <a:tabLst>
                <a:tab pos="665163" algn="l"/>
              </a:tabLst>
              <a:defRPr>
                <a:solidFill>
                  <a:schemeClr val="tx1"/>
                </a:solidFill>
                <a:latin typeface="Arial" panose="020B0604020202020204" pitchFamily="34" charset="0"/>
              </a:defRPr>
            </a:lvl9pPr>
          </a:lstStyle>
          <a:p>
            <a:pPr fontAlgn="base">
              <a:spcBef>
                <a:spcPct val="0"/>
              </a:spcBef>
              <a:spcAft>
                <a:spcPct val="0"/>
              </a:spcAft>
              <a:buClr>
                <a:srgbClr val="62C400"/>
              </a:buClr>
            </a:pPr>
            <a:r>
              <a:rPr lang="fr-FR" altLang="fr-FR" sz="2400" dirty="0">
                <a:solidFill>
                  <a:srgbClr val="000099"/>
                </a:solidFill>
                <a:cs typeface="Arial" panose="020B0604020202020204" pitchFamily="34" charset="0"/>
                <a:sym typeface="Wingdings" panose="05000000000000000000" pitchFamily="2" charset="2"/>
              </a:rPr>
              <a:t> </a:t>
            </a:r>
            <a:r>
              <a:rPr lang="fr-FR" altLang="fr-FR" sz="2000" b="1" dirty="0">
                <a:solidFill>
                  <a:srgbClr val="000099"/>
                </a:solidFill>
                <a:cs typeface="Arial" panose="020B0604020202020204" pitchFamily="34" charset="0"/>
                <a:sym typeface="Wingdings" panose="05000000000000000000" pitchFamily="2" charset="2"/>
              </a:rPr>
              <a:t>Les spécificités de la personne âgée</a:t>
            </a:r>
            <a:endParaRPr lang="fr-FR" altLang="fr-FR" sz="2200" b="1" dirty="0">
              <a:solidFill>
                <a:srgbClr val="000099"/>
              </a:solidFill>
              <a:cs typeface="Arial" panose="020B0604020202020204" pitchFamily="34" charset="0"/>
              <a:sym typeface="Wingdings" panose="05000000000000000000" pitchFamily="2" charset="2"/>
            </a:endParaRPr>
          </a:p>
          <a:p>
            <a:pPr fontAlgn="base">
              <a:spcBef>
                <a:spcPct val="0"/>
              </a:spcBef>
              <a:spcAft>
                <a:spcPct val="0"/>
              </a:spcAft>
              <a:buClr>
                <a:srgbClr val="62C400"/>
              </a:buClr>
              <a:buFontTx/>
              <a:buChar char="•"/>
            </a:pPr>
            <a:endParaRPr lang="fr-FR" altLang="fr-FR" sz="500" dirty="0">
              <a:solidFill>
                <a:srgbClr val="000099"/>
              </a:solidFill>
              <a:cs typeface="Arial" panose="020B0604020202020204" pitchFamily="34" charset="0"/>
              <a:sym typeface="Wingdings" panose="05000000000000000000" pitchFamily="2" charset="2"/>
            </a:endParaRPr>
          </a:p>
        </p:txBody>
      </p:sp>
      <p:sp>
        <p:nvSpPr>
          <p:cNvPr id="11" name="Rectangle 2"/>
          <p:cNvSpPr>
            <a:spLocks noChangeArrowheads="1"/>
          </p:cNvSpPr>
          <p:nvPr/>
        </p:nvSpPr>
        <p:spPr bwMode="auto">
          <a:xfrm>
            <a:off x="4915521" y="2430292"/>
            <a:ext cx="669837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tabLst>
                <a:tab pos="665163" algn="l"/>
              </a:tabLst>
              <a:defRPr>
                <a:solidFill>
                  <a:schemeClr val="tx1"/>
                </a:solidFill>
                <a:latin typeface="Arial" panose="020B0604020202020204" pitchFamily="34" charset="0"/>
              </a:defRPr>
            </a:lvl1pPr>
            <a:lvl2pPr>
              <a:tabLst>
                <a:tab pos="665163" algn="l"/>
              </a:tabLst>
              <a:defRPr>
                <a:solidFill>
                  <a:schemeClr val="tx1"/>
                </a:solidFill>
                <a:latin typeface="Arial" panose="020B0604020202020204" pitchFamily="34" charset="0"/>
              </a:defRPr>
            </a:lvl2pPr>
            <a:lvl3pPr marL="1143000" indent="-228600">
              <a:tabLst>
                <a:tab pos="665163" algn="l"/>
              </a:tabLst>
              <a:defRPr>
                <a:solidFill>
                  <a:schemeClr val="tx1"/>
                </a:solidFill>
                <a:latin typeface="Arial" panose="020B0604020202020204" pitchFamily="34" charset="0"/>
              </a:defRPr>
            </a:lvl3pPr>
            <a:lvl4pPr marL="1600200" indent="-228600">
              <a:tabLst>
                <a:tab pos="665163" algn="l"/>
              </a:tabLst>
              <a:defRPr>
                <a:solidFill>
                  <a:schemeClr val="tx1"/>
                </a:solidFill>
                <a:latin typeface="Arial" panose="020B0604020202020204" pitchFamily="34" charset="0"/>
              </a:defRPr>
            </a:lvl4pPr>
            <a:lvl5pPr marL="2057400" indent="-228600">
              <a:tabLst>
                <a:tab pos="665163" algn="l"/>
              </a:tabLst>
              <a:defRPr>
                <a:solidFill>
                  <a:schemeClr val="tx1"/>
                </a:solidFill>
                <a:latin typeface="Arial" panose="020B0604020202020204" pitchFamily="34" charset="0"/>
              </a:defRPr>
            </a:lvl5pPr>
            <a:lvl6pPr marL="2514600" indent="-228600" fontAlgn="base">
              <a:spcBef>
                <a:spcPct val="0"/>
              </a:spcBef>
              <a:spcAft>
                <a:spcPct val="0"/>
              </a:spcAft>
              <a:tabLst>
                <a:tab pos="665163" algn="l"/>
              </a:tabLst>
              <a:defRPr>
                <a:solidFill>
                  <a:schemeClr val="tx1"/>
                </a:solidFill>
                <a:latin typeface="Arial" panose="020B0604020202020204" pitchFamily="34" charset="0"/>
              </a:defRPr>
            </a:lvl6pPr>
            <a:lvl7pPr marL="2971800" indent="-228600" fontAlgn="base">
              <a:spcBef>
                <a:spcPct val="0"/>
              </a:spcBef>
              <a:spcAft>
                <a:spcPct val="0"/>
              </a:spcAft>
              <a:tabLst>
                <a:tab pos="665163" algn="l"/>
              </a:tabLst>
              <a:defRPr>
                <a:solidFill>
                  <a:schemeClr val="tx1"/>
                </a:solidFill>
                <a:latin typeface="Arial" panose="020B0604020202020204" pitchFamily="34" charset="0"/>
              </a:defRPr>
            </a:lvl7pPr>
            <a:lvl8pPr marL="3429000" indent="-228600" fontAlgn="base">
              <a:spcBef>
                <a:spcPct val="0"/>
              </a:spcBef>
              <a:spcAft>
                <a:spcPct val="0"/>
              </a:spcAft>
              <a:tabLst>
                <a:tab pos="665163" algn="l"/>
              </a:tabLst>
              <a:defRPr>
                <a:solidFill>
                  <a:schemeClr val="tx1"/>
                </a:solidFill>
                <a:latin typeface="Arial" panose="020B0604020202020204" pitchFamily="34" charset="0"/>
              </a:defRPr>
            </a:lvl8pPr>
            <a:lvl9pPr marL="3886200" indent="-228600" fontAlgn="base">
              <a:spcBef>
                <a:spcPct val="0"/>
              </a:spcBef>
              <a:spcAft>
                <a:spcPct val="0"/>
              </a:spcAft>
              <a:tabLst>
                <a:tab pos="665163" algn="l"/>
              </a:tabLst>
              <a:defRPr>
                <a:solidFill>
                  <a:schemeClr val="tx1"/>
                </a:solidFill>
                <a:latin typeface="Arial" panose="020B0604020202020204" pitchFamily="34" charset="0"/>
              </a:defRPr>
            </a:lvl9pPr>
          </a:lstStyle>
          <a:p>
            <a:pPr lvl="1" fontAlgn="base">
              <a:spcBef>
                <a:spcPct val="0"/>
              </a:spcBef>
              <a:spcAft>
                <a:spcPct val="0"/>
              </a:spcAft>
              <a:buClr>
                <a:srgbClr val="62C400"/>
              </a:buClr>
            </a:pPr>
            <a:r>
              <a:rPr lang="fr-FR" altLang="fr-FR" sz="1600" dirty="0">
                <a:solidFill>
                  <a:srgbClr val="000099"/>
                </a:solidFill>
                <a:cs typeface="Arial" panose="020B0604020202020204" pitchFamily="34" charset="0"/>
              </a:rPr>
              <a:t>2.1. Evaluation des pratiques professionnelles</a:t>
            </a:r>
          </a:p>
          <a:p>
            <a:pPr lvl="1" fontAlgn="base">
              <a:spcBef>
                <a:spcPct val="0"/>
              </a:spcBef>
              <a:spcAft>
                <a:spcPct val="0"/>
              </a:spcAft>
              <a:buClr>
                <a:srgbClr val="62C400"/>
              </a:buClr>
            </a:pPr>
            <a:r>
              <a:rPr lang="fr-FR" altLang="fr-FR" sz="1600" dirty="0">
                <a:solidFill>
                  <a:srgbClr val="000099"/>
                </a:solidFill>
                <a:cs typeface="Arial" panose="020B0604020202020204" pitchFamily="34" charset="0"/>
              </a:rPr>
              <a:t>2.2. Intérêt de l’homéopathie</a:t>
            </a:r>
          </a:p>
          <a:p>
            <a:pPr lvl="1" fontAlgn="base">
              <a:spcBef>
                <a:spcPct val="0"/>
              </a:spcBef>
              <a:spcAft>
                <a:spcPct val="0"/>
              </a:spcAft>
              <a:buClr>
                <a:srgbClr val="62C400"/>
              </a:buClr>
            </a:pPr>
            <a:r>
              <a:rPr lang="fr-FR" altLang="fr-FR" sz="1600" dirty="0">
                <a:solidFill>
                  <a:srgbClr val="000099"/>
                </a:solidFill>
                <a:cs typeface="Arial" panose="020B0604020202020204" pitchFamily="34" charset="0"/>
              </a:rPr>
              <a:t>2.3. Place de l’homéopathie</a:t>
            </a:r>
          </a:p>
        </p:txBody>
      </p:sp>
      <p:sp>
        <p:nvSpPr>
          <p:cNvPr id="12" name="Rectangle 2"/>
          <p:cNvSpPr>
            <a:spLocks noChangeArrowheads="1"/>
          </p:cNvSpPr>
          <p:nvPr/>
        </p:nvSpPr>
        <p:spPr bwMode="auto">
          <a:xfrm>
            <a:off x="4102894" y="2047470"/>
            <a:ext cx="8036831" cy="538609"/>
          </a:xfrm>
          <a:prstGeom prst="rect">
            <a:avLst/>
          </a:prstGeom>
          <a:noFill/>
          <a:ln>
            <a:noFill/>
          </a:ln>
          <a:effectLst/>
        </p:spPr>
        <p:txBody>
          <a:bodyPr wrap="square">
            <a:spAutoFit/>
          </a:bodyPr>
          <a:lstStyle>
            <a:lvl1pPr>
              <a:tabLst>
                <a:tab pos="665163" algn="l"/>
              </a:tabLst>
              <a:defRPr sz="1600">
                <a:solidFill>
                  <a:schemeClr val="tx1"/>
                </a:solidFill>
                <a:latin typeface="Arial" panose="020B0604020202020204" pitchFamily="34" charset="0"/>
              </a:defRPr>
            </a:lvl1pPr>
            <a:lvl2pPr marL="373063">
              <a:tabLst>
                <a:tab pos="665163" algn="l"/>
              </a:tabLst>
              <a:defRPr sz="1600">
                <a:solidFill>
                  <a:schemeClr val="tx1"/>
                </a:solidFill>
                <a:latin typeface="Arial" panose="020B0604020202020204" pitchFamily="34" charset="0"/>
              </a:defRPr>
            </a:lvl2pPr>
            <a:lvl3pPr marL="1143000" indent="-228600">
              <a:tabLst>
                <a:tab pos="665163" algn="l"/>
              </a:tabLst>
              <a:defRPr sz="1600">
                <a:solidFill>
                  <a:schemeClr val="tx1"/>
                </a:solidFill>
                <a:latin typeface="Arial" panose="020B0604020202020204" pitchFamily="34" charset="0"/>
              </a:defRPr>
            </a:lvl3pPr>
            <a:lvl4pPr marL="1600200" indent="-228600">
              <a:tabLst>
                <a:tab pos="665163" algn="l"/>
              </a:tabLst>
              <a:defRPr sz="1600">
                <a:solidFill>
                  <a:schemeClr val="tx1"/>
                </a:solidFill>
                <a:latin typeface="Arial" panose="020B0604020202020204" pitchFamily="34" charset="0"/>
              </a:defRPr>
            </a:lvl4pPr>
            <a:lvl5pPr marL="2057400" indent="-228600">
              <a:tabLst>
                <a:tab pos="665163"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9pPr>
          </a:lstStyle>
          <a:p>
            <a:pPr>
              <a:buClr>
                <a:srgbClr val="62C400"/>
              </a:buClr>
              <a:defRPr/>
            </a:pPr>
            <a:r>
              <a:rPr lang="fr-FR" altLang="fr-FR" sz="2400" dirty="0">
                <a:solidFill>
                  <a:srgbClr val="000099"/>
                </a:solidFill>
                <a:cs typeface="Arial" panose="020B0604020202020204" pitchFamily="34" charset="0"/>
                <a:sym typeface="Wingdings" panose="05000000000000000000" pitchFamily="2" charset="2"/>
              </a:rPr>
              <a:t></a:t>
            </a:r>
            <a:r>
              <a:rPr lang="fr-FR" altLang="fr-FR" sz="2000" dirty="0">
                <a:solidFill>
                  <a:srgbClr val="000099"/>
                </a:solidFill>
                <a:cs typeface="Arial" panose="020B0604020202020204" pitchFamily="34" charset="0"/>
                <a:sym typeface="Wingdings" panose="05000000000000000000" pitchFamily="2" charset="2"/>
              </a:rPr>
              <a:t> </a:t>
            </a:r>
            <a:r>
              <a:rPr lang="fr-FR" altLang="fr-FR" sz="2000" b="1" dirty="0">
                <a:solidFill>
                  <a:srgbClr val="000099"/>
                </a:solidFill>
                <a:cs typeface="Arial" panose="020B0604020202020204" pitchFamily="34" charset="0"/>
                <a:sym typeface="Wingdings" panose="05000000000000000000" pitchFamily="2" charset="2"/>
              </a:rPr>
              <a:t>L’homéopathie dans la prise en charge de la personne âgée</a:t>
            </a:r>
          </a:p>
          <a:p>
            <a:pPr marL="171450" indent="-171450">
              <a:buClr>
                <a:srgbClr val="62C400"/>
              </a:buClr>
              <a:buFont typeface="Wingdings" panose="05000000000000000000" pitchFamily="2" charset="2"/>
              <a:buChar char=""/>
              <a:defRPr/>
            </a:pPr>
            <a:endParaRPr lang="fr-FR" altLang="fr-FR" sz="500" dirty="0">
              <a:solidFill>
                <a:srgbClr val="000099"/>
              </a:solidFill>
              <a:cs typeface="Arial" panose="020B0604020202020204" pitchFamily="34" charset="0"/>
            </a:endParaRPr>
          </a:p>
        </p:txBody>
      </p:sp>
      <p:sp>
        <p:nvSpPr>
          <p:cNvPr id="13" name="Rectangle 2"/>
          <p:cNvSpPr>
            <a:spLocks noChangeArrowheads="1"/>
          </p:cNvSpPr>
          <p:nvPr/>
        </p:nvSpPr>
        <p:spPr bwMode="auto">
          <a:xfrm>
            <a:off x="4915521" y="1272061"/>
            <a:ext cx="5005387"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665163" algn="l"/>
              </a:tabLst>
              <a:defRPr>
                <a:solidFill>
                  <a:schemeClr val="tx1"/>
                </a:solidFill>
                <a:latin typeface="Arial" panose="020B0604020202020204" pitchFamily="34" charset="0"/>
              </a:defRPr>
            </a:lvl1pPr>
            <a:lvl2pPr marL="373063">
              <a:tabLst>
                <a:tab pos="665163" algn="l"/>
              </a:tabLst>
              <a:defRPr>
                <a:solidFill>
                  <a:schemeClr val="tx1"/>
                </a:solidFill>
                <a:latin typeface="Arial" panose="020B0604020202020204" pitchFamily="34" charset="0"/>
              </a:defRPr>
            </a:lvl2pPr>
            <a:lvl3pPr marL="1143000" indent="-228600">
              <a:tabLst>
                <a:tab pos="665163" algn="l"/>
              </a:tabLst>
              <a:defRPr>
                <a:solidFill>
                  <a:schemeClr val="tx1"/>
                </a:solidFill>
                <a:latin typeface="Arial" panose="020B0604020202020204" pitchFamily="34" charset="0"/>
              </a:defRPr>
            </a:lvl3pPr>
            <a:lvl4pPr marL="1600200" indent="-228600">
              <a:tabLst>
                <a:tab pos="665163" algn="l"/>
              </a:tabLst>
              <a:defRPr>
                <a:solidFill>
                  <a:schemeClr val="tx1"/>
                </a:solidFill>
                <a:latin typeface="Arial" panose="020B0604020202020204" pitchFamily="34" charset="0"/>
              </a:defRPr>
            </a:lvl4pPr>
            <a:lvl5pPr marL="2057400" indent="-228600">
              <a:tabLst>
                <a:tab pos="665163" algn="l"/>
              </a:tabLst>
              <a:defRPr>
                <a:solidFill>
                  <a:schemeClr val="tx1"/>
                </a:solidFill>
                <a:latin typeface="Arial" panose="020B0604020202020204" pitchFamily="34" charset="0"/>
              </a:defRPr>
            </a:lvl5pPr>
            <a:lvl6pPr marL="2514600" indent="-228600" fontAlgn="base">
              <a:spcBef>
                <a:spcPct val="0"/>
              </a:spcBef>
              <a:spcAft>
                <a:spcPct val="0"/>
              </a:spcAft>
              <a:tabLst>
                <a:tab pos="665163" algn="l"/>
              </a:tabLst>
              <a:defRPr>
                <a:solidFill>
                  <a:schemeClr val="tx1"/>
                </a:solidFill>
                <a:latin typeface="Arial" panose="020B0604020202020204" pitchFamily="34" charset="0"/>
              </a:defRPr>
            </a:lvl6pPr>
            <a:lvl7pPr marL="2971800" indent="-228600" fontAlgn="base">
              <a:spcBef>
                <a:spcPct val="0"/>
              </a:spcBef>
              <a:spcAft>
                <a:spcPct val="0"/>
              </a:spcAft>
              <a:tabLst>
                <a:tab pos="665163" algn="l"/>
              </a:tabLst>
              <a:defRPr>
                <a:solidFill>
                  <a:schemeClr val="tx1"/>
                </a:solidFill>
                <a:latin typeface="Arial" panose="020B0604020202020204" pitchFamily="34" charset="0"/>
              </a:defRPr>
            </a:lvl7pPr>
            <a:lvl8pPr marL="3429000" indent="-228600" fontAlgn="base">
              <a:spcBef>
                <a:spcPct val="0"/>
              </a:spcBef>
              <a:spcAft>
                <a:spcPct val="0"/>
              </a:spcAft>
              <a:tabLst>
                <a:tab pos="665163" algn="l"/>
              </a:tabLst>
              <a:defRPr>
                <a:solidFill>
                  <a:schemeClr val="tx1"/>
                </a:solidFill>
                <a:latin typeface="Arial" panose="020B0604020202020204" pitchFamily="34" charset="0"/>
              </a:defRPr>
            </a:lvl8pPr>
            <a:lvl9pPr marL="3886200" indent="-228600" fontAlgn="base">
              <a:spcBef>
                <a:spcPct val="0"/>
              </a:spcBef>
              <a:spcAft>
                <a:spcPct val="0"/>
              </a:spcAft>
              <a:tabLst>
                <a:tab pos="665163" algn="l"/>
              </a:tabLst>
              <a:defRPr>
                <a:solidFill>
                  <a:schemeClr val="tx1"/>
                </a:solidFill>
                <a:latin typeface="Arial" panose="020B0604020202020204" pitchFamily="34" charset="0"/>
              </a:defRPr>
            </a:lvl9pPr>
          </a:lstStyle>
          <a:p>
            <a:pPr fontAlgn="base">
              <a:spcBef>
                <a:spcPct val="0"/>
              </a:spcBef>
              <a:spcAft>
                <a:spcPct val="0"/>
              </a:spcAft>
              <a:buClr>
                <a:srgbClr val="62C400"/>
              </a:buClr>
              <a:buFontTx/>
              <a:buChar char="•"/>
            </a:pPr>
            <a:endParaRPr lang="fr-FR" altLang="fr-FR" sz="500" dirty="0">
              <a:solidFill>
                <a:srgbClr val="000099"/>
              </a:solidFill>
              <a:cs typeface="Arial" panose="020B0604020202020204" pitchFamily="34" charset="0"/>
              <a:sym typeface="Wingdings" panose="05000000000000000000" pitchFamily="2" charset="2"/>
            </a:endParaRPr>
          </a:p>
          <a:p>
            <a:pPr lvl="1" fontAlgn="base">
              <a:spcBef>
                <a:spcPct val="0"/>
              </a:spcBef>
              <a:spcAft>
                <a:spcPct val="0"/>
              </a:spcAft>
              <a:buClr>
                <a:srgbClr val="62C400"/>
              </a:buClr>
            </a:pPr>
            <a:r>
              <a:rPr lang="fr-FR" altLang="fr-FR" sz="1600" dirty="0">
                <a:solidFill>
                  <a:srgbClr val="000099"/>
                </a:solidFill>
                <a:cs typeface="Arial" panose="020B0604020202020204" pitchFamily="34" charset="0"/>
              </a:rPr>
              <a:t>1.1. Vieillissement</a:t>
            </a:r>
          </a:p>
          <a:p>
            <a:pPr lvl="1" fontAlgn="base">
              <a:spcBef>
                <a:spcPct val="0"/>
              </a:spcBef>
              <a:spcAft>
                <a:spcPct val="0"/>
              </a:spcAft>
              <a:buClr>
                <a:srgbClr val="62C400"/>
              </a:buClr>
            </a:pPr>
            <a:r>
              <a:rPr lang="fr-FR" altLang="fr-FR" sz="1600" dirty="0">
                <a:solidFill>
                  <a:srgbClr val="000099"/>
                </a:solidFill>
                <a:cs typeface="Arial" panose="020B0604020202020204" pitchFamily="34" charset="0"/>
              </a:rPr>
              <a:t>1.2. Notion de fragilité</a:t>
            </a:r>
          </a:p>
          <a:p>
            <a:pPr lvl="1" fontAlgn="base">
              <a:spcBef>
                <a:spcPct val="0"/>
              </a:spcBef>
              <a:spcAft>
                <a:spcPct val="0"/>
              </a:spcAft>
              <a:buClr>
                <a:srgbClr val="62C400"/>
              </a:buClr>
            </a:pPr>
            <a:r>
              <a:rPr lang="fr-FR" altLang="fr-FR" sz="1600" dirty="0">
                <a:solidFill>
                  <a:srgbClr val="000099"/>
                </a:solidFill>
                <a:cs typeface="Arial" panose="020B0604020202020204" pitchFamily="34" charset="0"/>
              </a:rPr>
              <a:t>1.3. Population à risque</a:t>
            </a:r>
          </a:p>
        </p:txBody>
      </p:sp>
      <p:sp>
        <p:nvSpPr>
          <p:cNvPr id="14" name="Rectangle 2"/>
          <p:cNvSpPr>
            <a:spLocks noChangeArrowheads="1"/>
          </p:cNvSpPr>
          <p:nvPr/>
        </p:nvSpPr>
        <p:spPr bwMode="auto">
          <a:xfrm>
            <a:off x="4102894" y="3181891"/>
            <a:ext cx="80368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665163" algn="l"/>
              </a:tabLst>
              <a:defRPr>
                <a:solidFill>
                  <a:schemeClr val="tx1"/>
                </a:solidFill>
                <a:latin typeface="Arial" panose="020B0604020202020204" pitchFamily="34" charset="0"/>
              </a:defRPr>
            </a:lvl1pPr>
            <a:lvl2pPr marL="742950" indent="-285750">
              <a:tabLst>
                <a:tab pos="665163" algn="l"/>
              </a:tabLst>
              <a:defRPr>
                <a:solidFill>
                  <a:schemeClr val="tx1"/>
                </a:solidFill>
                <a:latin typeface="Arial" panose="020B0604020202020204" pitchFamily="34" charset="0"/>
              </a:defRPr>
            </a:lvl2pPr>
            <a:lvl3pPr marL="1143000" indent="-228600">
              <a:tabLst>
                <a:tab pos="665163" algn="l"/>
              </a:tabLst>
              <a:defRPr>
                <a:solidFill>
                  <a:schemeClr val="tx1"/>
                </a:solidFill>
                <a:latin typeface="Arial" panose="020B0604020202020204" pitchFamily="34" charset="0"/>
              </a:defRPr>
            </a:lvl3pPr>
            <a:lvl4pPr marL="1600200" indent="-228600">
              <a:tabLst>
                <a:tab pos="665163" algn="l"/>
              </a:tabLst>
              <a:defRPr>
                <a:solidFill>
                  <a:schemeClr val="tx1"/>
                </a:solidFill>
                <a:latin typeface="Arial" panose="020B0604020202020204" pitchFamily="34" charset="0"/>
              </a:defRPr>
            </a:lvl4pPr>
            <a:lvl5pPr marL="2057400" indent="-228600">
              <a:tabLst>
                <a:tab pos="665163" algn="l"/>
              </a:tabLst>
              <a:defRPr>
                <a:solidFill>
                  <a:schemeClr val="tx1"/>
                </a:solidFill>
                <a:latin typeface="Arial" panose="020B0604020202020204" pitchFamily="34" charset="0"/>
              </a:defRPr>
            </a:lvl5pPr>
            <a:lvl6pPr marL="2514600" indent="-228600" fontAlgn="base">
              <a:spcBef>
                <a:spcPct val="0"/>
              </a:spcBef>
              <a:spcAft>
                <a:spcPct val="0"/>
              </a:spcAft>
              <a:tabLst>
                <a:tab pos="665163" algn="l"/>
              </a:tabLst>
              <a:defRPr>
                <a:solidFill>
                  <a:schemeClr val="tx1"/>
                </a:solidFill>
                <a:latin typeface="Arial" panose="020B0604020202020204" pitchFamily="34" charset="0"/>
              </a:defRPr>
            </a:lvl6pPr>
            <a:lvl7pPr marL="2971800" indent="-228600" fontAlgn="base">
              <a:spcBef>
                <a:spcPct val="0"/>
              </a:spcBef>
              <a:spcAft>
                <a:spcPct val="0"/>
              </a:spcAft>
              <a:tabLst>
                <a:tab pos="665163" algn="l"/>
              </a:tabLst>
              <a:defRPr>
                <a:solidFill>
                  <a:schemeClr val="tx1"/>
                </a:solidFill>
                <a:latin typeface="Arial" panose="020B0604020202020204" pitchFamily="34" charset="0"/>
              </a:defRPr>
            </a:lvl7pPr>
            <a:lvl8pPr marL="3429000" indent="-228600" fontAlgn="base">
              <a:spcBef>
                <a:spcPct val="0"/>
              </a:spcBef>
              <a:spcAft>
                <a:spcPct val="0"/>
              </a:spcAft>
              <a:tabLst>
                <a:tab pos="665163" algn="l"/>
              </a:tabLst>
              <a:defRPr>
                <a:solidFill>
                  <a:schemeClr val="tx1"/>
                </a:solidFill>
                <a:latin typeface="Arial" panose="020B0604020202020204" pitchFamily="34" charset="0"/>
              </a:defRPr>
            </a:lvl8pPr>
            <a:lvl9pPr marL="3886200" indent="-228600" fontAlgn="base">
              <a:spcBef>
                <a:spcPct val="0"/>
              </a:spcBef>
              <a:spcAft>
                <a:spcPct val="0"/>
              </a:spcAft>
              <a:tabLst>
                <a:tab pos="665163" algn="l"/>
              </a:tabLst>
              <a:defRPr>
                <a:solidFill>
                  <a:schemeClr val="tx1"/>
                </a:solidFill>
                <a:latin typeface="Arial" panose="020B0604020202020204" pitchFamily="34" charset="0"/>
              </a:defRPr>
            </a:lvl9pPr>
          </a:lstStyle>
          <a:p>
            <a:pPr fontAlgn="base">
              <a:spcBef>
                <a:spcPct val="0"/>
              </a:spcBef>
              <a:spcAft>
                <a:spcPct val="0"/>
              </a:spcAft>
              <a:buClr>
                <a:srgbClr val="62C400"/>
              </a:buClr>
            </a:pPr>
            <a:r>
              <a:rPr lang="fr-FR" altLang="fr-FR" sz="2400" dirty="0">
                <a:solidFill>
                  <a:srgbClr val="000099"/>
                </a:solidFill>
                <a:cs typeface="Arial" panose="020B0604020202020204" pitchFamily="34" charset="0"/>
                <a:sym typeface="Wingdings" panose="05000000000000000000" pitchFamily="2" charset="2"/>
              </a:rPr>
              <a:t> </a:t>
            </a:r>
            <a:r>
              <a:rPr lang="fr-FR" altLang="fr-FR" sz="2000" b="1" dirty="0">
                <a:solidFill>
                  <a:srgbClr val="000099"/>
                </a:solidFill>
                <a:cs typeface="Arial" panose="020B0604020202020204" pitchFamily="34" charset="0"/>
                <a:sym typeface="Wingdings" panose="05000000000000000000" pitchFamily="2" charset="2"/>
              </a:rPr>
              <a:t>Le conseil officinal</a:t>
            </a:r>
          </a:p>
        </p:txBody>
      </p:sp>
      <p:sp>
        <p:nvSpPr>
          <p:cNvPr id="15" name="Rectangle 2"/>
          <p:cNvSpPr>
            <a:spLocks noChangeArrowheads="1"/>
          </p:cNvSpPr>
          <p:nvPr/>
        </p:nvSpPr>
        <p:spPr bwMode="auto">
          <a:xfrm>
            <a:off x="4941197" y="3541168"/>
            <a:ext cx="502761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665163" algn="l"/>
              </a:tabLst>
              <a:defRPr>
                <a:solidFill>
                  <a:schemeClr val="tx1"/>
                </a:solidFill>
                <a:latin typeface="Arial" panose="020B0604020202020204" pitchFamily="34" charset="0"/>
              </a:defRPr>
            </a:lvl1pPr>
            <a:lvl2pPr>
              <a:tabLst>
                <a:tab pos="665163" algn="l"/>
              </a:tabLst>
              <a:defRPr>
                <a:solidFill>
                  <a:schemeClr val="tx1"/>
                </a:solidFill>
                <a:latin typeface="Arial" panose="020B0604020202020204" pitchFamily="34" charset="0"/>
              </a:defRPr>
            </a:lvl2pPr>
            <a:lvl3pPr marL="1143000" indent="-228600">
              <a:tabLst>
                <a:tab pos="665163" algn="l"/>
              </a:tabLst>
              <a:defRPr>
                <a:solidFill>
                  <a:schemeClr val="tx1"/>
                </a:solidFill>
                <a:latin typeface="Arial" panose="020B0604020202020204" pitchFamily="34" charset="0"/>
              </a:defRPr>
            </a:lvl3pPr>
            <a:lvl4pPr marL="1600200" indent="-228600">
              <a:tabLst>
                <a:tab pos="665163" algn="l"/>
              </a:tabLst>
              <a:defRPr>
                <a:solidFill>
                  <a:schemeClr val="tx1"/>
                </a:solidFill>
                <a:latin typeface="Arial" panose="020B0604020202020204" pitchFamily="34" charset="0"/>
              </a:defRPr>
            </a:lvl4pPr>
            <a:lvl5pPr marL="2057400" indent="-228600">
              <a:tabLst>
                <a:tab pos="665163" algn="l"/>
              </a:tabLst>
              <a:defRPr>
                <a:solidFill>
                  <a:schemeClr val="tx1"/>
                </a:solidFill>
                <a:latin typeface="Arial" panose="020B0604020202020204" pitchFamily="34" charset="0"/>
              </a:defRPr>
            </a:lvl5pPr>
            <a:lvl6pPr marL="2514600" indent="-228600" fontAlgn="base">
              <a:spcBef>
                <a:spcPct val="0"/>
              </a:spcBef>
              <a:spcAft>
                <a:spcPct val="0"/>
              </a:spcAft>
              <a:tabLst>
                <a:tab pos="665163" algn="l"/>
              </a:tabLst>
              <a:defRPr>
                <a:solidFill>
                  <a:schemeClr val="tx1"/>
                </a:solidFill>
                <a:latin typeface="Arial" panose="020B0604020202020204" pitchFamily="34" charset="0"/>
              </a:defRPr>
            </a:lvl6pPr>
            <a:lvl7pPr marL="2971800" indent="-228600" fontAlgn="base">
              <a:spcBef>
                <a:spcPct val="0"/>
              </a:spcBef>
              <a:spcAft>
                <a:spcPct val="0"/>
              </a:spcAft>
              <a:tabLst>
                <a:tab pos="665163" algn="l"/>
              </a:tabLst>
              <a:defRPr>
                <a:solidFill>
                  <a:schemeClr val="tx1"/>
                </a:solidFill>
                <a:latin typeface="Arial" panose="020B0604020202020204" pitchFamily="34" charset="0"/>
              </a:defRPr>
            </a:lvl7pPr>
            <a:lvl8pPr marL="3429000" indent="-228600" fontAlgn="base">
              <a:spcBef>
                <a:spcPct val="0"/>
              </a:spcBef>
              <a:spcAft>
                <a:spcPct val="0"/>
              </a:spcAft>
              <a:tabLst>
                <a:tab pos="665163" algn="l"/>
              </a:tabLst>
              <a:defRPr>
                <a:solidFill>
                  <a:schemeClr val="tx1"/>
                </a:solidFill>
                <a:latin typeface="Arial" panose="020B0604020202020204" pitchFamily="34" charset="0"/>
              </a:defRPr>
            </a:lvl8pPr>
            <a:lvl9pPr marL="3886200" indent="-228600" fontAlgn="base">
              <a:spcBef>
                <a:spcPct val="0"/>
              </a:spcBef>
              <a:spcAft>
                <a:spcPct val="0"/>
              </a:spcAft>
              <a:tabLst>
                <a:tab pos="665163" algn="l"/>
              </a:tabLst>
              <a:defRPr>
                <a:solidFill>
                  <a:schemeClr val="tx1"/>
                </a:solidFill>
                <a:latin typeface="Arial" panose="020B0604020202020204" pitchFamily="34" charset="0"/>
              </a:defRPr>
            </a:lvl9pPr>
          </a:lstStyle>
          <a:p>
            <a:pPr lvl="1" fontAlgn="base">
              <a:spcBef>
                <a:spcPct val="0"/>
              </a:spcBef>
              <a:spcAft>
                <a:spcPct val="0"/>
              </a:spcAft>
              <a:buClr>
                <a:srgbClr val="62C400"/>
              </a:buClr>
            </a:pPr>
            <a:r>
              <a:rPr lang="fr-FR" altLang="fr-FR" sz="1600" dirty="0">
                <a:solidFill>
                  <a:srgbClr val="000099"/>
                </a:solidFill>
                <a:cs typeface="Arial" panose="020B0604020202020204" pitchFamily="34" charset="0"/>
              </a:rPr>
              <a:t>3.1. Rôles et missions de l’équipe officinale </a:t>
            </a:r>
          </a:p>
          <a:p>
            <a:pPr lvl="1" fontAlgn="base">
              <a:spcBef>
                <a:spcPct val="0"/>
              </a:spcBef>
              <a:spcAft>
                <a:spcPct val="0"/>
              </a:spcAft>
              <a:buClr>
                <a:srgbClr val="62C400"/>
              </a:buClr>
            </a:pPr>
            <a:r>
              <a:rPr lang="fr-FR" altLang="fr-FR" sz="1600" dirty="0">
                <a:solidFill>
                  <a:srgbClr val="000099"/>
                </a:solidFill>
                <a:cs typeface="Arial" panose="020B0604020202020204" pitchFamily="34" charset="0"/>
              </a:rPr>
              <a:t>3.2. Bilan de médication partagé </a:t>
            </a:r>
          </a:p>
          <a:p>
            <a:pPr lvl="1" fontAlgn="base">
              <a:spcBef>
                <a:spcPct val="0"/>
              </a:spcBef>
              <a:spcAft>
                <a:spcPct val="0"/>
              </a:spcAft>
              <a:buClr>
                <a:srgbClr val="62C400"/>
              </a:buClr>
            </a:pPr>
            <a:r>
              <a:rPr lang="fr-FR" altLang="fr-FR" sz="1600" dirty="0">
                <a:solidFill>
                  <a:srgbClr val="000099"/>
                </a:solidFill>
                <a:cs typeface="Arial" panose="020B0604020202020204" pitchFamily="34" charset="0"/>
              </a:rPr>
              <a:t>3.3. Règles d’or du conseil</a:t>
            </a:r>
          </a:p>
          <a:p>
            <a:pPr lvl="1" fontAlgn="base">
              <a:spcBef>
                <a:spcPct val="0"/>
              </a:spcBef>
              <a:spcAft>
                <a:spcPct val="0"/>
              </a:spcAft>
              <a:buClr>
                <a:srgbClr val="62C400"/>
              </a:buClr>
            </a:pPr>
            <a:r>
              <a:rPr lang="fr-FR" altLang="fr-FR" sz="1600" dirty="0">
                <a:solidFill>
                  <a:srgbClr val="000099"/>
                </a:solidFill>
                <a:cs typeface="Arial" panose="020B0604020202020204" pitchFamily="34" charset="0"/>
              </a:rPr>
              <a:t>3.4. Méthodologie de conseil</a:t>
            </a:r>
          </a:p>
        </p:txBody>
      </p:sp>
      <p:sp>
        <p:nvSpPr>
          <p:cNvPr id="18" name="Rectangle 2"/>
          <p:cNvSpPr>
            <a:spLocks noChangeArrowheads="1"/>
          </p:cNvSpPr>
          <p:nvPr/>
        </p:nvSpPr>
        <p:spPr bwMode="auto">
          <a:xfrm>
            <a:off x="1070518" y="5057259"/>
            <a:ext cx="5971352"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tabLst>
                <a:tab pos="665163" algn="l"/>
              </a:tabLst>
              <a:defRPr>
                <a:solidFill>
                  <a:schemeClr val="tx1"/>
                </a:solidFill>
                <a:latin typeface="Arial" panose="020B0604020202020204" pitchFamily="34" charset="0"/>
              </a:defRPr>
            </a:lvl1pPr>
            <a:lvl2pPr>
              <a:tabLst>
                <a:tab pos="665163" algn="l"/>
              </a:tabLst>
              <a:defRPr>
                <a:solidFill>
                  <a:schemeClr val="tx1"/>
                </a:solidFill>
                <a:latin typeface="Arial" panose="020B0604020202020204" pitchFamily="34" charset="0"/>
              </a:defRPr>
            </a:lvl2pPr>
            <a:lvl3pPr marL="1143000" indent="-228600">
              <a:tabLst>
                <a:tab pos="665163" algn="l"/>
              </a:tabLst>
              <a:defRPr>
                <a:solidFill>
                  <a:schemeClr val="tx1"/>
                </a:solidFill>
                <a:latin typeface="Arial" panose="020B0604020202020204" pitchFamily="34" charset="0"/>
              </a:defRPr>
            </a:lvl3pPr>
            <a:lvl4pPr marL="1600200" indent="-228600">
              <a:tabLst>
                <a:tab pos="665163" algn="l"/>
              </a:tabLst>
              <a:defRPr>
                <a:solidFill>
                  <a:schemeClr val="tx1"/>
                </a:solidFill>
                <a:latin typeface="Arial" panose="020B0604020202020204" pitchFamily="34" charset="0"/>
              </a:defRPr>
            </a:lvl4pPr>
            <a:lvl5pPr marL="2057400" indent="-228600">
              <a:tabLst>
                <a:tab pos="665163" algn="l"/>
              </a:tabLst>
              <a:defRPr>
                <a:solidFill>
                  <a:schemeClr val="tx1"/>
                </a:solidFill>
                <a:latin typeface="Arial" panose="020B0604020202020204" pitchFamily="34" charset="0"/>
              </a:defRPr>
            </a:lvl5pPr>
            <a:lvl6pPr marL="2514600" indent="-228600" fontAlgn="base">
              <a:spcBef>
                <a:spcPct val="0"/>
              </a:spcBef>
              <a:spcAft>
                <a:spcPct val="0"/>
              </a:spcAft>
              <a:tabLst>
                <a:tab pos="665163" algn="l"/>
              </a:tabLst>
              <a:defRPr>
                <a:solidFill>
                  <a:schemeClr val="tx1"/>
                </a:solidFill>
                <a:latin typeface="Arial" panose="020B0604020202020204" pitchFamily="34" charset="0"/>
              </a:defRPr>
            </a:lvl6pPr>
            <a:lvl7pPr marL="2971800" indent="-228600" fontAlgn="base">
              <a:spcBef>
                <a:spcPct val="0"/>
              </a:spcBef>
              <a:spcAft>
                <a:spcPct val="0"/>
              </a:spcAft>
              <a:tabLst>
                <a:tab pos="665163" algn="l"/>
              </a:tabLst>
              <a:defRPr>
                <a:solidFill>
                  <a:schemeClr val="tx1"/>
                </a:solidFill>
                <a:latin typeface="Arial" panose="020B0604020202020204" pitchFamily="34" charset="0"/>
              </a:defRPr>
            </a:lvl7pPr>
            <a:lvl8pPr marL="3429000" indent="-228600" fontAlgn="base">
              <a:spcBef>
                <a:spcPct val="0"/>
              </a:spcBef>
              <a:spcAft>
                <a:spcPct val="0"/>
              </a:spcAft>
              <a:tabLst>
                <a:tab pos="665163" algn="l"/>
              </a:tabLst>
              <a:defRPr>
                <a:solidFill>
                  <a:schemeClr val="tx1"/>
                </a:solidFill>
                <a:latin typeface="Arial" panose="020B0604020202020204" pitchFamily="34" charset="0"/>
              </a:defRPr>
            </a:lvl8pPr>
            <a:lvl9pPr marL="3886200" indent="-228600" fontAlgn="base">
              <a:spcBef>
                <a:spcPct val="0"/>
              </a:spcBef>
              <a:spcAft>
                <a:spcPct val="0"/>
              </a:spcAft>
              <a:tabLst>
                <a:tab pos="665163" algn="l"/>
              </a:tabLst>
              <a:defRPr>
                <a:solidFill>
                  <a:schemeClr val="tx1"/>
                </a:solidFill>
                <a:latin typeface="Arial" panose="020B0604020202020204" pitchFamily="34" charset="0"/>
              </a:defRPr>
            </a:lvl9pPr>
          </a:lstStyle>
          <a:p>
            <a:pPr lvl="1" fontAlgn="base">
              <a:spcBef>
                <a:spcPct val="0"/>
              </a:spcBef>
              <a:spcAft>
                <a:spcPct val="0"/>
              </a:spcAft>
              <a:buClr>
                <a:srgbClr val="62C400"/>
              </a:buClr>
            </a:pPr>
            <a:r>
              <a:rPr lang="fr-FR" altLang="fr-FR" sz="1600" dirty="0">
                <a:solidFill>
                  <a:srgbClr val="000099"/>
                </a:solidFill>
                <a:cs typeface="Arial" panose="020B0604020202020204" pitchFamily="34" charset="0"/>
              </a:rPr>
              <a:t>4.1. Asthénie </a:t>
            </a:r>
            <a:r>
              <a:rPr lang="fr-FR" altLang="fr-FR" sz="1400" i="1" dirty="0">
                <a:solidFill>
                  <a:srgbClr val="000099"/>
                </a:solidFill>
                <a:cs typeface="Arial" panose="020B0604020202020204" pitchFamily="34" charset="0"/>
              </a:rPr>
              <a:t>« Je suis fatigué »</a:t>
            </a:r>
          </a:p>
          <a:p>
            <a:pPr lvl="1" fontAlgn="base">
              <a:spcBef>
                <a:spcPct val="0"/>
              </a:spcBef>
              <a:spcAft>
                <a:spcPct val="0"/>
              </a:spcAft>
              <a:buClr>
                <a:srgbClr val="62C400"/>
              </a:buClr>
            </a:pPr>
            <a:r>
              <a:rPr lang="fr-FR" altLang="fr-FR" sz="1600" dirty="0">
                <a:solidFill>
                  <a:srgbClr val="000099"/>
                </a:solidFill>
                <a:cs typeface="Arial" panose="020B0604020202020204" pitchFamily="34" charset="0"/>
              </a:rPr>
              <a:t>4.2. Troubles anxieux </a:t>
            </a:r>
            <a:r>
              <a:rPr lang="fr-FR" altLang="fr-FR" sz="1400" i="1" dirty="0">
                <a:solidFill>
                  <a:srgbClr val="000099"/>
                </a:solidFill>
                <a:cs typeface="Arial" panose="020B0604020202020204" pitchFamily="34" charset="0"/>
              </a:rPr>
              <a:t>« Je suis angoissé »</a:t>
            </a:r>
          </a:p>
          <a:p>
            <a:pPr lvl="1" fontAlgn="base">
              <a:spcBef>
                <a:spcPct val="0"/>
              </a:spcBef>
              <a:spcAft>
                <a:spcPct val="0"/>
              </a:spcAft>
              <a:buClr>
                <a:srgbClr val="62C400"/>
              </a:buClr>
            </a:pPr>
            <a:r>
              <a:rPr lang="fr-FR" altLang="fr-FR" sz="1600" dirty="0">
                <a:solidFill>
                  <a:srgbClr val="000099"/>
                </a:solidFill>
                <a:cs typeface="Arial" panose="020B0604020202020204" pitchFamily="34" charset="0"/>
              </a:rPr>
              <a:t>4.3. Troubles du sommeil </a:t>
            </a:r>
            <a:r>
              <a:rPr lang="fr-FR" altLang="fr-FR" sz="1400" i="1" dirty="0">
                <a:solidFill>
                  <a:srgbClr val="000099"/>
                </a:solidFill>
                <a:cs typeface="Arial" panose="020B0604020202020204" pitchFamily="34" charset="0"/>
              </a:rPr>
              <a:t>« Je dors mal »</a:t>
            </a:r>
          </a:p>
          <a:p>
            <a:pPr lvl="1" fontAlgn="base">
              <a:spcBef>
                <a:spcPct val="0"/>
              </a:spcBef>
              <a:spcAft>
                <a:spcPct val="0"/>
              </a:spcAft>
              <a:buClr>
                <a:srgbClr val="62C400"/>
              </a:buClr>
            </a:pPr>
            <a:r>
              <a:rPr lang="fr-FR" altLang="fr-FR" sz="1600" dirty="0">
                <a:solidFill>
                  <a:srgbClr val="000099"/>
                </a:solidFill>
                <a:cs typeface="Arial" panose="020B0604020202020204" pitchFamily="34" charset="0"/>
              </a:rPr>
              <a:t>4.4. Troubles urinaires </a:t>
            </a:r>
            <a:r>
              <a:rPr lang="fr-FR" altLang="fr-FR" sz="1400" i="1" dirty="0">
                <a:solidFill>
                  <a:srgbClr val="000099"/>
                </a:solidFill>
                <a:cs typeface="Arial" panose="020B0604020202020204" pitchFamily="34" charset="0"/>
              </a:rPr>
              <a:t>« J’ai des problèmes urinaires »</a:t>
            </a:r>
          </a:p>
          <a:p>
            <a:pPr lvl="1" fontAlgn="base">
              <a:spcBef>
                <a:spcPct val="0"/>
              </a:spcBef>
              <a:spcAft>
                <a:spcPct val="0"/>
              </a:spcAft>
              <a:buClr>
                <a:srgbClr val="62C400"/>
              </a:buClr>
            </a:pPr>
            <a:r>
              <a:rPr lang="fr-FR" altLang="fr-FR" sz="1600" dirty="0">
                <a:solidFill>
                  <a:srgbClr val="000099"/>
                </a:solidFill>
                <a:cs typeface="Arial" panose="020B0604020202020204" pitchFamily="34" charset="0"/>
              </a:rPr>
              <a:t>4.5. Douleurs </a:t>
            </a:r>
            <a:r>
              <a:rPr lang="fr-FR" altLang="fr-FR" sz="1400" i="1" dirty="0">
                <a:solidFill>
                  <a:srgbClr val="000099"/>
                </a:solidFill>
                <a:cs typeface="Arial" panose="020B0604020202020204" pitchFamily="34" charset="0"/>
              </a:rPr>
              <a:t>« J’ai mal »</a:t>
            </a:r>
          </a:p>
          <a:p>
            <a:pPr lvl="1" fontAlgn="base">
              <a:spcBef>
                <a:spcPct val="0"/>
              </a:spcBef>
              <a:spcAft>
                <a:spcPct val="0"/>
              </a:spcAft>
              <a:buClr>
                <a:srgbClr val="62C400"/>
              </a:buClr>
            </a:pPr>
            <a:endParaRPr lang="fr-FR" altLang="fr-FR" sz="1400" i="1" dirty="0">
              <a:solidFill>
                <a:srgbClr val="000099"/>
              </a:solidFill>
              <a:cs typeface="Arial" panose="020B0604020202020204" pitchFamily="34" charset="0"/>
            </a:endParaRPr>
          </a:p>
        </p:txBody>
      </p:sp>
      <p:sp>
        <p:nvSpPr>
          <p:cNvPr id="19" name="Rectangle 2"/>
          <p:cNvSpPr>
            <a:spLocks noChangeArrowheads="1"/>
          </p:cNvSpPr>
          <p:nvPr/>
        </p:nvSpPr>
        <p:spPr bwMode="auto">
          <a:xfrm>
            <a:off x="6095978" y="5069959"/>
            <a:ext cx="637108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tabLst>
                <a:tab pos="665163" algn="l"/>
              </a:tabLst>
              <a:defRPr>
                <a:solidFill>
                  <a:schemeClr val="tx1"/>
                </a:solidFill>
                <a:latin typeface="Arial" panose="020B0604020202020204" pitchFamily="34" charset="0"/>
              </a:defRPr>
            </a:lvl1pPr>
            <a:lvl2pPr>
              <a:tabLst>
                <a:tab pos="665163" algn="l"/>
              </a:tabLst>
              <a:defRPr>
                <a:solidFill>
                  <a:schemeClr val="tx1"/>
                </a:solidFill>
                <a:latin typeface="Arial" panose="020B0604020202020204" pitchFamily="34" charset="0"/>
              </a:defRPr>
            </a:lvl2pPr>
            <a:lvl3pPr marL="1143000" indent="-228600">
              <a:tabLst>
                <a:tab pos="665163" algn="l"/>
              </a:tabLst>
              <a:defRPr>
                <a:solidFill>
                  <a:schemeClr val="tx1"/>
                </a:solidFill>
                <a:latin typeface="Arial" panose="020B0604020202020204" pitchFamily="34" charset="0"/>
              </a:defRPr>
            </a:lvl3pPr>
            <a:lvl4pPr marL="1600200" indent="-228600">
              <a:tabLst>
                <a:tab pos="665163" algn="l"/>
              </a:tabLst>
              <a:defRPr>
                <a:solidFill>
                  <a:schemeClr val="tx1"/>
                </a:solidFill>
                <a:latin typeface="Arial" panose="020B0604020202020204" pitchFamily="34" charset="0"/>
              </a:defRPr>
            </a:lvl4pPr>
            <a:lvl5pPr marL="2057400" indent="-228600">
              <a:tabLst>
                <a:tab pos="665163" algn="l"/>
              </a:tabLst>
              <a:defRPr>
                <a:solidFill>
                  <a:schemeClr val="tx1"/>
                </a:solidFill>
                <a:latin typeface="Arial" panose="020B0604020202020204" pitchFamily="34" charset="0"/>
              </a:defRPr>
            </a:lvl5pPr>
            <a:lvl6pPr marL="2514600" indent="-228600" fontAlgn="base">
              <a:spcBef>
                <a:spcPct val="0"/>
              </a:spcBef>
              <a:spcAft>
                <a:spcPct val="0"/>
              </a:spcAft>
              <a:tabLst>
                <a:tab pos="665163" algn="l"/>
              </a:tabLst>
              <a:defRPr>
                <a:solidFill>
                  <a:schemeClr val="tx1"/>
                </a:solidFill>
                <a:latin typeface="Arial" panose="020B0604020202020204" pitchFamily="34" charset="0"/>
              </a:defRPr>
            </a:lvl6pPr>
            <a:lvl7pPr marL="2971800" indent="-228600" fontAlgn="base">
              <a:spcBef>
                <a:spcPct val="0"/>
              </a:spcBef>
              <a:spcAft>
                <a:spcPct val="0"/>
              </a:spcAft>
              <a:tabLst>
                <a:tab pos="665163" algn="l"/>
              </a:tabLst>
              <a:defRPr>
                <a:solidFill>
                  <a:schemeClr val="tx1"/>
                </a:solidFill>
                <a:latin typeface="Arial" panose="020B0604020202020204" pitchFamily="34" charset="0"/>
              </a:defRPr>
            </a:lvl7pPr>
            <a:lvl8pPr marL="3429000" indent="-228600" fontAlgn="base">
              <a:spcBef>
                <a:spcPct val="0"/>
              </a:spcBef>
              <a:spcAft>
                <a:spcPct val="0"/>
              </a:spcAft>
              <a:tabLst>
                <a:tab pos="665163" algn="l"/>
              </a:tabLst>
              <a:defRPr>
                <a:solidFill>
                  <a:schemeClr val="tx1"/>
                </a:solidFill>
                <a:latin typeface="Arial" panose="020B0604020202020204" pitchFamily="34" charset="0"/>
              </a:defRPr>
            </a:lvl8pPr>
            <a:lvl9pPr marL="3886200" indent="-228600" fontAlgn="base">
              <a:spcBef>
                <a:spcPct val="0"/>
              </a:spcBef>
              <a:spcAft>
                <a:spcPct val="0"/>
              </a:spcAft>
              <a:tabLst>
                <a:tab pos="665163" algn="l"/>
              </a:tabLst>
              <a:defRPr>
                <a:solidFill>
                  <a:schemeClr val="tx1"/>
                </a:solidFill>
                <a:latin typeface="Arial" panose="020B0604020202020204" pitchFamily="34" charset="0"/>
              </a:defRPr>
            </a:lvl9pPr>
          </a:lstStyle>
          <a:p>
            <a:pPr lvl="1" fontAlgn="base">
              <a:spcBef>
                <a:spcPct val="0"/>
              </a:spcBef>
              <a:spcAft>
                <a:spcPct val="0"/>
              </a:spcAft>
              <a:buClr>
                <a:srgbClr val="62C400"/>
              </a:buClr>
            </a:pPr>
            <a:r>
              <a:rPr lang="fr-FR" altLang="fr-FR" sz="1600" dirty="0">
                <a:solidFill>
                  <a:srgbClr val="000099"/>
                </a:solidFill>
                <a:cs typeface="Arial" panose="020B0604020202020204" pitchFamily="34" charset="0"/>
              </a:rPr>
              <a:t>4.6. Troubles digestifs </a:t>
            </a:r>
            <a:r>
              <a:rPr lang="fr-FR" altLang="fr-FR" sz="1400" i="1" dirty="0">
                <a:solidFill>
                  <a:srgbClr val="000099"/>
                </a:solidFill>
                <a:cs typeface="Arial" panose="020B0604020202020204" pitchFamily="34" charset="0"/>
              </a:rPr>
              <a:t>« Je suis constipé », « J’ai de la diarrhée » </a:t>
            </a:r>
          </a:p>
          <a:p>
            <a:pPr lvl="1" fontAlgn="base">
              <a:spcBef>
                <a:spcPct val="0"/>
              </a:spcBef>
              <a:spcAft>
                <a:spcPct val="0"/>
              </a:spcAft>
              <a:buClr>
                <a:srgbClr val="62C400"/>
              </a:buClr>
            </a:pPr>
            <a:r>
              <a:rPr lang="fr-FR" altLang="fr-FR" sz="1600" dirty="0">
                <a:solidFill>
                  <a:srgbClr val="000099"/>
                </a:solidFill>
                <a:cs typeface="Arial" panose="020B0604020202020204" pitchFamily="34" charset="0"/>
              </a:rPr>
              <a:t>4.7. Dermatologie </a:t>
            </a:r>
            <a:r>
              <a:rPr lang="fr-FR" altLang="fr-FR" sz="1400" i="1" dirty="0">
                <a:solidFill>
                  <a:srgbClr val="000099"/>
                </a:solidFill>
                <a:cs typeface="Arial" panose="020B0604020202020204" pitchFamily="34" charset="0"/>
              </a:rPr>
              <a:t>« J’ai des démangeaisons », «J’ai eu un zona »</a:t>
            </a:r>
          </a:p>
          <a:p>
            <a:pPr lvl="1" fontAlgn="base">
              <a:spcBef>
                <a:spcPct val="0"/>
              </a:spcBef>
              <a:spcAft>
                <a:spcPct val="0"/>
              </a:spcAft>
              <a:buClr>
                <a:srgbClr val="62C400"/>
              </a:buClr>
            </a:pPr>
            <a:r>
              <a:rPr lang="fr-FR" altLang="fr-FR" sz="1600" dirty="0">
                <a:solidFill>
                  <a:srgbClr val="000099"/>
                </a:solidFill>
                <a:cs typeface="Arial" panose="020B0604020202020204" pitchFamily="34" charset="0"/>
              </a:rPr>
              <a:t>4.8. Troubles oculaires </a:t>
            </a:r>
            <a:r>
              <a:rPr lang="fr-FR" altLang="fr-FR" sz="1400" i="1" dirty="0">
                <a:solidFill>
                  <a:srgbClr val="000099"/>
                </a:solidFill>
                <a:cs typeface="Arial" panose="020B0604020202020204" pitchFamily="34" charset="0"/>
              </a:rPr>
              <a:t>« J’ai des problèmes aux yeux »</a:t>
            </a:r>
          </a:p>
          <a:p>
            <a:pPr lvl="1" fontAlgn="base">
              <a:spcBef>
                <a:spcPct val="0"/>
              </a:spcBef>
              <a:spcAft>
                <a:spcPct val="0"/>
              </a:spcAft>
              <a:buClr>
                <a:srgbClr val="62C400"/>
              </a:buClr>
            </a:pPr>
            <a:r>
              <a:rPr lang="fr-FR" altLang="fr-FR" sz="1600" dirty="0">
                <a:solidFill>
                  <a:srgbClr val="000099"/>
                </a:solidFill>
                <a:cs typeface="Arial" panose="020B0604020202020204" pitchFamily="34" charset="0"/>
              </a:rPr>
              <a:t>4.9. Troubles ORL </a:t>
            </a:r>
            <a:r>
              <a:rPr lang="fr-FR" altLang="fr-FR" sz="1400" i="1" dirty="0">
                <a:solidFill>
                  <a:srgbClr val="000099"/>
                </a:solidFill>
                <a:cs typeface="Arial" panose="020B0604020202020204" pitchFamily="34" charset="0"/>
              </a:rPr>
              <a:t>« Je suis fragile ORL/Pneumo »</a:t>
            </a:r>
          </a:p>
        </p:txBody>
      </p:sp>
      <p:sp>
        <p:nvSpPr>
          <p:cNvPr id="22" name="Rectangle 2"/>
          <p:cNvSpPr>
            <a:spLocks noChangeArrowheads="1"/>
          </p:cNvSpPr>
          <p:nvPr/>
        </p:nvSpPr>
        <p:spPr bwMode="auto">
          <a:xfrm>
            <a:off x="4101250" y="4565364"/>
            <a:ext cx="80368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665163" algn="l"/>
              </a:tabLst>
              <a:defRPr>
                <a:solidFill>
                  <a:schemeClr val="tx1"/>
                </a:solidFill>
                <a:latin typeface="Arial" panose="020B0604020202020204" pitchFamily="34" charset="0"/>
              </a:defRPr>
            </a:lvl1pPr>
            <a:lvl2pPr marL="742950" indent="-285750">
              <a:tabLst>
                <a:tab pos="665163" algn="l"/>
              </a:tabLst>
              <a:defRPr>
                <a:solidFill>
                  <a:schemeClr val="tx1"/>
                </a:solidFill>
                <a:latin typeface="Arial" panose="020B0604020202020204" pitchFamily="34" charset="0"/>
              </a:defRPr>
            </a:lvl2pPr>
            <a:lvl3pPr marL="1143000" indent="-228600">
              <a:tabLst>
                <a:tab pos="665163" algn="l"/>
              </a:tabLst>
              <a:defRPr>
                <a:solidFill>
                  <a:schemeClr val="tx1"/>
                </a:solidFill>
                <a:latin typeface="Arial" panose="020B0604020202020204" pitchFamily="34" charset="0"/>
              </a:defRPr>
            </a:lvl3pPr>
            <a:lvl4pPr marL="1600200" indent="-228600">
              <a:tabLst>
                <a:tab pos="665163" algn="l"/>
              </a:tabLst>
              <a:defRPr>
                <a:solidFill>
                  <a:schemeClr val="tx1"/>
                </a:solidFill>
                <a:latin typeface="Arial" panose="020B0604020202020204" pitchFamily="34" charset="0"/>
              </a:defRPr>
            </a:lvl4pPr>
            <a:lvl5pPr marL="2057400" indent="-228600">
              <a:tabLst>
                <a:tab pos="665163" algn="l"/>
              </a:tabLst>
              <a:defRPr>
                <a:solidFill>
                  <a:schemeClr val="tx1"/>
                </a:solidFill>
                <a:latin typeface="Arial" panose="020B0604020202020204" pitchFamily="34" charset="0"/>
              </a:defRPr>
            </a:lvl5pPr>
            <a:lvl6pPr marL="2514600" indent="-228600" fontAlgn="base">
              <a:spcBef>
                <a:spcPct val="0"/>
              </a:spcBef>
              <a:spcAft>
                <a:spcPct val="0"/>
              </a:spcAft>
              <a:tabLst>
                <a:tab pos="665163" algn="l"/>
              </a:tabLst>
              <a:defRPr>
                <a:solidFill>
                  <a:schemeClr val="tx1"/>
                </a:solidFill>
                <a:latin typeface="Arial" panose="020B0604020202020204" pitchFamily="34" charset="0"/>
              </a:defRPr>
            </a:lvl6pPr>
            <a:lvl7pPr marL="2971800" indent="-228600" fontAlgn="base">
              <a:spcBef>
                <a:spcPct val="0"/>
              </a:spcBef>
              <a:spcAft>
                <a:spcPct val="0"/>
              </a:spcAft>
              <a:tabLst>
                <a:tab pos="665163" algn="l"/>
              </a:tabLst>
              <a:defRPr>
                <a:solidFill>
                  <a:schemeClr val="tx1"/>
                </a:solidFill>
                <a:latin typeface="Arial" panose="020B0604020202020204" pitchFamily="34" charset="0"/>
              </a:defRPr>
            </a:lvl7pPr>
            <a:lvl8pPr marL="3429000" indent="-228600" fontAlgn="base">
              <a:spcBef>
                <a:spcPct val="0"/>
              </a:spcBef>
              <a:spcAft>
                <a:spcPct val="0"/>
              </a:spcAft>
              <a:tabLst>
                <a:tab pos="665163" algn="l"/>
              </a:tabLst>
              <a:defRPr>
                <a:solidFill>
                  <a:schemeClr val="tx1"/>
                </a:solidFill>
                <a:latin typeface="Arial" panose="020B0604020202020204" pitchFamily="34" charset="0"/>
              </a:defRPr>
            </a:lvl8pPr>
            <a:lvl9pPr marL="3886200" indent="-228600" fontAlgn="base">
              <a:spcBef>
                <a:spcPct val="0"/>
              </a:spcBef>
              <a:spcAft>
                <a:spcPct val="0"/>
              </a:spcAft>
              <a:tabLst>
                <a:tab pos="665163" algn="l"/>
              </a:tabLst>
              <a:defRPr>
                <a:solidFill>
                  <a:schemeClr val="tx1"/>
                </a:solidFill>
                <a:latin typeface="Arial" panose="020B0604020202020204" pitchFamily="34" charset="0"/>
              </a:defRPr>
            </a:lvl9pPr>
          </a:lstStyle>
          <a:p>
            <a:pPr fontAlgn="base">
              <a:spcBef>
                <a:spcPct val="0"/>
              </a:spcBef>
              <a:spcAft>
                <a:spcPct val="0"/>
              </a:spcAft>
              <a:buClr>
                <a:srgbClr val="62C400"/>
              </a:buClr>
            </a:pPr>
            <a:r>
              <a:rPr lang="fr-FR" altLang="fr-FR" sz="2400" dirty="0">
                <a:solidFill>
                  <a:srgbClr val="000099"/>
                </a:solidFill>
                <a:cs typeface="Arial" panose="020B0604020202020204" pitchFamily="34" charset="0"/>
                <a:sym typeface="Wingdings" panose="05000000000000000000" pitchFamily="2" charset="2"/>
              </a:rPr>
              <a:t> </a:t>
            </a:r>
            <a:r>
              <a:rPr lang="fr-FR" altLang="fr-FR" sz="2000" b="1" dirty="0">
                <a:solidFill>
                  <a:srgbClr val="000099"/>
                </a:solidFill>
                <a:cs typeface="Arial" panose="020B0604020202020204" pitchFamily="34" charset="0"/>
                <a:sym typeface="Wingdings" panose="05000000000000000000" pitchFamily="2" charset="2"/>
              </a:rPr>
              <a:t>Les principales plaintes de la personne âgée</a:t>
            </a:r>
          </a:p>
        </p:txBody>
      </p:sp>
      <p:cxnSp>
        <p:nvCxnSpPr>
          <p:cNvPr id="5" name="Connecteur droit 4"/>
          <p:cNvCxnSpPr/>
          <p:nvPr/>
        </p:nvCxnSpPr>
        <p:spPr>
          <a:xfrm>
            <a:off x="6400245" y="5081550"/>
            <a:ext cx="555" cy="1375006"/>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391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13">
                                            <p:txEl>
                                              <p:pRg st="1" end="1"/>
                                            </p:txEl>
                                          </p:spTgt>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3">
                                            <p:txEl>
                                              <p:pRg st="2" end="2"/>
                                            </p:txEl>
                                          </p:spTgt>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3">
                                            <p:txEl>
                                              <p:pRg st="3" end="3"/>
                                            </p:txEl>
                                          </p:spTgt>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11">
                                            <p:txEl>
                                              <p:pRg st="0" end="0"/>
                                            </p:txEl>
                                          </p:spTgt>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1">
                                            <p:txEl>
                                              <p:pRg st="1" end="1"/>
                                            </p:txEl>
                                          </p:spTgt>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1">
                                            <p:txEl>
                                              <p:pRg st="2" end="2"/>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5">
                                            <p:txEl>
                                              <p:pRg st="1" end="1"/>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
                                            <p:txEl>
                                              <p:pRg st="2" end="2"/>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2">
                                            <p:txEl>
                                              <p:pRg st="0" end="0"/>
                                            </p:txEl>
                                          </p:spTgt>
                                        </p:tgtEl>
                                        <p:attrNameLst>
                                          <p:attrName>style.visibility</p:attrName>
                                        </p:attrNameLst>
                                      </p:cBhvr>
                                      <p:to>
                                        <p:strVal val="visible"/>
                                      </p:to>
                                    </p:set>
                                  </p:childTnLst>
                                </p:cTn>
                              </p:par>
                              <p:par>
                                <p:cTn id="57" presetID="1" presetClass="exit" presetSubtype="0" fill="hold" nodeType="withEffect">
                                  <p:stCondLst>
                                    <p:cond delay="0"/>
                                  </p:stCondLst>
                                  <p:childTnLst>
                                    <p:set>
                                      <p:cBhvr>
                                        <p:cTn id="58" dur="1" fill="hold">
                                          <p:stCondLst>
                                            <p:cond delay="0"/>
                                          </p:stCondLst>
                                        </p:cTn>
                                        <p:tgtEl>
                                          <p:spTgt spid="15">
                                            <p:txEl>
                                              <p:pRg st="0" end="0"/>
                                            </p:txEl>
                                          </p:spTgt>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5">
                                            <p:txEl>
                                              <p:pRg st="1" end="1"/>
                                            </p:txEl>
                                          </p:spTgt>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5">
                                            <p:txEl>
                                              <p:pRg st="2" end="2"/>
                                            </p:txEl>
                                          </p:spTgt>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15">
                                            <p:txEl>
                                              <p:pRg st="3" end="3"/>
                                            </p:txEl>
                                          </p:spTgt>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9"/>
                                        </p:tgtEl>
                                        <p:attrNameLst>
                                          <p:attrName>style.visibility</p:attrName>
                                        </p:attrNameLst>
                                      </p:cBhvr>
                                      <p:to>
                                        <p:strVal val="visible"/>
                                      </p:to>
                                    </p:set>
                                  </p:childTnLst>
                                </p:cTn>
                              </p:par>
                            </p:childTnLst>
                          </p:cTn>
                        </p:par>
                        <p:par>
                          <p:cTn id="73" fill="hold">
                            <p:stCondLst>
                              <p:cond delay="0"/>
                            </p:stCondLst>
                            <p:childTnLst>
                              <p:par>
                                <p:cTn id="74" presetID="35" presetClass="emph" presetSubtype="0" repeatCount="indefinite" fill="hold" nodeType="afterEffect">
                                  <p:stCondLst>
                                    <p:cond delay="0"/>
                                  </p:stCondLst>
                                  <p:childTnLst>
                                    <p:anim calcmode="discrete" valueType="str">
                                      <p:cBhvr>
                                        <p:cTn id="75" dur="1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ChangeArrowheads="1"/>
          </p:cNvSpPr>
          <p:nvPr/>
        </p:nvSpPr>
        <p:spPr bwMode="auto">
          <a:xfrm>
            <a:off x="6269470" y="1882403"/>
            <a:ext cx="4171950"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buFontTx/>
              <a:buNone/>
            </a:pPr>
            <a:r>
              <a:rPr lang="fr-FR" altLang="fr-FR" sz="2000" b="1" u="sng" dirty="0">
                <a:solidFill>
                  <a:srgbClr val="000099"/>
                </a:solidFill>
                <a:cs typeface="Arial" panose="020B0604020202020204" pitchFamily="34" charset="0"/>
              </a:rPr>
              <a:t>Objectif :</a:t>
            </a:r>
          </a:p>
          <a:p>
            <a:pPr fontAlgn="base">
              <a:spcAft>
                <a:spcPct val="0"/>
              </a:spcAft>
              <a:buFont typeface="Wingdings" panose="05000000000000000000" pitchFamily="2" charset="2"/>
              <a:buChar char=""/>
            </a:pPr>
            <a:r>
              <a:rPr lang="fr-FR" altLang="fr-FR" sz="2000" dirty="0">
                <a:solidFill>
                  <a:srgbClr val="000099"/>
                </a:solidFill>
                <a:cs typeface="Arial" panose="020B0604020202020204" pitchFamily="34" charset="0"/>
              </a:rPr>
              <a:t>Restituer les informations</a:t>
            </a:r>
          </a:p>
        </p:txBody>
      </p:sp>
      <p:sp>
        <p:nvSpPr>
          <p:cNvPr id="12"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fr-FR" sz="3200" b="1" dirty="0">
                <a:solidFill>
                  <a:prstClr val="white"/>
                </a:solidFill>
              </a:rPr>
              <a:t>Synthèse</a:t>
            </a:r>
          </a:p>
        </p:txBody>
      </p:sp>
      <p:sp>
        <p:nvSpPr>
          <p:cNvPr id="13" name="ZoneTexte 12"/>
          <p:cNvSpPr txBox="1"/>
          <p:nvPr/>
        </p:nvSpPr>
        <p:spPr>
          <a:xfrm rot="21560331">
            <a:off x="1432997" y="3065009"/>
            <a:ext cx="2863911" cy="369332"/>
          </a:xfrm>
          <a:prstGeom prst="rect">
            <a:avLst/>
          </a:prstGeom>
          <a:noFill/>
        </p:spPr>
        <p:txBody>
          <a:bodyPr wrap="square" rtlCol="0">
            <a:spAutoFit/>
          </a:bodyPr>
          <a:lstStyle/>
          <a:p>
            <a:pPr eaLnBrk="0" fontAlgn="base" hangingPunct="0">
              <a:spcBef>
                <a:spcPct val="0"/>
              </a:spcBef>
              <a:spcAft>
                <a:spcPct val="0"/>
              </a:spcAft>
            </a:pPr>
            <a:r>
              <a:rPr lang="fr-FR">
                <a:solidFill>
                  <a:prstClr val="white"/>
                </a:solidFill>
                <a:latin typeface="Arial Black" panose="020B0A04020102020204" pitchFamily="34" charset="0"/>
                <a:cs typeface="Arial" panose="020B0604020202020204" pitchFamily="34" charset="0"/>
              </a:rPr>
              <a:t>5’</a:t>
            </a:r>
            <a:endParaRPr lang="fr-FR" dirty="0">
              <a:solidFill>
                <a:prstClr val="white"/>
              </a:solidFill>
              <a:latin typeface="Arial Black" panose="020B0A04020102020204" pitchFamily="34" charset="0"/>
              <a:cs typeface="Arial" panose="020B0604020202020204" pitchFamily="34" charset="0"/>
            </a:endParaRPr>
          </a:p>
        </p:txBody>
      </p:sp>
      <p:sp>
        <p:nvSpPr>
          <p:cNvPr id="7"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10" name="Rectangle 15"/>
          <p:cNvSpPr>
            <a:spLocks noChangeArrowheads="1"/>
          </p:cNvSpPr>
          <p:nvPr/>
        </p:nvSpPr>
        <p:spPr bwMode="auto">
          <a:xfrm>
            <a:off x="4224338" y="3789363"/>
            <a:ext cx="7545387" cy="2087562"/>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Clr>
                <a:srgbClr val="ABD5FF"/>
              </a:buClr>
              <a:defRPr/>
            </a:pPr>
            <a:r>
              <a:rPr lang="fr-FR" altLang="fr-FR" b="1" u="sng" dirty="0">
                <a:solidFill>
                  <a:srgbClr val="000090"/>
                </a:solidFill>
                <a:latin typeface="Arial"/>
                <a:ea typeface="ＭＳ Ｐゴシック" panose="020B0600070205080204" pitchFamily="34" charset="-128"/>
              </a:rPr>
              <a:t>Règles du jeu</a:t>
            </a:r>
            <a:r>
              <a:rPr lang="fr-FR" altLang="fr-FR" b="1" dirty="0">
                <a:solidFill>
                  <a:srgbClr val="000090"/>
                </a:solidFill>
                <a:effectLst>
                  <a:outerShdw blurRad="38100" dist="38100" dir="2700000" algn="tl">
                    <a:srgbClr val="C0C0C0"/>
                  </a:outerShdw>
                </a:effectLst>
                <a:latin typeface="Arial"/>
                <a:ea typeface="ＭＳ Ｐゴシック" panose="020B0600070205080204" pitchFamily="34" charset="-128"/>
              </a:rPr>
              <a:t> : </a:t>
            </a:r>
          </a:p>
          <a:p>
            <a:pPr eaLnBrk="0" fontAlgn="base" hangingPunct="0">
              <a:spcBef>
                <a:spcPts val="1800"/>
              </a:spcBef>
              <a:spcAft>
                <a:spcPct val="0"/>
              </a:spcAft>
              <a:buClr>
                <a:srgbClr val="000099"/>
              </a:buClr>
              <a:buFontTx/>
              <a:buBlip>
                <a:blip r:embed="rId3"/>
              </a:buBlip>
              <a:defRPr/>
            </a:pPr>
            <a:r>
              <a:rPr lang="fr-FR" altLang="fr-FR" b="1" dirty="0">
                <a:solidFill>
                  <a:srgbClr val="000090"/>
                </a:solidFill>
                <a:latin typeface="Arial"/>
                <a:ea typeface="ＭＳ Ｐゴシック" panose="020B0600070205080204" pitchFamily="34" charset="-128"/>
              </a:rPr>
              <a:t>Collégialement</a:t>
            </a:r>
          </a:p>
          <a:p>
            <a:pPr eaLnBrk="0" fontAlgn="base" hangingPunct="0">
              <a:spcBef>
                <a:spcPct val="50000"/>
              </a:spcBef>
              <a:spcAft>
                <a:spcPct val="0"/>
              </a:spcAft>
              <a:buClr>
                <a:srgbClr val="000099"/>
              </a:buClr>
              <a:buFontTx/>
              <a:buBlip>
                <a:blip r:embed="rId3"/>
              </a:buBlip>
              <a:defRPr/>
            </a:pPr>
            <a:r>
              <a:rPr lang="fr-FR" altLang="fr-FR" dirty="0">
                <a:solidFill>
                  <a:srgbClr val="000090"/>
                </a:solidFill>
                <a:latin typeface="Arial"/>
                <a:ea typeface="ＭＳ Ｐゴシック" panose="020B0600070205080204" pitchFamily="34" charset="-128"/>
              </a:rPr>
              <a:t>Quelles sont les </a:t>
            </a:r>
            <a:r>
              <a:rPr lang="fr-FR" altLang="fr-FR" b="1" dirty="0">
                <a:solidFill>
                  <a:srgbClr val="000090"/>
                </a:solidFill>
                <a:latin typeface="Arial"/>
                <a:ea typeface="ＭＳ Ｐゴシック" panose="020B0600070205080204" pitchFamily="34" charset="-128"/>
              </a:rPr>
              <a:t>notions vues </a:t>
            </a:r>
            <a:r>
              <a:rPr lang="fr-FR" altLang="fr-FR" dirty="0">
                <a:solidFill>
                  <a:srgbClr val="000090"/>
                </a:solidFill>
                <a:latin typeface="Arial"/>
                <a:ea typeface="ＭＳ Ｐゴシック" panose="020B0600070205080204" pitchFamily="34" charset="-128"/>
              </a:rPr>
              <a:t>ce matin ?</a:t>
            </a:r>
          </a:p>
        </p:txBody>
      </p:sp>
    </p:spTree>
    <p:extLst>
      <p:ext uri="{BB962C8B-B14F-4D97-AF65-F5344CB8AC3E}">
        <p14:creationId xmlns:p14="http://schemas.microsoft.com/office/powerpoint/2010/main" val="36323355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4945063" y="2014538"/>
            <a:ext cx="6716712" cy="1584325"/>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defRPr/>
            </a:pPr>
            <a:r>
              <a:rPr lang="fr-FR" altLang="fr-FR" sz="2000" b="1" u="sng" dirty="0">
                <a:solidFill>
                  <a:srgbClr val="000099"/>
                </a:solidFill>
                <a:latin typeface="Arial"/>
                <a:ea typeface="ＭＳ Ｐゴシック" panose="020B0600070205080204" pitchFamily="34" charset="-128"/>
              </a:rPr>
              <a:t>Objectifs :</a:t>
            </a:r>
          </a:p>
          <a:p>
            <a:pPr>
              <a:lnSpc>
                <a:spcPct val="90000"/>
              </a:lnSpc>
              <a:spcBef>
                <a:spcPct val="20000"/>
              </a:spcBef>
              <a:defRPr/>
            </a:pPr>
            <a:endParaRPr lang="fr-FR" altLang="fr-FR" sz="1000" b="1" u="sng" dirty="0">
              <a:solidFill>
                <a:srgbClr val="000099"/>
              </a:solidFill>
              <a:latin typeface="Arial"/>
              <a:ea typeface="ＭＳ Ｐゴシック" panose="020B0600070205080204" pitchFamily="34" charset="-128"/>
            </a:endParaRPr>
          </a:p>
          <a:p>
            <a:pPr>
              <a:lnSpc>
                <a:spcPct val="90000"/>
              </a:lnSpc>
              <a:spcBef>
                <a:spcPct val="20000"/>
              </a:spcBef>
              <a:buFont typeface="Wingdings" panose="05000000000000000000" pitchFamily="2" charset="2"/>
              <a:buChar char=""/>
              <a:defRPr/>
            </a:pPr>
            <a:r>
              <a:rPr lang="fr-FR" altLang="fr-FR" sz="2000" dirty="0">
                <a:solidFill>
                  <a:srgbClr val="000099"/>
                </a:solidFill>
                <a:latin typeface="Arial"/>
                <a:ea typeface="ＭＳ Ｐゴシック" panose="020B0600070205080204" pitchFamily="34" charset="-128"/>
              </a:rPr>
              <a:t>Utiliser une matière médicale</a:t>
            </a:r>
          </a:p>
          <a:p>
            <a:pPr>
              <a:lnSpc>
                <a:spcPct val="90000"/>
              </a:lnSpc>
              <a:spcBef>
                <a:spcPct val="20000"/>
              </a:spcBef>
              <a:buFont typeface="Wingdings" panose="05000000000000000000" pitchFamily="2" charset="2"/>
              <a:buChar char=""/>
              <a:defRPr/>
            </a:pPr>
            <a:r>
              <a:rPr lang="fr-FR" altLang="fr-FR" sz="2000" dirty="0">
                <a:solidFill>
                  <a:srgbClr val="000099"/>
                </a:solidFill>
                <a:latin typeface="Arial"/>
                <a:ea typeface="ＭＳ Ｐゴシック" panose="020B0600070205080204" pitchFamily="34" charset="-128"/>
              </a:rPr>
              <a:t>Reconnaitre les motivations de prescription et élargir les connaissances</a:t>
            </a:r>
          </a:p>
          <a:p>
            <a:pPr>
              <a:lnSpc>
                <a:spcPct val="90000"/>
              </a:lnSpc>
              <a:spcBef>
                <a:spcPct val="20000"/>
              </a:spcBef>
              <a:buFont typeface="Wingdings" panose="05000000000000000000" pitchFamily="2" charset="2"/>
              <a:buNone/>
              <a:defRPr/>
            </a:pPr>
            <a:endParaRPr lang="fr-FR" altLang="fr-FR" sz="2000" dirty="0">
              <a:solidFill>
                <a:srgbClr val="000099"/>
              </a:solidFill>
              <a:latin typeface="Arial"/>
              <a:ea typeface="ＭＳ Ｐゴシック" panose="020B0600070205080204" pitchFamily="34" charset="-128"/>
            </a:endParaRPr>
          </a:p>
        </p:txBody>
      </p:sp>
      <p:sp>
        <p:nvSpPr>
          <p:cNvPr id="2237455" name="Rectangle 15"/>
          <p:cNvSpPr>
            <a:spLocks noChangeArrowheads="1"/>
          </p:cNvSpPr>
          <p:nvPr/>
        </p:nvSpPr>
        <p:spPr bwMode="auto">
          <a:xfrm>
            <a:off x="3503614" y="3901674"/>
            <a:ext cx="8290990" cy="3025775"/>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defRPr/>
            </a:pPr>
            <a:r>
              <a:rPr lang="fr-FR" altLang="fr-FR" b="1" u="sng" dirty="0">
                <a:solidFill>
                  <a:srgbClr val="000099"/>
                </a:solidFill>
                <a:latin typeface="Arial"/>
                <a:ea typeface="ＭＳ Ｐゴシック" panose="020B0600070205080204" pitchFamily="34" charset="-128"/>
              </a:rPr>
              <a:t>Règles du jeu </a:t>
            </a:r>
            <a:r>
              <a:rPr lang="fr-FR" altLang="fr-FR" b="1" dirty="0">
                <a:solidFill>
                  <a:srgbClr val="000090"/>
                </a:solidFill>
                <a:latin typeface="Arial"/>
                <a:ea typeface="ＭＳ Ｐゴシック" panose="020B0600070205080204" pitchFamily="34" charset="-128"/>
              </a:rPr>
              <a:t>: </a:t>
            </a:r>
            <a:r>
              <a:rPr lang="fr-FR" altLang="fr-FR" b="1" dirty="0">
                <a:solidFill>
                  <a:srgbClr val="000099"/>
                </a:solidFill>
                <a:latin typeface="Arial"/>
                <a:ea typeface="ＭＳ Ｐゴシック" panose="020B0600070205080204" pitchFamily="34" charset="-128"/>
              </a:rPr>
              <a:t>Groupes de 3</a:t>
            </a:r>
            <a:endParaRPr lang="fr-FR" altLang="fr-FR" b="1" dirty="0">
              <a:solidFill>
                <a:srgbClr val="000090"/>
              </a:solidFill>
              <a:latin typeface="Arial"/>
              <a:ea typeface="ＭＳ Ｐゴシック" panose="020B0600070205080204" pitchFamily="34" charset="-128"/>
            </a:endParaRPr>
          </a:p>
          <a:p>
            <a:pPr>
              <a:spcBef>
                <a:spcPts val="1800"/>
              </a:spcBef>
              <a:buBlip>
                <a:blip r:embed="rId3"/>
              </a:buBlip>
              <a:defRPr/>
            </a:pPr>
            <a:r>
              <a:rPr lang="fr-FR" altLang="fr-FR" b="1" dirty="0">
                <a:solidFill>
                  <a:srgbClr val="000099"/>
                </a:solidFill>
                <a:latin typeface="Arial"/>
              </a:rPr>
              <a:t>1 Jeu de cartes </a:t>
            </a:r>
            <a:r>
              <a:rPr lang="fr-FR" altLang="fr-FR" dirty="0">
                <a:solidFill>
                  <a:srgbClr val="000099"/>
                </a:solidFill>
                <a:latin typeface="Arial"/>
              </a:rPr>
              <a:t>par groupe: souches / modalités / signes caractéristiques</a:t>
            </a:r>
          </a:p>
          <a:p>
            <a:pPr>
              <a:spcBef>
                <a:spcPts val="1200"/>
              </a:spcBef>
              <a:buFontTx/>
              <a:buBlip>
                <a:blip r:embed="rId3"/>
              </a:buBlip>
              <a:defRPr/>
            </a:pPr>
            <a:r>
              <a:rPr lang="fr-FR" altLang="fr-FR" dirty="0">
                <a:solidFill>
                  <a:srgbClr val="000099"/>
                </a:solidFill>
                <a:latin typeface="Arial"/>
                <a:ea typeface="ＭＳ Ｐゴシック" panose="020B0600070205080204" pitchFamily="34" charset="-128"/>
              </a:rPr>
              <a:t>Attribuer</a:t>
            </a:r>
            <a:r>
              <a:rPr lang="fr-FR" altLang="fr-FR" b="1" dirty="0">
                <a:solidFill>
                  <a:srgbClr val="000099"/>
                </a:solidFill>
                <a:latin typeface="Arial"/>
                <a:ea typeface="ＭＳ Ｐゴシック" panose="020B0600070205080204" pitchFamily="34" charset="-128"/>
              </a:rPr>
              <a:t> 2 médicaments </a:t>
            </a:r>
            <a:r>
              <a:rPr lang="fr-FR" altLang="fr-FR" b="1">
                <a:solidFill>
                  <a:srgbClr val="000099"/>
                </a:solidFill>
                <a:latin typeface="Arial"/>
                <a:ea typeface="ＭＳ Ｐゴシック" panose="020B0600070205080204" pitchFamily="34" charset="-128"/>
              </a:rPr>
              <a:t>par groupe</a:t>
            </a:r>
            <a:endParaRPr lang="fr-FR" altLang="fr-FR" dirty="0">
              <a:solidFill>
                <a:srgbClr val="000099"/>
              </a:solidFill>
              <a:latin typeface="Arial"/>
              <a:ea typeface="ＭＳ Ｐゴシック" panose="020B0600070205080204" pitchFamily="34" charset="-128"/>
            </a:endParaRPr>
          </a:p>
          <a:p>
            <a:pPr>
              <a:spcBef>
                <a:spcPts val="1200"/>
              </a:spcBef>
              <a:buClr>
                <a:srgbClr val="000099"/>
              </a:buClr>
              <a:buFontTx/>
              <a:buBlip>
                <a:blip r:embed="rId3"/>
              </a:buBlip>
              <a:defRPr/>
            </a:pPr>
            <a:r>
              <a:rPr lang="fr-FR" altLang="fr-FR" dirty="0">
                <a:solidFill>
                  <a:srgbClr val="000099"/>
                </a:solidFill>
                <a:latin typeface="Arial"/>
                <a:ea typeface="ＭＳ Ｐゴシック" panose="020B0600070205080204" pitchFamily="34" charset="-128"/>
              </a:rPr>
              <a:t>A partir des </a:t>
            </a:r>
            <a:r>
              <a:rPr lang="fr-FR" altLang="fr-FR" b="1" dirty="0">
                <a:solidFill>
                  <a:srgbClr val="000099"/>
                </a:solidFill>
                <a:latin typeface="Arial"/>
                <a:ea typeface="ＭＳ Ｐゴシック" panose="020B0600070205080204" pitchFamily="34" charset="-128"/>
              </a:rPr>
              <a:t>extraits de matière médicale </a:t>
            </a:r>
            <a:r>
              <a:rPr lang="fr-FR" altLang="fr-FR" dirty="0">
                <a:solidFill>
                  <a:srgbClr val="000099"/>
                </a:solidFill>
                <a:latin typeface="Arial"/>
                <a:ea typeface="ＭＳ Ｐゴシック" panose="020B0600070205080204" pitchFamily="34" charset="-128"/>
              </a:rPr>
              <a:t>:</a:t>
            </a:r>
          </a:p>
          <a:p>
            <a:pPr>
              <a:spcBef>
                <a:spcPct val="30000"/>
              </a:spcBef>
              <a:buClr>
                <a:srgbClr val="000099"/>
              </a:buClr>
              <a:defRPr/>
            </a:pPr>
            <a:r>
              <a:rPr lang="fr-FR" altLang="fr-FR" dirty="0">
                <a:solidFill>
                  <a:srgbClr val="000099"/>
                </a:solidFill>
                <a:latin typeface="Arial"/>
                <a:ea typeface="ＭＳ Ｐゴシック" panose="020B0600070205080204" pitchFamily="34" charset="-128"/>
              </a:rPr>
              <a:t>	</a:t>
            </a:r>
            <a:r>
              <a:rPr lang="fr-FR" altLang="fr-FR" b="1" dirty="0">
                <a:solidFill>
                  <a:srgbClr val="000099"/>
                </a:solidFill>
                <a:latin typeface="Arial"/>
              </a:rPr>
              <a:t>Positionner sous chaque souche les cartes correspondantes</a:t>
            </a:r>
          </a:p>
          <a:p>
            <a:pPr>
              <a:spcBef>
                <a:spcPct val="30000"/>
              </a:spcBef>
              <a:buClr>
                <a:srgbClr val="000099"/>
              </a:buClr>
              <a:defRPr/>
            </a:pPr>
            <a:r>
              <a:rPr lang="fr-FR" altLang="fr-FR" dirty="0">
                <a:solidFill>
                  <a:srgbClr val="000099"/>
                </a:solidFill>
                <a:latin typeface="Arial"/>
              </a:rPr>
              <a:t>	(modalités, signes caractéristiques)</a:t>
            </a:r>
            <a:endParaRPr lang="fr-FR" altLang="fr-FR" dirty="0">
              <a:solidFill>
                <a:srgbClr val="000099"/>
              </a:solidFill>
              <a:latin typeface="Arial"/>
              <a:ea typeface="ＭＳ Ｐゴシック" panose="020B0600070205080204" pitchFamily="34" charset="-128"/>
            </a:endParaRPr>
          </a:p>
        </p:txBody>
      </p:sp>
      <p:sp>
        <p:nvSpPr>
          <p:cNvPr id="319491"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8" name="ZoneTexte 7"/>
          <p:cNvSpPr txBox="1"/>
          <p:nvPr/>
        </p:nvSpPr>
        <p:spPr>
          <a:xfrm>
            <a:off x="2397125" y="314325"/>
            <a:ext cx="8091488" cy="584200"/>
          </a:xfrm>
          <a:prstGeom prst="rect">
            <a:avLst/>
          </a:prstGeom>
          <a:noFill/>
        </p:spPr>
        <p:txBody>
          <a:bodyPr>
            <a:spAutoFit/>
          </a:bodyPr>
          <a:lstStyle/>
          <a:p>
            <a:pPr>
              <a:defRPr/>
            </a:pPr>
            <a:r>
              <a:rPr lang="fr-FR" sz="3200" b="1" dirty="0">
                <a:solidFill>
                  <a:srgbClr val="FFFFFF"/>
                </a:solidFill>
                <a:latin typeface="Arial" panose="020B0604020202020204" pitchFamily="34" charset="0"/>
                <a:cs typeface="Arial" panose="020B0604020202020204" pitchFamily="34" charset="0"/>
              </a:rPr>
              <a:t>Focus matière médicale</a:t>
            </a:r>
          </a:p>
        </p:txBody>
      </p:sp>
      <p:sp>
        <p:nvSpPr>
          <p:cNvPr id="319493"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dirty="0">
                <a:solidFill>
                  <a:srgbClr val="FFFFFF"/>
                </a:solidFill>
                <a:latin typeface="Arial Black" panose="020B0A04020102020204" pitchFamily="34" charset="0"/>
              </a:rPr>
              <a:t>10’</a:t>
            </a:r>
          </a:p>
        </p:txBody>
      </p:sp>
    </p:spTree>
    <p:extLst>
      <p:ext uri="{BB962C8B-B14F-4D97-AF65-F5344CB8AC3E}">
        <p14:creationId xmlns:p14="http://schemas.microsoft.com/office/powerpoint/2010/main" val="28949392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9" descr="Arsenicum albumRO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65346" y="378359"/>
            <a:ext cx="1963737" cy="15716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2325117" y="323109"/>
            <a:ext cx="8091363" cy="584775"/>
          </a:xfrm>
          <a:prstGeom prst="rect">
            <a:avLst/>
          </a:prstGeom>
          <a:noFill/>
        </p:spPr>
        <p:txBody>
          <a:bodyPr wrap="square" rtlCol="0">
            <a:spAutoFit/>
          </a:bodyPr>
          <a:lstStyle/>
          <a:p>
            <a:r>
              <a:rPr lang="fr-FR" sz="3200" b="1" dirty="0">
                <a:solidFill>
                  <a:schemeClr val="bg1"/>
                </a:solidFill>
                <a:latin typeface="+mj-lt"/>
              </a:rPr>
              <a:t>Focus matière médicale</a:t>
            </a:r>
          </a:p>
        </p:txBody>
      </p:sp>
      <p:sp>
        <p:nvSpPr>
          <p:cNvPr id="6" name="Text Box 27"/>
          <p:cNvSpPr txBox="1">
            <a:spLocks noChangeArrowheads="1"/>
          </p:cNvSpPr>
          <p:nvPr/>
        </p:nvSpPr>
        <p:spPr bwMode="auto">
          <a:xfrm>
            <a:off x="7375906" y="439405"/>
            <a:ext cx="4587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fr-FR" altLang="fr-FR" sz="2000" b="1" dirty="0">
                <a:solidFill>
                  <a:schemeClr val="bg1"/>
                </a:solidFill>
                <a:latin typeface="+mj-lt"/>
                <a:ea typeface="ＭＳ Ｐゴシック" panose="020B0600070205080204" pitchFamily="34" charset="-128"/>
                <a:sym typeface="Wingdings" panose="05000000000000000000" pitchFamily="2" charset="2"/>
              </a:rPr>
              <a:t> </a:t>
            </a:r>
            <a:r>
              <a:rPr lang="fr-FR" altLang="fr-FR" sz="2000" b="1" dirty="0" err="1">
                <a:solidFill>
                  <a:schemeClr val="bg1"/>
                </a:solidFill>
                <a:latin typeface="+mj-lt"/>
                <a:ea typeface="ＭＳ Ｐゴシック" panose="020B0600070205080204" pitchFamily="34" charset="-128"/>
              </a:rPr>
              <a:t>Arsenicum</a:t>
            </a:r>
            <a:r>
              <a:rPr lang="fr-FR" altLang="fr-FR" sz="2000" b="1" dirty="0">
                <a:solidFill>
                  <a:schemeClr val="bg1"/>
                </a:solidFill>
                <a:latin typeface="+mj-lt"/>
                <a:ea typeface="ＭＳ Ｐゴシック" panose="020B0600070205080204" pitchFamily="34" charset="-128"/>
              </a:rPr>
              <a:t> album</a:t>
            </a:r>
          </a:p>
        </p:txBody>
      </p:sp>
      <p:sp>
        <p:nvSpPr>
          <p:cNvPr id="7" name="Espace réservé du contenu 1">
            <a:extLst>
              <a:ext uri="{FF2B5EF4-FFF2-40B4-BE49-F238E27FC236}">
                <a16:creationId xmlns:a16="http://schemas.microsoft.com/office/drawing/2014/main" id="{A8A483F2-658A-4800-952B-07514941AE2F}"/>
              </a:ext>
            </a:extLst>
          </p:cNvPr>
          <p:cNvSpPr txBox="1">
            <a:spLocks/>
          </p:cNvSpPr>
          <p:nvPr/>
        </p:nvSpPr>
        <p:spPr>
          <a:xfrm>
            <a:off x="987903" y="1418795"/>
            <a:ext cx="10515600" cy="2545728"/>
          </a:xfrm>
          <a:prstGeom prst="rect">
            <a:avLst/>
          </a:prstGeom>
        </p:spPr>
        <p:txBody>
          <a:bodyPr anchor="t">
            <a:normAutofit lnSpcReduction="10000"/>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355600" indent="-355600">
              <a:spcBef>
                <a:spcPts val="600"/>
              </a:spcBef>
              <a:buFontTx/>
              <a:buBlip>
                <a:blip r:embed="rId4"/>
              </a:buBlip>
            </a:pPr>
            <a:r>
              <a:rPr lang="fr-FR" sz="1900" dirty="0">
                <a:cs typeface="Arial"/>
              </a:rPr>
              <a:t>Anxiété et amaigrissement – atteinte de l’état général</a:t>
            </a:r>
            <a:endParaRPr lang="fr-FR" sz="1900" b="1" dirty="0">
              <a:cs typeface="Arial"/>
            </a:endParaRPr>
          </a:p>
          <a:p>
            <a:pPr marL="355600" indent="-355600">
              <a:spcBef>
                <a:spcPts val="1200"/>
              </a:spcBef>
              <a:buFontTx/>
              <a:buBlip>
                <a:blip r:embed="rId4"/>
              </a:buBlip>
            </a:pPr>
            <a:r>
              <a:rPr lang="fr-FR" sz="1900" dirty="0">
                <a:cs typeface="Arial"/>
              </a:rPr>
              <a:t>Anxiété, peur de la mort</a:t>
            </a:r>
          </a:p>
          <a:p>
            <a:pPr marL="355600" indent="-355600">
              <a:spcBef>
                <a:spcPts val="1200"/>
              </a:spcBef>
              <a:buFontTx/>
              <a:buBlip>
                <a:blip r:embed="rId4"/>
              </a:buBlip>
            </a:pPr>
            <a:r>
              <a:rPr lang="fr-FR" sz="1900" dirty="0">
                <a:cs typeface="Arial"/>
              </a:rPr>
              <a:t>Aggravation entre 1h et 3h du matin, réveils nocturnes</a:t>
            </a:r>
            <a:endParaRPr lang="fr-FR" sz="1900" b="1" dirty="0">
              <a:cs typeface="Arial"/>
            </a:endParaRPr>
          </a:p>
          <a:p>
            <a:pPr marL="355600" indent="-355600">
              <a:spcBef>
                <a:spcPts val="1200"/>
              </a:spcBef>
              <a:buFontTx/>
              <a:buBlip>
                <a:blip r:embed="rId4"/>
              </a:buBlip>
            </a:pPr>
            <a:r>
              <a:rPr lang="fr-FR" sz="1900" dirty="0">
                <a:cs typeface="Arial"/>
              </a:rPr>
              <a:t>Frilosité améliorée par la chaleur</a:t>
            </a:r>
          </a:p>
          <a:p>
            <a:pPr marL="355600" indent="-355600">
              <a:spcBef>
                <a:spcPts val="1200"/>
              </a:spcBef>
              <a:buFontTx/>
              <a:buBlip>
                <a:blip r:embed="rId4"/>
              </a:buBlip>
            </a:pPr>
            <a:r>
              <a:rPr lang="fr-FR" sz="1900" dirty="0">
                <a:cs typeface="Arial"/>
              </a:rPr>
              <a:t>Diarrhée brûlante nauséabonde, améliorée par la chaleur, en buvant chaud</a:t>
            </a:r>
          </a:p>
          <a:p>
            <a:pPr marL="355600" indent="-355600">
              <a:spcBef>
                <a:spcPts val="1200"/>
              </a:spcBef>
              <a:buFontTx/>
              <a:buBlip>
                <a:blip r:embed="rId4"/>
              </a:buBlip>
            </a:pPr>
            <a:r>
              <a:rPr lang="fr-FR" sz="1900" dirty="0">
                <a:cs typeface="Arial"/>
              </a:rPr>
              <a:t>Patient maigre, méticuleux</a:t>
            </a:r>
          </a:p>
          <a:p>
            <a:pPr marL="355600" indent="-355600">
              <a:lnSpc>
                <a:spcPct val="110000"/>
              </a:lnSpc>
            </a:pPr>
            <a:endParaRPr lang="fr-FR" sz="1800" dirty="0">
              <a:cs typeface="Arial"/>
            </a:endParaRPr>
          </a:p>
        </p:txBody>
      </p:sp>
      <p:sp>
        <p:nvSpPr>
          <p:cNvPr id="9" name="Espace réservé du contenu 1">
            <a:extLst>
              <a:ext uri="{FF2B5EF4-FFF2-40B4-BE49-F238E27FC236}">
                <a16:creationId xmlns:a16="http://schemas.microsoft.com/office/drawing/2014/main" id="{A8A483F2-658A-4800-952B-07514941AE2F}"/>
              </a:ext>
            </a:extLst>
          </p:cNvPr>
          <p:cNvSpPr txBox="1">
            <a:spLocks/>
          </p:cNvSpPr>
          <p:nvPr/>
        </p:nvSpPr>
        <p:spPr>
          <a:xfrm>
            <a:off x="2700956" y="4036126"/>
            <a:ext cx="8572786" cy="2700339"/>
          </a:xfrm>
          <a:prstGeom prst="rect">
            <a:avLst/>
          </a:prstGeom>
        </p:spPr>
        <p:txBody>
          <a:bodyPr anchor="t">
            <a:normAutofit/>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r>
              <a:rPr lang="fr-FR" b="1" dirty="0">
                <a:solidFill>
                  <a:srgbClr val="92D050"/>
                </a:solidFill>
                <a:cs typeface="Arial"/>
              </a:rPr>
              <a:t>Cibles principales</a:t>
            </a:r>
            <a:r>
              <a:rPr lang="fr-FR" dirty="0">
                <a:solidFill>
                  <a:srgbClr val="92D050"/>
                </a:solidFill>
                <a:cs typeface="Arial"/>
              </a:rPr>
              <a:t> </a:t>
            </a:r>
            <a:r>
              <a:rPr lang="fr-FR" dirty="0">
                <a:cs typeface="Arial"/>
              </a:rPr>
              <a:t>chez la personne âgée</a:t>
            </a:r>
            <a:endParaRPr lang="fr-FR" b="1" dirty="0">
              <a:cs typeface="Arial"/>
            </a:endParaRPr>
          </a:p>
          <a:p>
            <a:pPr marL="698500" lvl="1" indent="-355600">
              <a:spcBef>
                <a:spcPts val="1200"/>
              </a:spcBef>
              <a:buClr>
                <a:srgbClr val="000099"/>
              </a:buClr>
              <a:buFont typeface="Arial" panose="020B0604020202020204" pitchFamily="34" charset="0"/>
              <a:buChar char="•"/>
            </a:pPr>
            <a:r>
              <a:rPr lang="fr-FR" sz="1800" b="1" dirty="0">
                <a:solidFill>
                  <a:srgbClr val="92D050"/>
                </a:solidFill>
                <a:cs typeface="Arial"/>
              </a:rPr>
              <a:t>Peau</a:t>
            </a:r>
            <a:r>
              <a:rPr lang="fr-FR" sz="1800" dirty="0">
                <a:solidFill>
                  <a:srgbClr val="92D050"/>
                </a:solidFill>
                <a:cs typeface="Arial"/>
              </a:rPr>
              <a:t> </a:t>
            </a:r>
            <a:r>
              <a:rPr lang="fr-FR" sz="1800" dirty="0">
                <a:solidFill>
                  <a:srgbClr val="000099"/>
                </a:solidFill>
                <a:cs typeface="Arial"/>
              </a:rPr>
              <a:t>: </a:t>
            </a:r>
            <a:r>
              <a:rPr lang="fr-FR" sz="1800" b="1" dirty="0">
                <a:solidFill>
                  <a:srgbClr val="000099"/>
                </a:solidFill>
                <a:cs typeface="Arial"/>
              </a:rPr>
              <a:t>sécheresse et desquamation</a:t>
            </a:r>
          </a:p>
          <a:p>
            <a:pPr marL="698500" lvl="1" indent="-355600">
              <a:spcBef>
                <a:spcPts val="1200"/>
              </a:spcBef>
              <a:buClr>
                <a:srgbClr val="000099"/>
              </a:buClr>
              <a:buFont typeface="Arial" panose="020B0604020202020204" pitchFamily="34" charset="0"/>
              <a:buChar char="•"/>
            </a:pPr>
            <a:r>
              <a:rPr lang="fr-FR" sz="1800" b="1" dirty="0">
                <a:solidFill>
                  <a:srgbClr val="92D050"/>
                </a:solidFill>
                <a:cs typeface="Arial"/>
              </a:rPr>
              <a:t>Poumons</a:t>
            </a:r>
            <a:r>
              <a:rPr lang="fr-FR" sz="1800" dirty="0">
                <a:solidFill>
                  <a:srgbClr val="92D050"/>
                </a:solidFill>
                <a:cs typeface="Arial"/>
              </a:rPr>
              <a:t> </a:t>
            </a:r>
            <a:r>
              <a:rPr lang="fr-FR" sz="1800" dirty="0">
                <a:solidFill>
                  <a:srgbClr val="000099"/>
                </a:solidFill>
                <a:cs typeface="Arial"/>
              </a:rPr>
              <a:t>: </a:t>
            </a:r>
            <a:r>
              <a:rPr lang="fr-FR" sz="1800" b="1" dirty="0">
                <a:solidFill>
                  <a:srgbClr val="000099"/>
                </a:solidFill>
                <a:cs typeface="Arial"/>
              </a:rPr>
              <a:t>asthme</a:t>
            </a:r>
          </a:p>
          <a:p>
            <a:pPr marL="698500" lvl="1" indent="-355600">
              <a:spcBef>
                <a:spcPts val="1200"/>
              </a:spcBef>
              <a:buClr>
                <a:srgbClr val="000099"/>
              </a:buClr>
              <a:buFont typeface="Arial" panose="020B0604020202020204" pitchFamily="34" charset="0"/>
              <a:buChar char="•"/>
            </a:pPr>
            <a:r>
              <a:rPr lang="fr-FR" sz="1800" b="1" dirty="0">
                <a:solidFill>
                  <a:srgbClr val="92D050"/>
                </a:solidFill>
                <a:cs typeface="Arial"/>
              </a:rPr>
              <a:t>Cœur et sang </a:t>
            </a:r>
            <a:r>
              <a:rPr lang="fr-FR" sz="1800" dirty="0">
                <a:solidFill>
                  <a:srgbClr val="000099"/>
                </a:solidFill>
                <a:cs typeface="Arial"/>
              </a:rPr>
              <a:t>: </a:t>
            </a:r>
            <a:r>
              <a:rPr lang="fr-FR" sz="1800" b="1" dirty="0">
                <a:solidFill>
                  <a:srgbClr val="000099"/>
                </a:solidFill>
                <a:cs typeface="Arial"/>
              </a:rPr>
              <a:t>défaillance myocardique et anémie, hypotension</a:t>
            </a:r>
          </a:p>
          <a:p>
            <a:pPr marL="698500" lvl="1" indent="-355600">
              <a:spcBef>
                <a:spcPts val="1200"/>
              </a:spcBef>
              <a:buClr>
                <a:srgbClr val="000099"/>
              </a:buClr>
              <a:buFont typeface="Arial" panose="020B0604020202020204" pitchFamily="34" charset="0"/>
              <a:buChar char="•"/>
            </a:pPr>
            <a:r>
              <a:rPr lang="fr-FR" sz="1800" b="1" dirty="0">
                <a:solidFill>
                  <a:srgbClr val="92D050"/>
                </a:solidFill>
                <a:cs typeface="Arial"/>
              </a:rPr>
              <a:t>Reins </a:t>
            </a:r>
            <a:r>
              <a:rPr lang="fr-FR" sz="1800" dirty="0">
                <a:solidFill>
                  <a:srgbClr val="000099"/>
                </a:solidFill>
                <a:cs typeface="Arial"/>
              </a:rPr>
              <a:t>: </a:t>
            </a:r>
            <a:r>
              <a:rPr lang="fr-FR" sz="1800" b="1" dirty="0">
                <a:solidFill>
                  <a:srgbClr val="000099"/>
                </a:solidFill>
                <a:cs typeface="Arial"/>
              </a:rPr>
              <a:t>albuminurie, insuffisance rénale</a:t>
            </a:r>
          </a:p>
          <a:p>
            <a:pPr marL="698500" lvl="1" indent="-355600">
              <a:spcBef>
                <a:spcPts val="1200"/>
              </a:spcBef>
              <a:buClr>
                <a:srgbClr val="000099"/>
              </a:buClr>
              <a:buFont typeface="Arial" panose="020B0604020202020204" pitchFamily="34" charset="0"/>
              <a:buChar char="•"/>
            </a:pPr>
            <a:r>
              <a:rPr lang="fr-FR" sz="1800" b="1" dirty="0">
                <a:solidFill>
                  <a:srgbClr val="92D050"/>
                </a:solidFill>
                <a:cs typeface="Arial"/>
              </a:rPr>
              <a:t>Système nerveux </a:t>
            </a:r>
            <a:r>
              <a:rPr lang="fr-FR" sz="1800" dirty="0">
                <a:solidFill>
                  <a:srgbClr val="000099"/>
                </a:solidFill>
                <a:cs typeface="Arial"/>
              </a:rPr>
              <a:t>: </a:t>
            </a:r>
            <a:r>
              <a:rPr lang="fr-FR" sz="1800" b="1" dirty="0">
                <a:solidFill>
                  <a:srgbClr val="000099"/>
                </a:solidFill>
                <a:cs typeface="Arial"/>
              </a:rPr>
              <a:t>algies et névralgie brûlante</a:t>
            </a:r>
          </a:p>
        </p:txBody>
      </p:sp>
    </p:spTree>
    <p:extLst>
      <p:ext uri="{BB962C8B-B14F-4D97-AF65-F5344CB8AC3E}">
        <p14:creationId xmlns:p14="http://schemas.microsoft.com/office/powerpoint/2010/main" val="319411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325117" y="323109"/>
            <a:ext cx="8091363" cy="584775"/>
          </a:xfrm>
          <a:prstGeom prst="rect">
            <a:avLst/>
          </a:prstGeom>
          <a:noFill/>
        </p:spPr>
        <p:txBody>
          <a:bodyPr wrap="square" rtlCol="0">
            <a:spAutoFit/>
          </a:bodyPr>
          <a:lstStyle/>
          <a:p>
            <a:r>
              <a:rPr lang="fr-FR" sz="3200" b="1" dirty="0">
                <a:solidFill>
                  <a:schemeClr val="bg1"/>
                </a:solidFill>
                <a:latin typeface="+mj-lt"/>
              </a:rPr>
              <a:t>Focus matière médicale</a:t>
            </a:r>
          </a:p>
        </p:txBody>
      </p:sp>
      <p:sp>
        <p:nvSpPr>
          <p:cNvPr id="6" name="Text Box 27"/>
          <p:cNvSpPr txBox="1">
            <a:spLocks noChangeArrowheads="1"/>
          </p:cNvSpPr>
          <p:nvPr/>
        </p:nvSpPr>
        <p:spPr bwMode="auto">
          <a:xfrm>
            <a:off x="7375906" y="439405"/>
            <a:ext cx="4587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fr-FR" altLang="fr-FR" sz="2000" b="1" dirty="0">
                <a:solidFill>
                  <a:schemeClr val="bg1"/>
                </a:solidFill>
                <a:latin typeface="+mj-lt"/>
                <a:ea typeface="ＭＳ Ｐゴシック" panose="020B0600070205080204" pitchFamily="34" charset="-128"/>
                <a:sym typeface="Wingdings" panose="05000000000000000000" pitchFamily="2" charset="2"/>
              </a:rPr>
              <a:t> </a:t>
            </a:r>
            <a:r>
              <a:rPr lang="fr-FR" altLang="fr-FR" sz="2000" b="1" dirty="0" err="1">
                <a:solidFill>
                  <a:schemeClr val="bg1"/>
                </a:solidFill>
                <a:latin typeface="+mj-lt"/>
                <a:ea typeface="ＭＳ Ｐゴシック" panose="020B0600070205080204" pitchFamily="34" charset="-128"/>
              </a:rPr>
              <a:t>Causticum</a:t>
            </a:r>
            <a:endParaRPr lang="fr-FR" altLang="fr-FR" sz="2000" b="1" dirty="0">
              <a:solidFill>
                <a:schemeClr val="bg1"/>
              </a:solidFill>
              <a:latin typeface="+mj-lt"/>
              <a:ea typeface="ＭＳ Ｐゴシック" panose="020B0600070205080204" pitchFamily="34" charset="-128"/>
            </a:endParaRPr>
          </a:p>
        </p:txBody>
      </p:sp>
      <p:sp>
        <p:nvSpPr>
          <p:cNvPr id="7" name="Espace réservé du contenu 1">
            <a:extLst>
              <a:ext uri="{FF2B5EF4-FFF2-40B4-BE49-F238E27FC236}">
                <a16:creationId xmlns:a16="http://schemas.microsoft.com/office/drawing/2014/main" id="{A8A483F2-658A-4800-952B-07514941AE2F}"/>
              </a:ext>
            </a:extLst>
          </p:cNvPr>
          <p:cNvSpPr txBox="1">
            <a:spLocks/>
          </p:cNvSpPr>
          <p:nvPr/>
        </p:nvSpPr>
        <p:spPr>
          <a:xfrm>
            <a:off x="987903" y="1360918"/>
            <a:ext cx="10515600" cy="3089753"/>
          </a:xfrm>
          <a:prstGeom prst="rect">
            <a:avLst/>
          </a:prstGeom>
        </p:spPr>
        <p:txBody>
          <a:bodyPr anchor="t">
            <a:normAutofit/>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355600" indent="-355600">
              <a:spcBef>
                <a:spcPts val="600"/>
              </a:spcBef>
              <a:buFontTx/>
              <a:buBlip>
                <a:blip r:embed="rId3"/>
              </a:buBlip>
            </a:pPr>
            <a:r>
              <a:rPr lang="fr-FR" sz="1900" dirty="0">
                <a:cs typeface="Arial"/>
              </a:rPr>
              <a:t>Rétractions tendineuses et contractures musculaires</a:t>
            </a:r>
          </a:p>
          <a:p>
            <a:pPr marL="355600" indent="-355600">
              <a:spcBef>
                <a:spcPts val="1200"/>
              </a:spcBef>
              <a:buFontTx/>
              <a:buBlip>
                <a:blip r:embed="rId3"/>
              </a:buBlip>
            </a:pPr>
            <a:r>
              <a:rPr lang="fr-FR" sz="1900" dirty="0">
                <a:cs typeface="Arial"/>
              </a:rPr>
              <a:t>Enraidissement douloureux</a:t>
            </a:r>
          </a:p>
          <a:p>
            <a:pPr marL="355600" indent="-355600">
              <a:spcBef>
                <a:spcPts val="1200"/>
              </a:spcBef>
              <a:buFontTx/>
              <a:buBlip>
                <a:blip r:embed="rId3"/>
              </a:buBlip>
            </a:pPr>
            <a:r>
              <a:rPr lang="fr-FR" sz="1900" dirty="0">
                <a:cs typeface="Arial"/>
              </a:rPr>
              <a:t>Amélioration par la chaleur humide</a:t>
            </a:r>
          </a:p>
          <a:p>
            <a:pPr marL="355600" indent="-355600">
              <a:spcBef>
                <a:spcPts val="1200"/>
              </a:spcBef>
              <a:buFontTx/>
              <a:buBlip>
                <a:blip r:embed="rId3"/>
              </a:buBlip>
            </a:pPr>
            <a:r>
              <a:rPr lang="fr-FR" sz="1900" dirty="0">
                <a:cs typeface="Arial"/>
              </a:rPr>
              <a:t>Incontinence urinaire</a:t>
            </a:r>
            <a:endParaRPr lang="fr-FR" sz="1900" b="1" dirty="0">
              <a:cs typeface="Arial"/>
            </a:endParaRPr>
          </a:p>
          <a:p>
            <a:pPr marL="355600" indent="-355600">
              <a:spcBef>
                <a:spcPts val="1200"/>
              </a:spcBef>
              <a:buFontTx/>
              <a:buBlip>
                <a:blip r:embed="rId3"/>
              </a:buBlip>
            </a:pPr>
            <a:r>
              <a:rPr lang="fr-FR" sz="1900" dirty="0">
                <a:cs typeface="Arial"/>
              </a:rPr>
              <a:t>Prurit sénile amélioré par le grattage avec douleurs brûlantes</a:t>
            </a:r>
          </a:p>
          <a:p>
            <a:pPr marL="355600" indent="-355600">
              <a:spcBef>
                <a:spcPts val="1200"/>
              </a:spcBef>
              <a:buFontTx/>
              <a:buBlip>
                <a:blip r:embed="rId3"/>
              </a:buBlip>
            </a:pPr>
            <a:r>
              <a:rPr lang="fr-FR" sz="1900" dirty="0">
                <a:cs typeface="Arial"/>
              </a:rPr>
              <a:t>Paralysies plus ou moins localisées</a:t>
            </a:r>
          </a:p>
          <a:p>
            <a:pPr marL="355600" indent="-355600">
              <a:spcBef>
                <a:spcPts val="1200"/>
              </a:spcBef>
              <a:buFontTx/>
              <a:buBlip>
                <a:blip r:embed="rId3"/>
              </a:buBlip>
            </a:pPr>
            <a:r>
              <a:rPr lang="fr-FR" sz="1900" dirty="0">
                <a:cs typeface="Arial"/>
              </a:rPr>
              <a:t>Patient maigre, démarche raide, déprimé et anxieux ou irritable et agressif</a:t>
            </a:r>
          </a:p>
        </p:txBody>
      </p:sp>
      <p:sp>
        <p:nvSpPr>
          <p:cNvPr id="8" name="Espace réservé du contenu 1">
            <a:extLst>
              <a:ext uri="{FF2B5EF4-FFF2-40B4-BE49-F238E27FC236}">
                <a16:creationId xmlns:a16="http://schemas.microsoft.com/office/drawing/2014/main" id="{A8A483F2-658A-4800-952B-07514941AE2F}"/>
              </a:ext>
            </a:extLst>
          </p:cNvPr>
          <p:cNvSpPr txBox="1">
            <a:spLocks/>
          </p:cNvSpPr>
          <p:nvPr/>
        </p:nvSpPr>
        <p:spPr>
          <a:xfrm>
            <a:off x="2700956" y="4603301"/>
            <a:ext cx="10515600" cy="2329950"/>
          </a:xfrm>
          <a:prstGeom prst="rect">
            <a:avLst/>
          </a:prstGeom>
        </p:spPr>
        <p:txBody>
          <a:bodyPr anchor="t">
            <a:normAutofit/>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r>
              <a:rPr lang="fr-FR" b="1" dirty="0">
                <a:solidFill>
                  <a:srgbClr val="92D050"/>
                </a:solidFill>
                <a:cs typeface="Arial"/>
              </a:rPr>
              <a:t>Cibles principales</a:t>
            </a:r>
            <a:r>
              <a:rPr lang="fr-FR" dirty="0">
                <a:solidFill>
                  <a:srgbClr val="92D050"/>
                </a:solidFill>
                <a:cs typeface="Arial"/>
              </a:rPr>
              <a:t> </a:t>
            </a:r>
            <a:r>
              <a:rPr lang="fr-FR" dirty="0">
                <a:cs typeface="Arial"/>
              </a:rPr>
              <a:t>chez la personne âgée</a:t>
            </a:r>
            <a:endParaRPr lang="fr-FR" sz="1800" b="1" dirty="0">
              <a:solidFill>
                <a:srgbClr val="000099"/>
              </a:solidFill>
              <a:cs typeface="Arial"/>
            </a:endParaRPr>
          </a:p>
          <a:p>
            <a:pPr marL="698500" lvl="1" indent="-355600">
              <a:spcBef>
                <a:spcPts val="1200"/>
              </a:spcBef>
              <a:buClr>
                <a:srgbClr val="000099"/>
              </a:buClr>
              <a:buFont typeface="Arial" panose="020B0604020202020204" pitchFamily="34" charset="0"/>
              <a:buChar char="•"/>
            </a:pPr>
            <a:r>
              <a:rPr lang="fr-FR" sz="1800" b="1" dirty="0">
                <a:solidFill>
                  <a:srgbClr val="92D050"/>
                </a:solidFill>
                <a:cs typeface="Arial"/>
              </a:rPr>
              <a:t>Neurologique</a:t>
            </a:r>
            <a:r>
              <a:rPr lang="fr-FR" sz="1800" b="1" dirty="0">
                <a:solidFill>
                  <a:srgbClr val="62C400"/>
                </a:solidFill>
                <a:cs typeface="Arial"/>
              </a:rPr>
              <a:t> </a:t>
            </a:r>
            <a:r>
              <a:rPr lang="fr-FR" sz="1800" dirty="0">
                <a:solidFill>
                  <a:srgbClr val="000099"/>
                </a:solidFill>
                <a:cs typeface="Arial"/>
              </a:rPr>
              <a:t>: </a:t>
            </a:r>
            <a:r>
              <a:rPr lang="fr-FR" sz="1800" b="1" dirty="0">
                <a:solidFill>
                  <a:srgbClr val="000099"/>
                </a:solidFill>
                <a:cs typeface="Arial"/>
              </a:rPr>
              <a:t>parésies, paralysies, neuropathies, névralgies brûlantes</a:t>
            </a:r>
          </a:p>
          <a:p>
            <a:pPr marL="698500" lvl="1" indent="-355600">
              <a:spcBef>
                <a:spcPts val="1200"/>
              </a:spcBef>
              <a:buClr>
                <a:srgbClr val="000099"/>
              </a:buClr>
              <a:buFont typeface="Arial" panose="020B0604020202020204" pitchFamily="34" charset="0"/>
              <a:buChar char="•"/>
            </a:pPr>
            <a:r>
              <a:rPr lang="fr-FR" sz="1800" b="1" dirty="0">
                <a:solidFill>
                  <a:srgbClr val="92D050"/>
                </a:solidFill>
                <a:cs typeface="Arial"/>
              </a:rPr>
              <a:t>Système </a:t>
            </a:r>
            <a:r>
              <a:rPr lang="fr-FR" sz="1800" b="1" dirty="0" err="1">
                <a:solidFill>
                  <a:srgbClr val="92D050"/>
                </a:solidFill>
                <a:cs typeface="Arial"/>
              </a:rPr>
              <a:t>ostéoarticulaire</a:t>
            </a:r>
            <a:r>
              <a:rPr lang="fr-FR" sz="1800" b="1" dirty="0">
                <a:solidFill>
                  <a:srgbClr val="92D050"/>
                </a:solidFill>
                <a:cs typeface="Arial"/>
              </a:rPr>
              <a:t> </a:t>
            </a:r>
            <a:r>
              <a:rPr lang="fr-FR" sz="1800" dirty="0">
                <a:solidFill>
                  <a:srgbClr val="000099"/>
                </a:solidFill>
                <a:cs typeface="Arial"/>
              </a:rPr>
              <a:t>: </a:t>
            </a:r>
            <a:r>
              <a:rPr lang="fr-FR" sz="1800" b="1" dirty="0">
                <a:solidFill>
                  <a:srgbClr val="000099"/>
                </a:solidFill>
                <a:cs typeface="Arial"/>
              </a:rPr>
              <a:t>raideur, rétraction, ankylose</a:t>
            </a:r>
          </a:p>
          <a:p>
            <a:pPr marL="698500" lvl="1" indent="-355600">
              <a:spcBef>
                <a:spcPts val="1200"/>
              </a:spcBef>
              <a:buClr>
                <a:srgbClr val="000099"/>
              </a:buClr>
              <a:buFont typeface="Arial" panose="020B0604020202020204" pitchFamily="34" charset="0"/>
              <a:buChar char="•"/>
            </a:pPr>
            <a:r>
              <a:rPr lang="fr-FR" sz="1800" b="1" dirty="0">
                <a:solidFill>
                  <a:srgbClr val="92D050"/>
                </a:solidFill>
                <a:cs typeface="Arial"/>
              </a:rPr>
              <a:t>Peau</a:t>
            </a:r>
            <a:r>
              <a:rPr lang="fr-FR" sz="1800" b="1" dirty="0">
                <a:solidFill>
                  <a:srgbClr val="62C400"/>
                </a:solidFill>
                <a:cs typeface="Arial"/>
              </a:rPr>
              <a:t> </a:t>
            </a:r>
            <a:r>
              <a:rPr lang="fr-FR" sz="1800" dirty="0">
                <a:solidFill>
                  <a:srgbClr val="000099"/>
                </a:solidFill>
                <a:cs typeface="Arial"/>
              </a:rPr>
              <a:t>: </a:t>
            </a:r>
            <a:r>
              <a:rPr lang="fr-FR" sz="1800" b="1" dirty="0">
                <a:solidFill>
                  <a:srgbClr val="000099"/>
                </a:solidFill>
                <a:cs typeface="Arial"/>
              </a:rPr>
              <a:t>prurit et verrues</a:t>
            </a:r>
          </a:p>
          <a:p>
            <a:pPr marL="698500" lvl="1" indent="-355600">
              <a:spcBef>
                <a:spcPts val="1200"/>
              </a:spcBef>
              <a:buClr>
                <a:srgbClr val="000099"/>
              </a:buClr>
              <a:buFont typeface="Arial" panose="020B0604020202020204" pitchFamily="34" charset="0"/>
              <a:buChar char="•"/>
            </a:pPr>
            <a:r>
              <a:rPr lang="fr-FR" sz="1800" b="1" dirty="0">
                <a:solidFill>
                  <a:srgbClr val="92D050"/>
                </a:solidFill>
                <a:cs typeface="Arial"/>
              </a:rPr>
              <a:t>Yeux</a:t>
            </a:r>
            <a:r>
              <a:rPr lang="fr-FR" sz="1800" b="1" dirty="0">
                <a:solidFill>
                  <a:srgbClr val="62C400"/>
                </a:solidFill>
                <a:cs typeface="Arial"/>
              </a:rPr>
              <a:t> </a:t>
            </a:r>
            <a:r>
              <a:rPr lang="fr-FR" sz="1800" dirty="0">
                <a:solidFill>
                  <a:srgbClr val="000099"/>
                </a:solidFill>
                <a:cs typeface="Arial"/>
              </a:rPr>
              <a:t>: </a:t>
            </a:r>
            <a:r>
              <a:rPr lang="fr-FR" sz="1800" b="1" dirty="0">
                <a:solidFill>
                  <a:srgbClr val="000099"/>
                </a:solidFill>
                <a:cs typeface="Arial"/>
              </a:rPr>
              <a:t>cataracte</a:t>
            </a:r>
          </a:p>
        </p:txBody>
      </p:sp>
      <p:pic>
        <p:nvPicPr>
          <p:cNvPr id="3" name="Image 2"/>
          <p:cNvPicPr>
            <a:picLocks noChangeAspect="1"/>
          </p:cNvPicPr>
          <p:nvPr/>
        </p:nvPicPr>
        <p:blipFill>
          <a:blip r:embed="rId4"/>
          <a:stretch>
            <a:fillRect/>
          </a:stretch>
        </p:blipFill>
        <p:spPr>
          <a:xfrm>
            <a:off x="10192512" y="385618"/>
            <a:ext cx="1638045" cy="1597604"/>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4740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325117" y="323109"/>
            <a:ext cx="8091363" cy="584775"/>
          </a:xfrm>
          <a:prstGeom prst="rect">
            <a:avLst/>
          </a:prstGeom>
          <a:noFill/>
        </p:spPr>
        <p:txBody>
          <a:bodyPr wrap="square" rtlCol="0">
            <a:spAutoFit/>
          </a:bodyPr>
          <a:lstStyle/>
          <a:p>
            <a:r>
              <a:rPr lang="fr-FR" sz="3200" b="1" dirty="0">
                <a:solidFill>
                  <a:schemeClr val="bg1"/>
                </a:solidFill>
                <a:latin typeface="+mj-lt"/>
              </a:rPr>
              <a:t>Focus matière médicale</a:t>
            </a:r>
          </a:p>
        </p:txBody>
      </p:sp>
      <p:sp>
        <p:nvSpPr>
          <p:cNvPr id="6" name="Text Box 27"/>
          <p:cNvSpPr txBox="1">
            <a:spLocks noChangeArrowheads="1"/>
          </p:cNvSpPr>
          <p:nvPr/>
        </p:nvSpPr>
        <p:spPr bwMode="auto">
          <a:xfrm>
            <a:off x="7375906" y="439405"/>
            <a:ext cx="4587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fr-FR" altLang="fr-FR" sz="2000" b="1" dirty="0">
                <a:solidFill>
                  <a:schemeClr val="bg1"/>
                </a:solidFill>
                <a:latin typeface="+mj-lt"/>
                <a:ea typeface="ＭＳ Ｐゴシック" panose="020B0600070205080204" pitchFamily="34" charset="-128"/>
                <a:sym typeface="Wingdings" panose="05000000000000000000" pitchFamily="2" charset="2"/>
              </a:rPr>
              <a:t> </a:t>
            </a:r>
            <a:r>
              <a:rPr lang="fr-FR" altLang="fr-FR" sz="2000" b="1" dirty="0">
                <a:solidFill>
                  <a:schemeClr val="bg1"/>
                </a:solidFill>
                <a:latin typeface="+mj-lt"/>
                <a:ea typeface="ＭＳ Ｐゴシック" panose="020B0600070205080204" pitchFamily="34" charset="-128"/>
              </a:rPr>
              <a:t>Kalium </a:t>
            </a:r>
            <a:r>
              <a:rPr lang="fr-FR" altLang="fr-FR" sz="2000" b="1" dirty="0" err="1">
                <a:solidFill>
                  <a:schemeClr val="bg1"/>
                </a:solidFill>
                <a:latin typeface="+mj-lt"/>
                <a:ea typeface="ＭＳ Ｐゴシック" panose="020B0600070205080204" pitchFamily="34" charset="-128"/>
              </a:rPr>
              <a:t>carbonicum</a:t>
            </a:r>
            <a:endParaRPr lang="fr-FR" altLang="fr-FR" sz="2000" b="1" dirty="0">
              <a:solidFill>
                <a:schemeClr val="bg1"/>
              </a:solidFill>
              <a:latin typeface="+mj-lt"/>
              <a:ea typeface="ＭＳ Ｐゴシック" panose="020B0600070205080204" pitchFamily="34" charset="-128"/>
            </a:endParaRPr>
          </a:p>
        </p:txBody>
      </p:sp>
      <p:sp>
        <p:nvSpPr>
          <p:cNvPr id="7" name="Espace réservé du contenu 1">
            <a:extLst>
              <a:ext uri="{FF2B5EF4-FFF2-40B4-BE49-F238E27FC236}">
                <a16:creationId xmlns:a16="http://schemas.microsoft.com/office/drawing/2014/main" id="{A8A483F2-658A-4800-952B-07514941AE2F}"/>
              </a:ext>
            </a:extLst>
          </p:cNvPr>
          <p:cNvSpPr txBox="1">
            <a:spLocks/>
          </p:cNvSpPr>
          <p:nvPr/>
        </p:nvSpPr>
        <p:spPr>
          <a:xfrm>
            <a:off x="987903" y="1360918"/>
            <a:ext cx="10515600" cy="3089753"/>
          </a:xfrm>
          <a:prstGeom prst="rect">
            <a:avLst/>
          </a:prstGeom>
        </p:spPr>
        <p:txBody>
          <a:bodyPr anchor="t">
            <a:normAutofit lnSpcReduction="10000"/>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355600" indent="-355600">
              <a:spcBef>
                <a:spcPts val="600"/>
              </a:spcBef>
              <a:buFontTx/>
              <a:buBlip>
                <a:blip r:embed="rId3"/>
              </a:buBlip>
            </a:pPr>
            <a:r>
              <a:rPr lang="fr-FR" sz="1900" dirty="0">
                <a:cs typeface="Arial"/>
              </a:rPr>
              <a:t>Douleurs lombaires avec sensation de « reins qui flanchent »</a:t>
            </a:r>
          </a:p>
          <a:p>
            <a:pPr marL="355600" indent="-355600">
              <a:lnSpc>
                <a:spcPct val="110000"/>
              </a:lnSpc>
              <a:spcBef>
                <a:spcPts val="1200"/>
              </a:spcBef>
              <a:buFontTx/>
              <a:buBlip>
                <a:blip r:embed="rId3"/>
              </a:buBlip>
            </a:pPr>
            <a:r>
              <a:rPr lang="fr-FR" sz="1900" dirty="0">
                <a:cs typeface="Arial"/>
              </a:rPr>
              <a:t>Douleurs aux genoux avec impression de « genoux qui se dérobent »</a:t>
            </a:r>
          </a:p>
          <a:p>
            <a:pPr marL="355600" indent="-355600">
              <a:lnSpc>
                <a:spcPct val="110000"/>
              </a:lnSpc>
              <a:spcBef>
                <a:spcPts val="1200"/>
              </a:spcBef>
              <a:buFontTx/>
              <a:buBlip>
                <a:blip r:embed="rId3"/>
              </a:buBlip>
            </a:pPr>
            <a:r>
              <a:rPr lang="fr-FR" sz="1900" dirty="0">
                <a:cs typeface="Arial"/>
              </a:rPr>
              <a:t>Fatigabilité musculaire et cardiaque au moindre effort (essoufflement)</a:t>
            </a:r>
          </a:p>
          <a:p>
            <a:pPr marL="355600" indent="-355600">
              <a:lnSpc>
                <a:spcPct val="110000"/>
              </a:lnSpc>
              <a:spcBef>
                <a:spcPts val="1200"/>
              </a:spcBef>
              <a:buFontTx/>
              <a:buBlip>
                <a:blip r:embed="rId3"/>
              </a:buBlip>
            </a:pPr>
            <a:r>
              <a:rPr lang="fr-FR" sz="1900" dirty="0">
                <a:cs typeface="Arial"/>
              </a:rPr>
              <a:t>Aggravation entre 2h et 4h du matin, réveils nocturnes</a:t>
            </a:r>
            <a:endParaRPr lang="fr-FR" sz="1900" b="1" dirty="0">
              <a:cs typeface="Arial"/>
            </a:endParaRPr>
          </a:p>
          <a:p>
            <a:pPr marL="355600" indent="-355600">
              <a:lnSpc>
                <a:spcPct val="110000"/>
              </a:lnSpc>
              <a:spcBef>
                <a:spcPts val="1200"/>
              </a:spcBef>
              <a:buFontTx/>
              <a:buBlip>
                <a:blip r:embed="rId3"/>
              </a:buBlip>
            </a:pPr>
            <a:r>
              <a:rPr lang="fr-FR" sz="1900" dirty="0">
                <a:cs typeface="Arial"/>
              </a:rPr>
              <a:t>Patient asthénique, vite découragé </a:t>
            </a:r>
          </a:p>
          <a:p>
            <a:pPr marL="355600" indent="-355600">
              <a:lnSpc>
                <a:spcPct val="110000"/>
              </a:lnSpc>
              <a:spcBef>
                <a:spcPts val="1200"/>
              </a:spcBef>
              <a:buFontTx/>
              <a:buBlip>
                <a:blip r:embed="rId3"/>
              </a:buBlip>
            </a:pPr>
            <a:r>
              <a:rPr lang="fr-FR" sz="1900" dirty="0">
                <a:cs typeface="Arial"/>
              </a:rPr>
              <a:t>Anxiété, impression d’angoisse au creux de l’estomac</a:t>
            </a:r>
          </a:p>
          <a:p>
            <a:pPr marL="355600" indent="-355600">
              <a:lnSpc>
                <a:spcPct val="110000"/>
              </a:lnSpc>
              <a:spcBef>
                <a:spcPts val="1200"/>
              </a:spcBef>
              <a:buFontTx/>
              <a:buBlip>
                <a:blip r:embed="rId3"/>
              </a:buBlip>
            </a:pPr>
            <a:r>
              <a:rPr lang="fr-FR" sz="1900" dirty="0">
                <a:cs typeface="Arial"/>
              </a:rPr>
              <a:t>Teint pâle, visage bouffi, œdème à l’angle interne de l’œil</a:t>
            </a:r>
            <a:endParaRPr lang="fr-FR" sz="1800" dirty="0">
              <a:cs typeface="Arial"/>
            </a:endParaRPr>
          </a:p>
        </p:txBody>
      </p:sp>
      <p:sp>
        <p:nvSpPr>
          <p:cNvPr id="8" name="Espace réservé du contenu 1">
            <a:extLst>
              <a:ext uri="{FF2B5EF4-FFF2-40B4-BE49-F238E27FC236}">
                <a16:creationId xmlns:a16="http://schemas.microsoft.com/office/drawing/2014/main" id="{A8A483F2-658A-4800-952B-07514941AE2F}"/>
              </a:ext>
            </a:extLst>
          </p:cNvPr>
          <p:cNvSpPr txBox="1">
            <a:spLocks/>
          </p:cNvSpPr>
          <p:nvPr/>
        </p:nvSpPr>
        <p:spPr>
          <a:xfrm>
            <a:off x="2700956" y="4486338"/>
            <a:ext cx="8802547" cy="2329950"/>
          </a:xfrm>
          <a:prstGeom prst="rect">
            <a:avLst/>
          </a:prstGeom>
        </p:spPr>
        <p:txBody>
          <a:bodyPr anchor="t">
            <a:normAutofit fontScale="92500" lnSpcReduction="10000"/>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r>
              <a:rPr lang="fr-FR" b="1" dirty="0">
                <a:solidFill>
                  <a:srgbClr val="92D050"/>
                </a:solidFill>
                <a:cs typeface="Arial"/>
              </a:rPr>
              <a:t>Cibles principales</a:t>
            </a:r>
            <a:r>
              <a:rPr lang="fr-FR" dirty="0">
                <a:solidFill>
                  <a:srgbClr val="92D050"/>
                </a:solidFill>
                <a:cs typeface="Arial"/>
              </a:rPr>
              <a:t> </a:t>
            </a:r>
            <a:r>
              <a:rPr lang="fr-FR" dirty="0">
                <a:cs typeface="Arial"/>
              </a:rPr>
              <a:t>chez la personne âgée</a:t>
            </a:r>
            <a:endParaRPr lang="fr-FR" sz="1800" b="1" dirty="0">
              <a:solidFill>
                <a:srgbClr val="000099"/>
              </a:solidFill>
              <a:cs typeface="Arial"/>
            </a:endParaRPr>
          </a:p>
          <a:p>
            <a:pPr marL="698500" lvl="1" indent="-355600">
              <a:spcBef>
                <a:spcPts val="1200"/>
              </a:spcBef>
              <a:buClr>
                <a:srgbClr val="000099"/>
              </a:buClr>
              <a:buFont typeface="Arial" panose="020B0604020202020204" pitchFamily="34" charset="0"/>
              <a:buChar char="•"/>
            </a:pPr>
            <a:r>
              <a:rPr lang="fr-FR" sz="1800" b="1" dirty="0">
                <a:solidFill>
                  <a:srgbClr val="92D050"/>
                </a:solidFill>
                <a:cs typeface="Arial"/>
              </a:rPr>
              <a:t>Appareil digestif </a:t>
            </a:r>
            <a:r>
              <a:rPr lang="fr-FR" sz="1800" dirty="0">
                <a:solidFill>
                  <a:srgbClr val="000099"/>
                </a:solidFill>
                <a:cs typeface="Arial"/>
              </a:rPr>
              <a:t>: </a:t>
            </a:r>
            <a:r>
              <a:rPr lang="fr-FR" sz="1800" b="1" dirty="0">
                <a:solidFill>
                  <a:srgbClr val="000099"/>
                </a:solidFill>
                <a:cs typeface="Arial"/>
              </a:rPr>
              <a:t>dyspepsie</a:t>
            </a:r>
            <a:endParaRPr lang="fr-FR" sz="1800" b="1" dirty="0">
              <a:solidFill>
                <a:srgbClr val="92D050"/>
              </a:solidFill>
              <a:cs typeface="Arial"/>
            </a:endParaRPr>
          </a:p>
          <a:p>
            <a:pPr marL="698500" lvl="1" indent="-355600">
              <a:spcBef>
                <a:spcPts val="1200"/>
              </a:spcBef>
              <a:buClr>
                <a:srgbClr val="000099"/>
              </a:buClr>
              <a:buFont typeface="Arial" panose="020B0604020202020204" pitchFamily="34" charset="0"/>
              <a:buChar char="•"/>
            </a:pPr>
            <a:r>
              <a:rPr lang="fr-FR" sz="1800" b="1" dirty="0">
                <a:solidFill>
                  <a:srgbClr val="92D050"/>
                </a:solidFill>
                <a:cs typeface="Arial"/>
              </a:rPr>
              <a:t>Poumons</a:t>
            </a:r>
            <a:r>
              <a:rPr lang="fr-FR" sz="1800" dirty="0">
                <a:solidFill>
                  <a:srgbClr val="92D050"/>
                </a:solidFill>
                <a:cs typeface="Arial"/>
              </a:rPr>
              <a:t> </a:t>
            </a:r>
            <a:r>
              <a:rPr lang="fr-FR" sz="1800" dirty="0">
                <a:solidFill>
                  <a:srgbClr val="000099"/>
                </a:solidFill>
                <a:cs typeface="Arial"/>
              </a:rPr>
              <a:t>: </a:t>
            </a:r>
            <a:r>
              <a:rPr lang="fr-FR" sz="1800" b="1" dirty="0">
                <a:solidFill>
                  <a:srgbClr val="000099"/>
                </a:solidFill>
                <a:cs typeface="Arial"/>
              </a:rPr>
              <a:t>asthme, bronchite chronique </a:t>
            </a:r>
          </a:p>
          <a:p>
            <a:pPr marL="698500" lvl="1" indent="-355600">
              <a:spcBef>
                <a:spcPts val="1200"/>
              </a:spcBef>
              <a:buClr>
                <a:srgbClr val="000099"/>
              </a:buClr>
              <a:buFont typeface="Arial" panose="020B0604020202020204" pitchFamily="34" charset="0"/>
              <a:buChar char="•"/>
            </a:pPr>
            <a:r>
              <a:rPr lang="fr-FR" sz="1800" b="1" dirty="0">
                <a:solidFill>
                  <a:srgbClr val="92D050"/>
                </a:solidFill>
                <a:cs typeface="Arial"/>
              </a:rPr>
              <a:t>Cœur et sang </a:t>
            </a:r>
            <a:r>
              <a:rPr lang="fr-FR" sz="1800" dirty="0">
                <a:solidFill>
                  <a:srgbClr val="000099"/>
                </a:solidFill>
                <a:cs typeface="Arial"/>
              </a:rPr>
              <a:t>: </a:t>
            </a:r>
            <a:r>
              <a:rPr lang="fr-FR" sz="1800" b="1" dirty="0">
                <a:solidFill>
                  <a:srgbClr val="000099"/>
                </a:solidFill>
                <a:cs typeface="Arial"/>
              </a:rPr>
              <a:t>anémie, dyspnée d’effort ou de décubitus </a:t>
            </a:r>
          </a:p>
          <a:p>
            <a:pPr marL="698500" lvl="1" indent="-355600">
              <a:spcBef>
                <a:spcPts val="1200"/>
              </a:spcBef>
              <a:buClr>
                <a:srgbClr val="000099"/>
              </a:buClr>
              <a:buFont typeface="Arial" panose="020B0604020202020204" pitchFamily="34" charset="0"/>
              <a:buChar char="•"/>
            </a:pPr>
            <a:r>
              <a:rPr lang="fr-FR" sz="1800" b="1" dirty="0">
                <a:solidFill>
                  <a:srgbClr val="92D050"/>
                </a:solidFill>
                <a:cs typeface="Arial"/>
              </a:rPr>
              <a:t>Appareil articulaire </a:t>
            </a:r>
            <a:r>
              <a:rPr lang="fr-FR" sz="1800" dirty="0">
                <a:solidFill>
                  <a:srgbClr val="000099"/>
                </a:solidFill>
                <a:cs typeface="Arial"/>
              </a:rPr>
              <a:t>: </a:t>
            </a:r>
            <a:r>
              <a:rPr lang="fr-FR" sz="1800" b="1" dirty="0">
                <a:solidFill>
                  <a:srgbClr val="000099"/>
                </a:solidFill>
                <a:cs typeface="Arial"/>
              </a:rPr>
              <a:t>rachis lombaire et genoux</a:t>
            </a:r>
          </a:p>
          <a:p>
            <a:pPr marL="698500" lvl="1" indent="-355600">
              <a:spcBef>
                <a:spcPts val="1200"/>
              </a:spcBef>
              <a:buClr>
                <a:srgbClr val="000099"/>
              </a:buClr>
              <a:buFont typeface="Arial" panose="020B0604020202020204" pitchFamily="34" charset="0"/>
              <a:buChar char="•"/>
            </a:pPr>
            <a:r>
              <a:rPr lang="fr-FR" sz="1800" b="1" dirty="0">
                <a:solidFill>
                  <a:srgbClr val="92D050"/>
                </a:solidFill>
                <a:cs typeface="Arial"/>
              </a:rPr>
              <a:t>Reins</a:t>
            </a:r>
            <a:r>
              <a:rPr lang="fr-FR" sz="1800" b="1" dirty="0">
                <a:solidFill>
                  <a:srgbClr val="62C400"/>
                </a:solidFill>
                <a:cs typeface="Arial"/>
              </a:rPr>
              <a:t> </a:t>
            </a:r>
            <a:r>
              <a:rPr lang="fr-FR" sz="1800" dirty="0">
                <a:solidFill>
                  <a:srgbClr val="000099"/>
                </a:solidFill>
                <a:cs typeface="Arial"/>
              </a:rPr>
              <a:t>: </a:t>
            </a:r>
            <a:r>
              <a:rPr lang="fr-FR" sz="1800" b="1" dirty="0">
                <a:solidFill>
                  <a:srgbClr val="000099"/>
                </a:solidFill>
                <a:cs typeface="Arial"/>
              </a:rPr>
              <a:t>insuffisance rénale</a:t>
            </a:r>
          </a:p>
        </p:txBody>
      </p:sp>
      <p:pic>
        <p:nvPicPr>
          <p:cNvPr id="3" name="Image 2"/>
          <p:cNvPicPr>
            <a:picLocks noChangeAspect="1"/>
          </p:cNvPicPr>
          <p:nvPr/>
        </p:nvPicPr>
        <p:blipFill>
          <a:blip r:embed="rId4"/>
          <a:stretch>
            <a:fillRect/>
          </a:stretch>
        </p:blipFill>
        <p:spPr>
          <a:xfrm>
            <a:off x="10169714" y="381846"/>
            <a:ext cx="1619057" cy="1566006"/>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6119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5" name="Espace réservé du texte 4"/>
          <p:cNvSpPr>
            <a:spLocks noGrp="1"/>
          </p:cNvSpPr>
          <p:nvPr>
            <p:ph type="body" idx="1"/>
          </p:nvPr>
        </p:nvSpPr>
        <p:spPr/>
        <p:txBody>
          <a:bodyPr>
            <a:normAutofit fontScale="92500" lnSpcReduction="20000"/>
          </a:bodyPr>
          <a:lstStyle/>
          <a:p>
            <a:pPr lvl="0"/>
            <a:r>
              <a:rPr lang="fr-FR" sz="2200" b="1" u="sng" dirty="0"/>
              <a:t>Nous traiterons ici 2 problèmes essentiels chez la personne vieillissante :</a:t>
            </a:r>
          </a:p>
          <a:p>
            <a:pPr lvl="0"/>
            <a:r>
              <a:rPr lang="fr-FR" b="1" dirty="0"/>
              <a:t>          </a:t>
            </a:r>
          </a:p>
          <a:p>
            <a:pPr lvl="0"/>
            <a:endParaRPr lang="fr-FR" b="1" dirty="0"/>
          </a:p>
          <a:p>
            <a:pPr marL="342900" lvl="0" indent="-342900">
              <a:buFont typeface="Wingdings" panose="05000000000000000000" pitchFamily="2" charset="2"/>
              <a:buChar char="v"/>
            </a:pPr>
            <a:r>
              <a:rPr lang="fr-FR" sz="2200" b="1" dirty="0"/>
              <a:t>L’inconfort urinaire </a:t>
            </a:r>
            <a:r>
              <a:rPr lang="fr-FR" sz="2200" dirty="0"/>
              <a:t>: des premières fuites urinaires à l’incontinence,</a:t>
            </a:r>
          </a:p>
          <a:p>
            <a:pPr lvl="0"/>
            <a:r>
              <a:rPr lang="fr-FR" sz="2200" dirty="0"/>
              <a:t>     avec comme corollaire le problème possible des infections urinaires à répétition</a:t>
            </a:r>
          </a:p>
          <a:p>
            <a:pPr lvl="0"/>
            <a:r>
              <a:rPr lang="fr-FR" sz="2200" dirty="0"/>
              <a:t>            </a:t>
            </a:r>
          </a:p>
          <a:p>
            <a:pPr lvl="0"/>
            <a:r>
              <a:rPr lang="fr-FR" sz="2200" dirty="0"/>
              <a:t>     </a:t>
            </a:r>
          </a:p>
          <a:p>
            <a:pPr marL="342900" lvl="0" indent="-342900">
              <a:buFont typeface="Wingdings" panose="05000000000000000000" pitchFamily="2" charset="2"/>
              <a:buChar char="v"/>
            </a:pPr>
            <a:r>
              <a:rPr lang="fr-FR" sz="2200" b="1" dirty="0"/>
              <a:t>Les troubles prostatiques </a:t>
            </a:r>
            <a:r>
              <a:rPr lang="fr-FR" sz="2200" dirty="0"/>
              <a:t>ne nécessitant pas d’acte chirurgical</a:t>
            </a:r>
          </a:p>
          <a:p>
            <a:pPr lvl="0"/>
            <a:endParaRPr lang="fr-FR" sz="3200" b="1" dirty="0">
              <a:solidFill>
                <a:schemeClr val="accent6"/>
              </a:solidFill>
            </a:endParaRPr>
          </a:p>
          <a:p>
            <a:pPr lvl="0"/>
            <a:endParaRPr lang="fr-FR" sz="3200" b="1" dirty="0">
              <a:solidFill>
                <a:schemeClr val="accent6"/>
              </a:solidFill>
            </a:endParaRPr>
          </a:p>
          <a:p>
            <a:r>
              <a:rPr lang="fr-FR" dirty="0"/>
              <a:t> </a:t>
            </a:r>
            <a:endParaRPr lang="fr-FR" sz="3200" dirty="0"/>
          </a:p>
        </p:txBody>
      </p:sp>
      <p:sp>
        <p:nvSpPr>
          <p:cNvPr id="12" name="Rectangle 11"/>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9849860" y="292906"/>
            <a:ext cx="2536641" cy="646331"/>
          </a:xfrm>
          <a:prstGeom prst="rect">
            <a:avLst/>
          </a:prstGeom>
          <a:noFill/>
        </p:spPr>
        <p:txBody>
          <a:bodyPr wrap="square">
            <a:spAutoFit/>
          </a:bodyPr>
          <a:lstStyle/>
          <a:p>
            <a:pPr algn="ctr"/>
            <a:r>
              <a:rPr lang="fr-FR" i="1" dirty="0">
                <a:solidFill>
                  <a:srgbClr val="000099"/>
                </a:solidFill>
              </a:rPr>
              <a:t>« J’ai des problèmes urinaires»</a:t>
            </a:r>
          </a:p>
        </p:txBody>
      </p:sp>
      <p:sp>
        <p:nvSpPr>
          <p:cNvPr id="7" name="ZoneTexte 6"/>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4.4. Troubles urinaires</a:t>
            </a:r>
            <a:endParaRPr lang="fr-FR" sz="3200" b="1" dirty="0">
              <a:solidFill>
                <a:srgbClr val="0000CC"/>
              </a:solidFill>
            </a:endParaRPr>
          </a:p>
        </p:txBody>
      </p:sp>
    </p:spTree>
    <p:extLst>
      <p:ext uri="{BB962C8B-B14F-4D97-AF65-F5344CB8AC3E}">
        <p14:creationId xmlns:p14="http://schemas.microsoft.com/office/powerpoint/2010/main" val="34369043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7"/>
          <p:cNvSpPr txBox="1">
            <a:spLocks noChangeArrowheads="1"/>
          </p:cNvSpPr>
          <p:nvPr/>
        </p:nvSpPr>
        <p:spPr bwMode="auto">
          <a:xfrm>
            <a:off x="8902700" y="2437545"/>
            <a:ext cx="2215480"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Sepia</a:t>
            </a:r>
            <a:r>
              <a:rPr lang="fr-FR" sz="1800" b="1" dirty="0">
                <a:solidFill>
                  <a:srgbClr val="000090"/>
                </a:solidFill>
              </a:rPr>
              <a:t> 9CH</a:t>
            </a:r>
          </a:p>
          <a:p>
            <a:pPr algn="r">
              <a:spcBef>
                <a:spcPts val="300"/>
              </a:spcBef>
            </a:pPr>
            <a:r>
              <a:rPr lang="fr-FR" dirty="0">
                <a:solidFill>
                  <a:srgbClr val="000090"/>
                </a:solidFill>
              </a:rPr>
              <a:t>5 granules par jour</a:t>
            </a:r>
          </a:p>
        </p:txBody>
      </p:sp>
      <p:sp>
        <p:nvSpPr>
          <p:cNvPr id="9" name="Text Box 26"/>
          <p:cNvSpPr txBox="1">
            <a:spLocks noChangeArrowheads="1"/>
          </p:cNvSpPr>
          <p:nvPr/>
        </p:nvSpPr>
        <p:spPr bwMode="auto">
          <a:xfrm>
            <a:off x="690337" y="2605344"/>
            <a:ext cx="64849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dirty="0">
                <a:solidFill>
                  <a:srgbClr val="000099"/>
                </a:solidFill>
                <a:cs typeface="Arial" panose="020B0604020202020204" pitchFamily="34" charset="0"/>
              </a:rPr>
              <a:t>Sensation de pesanteur sur toute la région pelvienne</a:t>
            </a:r>
          </a:p>
          <a:p>
            <a:pPr marL="266700">
              <a:buClr>
                <a:srgbClr val="62C400"/>
              </a:buClr>
            </a:pPr>
            <a:r>
              <a:rPr lang="fr-FR" altLang="fr-FR" dirty="0">
                <a:solidFill>
                  <a:srgbClr val="000099"/>
                </a:solidFill>
                <a:cs typeface="Arial" panose="020B0604020202020204" pitchFamily="34" charset="0"/>
              </a:rPr>
              <a:t>Ptose possible (éventuel </a:t>
            </a:r>
            <a:r>
              <a:rPr lang="fr-FR" altLang="fr-FR" dirty="0" err="1">
                <a:solidFill>
                  <a:srgbClr val="000099"/>
                </a:solidFill>
                <a:cs typeface="Arial" panose="020B0604020202020204" pitchFamily="34" charset="0"/>
              </a:rPr>
              <a:t>cystocèle</a:t>
            </a:r>
            <a:r>
              <a:rPr lang="fr-FR" altLang="fr-FR" dirty="0">
                <a:solidFill>
                  <a:srgbClr val="000099"/>
                </a:solidFill>
                <a:cs typeface="Arial" panose="020B0604020202020204" pitchFamily="34" charset="0"/>
              </a:rPr>
              <a:t>)</a:t>
            </a:r>
          </a:p>
        </p:txBody>
      </p:sp>
      <p:sp>
        <p:nvSpPr>
          <p:cNvPr id="4" name="Rectangle 3"/>
          <p:cNvSpPr/>
          <p:nvPr/>
        </p:nvSpPr>
        <p:spPr>
          <a:xfrm>
            <a:off x="239485" y="1649182"/>
            <a:ext cx="9089571" cy="400110"/>
          </a:xfrm>
          <a:prstGeom prst="rect">
            <a:avLst/>
          </a:prstGeom>
        </p:spPr>
        <p:txBody>
          <a:bodyPr wrap="square">
            <a:spAutoFit/>
          </a:bodyPr>
          <a:lstStyle/>
          <a:p>
            <a:pPr marL="342900" lvl="0" indent="-342900" fontAlgn="base">
              <a:spcBef>
                <a:spcPct val="20000"/>
              </a:spcBef>
              <a:spcAft>
                <a:spcPct val="0"/>
              </a:spcAft>
              <a:buFont typeface="Wingdings" panose="05000000000000000000" pitchFamily="2" charset="2"/>
              <a:buChar char="v"/>
            </a:pPr>
            <a:r>
              <a:rPr lang="fr-FR" sz="2000" b="1" u="sng" dirty="0">
                <a:solidFill>
                  <a:srgbClr val="000099"/>
                </a:solidFill>
              </a:rPr>
              <a:t>Des premières fuites urinaires et à l’incontinence urinaire</a:t>
            </a:r>
          </a:p>
        </p:txBody>
      </p:sp>
      <p:sp>
        <p:nvSpPr>
          <p:cNvPr id="10" name="Text Box 27"/>
          <p:cNvSpPr txBox="1">
            <a:spLocks noChangeArrowheads="1"/>
          </p:cNvSpPr>
          <p:nvPr/>
        </p:nvSpPr>
        <p:spPr bwMode="auto">
          <a:xfrm>
            <a:off x="8178800" y="3696514"/>
            <a:ext cx="2939380"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Calcarea</a:t>
            </a:r>
            <a:r>
              <a:rPr lang="fr-FR" sz="1800" b="1" dirty="0">
                <a:solidFill>
                  <a:srgbClr val="000090"/>
                </a:solidFill>
              </a:rPr>
              <a:t> </a:t>
            </a:r>
            <a:r>
              <a:rPr lang="fr-FR" sz="1800" b="1" dirty="0" err="1">
                <a:solidFill>
                  <a:srgbClr val="000090"/>
                </a:solidFill>
              </a:rPr>
              <a:t>fluorica</a:t>
            </a:r>
            <a:r>
              <a:rPr lang="fr-FR" sz="1800" b="1" dirty="0">
                <a:solidFill>
                  <a:srgbClr val="000090"/>
                </a:solidFill>
              </a:rPr>
              <a:t> 15CH</a:t>
            </a:r>
          </a:p>
          <a:p>
            <a:pPr algn="r">
              <a:spcBef>
                <a:spcPts val="300"/>
              </a:spcBef>
            </a:pPr>
            <a:r>
              <a:rPr lang="fr-FR" dirty="0">
                <a:solidFill>
                  <a:srgbClr val="000090"/>
                </a:solidFill>
              </a:rPr>
              <a:t>5 granules par jour</a:t>
            </a:r>
          </a:p>
        </p:txBody>
      </p:sp>
      <p:sp>
        <p:nvSpPr>
          <p:cNvPr id="11" name="Text Box 26"/>
          <p:cNvSpPr txBox="1">
            <a:spLocks noChangeArrowheads="1"/>
          </p:cNvSpPr>
          <p:nvPr/>
        </p:nvSpPr>
        <p:spPr bwMode="auto">
          <a:xfrm>
            <a:off x="690337" y="3741690"/>
            <a:ext cx="64849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dirty="0">
                <a:solidFill>
                  <a:srgbClr val="000099"/>
                </a:solidFill>
                <a:cs typeface="Arial" panose="020B0604020202020204" pitchFamily="34" charset="0"/>
              </a:rPr>
              <a:t>Relâchement des tissus de soutien</a:t>
            </a:r>
          </a:p>
        </p:txBody>
      </p:sp>
      <p:sp>
        <p:nvSpPr>
          <p:cNvPr id="12" name="Text Box 27"/>
          <p:cNvSpPr txBox="1">
            <a:spLocks noChangeArrowheads="1"/>
          </p:cNvSpPr>
          <p:nvPr/>
        </p:nvSpPr>
        <p:spPr bwMode="auto">
          <a:xfrm>
            <a:off x="8763000" y="4905795"/>
            <a:ext cx="2355180" cy="791706"/>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Causticum</a:t>
            </a:r>
            <a:r>
              <a:rPr lang="fr-FR" sz="1800" b="1" dirty="0">
                <a:solidFill>
                  <a:srgbClr val="000090"/>
                </a:solidFill>
              </a:rPr>
              <a:t> 15CH</a:t>
            </a:r>
          </a:p>
          <a:p>
            <a:pPr algn="r">
              <a:spcBef>
                <a:spcPts val="300"/>
              </a:spcBef>
            </a:pPr>
            <a:r>
              <a:rPr lang="fr-FR" sz="2000" b="1" dirty="0">
                <a:solidFill>
                  <a:srgbClr val="000090"/>
                </a:solidFill>
              </a:rPr>
              <a:t> </a:t>
            </a:r>
            <a:r>
              <a:rPr lang="fr-FR" dirty="0">
                <a:solidFill>
                  <a:srgbClr val="000090"/>
                </a:solidFill>
              </a:rPr>
              <a:t>5 granules par jour</a:t>
            </a:r>
          </a:p>
        </p:txBody>
      </p:sp>
      <p:sp>
        <p:nvSpPr>
          <p:cNvPr id="13" name="Text Box 26"/>
          <p:cNvSpPr txBox="1">
            <a:spLocks noChangeArrowheads="1"/>
          </p:cNvSpPr>
          <p:nvPr/>
        </p:nvSpPr>
        <p:spPr bwMode="auto">
          <a:xfrm>
            <a:off x="690337" y="4987979"/>
            <a:ext cx="64849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dirty="0">
                <a:solidFill>
                  <a:srgbClr val="000099"/>
                </a:solidFill>
                <a:cs typeface="Arial" panose="020B0604020202020204" pitchFamily="34" charset="0"/>
              </a:rPr>
              <a:t>Incontinence d’urines pouvant au départ se manifester à l’effort, parésie sphinctérienne </a:t>
            </a:r>
          </a:p>
        </p:txBody>
      </p:sp>
      <p:pic>
        <p:nvPicPr>
          <p:cNvPr id="15" name="Imag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6" name="Rectangle 15"/>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9849860" y="292906"/>
            <a:ext cx="2536641" cy="646331"/>
          </a:xfrm>
          <a:prstGeom prst="rect">
            <a:avLst/>
          </a:prstGeom>
          <a:noFill/>
        </p:spPr>
        <p:txBody>
          <a:bodyPr wrap="square">
            <a:spAutoFit/>
          </a:bodyPr>
          <a:lstStyle/>
          <a:p>
            <a:pPr algn="ctr"/>
            <a:r>
              <a:rPr lang="fr-FR" i="1" dirty="0">
                <a:solidFill>
                  <a:srgbClr val="000099"/>
                </a:solidFill>
              </a:rPr>
              <a:t>« J’ai des problèmes urinaires»</a:t>
            </a:r>
          </a:p>
        </p:txBody>
      </p:sp>
      <p:sp>
        <p:nvSpPr>
          <p:cNvPr id="14" name="ZoneTexte 13"/>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4.4. Troubles urinaires</a:t>
            </a:r>
            <a:endParaRPr lang="fr-FR" sz="3200" b="1" dirty="0">
              <a:solidFill>
                <a:srgbClr val="0000CC"/>
              </a:solidFill>
            </a:endParaRPr>
          </a:p>
        </p:txBody>
      </p:sp>
    </p:spTree>
    <p:extLst>
      <p:ext uri="{BB962C8B-B14F-4D97-AF65-F5344CB8AC3E}">
        <p14:creationId xmlns:p14="http://schemas.microsoft.com/office/powerpoint/2010/main" val="47621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12" grpId="0" animBg="1"/>
      <p:bldP spid="1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9" name="Rectangle 8"/>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9849860" y="292906"/>
            <a:ext cx="2536641" cy="646331"/>
          </a:xfrm>
          <a:prstGeom prst="rect">
            <a:avLst/>
          </a:prstGeom>
          <a:noFill/>
        </p:spPr>
        <p:txBody>
          <a:bodyPr wrap="square">
            <a:spAutoFit/>
          </a:bodyPr>
          <a:lstStyle/>
          <a:p>
            <a:pPr algn="ctr"/>
            <a:r>
              <a:rPr lang="fr-FR" i="1" dirty="0">
                <a:solidFill>
                  <a:srgbClr val="000099"/>
                </a:solidFill>
              </a:rPr>
              <a:t>« J’ai des problèmes urinaires»</a:t>
            </a:r>
          </a:p>
        </p:txBody>
      </p:sp>
      <p:sp>
        <p:nvSpPr>
          <p:cNvPr id="11" name="Espace réservé du contenu 1">
            <a:extLst>
              <a:ext uri="{FF2B5EF4-FFF2-40B4-BE49-F238E27FC236}">
                <a16:creationId xmlns:a16="http://schemas.microsoft.com/office/drawing/2014/main" id="{A8A483F2-658A-4800-952B-07514941AE2F}"/>
              </a:ext>
            </a:extLst>
          </p:cNvPr>
          <p:cNvSpPr txBox="1">
            <a:spLocks/>
          </p:cNvSpPr>
          <p:nvPr/>
        </p:nvSpPr>
        <p:spPr>
          <a:xfrm>
            <a:off x="925525" y="2233748"/>
            <a:ext cx="10515600" cy="4185588"/>
          </a:xfrm>
          <a:prstGeom prst="rect">
            <a:avLst/>
          </a:prstGeom>
        </p:spPr>
        <p:txBody>
          <a:bodyPr anchor="t">
            <a:noAutofit/>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r>
              <a:rPr lang="fr-FR" dirty="0">
                <a:solidFill>
                  <a:srgbClr val="FF0000"/>
                </a:solidFill>
                <a:latin typeface="Arial" panose="020B0604020202020204" pitchFamily="34" charset="0"/>
                <a:cs typeface="Arial" panose="020B0604020202020204" pitchFamily="34" charset="0"/>
              </a:rPr>
              <a:t>Bilan biologique (ECBU), consultation médicale, suivi indispensable</a:t>
            </a:r>
          </a:p>
          <a:p>
            <a:endParaRPr lang="fr-FR" dirty="0">
              <a:solidFill>
                <a:srgbClr val="FF0000"/>
              </a:solidFill>
              <a:latin typeface="Arial" panose="020B0604020202020204" pitchFamily="34" charset="0"/>
              <a:cs typeface="Arial" panose="020B0604020202020204" pitchFamily="34" charset="0"/>
            </a:endParaRPr>
          </a:p>
          <a:p>
            <a:endParaRPr lang="fr-FR" dirty="0">
              <a:solidFill>
                <a:srgbClr val="FF0000"/>
              </a:solidFill>
              <a:latin typeface="Arial" panose="020B0604020202020204" pitchFamily="34" charset="0"/>
              <a:cs typeface="Arial" panose="020B0604020202020204" pitchFamily="34" charset="0"/>
            </a:endParaRPr>
          </a:p>
          <a:p>
            <a:pPr marL="355600" indent="-355600">
              <a:buBlip>
                <a:blip r:embed="rId4"/>
              </a:buBlip>
            </a:pPr>
            <a:r>
              <a:rPr lang="fr-FR" dirty="0">
                <a:latin typeface="Arial" panose="020B0604020202020204" pitchFamily="34" charset="0"/>
                <a:cs typeface="Arial" panose="020B0604020202020204" pitchFamily="34" charset="0"/>
              </a:rPr>
              <a:t>Conseils possibles </a:t>
            </a:r>
            <a:r>
              <a:rPr lang="fr-FR" dirty="0">
                <a:solidFill>
                  <a:srgbClr val="000090"/>
                </a:solidFill>
                <a:latin typeface="Arial" panose="020B0604020202020204" pitchFamily="34" charset="0"/>
                <a:cs typeface="Arial" panose="020B0604020202020204" pitchFamily="34" charset="0"/>
              </a:rPr>
              <a:t>en </a:t>
            </a:r>
            <a:r>
              <a:rPr lang="fr-FR" b="1" dirty="0">
                <a:solidFill>
                  <a:srgbClr val="000090"/>
                </a:solidFill>
                <a:latin typeface="Arial" panose="020B0604020202020204" pitchFamily="34" charset="0"/>
                <a:cs typeface="Arial" panose="020B0604020202020204" pitchFamily="34" charset="0"/>
              </a:rPr>
              <a:t>accompagnement d’une antibiothérapie :</a:t>
            </a:r>
          </a:p>
          <a:p>
            <a:pPr marL="698500" lvl="1" indent="-355600">
              <a:spcBef>
                <a:spcPts val="1200"/>
              </a:spcBef>
              <a:buClr>
                <a:srgbClr val="62C400"/>
              </a:buClr>
              <a:buFont typeface="Arial" panose="020B0604020202020204" pitchFamily="34" charset="0"/>
              <a:buChar char="•"/>
            </a:pPr>
            <a:r>
              <a:rPr lang="fr-FR" sz="1800" dirty="0">
                <a:solidFill>
                  <a:srgbClr val="000090"/>
                </a:solidFill>
                <a:latin typeface="Arial" panose="020B0604020202020204" pitchFamily="34" charset="0"/>
                <a:cs typeface="Arial" panose="020B0604020202020204" pitchFamily="34" charset="0"/>
              </a:rPr>
              <a:t>médicaments </a:t>
            </a:r>
            <a:r>
              <a:rPr lang="fr-FR" sz="1800" b="1" dirty="0">
                <a:solidFill>
                  <a:srgbClr val="000090"/>
                </a:solidFill>
                <a:latin typeface="Arial" panose="020B0604020202020204" pitchFamily="34" charset="0"/>
                <a:cs typeface="Arial" panose="020B0604020202020204" pitchFamily="34" charset="0"/>
              </a:rPr>
              <a:t>symptomatiques</a:t>
            </a:r>
            <a:r>
              <a:rPr lang="fr-FR" sz="1800" dirty="0">
                <a:solidFill>
                  <a:srgbClr val="000090"/>
                </a:solidFill>
                <a:latin typeface="Arial" panose="020B0604020202020204" pitchFamily="34" charset="0"/>
                <a:cs typeface="Arial" panose="020B0604020202020204" pitchFamily="34" charset="0"/>
              </a:rPr>
              <a:t> des cystalgies</a:t>
            </a:r>
          </a:p>
          <a:p>
            <a:pPr marL="698500" lvl="1" indent="-355600">
              <a:spcBef>
                <a:spcPts val="1200"/>
              </a:spcBef>
              <a:buClr>
                <a:srgbClr val="62C400"/>
              </a:buClr>
              <a:buFont typeface="Arial" panose="020B0604020202020204" pitchFamily="34" charset="0"/>
              <a:buChar char="•"/>
            </a:pPr>
            <a:r>
              <a:rPr lang="fr-FR" sz="1800" dirty="0">
                <a:solidFill>
                  <a:srgbClr val="000090"/>
                </a:solidFill>
                <a:latin typeface="Arial" panose="020B0604020202020204" pitchFamily="34" charset="0"/>
                <a:cs typeface="Arial" panose="020B0604020202020204" pitchFamily="34" charset="0"/>
              </a:rPr>
              <a:t>Intérêt en aigu de </a:t>
            </a:r>
            <a:r>
              <a:rPr lang="fr-FR" sz="1800" b="1" dirty="0" err="1">
                <a:solidFill>
                  <a:srgbClr val="000090"/>
                </a:solidFill>
                <a:latin typeface="Arial" panose="020B0604020202020204" pitchFamily="34" charset="0"/>
                <a:cs typeface="Arial" panose="020B0604020202020204" pitchFamily="34" charset="0"/>
              </a:rPr>
              <a:t>Serum</a:t>
            </a:r>
            <a:r>
              <a:rPr lang="fr-FR" sz="1800" b="1" dirty="0">
                <a:solidFill>
                  <a:srgbClr val="000090"/>
                </a:solidFill>
                <a:latin typeface="Arial" panose="020B0604020202020204" pitchFamily="34" charset="0"/>
                <a:cs typeface="Arial" panose="020B0604020202020204" pitchFamily="34" charset="0"/>
              </a:rPr>
              <a:t> </a:t>
            </a:r>
            <a:r>
              <a:rPr lang="fr-FR" sz="1800" b="1" dirty="0" err="1">
                <a:solidFill>
                  <a:srgbClr val="000090"/>
                </a:solidFill>
                <a:latin typeface="Arial" panose="020B0604020202020204" pitchFamily="34" charset="0"/>
                <a:cs typeface="Arial" panose="020B0604020202020204" pitchFamily="34" charset="0"/>
              </a:rPr>
              <a:t>anticolibacillaire</a:t>
            </a:r>
            <a:r>
              <a:rPr lang="fr-FR" sz="1800" b="1" dirty="0">
                <a:solidFill>
                  <a:srgbClr val="000090"/>
                </a:solidFill>
                <a:latin typeface="Arial" panose="020B0604020202020204" pitchFamily="34" charset="0"/>
                <a:cs typeface="Arial" panose="020B0604020202020204" pitchFamily="34" charset="0"/>
              </a:rPr>
              <a:t> 8 DH, </a:t>
            </a:r>
            <a:r>
              <a:rPr lang="fr-FR" sz="1800" dirty="0">
                <a:solidFill>
                  <a:srgbClr val="000090"/>
                </a:solidFill>
                <a:latin typeface="Arial" panose="020B0604020202020204" pitchFamily="34" charset="0"/>
                <a:cs typeface="Arial" panose="020B0604020202020204" pitchFamily="34" charset="0"/>
              </a:rPr>
              <a:t>3 ampoules par jour pendant 4 jours</a:t>
            </a:r>
          </a:p>
          <a:p>
            <a:pPr marL="698500" lvl="1" indent="-355600">
              <a:spcBef>
                <a:spcPts val="1200"/>
              </a:spcBef>
              <a:buClr>
                <a:srgbClr val="62C400"/>
              </a:buClr>
              <a:buFont typeface="Arial" panose="020B0604020202020204" pitchFamily="34" charset="0"/>
              <a:buChar char="•"/>
            </a:pPr>
            <a:r>
              <a:rPr lang="fr-FR" sz="1800" dirty="0">
                <a:solidFill>
                  <a:srgbClr val="000090"/>
                </a:solidFill>
                <a:latin typeface="Arial" panose="020B0604020202020204" pitchFamily="34" charset="0"/>
                <a:cs typeface="Arial" panose="020B0604020202020204" pitchFamily="34" charset="0"/>
              </a:rPr>
              <a:t>Intérêt de conseiller au long cours : </a:t>
            </a:r>
          </a:p>
          <a:p>
            <a:pPr marL="1438275" lvl="1" indent="1249363">
              <a:spcBef>
                <a:spcPts val="600"/>
              </a:spcBef>
              <a:buClr>
                <a:srgbClr val="62C400"/>
              </a:buClr>
            </a:pPr>
            <a:r>
              <a:rPr lang="fr-FR" sz="1800" b="1" dirty="0" err="1">
                <a:solidFill>
                  <a:srgbClr val="000090"/>
                </a:solidFill>
                <a:latin typeface="Arial" panose="020B0604020202020204" pitchFamily="34" charset="0"/>
                <a:cs typeface="Arial" panose="020B0604020202020204" pitchFamily="34" charset="0"/>
              </a:rPr>
              <a:t>Serum</a:t>
            </a:r>
            <a:r>
              <a:rPr lang="fr-FR" sz="1800" b="1" dirty="0">
                <a:solidFill>
                  <a:srgbClr val="000090"/>
                </a:solidFill>
                <a:latin typeface="Arial" panose="020B0604020202020204" pitchFamily="34" charset="0"/>
                <a:cs typeface="Arial" panose="020B0604020202020204" pitchFamily="34" charset="0"/>
              </a:rPr>
              <a:t> </a:t>
            </a:r>
            <a:r>
              <a:rPr lang="fr-FR" sz="1800" b="1" dirty="0" err="1">
                <a:solidFill>
                  <a:srgbClr val="000090"/>
                </a:solidFill>
                <a:latin typeface="Arial" panose="020B0604020202020204" pitchFamily="34" charset="0"/>
                <a:cs typeface="Arial" panose="020B0604020202020204" pitchFamily="34" charset="0"/>
              </a:rPr>
              <a:t>anticolibacillaire</a:t>
            </a:r>
            <a:r>
              <a:rPr lang="fr-FR" sz="1800" b="1" dirty="0">
                <a:solidFill>
                  <a:srgbClr val="000090"/>
                </a:solidFill>
                <a:latin typeface="Arial" panose="020B0604020202020204" pitchFamily="34" charset="0"/>
                <a:cs typeface="Arial" panose="020B0604020202020204" pitchFamily="34" charset="0"/>
              </a:rPr>
              <a:t> 9 CH, </a:t>
            </a:r>
            <a:r>
              <a:rPr lang="fr-FR" sz="1800" dirty="0">
                <a:solidFill>
                  <a:srgbClr val="000090"/>
                </a:solidFill>
                <a:latin typeface="Arial" panose="020B0604020202020204" pitchFamily="34" charset="0"/>
                <a:cs typeface="Arial" panose="020B0604020202020204" pitchFamily="34" charset="0"/>
              </a:rPr>
              <a:t>1 ampoule par jour</a:t>
            </a:r>
          </a:p>
          <a:p>
            <a:pPr marL="1438275" indent="1249363">
              <a:spcBef>
                <a:spcPts val="600"/>
              </a:spcBef>
            </a:pPr>
            <a:r>
              <a:rPr lang="fr-FR" sz="1800" dirty="0">
                <a:solidFill>
                  <a:srgbClr val="000090"/>
                </a:solidFill>
                <a:latin typeface="Arial" panose="020B0604020202020204" pitchFamily="34" charset="0"/>
                <a:cs typeface="Arial" panose="020B0604020202020204" pitchFamily="34" charset="0"/>
                <a:sym typeface="Wingdings" panose="05000000000000000000" pitchFamily="2" charset="2"/>
              </a:rPr>
              <a:t>ou </a:t>
            </a:r>
            <a:r>
              <a:rPr lang="fr-FR" sz="1800" b="1" dirty="0" err="1">
                <a:solidFill>
                  <a:srgbClr val="000090"/>
                </a:solidFill>
                <a:latin typeface="Arial" panose="020B0604020202020204" pitchFamily="34" charset="0"/>
                <a:cs typeface="Arial" panose="020B0604020202020204" pitchFamily="34" charset="0"/>
              </a:rPr>
              <a:t>Colibacillinum</a:t>
            </a:r>
            <a:r>
              <a:rPr lang="fr-FR" sz="1800" b="1" dirty="0">
                <a:solidFill>
                  <a:srgbClr val="000090"/>
                </a:solidFill>
                <a:latin typeface="Arial" panose="020B0604020202020204" pitchFamily="34" charset="0"/>
                <a:cs typeface="Arial" panose="020B0604020202020204" pitchFamily="34" charset="0"/>
              </a:rPr>
              <a:t> 15 CH, </a:t>
            </a:r>
            <a:r>
              <a:rPr lang="fr-FR" sz="1800" dirty="0">
                <a:solidFill>
                  <a:srgbClr val="000090"/>
                </a:solidFill>
                <a:latin typeface="Arial" panose="020B0604020202020204" pitchFamily="34" charset="0"/>
                <a:cs typeface="Arial" panose="020B0604020202020204" pitchFamily="34" charset="0"/>
              </a:rPr>
              <a:t>5 granules par jour ou 1 dose par semaine</a:t>
            </a:r>
          </a:p>
          <a:p>
            <a:pPr marL="2687638">
              <a:spcBef>
                <a:spcPts val="600"/>
              </a:spcBef>
            </a:pPr>
            <a:r>
              <a:rPr lang="fr-FR" sz="1800" dirty="0">
                <a:solidFill>
                  <a:srgbClr val="000090"/>
                </a:solidFill>
                <a:latin typeface="Arial" panose="020B0604020202020204" pitchFamily="34" charset="0"/>
                <a:cs typeface="Arial" panose="020B0604020202020204" pitchFamily="34" charset="0"/>
              </a:rPr>
              <a:t>pendant 3 mois</a:t>
            </a:r>
          </a:p>
          <a:p>
            <a:endParaRPr lang="fr-FR" dirty="0">
              <a:solidFill>
                <a:srgbClr val="000090"/>
              </a:solidFill>
              <a:latin typeface="Arial" panose="020B0604020202020204" pitchFamily="34" charset="0"/>
              <a:cs typeface="Arial" panose="020B0604020202020204" pitchFamily="34" charset="0"/>
            </a:endParaRPr>
          </a:p>
          <a:p>
            <a:pPr marL="355600" indent="-355600">
              <a:buBlip>
                <a:blip r:embed="rId4"/>
              </a:buBlip>
            </a:pPr>
            <a:endParaRPr lang="fr-FR" dirty="0">
              <a:solidFill>
                <a:srgbClr val="FF0000"/>
              </a:solidFill>
              <a:latin typeface="Arial" panose="020B0604020202020204" pitchFamily="34" charset="0"/>
              <a:cs typeface="Arial" panose="020B0604020202020204" pitchFamily="34" charset="0"/>
            </a:endParaRPr>
          </a:p>
          <a:p>
            <a:pPr marL="355600" indent="-355600"/>
            <a:endParaRPr lang="fr-FR" dirty="0">
              <a:cs typeface="Arial"/>
            </a:endParaRPr>
          </a:p>
        </p:txBody>
      </p:sp>
      <p:pic>
        <p:nvPicPr>
          <p:cNvPr id="12" name="Image 1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037" y="3271283"/>
            <a:ext cx="765245" cy="790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Afficher l'image d'orig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037" y="2203374"/>
            <a:ext cx="636866" cy="913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239485" y="1649182"/>
            <a:ext cx="9089571" cy="400110"/>
          </a:xfrm>
          <a:prstGeom prst="rect">
            <a:avLst/>
          </a:prstGeom>
        </p:spPr>
        <p:txBody>
          <a:bodyPr wrap="square">
            <a:spAutoFit/>
          </a:bodyPr>
          <a:lstStyle/>
          <a:p>
            <a:pPr marL="342900" lvl="0" indent="-342900" fontAlgn="base">
              <a:spcBef>
                <a:spcPct val="20000"/>
              </a:spcBef>
              <a:spcAft>
                <a:spcPct val="0"/>
              </a:spcAft>
              <a:buFont typeface="Wingdings" panose="05000000000000000000" pitchFamily="2" charset="2"/>
              <a:buChar char="v"/>
            </a:pPr>
            <a:r>
              <a:rPr lang="fr-FR" sz="2000" b="1" u="sng" dirty="0">
                <a:solidFill>
                  <a:srgbClr val="000099"/>
                </a:solidFill>
                <a:latin typeface="Arial" panose="020B0604020202020204" pitchFamily="34" charset="0"/>
                <a:cs typeface="Arial" panose="020B0604020202020204" pitchFamily="34" charset="0"/>
              </a:rPr>
              <a:t>Possibles infections urinaires à répétition</a:t>
            </a:r>
            <a:endParaRPr lang="fr-FR" sz="2000" b="1" u="sng" dirty="0">
              <a:solidFill>
                <a:srgbClr val="000099"/>
              </a:solidFill>
            </a:endParaRPr>
          </a:p>
        </p:txBody>
      </p:sp>
      <p:sp>
        <p:nvSpPr>
          <p:cNvPr id="15" name="ZoneTexte 14"/>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4.4. Troubles urinaires</a:t>
            </a:r>
            <a:endParaRPr lang="fr-FR" sz="3200" b="1" dirty="0">
              <a:solidFill>
                <a:srgbClr val="0000CC"/>
              </a:solidFill>
            </a:endParaRPr>
          </a:p>
        </p:txBody>
      </p:sp>
    </p:spTree>
    <p:extLst>
      <p:ext uri="{BB962C8B-B14F-4D97-AF65-F5344CB8AC3E}">
        <p14:creationId xmlns:p14="http://schemas.microsoft.com/office/powerpoint/2010/main" val="36486641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idx="1"/>
          </p:nvPr>
        </p:nvSpPr>
        <p:spPr>
          <a:xfrm>
            <a:off x="251279" y="1695350"/>
            <a:ext cx="10515600" cy="640579"/>
          </a:xfrm>
        </p:spPr>
        <p:txBody>
          <a:bodyPr>
            <a:normAutofit/>
          </a:bodyPr>
          <a:lstStyle/>
          <a:p>
            <a:pPr marL="342900" lvl="0" indent="-342900">
              <a:buFont typeface="Wingdings" panose="05000000000000000000" pitchFamily="2" charset="2"/>
              <a:buChar char="v"/>
            </a:pPr>
            <a:r>
              <a:rPr lang="fr-FR" b="1" u="sng" dirty="0">
                <a:solidFill>
                  <a:srgbClr val="000090"/>
                </a:solidFill>
                <a:latin typeface="Arial" panose="020B0604020202020204" pitchFamily="34" charset="0"/>
                <a:cs typeface="Arial" panose="020B0604020202020204" pitchFamily="34" charset="0"/>
              </a:rPr>
              <a:t>Troubles prostatiques:</a:t>
            </a:r>
          </a:p>
        </p:txBody>
      </p:sp>
      <p:sp>
        <p:nvSpPr>
          <p:cNvPr id="7" name="Text Box 27"/>
          <p:cNvSpPr txBox="1">
            <a:spLocks noChangeArrowheads="1"/>
          </p:cNvSpPr>
          <p:nvPr/>
        </p:nvSpPr>
        <p:spPr bwMode="auto">
          <a:xfrm>
            <a:off x="8153400" y="2751523"/>
            <a:ext cx="2964780"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Sabal</a:t>
            </a:r>
            <a:r>
              <a:rPr lang="fr-FR" sz="1800" b="1" dirty="0">
                <a:solidFill>
                  <a:srgbClr val="000090"/>
                </a:solidFill>
              </a:rPr>
              <a:t> </a:t>
            </a:r>
            <a:r>
              <a:rPr lang="fr-FR" sz="1800" b="1" dirty="0" err="1">
                <a:solidFill>
                  <a:srgbClr val="000090"/>
                </a:solidFill>
              </a:rPr>
              <a:t>serrulata</a:t>
            </a:r>
            <a:r>
              <a:rPr lang="fr-FR" sz="1800" b="1" dirty="0">
                <a:solidFill>
                  <a:srgbClr val="000090"/>
                </a:solidFill>
              </a:rPr>
              <a:t> 5 CH</a:t>
            </a:r>
          </a:p>
          <a:p>
            <a:pPr algn="r">
              <a:spcBef>
                <a:spcPts val="300"/>
              </a:spcBef>
            </a:pPr>
            <a:r>
              <a:rPr lang="fr-FR" b="1" dirty="0">
                <a:solidFill>
                  <a:srgbClr val="000090"/>
                </a:solidFill>
              </a:rPr>
              <a:t>  </a:t>
            </a:r>
            <a:r>
              <a:rPr lang="fr-FR" dirty="0">
                <a:solidFill>
                  <a:srgbClr val="000090"/>
                </a:solidFill>
              </a:rPr>
              <a:t>5 granules deux fois par jour</a:t>
            </a:r>
          </a:p>
        </p:txBody>
      </p:sp>
      <p:sp>
        <p:nvSpPr>
          <p:cNvPr id="8" name="Text Box 26"/>
          <p:cNvSpPr txBox="1">
            <a:spLocks noChangeArrowheads="1"/>
          </p:cNvSpPr>
          <p:nvPr/>
        </p:nvSpPr>
        <p:spPr bwMode="auto">
          <a:xfrm>
            <a:off x="692150" y="2676543"/>
            <a:ext cx="575582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dirty="0">
                <a:solidFill>
                  <a:srgbClr val="000099"/>
                </a:solidFill>
                <a:cs typeface="Arial" panose="020B0604020202020204" pitchFamily="34" charset="0"/>
              </a:rPr>
              <a:t>Intérêt en 1ère intention, mictions nocturnes fréquentes,</a:t>
            </a:r>
          </a:p>
          <a:p>
            <a:pPr marL="266700">
              <a:buClr>
                <a:srgbClr val="62C400"/>
              </a:buClr>
            </a:pPr>
            <a:r>
              <a:rPr lang="fr-FR" altLang="fr-FR" dirty="0">
                <a:solidFill>
                  <a:srgbClr val="000099"/>
                </a:solidFill>
                <a:cs typeface="Arial" panose="020B0604020202020204" pitchFamily="34" charset="0"/>
              </a:rPr>
              <a:t>lenteur dans le déclenchement de la miction et/ou diminution de la force du jet, lourdeurs périnéales</a:t>
            </a:r>
          </a:p>
        </p:txBody>
      </p:sp>
      <p:sp>
        <p:nvSpPr>
          <p:cNvPr id="9" name="Text Box 27"/>
          <p:cNvSpPr txBox="1">
            <a:spLocks noChangeArrowheads="1"/>
          </p:cNvSpPr>
          <p:nvPr/>
        </p:nvSpPr>
        <p:spPr bwMode="auto">
          <a:xfrm>
            <a:off x="8571785" y="4164916"/>
            <a:ext cx="2556149" cy="791706"/>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cs typeface="Arial" panose="020B0604020202020204" pitchFamily="34" charset="0"/>
              </a:rPr>
              <a:t>Causticum</a:t>
            </a:r>
            <a:r>
              <a:rPr lang="fr-FR" sz="1800" b="1" dirty="0">
                <a:solidFill>
                  <a:srgbClr val="000090"/>
                </a:solidFill>
                <a:cs typeface="Arial" panose="020B0604020202020204" pitchFamily="34" charset="0"/>
              </a:rPr>
              <a:t> 15 CH</a:t>
            </a:r>
          </a:p>
          <a:p>
            <a:pPr algn="r">
              <a:spcBef>
                <a:spcPts val="300"/>
              </a:spcBef>
            </a:pPr>
            <a:r>
              <a:rPr lang="fr-FR" sz="2000" b="1" dirty="0">
                <a:solidFill>
                  <a:srgbClr val="000090"/>
                </a:solidFill>
              </a:rPr>
              <a:t>  </a:t>
            </a:r>
            <a:r>
              <a:rPr lang="fr-FR" dirty="0">
                <a:solidFill>
                  <a:srgbClr val="000090"/>
                </a:solidFill>
              </a:rPr>
              <a:t>5 granules par jour</a:t>
            </a:r>
          </a:p>
        </p:txBody>
      </p:sp>
      <p:sp>
        <p:nvSpPr>
          <p:cNvPr id="10" name="Text Box 26"/>
          <p:cNvSpPr txBox="1">
            <a:spLocks noChangeArrowheads="1"/>
          </p:cNvSpPr>
          <p:nvPr/>
        </p:nvSpPr>
        <p:spPr bwMode="auto">
          <a:xfrm>
            <a:off x="692150" y="4303882"/>
            <a:ext cx="64849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dirty="0">
                <a:solidFill>
                  <a:srgbClr val="000099"/>
                </a:solidFill>
                <a:cs typeface="Arial" panose="020B0604020202020204" pitchFamily="34" charset="0"/>
              </a:rPr>
              <a:t>Si incontinence d’urines par parésie sphinctérienne</a:t>
            </a:r>
          </a:p>
          <a:p>
            <a:pPr marL="266700">
              <a:buClr>
                <a:srgbClr val="62C400"/>
              </a:buClr>
            </a:pPr>
            <a:r>
              <a:rPr lang="fr-FR" altLang="fr-FR" dirty="0">
                <a:solidFill>
                  <a:srgbClr val="000099"/>
                </a:solidFill>
                <a:cs typeface="Arial" panose="020B0604020202020204" pitchFamily="34" charset="0"/>
              </a:rPr>
              <a:t>ou rétention urinaire par parésie vésicale</a:t>
            </a:r>
          </a:p>
        </p:txBody>
      </p:sp>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3" name="Rectangle 12"/>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9849860" y="292906"/>
            <a:ext cx="2536641" cy="646331"/>
          </a:xfrm>
          <a:prstGeom prst="rect">
            <a:avLst/>
          </a:prstGeom>
          <a:noFill/>
        </p:spPr>
        <p:txBody>
          <a:bodyPr wrap="square">
            <a:spAutoFit/>
          </a:bodyPr>
          <a:lstStyle/>
          <a:p>
            <a:pPr algn="ctr"/>
            <a:r>
              <a:rPr lang="fr-FR" i="1" dirty="0">
                <a:solidFill>
                  <a:srgbClr val="000099"/>
                </a:solidFill>
              </a:rPr>
              <a:t>« J’ai des problèmes urinaires»</a:t>
            </a:r>
          </a:p>
        </p:txBody>
      </p:sp>
      <p:sp>
        <p:nvSpPr>
          <p:cNvPr id="11" name="ZoneTexte 10"/>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4.4. Troubles urinaires</a:t>
            </a:r>
            <a:endParaRPr lang="fr-FR" sz="3200" b="1" dirty="0">
              <a:solidFill>
                <a:srgbClr val="0000CC"/>
              </a:solidFill>
            </a:endParaRPr>
          </a:p>
        </p:txBody>
      </p:sp>
    </p:spTree>
    <p:extLst>
      <p:ext uri="{BB962C8B-B14F-4D97-AF65-F5344CB8AC3E}">
        <p14:creationId xmlns:p14="http://schemas.microsoft.com/office/powerpoint/2010/main" val="91132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7" name="Espace réservé du contenu 2"/>
          <p:cNvSpPr txBox="1">
            <a:spLocks/>
          </p:cNvSpPr>
          <p:nvPr/>
        </p:nvSpPr>
        <p:spPr>
          <a:xfrm>
            <a:off x="253647" y="1651007"/>
            <a:ext cx="3811588" cy="550468"/>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p:txBody>
      </p:sp>
      <p:sp>
        <p:nvSpPr>
          <p:cNvPr id="8" name="Espace réservé du contenu 1">
            <a:extLst>
              <a:ext uri="{FF2B5EF4-FFF2-40B4-BE49-F238E27FC236}">
                <a16:creationId xmlns:a16="http://schemas.microsoft.com/office/drawing/2014/main" id="{A8A483F2-658A-4800-952B-07514941AE2F}"/>
              </a:ext>
            </a:extLst>
          </p:cNvPr>
          <p:cNvSpPr txBox="1">
            <a:spLocks/>
          </p:cNvSpPr>
          <p:nvPr/>
        </p:nvSpPr>
        <p:spPr>
          <a:xfrm>
            <a:off x="925525" y="2233748"/>
            <a:ext cx="10325571" cy="4185588"/>
          </a:xfrm>
          <a:prstGeom prst="rect">
            <a:avLst/>
          </a:prstGeom>
        </p:spPr>
        <p:txBody>
          <a:bodyPr anchor="t">
            <a:normAutofit/>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355600" indent="-355600">
              <a:buFontTx/>
              <a:buBlip>
                <a:blip r:embed="rId3"/>
              </a:buBlip>
            </a:pPr>
            <a:r>
              <a:rPr lang="fr-FR" b="1" dirty="0">
                <a:cs typeface="Arial"/>
                <a:sym typeface="Wingdings" panose="05000000000000000000" pitchFamily="2" charset="2"/>
              </a:rPr>
              <a:t>Signal d’alerte </a:t>
            </a:r>
            <a:r>
              <a:rPr lang="fr-FR" dirty="0">
                <a:cs typeface="Arial"/>
                <a:sym typeface="Wingdings" panose="05000000000000000000" pitchFamily="2" charset="2"/>
              </a:rPr>
              <a:t> agression ou un dysfonctionnement</a:t>
            </a:r>
          </a:p>
          <a:p>
            <a:pPr marL="355600" indent="-355600">
              <a:spcBef>
                <a:spcPts val="1800"/>
              </a:spcBef>
              <a:buBlip>
                <a:blip r:embed="rId3"/>
              </a:buBlip>
            </a:pPr>
            <a:r>
              <a:rPr lang="fr-FR" dirty="0"/>
              <a:t>Repose sur un </a:t>
            </a:r>
            <a:r>
              <a:rPr lang="fr-FR" b="1" dirty="0"/>
              <a:t>ressenti individuel</a:t>
            </a:r>
          </a:p>
          <a:p>
            <a:pPr marL="355600" indent="-355600">
              <a:spcBef>
                <a:spcPts val="1800"/>
              </a:spcBef>
              <a:buBlip>
                <a:blip r:embed="rId3"/>
              </a:buBlip>
            </a:pPr>
            <a:r>
              <a:rPr lang="fr-FR" b="1" dirty="0"/>
              <a:t>Plainte fréquente </a:t>
            </a:r>
            <a:r>
              <a:rPr lang="fr-FR" dirty="0"/>
              <a:t>de la personne âgée</a:t>
            </a:r>
          </a:p>
          <a:p>
            <a:pPr marL="355600" indent="-355600">
              <a:spcBef>
                <a:spcPts val="1800"/>
              </a:spcBef>
              <a:buBlip>
                <a:blip r:embed="rId3"/>
              </a:buBlip>
            </a:pPr>
            <a:r>
              <a:rPr lang="fr-FR" dirty="0"/>
              <a:t>Prise en charge </a:t>
            </a:r>
            <a:r>
              <a:rPr lang="fr-FR" b="1" dirty="0"/>
              <a:t>nécessaire</a:t>
            </a:r>
          </a:p>
          <a:p>
            <a:pPr marL="355600" indent="-355600">
              <a:spcBef>
                <a:spcPts val="1800"/>
              </a:spcBef>
              <a:buBlip>
                <a:blip r:embed="rId3"/>
              </a:buBlip>
            </a:pPr>
            <a:r>
              <a:rPr lang="fr-FR" b="1" dirty="0"/>
              <a:t>Symptomatologie difficile à apprécier </a:t>
            </a:r>
            <a:r>
              <a:rPr lang="fr-FR" dirty="0"/>
              <a:t>sur le plan de son </a:t>
            </a:r>
            <a:r>
              <a:rPr lang="fr-FR" b="1" dirty="0"/>
              <a:t>intensité </a:t>
            </a:r>
          </a:p>
          <a:p>
            <a:pPr marL="723900" indent="-355600">
              <a:spcBef>
                <a:spcPts val="1200"/>
              </a:spcBef>
              <a:buFont typeface="Wingdings" panose="05000000000000000000" pitchFamily="2" charset="2"/>
              <a:buChar char="è"/>
            </a:pPr>
            <a:r>
              <a:rPr lang="fr-FR" dirty="0">
                <a:cs typeface="Arial"/>
              </a:rPr>
              <a:t> ne pas minimiser et ne pas amplifier la plainte</a:t>
            </a:r>
          </a:p>
          <a:p>
            <a:pPr marL="723900" indent="-355600">
              <a:spcBef>
                <a:spcPts val="1200"/>
              </a:spcBef>
              <a:buFont typeface="Wingdings" panose="05000000000000000000" pitchFamily="2" charset="2"/>
              <a:buChar char="è"/>
            </a:pPr>
            <a:r>
              <a:rPr lang="fr-FR" dirty="0">
                <a:cs typeface="Arial"/>
              </a:rPr>
              <a:t> importance de </a:t>
            </a:r>
            <a:r>
              <a:rPr lang="fr-FR" b="1" dirty="0">
                <a:cs typeface="Arial"/>
              </a:rPr>
              <a:t>l’évaluation</a:t>
            </a:r>
            <a:r>
              <a:rPr lang="fr-FR" dirty="0">
                <a:cs typeface="Arial"/>
              </a:rPr>
              <a:t> = </a:t>
            </a:r>
            <a:r>
              <a:rPr lang="fr-FR" b="1" dirty="0">
                <a:cs typeface="Arial"/>
              </a:rPr>
              <a:t>interrogatoire</a:t>
            </a:r>
          </a:p>
          <a:p>
            <a:pPr marL="355600" indent="-355600"/>
            <a:endParaRPr lang="fr-FR" dirty="0">
              <a:cs typeface="Arial"/>
            </a:endParaRPr>
          </a:p>
        </p:txBody>
      </p:sp>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0" name="Rectangle 9"/>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J’ai mal»</a:t>
            </a:r>
          </a:p>
        </p:txBody>
      </p:sp>
    </p:spTree>
    <p:extLst>
      <p:ext uri="{BB962C8B-B14F-4D97-AF65-F5344CB8AC3E}">
        <p14:creationId xmlns:p14="http://schemas.microsoft.com/office/powerpoint/2010/main" val="223837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15"/>
          <p:cNvSpPr>
            <a:spLocks noChangeArrowheads="1"/>
          </p:cNvSpPr>
          <p:nvPr/>
        </p:nvSpPr>
        <p:spPr bwMode="auto">
          <a:xfrm>
            <a:off x="3952549" y="3140075"/>
            <a:ext cx="811212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buClr>
                <a:srgbClr val="ABD5FF"/>
              </a:buClr>
            </a:pPr>
            <a:r>
              <a:rPr lang="fr-FR" altLang="fr-FR" b="1" u="sng" dirty="0">
                <a:solidFill>
                  <a:srgbClr val="000099"/>
                </a:solidFill>
                <a:ea typeface="ＭＳ Ｐゴシック" panose="020B0600070205080204" pitchFamily="34" charset="-128"/>
                <a:cs typeface="Arial" panose="020B0604020202020204" pitchFamily="34" charset="0"/>
              </a:rPr>
              <a:t>Règles du jeu :</a:t>
            </a:r>
          </a:p>
          <a:p>
            <a:pPr eaLnBrk="0" fontAlgn="base" hangingPunct="0">
              <a:spcBef>
                <a:spcPct val="50000"/>
              </a:spcBef>
              <a:spcAft>
                <a:spcPct val="0"/>
              </a:spcAft>
              <a:buClr>
                <a:srgbClr val="000099"/>
              </a:buClr>
              <a:buFontTx/>
              <a:buBlip>
                <a:blip r:embed="rId3"/>
              </a:buBlip>
            </a:pPr>
            <a:r>
              <a:rPr lang="fr-FR" altLang="fr-FR" b="1" dirty="0">
                <a:solidFill>
                  <a:srgbClr val="000099"/>
                </a:solidFill>
                <a:ea typeface="ＭＳ Ｐゴシック" panose="020B0600070205080204" pitchFamily="34" charset="-128"/>
                <a:cs typeface="Arial" panose="020B0604020202020204" pitchFamily="34" charset="0"/>
              </a:rPr>
              <a:t>1 min</a:t>
            </a:r>
            <a:r>
              <a:rPr lang="fr-FR" altLang="fr-FR" dirty="0">
                <a:solidFill>
                  <a:srgbClr val="000099"/>
                </a:solidFill>
                <a:ea typeface="ＭＳ Ｐゴシック" panose="020B0600070205080204" pitchFamily="34" charset="-128"/>
                <a:cs typeface="Arial" panose="020B0604020202020204" pitchFamily="34" charset="0"/>
              </a:rPr>
              <a:t> par participant </a:t>
            </a:r>
          </a:p>
          <a:p>
            <a:pPr fontAlgn="base">
              <a:spcBef>
                <a:spcPct val="20000"/>
              </a:spcBef>
              <a:spcAft>
                <a:spcPct val="0"/>
              </a:spcAft>
              <a:buFontTx/>
              <a:buBlip>
                <a:blip r:embed="rId3"/>
              </a:buBlip>
            </a:pPr>
            <a:r>
              <a:rPr lang="fr-FR" altLang="fr-FR" dirty="0">
                <a:solidFill>
                  <a:srgbClr val="000099"/>
                </a:solidFill>
                <a:ea typeface="ＭＳ Ｐゴシック" panose="020B0600070205080204" pitchFamily="34" charset="-128"/>
                <a:cs typeface="Arial" panose="020B0604020202020204" pitchFamily="34" charset="0"/>
              </a:rPr>
              <a:t>Présentation : </a:t>
            </a:r>
          </a:p>
          <a:p>
            <a:pPr lvl="1" fontAlgn="base">
              <a:spcBef>
                <a:spcPct val="30000"/>
              </a:spcBef>
              <a:spcAft>
                <a:spcPct val="0"/>
              </a:spcAft>
              <a:buFont typeface="Tahoma" panose="020B0604030504040204" pitchFamily="34" charset="0"/>
              <a:buChar char="-"/>
            </a:pPr>
            <a:r>
              <a:rPr lang="fr-FR" altLang="fr-FR" i="1" dirty="0">
                <a:solidFill>
                  <a:srgbClr val="000099"/>
                </a:solidFill>
                <a:cs typeface="Arial" panose="020B0604020202020204" pitchFamily="34" charset="0"/>
                <a:sym typeface="Wingdings" panose="05000000000000000000" pitchFamily="2" charset="2"/>
              </a:rPr>
              <a:t>Qui je suis</a:t>
            </a:r>
          </a:p>
          <a:p>
            <a:pPr lvl="1" fontAlgn="base">
              <a:spcBef>
                <a:spcPct val="30000"/>
              </a:spcBef>
              <a:spcAft>
                <a:spcPct val="0"/>
              </a:spcAft>
              <a:buFont typeface="Tahoma" panose="020B0604030504040204" pitchFamily="34" charset="0"/>
              <a:buChar char="-"/>
            </a:pPr>
            <a:r>
              <a:rPr lang="fr-FR" altLang="fr-FR" i="1" dirty="0">
                <a:solidFill>
                  <a:srgbClr val="000099"/>
                </a:solidFill>
                <a:cs typeface="Arial" panose="020B0604020202020204" pitchFamily="34" charset="0"/>
                <a:sym typeface="Wingdings" panose="05000000000000000000" pitchFamily="2" charset="2"/>
              </a:rPr>
              <a:t>Depuis ma 1</a:t>
            </a:r>
            <a:r>
              <a:rPr lang="fr-FR" altLang="fr-FR" i="1" baseline="30000" dirty="0">
                <a:solidFill>
                  <a:srgbClr val="000099"/>
                </a:solidFill>
                <a:cs typeface="Arial" panose="020B0604020202020204" pitchFamily="34" charset="0"/>
                <a:sym typeface="Wingdings" panose="05000000000000000000" pitchFamily="2" charset="2"/>
              </a:rPr>
              <a:t>ère</a:t>
            </a:r>
            <a:r>
              <a:rPr lang="fr-FR" altLang="fr-FR" i="1" dirty="0">
                <a:solidFill>
                  <a:srgbClr val="000099"/>
                </a:solidFill>
                <a:cs typeface="Arial" panose="020B0604020202020204" pitchFamily="34" charset="0"/>
                <a:sym typeface="Wingdings" panose="05000000000000000000" pitchFamily="2" charset="2"/>
              </a:rPr>
              <a:t> formation, quelle place a le médicament homéopathique dans mon conseil </a:t>
            </a:r>
          </a:p>
          <a:p>
            <a:pPr lvl="1" fontAlgn="base">
              <a:spcBef>
                <a:spcPct val="30000"/>
              </a:spcBef>
              <a:spcAft>
                <a:spcPct val="0"/>
              </a:spcAft>
              <a:buFont typeface="Tahoma" panose="020B0604030504040204" pitchFamily="34" charset="0"/>
              <a:buChar char="-"/>
            </a:pPr>
            <a:r>
              <a:rPr lang="fr-FR" altLang="fr-FR" i="1" dirty="0">
                <a:solidFill>
                  <a:srgbClr val="000099"/>
                </a:solidFill>
                <a:cs typeface="Arial" panose="020B0604020202020204" pitchFamily="34" charset="0"/>
                <a:sym typeface="Wingdings" panose="05000000000000000000" pitchFamily="2" charset="2"/>
              </a:rPr>
              <a:t>Et plus spécifiquement dans la prise en charge des personnes âgées</a:t>
            </a:r>
          </a:p>
          <a:p>
            <a:pPr lvl="1" fontAlgn="base">
              <a:spcBef>
                <a:spcPct val="30000"/>
              </a:spcBef>
              <a:spcAft>
                <a:spcPct val="0"/>
              </a:spcAft>
              <a:buFont typeface="Tahoma" panose="020B0604030504040204" pitchFamily="34" charset="0"/>
              <a:buChar char="-"/>
            </a:pPr>
            <a:r>
              <a:rPr lang="fr-FR" altLang="fr-FR" i="1" dirty="0">
                <a:solidFill>
                  <a:srgbClr val="000099"/>
                </a:solidFill>
                <a:cs typeface="Arial" panose="020B0604020202020204" pitchFamily="34" charset="0"/>
                <a:sym typeface="Wingdings" panose="05000000000000000000" pitchFamily="2" charset="2"/>
              </a:rPr>
              <a:t>Ce que j’attends de cette formation</a:t>
            </a:r>
          </a:p>
        </p:txBody>
      </p:sp>
      <p:sp>
        <p:nvSpPr>
          <p:cNvPr id="176130" name="Rectangle 19"/>
          <p:cNvSpPr>
            <a:spLocks noChangeArrowheads="1"/>
          </p:cNvSpPr>
          <p:nvPr/>
        </p:nvSpPr>
        <p:spPr bwMode="auto">
          <a:xfrm>
            <a:off x="6096000" y="1644650"/>
            <a:ext cx="55086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buClr>
                <a:srgbClr val="ABD5FF"/>
              </a:buClr>
            </a:pPr>
            <a:r>
              <a:rPr lang="fr-FR" altLang="fr-FR" sz="2000" b="1" u="sng">
                <a:solidFill>
                  <a:srgbClr val="000099"/>
                </a:solidFill>
                <a:ea typeface="ＭＳ Ｐゴシック" panose="020B0600070205080204" pitchFamily="34" charset="-128"/>
                <a:cs typeface="Arial" panose="020B0604020202020204" pitchFamily="34" charset="0"/>
              </a:rPr>
              <a:t>Objectif :</a:t>
            </a:r>
          </a:p>
          <a:p>
            <a:pPr eaLnBrk="0" fontAlgn="base" hangingPunct="0">
              <a:spcBef>
                <a:spcPct val="50000"/>
              </a:spcBef>
              <a:spcAft>
                <a:spcPct val="0"/>
              </a:spcAft>
              <a:buClr>
                <a:srgbClr val="000099"/>
              </a:buClr>
              <a:buFont typeface="Wingdings" panose="05000000000000000000" pitchFamily="2" charset="2"/>
              <a:buChar char="Ø"/>
            </a:pPr>
            <a:r>
              <a:rPr lang="fr-FR" altLang="fr-FR" sz="2000">
                <a:solidFill>
                  <a:srgbClr val="000099"/>
                </a:solidFill>
                <a:ea typeface="ＭＳ Ｐゴシック" panose="020B0600070205080204" pitchFamily="34" charset="-128"/>
                <a:cs typeface="Arial" panose="020B0604020202020204" pitchFamily="34" charset="0"/>
              </a:rPr>
              <a:t>Découvrir le groupe</a:t>
            </a:r>
            <a:r>
              <a:rPr lang="fr-FR" altLang="fr-FR" sz="2000" b="1">
                <a:solidFill>
                  <a:srgbClr val="000099"/>
                </a:solidFill>
                <a:ea typeface="ＭＳ Ｐゴシック" panose="020B0600070205080204" pitchFamily="34" charset="-128"/>
                <a:cs typeface="Arial" panose="020B0604020202020204" pitchFamily="34" charset="0"/>
              </a:rPr>
              <a:t> </a:t>
            </a:r>
          </a:p>
        </p:txBody>
      </p:sp>
      <p:sp>
        <p:nvSpPr>
          <p:cNvPr id="176131" name="Text Box 4"/>
          <p:cNvSpPr txBox="1">
            <a:spLocks noChangeArrowheads="1"/>
          </p:cNvSpPr>
          <p:nvPr/>
        </p:nvSpPr>
        <p:spPr bwMode="auto">
          <a:xfrm>
            <a:off x="2279650" y="276225"/>
            <a:ext cx="28686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3200" b="1">
                <a:solidFill>
                  <a:srgbClr val="FFFFFF"/>
                </a:solidFill>
                <a:ea typeface="ＭＳ Ｐゴシック" panose="020B0600070205080204" pitchFamily="34" charset="-128"/>
                <a:cs typeface="Arial" panose="020B0604020202020204" pitchFamily="34" charset="0"/>
              </a:rPr>
              <a:t>Présentation</a:t>
            </a:r>
            <a:endParaRPr lang="fr-FR" altLang="fr-FR" sz="2000" b="1">
              <a:solidFill>
                <a:srgbClr val="FFFFFF"/>
              </a:solidFill>
              <a:ea typeface="ＭＳ Ｐゴシック" panose="020B0600070205080204" pitchFamily="34" charset="-128"/>
              <a:cs typeface="Arial" panose="020B0604020202020204" pitchFamily="34" charset="0"/>
              <a:sym typeface="Wingdings" panose="05000000000000000000" pitchFamily="2" charset="2"/>
            </a:endParaRPr>
          </a:p>
        </p:txBody>
      </p:sp>
      <p:sp>
        <p:nvSpPr>
          <p:cNvPr id="176133"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a:solidFill>
                  <a:srgbClr val="FFFFFF"/>
                </a:solidFill>
                <a:latin typeface="Arial Black" panose="020B0A04020102020204" pitchFamily="34" charset="0"/>
                <a:cs typeface="Arial" panose="020B0604020202020204" pitchFamily="34" charset="0"/>
              </a:rPr>
              <a:t>15’</a:t>
            </a:r>
          </a:p>
        </p:txBody>
      </p:sp>
    </p:spTree>
    <p:extLst>
      <p:ext uri="{BB962C8B-B14F-4D97-AF65-F5344CB8AC3E}">
        <p14:creationId xmlns:p14="http://schemas.microsoft.com/office/powerpoint/2010/main" val="8337154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7196866" y="3589781"/>
            <a:ext cx="2175442" cy="1041227"/>
            <a:chOff x="7378531" y="3589782"/>
            <a:chExt cx="1991670" cy="933450"/>
          </a:xfrm>
        </p:grpSpPr>
        <p:sp>
          <p:nvSpPr>
            <p:cNvPr id="21" name="Bulle ronde 20"/>
            <p:cNvSpPr/>
            <p:nvPr/>
          </p:nvSpPr>
          <p:spPr>
            <a:xfrm>
              <a:off x="7378531" y="3589782"/>
              <a:ext cx="1968833" cy="933450"/>
            </a:xfrm>
            <a:prstGeom prst="wedgeEllipseCallou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p:cNvSpPr txBox="1"/>
            <p:nvPr/>
          </p:nvSpPr>
          <p:spPr>
            <a:xfrm>
              <a:off x="7401368" y="3728786"/>
              <a:ext cx="1968833" cy="579430"/>
            </a:xfrm>
            <a:prstGeom prst="rect">
              <a:avLst/>
            </a:prstGeom>
            <a:noFill/>
            <a:ln>
              <a:noFill/>
            </a:ln>
          </p:spPr>
          <p:txBody>
            <a:bodyPr wrap="square" rtlCol="0">
              <a:spAutoFit/>
            </a:bodyPr>
            <a:lstStyle/>
            <a:p>
              <a:pPr algn="ctr"/>
              <a:r>
                <a:rPr lang="fr-FR" b="1" dirty="0">
                  <a:solidFill>
                    <a:schemeClr val="bg1"/>
                  </a:solidFill>
                </a:rPr>
                <a:t>Amélioration ou aggravation ?</a:t>
              </a:r>
            </a:p>
          </p:txBody>
        </p:sp>
      </p:grpSp>
      <p:sp>
        <p:nvSpPr>
          <p:cNvPr id="9" name="Titre 4"/>
          <p:cNvSpPr txBox="1">
            <a:spLocks/>
          </p:cNvSpPr>
          <p:nvPr/>
        </p:nvSpPr>
        <p:spPr>
          <a:xfrm>
            <a:off x="406399" y="1597026"/>
            <a:ext cx="7851775" cy="649287"/>
          </a:xfrm>
          <a:prstGeom prst="rect">
            <a:avLst/>
          </a:prstGeom>
        </p:spPr>
        <p:txBody>
          <a:bodyPr/>
          <a:lstStyle>
            <a:lvl1pPr algn="ctr" rtl="0" fontAlgn="base">
              <a:spcBef>
                <a:spcPct val="0"/>
              </a:spcBef>
              <a:spcAft>
                <a:spcPct val="0"/>
              </a:spcAft>
              <a:defRPr sz="3200" b="1" kern="1200">
                <a:solidFill>
                  <a:schemeClr val="tx2"/>
                </a:solidFill>
                <a:latin typeface="+mj-lt"/>
                <a:ea typeface="+mj-ea"/>
                <a:cs typeface="+mj-cs"/>
              </a:defRPr>
            </a:lvl1pPr>
            <a:lvl2pPr algn="ctr" rtl="0" fontAlgn="base">
              <a:spcBef>
                <a:spcPct val="0"/>
              </a:spcBef>
              <a:spcAft>
                <a:spcPct val="0"/>
              </a:spcAft>
              <a:defRPr sz="3200" b="1">
                <a:solidFill>
                  <a:schemeClr val="tx2"/>
                </a:solidFill>
                <a:latin typeface="Arial" panose="020B0604020202020204" pitchFamily="34" charset="0"/>
              </a:defRPr>
            </a:lvl2pPr>
            <a:lvl3pPr algn="ctr" rtl="0" fontAlgn="base">
              <a:spcBef>
                <a:spcPct val="0"/>
              </a:spcBef>
              <a:spcAft>
                <a:spcPct val="0"/>
              </a:spcAft>
              <a:defRPr sz="3200" b="1">
                <a:solidFill>
                  <a:schemeClr val="tx2"/>
                </a:solidFill>
                <a:latin typeface="Arial" panose="020B0604020202020204" pitchFamily="34" charset="0"/>
              </a:defRPr>
            </a:lvl3pPr>
            <a:lvl4pPr algn="ctr" rtl="0" fontAlgn="base">
              <a:spcBef>
                <a:spcPct val="0"/>
              </a:spcBef>
              <a:spcAft>
                <a:spcPct val="0"/>
              </a:spcAft>
              <a:defRPr sz="3200" b="1">
                <a:solidFill>
                  <a:schemeClr val="tx2"/>
                </a:solidFill>
                <a:latin typeface="Arial" panose="020B0604020202020204" pitchFamily="34" charset="0"/>
              </a:defRPr>
            </a:lvl4pPr>
            <a:lvl5pPr algn="ctr" rtl="0" fontAlgn="base">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a:lstStyle>
          <a:p>
            <a:pPr algn="l">
              <a:defRPr/>
            </a:pPr>
            <a:r>
              <a:rPr lang="fr-FR" sz="2400" dirty="0">
                <a:solidFill>
                  <a:srgbClr val="000099"/>
                </a:solidFill>
                <a:ea typeface="+mn-ea"/>
                <a:cs typeface="Arial" panose="020B0604020202020204" pitchFamily="34" charset="0"/>
              </a:rPr>
              <a:t>Questions à poser</a:t>
            </a:r>
          </a:p>
        </p:txBody>
      </p:sp>
      <p:sp>
        <p:nvSpPr>
          <p:cNvPr id="10" name="Espace réservé du contenu 5"/>
          <p:cNvSpPr txBox="1">
            <a:spLocks/>
          </p:cNvSpPr>
          <p:nvPr/>
        </p:nvSpPr>
        <p:spPr bwMode="auto">
          <a:xfrm>
            <a:off x="685800" y="2246312"/>
            <a:ext cx="7657437" cy="39258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FontTx/>
              <a:buBlip>
                <a:blip r:embed="rId3"/>
              </a:buBlip>
            </a:pPr>
            <a:r>
              <a:rPr lang="fr-FR" altLang="fr-FR" sz="2000" dirty="0">
                <a:solidFill>
                  <a:srgbClr val="000099"/>
                </a:solidFill>
                <a:cs typeface="Arial" panose="020B0604020202020204" pitchFamily="34" charset="0"/>
              </a:rPr>
              <a:t>Depuis quand ? A la suite de quoi ? </a:t>
            </a:r>
          </a:p>
          <a:p>
            <a:pPr marL="358775" indent="0">
              <a:spcBef>
                <a:spcPts val="0"/>
              </a:spcBef>
              <a:buNone/>
            </a:pPr>
            <a:r>
              <a:rPr lang="fr-FR" altLang="fr-FR" sz="2000" dirty="0">
                <a:solidFill>
                  <a:srgbClr val="000099"/>
                </a:solidFill>
                <a:cs typeface="Arial" panose="020B0604020202020204" pitchFamily="34" charset="0"/>
              </a:rPr>
              <a:t>Dans quelles circonstances ?</a:t>
            </a:r>
          </a:p>
          <a:p>
            <a:pPr>
              <a:lnSpc>
                <a:spcPct val="150000"/>
              </a:lnSpc>
              <a:spcBef>
                <a:spcPts val="600"/>
              </a:spcBef>
              <a:spcAft>
                <a:spcPts val="900"/>
              </a:spcAft>
              <a:buFontTx/>
              <a:buBlip>
                <a:blip r:embed="rId3"/>
              </a:buBlip>
            </a:pPr>
            <a:r>
              <a:rPr lang="fr-FR" altLang="fr-FR" sz="2000" dirty="0">
                <a:solidFill>
                  <a:srgbClr val="000099"/>
                </a:solidFill>
                <a:cs typeface="Arial" panose="020B0604020202020204" pitchFamily="34" charset="0"/>
              </a:rPr>
              <a:t>Que ressentez-vous ?</a:t>
            </a:r>
          </a:p>
          <a:p>
            <a:pPr>
              <a:spcBef>
                <a:spcPts val="600"/>
              </a:spcBef>
              <a:buFontTx/>
              <a:buBlip>
                <a:blip r:embed="rId3"/>
              </a:buBlip>
            </a:pPr>
            <a:r>
              <a:rPr lang="fr-FR" altLang="fr-FR" sz="2000" dirty="0">
                <a:solidFill>
                  <a:srgbClr val="000099"/>
                </a:solidFill>
                <a:cs typeface="Arial" panose="020B0604020202020204" pitchFamily="34" charset="0"/>
              </a:rPr>
              <a:t>Y-a-t-il une (ou des)pathologie(s) actuelle(s) </a:t>
            </a:r>
          </a:p>
          <a:p>
            <a:pPr marL="358775" indent="0">
              <a:spcBef>
                <a:spcPts val="600"/>
              </a:spcBef>
              <a:buNone/>
            </a:pPr>
            <a:r>
              <a:rPr lang="fr-FR" altLang="fr-FR" sz="2000" dirty="0">
                <a:solidFill>
                  <a:srgbClr val="000099"/>
                </a:solidFill>
                <a:cs typeface="Arial" panose="020B0604020202020204" pitchFamily="34" charset="0"/>
              </a:rPr>
              <a:t>en rapport avec la douleur ressentie? Localisation ?</a:t>
            </a:r>
          </a:p>
          <a:p>
            <a:pPr>
              <a:lnSpc>
                <a:spcPct val="150000"/>
              </a:lnSpc>
              <a:spcBef>
                <a:spcPts val="600"/>
              </a:spcBef>
              <a:buBlip>
                <a:blip r:embed="rId3"/>
              </a:buBlip>
            </a:pPr>
            <a:r>
              <a:rPr lang="fr-FR" altLang="fr-FR" sz="2000" dirty="0">
                <a:solidFill>
                  <a:srgbClr val="000099"/>
                </a:solidFill>
                <a:cs typeface="Arial" panose="020B0604020202020204" pitchFamily="34" charset="0"/>
              </a:rPr>
              <a:t>Amélioration ? Aggravation ?</a:t>
            </a:r>
          </a:p>
          <a:p>
            <a:pPr>
              <a:lnSpc>
                <a:spcPct val="150000"/>
              </a:lnSpc>
              <a:spcBef>
                <a:spcPts val="600"/>
              </a:spcBef>
              <a:buBlip>
                <a:blip r:embed="rId3"/>
              </a:buBlip>
            </a:pPr>
            <a:r>
              <a:rPr lang="fr-FR" altLang="fr-FR" sz="2000" dirty="0">
                <a:solidFill>
                  <a:srgbClr val="000099"/>
                </a:solidFill>
                <a:cs typeface="Arial" panose="020B0604020202020204" pitchFamily="34" charset="0"/>
              </a:rPr>
              <a:t>Signes concomitants ? </a:t>
            </a:r>
          </a:p>
          <a:p>
            <a:pPr>
              <a:lnSpc>
                <a:spcPct val="150000"/>
              </a:lnSpc>
              <a:spcBef>
                <a:spcPts val="600"/>
              </a:spcBef>
              <a:buBlip>
                <a:blip r:embed="rId3"/>
              </a:buBlip>
            </a:pPr>
            <a:r>
              <a:rPr lang="fr-FR" altLang="fr-FR" sz="2000" dirty="0">
                <a:solidFill>
                  <a:srgbClr val="000099"/>
                </a:solidFill>
                <a:cs typeface="Arial" panose="020B0604020202020204" pitchFamily="34" charset="0"/>
              </a:rPr>
              <a:t>Traitements en cours ? (prescription / conseil /automédication)</a:t>
            </a:r>
          </a:p>
          <a:p>
            <a:pPr marL="0" indent="0">
              <a:lnSpc>
                <a:spcPct val="150000"/>
              </a:lnSpc>
              <a:buNone/>
            </a:pPr>
            <a:endParaRPr lang="fr-FR" altLang="fr-FR" sz="2000" dirty="0">
              <a:solidFill>
                <a:srgbClr val="000099"/>
              </a:solidFill>
              <a:cs typeface="Arial" panose="020B0604020202020204" pitchFamily="34" charset="0"/>
            </a:endParaRPr>
          </a:p>
        </p:txBody>
      </p:sp>
      <p:sp>
        <p:nvSpPr>
          <p:cNvPr id="11" name="ZoneTexte 10"/>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2" name="Rectangle 11"/>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J’ai mal»</a:t>
            </a:r>
          </a:p>
        </p:txBody>
      </p:sp>
      <p:grpSp>
        <p:nvGrpSpPr>
          <p:cNvPr id="15" name="Groupe 14"/>
          <p:cNvGrpSpPr/>
          <p:nvPr/>
        </p:nvGrpSpPr>
        <p:grpSpPr>
          <a:xfrm>
            <a:off x="7498209" y="2406574"/>
            <a:ext cx="1739900" cy="787400"/>
            <a:chOff x="7239000" y="3238500"/>
            <a:chExt cx="1739900" cy="787400"/>
          </a:xfrm>
        </p:grpSpPr>
        <p:sp>
          <p:nvSpPr>
            <p:cNvPr id="29" name="Bulle ronde 28"/>
            <p:cNvSpPr/>
            <p:nvPr/>
          </p:nvSpPr>
          <p:spPr>
            <a:xfrm>
              <a:off x="7239000" y="3238500"/>
              <a:ext cx="1739900" cy="787400"/>
            </a:xfrm>
            <a:prstGeom prst="wedgeEllipseCallou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ZoneTexte 27"/>
            <p:cNvSpPr txBox="1"/>
            <p:nvPr/>
          </p:nvSpPr>
          <p:spPr>
            <a:xfrm>
              <a:off x="7432509" y="3319546"/>
              <a:ext cx="1254327" cy="646331"/>
            </a:xfrm>
            <a:prstGeom prst="rect">
              <a:avLst/>
            </a:prstGeom>
            <a:noFill/>
            <a:ln>
              <a:noFill/>
            </a:ln>
          </p:spPr>
          <p:txBody>
            <a:bodyPr wrap="square" rtlCol="0">
              <a:spAutoFit/>
            </a:bodyPr>
            <a:lstStyle/>
            <a:p>
              <a:pPr algn="ctr"/>
              <a:r>
                <a:rPr lang="fr-FR" b="1" dirty="0">
                  <a:solidFill>
                    <a:schemeClr val="bg1"/>
                  </a:solidFill>
                </a:rPr>
                <a:t>Quand ?</a:t>
              </a:r>
            </a:p>
            <a:p>
              <a:pPr algn="ctr"/>
              <a:r>
                <a:rPr lang="fr-FR" b="1" dirty="0">
                  <a:solidFill>
                    <a:schemeClr val="bg1"/>
                  </a:solidFill>
                </a:rPr>
                <a:t>    Quoi ?</a:t>
              </a:r>
            </a:p>
          </p:txBody>
        </p:sp>
      </p:grpSp>
      <p:grpSp>
        <p:nvGrpSpPr>
          <p:cNvPr id="3" name="Groupe 2"/>
          <p:cNvGrpSpPr/>
          <p:nvPr/>
        </p:nvGrpSpPr>
        <p:grpSpPr>
          <a:xfrm>
            <a:off x="9488595" y="2246311"/>
            <a:ext cx="1548292" cy="789981"/>
            <a:chOff x="9488595" y="2246311"/>
            <a:chExt cx="1548292" cy="789981"/>
          </a:xfrm>
        </p:grpSpPr>
        <p:sp>
          <p:nvSpPr>
            <p:cNvPr id="26" name="Bulle ronde 25"/>
            <p:cNvSpPr/>
            <p:nvPr/>
          </p:nvSpPr>
          <p:spPr>
            <a:xfrm>
              <a:off x="9488595" y="2246311"/>
              <a:ext cx="1473570" cy="789981"/>
            </a:xfrm>
            <a:prstGeom prst="wedgeEllipseCallout">
              <a:avLst>
                <a:gd name="adj1" fmla="val -41712"/>
                <a:gd name="adj2" fmla="val 81850"/>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p:cNvSpPr txBox="1"/>
            <p:nvPr/>
          </p:nvSpPr>
          <p:spPr>
            <a:xfrm>
              <a:off x="9686802" y="2298131"/>
              <a:ext cx="1350085" cy="646331"/>
            </a:xfrm>
            <a:prstGeom prst="rect">
              <a:avLst/>
            </a:prstGeom>
            <a:noFill/>
          </p:spPr>
          <p:txBody>
            <a:bodyPr wrap="square" rtlCol="0">
              <a:spAutoFit/>
            </a:bodyPr>
            <a:lstStyle/>
            <a:p>
              <a:r>
                <a:rPr lang="fr-FR" b="1" dirty="0">
                  <a:solidFill>
                    <a:schemeClr val="bg1"/>
                  </a:solidFill>
                </a:rPr>
                <a:t>Autres choses ?</a:t>
              </a:r>
            </a:p>
          </p:txBody>
        </p:sp>
      </p:grpSp>
      <p:grpSp>
        <p:nvGrpSpPr>
          <p:cNvPr id="4" name="Groupe 3"/>
          <p:cNvGrpSpPr/>
          <p:nvPr/>
        </p:nvGrpSpPr>
        <p:grpSpPr>
          <a:xfrm>
            <a:off x="9488595" y="3303902"/>
            <a:ext cx="2178235" cy="787400"/>
            <a:chOff x="9488595" y="3303902"/>
            <a:chExt cx="2178235" cy="787400"/>
          </a:xfrm>
        </p:grpSpPr>
        <p:sp>
          <p:nvSpPr>
            <p:cNvPr id="24" name="Bulle ronde 23"/>
            <p:cNvSpPr/>
            <p:nvPr/>
          </p:nvSpPr>
          <p:spPr>
            <a:xfrm>
              <a:off x="9488595" y="3303902"/>
              <a:ext cx="2178235" cy="787400"/>
            </a:xfrm>
            <a:prstGeom prst="wedgeEllipseCallout">
              <a:avLst>
                <a:gd name="adj1" fmla="val -6234"/>
                <a:gd name="adj2" fmla="val 81855"/>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p:cNvSpPr txBox="1"/>
            <p:nvPr/>
          </p:nvSpPr>
          <p:spPr>
            <a:xfrm>
              <a:off x="9604882" y="3410176"/>
              <a:ext cx="1945659" cy="646331"/>
            </a:xfrm>
            <a:prstGeom prst="rect">
              <a:avLst/>
            </a:prstGeom>
            <a:noFill/>
          </p:spPr>
          <p:txBody>
            <a:bodyPr wrap="square" rtlCol="0">
              <a:spAutoFit/>
            </a:bodyPr>
            <a:lstStyle/>
            <a:p>
              <a:pPr algn="ctr"/>
              <a:r>
                <a:rPr lang="fr-FR" b="1" dirty="0">
                  <a:solidFill>
                    <a:schemeClr val="bg1"/>
                  </a:solidFill>
                </a:rPr>
                <a:t>Que ressentez-vous ?</a:t>
              </a:r>
            </a:p>
          </p:txBody>
        </p:sp>
      </p:grpSp>
      <p:grpSp>
        <p:nvGrpSpPr>
          <p:cNvPr id="5" name="Groupe 4"/>
          <p:cNvGrpSpPr/>
          <p:nvPr/>
        </p:nvGrpSpPr>
        <p:grpSpPr>
          <a:xfrm>
            <a:off x="8572745" y="4691032"/>
            <a:ext cx="2064274" cy="743738"/>
            <a:chOff x="8572745" y="4691032"/>
            <a:chExt cx="2064274" cy="743738"/>
          </a:xfrm>
        </p:grpSpPr>
        <p:sp>
          <p:nvSpPr>
            <p:cNvPr id="22" name="Bulle ronde 21"/>
            <p:cNvSpPr/>
            <p:nvPr/>
          </p:nvSpPr>
          <p:spPr>
            <a:xfrm>
              <a:off x="8572745" y="4691032"/>
              <a:ext cx="2064274" cy="743738"/>
            </a:xfrm>
            <a:prstGeom prst="wedgeEllipseCallout">
              <a:avLst>
                <a:gd name="adj1" fmla="val -500"/>
                <a:gd name="adj2" fmla="val -107133"/>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p:cNvSpPr txBox="1"/>
            <p:nvPr/>
          </p:nvSpPr>
          <p:spPr>
            <a:xfrm>
              <a:off x="8727789" y="4878235"/>
              <a:ext cx="1909230" cy="369332"/>
            </a:xfrm>
            <a:prstGeom prst="rect">
              <a:avLst/>
            </a:prstGeom>
            <a:noFill/>
          </p:spPr>
          <p:txBody>
            <a:bodyPr wrap="square" rtlCol="0">
              <a:spAutoFit/>
            </a:bodyPr>
            <a:lstStyle/>
            <a:p>
              <a:r>
                <a:rPr lang="fr-FR" b="1" dirty="0">
                  <a:solidFill>
                    <a:schemeClr val="bg1"/>
                  </a:solidFill>
                </a:rPr>
                <a:t>Un traitement ?</a:t>
              </a:r>
            </a:p>
          </p:txBody>
        </p:sp>
      </p:grpSp>
    </p:spTree>
    <p:extLst>
      <p:ext uri="{BB962C8B-B14F-4D97-AF65-F5344CB8AC3E}">
        <p14:creationId xmlns:p14="http://schemas.microsoft.com/office/powerpoint/2010/main" val="37138474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p:cNvSpPr txBox="1">
            <a:spLocks/>
          </p:cNvSpPr>
          <p:nvPr/>
        </p:nvSpPr>
        <p:spPr>
          <a:xfrm>
            <a:off x="1949707" y="2314122"/>
            <a:ext cx="8352910" cy="236875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200"/>
              </a:spcBef>
              <a:buBlip>
                <a:blip r:embed="rId3"/>
              </a:buBlip>
            </a:pPr>
            <a:r>
              <a:rPr lang="fr-FR" altLang="fr-FR" sz="2000" dirty="0">
                <a:solidFill>
                  <a:srgbClr val="000099"/>
                </a:solidFill>
                <a:cs typeface="Arial" panose="020B0604020202020204" pitchFamily="34" charset="0"/>
              </a:rPr>
              <a:t>Douleurs chroniques</a:t>
            </a:r>
          </a:p>
          <a:p>
            <a:pPr lvl="1">
              <a:spcBef>
                <a:spcPts val="1200"/>
              </a:spcBef>
              <a:buBlip>
                <a:blip r:embed="rId3"/>
              </a:buBlip>
            </a:pPr>
            <a:r>
              <a:rPr lang="fr-FR" altLang="fr-FR" sz="2000" dirty="0">
                <a:solidFill>
                  <a:srgbClr val="000099"/>
                </a:solidFill>
                <a:cs typeface="Arial" panose="020B0604020202020204" pitchFamily="34" charset="0"/>
              </a:rPr>
              <a:t>Douleurs intenses</a:t>
            </a:r>
          </a:p>
          <a:p>
            <a:pPr lvl="1">
              <a:spcBef>
                <a:spcPts val="1200"/>
              </a:spcBef>
              <a:buBlip>
                <a:blip r:embed="rId3"/>
              </a:buBlip>
            </a:pPr>
            <a:r>
              <a:rPr lang="fr-FR" altLang="fr-FR" sz="2000" dirty="0">
                <a:solidFill>
                  <a:srgbClr val="000099"/>
                </a:solidFill>
                <a:cs typeface="Arial" panose="020B0604020202020204" pitchFamily="34" charset="0"/>
              </a:rPr>
              <a:t>Impact sur l’état général</a:t>
            </a:r>
          </a:p>
          <a:p>
            <a:pPr lvl="1">
              <a:spcBef>
                <a:spcPts val="1200"/>
              </a:spcBef>
              <a:buBlip>
                <a:blip r:embed="rId3"/>
              </a:buBlip>
            </a:pPr>
            <a:endParaRPr lang="fr-FR" altLang="fr-FR" sz="2000" dirty="0">
              <a:solidFill>
                <a:srgbClr val="000099"/>
              </a:solidFill>
              <a:cs typeface="Arial" panose="020B0604020202020204" pitchFamily="34" charset="0"/>
            </a:endParaRPr>
          </a:p>
          <a:p>
            <a:pPr marL="0" indent="0">
              <a:buNone/>
            </a:pPr>
            <a:endParaRPr lang="fr-FR" altLang="fr-FR" b="1" dirty="0">
              <a:solidFill>
                <a:srgbClr val="FF0000"/>
              </a:solidFill>
            </a:endParaRPr>
          </a:p>
          <a:p>
            <a:endParaRPr lang="fr-FR" altLang="fr-FR" dirty="0">
              <a:solidFill>
                <a:srgbClr val="FF0000"/>
              </a:solidFill>
            </a:endParaRPr>
          </a:p>
          <a:p>
            <a:endParaRPr lang="fr-FR" altLang="fr-FR" dirty="0">
              <a:solidFill>
                <a:srgbClr val="FF0000"/>
              </a:solidFill>
            </a:endParaRPr>
          </a:p>
        </p:txBody>
      </p:sp>
      <p:pic>
        <p:nvPicPr>
          <p:cNvPr id="9"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25196" y="1218747"/>
            <a:ext cx="13160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263525" y="1679756"/>
            <a:ext cx="1172527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342900" indent="-342900" eaLnBrk="0" fontAlgn="base" hangingPunct="0">
              <a:spcBef>
                <a:spcPct val="0"/>
              </a:spcBef>
              <a:spcAft>
                <a:spcPct val="0"/>
              </a:spcAft>
              <a:buClr>
                <a:srgbClr val="000099"/>
              </a:buClr>
              <a:buFont typeface="Wingdings" panose="05000000000000000000" pitchFamily="2" charset="2"/>
              <a:buChar char="v"/>
            </a:pPr>
            <a:r>
              <a:rPr lang="fr-FR" altLang="fr-FR" sz="2000" b="1" u="sng" dirty="0">
                <a:solidFill>
                  <a:srgbClr val="000099"/>
                </a:solidFill>
                <a:ea typeface="ＭＳ Ｐゴシック" panose="020B0600070205080204" pitchFamily="34" charset="-128"/>
              </a:rPr>
              <a:t>Limites du conseil</a:t>
            </a:r>
          </a:p>
        </p:txBody>
      </p:sp>
      <p:pic>
        <p:nvPicPr>
          <p:cNvPr id="11" name="Picture 2"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034" y="3271908"/>
            <a:ext cx="816049" cy="117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2352880" y="3857374"/>
            <a:ext cx="3879588" cy="461665"/>
          </a:xfrm>
          <a:prstGeom prst="rect">
            <a:avLst/>
          </a:prstGeom>
        </p:spPr>
        <p:txBody>
          <a:bodyPr wrap="none">
            <a:spAutoFit/>
          </a:bodyPr>
          <a:lstStyle/>
          <a:p>
            <a:pPr lvl="0" fontAlgn="base">
              <a:spcBef>
                <a:spcPct val="20000"/>
              </a:spcBef>
              <a:spcAft>
                <a:spcPct val="0"/>
              </a:spcAft>
              <a:defRPr/>
            </a:pPr>
            <a:r>
              <a:rPr lang="fr-FR" sz="2400" dirty="0">
                <a:solidFill>
                  <a:srgbClr val="000099"/>
                </a:solidFill>
                <a:cs typeface="Arial" panose="020B0604020202020204" pitchFamily="34" charset="0"/>
                <a:sym typeface="Wingdings" panose="05000000000000000000" pitchFamily="2" charset="2"/>
              </a:rPr>
              <a:t> </a:t>
            </a:r>
            <a:r>
              <a:rPr lang="fr-FR" sz="2400" b="1" dirty="0">
                <a:solidFill>
                  <a:srgbClr val="000099"/>
                </a:solidFill>
                <a:cs typeface="Arial" panose="020B0604020202020204" pitchFamily="34" charset="0"/>
                <a:sym typeface="Wingdings" panose="05000000000000000000" pitchFamily="2" charset="2"/>
              </a:rPr>
              <a:t>Consultation médicale</a:t>
            </a:r>
            <a:endParaRPr lang="fr-FR" sz="2400" b="1" dirty="0">
              <a:solidFill>
                <a:srgbClr val="000099"/>
              </a:solidFill>
              <a:cs typeface="Arial" panose="020B0604020202020204" pitchFamily="34" charset="0"/>
            </a:endParaRPr>
          </a:p>
        </p:txBody>
      </p:sp>
      <p:sp>
        <p:nvSpPr>
          <p:cNvPr id="16" name="ZoneTexte 15"/>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17" name="Shape 84"/>
          <p:cNvSpPr txBox="1">
            <a:spLocks/>
          </p:cNvSpPr>
          <p:nvPr/>
        </p:nvSpPr>
        <p:spPr bwMode="auto">
          <a:xfrm>
            <a:off x="1780851" y="5011112"/>
            <a:ext cx="10515600" cy="17023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lnSpc>
                <a:spcPct val="150000"/>
              </a:lnSpc>
              <a:spcBef>
                <a:spcPct val="0"/>
              </a:spcBef>
              <a:spcAft>
                <a:spcPct val="0"/>
              </a:spcAft>
              <a:buClr>
                <a:srgbClr val="62C400"/>
              </a:buClr>
              <a:buSzPct val="100000"/>
              <a:buFontTx/>
              <a:buBlip>
                <a:blip r:embed="rId3"/>
              </a:buBlip>
            </a:pPr>
            <a:r>
              <a:rPr lang="fr-FR" altLang="fr-FR" sz="2000" dirty="0">
                <a:solidFill>
                  <a:srgbClr val="000099"/>
                </a:solidFill>
              </a:rPr>
              <a:t>Conseil de </a:t>
            </a:r>
            <a:r>
              <a:rPr lang="fr-FR" altLang="fr-FR" sz="2000" b="1" dirty="0">
                <a:solidFill>
                  <a:srgbClr val="000099"/>
                </a:solidFill>
              </a:rPr>
              <a:t>1</a:t>
            </a:r>
            <a:r>
              <a:rPr lang="fr-FR" altLang="fr-FR" sz="2000" b="1" baseline="30000" dirty="0">
                <a:solidFill>
                  <a:srgbClr val="000099"/>
                </a:solidFill>
              </a:rPr>
              <a:t>ère</a:t>
            </a:r>
            <a:r>
              <a:rPr lang="fr-FR" altLang="fr-FR" sz="2000" b="1" dirty="0">
                <a:solidFill>
                  <a:srgbClr val="000099"/>
                </a:solidFill>
              </a:rPr>
              <a:t> intention</a:t>
            </a:r>
          </a:p>
          <a:p>
            <a:pPr fontAlgn="base">
              <a:lnSpc>
                <a:spcPct val="150000"/>
              </a:lnSpc>
              <a:spcBef>
                <a:spcPts val="600"/>
              </a:spcBef>
              <a:spcAft>
                <a:spcPct val="0"/>
              </a:spcAft>
              <a:buClr>
                <a:srgbClr val="62C400"/>
              </a:buClr>
              <a:buSzPct val="100000"/>
              <a:buFontTx/>
              <a:buBlip>
                <a:blip r:embed="rId3"/>
              </a:buBlip>
            </a:pPr>
            <a:r>
              <a:rPr lang="fr-FR" altLang="fr-FR" sz="2000" b="1" dirty="0">
                <a:solidFill>
                  <a:srgbClr val="000099"/>
                </a:solidFill>
              </a:rPr>
              <a:t>Complément</a:t>
            </a:r>
            <a:r>
              <a:rPr lang="fr-FR" altLang="fr-FR" sz="2000" dirty="0">
                <a:solidFill>
                  <a:srgbClr val="000099"/>
                </a:solidFill>
              </a:rPr>
              <a:t> d’une </a:t>
            </a:r>
            <a:r>
              <a:rPr lang="fr-FR" altLang="fr-FR" sz="2000" b="1" dirty="0">
                <a:solidFill>
                  <a:srgbClr val="000099"/>
                </a:solidFill>
              </a:rPr>
              <a:t>prescription</a:t>
            </a:r>
          </a:p>
        </p:txBody>
      </p:sp>
      <p:pic>
        <p:nvPicPr>
          <p:cNvPr id="18" name="Image 1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8533" y="5164220"/>
            <a:ext cx="765245" cy="790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4" name="Rectangle 13"/>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J’ai mal»</a:t>
            </a:r>
          </a:p>
        </p:txBody>
      </p:sp>
    </p:spTree>
    <p:extLst>
      <p:ext uri="{BB962C8B-B14F-4D97-AF65-F5344CB8AC3E}">
        <p14:creationId xmlns:p14="http://schemas.microsoft.com/office/powerpoint/2010/main" val="5479056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6" name="Espace réservé du contenu 2"/>
          <p:cNvSpPr txBox="1">
            <a:spLocks/>
          </p:cNvSpPr>
          <p:nvPr/>
        </p:nvSpPr>
        <p:spPr>
          <a:xfrm>
            <a:off x="253646" y="1653103"/>
            <a:ext cx="8306153" cy="550468"/>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Recommandations </a:t>
            </a:r>
            <a:r>
              <a:rPr lang="fr-FR" sz="2000" dirty="0">
                <a:solidFill>
                  <a:srgbClr val="000099"/>
                </a:solidFill>
                <a:cs typeface="Arial" panose="020B0604020202020204" pitchFamily="34" charset="0"/>
              </a:rPr>
              <a:t>: Prise en charge des douleurs nociceptives </a:t>
            </a:r>
            <a:r>
              <a:rPr lang="fr-FR" sz="2000" baseline="30000" dirty="0">
                <a:solidFill>
                  <a:srgbClr val="000099"/>
                </a:solidFill>
                <a:cs typeface="Arial" panose="020B0604020202020204" pitchFamily="34" charset="0"/>
              </a:rPr>
              <a:t>(1)</a:t>
            </a:r>
          </a:p>
        </p:txBody>
      </p:sp>
      <p:sp>
        <p:nvSpPr>
          <p:cNvPr id="8" name="Rectangle 7"/>
          <p:cNvSpPr/>
          <p:nvPr/>
        </p:nvSpPr>
        <p:spPr>
          <a:xfrm>
            <a:off x="0" y="6442141"/>
            <a:ext cx="10219765" cy="246221"/>
          </a:xfrm>
          <a:prstGeom prst="rect">
            <a:avLst/>
          </a:prstGeom>
        </p:spPr>
        <p:txBody>
          <a:bodyPr wrap="square">
            <a:spAutoFit/>
          </a:bodyPr>
          <a:lstStyle/>
          <a:p>
            <a:r>
              <a:rPr lang="fr-FR" sz="900" dirty="0"/>
              <a:t>(</a:t>
            </a:r>
            <a:r>
              <a:rPr lang="fr-FR" sz="1000" i="1" dirty="0"/>
              <a:t>1) ANSM - Prise en charge des douleurs de l’adulte modérées à intenses - Mise au point (actualisée) – mai 2011</a:t>
            </a:r>
          </a:p>
        </p:txBody>
      </p:sp>
      <p:sp>
        <p:nvSpPr>
          <p:cNvPr id="9" name="Espace réservé du contenu 5"/>
          <p:cNvSpPr txBox="1">
            <a:spLocks/>
          </p:cNvSpPr>
          <p:nvPr/>
        </p:nvSpPr>
        <p:spPr bwMode="auto">
          <a:xfrm>
            <a:off x="685800" y="2157412"/>
            <a:ext cx="10807700" cy="4395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1200"/>
              </a:spcBef>
              <a:buFontTx/>
              <a:buBlip>
                <a:blip r:embed="rId3"/>
              </a:buBlip>
            </a:pPr>
            <a:r>
              <a:rPr lang="fr-FR" altLang="fr-FR" sz="2000" b="1" dirty="0">
                <a:solidFill>
                  <a:srgbClr val="000099"/>
                </a:solidFill>
                <a:cs typeface="Arial" panose="020B0604020202020204" pitchFamily="34" charset="0"/>
              </a:rPr>
              <a:t>Douleurs aiguës </a:t>
            </a:r>
          </a:p>
          <a:p>
            <a:pPr lvl="1">
              <a:lnSpc>
                <a:spcPct val="150000"/>
              </a:lnSpc>
              <a:spcBef>
                <a:spcPts val="0"/>
              </a:spcBef>
              <a:buClr>
                <a:srgbClr val="62C400"/>
              </a:buClr>
              <a:buFont typeface="Arial" panose="020B0604020202020204" pitchFamily="34" charset="0"/>
              <a:buChar char="•"/>
            </a:pPr>
            <a:r>
              <a:rPr lang="fr-FR" altLang="fr-FR" sz="2000" b="1" dirty="0">
                <a:solidFill>
                  <a:srgbClr val="000099"/>
                </a:solidFill>
                <a:cs typeface="Arial" panose="020B0604020202020204" pitchFamily="34" charset="0"/>
              </a:rPr>
              <a:t>légère à modérée </a:t>
            </a:r>
            <a:r>
              <a:rPr lang="fr-FR" altLang="fr-FR" sz="2000" dirty="0">
                <a:solidFill>
                  <a:srgbClr val="000099"/>
                </a:solidFill>
                <a:cs typeface="Arial" panose="020B0604020202020204" pitchFamily="34" charset="0"/>
                <a:sym typeface="Wingdings" panose="05000000000000000000" pitchFamily="2" charset="2"/>
              </a:rPr>
              <a:t></a:t>
            </a:r>
            <a:r>
              <a:rPr lang="fr-FR" altLang="fr-FR" sz="1800" dirty="0">
                <a:solidFill>
                  <a:srgbClr val="000099"/>
                </a:solidFill>
                <a:cs typeface="Arial" panose="020B0604020202020204" pitchFamily="34" charset="0"/>
                <a:sym typeface="Wingdings" panose="05000000000000000000" pitchFamily="2" charset="2"/>
              </a:rPr>
              <a:t> </a:t>
            </a:r>
            <a:r>
              <a:rPr lang="fr-FR" sz="1800" dirty="0">
                <a:solidFill>
                  <a:srgbClr val="000099"/>
                </a:solidFill>
              </a:rPr>
              <a:t>Paracétamol à dose optimale (dose minimale efficace)</a:t>
            </a:r>
          </a:p>
          <a:p>
            <a:pPr lvl="1">
              <a:lnSpc>
                <a:spcPct val="150000"/>
              </a:lnSpc>
              <a:spcBef>
                <a:spcPts val="0"/>
              </a:spcBef>
              <a:buClr>
                <a:srgbClr val="62C400"/>
              </a:buClr>
              <a:buFont typeface="Arial" panose="020B0604020202020204" pitchFamily="34" charset="0"/>
              <a:buChar char="•"/>
            </a:pPr>
            <a:r>
              <a:rPr lang="fr-FR" sz="2000" b="1" dirty="0">
                <a:solidFill>
                  <a:srgbClr val="000099"/>
                </a:solidFill>
              </a:rPr>
              <a:t>modérée à intense </a:t>
            </a:r>
            <a:r>
              <a:rPr lang="fr-FR" altLang="fr-FR" sz="2000" dirty="0">
                <a:solidFill>
                  <a:srgbClr val="000099"/>
                </a:solidFill>
                <a:cs typeface="Arial" panose="020B0604020202020204" pitchFamily="34" charset="0"/>
                <a:sym typeface="Wingdings" panose="05000000000000000000" pitchFamily="2" charset="2"/>
              </a:rPr>
              <a:t></a:t>
            </a:r>
            <a:r>
              <a:rPr lang="fr-FR" altLang="fr-FR" sz="1800" dirty="0">
                <a:solidFill>
                  <a:srgbClr val="000099"/>
                </a:solidFill>
                <a:cs typeface="Arial" panose="020B0604020202020204" pitchFamily="34" charset="0"/>
                <a:sym typeface="Wingdings" panose="05000000000000000000" pitchFamily="2" charset="2"/>
              </a:rPr>
              <a:t> AINS à dose antalgique en cure courte, ou antalgique de palier II</a:t>
            </a:r>
          </a:p>
          <a:p>
            <a:pPr lvl="1">
              <a:lnSpc>
                <a:spcPct val="150000"/>
              </a:lnSpc>
              <a:spcBef>
                <a:spcPts val="0"/>
              </a:spcBef>
              <a:buClr>
                <a:srgbClr val="62C400"/>
              </a:buClr>
              <a:buFont typeface="Arial" panose="020B0604020202020204" pitchFamily="34" charset="0"/>
              <a:buChar char="•"/>
            </a:pPr>
            <a:r>
              <a:rPr lang="fr-FR" sz="2000" b="1" dirty="0">
                <a:solidFill>
                  <a:srgbClr val="000099"/>
                </a:solidFill>
              </a:rPr>
              <a:t>Intense</a:t>
            </a:r>
            <a:r>
              <a:rPr lang="fr-FR" sz="2000" dirty="0">
                <a:solidFill>
                  <a:srgbClr val="000099"/>
                </a:solidFill>
              </a:rPr>
              <a:t> </a:t>
            </a:r>
            <a:r>
              <a:rPr lang="fr-FR" altLang="fr-FR" sz="2000" dirty="0">
                <a:solidFill>
                  <a:srgbClr val="000099"/>
                </a:solidFill>
                <a:cs typeface="Arial" panose="020B0604020202020204" pitchFamily="34" charset="0"/>
                <a:sym typeface="Wingdings" panose="05000000000000000000" pitchFamily="2" charset="2"/>
              </a:rPr>
              <a:t></a:t>
            </a:r>
            <a:r>
              <a:rPr lang="fr-FR" altLang="fr-FR" sz="1800" dirty="0">
                <a:solidFill>
                  <a:srgbClr val="000099"/>
                </a:solidFill>
                <a:cs typeface="Arial" panose="020B0604020202020204" pitchFamily="34" charset="0"/>
                <a:sym typeface="Wingdings" panose="05000000000000000000" pitchFamily="2" charset="2"/>
              </a:rPr>
              <a:t> </a:t>
            </a:r>
            <a:r>
              <a:rPr lang="fr-FR" sz="1800" dirty="0">
                <a:solidFill>
                  <a:srgbClr val="000099"/>
                </a:solidFill>
              </a:rPr>
              <a:t>antalgique de palier II, ou de palier III dans les douleurs très intenses</a:t>
            </a:r>
          </a:p>
          <a:p>
            <a:pPr>
              <a:lnSpc>
                <a:spcPct val="150000"/>
              </a:lnSpc>
              <a:spcBef>
                <a:spcPts val="1800"/>
              </a:spcBef>
              <a:buFontTx/>
              <a:buBlip>
                <a:blip r:embed="rId3"/>
              </a:buBlip>
            </a:pPr>
            <a:r>
              <a:rPr lang="fr-FR" altLang="fr-FR" sz="2000" b="1" dirty="0">
                <a:solidFill>
                  <a:srgbClr val="000099"/>
                </a:solidFill>
                <a:cs typeface="Arial" panose="020B0604020202020204" pitchFamily="34" charset="0"/>
              </a:rPr>
              <a:t>Douleurs chroniques</a:t>
            </a:r>
          </a:p>
          <a:p>
            <a:pPr marL="457200" lvl="1" indent="0">
              <a:spcBef>
                <a:spcPts val="600"/>
              </a:spcBef>
              <a:buClr>
                <a:srgbClr val="62C400"/>
              </a:buClr>
              <a:buNone/>
            </a:pPr>
            <a:r>
              <a:rPr lang="fr-FR" altLang="fr-FR" sz="2000" dirty="0">
                <a:solidFill>
                  <a:srgbClr val="000099"/>
                </a:solidFill>
                <a:cs typeface="Arial" panose="020B0604020202020204" pitchFamily="34" charset="0"/>
                <a:sym typeface="Wingdings" panose="05000000000000000000" pitchFamily="2" charset="2"/>
              </a:rPr>
              <a:t> </a:t>
            </a:r>
            <a:r>
              <a:rPr lang="fr-FR" sz="1800" dirty="0">
                <a:solidFill>
                  <a:srgbClr val="000099"/>
                </a:solidFill>
              </a:rPr>
              <a:t>Paracétamol à dose optimale (dose minimale efficace) </a:t>
            </a:r>
          </a:p>
          <a:p>
            <a:pPr marL="723900" lvl="1" indent="-266700">
              <a:spcBef>
                <a:spcPts val="600"/>
              </a:spcBef>
              <a:buClr>
                <a:srgbClr val="62C400"/>
              </a:buClr>
              <a:buNone/>
            </a:pPr>
            <a:r>
              <a:rPr lang="fr-FR" sz="1800" dirty="0">
                <a:solidFill>
                  <a:srgbClr val="000099"/>
                </a:solidFill>
              </a:rPr>
              <a:t>	et/ou   +/-   antalgique de palier II (dose faible à moyenne)</a:t>
            </a:r>
          </a:p>
          <a:p>
            <a:pPr marL="723900" lvl="1" indent="-266700">
              <a:spcBef>
                <a:spcPts val="1800"/>
              </a:spcBef>
              <a:buClr>
                <a:srgbClr val="62C400"/>
              </a:buClr>
              <a:buNone/>
            </a:pPr>
            <a:r>
              <a:rPr lang="fr-FR" altLang="fr-FR" sz="2000" dirty="0">
                <a:solidFill>
                  <a:srgbClr val="000099"/>
                </a:solidFill>
                <a:cs typeface="Arial" panose="020B0604020202020204" pitchFamily="34" charset="0"/>
                <a:sym typeface="Wingdings" panose="05000000000000000000" pitchFamily="2" charset="2"/>
              </a:rPr>
              <a:t> </a:t>
            </a:r>
            <a:r>
              <a:rPr lang="fr-FR" altLang="fr-FR" sz="1800" dirty="0" err="1">
                <a:solidFill>
                  <a:srgbClr val="000099"/>
                </a:solidFill>
                <a:cs typeface="Arial" panose="020B0604020202020204" pitchFamily="34" charset="0"/>
                <a:sym typeface="Wingdings" panose="05000000000000000000" pitchFamily="2" charset="2"/>
              </a:rPr>
              <a:t>R</a:t>
            </a:r>
            <a:r>
              <a:rPr lang="fr-FR" sz="1800" dirty="0" err="1">
                <a:solidFill>
                  <a:srgbClr val="000099"/>
                </a:solidFill>
              </a:rPr>
              <a:t>é-évaluer</a:t>
            </a:r>
            <a:r>
              <a:rPr lang="fr-FR" sz="1800" dirty="0">
                <a:solidFill>
                  <a:srgbClr val="000099"/>
                </a:solidFill>
              </a:rPr>
              <a:t> le traitement après une semaine</a:t>
            </a:r>
            <a:endParaRPr lang="fr-FR" altLang="fr-FR" sz="1800" dirty="0">
              <a:solidFill>
                <a:srgbClr val="000099"/>
              </a:solidFill>
              <a:cs typeface="Arial" panose="020B0604020202020204" pitchFamily="34" charset="0"/>
            </a:endParaRPr>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0" name="Rectangle 9"/>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J’ai mal»</a:t>
            </a:r>
          </a:p>
        </p:txBody>
      </p:sp>
    </p:spTree>
    <p:extLst>
      <p:ext uri="{BB962C8B-B14F-4D97-AF65-F5344CB8AC3E}">
        <p14:creationId xmlns:p14="http://schemas.microsoft.com/office/powerpoint/2010/main" val="20671893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p:cNvSpPr>
          <p:nvPr/>
        </p:nvSpPr>
        <p:spPr bwMode="auto">
          <a:xfrm>
            <a:off x="1382354" y="1575466"/>
            <a:ext cx="8013700" cy="4729162"/>
          </a:xfrm>
          <a:prstGeom prst="rect">
            <a:avLst/>
          </a:prstGeom>
          <a:noFill/>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71475" lvl="2" indent="0">
              <a:buNone/>
              <a:tabLst>
                <a:tab pos="177800" algn="l"/>
              </a:tabLst>
              <a:defRPr/>
            </a:pPr>
            <a:r>
              <a:rPr lang="fr-FR" altLang="fr-FR" sz="2000" b="1" dirty="0">
                <a:solidFill>
                  <a:srgbClr val="000099"/>
                </a:solidFill>
                <a:ea typeface="ＭＳ Ｐゴシック" panose="020B0600070205080204" pitchFamily="34" charset="-128"/>
                <a:sym typeface="Wingdings" panose="05000000000000000000" pitchFamily="2" charset="2"/>
              </a:rPr>
              <a:t></a:t>
            </a:r>
            <a:r>
              <a:rPr lang="fr-FR" altLang="fr-FR" sz="2000" b="1" dirty="0">
                <a:solidFill>
                  <a:srgbClr val="95C41D"/>
                </a:solidFill>
                <a:ea typeface="ＭＳ Ｐゴシック" panose="020B0600070205080204" pitchFamily="34" charset="-128"/>
                <a:sym typeface="Wingdings" panose="05000000000000000000" pitchFamily="2" charset="2"/>
              </a:rPr>
              <a:t> </a:t>
            </a:r>
            <a:r>
              <a:rPr lang="fr-FR" altLang="fr-FR" sz="2000" b="1" dirty="0">
                <a:solidFill>
                  <a:srgbClr val="000099"/>
                </a:solidFill>
                <a:latin typeface="+mj-lt"/>
                <a:ea typeface="ＭＳ Ｐゴシック" panose="020B0600070205080204" pitchFamily="34" charset="-128"/>
                <a:cs typeface="Arial" panose="020B0604020202020204" pitchFamily="34" charset="0"/>
              </a:rPr>
              <a:t>Pathologies articulaires</a:t>
            </a:r>
          </a:p>
          <a:p>
            <a:pPr marL="371475" lvl="2" indent="0">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714375" lvl="2" indent="-342900">
              <a:buFont typeface="Wingdings" panose="05000000000000000000" pitchFamily="2" charset="2"/>
              <a:buChar char="à"/>
              <a:tabLst>
                <a:tab pos="177800" algn="l"/>
              </a:tabLst>
              <a:defRPr/>
            </a:pPr>
            <a:r>
              <a:rPr lang="fr-FR" altLang="fr-FR" sz="2000" b="1" dirty="0">
                <a:solidFill>
                  <a:srgbClr val="000099"/>
                </a:solidFill>
                <a:ea typeface="ＭＳ Ｐゴシック" panose="020B0600070205080204" pitchFamily="34" charset="-128"/>
                <a:cs typeface="Arial" panose="020B0604020202020204" pitchFamily="34" charset="0"/>
              </a:rPr>
              <a:t>Déminéralisation et risque </a:t>
            </a:r>
            <a:r>
              <a:rPr lang="fr-FR" altLang="fr-FR" sz="2000" b="1" dirty="0" err="1">
                <a:solidFill>
                  <a:srgbClr val="000099"/>
                </a:solidFill>
                <a:ea typeface="ＭＳ Ｐゴシック" panose="020B0600070205080204" pitchFamily="34" charset="-128"/>
                <a:cs typeface="Arial" panose="020B0604020202020204" pitchFamily="34" charset="0"/>
              </a:rPr>
              <a:t>fracturaire</a:t>
            </a:r>
            <a:endParaRPr lang="fr-FR" altLang="fr-FR" sz="2000" b="1" dirty="0">
              <a:solidFill>
                <a:srgbClr val="000099"/>
              </a:solidFill>
              <a:ea typeface="ＭＳ Ｐゴシック" panose="020B0600070205080204" pitchFamily="34" charset="-128"/>
              <a:cs typeface="Arial" panose="020B0604020202020204" pitchFamily="34" charset="0"/>
            </a:endParaRPr>
          </a:p>
          <a:p>
            <a:pPr marL="714375" lvl="2" indent="-342900">
              <a:buFont typeface="Wingdings" panose="05000000000000000000" pitchFamily="2" charset="2"/>
              <a:buChar char="à"/>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None/>
              <a:tabLst>
                <a:tab pos="177800" algn="l"/>
              </a:tabLst>
              <a:defRPr/>
            </a:pPr>
            <a:r>
              <a:rPr lang="fr-FR" altLang="fr-FR" sz="2000" b="1" dirty="0">
                <a:solidFill>
                  <a:srgbClr val="000099"/>
                </a:solidFill>
                <a:ea typeface="ＭＳ Ｐゴシック" panose="020B0600070205080204" pitchFamily="34" charset="-128"/>
                <a:sym typeface="Wingdings" panose="05000000000000000000" pitchFamily="2" charset="2"/>
              </a:rPr>
              <a:t> </a:t>
            </a:r>
            <a:r>
              <a:rPr lang="fr-FR" altLang="fr-FR" sz="2000" b="1" dirty="0">
                <a:solidFill>
                  <a:srgbClr val="000099"/>
                </a:solidFill>
                <a:latin typeface="+mj-lt"/>
                <a:ea typeface="ＭＳ Ｐゴシック" panose="020B0600070205080204" pitchFamily="34" charset="-128"/>
                <a:cs typeface="Arial" panose="020B0604020202020204" pitchFamily="34" charset="0"/>
              </a:rPr>
              <a:t>Chirurgie osseuse</a:t>
            </a:r>
          </a:p>
          <a:p>
            <a:pPr marL="371475" lvl="2" indent="0">
              <a:buFont typeface="Wingdings" panose="05000000000000000000" pitchFamily="2" charset="2"/>
              <a:buChar char="à"/>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None/>
              <a:tabLst>
                <a:tab pos="177800" algn="l"/>
              </a:tabLst>
              <a:defRPr/>
            </a:pPr>
            <a:r>
              <a:rPr lang="fr-FR" altLang="fr-FR" sz="2000" b="1" dirty="0">
                <a:solidFill>
                  <a:srgbClr val="000099"/>
                </a:solidFill>
                <a:ea typeface="ＭＳ Ｐゴシック" panose="020B0600070205080204" pitchFamily="34" charset="-128"/>
                <a:sym typeface="Wingdings" panose="05000000000000000000" pitchFamily="2" charset="2"/>
              </a:rPr>
              <a:t> </a:t>
            </a:r>
            <a:r>
              <a:rPr lang="fr-FR" altLang="fr-FR" sz="2000" b="1" dirty="0">
                <a:solidFill>
                  <a:srgbClr val="000099"/>
                </a:solidFill>
                <a:latin typeface="+mj-lt"/>
                <a:ea typeface="ＭＳ Ｐゴシック" panose="020B0600070205080204" pitchFamily="34" charset="-128"/>
                <a:cs typeface="Arial" panose="020B0604020202020204" pitchFamily="34" charset="0"/>
              </a:rPr>
              <a:t>Crampes</a:t>
            </a:r>
          </a:p>
          <a:p>
            <a:pPr marL="371475" lvl="2" indent="0">
              <a:buFont typeface="Wingdings" panose="05000000000000000000" pitchFamily="2" charset="2"/>
              <a:buChar char="à"/>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p:txBody>
      </p:sp>
      <p:sp>
        <p:nvSpPr>
          <p:cNvPr id="5" name="ZoneTexte 4"/>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7" name="Rectangle 6"/>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J’ai mal»</a:t>
            </a:r>
          </a:p>
        </p:txBody>
      </p:sp>
    </p:spTree>
    <p:extLst>
      <p:ext uri="{BB962C8B-B14F-4D97-AF65-F5344CB8AC3E}">
        <p14:creationId xmlns:p14="http://schemas.microsoft.com/office/powerpoint/2010/main" val="5957495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Pathologies articulaires</a:t>
            </a:r>
            <a:endParaRPr lang="fr-FR" altLang="fr-FR" sz="2000" b="1" dirty="0">
              <a:solidFill>
                <a:srgbClr val="95C41D"/>
              </a:solidFill>
              <a:cs typeface="Arial" panose="020B0604020202020204" pitchFamily="34" charset="0"/>
            </a:endParaRPr>
          </a:p>
        </p:txBody>
      </p:sp>
      <p:sp>
        <p:nvSpPr>
          <p:cNvPr id="8" name="Text Box 27"/>
          <p:cNvSpPr txBox="1">
            <a:spLocks noChangeArrowheads="1"/>
          </p:cNvSpPr>
          <p:nvPr/>
        </p:nvSpPr>
        <p:spPr bwMode="auto">
          <a:xfrm>
            <a:off x="7669834" y="2502492"/>
            <a:ext cx="3471636" cy="996017"/>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Ruta</a:t>
            </a:r>
            <a:r>
              <a:rPr lang="fr-FR" sz="1800" b="1" dirty="0">
                <a:solidFill>
                  <a:srgbClr val="000090"/>
                </a:solidFill>
              </a:rPr>
              <a:t> </a:t>
            </a:r>
            <a:r>
              <a:rPr lang="fr-FR" sz="1800" b="1" dirty="0" err="1">
                <a:solidFill>
                  <a:srgbClr val="000090"/>
                </a:solidFill>
              </a:rPr>
              <a:t>graveolens</a:t>
            </a:r>
            <a:r>
              <a:rPr lang="fr-FR" sz="1800" b="1" dirty="0">
                <a:solidFill>
                  <a:srgbClr val="000090"/>
                </a:solidFill>
              </a:rPr>
              <a:t> 9 CH</a:t>
            </a:r>
          </a:p>
          <a:p>
            <a:pPr algn="r">
              <a:spcBef>
                <a:spcPts val="300"/>
              </a:spcBef>
            </a:pPr>
            <a:r>
              <a:rPr lang="fr-FR" dirty="0">
                <a:solidFill>
                  <a:srgbClr val="000099"/>
                </a:solidFill>
              </a:rPr>
              <a:t>5 granules matin et soir</a:t>
            </a:r>
          </a:p>
          <a:p>
            <a:pPr algn="r"/>
            <a:r>
              <a:rPr lang="fr-FR" dirty="0">
                <a:solidFill>
                  <a:srgbClr val="000099"/>
                </a:solidFill>
              </a:rPr>
              <a:t>Multiplier les prises à la demande</a:t>
            </a:r>
          </a:p>
        </p:txBody>
      </p:sp>
      <p:sp>
        <p:nvSpPr>
          <p:cNvPr id="9" name="Text Box 26"/>
          <p:cNvSpPr txBox="1">
            <a:spLocks noChangeArrowheads="1"/>
          </p:cNvSpPr>
          <p:nvPr/>
        </p:nvSpPr>
        <p:spPr bwMode="auto">
          <a:xfrm>
            <a:off x="668565" y="2354121"/>
            <a:ext cx="648498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endParaRPr lang="fr-FR" altLang="fr-FR" dirty="0">
              <a:solidFill>
                <a:srgbClr val="000099"/>
              </a:solidFill>
              <a:cs typeface="Arial" panose="020B0604020202020204" pitchFamily="34" charset="0"/>
            </a:endParaRPr>
          </a:p>
          <a:p>
            <a:pPr marL="285750" indent="-285750">
              <a:buClr>
                <a:srgbClr val="62C400"/>
              </a:buClr>
              <a:buBlip>
                <a:blip r:embed="rId3"/>
              </a:buBlip>
            </a:pPr>
            <a:r>
              <a:rPr lang="fr-FR" altLang="fr-FR" dirty="0">
                <a:solidFill>
                  <a:srgbClr val="000099"/>
                </a:solidFill>
                <a:cs typeface="Arial" panose="020B0604020202020204" pitchFamily="34" charset="0"/>
              </a:rPr>
              <a:t>Meurtrissures, courbatures, raideur, principalement localisées aux articulations des poignets, des chevilles et de la colonne vertébrale.</a:t>
            </a:r>
          </a:p>
          <a:p>
            <a:pPr marL="266700">
              <a:buClr>
                <a:srgbClr val="62C400"/>
              </a:buClr>
            </a:pPr>
            <a:r>
              <a:rPr lang="fr-FR" altLang="fr-FR" b="1" i="1" dirty="0">
                <a:solidFill>
                  <a:srgbClr val="000099"/>
                </a:solidFill>
                <a:cs typeface="Arial" panose="020B0604020202020204" pitchFamily="34" charset="0"/>
              </a:rPr>
              <a:t>Amélioration par le mouvement et la chaleur</a:t>
            </a:r>
          </a:p>
        </p:txBody>
      </p:sp>
      <p:sp>
        <p:nvSpPr>
          <p:cNvPr id="10" name="Text Box 27"/>
          <p:cNvSpPr txBox="1">
            <a:spLocks noChangeArrowheads="1"/>
          </p:cNvSpPr>
          <p:nvPr/>
        </p:nvSpPr>
        <p:spPr bwMode="auto">
          <a:xfrm>
            <a:off x="8659851" y="4202005"/>
            <a:ext cx="2481618"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Causticum</a:t>
            </a:r>
            <a:r>
              <a:rPr lang="fr-FR" sz="1800" b="1" dirty="0">
                <a:solidFill>
                  <a:srgbClr val="000090"/>
                </a:solidFill>
              </a:rPr>
              <a:t>  9 CH</a:t>
            </a:r>
          </a:p>
          <a:p>
            <a:pPr algn="r">
              <a:spcBef>
                <a:spcPts val="300"/>
              </a:spcBef>
            </a:pPr>
            <a:r>
              <a:rPr lang="fr-FR" dirty="0">
                <a:solidFill>
                  <a:srgbClr val="000099"/>
                </a:solidFill>
              </a:rPr>
              <a:t>5 granules matin et soir</a:t>
            </a:r>
          </a:p>
        </p:txBody>
      </p:sp>
      <p:sp>
        <p:nvSpPr>
          <p:cNvPr id="11" name="Text Box 26"/>
          <p:cNvSpPr txBox="1">
            <a:spLocks noChangeArrowheads="1"/>
          </p:cNvSpPr>
          <p:nvPr/>
        </p:nvSpPr>
        <p:spPr bwMode="auto">
          <a:xfrm>
            <a:off x="668565" y="3986105"/>
            <a:ext cx="6484984"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endParaRPr lang="fr-FR" altLang="fr-FR" sz="1500" dirty="0">
              <a:solidFill>
                <a:srgbClr val="000099"/>
              </a:solidFill>
              <a:cs typeface="Arial" panose="020B0604020202020204" pitchFamily="34" charset="0"/>
            </a:endParaRPr>
          </a:p>
          <a:p>
            <a:pPr marL="285750" indent="-285750">
              <a:buClr>
                <a:srgbClr val="62C400"/>
              </a:buClr>
              <a:buBlip>
                <a:blip r:embed="rId3"/>
              </a:buBlip>
            </a:pPr>
            <a:r>
              <a:rPr lang="fr-FR" altLang="fr-FR" dirty="0">
                <a:solidFill>
                  <a:srgbClr val="000099"/>
                </a:solidFill>
                <a:cs typeface="Arial" panose="020B0604020202020204" pitchFamily="34" charset="0"/>
              </a:rPr>
              <a:t>Rétractions tendineuses et contractures musculaires.</a:t>
            </a:r>
          </a:p>
          <a:p>
            <a:pPr marL="266700">
              <a:buClr>
                <a:srgbClr val="62C400"/>
              </a:buClr>
            </a:pPr>
            <a:r>
              <a:rPr lang="fr-FR" altLang="fr-FR" b="1" dirty="0">
                <a:solidFill>
                  <a:srgbClr val="000099"/>
                </a:solidFill>
                <a:cs typeface="Arial" panose="020B0604020202020204" pitchFamily="34" charset="0"/>
              </a:rPr>
              <a:t>Enraidissement douloureux</a:t>
            </a:r>
          </a:p>
          <a:p>
            <a:pPr marL="266700">
              <a:buClr>
                <a:srgbClr val="62C400"/>
              </a:buClr>
            </a:pPr>
            <a:r>
              <a:rPr lang="fr-FR" altLang="fr-FR" i="1" dirty="0">
                <a:solidFill>
                  <a:srgbClr val="000099"/>
                </a:solidFill>
                <a:cs typeface="Arial" panose="020B0604020202020204" pitchFamily="34" charset="0"/>
              </a:rPr>
              <a:t>Amélioration par la chaleur humide</a:t>
            </a:r>
          </a:p>
        </p:txBody>
      </p:sp>
      <p:sp>
        <p:nvSpPr>
          <p:cNvPr id="12" name="Espace réservé du contenu 2"/>
          <p:cNvSpPr txBox="1">
            <a:spLocks/>
          </p:cNvSpPr>
          <p:nvPr/>
        </p:nvSpPr>
        <p:spPr>
          <a:xfrm>
            <a:off x="253647" y="1683280"/>
            <a:ext cx="3811588" cy="625475"/>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Douleurs tendineuses</a:t>
            </a:r>
          </a:p>
          <a:p>
            <a:pPr defTabSz="914377" fontAlgn="auto">
              <a:spcBef>
                <a:spcPts val="0"/>
              </a:spcBef>
              <a:spcAft>
                <a:spcPts val="0"/>
              </a:spcAft>
              <a:buBlip>
                <a:blip r:embed="rId4"/>
              </a:buBlip>
              <a:defRPr/>
            </a:pPr>
            <a:endParaRPr lang="fr-FR" dirty="0">
              <a:solidFill>
                <a:srgbClr val="000000"/>
              </a:solidFill>
            </a:endParaRPr>
          </a:p>
        </p:txBody>
      </p:sp>
      <p:pic>
        <p:nvPicPr>
          <p:cNvPr id="13" name="Imag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4" name="Rectangle 13"/>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J’ai mal»</a:t>
            </a:r>
          </a:p>
        </p:txBody>
      </p:sp>
    </p:spTree>
    <p:extLst>
      <p:ext uri="{BB962C8B-B14F-4D97-AF65-F5344CB8AC3E}">
        <p14:creationId xmlns:p14="http://schemas.microsoft.com/office/powerpoint/2010/main" val="11154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8"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Pathologies articulaires</a:t>
            </a:r>
            <a:endParaRPr lang="fr-FR" altLang="fr-FR" sz="2000" b="1" dirty="0">
              <a:solidFill>
                <a:srgbClr val="95C41D"/>
              </a:solidFill>
              <a:cs typeface="Arial" panose="020B0604020202020204" pitchFamily="34" charset="0"/>
            </a:endParaRPr>
          </a:p>
        </p:txBody>
      </p:sp>
      <p:sp>
        <p:nvSpPr>
          <p:cNvPr id="9" name="Espace réservé du contenu 2"/>
          <p:cNvSpPr txBox="1">
            <a:spLocks/>
          </p:cNvSpPr>
          <p:nvPr/>
        </p:nvSpPr>
        <p:spPr>
          <a:xfrm>
            <a:off x="253647" y="1683280"/>
            <a:ext cx="3811588" cy="625475"/>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Douleurs arthrosiques</a:t>
            </a:r>
          </a:p>
          <a:p>
            <a:pPr defTabSz="914377" fontAlgn="auto">
              <a:spcBef>
                <a:spcPts val="0"/>
              </a:spcBef>
              <a:spcAft>
                <a:spcPts val="0"/>
              </a:spcAft>
              <a:buBlip>
                <a:blip r:embed="rId3"/>
              </a:buBlip>
              <a:defRPr/>
            </a:pPr>
            <a:endParaRPr lang="fr-FR" dirty="0">
              <a:solidFill>
                <a:srgbClr val="000000"/>
              </a:solidFill>
            </a:endParaRPr>
          </a:p>
        </p:txBody>
      </p:sp>
      <p:sp>
        <p:nvSpPr>
          <p:cNvPr id="10" name="Espace réservé du contenu 5"/>
          <p:cNvSpPr txBox="1">
            <a:spLocks/>
          </p:cNvSpPr>
          <p:nvPr/>
        </p:nvSpPr>
        <p:spPr bwMode="auto">
          <a:xfrm>
            <a:off x="685800" y="2246312"/>
            <a:ext cx="9715500" cy="39258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Tx/>
              <a:buBlip>
                <a:blip r:embed="rId3"/>
              </a:buBlip>
            </a:pPr>
            <a:r>
              <a:rPr lang="fr-FR" sz="2000" b="1" dirty="0">
                <a:solidFill>
                  <a:srgbClr val="000099"/>
                </a:solidFill>
                <a:latin typeface="Arial" panose="020B0604020202020204" pitchFamily="34" charset="0"/>
                <a:cs typeface="Arial" panose="020B0604020202020204" pitchFamily="34" charset="0"/>
              </a:rPr>
              <a:t>Arthrose</a:t>
            </a:r>
            <a:r>
              <a:rPr lang="fr-FR" sz="2000" dirty="0">
                <a:solidFill>
                  <a:srgbClr val="000099"/>
                </a:solidFill>
                <a:latin typeface="Arial" panose="020B0604020202020204" pitchFamily="34" charset="0"/>
                <a:cs typeface="Arial" panose="020B0604020202020204" pitchFamily="34" charset="0"/>
              </a:rPr>
              <a:t> = destruction progressive du cartilage </a:t>
            </a:r>
            <a:r>
              <a:rPr lang="fr-FR" sz="2000" dirty="0" err="1">
                <a:solidFill>
                  <a:srgbClr val="000099"/>
                </a:solidFill>
                <a:latin typeface="Arial" panose="020B0604020202020204" pitchFamily="34" charset="0"/>
                <a:cs typeface="Arial" panose="020B0604020202020204" pitchFamily="34" charset="0"/>
              </a:rPr>
              <a:t>intra-articulaire</a:t>
            </a:r>
            <a:r>
              <a:rPr lang="fr-FR" sz="2000" dirty="0">
                <a:solidFill>
                  <a:srgbClr val="000099"/>
                </a:solidFill>
                <a:latin typeface="Arial" panose="020B0604020202020204" pitchFamily="34" charset="0"/>
                <a:cs typeface="Arial" panose="020B0604020202020204" pitchFamily="34" charset="0"/>
              </a:rPr>
              <a:t>  </a:t>
            </a:r>
          </a:p>
          <a:p>
            <a:pPr marL="355600" indent="-355600">
              <a:lnSpc>
                <a:spcPct val="150000"/>
              </a:lnSpc>
              <a:buNone/>
            </a:pPr>
            <a:r>
              <a:rPr lang="fr-FR" altLang="fr-FR" sz="2000" dirty="0">
                <a:solidFill>
                  <a:srgbClr val="000099"/>
                </a:solidFill>
                <a:latin typeface="Arial" panose="020B0604020202020204" pitchFamily="34" charset="0"/>
                <a:cs typeface="Arial" panose="020B0604020202020204" pitchFamily="34" charset="0"/>
                <a:sym typeface="Wingdings" panose="05000000000000000000" pitchFamily="2" charset="2"/>
              </a:rPr>
              <a:t>	 </a:t>
            </a:r>
            <a:r>
              <a:rPr lang="fr-FR" sz="2000" dirty="0">
                <a:solidFill>
                  <a:srgbClr val="000099"/>
                </a:solidFill>
              </a:rPr>
              <a:t>ne joue plus son </a:t>
            </a:r>
            <a:r>
              <a:rPr lang="fr-FR" altLang="fr-FR" sz="2000" dirty="0">
                <a:solidFill>
                  <a:srgbClr val="000099"/>
                </a:solidFill>
                <a:cs typeface="Arial" panose="020B0604020202020204" pitchFamily="34" charset="0"/>
                <a:sym typeface="Wingdings" panose="05000000000000000000" pitchFamily="2" charset="2"/>
              </a:rPr>
              <a:t>rôle de protection</a:t>
            </a:r>
          </a:p>
          <a:p>
            <a:pPr marL="355600" indent="-355600">
              <a:lnSpc>
                <a:spcPct val="150000"/>
              </a:lnSpc>
              <a:buNone/>
            </a:pPr>
            <a:endParaRPr lang="fr-FR" altLang="fr-FR" sz="2000" dirty="0">
              <a:solidFill>
                <a:srgbClr val="000099"/>
              </a:solidFill>
              <a:cs typeface="Arial" panose="020B0604020202020204" pitchFamily="34" charset="0"/>
              <a:sym typeface="Wingdings" panose="05000000000000000000" pitchFamily="2" charset="2"/>
            </a:endParaRPr>
          </a:p>
          <a:p>
            <a:pPr>
              <a:lnSpc>
                <a:spcPct val="150000"/>
              </a:lnSpc>
              <a:buFontTx/>
              <a:buBlip>
                <a:blip r:embed="rId3"/>
              </a:buBlip>
            </a:pPr>
            <a:r>
              <a:rPr lang="fr-FR" altLang="fr-FR" sz="2000" b="1" dirty="0">
                <a:solidFill>
                  <a:srgbClr val="000099"/>
                </a:solidFill>
                <a:cs typeface="Arial" panose="020B0604020202020204" pitchFamily="34" charset="0"/>
              </a:rPr>
              <a:t>2 phases douloureuses </a:t>
            </a:r>
            <a:r>
              <a:rPr lang="fr-FR" altLang="fr-FR" sz="2000" dirty="0">
                <a:solidFill>
                  <a:srgbClr val="000099"/>
                </a:solidFill>
                <a:cs typeface="Arial" panose="020B0604020202020204" pitchFamily="34" charset="0"/>
              </a:rPr>
              <a:t>:</a:t>
            </a:r>
          </a:p>
          <a:p>
            <a:pPr lvl="1">
              <a:lnSpc>
                <a:spcPct val="150000"/>
              </a:lnSpc>
              <a:buClr>
                <a:srgbClr val="62C400"/>
              </a:buClr>
              <a:buFont typeface="Arial" panose="020B0604020202020204" pitchFamily="34" charset="0"/>
              <a:buChar char="•"/>
            </a:pPr>
            <a:r>
              <a:rPr lang="fr-FR" altLang="fr-FR" sz="1800" dirty="0">
                <a:solidFill>
                  <a:srgbClr val="000099"/>
                </a:solidFill>
                <a:latin typeface="Arial" panose="020B0604020202020204" pitchFamily="34" charset="0"/>
                <a:cs typeface="Arial" panose="020B0604020202020204" pitchFamily="34" charset="0"/>
              </a:rPr>
              <a:t>Phase inflammatoire, avec poussées douloureuses</a:t>
            </a:r>
          </a:p>
          <a:p>
            <a:pPr lvl="1">
              <a:lnSpc>
                <a:spcPct val="150000"/>
              </a:lnSpc>
              <a:buClr>
                <a:srgbClr val="62C400"/>
              </a:buClr>
              <a:buFont typeface="Arial" panose="020B0604020202020204" pitchFamily="34" charset="0"/>
              <a:buChar char="•"/>
            </a:pPr>
            <a:r>
              <a:rPr lang="fr-FR" altLang="fr-FR" sz="1800" dirty="0">
                <a:solidFill>
                  <a:srgbClr val="000099"/>
                </a:solidFill>
                <a:latin typeface="Arial" panose="020B0604020202020204" pitchFamily="34" charset="0"/>
                <a:cs typeface="Arial" panose="020B0604020202020204" pitchFamily="34" charset="0"/>
              </a:rPr>
              <a:t>Phase avec douleurs sur des articulations </a:t>
            </a:r>
            <a:r>
              <a:rPr lang="fr-FR" sz="1800" dirty="0">
                <a:solidFill>
                  <a:srgbClr val="000099"/>
                </a:solidFill>
                <a:latin typeface="Arial" panose="020B0604020202020204" pitchFamily="34" charset="0"/>
                <a:cs typeface="Arial" panose="020B0604020202020204" pitchFamily="34" charset="0"/>
              </a:rPr>
              <a:t>déformées et/ou érodées</a:t>
            </a:r>
            <a:endParaRPr lang="fr-FR" sz="1800" b="1" dirty="0">
              <a:solidFill>
                <a:srgbClr val="000099"/>
              </a:solidFill>
              <a:latin typeface="Arial" panose="020B0604020202020204" pitchFamily="34" charset="0"/>
              <a:cs typeface="Arial" panose="020B0604020202020204" pitchFamily="34" charset="0"/>
            </a:endParaRPr>
          </a:p>
          <a:p>
            <a:pPr>
              <a:lnSpc>
                <a:spcPct val="150000"/>
              </a:lnSpc>
              <a:buBlip>
                <a:blip r:embed="rId3"/>
              </a:buBlip>
            </a:pPr>
            <a:endParaRPr lang="fr-FR" altLang="fr-FR" sz="2000" dirty="0">
              <a:solidFill>
                <a:srgbClr val="000099"/>
              </a:solidFill>
              <a:cs typeface="Arial" panose="020B0604020202020204" pitchFamily="34" charset="0"/>
            </a:endParaRPr>
          </a:p>
          <a:p>
            <a:pPr marL="0" indent="0">
              <a:lnSpc>
                <a:spcPct val="150000"/>
              </a:lnSpc>
              <a:buNone/>
            </a:pPr>
            <a:endParaRPr lang="fr-FR" altLang="fr-FR" sz="2000" dirty="0">
              <a:solidFill>
                <a:srgbClr val="000099"/>
              </a:solidFill>
              <a:cs typeface="Arial" panose="020B0604020202020204" pitchFamily="34" charset="0"/>
            </a:endParaRPr>
          </a:p>
        </p:txBody>
      </p:sp>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4" name="Rectangle 13"/>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J’ai mal»</a:t>
            </a:r>
          </a:p>
        </p:txBody>
      </p:sp>
    </p:spTree>
    <p:extLst>
      <p:ext uri="{BB962C8B-B14F-4D97-AF65-F5344CB8AC3E}">
        <p14:creationId xmlns:p14="http://schemas.microsoft.com/office/powerpoint/2010/main" val="42440364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4"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Pathologies articulaires</a:t>
            </a:r>
            <a:endParaRPr lang="fr-FR" altLang="fr-FR" sz="2000" b="1" dirty="0">
              <a:solidFill>
                <a:srgbClr val="95C41D"/>
              </a:solidFill>
              <a:cs typeface="Arial" panose="020B0604020202020204" pitchFamily="34" charset="0"/>
            </a:endParaRPr>
          </a:p>
        </p:txBody>
      </p:sp>
      <p:sp>
        <p:nvSpPr>
          <p:cNvPr id="5" name="Freeform 9"/>
          <p:cNvSpPr>
            <a:spLocks/>
          </p:cNvSpPr>
          <p:nvPr/>
        </p:nvSpPr>
        <p:spPr bwMode="auto">
          <a:xfrm rot="-5625315">
            <a:off x="6821163" y="1784604"/>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6" name="Freeform 8"/>
          <p:cNvSpPr>
            <a:spLocks/>
          </p:cNvSpPr>
          <p:nvPr/>
        </p:nvSpPr>
        <p:spPr bwMode="auto">
          <a:xfrm rot="7278541" flipV="1">
            <a:off x="4933225" y="4547204"/>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7" name="Freeform 11"/>
          <p:cNvSpPr>
            <a:spLocks/>
          </p:cNvSpPr>
          <p:nvPr/>
        </p:nvSpPr>
        <p:spPr bwMode="auto">
          <a:xfrm rot="2849343" flipH="1">
            <a:off x="4049945" y="2312112"/>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9" name="Oval 13"/>
          <p:cNvSpPr>
            <a:spLocks noChangeArrowheads="1"/>
          </p:cNvSpPr>
          <p:nvPr/>
        </p:nvSpPr>
        <p:spPr bwMode="auto">
          <a:xfrm>
            <a:off x="4469628" y="2141657"/>
            <a:ext cx="2647950" cy="2430463"/>
          </a:xfrm>
          <a:prstGeom prst="ellipse">
            <a:avLst/>
          </a:prstGeom>
          <a:solidFill>
            <a:schemeClr val="bg1"/>
          </a:solidFill>
          <a:ln w="57150">
            <a:solidFill>
              <a:srgbClr val="AAD8DA"/>
            </a:solidFill>
            <a:round/>
            <a:headEnd/>
            <a:tailEnd/>
          </a:ln>
        </p:spPr>
        <p:txBody>
          <a:bodyPr/>
          <a:lstStyle/>
          <a:p>
            <a:pPr algn="ctr" eaLnBrk="0" fontAlgn="auto" hangingPunct="0">
              <a:spcBef>
                <a:spcPts val="0"/>
              </a:spcBef>
              <a:spcAft>
                <a:spcPts val="0"/>
              </a:spcAft>
              <a:defRPr/>
            </a:pPr>
            <a:endParaRPr lang="fr-FR" altLang="fr-FR" sz="1000" dirty="0">
              <a:solidFill>
                <a:srgbClr val="FF6600"/>
              </a:solidFill>
              <a:effectLst>
                <a:outerShdw blurRad="38100" dist="38100" dir="2700000" algn="tl">
                  <a:srgbClr val="C0C0C0"/>
                </a:outerShdw>
              </a:effectLst>
              <a:latin typeface="+mj-lt"/>
              <a:ea typeface="ＭＳ Ｐゴシック" charset="-128"/>
              <a:cs typeface="Arial" pitchFamily="34" charset="0"/>
            </a:endParaRPr>
          </a:p>
          <a:p>
            <a:pPr algn="ctr" eaLnBrk="0" fontAlgn="auto" hangingPunct="0">
              <a:spcBef>
                <a:spcPts val="0"/>
              </a:spcBef>
              <a:spcAft>
                <a:spcPts val="0"/>
              </a:spcAft>
              <a:defRPr/>
            </a:pPr>
            <a:endParaRPr lang="fr-FR" altLang="fr-FR" sz="1000" dirty="0">
              <a:solidFill>
                <a:srgbClr val="FF6600"/>
              </a:solidFill>
              <a:effectLst>
                <a:outerShdw blurRad="38100" dist="38100" dir="2700000" algn="tl">
                  <a:srgbClr val="C0C0C0"/>
                </a:outerShdw>
              </a:effectLst>
              <a:latin typeface="+mj-lt"/>
              <a:ea typeface="ＭＳ Ｐゴシック" charset="-128"/>
              <a:cs typeface="Arial" pitchFamily="34" charset="0"/>
            </a:endParaRPr>
          </a:p>
          <a:p>
            <a:pPr algn="ctr" eaLnBrk="0" fontAlgn="auto" hangingPunct="0">
              <a:spcBef>
                <a:spcPct val="100000"/>
              </a:spcBef>
              <a:spcAft>
                <a:spcPts val="0"/>
              </a:spcAft>
              <a:defRPr/>
            </a:pPr>
            <a:r>
              <a:rPr lang="fr-FR" altLang="fr-FR" sz="2200" dirty="0">
                <a:solidFill>
                  <a:srgbClr val="000099"/>
                </a:solidFill>
                <a:effectLst>
                  <a:outerShdw blurRad="38100" dist="38100" dir="2700000" algn="tl">
                    <a:srgbClr val="C0C0C0"/>
                  </a:outerShdw>
                </a:effectLst>
                <a:latin typeface="+mj-lt"/>
                <a:ea typeface="ＭＳ Ｐゴシック" charset="-128"/>
                <a:cs typeface="Arial" pitchFamily="34" charset="0"/>
              </a:rPr>
              <a:t>Qui suis-je ?</a:t>
            </a:r>
          </a:p>
          <a:p>
            <a:pPr algn="ctr" eaLnBrk="0" fontAlgn="auto" hangingPunct="0">
              <a:spcBef>
                <a:spcPts val="0"/>
              </a:spcBef>
              <a:spcAft>
                <a:spcPts val="0"/>
              </a:spcAft>
              <a:defRPr/>
            </a:pPr>
            <a:endParaRPr lang="fr-FR" altLang="fr-FR" sz="2200" dirty="0">
              <a:solidFill>
                <a:srgbClr val="000099"/>
              </a:solidFill>
              <a:effectLst>
                <a:outerShdw blurRad="38100" dist="38100" dir="2700000" algn="tl">
                  <a:srgbClr val="C0C0C0"/>
                </a:outerShdw>
              </a:effectLst>
              <a:latin typeface="+mj-lt"/>
              <a:ea typeface="ＭＳ Ｐゴシック" charset="-128"/>
              <a:cs typeface="Arial" pitchFamily="34" charset="0"/>
            </a:endParaRPr>
          </a:p>
        </p:txBody>
      </p:sp>
      <p:sp>
        <p:nvSpPr>
          <p:cNvPr id="10" name="Rectangle 10"/>
          <p:cNvSpPr>
            <a:spLocks noChangeArrowheads="1"/>
          </p:cNvSpPr>
          <p:nvPr/>
        </p:nvSpPr>
        <p:spPr bwMode="auto">
          <a:xfrm>
            <a:off x="201681" y="2887930"/>
            <a:ext cx="4089400" cy="2590157"/>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fontAlgn="auto">
              <a:buClr>
                <a:srgbClr val="33CC33"/>
              </a:buClr>
              <a:defRPr/>
            </a:pPr>
            <a:r>
              <a:rPr lang="fr-FR" altLang="fr-FR" sz="1600" b="1" dirty="0">
                <a:solidFill>
                  <a:srgbClr val="000099"/>
                </a:solidFill>
                <a:latin typeface="+mj-lt"/>
              </a:rPr>
              <a:t> Tropisme synovial (œdème et épanchement des séreuses)</a:t>
            </a:r>
          </a:p>
          <a:p>
            <a:pPr algn="ctr" fontAlgn="auto">
              <a:buClr>
                <a:srgbClr val="33CC33"/>
              </a:buClr>
              <a:defRPr/>
            </a:pPr>
            <a:r>
              <a:rPr lang="fr-FR" altLang="fr-FR" sz="1600" dirty="0">
                <a:solidFill>
                  <a:srgbClr val="000099"/>
                </a:solidFill>
                <a:latin typeface="+mj-lt"/>
              </a:rPr>
              <a:t>douleurs aiguës, lancinantes, souvent localisées en points précis,</a:t>
            </a:r>
          </a:p>
          <a:p>
            <a:pPr algn="ctr" fontAlgn="auto">
              <a:spcAft>
                <a:spcPts val="600"/>
              </a:spcAft>
              <a:buClr>
                <a:srgbClr val="33CC33"/>
              </a:buClr>
              <a:defRPr/>
            </a:pPr>
            <a:r>
              <a:rPr lang="fr-FR" altLang="fr-FR" sz="1600" b="1" i="1" dirty="0">
                <a:solidFill>
                  <a:srgbClr val="000099"/>
                </a:solidFill>
                <a:latin typeface="+mj-lt"/>
              </a:rPr>
              <a:t>amélioration par la pression forte et par l’immobilité absolue</a:t>
            </a:r>
          </a:p>
          <a:p>
            <a:pPr algn="ctr" fontAlgn="auto">
              <a:spcAft>
                <a:spcPts val="300"/>
              </a:spcAft>
              <a:buClr>
                <a:srgbClr val="33CC33"/>
              </a:buClr>
              <a:defRPr/>
            </a:pPr>
            <a:r>
              <a:rPr lang="fr-FR" altLang="fr-FR" b="1" dirty="0" err="1">
                <a:solidFill>
                  <a:srgbClr val="000099"/>
                </a:solidFill>
                <a:latin typeface="+mj-lt"/>
              </a:rPr>
              <a:t>Bryonia</a:t>
            </a:r>
            <a:r>
              <a:rPr lang="fr-FR" altLang="fr-FR" b="1" dirty="0">
                <a:solidFill>
                  <a:srgbClr val="000099"/>
                </a:solidFill>
                <a:latin typeface="+mj-lt"/>
              </a:rPr>
              <a:t> 9 CH</a:t>
            </a:r>
          </a:p>
          <a:p>
            <a:pPr algn="ctr" fontAlgn="auto">
              <a:spcBef>
                <a:spcPts val="300"/>
              </a:spcBef>
              <a:spcAft>
                <a:spcPts val="0"/>
              </a:spcAft>
              <a:buClr>
                <a:srgbClr val="33CC33"/>
              </a:buClr>
              <a:defRPr/>
            </a:pPr>
            <a:r>
              <a:rPr lang="fr-FR" altLang="fr-FR" sz="1600" dirty="0">
                <a:solidFill>
                  <a:srgbClr val="000099"/>
                </a:solidFill>
                <a:latin typeface="+mj-lt"/>
              </a:rPr>
              <a:t>5 granules matin et soir</a:t>
            </a:r>
          </a:p>
          <a:p>
            <a:pPr algn="ctr">
              <a:buClr>
                <a:srgbClr val="33CC33"/>
              </a:buClr>
              <a:defRPr/>
            </a:pPr>
            <a:r>
              <a:rPr lang="fr-FR" sz="1600" dirty="0">
                <a:solidFill>
                  <a:srgbClr val="000099"/>
                </a:solidFill>
              </a:rPr>
              <a:t>Multiplier les prises à la demande</a:t>
            </a:r>
          </a:p>
          <a:p>
            <a:pPr algn="ctr" fontAlgn="auto">
              <a:spcBef>
                <a:spcPts val="0"/>
              </a:spcBef>
              <a:spcAft>
                <a:spcPts val="0"/>
              </a:spcAft>
              <a:buClr>
                <a:srgbClr val="33CC33"/>
              </a:buClr>
              <a:defRPr/>
            </a:pPr>
            <a:endParaRPr lang="fr-FR" altLang="fr-FR" sz="1600" dirty="0">
              <a:solidFill>
                <a:srgbClr val="000099"/>
              </a:solidFill>
              <a:latin typeface="+mj-lt"/>
            </a:endParaRPr>
          </a:p>
        </p:txBody>
      </p:sp>
      <p:sp>
        <p:nvSpPr>
          <p:cNvPr id="11" name="Espace réservé du contenu 2"/>
          <p:cNvSpPr txBox="1">
            <a:spLocks/>
          </p:cNvSpPr>
          <p:nvPr/>
        </p:nvSpPr>
        <p:spPr>
          <a:xfrm>
            <a:off x="253647" y="1683280"/>
            <a:ext cx="3811588" cy="625475"/>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Douleurs arthrosiques</a:t>
            </a:r>
          </a:p>
          <a:p>
            <a:pPr defTabSz="914377" fontAlgn="auto">
              <a:spcBef>
                <a:spcPts val="0"/>
              </a:spcBef>
              <a:spcAft>
                <a:spcPts val="0"/>
              </a:spcAft>
              <a:buBlip>
                <a:blip r:embed="rId3"/>
              </a:buBlip>
              <a:defRPr/>
            </a:pPr>
            <a:endParaRPr lang="fr-FR" dirty="0">
              <a:solidFill>
                <a:srgbClr val="000000"/>
              </a:solidFill>
            </a:endParaRPr>
          </a:p>
        </p:txBody>
      </p:sp>
      <p:sp>
        <p:nvSpPr>
          <p:cNvPr id="12" name="Rectangle 10"/>
          <p:cNvSpPr>
            <a:spLocks noChangeArrowheads="1"/>
          </p:cNvSpPr>
          <p:nvPr/>
        </p:nvSpPr>
        <p:spPr bwMode="auto">
          <a:xfrm>
            <a:off x="7463685" y="1905593"/>
            <a:ext cx="4372493" cy="2088767"/>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fontAlgn="auto">
              <a:buClr>
                <a:srgbClr val="33CC33"/>
              </a:buClr>
              <a:defRPr/>
            </a:pPr>
            <a:r>
              <a:rPr lang="fr-FR" altLang="fr-FR" sz="1600" b="1" dirty="0">
                <a:solidFill>
                  <a:srgbClr val="000099"/>
                </a:solidFill>
                <a:latin typeface="+mj-lt"/>
              </a:rPr>
              <a:t>Tropisme plutôt </a:t>
            </a:r>
            <a:r>
              <a:rPr lang="fr-FR" altLang="fr-FR" sz="1600" b="1" dirty="0" err="1">
                <a:solidFill>
                  <a:srgbClr val="000099"/>
                </a:solidFill>
                <a:latin typeface="+mj-lt"/>
              </a:rPr>
              <a:t>périarticulaire</a:t>
            </a:r>
            <a:endParaRPr lang="fr-FR" altLang="fr-FR" sz="1600" b="1" dirty="0">
              <a:solidFill>
                <a:srgbClr val="000099"/>
              </a:solidFill>
              <a:latin typeface="+mj-lt"/>
            </a:endParaRPr>
          </a:p>
          <a:p>
            <a:pPr algn="ctr" fontAlgn="auto">
              <a:buClr>
                <a:srgbClr val="33CC33"/>
              </a:buClr>
              <a:defRPr/>
            </a:pPr>
            <a:r>
              <a:rPr lang="fr-FR" altLang="fr-FR" sz="1600" dirty="0">
                <a:solidFill>
                  <a:srgbClr val="000099"/>
                </a:solidFill>
                <a:latin typeface="+mj-lt"/>
              </a:rPr>
              <a:t>sensation de meurtrissure et de raideur </a:t>
            </a:r>
          </a:p>
          <a:p>
            <a:pPr algn="ctr" fontAlgn="auto">
              <a:buClr>
                <a:srgbClr val="33CC33"/>
              </a:buClr>
              <a:defRPr/>
            </a:pPr>
            <a:r>
              <a:rPr lang="fr-FR" altLang="fr-FR" sz="1600" b="1" i="1" dirty="0">
                <a:solidFill>
                  <a:srgbClr val="000099"/>
                </a:solidFill>
                <a:latin typeface="+mj-lt"/>
              </a:rPr>
              <a:t>amélioration par le mouvement continué</a:t>
            </a:r>
          </a:p>
          <a:p>
            <a:pPr algn="ctr" fontAlgn="auto">
              <a:spcAft>
                <a:spcPts val="600"/>
              </a:spcAft>
              <a:buClr>
                <a:srgbClr val="33CC33"/>
              </a:buClr>
              <a:defRPr/>
            </a:pPr>
            <a:r>
              <a:rPr lang="fr-FR" altLang="fr-FR" sz="1600" i="1" dirty="0">
                <a:solidFill>
                  <a:srgbClr val="000099"/>
                </a:solidFill>
                <a:latin typeface="+mj-lt"/>
              </a:rPr>
              <a:t>         aggravation par l’humidité</a:t>
            </a:r>
          </a:p>
          <a:p>
            <a:pPr algn="ctr" fontAlgn="auto">
              <a:spcAft>
                <a:spcPts val="300"/>
              </a:spcAft>
              <a:buClr>
                <a:srgbClr val="33CC33"/>
              </a:buClr>
              <a:defRPr/>
            </a:pPr>
            <a:r>
              <a:rPr lang="fr-FR" altLang="fr-FR" b="1" dirty="0">
                <a:solidFill>
                  <a:srgbClr val="000099"/>
                </a:solidFill>
                <a:latin typeface="+mj-lt"/>
              </a:rPr>
              <a:t> </a:t>
            </a:r>
            <a:r>
              <a:rPr lang="fr-FR" altLang="fr-FR" b="1" dirty="0" err="1">
                <a:solidFill>
                  <a:srgbClr val="000099"/>
                </a:solidFill>
                <a:latin typeface="+mj-lt"/>
              </a:rPr>
              <a:t>Rhus</a:t>
            </a:r>
            <a:r>
              <a:rPr lang="fr-FR" altLang="fr-FR" b="1" dirty="0">
                <a:solidFill>
                  <a:srgbClr val="000099"/>
                </a:solidFill>
                <a:latin typeface="+mj-lt"/>
              </a:rPr>
              <a:t> </a:t>
            </a:r>
            <a:r>
              <a:rPr lang="fr-FR" altLang="fr-FR" b="1" dirty="0" err="1">
                <a:solidFill>
                  <a:srgbClr val="000099"/>
                </a:solidFill>
                <a:latin typeface="+mj-lt"/>
              </a:rPr>
              <a:t>toxicodendron</a:t>
            </a:r>
            <a:r>
              <a:rPr lang="fr-FR" altLang="fr-FR" b="1" dirty="0">
                <a:solidFill>
                  <a:srgbClr val="000099"/>
                </a:solidFill>
                <a:latin typeface="+mj-lt"/>
              </a:rPr>
              <a:t> 9 CH</a:t>
            </a:r>
          </a:p>
          <a:p>
            <a:pPr algn="ctr" fontAlgn="auto">
              <a:spcBef>
                <a:spcPts val="300"/>
              </a:spcBef>
              <a:buClr>
                <a:srgbClr val="33CC33"/>
              </a:buClr>
              <a:defRPr/>
            </a:pPr>
            <a:r>
              <a:rPr lang="fr-FR" altLang="fr-FR" sz="1600" dirty="0">
                <a:solidFill>
                  <a:srgbClr val="000099"/>
                </a:solidFill>
                <a:latin typeface="+mj-lt"/>
              </a:rPr>
              <a:t>5 granules matin et soir</a:t>
            </a:r>
          </a:p>
          <a:p>
            <a:pPr algn="ctr">
              <a:buClr>
                <a:srgbClr val="33CC33"/>
              </a:buClr>
              <a:defRPr/>
            </a:pPr>
            <a:r>
              <a:rPr lang="fr-FR" sz="1600" dirty="0">
                <a:solidFill>
                  <a:srgbClr val="000099"/>
                </a:solidFill>
              </a:rPr>
              <a:t>Multiplier les prises à la demande</a:t>
            </a:r>
          </a:p>
          <a:p>
            <a:pPr algn="ctr" fontAlgn="auto">
              <a:buClr>
                <a:srgbClr val="33CC33"/>
              </a:buClr>
              <a:defRPr/>
            </a:pPr>
            <a:endParaRPr lang="fr-FR" altLang="fr-FR" sz="1600" dirty="0">
              <a:solidFill>
                <a:srgbClr val="000099"/>
              </a:solidFill>
              <a:latin typeface="+mj-lt"/>
            </a:endParaRPr>
          </a:p>
        </p:txBody>
      </p:sp>
      <p:pic>
        <p:nvPicPr>
          <p:cNvPr id="1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4" name="Rectangle 13"/>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J’ai mal»</a:t>
            </a:r>
          </a:p>
        </p:txBody>
      </p:sp>
      <p:sp>
        <p:nvSpPr>
          <p:cNvPr id="16" name="Rectangle 10"/>
          <p:cNvSpPr>
            <a:spLocks noChangeArrowheads="1"/>
          </p:cNvSpPr>
          <p:nvPr/>
        </p:nvSpPr>
        <p:spPr bwMode="auto">
          <a:xfrm>
            <a:off x="5464531" y="4604593"/>
            <a:ext cx="5140279" cy="2066371"/>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fontAlgn="auto">
              <a:buClr>
                <a:srgbClr val="33CC33"/>
              </a:buClr>
              <a:defRPr/>
            </a:pPr>
            <a:r>
              <a:rPr lang="fr-FR" altLang="fr-FR" sz="1600" b="1" dirty="0">
                <a:solidFill>
                  <a:srgbClr val="000099"/>
                </a:solidFill>
                <a:latin typeface="+mj-lt"/>
              </a:rPr>
              <a:t>Douleurs rhumatismales </a:t>
            </a:r>
          </a:p>
          <a:p>
            <a:pPr algn="ctr" fontAlgn="auto">
              <a:buClr>
                <a:srgbClr val="33CC33"/>
              </a:buClr>
              <a:defRPr/>
            </a:pPr>
            <a:r>
              <a:rPr lang="fr-FR" altLang="fr-FR" sz="1600" i="1" dirty="0">
                <a:solidFill>
                  <a:srgbClr val="000099"/>
                </a:solidFill>
                <a:latin typeface="+mj-lt"/>
              </a:rPr>
              <a:t>aggravées au début du mouvement </a:t>
            </a:r>
            <a:r>
              <a:rPr lang="fr-FR" altLang="fr-FR" sz="1600" b="1" i="1" dirty="0">
                <a:solidFill>
                  <a:srgbClr val="000099"/>
                </a:solidFill>
                <a:latin typeface="+mj-lt"/>
              </a:rPr>
              <a:t>et </a:t>
            </a:r>
          </a:p>
          <a:p>
            <a:pPr algn="ctr" fontAlgn="auto">
              <a:buClr>
                <a:srgbClr val="33CC33"/>
              </a:buClr>
              <a:defRPr/>
            </a:pPr>
            <a:r>
              <a:rPr lang="fr-FR" altLang="fr-FR" sz="1600" b="1" i="1" dirty="0">
                <a:solidFill>
                  <a:srgbClr val="000099"/>
                </a:solidFill>
                <a:latin typeface="+mj-lt"/>
              </a:rPr>
              <a:t>améliorées par sa continuation et par la chaleur, </a:t>
            </a:r>
          </a:p>
          <a:p>
            <a:pPr algn="ctr" fontAlgn="auto">
              <a:buClr>
                <a:srgbClr val="33CC33"/>
              </a:buClr>
              <a:defRPr/>
            </a:pPr>
            <a:r>
              <a:rPr lang="fr-FR" altLang="fr-FR" sz="1600" b="1" i="1" dirty="0">
                <a:solidFill>
                  <a:srgbClr val="000099"/>
                </a:solidFill>
                <a:latin typeface="+mj-lt"/>
              </a:rPr>
              <a:t>aggravées la nuit,</a:t>
            </a:r>
          </a:p>
          <a:p>
            <a:pPr algn="ctr" fontAlgn="auto">
              <a:spcAft>
                <a:spcPts val="600"/>
              </a:spcAft>
              <a:buClr>
                <a:srgbClr val="33CC33"/>
              </a:buClr>
              <a:defRPr/>
            </a:pPr>
            <a:r>
              <a:rPr lang="fr-FR" altLang="fr-FR" sz="1600" b="1" dirty="0">
                <a:solidFill>
                  <a:srgbClr val="000099"/>
                </a:solidFill>
                <a:latin typeface="+mj-lt"/>
              </a:rPr>
              <a:t>Asthénie, sensation de brûlure</a:t>
            </a:r>
          </a:p>
          <a:p>
            <a:pPr algn="ctr" fontAlgn="auto">
              <a:spcAft>
                <a:spcPts val="300"/>
              </a:spcAft>
              <a:buClr>
                <a:srgbClr val="33CC33"/>
              </a:buClr>
              <a:defRPr/>
            </a:pPr>
            <a:r>
              <a:rPr lang="fr-FR" altLang="fr-FR" b="1" dirty="0">
                <a:solidFill>
                  <a:srgbClr val="000099"/>
                </a:solidFill>
                <a:latin typeface="+mj-lt"/>
              </a:rPr>
              <a:t> Radium </a:t>
            </a:r>
            <a:r>
              <a:rPr lang="fr-FR" altLang="fr-FR" b="1" dirty="0" err="1">
                <a:solidFill>
                  <a:srgbClr val="000099"/>
                </a:solidFill>
                <a:latin typeface="+mj-lt"/>
              </a:rPr>
              <a:t>bromatum</a:t>
            </a:r>
            <a:r>
              <a:rPr lang="fr-FR" altLang="fr-FR" b="1" dirty="0">
                <a:solidFill>
                  <a:srgbClr val="000099"/>
                </a:solidFill>
                <a:latin typeface="+mj-lt"/>
              </a:rPr>
              <a:t> 15 CH</a:t>
            </a:r>
          </a:p>
          <a:p>
            <a:pPr algn="ctr" fontAlgn="auto">
              <a:spcBef>
                <a:spcPts val="300"/>
              </a:spcBef>
              <a:buClr>
                <a:srgbClr val="33CC33"/>
              </a:buClr>
              <a:defRPr/>
            </a:pPr>
            <a:r>
              <a:rPr lang="fr-FR" altLang="fr-FR" sz="1600" dirty="0">
                <a:solidFill>
                  <a:srgbClr val="000099"/>
                </a:solidFill>
                <a:latin typeface="+mj-lt"/>
              </a:rPr>
              <a:t>5 granules matin et soir</a:t>
            </a:r>
          </a:p>
        </p:txBody>
      </p:sp>
    </p:spTree>
    <p:extLst>
      <p:ext uri="{BB962C8B-B14F-4D97-AF65-F5344CB8AC3E}">
        <p14:creationId xmlns:p14="http://schemas.microsoft.com/office/powerpoint/2010/main" val="43432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xEl>
                                              <p:pRg st="1" end="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
                                            <p:txEl>
                                              <p:pRg st="2" end="2"/>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6">
                                            <p:txEl>
                                              <p:pRg st="3" end="3"/>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6">
                                            <p:txEl>
                                              <p:pRg st="5" end="5"/>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9"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Pathologies articulaires</a:t>
            </a:r>
            <a:endParaRPr lang="fr-FR" altLang="fr-FR" sz="2000" b="1" dirty="0">
              <a:solidFill>
                <a:srgbClr val="95C41D"/>
              </a:solidFill>
              <a:cs typeface="Arial" panose="020B0604020202020204" pitchFamily="34" charset="0"/>
            </a:endParaRPr>
          </a:p>
        </p:txBody>
      </p:sp>
      <p:sp>
        <p:nvSpPr>
          <p:cNvPr id="10" name="Text Box 27"/>
          <p:cNvSpPr txBox="1">
            <a:spLocks noChangeArrowheads="1"/>
          </p:cNvSpPr>
          <p:nvPr/>
        </p:nvSpPr>
        <p:spPr bwMode="auto">
          <a:xfrm>
            <a:off x="7598952" y="2878157"/>
            <a:ext cx="3545115" cy="996017"/>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88900" lvl="2" indent="-88900" algn="r"/>
            <a:r>
              <a:rPr lang="fr-FR" sz="1800" b="1" dirty="0" err="1">
                <a:solidFill>
                  <a:srgbClr val="000099"/>
                </a:solidFill>
                <a:cs typeface="Arial" panose="020B0604020202020204" pitchFamily="34" charset="0"/>
              </a:rPr>
              <a:t>Lachnantes</a:t>
            </a:r>
            <a:r>
              <a:rPr lang="fr-FR" sz="1800" b="1" dirty="0">
                <a:solidFill>
                  <a:srgbClr val="000099"/>
                </a:solidFill>
                <a:cs typeface="Arial" panose="020B0604020202020204" pitchFamily="34" charset="0"/>
              </a:rPr>
              <a:t> </a:t>
            </a:r>
            <a:r>
              <a:rPr lang="fr-FR" sz="1800" b="1" dirty="0" err="1">
                <a:solidFill>
                  <a:srgbClr val="000099"/>
                </a:solidFill>
                <a:cs typeface="Arial" panose="020B0604020202020204" pitchFamily="34" charset="0"/>
              </a:rPr>
              <a:t>tinctoria</a:t>
            </a:r>
            <a:r>
              <a:rPr lang="fr-FR" sz="1800" b="1" dirty="0">
                <a:solidFill>
                  <a:srgbClr val="000099"/>
                </a:solidFill>
                <a:cs typeface="Arial" panose="020B0604020202020204" pitchFamily="34" charset="0"/>
              </a:rPr>
              <a:t> 9 CH</a:t>
            </a:r>
          </a:p>
          <a:p>
            <a:pPr lvl="2" algn="r">
              <a:spcBef>
                <a:spcPts val="300"/>
              </a:spcBef>
            </a:pPr>
            <a:r>
              <a:rPr lang="fr-FR" dirty="0">
                <a:solidFill>
                  <a:srgbClr val="000090"/>
                </a:solidFill>
              </a:rPr>
              <a:t>5 granules matin et soir</a:t>
            </a:r>
          </a:p>
          <a:p>
            <a:pPr marL="228600" lvl="2" algn="r"/>
            <a:r>
              <a:rPr lang="fr-FR" dirty="0">
                <a:solidFill>
                  <a:srgbClr val="000090"/>
                </a:solidFill>
              </a:rPr>
              <a:t>Multiplier les prises en cas de crise</a:t>
            </a:r>
          </a:p>
        </p:txBody>
      </p:sp>
      <p:sp>
        <p:nvSpPr>
          <p:cNvPr id="12" name="Text Box 27"/>
          <p:cNvSpPr txBox="1">
            <a:spLocks noChangeArrowheads="1"/>
          </p:cNvSpPr>
          <p:nvPr/>
        </p:nvSpPr>
        <p:spPr bwMode="auto">
          <a:xfrm>
            <a:off x="7598952" y="4345646"/>
            <a:ext cx="3545115" cy="996017"/>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355600" lvl="2" algn="r"/>
            <a:r>
              <a:rPr lang="fr-FR" sz="1400" b="1" dirty="0">
                <a:solidFill>
                  <a:srgbClr val="000099"/>
                </a:solidFill>
                <a:cs typeface="Arial" panose="020B0604020202020204" pitchFamily="34" charset="0"/>
              </a:rPr>
              <a:t> </a:t>
            </a:r>
            <a:r>
              <a:rPr lang="fr-FR" sz="1800" b="1" dirty="0" err="1">
                <a:solidFill>
                  <a:srgbClr val="000099"/>
                </a:solidFill>
                <a:cs typeface="Arial" panose="020B0604020202020204" pitchFamily="34" charset="0"/>
              </a:rPr>
              <a:t>Actaea</a:t>
            </a:r>
            <a:r>
              <a:rPr lang="fr-FR" sz="1800" b="1" dirty="0">
                <a:solidFill>
                  <a:srgbClr val="000099"/>
                </a:solidFill>
                <a:cs typeface="Arial" panose="020B0604020202020204" pitchFamily="34" charset="0"/>
              </a:rPr>
              <a:t> </a:t>
            </a:r>
            <a:r>
              <a:rPr lang="fr-FR" sz="1800" b="1" dirty="0" err="1">
                <a:solidFill>
                  <a:srgbClr val="000099"/>
                </a:solidFill>
                <a:cs typeface="Arial" panose="020B0604020202020204" pitchFamily="34" charset="0"/>
              </a:rPr>
              <a:t>racemosa</a:t>
            </a:r>
            <a:r>
              <a:rPr lang="fr-FR" sz="1800" b="1" dirty="0">
                <a:solidFill>
                  <a:srgbClr val="000099"/>
                </a:solidFill>
                <a:cs typeface="Arial" panose="020B0604020202020204" pitchFamily="34" charset="0"/>
              </a:rPr>
              <a:t> 9 CH</a:t>
            </a:r>
          </a:p>
          <a:p>
            <a:pPr marL="444500" lvl="2" algn="r">
              <a:spcBef>
                <a:spcPts val="300"/>
              </a:spcBef>
            </a:pPr>
            <a:r>
              <a:rPr lang="fr-FR" dirty="0">
                <a:solidFill>
                  <a:srgbClr val="000090"/>
                </a:solidFill>
              </a:rPr>
              <a:t>5 granules matin et soir</a:t>
            </a:r>
          </a:p>
          <a:p>
            <a:pPr marL="228600" lvl="2" algn="r"/>
            <a:r>
              <a:rPr lang="fr-FR" dirty="0">
                <a:solidFill>
                  <a:srgbClr val="000090"/>
                </a:solidFill>
              </a:rPr>
              <a:t>Multiplier les prises en cas de crise</a:t>
            </a:r>
          </a:p>
        </p:txBody>
      </p:sp>
      <p:sp>
        <p:nvSpPr>
          <p:cNvPr id="13" name="Text Box 26"/>
          <p:cNvSpPr txBox="1">
            <a:spLocks noChangeArrowheads="1"/>
          </p:cNvSpPr>
          <p:nvPr/>
        </p:nvSpPr>
        <p:spPr bwMode="auto">
          <a:xfrm>
            <a:off x="679630" y="2684270"/>
            <a:ext cx="6484984"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endParaRPr lang="fr-FR" altLang="fr-FR" sz="1500" dirty="0">
              <a:solidFill>
                <a:srgbClr val="000099"/>
              </a:solidFill>
              <a:cs typeface="Arial" panose="020B0604020202020204" pitchFamily="34" charset="0"/>
            </a:endParaRPr>
          </a:p>
          <a:p>
            <a:pPr marL="285750" indent="-285750">
              <a:buClr>
                <a:srgbClr val="62C400"/>
              </a:buClr>
              <a:buBlip>
                <a:blip r:embed="rId3"/>
              </a:buBlip>
            </a:pPr>
            <a:r>
              <a:rPr lang="fr-FR" altLang="fr-FR" dirty="0">
                <a:solidFill>
                  <a:srgbClr val="000099"/>
                </a:solidFill>
                <a:cs typeface="Arial" panose="020B0604020202020204" pitchFamily="34" charset="0"/>
              </a:rPr>
              <a:t>Cervicalgies et de la charnière cervico-dorsale avec raideur et contractures musculaires (cou et trapèze) </a:t>
            </a:r>
          </a:p>
          <a:p>
            <a:pPr marL="266700">
              <a:buClr>
                <a:srgbClr val="62C400"/>
              </a:buClr>
            </a:pPr>
            <a:r>
              <a:rPr lang="fr-FR" altLang="fr-FR" i="1" dirty="0">
                <a:solidFill>
                  <a:srgbClr val="000099"/>
                </a:solidFill>
                <a:cs typeface="Arial" panose="020B0604020202020204" pitchFamily="34" charset="0"/>
              </a:rPr>
              <a:t>aggravation par le mouvement de rotation</a:t>
            </a:r>
          </a:p>
        </p:txBody>
      </p:sp>
      <p:sp>
        <p:nvSpPr>
          <p:cNvPr id="14" name="Text Box 26"/>
          <p:cNvSpPr txBox="1">
            <a:spLocks noChangeArrowheads="1"/>
          </p:cNvSpPr>
          <p:nvPr/>
        </p:nvSpPr>
        <p:spPr bwMode="auto">
          <a:xfrm>
            <a:off x="679630" y="4167161"/>
            <a:ext cx="6051369" cy="1554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endParaRPr lang="fr-FR" altLang="fr-FR" sz="1500" dirty="0">
              <a:solidFill>
                <a:srgbClr val="000099"/>
              </a:solidFill>
              <a:cs typeface="Arial" panose="020B0604020202020204" pitchFamily="34" charset="0"/>
            </a:endParaRPr>
          </a:p>
          <a:p>
            <a:pPr marL="285750" indent="-285750">
              <a:buClr>
                <a:srgbClr val="62C400"/>
              </a:buClr>
              <a:buBlip>
                <a:blip r:embed="rId3"/>
              </a:buBlip>
            </a:pPr>
            <a:r>
              <a:rPr lang="fr-FR" altLang="fr-FR" dirty="0">
                <a:solidFill>
                  <a:srgbClr val="000099"/>
                </a:solidFill>
                <a:cs typeface="Arial" panose="020B0604020202020204" pitchFamily="34" charset="0"/>
              </a:rPr>
              <a:t>Douleur de la nuque avec céphalée occipitale irradiant vers le sommet du crâne et sur les yeux </a:t>
            </a:r>
          </a:p>
          <a:p>
            <a:pPr marL="266700" lvl="1" indent="0">
              <a:buClr>
                <a:srgbClr val="62C400"/>
              </a:buClr>
            </a:pPr>
            <a:r>
              <a:rPr lang="fr-FR" altLang="fr-FR" dirty="0">
                <a:solidFill>
                  <a:srgbClr val="000099"/>
                </a:solidFill>
                <a:cs typeface="Arial" panose="020B0604020202020204" pitchFamily="34" charset="0"/>
              </a:rPr>
              <a:t>sensibilité particulière à la pression des vertèbres dorsales de D4 à D6</a:t>
            </a:r>
          </a:p>
          <a:p>
            <a:pPr marL="622300" lvl="1" indent="-355600">
              <a:buClr>
                <a:srgbClr val="62C400"/>
              </a:buClr>
            </a:pPr>
            <a:r>
              <a:rPr lang="fr-FR" altLang="fr-FR" i="1" dirty="0">
                <a:solidFill>
                  <a:srgbClr val="000099"/>
                </a:solidFill>
                <a:cs typeface="Arial" panose="020B0604020202020204" pitchFamily="34" charset="0"/>
              </a:rPr>
              <a:t>aggravation par le mouvement et le froid humide </a:t>
            </a:r>
          </a:p>
        </p:txBody>
      </p:sp>
      <p:sp>
        <p:nvSpPr>
          <p:cNvPr id="15" name="Espace réservé du contenu 2"/>
          <p:cNvSpPr txBox="1">
            <a:spLocks/>
          </p:cNvSpPr>
          <p:nvPr/>
        </p:nvSpPr>
        <p:spPr>
          <a:xfrm>
            <a:off x="253646" y="1683280"/>
            <a:ext cx="6477353" cy="625475"/>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Douleurs arthrosiques </a:t>
            </a:r>
            <a:r>
              <a:rPr lang="fr-FR" sz="2000" dirty="0">
                <a:solidFill>
                  <a:srgbClr val="000099"/>
                </a:solidFill>
                <a:cs typeface="Arial" panose="020B0604020202020204" pitchFamily="34" charset="0"/>
              </a:rPr>
              <a:t>: selon la localisation</a:t>
            </a:r>
          </a:p>
          <a:p>
            <a:pPr marL="0" indent="0" defTabSz="914377" fontAlgn="auto">
              <a:spcBef>
                <a:spcPts val="0"/>
              </a:spcBef>
              <a:spcAft>
                <a:spcPts val="0"/>
              </a:spcAft>
              <a:buNone/>
              <a:defRPr/>
            </a:pPr>
            <a:endParaRPr lang="fr-FR" dirty="0">
              <a:solidFill>
                <a:srgbClr val="000000"/>
              </a:solidFill>
            </a:endParaRPr>
          </a:p>
        </p:txBody>
      </p:sp>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6" name="Rectangle 15"/>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J’ai mal»</a:t>
            </a:r>
          </a:p>
        </p:txBody>
      </p:sp>
      <p:sp>
        <p:nvSpPr>
          <p:cNvPr id="4" name="Espace réservé du texte 3"/>
          <p:cNvSpPr>
            <a:spLocks noGrp="1"/>
          </p:cNvSpPr>
          <p:nvPr>
            <p:ph type="body" idx="1"/>
          </p:nvPr>
        </p:nvSpPr>
        <p:spPr>
          <a:xfrm>
            <a:off x="0" y="2134917"/>
            <a:ext cx="7119258" cy="812969"/>
          </a:xfrm>
        </p:spPr>
        <p:txBody>
          <a:bodyPr>
            <a:normAutofit fontScale="25000" lnSpcReduction="20000"/>
          </a:bodyPr>
          <a:lstStyle/>
          <a:p>
            <a:pPr lvl="2"/>
            <a:endParaRPr lang="fr-FR" sz="4200" b="1" dirty="0">
              <a:solidFill>
                <a:srgbClr val="000099"/>
              </a:solidFill>
              <a:latin typeface="Arial" panose="020B0604020202020204" pitchFamily="34" charset="0"/>
              <a:cs typeface="Arial" panose="020B0604020202020204" pitchFamily="34" charset="0"/>
            </a:endParaRPr>
          </a:p>
          <a:p>
            <a:pPr lvl="2"/>
            <a:r>
              <a:rPr lang="fr-FR" sz="7200" b="1" dirty="0">
                <a:solidFill>
                  <a:srgbClr val="000099"/>
                </a:solidFill>
                <a:latin typeface="Arial" panose="020B0604020202020204" pitchFamily="34" charset="0"/>
                <a:cs typeface="Arial" panose="020B0604020202020204" pitchFamily="34" charset="0"/>
                <a:sym typeface="Wingdings" panose="05000000000000000000" pitchFamily="2" charset="2"/>
              </a:rPr>
              <a:t> </a:t>
            </a:r>
            <a:r>
              <a:rPr lang="fr-FR" sz="7200" b="1" u="sng" dirty="0">
                <a:solidFill>
                  <a:srgbClr val="000099"/>
                </a:solidFill>
                <a:latin typeface="Arial" panose="020B0604020202020204" pitchFamily="34" charset="0"/>
                <a:cs typeface="Arial" panose="020B0604020202020204" pitchFamily="34" charset="0"/>
              </a:rPr>
              <a:t>Cervico-dorsalgies</a:t>
            </a:r>
          </a:p>
          <a:p>
            <a:pPr lvl="2"/>
            <a:endParaRPr lang="fr-FR" sz="4200" b="1" u="sng" dirty="0">
              <a:solidFill>
                <a:srgbClr val="000099"/>
              </a:solidFill>
              <a:latin typeface="Arial" panose="020B0604020202020204" pitchFamily="34" charset="0"/>
              <a:cs typeface="Arial" panose="020B0604020202020204" pitchFamily="34" charset="0"/>
            </a:endParaRPr>
          </a:p>
          <a:p>
            <a:pPr lvl="2"/>
            <a:endParaRPr lang="fr-FR" sz="7200" dirty="0">
              <a:solidFill>
                <a:srgbClr val="000099"/>
              </a:solidFill>
              <a:latin typeface="Arial" panose="020B0604020202020204" pitchFamily="34" charset="0"/>
              <a:cs typeface="Arial" panose="020B0604020202020204" pitchFamily="34" charset="0"/>
            </a:endParaRPr>
          </a:p>
          <a:p>
            <a:pPr lvl="2"/>
            <a:endParaRPr lang="fr-FR" sz="5500" dirty="0">
              <a:solidFill>
                <a:srgbClr val="000099"/>
              </a:solidFill>
              <a:latin typeface="Arial" panose="020B0604020202020204" pitchFamily="34" charset="0"/>
              <a:cs typeface="Arial" panose="020B0604020202020204" pitchFamily="34" charset="0"/>
            </a:endParaRPr>
          </a:p>
          <a:p>
            <a:pPr lvl="2"/>
            <a:endParaRPr lang="fr-FR" sz="5500" dirty="0">
              <a:solidFill>
                <a:srgbClr val="000099"/>
              </a:solidFill>
              <a:latin typeface="Arial" panose="020B0604020202020204" pitchFamily="34" charset="0"/>
              <a:cs typeface="Arial" panose="020B0604020202020204" pitchFamily="34" charset="0"/>
            </a:endParaRPr>
          </a:p>
          <a:p>
            <a:pPr lvl="2"/>
            <a:r>
              <a:rPr lang="fr-FR" sz="5500" b="1" dirty="0">
                <a:solidFill>
                  <a:srgbClr val="000099"/>
                </a:solidFill>
                <a:latin typeface="Arial" panose="020B0604020202020204" pitchFamily="34" charset="0"/>
                <a:cs typeface="Arial" panose="020B0604020202020204" pitchFamily="34" charset="0"/>
              </a:rPr>
              <a:t>  </a:t>
            </a:r>
          </a:p>
          <a:p>
            <a:endParaRPr lang="fr-FR" sz="7200" dirty="0">
              <a:latin typeface="Arial" panose="020B0604020202020204" pitchFamily="34" charset="0"/>
              <a:cs typeface="Arial" panose="020B0604020202020204" pitchFamily="34" charset="0"/>
            </a:endParaRPr>
          </a:p>
          <a:p>
            <a:pPr lvl="2"/>
            <a:endParaRPr lang="fr-FR" sz="4200" b="1" dirty="0">
              <a:solidFill>
                <a:srgbClr val="000099"/>
              </a:solidFill>
              <a:latin typeface="Arial" panose="020B0604020202020204" pitchFamily="34" charset="0"/>
              <a:cs typeface="Arial" panose="020B0604020202020204" pitchFamily="34" charset="0"/>
            </a:endParaRPr>
          </a:p>
          <a:p>
            <a:pPr marL="1028700" lvl="2" indent="-342900">
              <a:buFontTx/>
              <a:buChar char="-"/>
            </a:pPr>
            <a:endParaRPr lang="fr-FR" sz="4200" b="1" dirty="0">
              <a:solidFill>
                <a:srgbClr val="002060"/>
              </a:solidFill>
              <a:latin typeface="Arial" panose="020B0604020202020204" pitchFamily="34" charset="0"/>
              <a:cs typeface="Arial" panose="020B0604020202020204" pitchFamily="34" charset="0"/>
            </a:endParaRPr>
          </a:p>
          <a:p>
            <a:pPr marL="1028700" lvl="2" indent="-342900">
              <a:buFontTx/>
              <a:buChar char="-"/>
            </a:pPr>
            <a:endParaRPr lang="fr-FR" sz="4200" b="1" dirty="0">
              <a:solidFill>
                <a:srgbClr val="002060"/>
              </a:solidFill>
              <a:latin typeface="Arial" panose="020B0604020202020204" pitchFamily="34" charset="0"/>
              <a:cs typeface="Arial" panose="020B0604020202020204" pitchFamily="34" charset="0"/>
            </a:endParaRPr>
          </a:p>
          <a:p>
            <a:pPr lvl="2"/>
            <a:endParaRPr lang="fr-FR" sz="2000" b="1" dirty="0">
              <a:solidFill>
                <a:srgbClr val="002060"/>
              </a:solidFill>
            </a:endParaRPr>
          </a:p>
          <a:p>
            <a:r>
              <a:rPr lang="fr-FR" dirty="0"/>
              <a:t>	 </a:t>
            </a:r>
          </a:p>
        </p:txBody>
      </p:sp>
    </p:spTree>
    <p:extLst>
      <p:ext uri="{BB962C8B-B14F-4D97-AF65-F5344CB8AC3E}">
        <p14:creationId xmlns:p14="http://schemas.microsoft.com/office/powerpoint/2010/main" val="12121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p:bldP spid="1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9"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Pathologies articulaires</a:t>
            </a:r>
            <a:endParaRPr lang="fr-FR" altLang="fr-FR" sz="2000" b="1" dirty="0">
              <a:solidFill>
                <a:srgbClr val="95C41D"/>
              </a:solidFill>
              <a:cs typeface="Arial" panose="020B0604020202020204" pitchFamily="34" charset="0"/>
            </a:endParaRPr>
          </a:p>
        </p:txBody>
      </p:sp>
      <p:sp>
        <p:nvSpPr>
          <p:cNvPr id="10" name="Text Box 27"/>
          <p:cNvSpPr txBox="1">
            <a:spLocks noChangeArrowheads="1"/>
          </p:cNvSpPr>
          <p:nvPr/>
        </p:nvSpPr>
        <p:spPr bwMode="auto">
          <a:xfrm>
            <a:off x="7771962" y="2737134"/>
            <a:ext cx="3375660"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28600" lvl="2" algn="r"/>
            <a:r>
              <a:rPr lang="fr-FR" sz="1800" b="1" dirty="0">
                <a:solidFill>
                  <a:srgbClr val="000099"/>
                </a:solidFill>
                <a:cs typeface="Arial" panose="020B0604020202020204" pitchFamily="34" charset="0"/>
              </a:rPr>
              <a:t> </a:t>
            </a:r>
            <a:r>
              <a:rPr lang="fr-FR" sz="1800" b="1" dirty="0" err="1">
                <a:solidFill>
                  <a:srgbClr val="000099"/>
                </a:solidFill>
                <a:cs typeface="Arial" panose="020B0604020202020204" pitchFamily="34" charset="0"/>
              </a:rPr>
              <a:t>Calcarea</a:t>
            </a:r>
            <a:r>
              <a:rPr lang="fr-FR" sz="1800" b="1" dirty="0">
                <a:solidFill>
                  <a:srgbClr val="000099"/>
                </a:solidFill>
                <a:cs typeface="Arial" panose="020B0604020202020204" pitchFamily="34" charset="0"/>
              </a:rPr>
              <a:t> </a:t>
            </a:r>
            <a:r>
              <a:rPr lang="fr-FR" sz="1800" b="1" dirty="0" err="1">
                <a:solidFill>
                  <a:srgbClr val="000099"/>
                </a:solidFill>
                <a:cs typeface="Arial" panose="020B0604020202020204" pitchFamily="34" charset="0"/>
              </a:rPr>
              <a:t>phosphorica</a:t>
            </a:r>
            <a:r>
              <a:rPr lang="fr-FR" sz="1800" b="1" dirty="0">
                <a:solidFill>
                  <a:srgbClr val="000099"/>
                </a:solidFill>
                <a:cs typeface="Arial" panose="020B0604020202020204" pitchFamily="34" charset="0"/>
              </a:rPr>
              <a:t> 9 CH</a:t>
            </a:r>
          </a:p>
          <a:p>
            <a:pPr lvl="2" algn="r">
              <a:spcBef>
                <a:spcPts val="300"/>
              </a:spcBef>
            </a:pPr>
            <a:r>
              <a:rPr lang="fr-FR" dirty="0">
                <a:solidFill>
                  <a:srgbClr val="000090"/>
                </a:solidFill>
              </a:rPr>
              <a:t>5 granules matin et soir</a:t>
            </a:r>
          </a:p>
        </p:txBody>
      </p:sp>
      <p:sp>
        <p:nvSpPr>
          <p:cNvPr id="11" name="Text Box 26"/>
          <p:cNvSpPr txBox="1">
            <a:spLocks noChangeArrowheads="1"/>
          </p:cNvSpPr>
          <p:nvPr/>
        </p:nvSpPr>
        <p:spPr bwMode="auto">
          <a:xfrm>
            <a:off x="688338" y="2539973"/>
            <a:ext cx="4950462"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endParaRPr lang="fr-FR" altLang="fr-FR" sz="1500" dirty="0">
              <a:solidFill>
                <a:srgbClr val="000099"/>
              </a:solidFill>
              <a:cs typeface="Arial" panose="020B0604020202020204" pitchFamily="34" charset="0"/>
            </a:endParaRPr>
          </a:p>
          <a:p>
            <a:pPr marL="285750" indent="-285750">
              <a:buClr>
                <a:srgbClr val="62C400"/>
              </a:buClr>
              <a:buBlip>
                <a:blip r:embed="rId3"/>
              </a:buBlip>
            </a:pPr>
            <a:r>
              <a:rPr lang="fr-FR" altLang="fr-FR" dirty="0">
                <a:solidFill>
                  <a:srgbClr val="000099"/>
                </a:solidFill>
                <a:cs typeface="Arial" panose="020B0604020202020204" pitchFamily="34" charset="0"/>
              </a:rPr>
              <a:t>Chez la personne âgée, les douleurs dorsales sont en rapport avec un problème de </a:t>
            </a:r>
            <a:r>
              <a:rPr lang="fr-FR" altLang="fr-FR" b="1" dirty="0">
                <a:solidFill>
                  <a:srgbClr val="000099"/>
                </a:solidFill>
                <a:cs typeface="Arial" panose="020B0604020202020204" pitchFamily="34" charset="0"/>
              </a:rPr>
              <a:t>tassement vertébral </a:t>
            </a:r>
            <a:r>
              <a:rPr lang="fr-FR" altLang="fr-FR" dirty="0">
                <a:solidFill>
                  <a:srgbClr val="000099"/>
                </a:solidFill>
                <a:cs typeface="Arial" panose="020B0604020202020204" pitchFamily="34" charset="0"/>
              </a:rPr>
              <a:t>avec déminéralisation</a:t>
            </a:r>
          </a:p>
        </p:txBody>
      </p:sp>
      <p:sp>
        <p:nvSpPr>
          <p:cNvPr id="12" name="Text Box 27"/>
          <p:cNvSpPr txBox="1">
            <a:spLocks noChangeArrowheads="1"/>
          </p:cNvSpPr>
          <p:nvPr/>
        </p:nvSpPr>
        <p:spPr bwMode="auto">
          <a:xfrm>
            <a:off x="7556500" y="4840930"/>
            <a:ext cx="3591122"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28600" lvl="2" algn="r"/>
            <a:r>
              <a:rPr lang="fr-FR" sz="1800" b="1" dirty="0">
                <a:solidFill>
                  <a:srgbClr val="000099"/>
                </a:solidFill>
                <a:cs typeface="Arial" panose="020B0604020202020204" pitchFamily="34" charset="0"/>
              </a:rPr>
              <a:t>Kalium </a:t>
            </a:r>
            <a:r>
              <a:rPr lang="fr-FR" sz="1800" b="1" dirty="0" err="1">
                <a:solidFill>
                  <a:srgbClr val="000099"/>
                </a:solidFill>
                <a:cs typeface="Arial" panose="020B0604020202020204" pitchFamily="34" charset="0"/>
              </a:rPr>
              <a:t>carbonicum</a:t>
            </a:r>
            <a:r>
              <a:rPr lang="fr-FR" sz="1800" b="1" dirty="0">
                <a:solidFill>
                  <a:srgbClr val="000099"/>
                </a:solidFill>
                <a:cs typeface="Arial" panose="020B0604020202020204" pitchFamily="34" charset="0"/>
              </a:rPr>
              <a:t> 9 CH</a:t>
            </a:r>
          </a:p>
          <a:p>
            <a:pPr lvl="2" algn="r">
              <a:spcBef>
                <a:spcPts val="300"/>
              </a:spcBef>
            </a:pPr>
            <a:r>
              <a:rPr lang="fr-FR" dirty="0">
                <a:solidFill>
                  <a:srgbClr val="000090"/>
                </a:solidFill>
              </a:rPr>
              <a:t>5 granules matin et soir</a:t>
            </a:r>
          </a:p>
        </p:txBody>
      </p:sp>
      <p:sp>
        <p:nvSpPr>
          <p:cNvPr id="13" name="Text Box 26"/>
          <p:cNvSpPr txBox="1">
            <a:spLocks noChangeArrowheads="1"/>
          </p:cNvSpPr>
          <p:nvPr/>
        </p:nvSpPr>
        <p:spPr bwMode="auto">
          <a:xfrm>
            <a:off x="688338" y="4779047"/>
            <a:ext cx="554736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dirty="0">
                <a:solidFill>
                  <a:srgbClr val="000099"/>
                </a:solidFill>
                <a:cs typeface="Arial" panose="020B0604020202020204" pitchFamily="34" charset="0"/>
              </a:rPr>
              <a:t>Douleurs lancinantes en « coups de poignard »,</a:t>
            </a:r>
          </a:p>
          <a:p>
            <a:pPr marL="266700">
              <a:buClr>
                <a:srgbClr val="62C400"/>
              </a:buClr>
              <a:tabLst>
                <a:tab pos="266700" algn="l"/>
              </a:tabLst>
            </a:pPr>
            <a:r>
              <a:rPr lang="fr-FR" altLang="fr-FR" b="1" dirty="0">
                <a:solidFill>
                  <a:srgbClr val="000099"/>
                </a:solidFill>
                <a:cs typeface="Arial" panose="020B0604020202020204" pitchFamily="34" charset="0"/>
              </a:rPr>
              <a:t>Impression de « reins qui flanchent » </a:t>
            </a:r>
            <a:r>
              <a:rPr lang="fr-FR" altLang="fr-FR" dirty="0">
                <a:solidFill>
                  <a:srgbClr val="000099"/>
                </a:solidFill>
                <a:cs typeface="Arial" panose="020B0604020202020204" pitchFamily="34" charset="0"/>
              </a:rPr>
              <a:t>ou de </a:t>
            </a:r>
          </a:p>
          <a:p>
            <a:pPr marL="266700">
              <a:buClr>
                <a:srgbClr val="62C400"/>
              </a:buClr>
              <a:tabLst>
                <a:tab pos="266700" algn="l"/>
              </a:tabLst>
            </a:pPr>
            <a:r>
              <a:rPr lang="fr-FR" altLang="fr-FR" dirty="0">
                <a:solidFill>
                  <a:srgbClr val="000099"/>
                </a:solidFill>
                <a:cs typeface="Arial" panose="020B0604020202020204" pitchFamily="34" charset="0"/>
              </a:rPr>
              <a:t>« genoux qui se dérobent »</a:t>
            </a:r>
          </a:p>
          <a:p>
            <a:pPr marL="266700">
              <a:buClr>
                <a:srgbClr val="62C400"/>
              </a:buClr>
              <a:tabLst>
                <a:tab pos="266700" algn="l"/>
              </a:tabLst>
            </a:pPr>
            <a:r>
              <a:rPr lang="fr-FR" altLang="fr-FR" i="1" dirty="0">
                <a:solidFill>
                  <a:srgbClr val="000099"/>
                </a:solidFill>
                <a:cs typeface="Arial" panose="020B0604020202020204" pitchFamily="34" charset="0"/>
              </a:rPr>
              <a:t>Amélioration par le mouvement et assis sur un siège dur</a:t>
            </a:r>
          </a:p>
        </p:txBody>
      </p:sp>
      <p:sp>
        <p:nvSpPr>
          <p:cNvPr id="14" name="Espace réservé du contenu 2"/>
          <p:cNvSpPr txBox="1">
            <a:spLocks/>
          </p:cNvSpPr>
          <p:nvPr/>
        </p:nvSpPr>
        <p:spPr>
          <a:xfrm>
            <a:off x="253646" y="1683280"/>
            <a:ext cx="6477353" cy="625475"/>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Douleurs arthrosiques </a:t>
            </a:r>
            <a:r>
              <a:rPr lang="fr-FR" sz="2000" dirty="0">
                <a:solidFill>
                  <a:srgbClr val="000099"/>
                </a:solidFill>
                <a:cs typeface="Arial" panose="020B0604020202020204" pitchFamily="34" charset="0"/>
              </a:rPr>
              <a:t>: selon la localisation</a:t>
            </a:r>
          </a:p>
          <a:p>
            <a:pPr marL="0" indent="0" defTabSz="914377" fontAlgn="auto">
              <a:spcBef>
                <a:spcPts val="0"/>
              </a:spcBef>
              <a:spcAft>
                <a:spcPts val="0"/>
              </a:spcAft>
              <a:buNone/>
              <a:defRPr/>
            </a:pPr>
            <a:endParaRPr lang="fr-FR" dirty="0">
              <a:solidFill>
                <a:srgbClr val="000000"/>
              </a:solidFill>
            </a:endParaRPr>
          </a:p>
        </p:txBody>
      </p:sp>
      <p:pic>
        <p:nvPicPr>
          <p:cNvPr id="15" name="Imag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6" name="Rectangle 15"/>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J’ai mal»</a:t>
            </a:r>
          </a:p>
        </p:txBody>
      </p:sp>
      <p:sp>
        <p:nvSpPr>
          <p:cNvPr id="4" name="Espace réservé du texte 3"/>
          <p:cNvSpPr>
            <a:spLocks noGrp="1"/>
          </p:cNvSpPr>
          <p:nvPr>
            <p:ph type="body" idx="1"/>
          </p:nvPr>
        </p:nvSpPr>
        <p:spPr>
          <a:xfrm>
            <a:off x="11538" y="1849237"/>
            <a:ext cx="3149600" cy="1017792"/>
          </a:xfrm>
        </p:spPr>
        <p:txBody>
          <a:bodyPr>
            <a:normAutofit/>
          </a:bodyPr>
          <a:lstStyle/>
          <a:p>
            <a:pPr marL="1028700" lvl="2" indent="-342900">
              <a:buFontTx/>
              <a:buChar char="-"/>
            </a:pPr>
            <a:endParaRPr lang="fr-FR" sz="2000" b="1" dirty="0">
              <a:solidFill>
                <a:srgbClr val="000099"/>
              </a:solidFill>
            </a:endParaRPr>
          </a:p>
          <a:p>
            <a:pPr lvl="2"/>
            <a:r>
              <a:rPr lang="fr-FR" sz="1800" b="1" dirty="0">
                <a:solidFill>
                  <a:srgbClr val="000099"/>
                </a:solidFill>
                <a:latin typeface="Arial" panose="020B0604020202020204" pitchFamily="34" charset="0"/>
                <a:cs typeface="Arial" panose="020B0604020202020204" pitchFamily="34" charset="0"/>
                <a:sym typeface="Wingdings" panose="05000000000000000000" pitchFamily="2" charset="2"/>
              </a:rPr>
              <a:t> </a:t>
            </a:r>
            <a:r>
              <a:rPr lang="fr-FR" sz="1800" b="1" u="sng" dirty="0">
                <a:solidFill>
                  <a:srgbClr val="000099"/>
                </a:solidFill>
              </a:rPr>
              <a:t>Dorsalgies:</a:t>
            </a:r>
          </a:p>
          <a:p>
            <a:pPr marL="1028700" lvl="2" indent="-342900">
              <a:buFontTx/>
              <a:buChar char="-"/>
            </a:pPr>
            <a:endParaRPr lang="fr-FR" sz="2000" b="1" u="sng" dirty="0">
              <a:solidFill>
                <a:srgbClr val="9900CC"/>
              </a:solidFill>
            </a:endParaRPr>
          </a:p>
          <a:p>
            <a:pPr marL="1028700" lvl="2" indent="-342900">
              <a:buFontTx/>
              <a:buChar char="-"/>
            </a:pPr>
            <a:endParaRPr lang="fr-FR" sz="2000" b="1" u="sng" dirty="0">
              <a:solidFill>
                <a:srgbClr val="9900CC"/>
              </a:solidFill>
            </a:endParaRPr>
          </a:p>
          <a:p>
            <a:pPr lvl="2"/>
            <a:endParaRPr lang="fr-FR" sz="2000" b="1" dirty="0">
              <a:solidFill>
                <a:srgbClr val="000099"/>
              </a:solidFill>
            </a:endParaRPr>
          </a:p>
          <a:p>
            <a:pPr lvl="2"/>
            <a:endParaRPr lang="fr-FR" sz="2000" b="1" dirty="0">
              <a:solidFill>
                <a:srgbClr val="000099"/>
              </a:solidFill>
            </a:endParaRPr>
          </a:p>
          <a:p>
            <a:pPr lvl="2"/>
            <a:endParaRPr lang="fr-FR" sz="2000" b="1" dirty="0">
              <a:solidFill>
                <a:srgbClr val="002060"/>
              </a:solidFill>
            </a:endParaRPr>
          </a:p>
          <a:p>
            <a:endParaRPr lang="fr-FR" dirty="0"/>
          </a:p>
        </p:txBody>
      </p:sp>
      <p:sp>
        <p:nvSpPr>
          <p:cNvPr id="2" name="Rectangle 1"/>
          <p:cNvSpPr/>
          <p:nvPr/>
        </p:nvSpPr>
        <p:spPr>
          <a:xfrm>
            <a:off x="11538" y="4218544"/>
            <a:ext cx="2547492" cy="369332"/>
          </a:xfrm>
          <a:prstGeom prst="rect">
            <a:avLst/>
          </a:prstGeom>
        </p:spPr>
        <p:txBody>
          <a:bodyPr wrap="none">
            <a:spAutoFit/>
          </a:bodyPr>
          <a:lstStyle/>
          <a:p>
            <a:pPr marL="685800" lvl="2"/>
            <a:r>
              <a:rPr lang="fr-FR" b="1" dirty="0">
                <a:solidFill>
                  <a:srgbClr val="000099"/>
                </a:solidFill>
                <a:latin typeface="Arial" panose="020B0604020202020204" pitchFamily="34" charset="0"/>
                <a:cs typeface="Arial" panose="020B0604020202020204" pitchFamily="34" charset="0"/>
                <a:sym typeface="Wingdings" panose="05000000000000000000" pitchFamily="2" charset="2"/>
              </a:rPr>
              <a:t> </a:t>
            </a:r>
            <a:r>
              <a:rPr lang="fr-FR" b="1" u="sng" dirty="0">
                <a:solidFill>
                  <a:srgbClr val="000099"/>
                </a:solidFill>
              </a:rPr>
              <a:t>Lombalgies:</a:t>
            </a:r>
          </a:p>
        </p:txBody>
      </p:sp>
    </p:spTree>
    <p:extLst>
      <p:ext uri="{BB962C8B-B14F-4D97-AF65-F5344CB8AC3E}">
        <p14:creationId xmlns:p14="http://schemas.microsoft.com/office/powerpoint/2010/main" val="17983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8"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Pathologies articulaires</a:t>
            </a:r>
            <a:endParaRPr lang="fr-FR" altLang="fr-FR" sz="2000" b="1" dirty="0">
              <a:solidFill>
                <a:srgbClr val="95C41D"/>
              </a:solidFill>
              <a:cs typeface="Arial" panose="020B0604020202020204" pitchFamily="34" charset="0"/>
            </a:endParaRPr>
          </a:p>
        </p:txBody>
      </p:sp>
      <p:sp>
        <p:nvSpPr>
          <p:cNvPr id="9" name="Text Box 27"/>
          <p:cNvSpPr txBox="1">
            <a:spLocks noChangeArrowheads="1"/>
          </p:cNvSpPr>
          <p:nvPr/>
        </p:nvSpPr>
        <p:spPr bwMode="auto">
          <a:xfrm>
            <a:off x="7823200" y="2667311"/>
            <a:ext cx="3320380"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28600" lvl="2" algn="r"/>
            <a:r>
              <a:rPr lang="fr-FR" sz="1800" b="1" dirty="0">
                <a:solidFill>
                  <a:srgbClr val="000099"/>
                </a:solidFill>
                <a:cs typeface="Arial" panose="020B0604020202020204" pitchFamily="34" charset="0"/>
              </a:rPr>
              <a:t> </a:t>
            </a:r>
            <a:r>
              <a:rPr lang="fr-FR" sz="1800" b="1" dirty="0">
                <a:solidFill>
                  <a:srgbClr val="000099"/>
                </a:solidFill>
              </a:rPr>
              <a:t> Natrum </a:t>
            </a:r>
            <a:r>
              <a:rPr lang="fr-FR" sz="1800" b="1" dirty="0" err="1">
                <a:solidFill>
                  <a:srgbClr val="000099"/>
                </a:solidFill>
              </a:rPr>
              <a:t>sulfuricum</a:t>
            </a:r>
            <a:r>
              <a:rPr lang="fr-FR" sz="1800" b="1" dirty="0">
                <a:solidFill>
                  <a:srgbClr val="000099"/>
                </a:solidFill>
              </a:rPr>
              <a:t> 9 CH</a:t>
            </a:r>
          </a:p>
          <a:p>
            <a:pPr lvl="2" algn="r">
              <a:spcBef>
                <a:spcPts val="300"/>
              </a:spcBef>
            </a:pPr>
            <a:r>
              <a:rPr lang="fr-FR" dirty="0">
                <a:solidFill>
                  <a:srgbClr val="000090"/>
                </a:solidFill>
              </a:rPr>
              <a:t>5 granules matin et soir</a:t>
            </a:r>
          </a:p>
        </p:txBody>
      </p:sp>
      <p:sp>
        <p:nvSpPr>
          <p:cNvPr id="10" name="Text Box 26"/>
          <p:cNvSpPr txBox="1">
            <a:spLocks noChangeArrowheads="1"/>
          </p:cNvSpPr>
          <p:nvPr/>
        </p:nvSpPr>
        <p:spPr bwMode="auto">
          <a:xfrm>
            <a:off x="708877" y="2505014"/>
            <a:ext cx="6629471"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endParaRPr lang="fr-FR" altLang="fr-FR" sz="1500" dirty="0">
              <a:solidFill>
                <a:srgbClr val="000099"/>
              </a:solidFill>
              <a:cs typeface="Arial" panose="020B0604020202020204" pitchFamily="34" charset="0"/>
            </a:endParaRPr>
          </a:p>
          <a:p>
            <a:pPr marL="285750" indent="-285750">
              <a:buClr>
                <a:srgbClr val="62C400"/>
              </a:buClr>
              <a:buBlip>
                <a:blip r:embed="rId3"/>
              </a:buBlip>
            </a:pPr>
            <a:r>
              <a:rPr lang="fr-FR" altLang="fr-FR" dirty="0">
                <a:solidFill>
                  <a:srgbClr val="000099"/>
                </a:solidFill>
                <a:cs typeface="Arial" panose="020B0604020202020204" pitchFamily="34" charset="0"/>
              </a:rPr>
              <a:t>Sensation de meurtrissure et raideur articulaire</a:t>
            </a:r>
          </a:p>
          <a:p>
            <a:pPr marL="266700">
              <a:buClr>
                <a:srgbClr val="62C400"/>
              </a:buClr>
            </a:pPr>
            <a:r>
              <a:rPr lang="fr-FR" altLang="fr-FR" i="1" dirty="0">
                <a:solidFill>
                  <a:srgbClr val="000099"/>
                </a:solidFill>
                <a:cs typeface="Arial" panose="020B0604020202020204" pitchFamily="34" charset="0"/>
              </a:rPr>
              <a:t>aggravation par l’humidité et surtout avant le changement de temps</a:t>
            </a:r>
          </a:p>
          <a:p>
            <a:pPr marL="266700">
              <a:buClr>
                <a:srgbClr val="62C400"/>
              </a:buClr>
            </a:pPr>
            <a:r>
              <a:rPr lang="fr-FR" altLang="fr-FR" i="1" dirty="0">
                <a:solidFill>
                  <a:srgbClr val="000099"/>
                </a:solidFill>
                <a:cs typeface="Arial" panose="020B0604020202020204" pitchFamily="34" charset="0"/>
              </a:rPr>
              <a:t>amélioration par le mouvement</a:t>
            </a:r>
          </a:p>
        </p:txBody>
      </p:sp>
      <p:sp>
        <p:nvSpPr>
          <p:cNvPr id="11" name="Text Box 27"/>
          <p:cNvSpPr txBox="1">
            <a:spLocks noChangeArrowheads="1"/>
          </p:cNvSpPr>
          <p:nvPr/>
        </p:nvSpPr>
        <p:spPr bwMode="auto">
          <a:xfrm>
            <a:off x="7747000" y="4467128"/>
            <a:ext cx="3383880" cy="757654"/>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28600" lvl="2" algn="r"/>
            <a:r>
              <a:rPr lang="fr-FR" sz="2000" b="1" dirty="0">
                <a:solidFill>
                  <a:srgbClr val="000099"/>
                </a:solidFill>
                <a:latin typeface="Arial"/>
              </a:rPr>
              <a:t> </a:t>
            </a:r>
            <a:r>
              <a:rPr lang="fr-FR" sz="1800" b="1" dirty="0">
                <a:solidFill>
                  <a:srgbClr val="000099"/>
                </a:solidFill>
                <a:latin typeface="Arial"/>
              </a:rPr>
              <a:t>Kalium </a:t>
            </a:r>
            <a:r>
              <a:rPr lang="fr-FR" sz="1800" b="1" dirty="0" err="1">
                <a:solidFill>
                  <a:srgbClr val="000099"/>
                </a:solidFill>
                <a:latin typeface="Arial"/>
              </a:rPr>
              <a:t>carbonicum</a:t>
            </a:r>
            <a:r>
              <a:rPr lang="fr-FR" sz="1800" b="1" dirty="0">
                <a:solidFill>
                  <a:srgbClr val="000099"/>
                </a:solidFill>
                <a:latin typeface="Arial"/>
              </a:rPr>
              <a:t> 9 CH</a:t>
            </a:r>
          </a:p>
          <a:p>
            <a:pPr marL="228600" lvl="2" algn="r">
              <a:spcBef>
                <a:spcPts val="300"/>
              </a:spcBef>
            </a:pPr>
            <a:r>
              <a:rPr lang="fr-FR" dirty="0">
                <a:solidFill>
                  <a:srgbClr val="000090"/>
                </a:solidFill>
              </a:rPr>
              <a:t>5 granules matin et soir</a:t>
            </a:r>
          </a:p>
        </p:txBody>
      </p:sp>
      <p:sp>
        <p:nvSpPr>
          <p:cNvPr id="12" name="Text Box 27"/>
          <p:cNvSpPr txBox="1">
            <a:spLocks noChangeArrowheads="1"/>
          </p:cNvSpPr>
          <p:nvPr/>
        </p:nvSpPr>
        <p:spPr bwMode="auto">
          <a:xfrm>
            <a:off x="7747000" y="5396602"/>
            <a:ext cx="3396580"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66700" lvl="2" algn="r"/>
            <a:r>
              <a:rPr lang="fr-FR" sz="1800" b="1" dirty="0">
                <a:solidFill>
                  <a:srgbClr val="000099"/>
                </a:solidFill>
              </a:rPr>
              <a:t>Natrum </a:t>
            </a:r>
            <a:r>
              <a:rPr lang="fr-FR" sz="1800" b="1" dirty="0" err="1">
                <a:solidFill>
                  <a:srgbClr val="000099"/>
                </a:solidFill>
              </a:rPr>
              <a:t>sulfuricum</a:t>
            </a:r>
            <a:r>
              <a:rPr lang="fr-FR" sz="1800" b="1" dirty="0">
                <a:solidFill>
                  <a:srgbClr val="000099"/>
                </a:solidFill>
              </a:rPr>
              <a:t> 9 CH</a:t>
            </a:r>
          </a:p>
          <a:p>
            <a:pPr marL="266700" lvl="2" algn="r">
              <a:spcBef>
                <a:spcPts val="300"/>
              </a:spcBef>
            </a:pPr>
            <a:r>
              <a:rPr lang="fr-FR" dirty="0">
                <a:solidFill>
                  <a:srgbClr val="000090"/>
                </a:solidFill>
              </a:rPr>
              <a:t>5 granules matin et soir</a:t>
            </a:r>
          </a:p>
        </p:txBody>
      </p:sp>
      <p:sp>
        <p:nvSpPr>
          <p:cNvPr id="13" name="Espace réservé du contenu 2"/>
          <p:cNvSpPr txBox="1">
            <a:spLocks/>
          </p:cNvSpPr>
          <p:nvPr/>
        </p:nvSpPr>
        <p:spPr>
          <a:xfrm>
            <a:off x="253646" y="1683280"/>
            <a:ext cx="6477353" cy="625475"/>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Douleurs arthrosiques </a:t>
            </a:r>
            <a:r>
              <a:rPr lang="fr-FR" sz="2000" dirty="0">
                <a:solidFill>
                  <a:srgbClr val="000099"/>
                </a:solidFill>
                <a:cs typeface="Arial" panose="020B0604020202020204" pitchFamily="34" charset="0"/>
              </a:rPr>
              <a:t>: selon la localisation</a:t>
            </a:r>
          </a:p>
          <a:p>
            <a:pPr marL="0" indent="0" defTabSz="914377" fontAlgn="auto">
              <a:spcBef>
                <a:spcPts val="0"/>
              </a:spcBef>
              <a:spcAft>
                <a:spcPts val="0"/>
              </a:spcAft>
              <a:buNone/>
              <a:defRPr/>
            </a:pPr>
            <a:endParaRPr lang="fr-FR" dirty="0">
              <a:solidFill>
                <a:srgbClr val="000000"/>
              </a:solidFill>
            </a:endParaRPr>
          </a:p>
        </p:txBody>
      </p:sp>
      <p:sp>
        <p:nvSpPr>
          <p:cNvPr id="14" name="Text Box 26"/>
          <p:cNvSpPr txBox="1">
            <a:spLocks noChangeArrowheads="1"/>
          </p:cNvSpPr>
          <p:nvPr/>
        </p:nvSpPr>
        <p:spPr bwMode="auto">
          <a:xfrm>
            <a:off x="708878" y="4541076"/>
            <a:ext cx="64849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dirty="0">
                <a:solidFill>
                  <a:srgbClr val="000099"/>
                </a:solidFill>
                <a:cs typeface="Arial" panose="020B0604020202020204" pitchFamily="34" charset="0"/>
              </a:rPr>
              <a:t>Sensation de </a:t>
            </a:r>
            <a:r>
              <a:rPr lang="fr-FR" altLang="fr-FR" b="1" dirty="0">
                <a:solidFill>
                  <a:srgbClr val="000099"/>
                </a:solidFill>
                <a:cs typeface="Arial" panose="020B0604020202020204" pitchFamily="34" charset="0"/>
              </a:rPr>
              <a:t>« genoux qui se dérobent »</a:t>
            </a:r>
          </a:p>
        </p:txBody>
      </p:sp>
      <p:sp>
        <p:nvSpPr>
          <p:cNvPr id="15" name="Text Box 26"/>
          <p:cNvSpPr txBox="1">
            <a:spLocks noChangeArrowheads="1"/>
          </p:cNvSpPr>
          <p:nvPr/>
        </p:nvSpPr>
        <p:spPr bwMode="auto">
          <a:xfrm>
            <a:off x="708878" y="5087447"/>
            <a:ext cx="6484984" cy="56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endParaRPr lang="fr-FR" altLang="fr-FR" sz="1500" dirty="0">
              <a:solidFill>
                <a:srgbClr val="000099"/>
              </a:solidFill>
              <a:cs typeface="Arial" panose="020B0604020202020204" pitchFamily="34" charset="0"/>
            </a:endParaRPr>
          </a:p>
          <a:p>
            <a:pPr marL="285750" indent="-285750">
              <a:buClr>
                <a:srgbClr val="62C400"/>
              </a:buClr>
              <a:buBlip>
                <a:blip r:embed="rId3"/>
              </a:buBlip>
            </a:pPr>
            <a:r>
              <a:rPr lang="fr-FR" altLang="fr-FR" dirty="0">
                <a:solidFill>
                  <a:srgbClr val="000099"/>
                </a:solidFill>
                <a:cs typeface="Arial" panose="020B0604020202020204" pitchFamily="34" charset="0"/>
              </a:rPr>
              <a:t>Sensation de raideur articulaire</a:t>
            </a:r>
          </a:p>
        </p:txBody>
      </p:sp>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7" name="Rectangle 16"/>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J’ai mal»</a:t>
            </a:r>
          </a:p>
        </p:txBody>
      </p:sp>
      <p:sp>
        <p:nvSpPr>
          <p:cNvPr id="4" name="Espace réservé du texte 3"/>
          <p:cNvSpPr>
            <a:spLocks noGrp="1"/>
          </p:cNvSpPr>
          <p:nvPr>
            <p:ph type="body" idx="1"/>
          </p:nvPr>
        </p:nvSpPr>
        <p:spPr>
          <a:xfrm>
            <a:off x="14222" y="1910533"/>
            <a:ext cx="3363178" cy="880991"/>
          </a:xfrm>
        </p:spPr>
        <p:txBody>
          <a:bodyPr>
            <a:normAutofit/>
          </a:bodyPr>
          <a:lstStyle/>
          <a:p>
            <a:pPr marL="1028700" lvl="2" indent="-342900">
              <a:buFontTx/>
              <a:buChar char="-"/>
            </a:pPr>
            <a:endParaRPr lang="fr-FR" sz="2000" b="1" dirty="0">
              <a:solidFill>
                <a:srgbClr val="000099"/>
              </a:solidFill>
            </a:endParaRPr>
          </a:p>
          <a:p>
            <a:pPr lvl="2"/>
            <a:r>
              <a:rPr lang="fr-FR" sz="1800" b="1" dirty="0">
                <a:solidFill>
                  <a:srgbClr val="000099"/>
                </a:solidFill>
                <a:latin typeface="Arial" panose="020B0604020202020204" pitchFamily="34" charset="0"/>
                <a:cs typeface="Arial" panose="020B0604020202020204" pitchFamily="34" charset="0"/>
                <a:sym typeface="Wingdings" panose="05000000000000000000" pitchFamily="2" charset="2"/>
              </a:rPr>
              <a:t> </a:t>
            </a:r>
            <a:r>
              <a:rPr lang="fr-FR" sz="1800" b="1" u="sng" dirty="0">
                <a:solidFill>
                  <a:srgbClr val="000099"/>
                </a:solidFill>
              </a:rPr>
              <a:t>Hanches</a:t>
            </a:r>
          </a:p>
          <a:p>
            <a:pPr marL="1028700" lvl="2" indent="-342900">
              <a:buFontTx/>
              <a:buChar char="-"/>
            </a:pPr>
            <a:endParaRPr lang="fr-FR" sz="2000" b="1" dirty="0">
              <a:solidFill>
                <a:srgbClr val="000099"/>
              </a:solidFill>
            </a:endParaRPr>
          </a:p>
          <a:p>
            <a:pPr marL="1028700" lvl="2" indent="-342900">
              <a:buFontTx/>
              <a:buChar char="-"/>
            </a:pPr>
            <a:endParaRPr lang="fr-FR" sz="2000" b="1" u="sng" dirty="0">
              <a:solidFill>
                <a:srgbClr val="9900CC"/>
              </a:solidFill>
            </a:endParaRPr>
          </a:p>
          <a:p>
            <a:pPr marL="1028700" lvl="2" indent="-342900">
              <a:buFontTx/>
              <a:buChar char="-"/>
            </a:pPr>
            <a:endParaRPr lang="fr-FR" sz="2000" b="1" u="sng" dirty="0">
              <a:solidFill>
                <a:srgbClr val="9900CC"/>
              </a:solidFill>
            </a:endParaRPr>
          </a:p>
          <a:p>
            <a:pPr lvl="2"/>
            <a:endParaRPr lang="fr-FR" sz="2000" b="1" dirty="0">
              <a:solidFill>
                <a:srgbClr val="002060"/>
              </a:solidFill>
            </a:endParaRPr>
          </a:p>
          <a:p>
            <a:endParaRPr lang="fr-FR" dirty="0"/>
          </a:p>
        </p:txBody>
      </p:sp>
      <p:sp>
        <p:nvSpPr>
          <p:cNvPr id="2" name="Rectangle 1"/>
          <p:cNvSpPr/>
          <p:nvPr/>
        </p:nvSpPr>
        <p:spPr>
          <a:xfrm>
            <a:off x="2647" y="4119684"/>
            <a:ext cx="2047355" cy="369332"/>
          </a:xfrm>
          <a:prstGeom prst="rect">
            <a:avLst/>
          </a:prstGeom>
        </p:spPr>
        <p:txBody>
          <a:bodyPr wrap="none">
            <a:spAutoFit/>
          </a:bodyPr>
          <a:lstStyle/>
          <a:p>
            <a:pPr marL="685800" lvl="2"/>
            <a:r>
              <a:rPr lang="fr-FR" b="1" dirty="0">
                <a:solidFill>
                  <a:srgbClr val="000099"/>
                </a:solidFill>
                <a:latin typeface="Arial" panose="020B0604020202020204" pitchFamily="34" charset="0"/>
                <a:cs typeface="Arial" panose="020B0604020202020204" pitchFamily="34" charset="0"/>
                <a:sym typeface="Wingdings" panose="05000000000000000000" pitchFamily="2" charset="2"/>
              </a:rPr>
              <a:t> </a:t>
            </a:r>
            <a:r>
              <a:rPr lang="fr-FR" b="1" u="sng" dirty="0">
                <a:solidFill>
                  <a:srgbClr val="000099"/>
                </a:solidFill>
              </a:rPr>
              <a:t>Genoux</a:t>
            </a:r>
          </a:p>
        </p:txBody>
      </p:sp>
    </p:spTree>
    <p:extLst>
      <p:ext uri="{BB962C8B-B14F-4D97-AF65-F5344CB8AC3E}">
        <p14:creationId xmlns:p14="http://schemas.microsoft.com/office/powerpoint/2010/main" val="128514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animBg="1"/>
      <p:bldP spid="14" grpId="0"/>
      <p:bldP spid="15"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ZoneTexte 7"/>
          <p:cNvSpPr txBox="1">
            <a:spLocks noChangeArrowheads="1"/>
          </p:cNvSpPr>
          <p:nvPr/>
        </p:nvSpPr>
        <p:spPr bwMode="auto">
          <a:xfrm>
            <a:off x="2522092" y="1782763"/>
            <a:ext cx="728436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3200" b="1" dirty="0">
                <a:solidFill>
                  <a:srgbClr val="FFFFFF"/>
                </a:solidFill>
                <a:cs typeface="Arial" panose="020B0604020202020204" pitchFamily="34" charset="0"/>
              </a:rPr>
              <a:t>PARTIE 1</a:t>
            </a:r>
          </a:p>
          <a:p>
            <a:pPr algn="ctr" fontAlgn="base">
              <a:spcBef>
                <a:spcPct val="0"/>
              </a:spcBef>
              <a:spcAft>
                <a:spcPct val="0"/>
              </a:spcAft>
            </a:pPr>
            <a:r>
              <a:rPr lang="fr-FR" altLang="fr-FR" sz="3200" b="1" dirty="0">
                <a:solidFill>
                  <a:srgbClr val="FFFFFF"/>
                </a:solidFill>
                <a:cs typeface="Arial" panose="020B0604020202020204" pitchFamily="34" charset="0"/>
              </a:rPr>
              <a:t>Les spécificités de la personne âgée</a:t>
            </a:r>
            <a:endParaRPr lang="fr-FR" altLang="fr-FR" sz="3200" dirty="0">
              <a:solidFill>
                <a:srgbClr val="FFFFFF"/>
              </a:solidFill>
              <a:cs typeface="Arial" panose="020B0604020202020204" pitchFamily="34" charset="0"/>
            </a:endParaRPr>
          </a:p>
        </p:txBody>
      </p:sp>
      <p:sp>
        <p:nvSpPr>
          <p:cNvPr id="178178" name="Text Box 2"/>
          <p:cNvSpPr txBox="1">
            <a:spLocks noChangeArrowheads="1"/>
          </p:cNvSpPr>
          <p:nvPr/>
        </p:nvSpPr>
        <p:spPr bwMode="auto">
          <a:xfrm>
            <a:off x="4060825" y="4300538"/>
            <a:ext cx="616426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buClr>
                <a:srgbClr val="62C400"/>
              </a:buClr>
              <a:buFontTx/>
              <a:buBlip>
                <a:blip r:embed="rId3"/>
              </a:buBlip>
            </a:pPr>
            <a:r>
              <a:rPr lang="fr-FR" altLang="fr-FR" sz="2400" dirty="0">
                <a:solidFill>
                  <a:srgbClr val="000099"/>
                </a:solidFill>
                <a:cs typeface="Arial" panose="020B0604020202020204" pitchFamily="34" charset="0"/>
              </a:rPr>
              <a:t>1.1. Vieillissement</a:t>
            </a:r>
          </a:p>
          <a:p>
            <a:pPr fontAlgn="base">
              <a:spcBef>
                <a:spcPct val="50000"/>
              </a:spcBef>
              <a:spcAft>
                <a:spcPct val="0"/>
              </a:spcAft>
              <a:buClr>
                <a:srgbClr val="62C400"/>
              </a:buClr>
              <a:buFontTx/>
              <a:buBlip>
                <a:blip r:embed="rId3"/>
              </a:buBlip>
            </a:pPr>
            <a:r>
              <a:rPr lang="fr-FR" altLang="fr-FR" sz="2400" dirty="0">
                <a:solidFill>
                  <a:srgbClr val="000099"/>
                </a:solidFill>
                <a:cs typeface="Arial" panose="020B0604020202020204" pitchFamily="34" charset="0"/>
              </a:rPr>
              <a:t>1.2. Notion de fragilité</a:t>
            </a:r>
          </a:p>
          <a:p>
            <a:pPr fontAlgn="base">
              <a:spcBef>
                <a:spcPct val="50000"/>
              </a:spcBef>
              <a:spcAft>
                <a:spcPct val="0"/>
              </a:spcAft>
              <a:buClr>
                <a:srgbClr val="62C400"/>
              </a:buClr>
              <a:buFontTx/>
              <a:buBlip>
                <a:blip r:embed="rId3"/>
              </a:buBlip>
            </a:pPr>
            <a:r>
              <a:rPr lang="fr-FR" altLang="fr-FR" sz="2400" dirty="0">
                <a:solidFill>
                  <a:srgbClr val="000099"/>
                </a:solidFill>
                <a:cs typeface="Arial" panose="020B0604020202020204" pitchFamily="34" charset="0"/>
              </a:rPr>
              <a:t>1.3. Population à risque</a:t>
            </a:r>
          </a:p>
        </p:txBody>
      </p:sp>
    </p:spTree>
    <p:extLst>
      <p:ext uri="{BB962C8B-B14F-4D97-AF65-F5344CB8AC3E}">
        <p14:creationId xmlns:p14="http://schemas.microsoft.com/office/powerpoint/2010/main" val="3893423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Pathologies articulaires</a:t>
            </a:r>
            <a:endParaRPr lang="fr-FR" altLang="fr-FR" sz="2000" b="1" dirty="0">
              <a:solidFill>
                <a:srgbClr val="95C41D"/>
              </a:solidFill>
              <a:cs typeface="Arial" panose="020B0604020202020204" pitchFamily="34" charset="0"/>
            </a:endParaRPr>
          </a:p>
        </p:txBody>
      </p:sp>
      <p:sp>
        <p:nvSpPr>
          <p:cNvPr id="8" name="Text Box 27"/>
          <p:cNvSpPr txBox="1">
            <a:spLocks noChangeArrowheads="1"/>
          </p:cNvSpPr>
          <p:nvPr/>
        </p:nvSpPr>
        <p:spPr bwMode="auto">
          <a:xfrm>
            <a:off x="8378101" y="2763638"/>
            <a:ext cx="2765479"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685800" lvl="2" indent="0" algn="r" fontAlgn="base">
              <a:spcBef>
                <a:spcPct val="20000"/>
              </a:spcBef>
              <a:spcAft>
                <a:spcPct val="0"/>
              </a:spcAft>
            </a:pPr>
            <a:r>
              <a:rPr lang="fr-FR" sz="1800" b="1" dirty="0" err="1">
                <a:solidFill>
                  <a:srgbClr val="000099"/>
                </a:solidFill>
                <a:latin typeface="Arial"/>
              </a:rPr>
              <a:t>Hedeoma</a:t>
            </a:r>
            <a:r>
              <a:rPr lang="fr-FR" sz="1800" b="1" dirty="0">
                <a:solidFill>
                  <a:srgbClr val="000099"/>
                </a:solidFill>
                <a:latin typeface="Arial"/>
              </a:rPr>
              <a:t> 9 CH</a:t>
            </a:r>
          </a:p>
          <a:p>
            <a:pPr marL="266700" lvl="2" algn="r">
              <a:spcBef>
                <a:spcPts val="300"/>
              </a:spcBef>
            </a:pPr>
            <a:r>
              <a:rPr lang="fr-FR" dirty="0">
                <a:solidFill>
                  <a:srgbClr val="000090"/>
                </a:solidFill>
              </a:rPr>
              <a:t>5 granules matin et soir</a:t>
            </a:r>
          </a:p>
        </p:txBody>
      </p:sp>
      <p:sp>
        <p:nvSpPr>
          <p:cNvPr id="9" name="Text Box 26"/>
          <p:cNvSpPr txBox="1">
            <a:spLocks noChangeArrowheads="1"/>
          </p:cNvSpPr>
          <p:nvPr/>
        </p:nvSpPr>
        <p:spPr bwMode="auto">
          <a:xfrm>
            <a:off x="683478" y="2763638"/>
            <a:ext cx="6484984" cy="81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endParaRPr lang="fr-FR" altLang="fr-FR" sz="1500" dirty="0">
              <a:solidFill>
                <a:srgbClr val="000099"/>
              </a:solidFill>
              <a:cs typeface="Arial" panose="020B0604020202020204" pitchFamily="34" charset="0"/>
            </a:endParaRPr>
          </a:p>
          <a:p>
            <a:pPr marL="285750" indent="-285750">
              <a:buClr>
                <a:srgbClr val="62C400"/>
              </a:buClr>
              <a:buBlip>
                <a:blip r:embed="rId3"/>
              </a:buBlip>
            </a:pPr>
            <a:r>
              <a:rPr lang="fr-FR" altLang="fr-FR" dirty="0">
                <a:solidFill>
                  <a:srgbClr val="000099"/>
                </a:solidFill>
                <a:cs typeface="Arial" panose="020B0604020202020204" pitchFamily="34" charset="0"/>
              </a:rPr>
              <a:t>Douleurs de la métacarpo-phalangienne du </a:t>
            </a:r>
            <a:r>
              <a:rPr lang="fr-FR" altLang="fr-FR" b="1" dirty="0">
                <a:solidFill>
                  <a:srgbClr val="000099"/>
                </a:solidFill>
                <a:cs typeface="Arial" panose="020B0604020202020204" pitchFamily="34" charset="0"/>
              </a:rPr>
              <a:t>pouce</a:t>
            </a:r>
            <a:r>
              <a:rPr lang="fr-FR" altLang="fr-FR" dirty="0">
                <a:solidFill>
                  <a:srgbClr val="000099"/>
                </a:solidFill>
                <a:cs typeface="Arial" panose="020B0604020202020204" pitchFamily="34" charset="0"/>
              </a:rPr>
              <a:t>, </a:t>
            </a:r>
          </a:p>
          <a:p>
            <a:pPr marL="266700">
              <a:buClr>
                <a:srgbClr val="62C400"/>
              </a:buClr>
            </a:pPr>
            <a:r>
              <a:rPr lang="fr-FR" altLang="fr-FR" i="1" dirty="0">
                <a:solidFill>
                  <a:srgbClr val="000099"/>
                </a:solidFill>
                <a:cs typeface="Arial" panose="020B0604020202020204" pitchFamily="34" charset="0"/>
              </a:rPr>
              <a:t>aggravation par le mouvement</a:t>
            </a:r>
          </a:p>
        </p:txBody>
      </p:sp>
      <p:sp>
        <p:nvSpPr>
          <p:cNvPr id="10" name="Text Box 27"/>
          <p:cNvSpPr txBox="1">
            <a:spLocks noChangeArrowheads="1"/>
          </p:cNvSpPr>
          <p:nvPr/>
        </p:nvSpPr>
        <p:spPr bwMode="auto">
          <a:xfrm>
            <a:off x="8263220" y="3772905"/>
            <a:ext cx="2880360"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66700" lvl="2" indent="0" algn="r" fontAlgn="base">
              <a:spcBef>
                <a:spcPct val="20000"/>
              </a:spcBef>
              <a:spcAft>
                <a:spcPct val="0"/>
              </a:spcAft>
            </a:pPr>
            <a:r>
              <a:rPr lang="fr-FR" sz="1800" b="1" dirty="0">
                <a:solidFill>
                  <a:srgbClr val="000099"/>
                </a:solidFill>
                <a:latin typeface="Arial"/>
              </a:rPr>
              <a:t>Viola </a:t>
            </a:r>
            <a:r>
              <a:rPr lang="fr-FR" sz="1800" b="1" dirty="0" err="1">
                <a:solidFill>
                  <a:srgbClr val="000099"/>
                </a:solidFill>
                <a:latin typeface="Arial"/>
              </a:rPr>
              <a:t>odorata</a:t>
            </a:r>
            <a:r>
              <a:rPr lang="fr-FR" sz="1800" b="1" dirty="0">
                <a:solidFill>
                  <a:srgbClr val="000099"/>
                </a:solidFill>
                <a:latin typeface="Arial"/>
              </a:rPr>
              <a:t> 9 CH</a:t>
            </a:r>
          </a:p>
          <a:p>
            <a:pPr marL="355600" lvl="2" algn="r">
              <a:spcBef>
                <a:spcPts val="300"/>
              </a:spcBef>
            </a:pPr>
            <a:r>
              <a:rPr lang="fr-FR" dirty="0">
                <a:solidFill>
                  <a:srgbClr val="000090"/>
                </a:solidFill>
              </a:rPr>
              <a:t>5 granules matin et soir</a:t>
            </a:r>
          </a:p>
        </p:txBody>
      </p:sp>
      <p:sp>
        <p:nvSpPr>
          <p:cNvPr id="11" name="Text Box 26"/>
          <p:cNvSpPr txBox="1">
            <a:spLocks noChangeArrowheads="1"/>
          </p:cNvSpPr>
          <p:nvPr/>
        </p:nvSpPr>
        <p:spPr bwMode="auto">
          <a:xfrm>
            <a:off x="683478" y="3705620"/>
            <a:ext cx="6047521" cy="81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endParaRPr lang="fr-FR" altLang="fr-FR" sz="1500" dirty="0">
              <a:solidFill>
                <a:srgbClr val="000099"/>
              </a:solidFill>
              <a:cs typeface="Arial" panose="020B0604020202020204" pitchFamily="34" charset="0"/>
            </a:endParaRPr>
          </a:p>
          <a:p>
            <a:pPr marL="285750" indent="-285750">
              <a:buClr>
                <a:srgbClr val="62C400"/>
              </a:buClr>
              <a:buBlip>
                <a:blip r:embed="rId3"/>
              </a:buBlip>
            </a:pPr>
            <a:r>
              <a:rPr lang="fr-FR" altLang="fr-FR" dirty="0">
                <a:solidFill>
                  <a:srgbClr val="000099"/>
                </a:solidFill>
                <a:cs typeface="Arial" panose="020B0604020202020204" pitchFamily="34" charset="0"/>
              </a:rPr>
              <a:t>Arthralgies des </a:t>
            </a:r>
            <a:r>
              <a:rPr lang="fr-FR" altLang="fr-FR" b="1" dirty="0">
                <a:solidFill>
                  <a:srgbClr val="000099"/>
                </a:solidFill>
                <a:cs typeface="Arial" panose="020B0604020202020204" pitchFamily="34" charset="0"/>
              </a:rPr>
              <a:t>poignets</a:t>
            </a:r>
            <a:r>
              <a:rPr lang="fr-FR" altLang="fr-FR" dirty="0">
                <a:solidFill>
                  <a:srgbClr val="000099"/>
                </a:solidFill>
                <a:cs typeface="Arial" panose="020B0604020202020204" pitchFamily="34" charset="0"/>
              </a:rPr>
              <a:t>, </a:t>
            </a:r>
          </a:p>
          <a:p>
            <a:pPr marL="266700">
              <a:buClr>
                <a:srgbClr val="62C400"/>
              </a:buClr>
            </a:pPr>
            <a:r>
              <a:rPr lang="fr-FR" altLang="fr-FR" dirty="0">
                <a:solidFill>
                  <a:srgbClr val="000099"/>
                </a:solidFill>
                <a:cs typeface="Arial" panose="020B0604020202020204" pitchFamily="34" charset="0"/>
              </a:rPr>
              <a:t>douleurs irradiant dans l’avant-bras et le bras</a:t>
            </a:r>
          </a:p>
        </p:txBody>
      </p:sp>
      <p:sp>
        <p:nvSpPr>
          <p:cNvPr id="12" name="Text Box 27"/>
          <p:cNvSpPr txBox="1">
            <a:spLocks noChangeArrowheads="1"/>
          </p:cNvSpPr>
          <p:nvPr/>
        </p:nvSpPr>
        <p:spPr bwMode="auto">
          <a:xfrm>
            <a:off x="7997100" y="4782172"/>
            <a:ext cx="3146480"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685800" lvl="2" indent="0" algn="r" fontAlgn="base">
              <a:spcBef>
                <a:spcPct val="20000"/>
              </a:spcBef>
              <a:spcAft>
                <a:spcPct val="0"/>
              </a:spcAft>
            </a:pPr>
            <a:r>
              <a:rPr lang="fr-FR" sz="1800" b="1" dirty="0" err="1">
                <a:solidFill>
                  <a:srgbClr val="000099"/>
                </a:solidFill>
                <a:latin typeface="Arial"/>
              </a:rPr>
              <a:t>Actaea</a:t>
            </a:r>
            <a:r>
              <a:rPr lang="fr-FR" sz="1800" b="1" dirty="0">
                <a:solidFill>
                  <a:srgbClr val="000099"/>
                </a:solidFill>
                <a:latin typeface="Arial"/>
              </a:rPr>
              <a:t> </a:t>
            </a:r>
            <a:r>
              <a:rPr lang="fr-FR" sz="1800" b="1" dirty="0" err="1">
                <a:solidFill>
                  <a:srgbClr val="000099"/>
                </a:solidFill>
                <a:latin typeface="Arial"/>
              </a:rPr>
              <a:t>spicata</a:t>
            </a:r>
            <a:r>
              <a:rPr lang="fr-FR" sz="1800" b="1" dirty="0">
                <a:solidFill>
                  <a:srgbClr val="000099"/>
                </a:solidFill>
                <a:latin typeface="Arial"/>
              </a:rPr>
              <a:t> 9 CH</a:t>
            </a:r>
          </a:p>
          <a:p>
            <a:pPr marL="355600" lvl="2" algn="r">
              <a:spcBef>
                <a:spcPts val="300"/>
              </a:spcBef>
            </a:pPr>
            <a:r>
              <a:rPr lang="fr-FR" dirty="0">
                <a:solidFill>
                  <a:srgbClr val="000090"/>
                </a:solidFill>
              </a:rPr>
              <a:t>5 granules matin et soir</a:t>
            </a:r>
          </a:p>
        </p:txBody>
      </p:sp>
      <p:sp>
        <p:nvSpPr>
          <p:cNvPr id="13" name="Text Box 26"/>
          <p:cNvSpPr txBox="1">
            <a:spLocks noChangeArrowheads="1"/>
          </p:cNvSpPr>
          <p:nvPr/>
        </p:nvSpPr>
        <p:spPr bwMode="auto">
          <a:xfrm>
            <a:off x="683477" y="4538534"/>
            <a:ext cx="6666447"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endParaRPr lang="fr-FR" altLang="fr-FR" sz="1500" dirty="0">
              <a:solidFill>
                <a:srgbClr val="000099"/>
              </a:solidFill>
              <a:cs typeface="Arial" panose="020B0604020202020204" pitchFamily="34" charset="0"/>
            </a:endParaRPr>
          </a:p>
          <a:p>
            <a:pPr marL="285750" indent="-285750">
              <a:buClr>
                <a:srgbClr val="62C400"/>
              </a:buClr>
              <a:buBlip>
                <a:blip r:embed="rId3"/>
              </a:buBlip>
            </a:pPr>
            <a:r>
              <a:rPr lang="fr-FR" altLang="fr-FR" dirty="0">
                <a:solidFill>
                  <a:srgbClr val="000099"/>
                </a:solidFill>
                <a:cs typeface="Arial" panose="020B0604020202020204" pitchFamily="34" charset="0"/>
              </a:rPr>
              <a:t>Inflammation œdémateuse, douleurs </a:t>
            </a:r>
            <a:r>
              <a:rPr lang="fr-FR" altLang="fr-FR" dirty="0" err="1">
                <a:solidFill>
                  <a:srgbClr val="000099"/>
                </a:solidFill>
                <a:cs typeface="Arial" panose="020B0604020202020204" pitchFamily="34" charset="0"/>
              </a:rPr>
              <a:t>tiraillantes</a:t>
            </a:r>
            <a:r>
              <a:rPr lang="fr-FR" altLang="fr-FR" dirty="0">
                <a:solidFill>
                  <a:srgbClr val="000099"/>
                </a:solidFill>
                <a:cs typeface="Arial" panose="020B0604020202020204" pitchFamily="34" charset="0"/>
              </a:rPr>
              <a:t> et raideur </a:t>
            </a:r>
          </a:p>
          <a:p>
            <a:pPr marL="266700">
              <a:buClr>
                <a:srgbClr val="62C400"/>
              </a:buClr>
            </a:pPr>
            <a:r>
              <a:rPr lang="fr-FR" altLang="fr-FR" dirty="0">
                <a:solidFill>
                  <a:srgbClr val="000099"/>
                </a:solidFill>
                <a:cs typeface="Arial" panose="020B0604020202020204" pitchFamily="34" charset="0"/>
              </a:rPr>
              <a:t>au niveau des </a:t>
            </a:r>
            <a:r>
              <a:rPr lang="fr-FR" altLang="fr-FR" b="1" dirty="0">
                <a:solidFill>
                  <a:srgbClr val="000099"/>
                </a:solidFill>
                <a:cs typeface="Arial" panose="020B0604020202020204" pitchFamily="34" charset="0"/>
              </a:rPr>
              <a:t>poignets et des doigts</a:t>
            </a:r>
            <a:r>
              <a:rPr lang="fr-FR" altLang="fr-FR" dirty="0">
                <a:solidFill>
                  <a:srgbClr val="000099"/>
                </a:solidFill>
                <a:cs typeface="Arial" panose="020B0604020202020204" pitchFamily="34" charset="0"/>
              </a:rPr>
              <a:t>, </a:t>
            </a:r>
          </a:p>
          <a:p>
            <a:pPr marL="266700">
              <a:buClr>
                <a:srgbClr val="62C400"/>
              </a:buClr>
            </a:pPr>
            <a:r>
              <a:rPr lang="fr-FR" altLang="fr-FR" dirty="0">
                <a:solidFill>
                  <a:srgbClr val="000099"/>
                </a:solidFill>
                <a:cs typeface="Arial" panose="020B0604020202020204" pitchFamily="34" charset="0"/>
              </a:rPr>
              <a:t>déformations ou nodosités</a:t>
            </a:r>
          </a:p>
        </p:txBody>
      </p:sp>
      <p:sp>
        <p:nvSpPr>
          <p:cNvPr id="14" name="Espace réservé du contenu 2"/>
          <p:cNvSpPr txBox="1">
            <a:spLocks/>
          </p:cNvSpPr>
          <p:nvPr/>
        </p:nvSpPr>
        <p:spPr>
          <a:xfrm>
            <a:off x="253646" y="1683280"/>
            <a:ext cx="6477353" cy="625475"/>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Douleurs arthrosiques </a:t>
            </a:r>
            <a:r>
              <a:rPr lang="fr-FR" sz="2000" dirty="0">
                <a:solidFill>
                  <a:srgbClr val="000099"/>
                </a:solidFill>
                <a:cs typeface="Arial" panose="020B0604020202020204" pitchFamily="34" charset="0"/>
              </a:rPr>
              <a:t>: selon la localisation</a:t>
            </a:r>
          </a:p>
          <a:p>
            <a:pPr marL="0" indent="0" defTabSz="914377" fontAlgn="auto">
              <a:spcBef>
                <a:spcPts val="0"/>
              </a:spcBef>
              <a:spcAft>
                <a:spcPts val="0"/>
              </a:spcAft>
              <a:buNone/>
              <a:defRPr/>
            </a:pPr>
            <a:endParaRPr lang="fr-FR" dirty="0">
              <a:solidFill>
                <a:srgbClr val="000000"/>
              </a:solidFill>
            </a:endParaRPr>
          </a:p>
        </p:txBody>
      </p:sp>
      <p:pic>
        <p:nvPicPr>
          <p:cNvPr id="15" name="Imag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6" name="Rectangle 15"/>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J’ai mal»</a:t>
            </a:r>
          </a:p>
        </p:txBody>
      </p:sp>
      <p:sp>
        <p:nvSpPr>
          <p:cNvPr id="4" name="Espace réservé du texte 3"/>
          <p:cNvSpPr>
            <a:spLocks noGrp="1"/>
          </p:cNvSpPr>
          <p:nvPr>
            <p:ph type="body" idx="1"/>
          </p:nvPr>
        </p:nvSpPr>
        <p:spPr>
          <a:xfrm>
            <a:off x="28926" y="1953808"/>
            <a:ext cx="11063471" cy="947106"/>
          </a:xfrm>
        </p:spPr>
        <p:txBody>
          <a:bodyPr>
            <a:normAutofit/>
          </a:bodyPr>
          <a:lstStyle/>
          <a:p>
            <a:pPr marL="1028700" lvl="2" indent="-342900">
              <a:buFontTx/>
              <a:buChar char="-"/>
            </a:pPr>
            <a:endParaRPr lang="fr-FR" sz="2000" b="1" dirty="0">
              <a:solidFill>
                <a:srgbClr val="000099"/>
              </a:solidFill>
            </a:endParaRPr>
          </a:p>
          <a:p>
            <a:pPr lvl="2"/>
            <a:r>
              <a:rPr lang="fr-FR" sz="1800" b="1" dirty="0">
                <a:solidFill>
                  <a:srgbClr val="000099"/>
                </a:solidFill>
                <a:latin typeface="Arial" panose="020B0604020202020204" pitchFamily="34" charset="0"/>
                <a:cs typeface="Arial" panose="020B0604020202020204" pitchFamily="34" charset="0"/>
                <a:sym typeface="Wingdings" panose="05000000000000000000" pitchFamily="2" charset="2"/>
              </a:rPr>
              <a:t> </a:t>
            </a:r>
            <a:r>
              <a:rPr lang="fr-FR" sz="1800" b="1" u="sng" dirty="0">
                <a:solidFill>
                  <a:srgbClr val="000099"/>
                </a:solidFill>
              </a:rPr>
              <a:t>Mains et doigts</a:t>
            </a:r>
            <a:endParaRPr lang="fr-FR" sz="1800" b="1" dirty="0">
              <a:solidFill>
                <a:srgbClr val="000099"/>
              </a:solidFill>
            </a:endParaRPr>
          </a:p>
        </p:txBody>
      </p:sp>
    </p:spTree>
    <p:extLst>
      <p:ext uri="{BB962C8B-B14F-4D97-AF65-F5344CB8AC3E}">
        <p14:creationId xmlns:p14="http://schemas.microsoft.com/office/powerpoint/2010/main" val="221656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12" grpId="0" animBg="1"/>
      <p:bldP spid="1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2"/>
          <p:cNvSpPr>
            <a:spLocks noChangeArrowheads="1"/>
          </p:cNvSpPr>
          <p:nvPr/>
        </p:nvSpPr>
        <p:spPr bwMode="auto">
          <a:xfrm>
            <a:off x="6169025" y="1951038"/>
            <a:ext cx="525145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20000"/>
              </a:spcBef>
              <a:spcAft>
                <a:spcPct val="0"/>
              </a:spcAft>
            </a:pPr>
            <a:r>
              <a:rPr lang="fr-FR" altLang="fr-FR" sz="2000" b="1" u="sng">
                <a:solidFill>
                  <a:srgbClr val="000099"/>
                </a:solidFill>
                <a:cs typeface="Arial" panose="020B0604020202020204" pitchFamily="34" charset="0"/>
              </a:rPr>
              <a:t>Objectif :</a:t>
            </a:r>
          </a:p>
          <a:p>
            <a:pPr fontAlgn="base">
              <a:spcBef>
                <a:spcPct val="20000"/>
              </a:spcBef>
              <a:spcAft>
                <a:spcPct val="0"/>
              </a:spcAft>
              <a:buFont typeface="Wingdings" panose="05000000000000000000" pitchFamily="2" charset="2"/>
              <a:buChar char="Ø"/>
            </a:pPr>
            <a:r>
              <a:rPr lang="fr-FR" altLang="fr-FR" sz="2000">
                <a:solidFill>
                  <a:srgbClr val="000099"/>
                </a:solidFill>
                <a:cs typeface="Arial" panose="020B0604020202020204" pitchFamily="34" charset="0"/>
              </a:rPr>
              <a:t>Construire un schéma de synthèse</a:t>
            </a:r>
          </a:p>
          <a:p>
            <a:pPr fontAlgn="base">
              <a:spcBef>
                <a:spcPct val="20000"/>
              </a:spcBef>
              <a:spcAft>
                <a:spcPct val="0"/>
              </a:spcAft>
              <a:buFont typeface="Wingdings" panose="05000000000000000000" pitchFamily="2" charset="2"/>
              <a:buChar char="Ø"/>
            </a:pPr>
            <a:r>
              <a:rPr lang="fr-FR" altLang="fr-FR" sz="2000">
                <a:solidFill>
                  <a:srgbClr val="000099"/>
                </a:solidFill>
                <a:cs typeface="Arial" panose="020B0604020202020204" pitchFamily="34" charset="0"/>
              </a:rPr>
              <a:t>Disposer d’un outil aide-mémoire</a:t>
            </a:r>
            <a:endParaRPr lang="fr-FR" altLang="fr-FR" sz="3200">
              <a:solidFill>
                <a:srgbClr val="000099"/>
              </a:solidFill>
              <a:cs typeface="Arial" panose="020B0604020202020204" pitchFamily="34" charset="0"/>
            </a:endParaRPr>
          </a:p>
        </p:txBody>
      </p:sp>
      <p:sp>
        <p:nvSpPr>
          <p:cNvPr id="373763"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373764" name="ZoneTexte 8"/>
          <p:cNvSpPr txBox="1">
            <a:spLocks noChangeArrowheads="1"/>
          </p:cNvSpPr>
          <p:nvPr/>
        </p:nvSpPr>
        <p:spPr bwMode="auto">
          <a:xfrm rot="-39669">
            <a:off x="1433513" y="3065463"/>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fr-FR" altLang="fr-FR">
                <a:solidFill>
                  <a:srgbClr val="FFFFFF"/>
                </a:solidFill>
                <a:latin typeface="Arial Black" panose="020B0A04020102020204" pitchFamily="34" charset="0"/>
                <a:cs typeface="Arial" panose="020B0604020202020204" pitchFamily="34" charset="0"/>
              </a:rPr>
              <a:t>5’</a:t>
            </a:r>
            <a:endParaRPr lang="fr-FR" altLang="fr-FR" dirty="0">
              <a:solidFill>
                <a:srgbClr val="FFFFFF"/>
              </a:solidFill>
              <a:latin typeface="Arial Black" panose="020B0A04020102020204" pitchFamily="34" charset="0"/>
              <a:cs typeface="Arial" panose="020B0604020202020204" pitchFamily="34" charset="0"/>
            </a:endParaRPr>
          </a:p>
        </p:txBody>
      </p:sp>
      <p:sp>
        <p:nvSpPr>
          <p:cNvPr id="373765"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fontAlgn="base">
              <a:lnSpc>
                <a:spcPct val="90000"/>
              </a:lnSpc>
              <a:spcBef>
                <a:spcPct val="0"/>
              </a:spcBef>
              <a:spcAft>
                <a:spcPct val="0"/>
              </a:spcAft>
            </a:pPr>
            <a:r>
              <a:rPr lang="fr-FR" altLang="fr-FR" sz="3200" b="1" dirty="0">
                <a:solidFill>
                  <a:srgbClr val="FFFFFF"/>
                </a:solidFill>
                <a:ea typeface="Tahoma" panose="020B0604030504040204" pitchFamily="34" charset="0"/>
                <a:cs typeface="Arial" panose="020B0604020202020204" pitchFamily="34" charset="0"/>
              </a:rPr>
              <a:t>Schéma décisionnel</a:t>
            </a:r>
          </a:p>
        </p:txBody>
      </p:sp>
      <p:sp>
        <p:nvSpPr>
          <p:cNvPr id="7" name="Rectangle 4"/>
          <p:cNvSpPr>
            <a:spLocks noChangeArrowheads="1"/>
          </p:cNvSpPr>
          <p:nvPr/>
        </p:nvSpPr>
        <p:spPr bwMode="auto">
          <a:xfrm>
            <a:off x="3856345" y="3794896"/>
            <a:ext cx="7392987" cy="163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fr-FR" altLang="fr-FR" sz="1800" b="1" u="sng" dirty="0">
                <a:solidFill>
                  <a:srgbClr val="000099"/>
                </a:solidFill>
                <a:cs typeface="Arial" panose="020B0604020202020204" pitchFamily="34" charset="0"/>
              </a:rPr>
              <a:t>Règles du jeu :</a:t>
            </a:r>
          </a:p>
          <a:p>
            <a:pPr eaLnBrk="1" hangingPunct="1">
              <a:spcBef>
                <a:spcPts val="1800"/>
              </a:spcBef>
              <a:buBlip>
                <a:blip r:embed="rId3"/>
              </a:buBlip>
            </a:pPr>
            <a:r>
              <a:rPr lang="fr-FR" altLang="fr-FR" sz="1800" b="1" dirty="0">
                <a:solidFill>
                  <a:srgbClr val="000099"/>
                </a:solidFill>
                <a:cs typeface="Arial" panose="020B0604020202020204" pitchFamily="34" charset="0"/>
              </a:rPr>
              <a:t>En binôme</a:t>
            </a:r>
          </a:p>
          <a:p>
            <a:pPr eaLnBrk="1" hangingPunct="1">
              <a:spcBef>
                <a:spcPts val="600"/>
              </a:spcBef>
              <a:buBlip>
                <a:blip r:embed="rId3"/>
              </a:buBlip>
            </a:pPr>
            <a:r>
              <a:rPr lang="fr-FR" altLang="fr-FR" sz="1800" dirty="0">
                <a:solidFill>
                  <a:srgbClr val="000099"/>
                </a:solidFill>
                <a:cs typeface="Arial" panose="020B0604020202020204" pitchFamily="34" charset="0"/>
              </a:rPr>
              <a:t>Utiliser la structure proposée</a:t>
            </a:r>
          </a:p>
          <a:p>
            <a:pPr eaLnBrk="1" hangingPunct="1">
              <a:spcBef>
                <a:spcPts val="600"/>
              </a:spcBef>
              <a:buBlip>
                <a:blip r:embed="rId3"/>
              </a:buBlip>
            </a:pPr>
            <a:r>
              <a:rPr lang="fr-FR" altLang="fr-FR" sz="1800" dirty="0">
                <a:solidFill>
                  <a:srgbClr val="000099"/>
                </a:solidFill>
                <a:cs typeface="Arial" panose="020B0604020202020204" pitchFamily="34" charset="0"/>
              </a:rPr>
              <a:t>Positionner les différents médicaments de localisation</a:t>
            </a:r>
          </a:p>
        </p:txBody>
      </p:sp>
    </p:spTree>
    <p:extLst>
      <p:ext uri="{BB962C8B-B14F-4D97-AF65-F5344CB8AC3E}">
        <p14:creationId xmlns:p14="http://schemas.microsoft.com/office/powerpoint/2010/main" val="30769824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l="-1" t="9897" r="248" b="5890"/>
          <a:stretch/>
        </p:blipFill>
        <p:spPr>
          <a:xfrm>
            <a:off x="4161349" y="1126018"/>
            <a:ext cx="4362486" cy="5510452"/>
          </a:xfrm>
          <a:prstGeom prst="rect">
            <a:avLst/>
          </a:prstGeom>
        </p:spPr>
      </p:pic>
      <p:sp>
        <p:nvSpPr>
          <p:cNvPr id="5" name="ZoneTexte 4"/>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6"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Pathologies articulaires</a:t>
            </a:r>
            <a:endParaRPr lang="fr-FR" altLang="fr-FR" sz="2000" b="1" dirty="0">
              <a:solidFill>
                <a:srgbClr val="95C41D"/>
              </a:solidFill>
              <a:cs typeface="Arial" panose="020B0604020202020204" pitchFamily="34" charset="0"/>
            </a:endParaRPr>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8" name="Rectangle 7"/>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J’ai mal»</a:t>
            </a:r>
          </a:p>
        </p:txBody>
      </p:sp>
      <p:sp>
        <p:nvSpPr>
          <p:cNvPr id="2" name="Rectangle 1"/>
          <p:cNvSpPr/>
          <p:nvPr/>
        </p:nvSpPr>
        <p:spPr>
          <a:xfrm>
            <a:off x="1022317" y="1863058"/>
            <a:ext cx="3031599" cy="369332"/>
          </a:xfrm>
          <a:prstGeom prst="rect">
            <a:avLst/>
          </a:prstGeom>
        </p:spPr>
        <p:txBody>
          <a:bodyPr wrap="none">
            <a:spAutoFit/>
          </a:bodyPr>
          <a:lstStyle/>
          <a:p>
            <a:pPr marL="88900" lvl="2" indent="-88900" algn="r"/>
            <a:r>
              <a:rPr lang="fr-FR" b="1" dirty="0" err="1">
                <a:solidFill>
                  <a:srgbClr val="000099"/>
                </a:solidFill>
                <a:cs typeface="Arial" panose="020B0604020202020204" pitchFamily="34" charset="0"/>
              </a:rPr>
              <a:t>Lachnantes</a:t>
            </a:r>
            <a:r>
              <a:rPr lang="fr-FR" b="1" dirty="0">
                <a:solidFill>
                  <a:srgbClr val="000099"/>
                </a:solidFill>
                <a:cs typeface="Arial" panose="020B0604020202020204" pitchFamily="34" charset="0"/>
              </a:rPr>
              <a:t> </a:t>
            </a:r>
            <a:r>
              <a:rPr lang="fr-FR" b="1" dirty="0" err="1">
                <a:solidFill>
                  <a:srgbClr val="000099"/>
                </a:solidFill>
                <a:cs typeface="Arial" panose="020B0604020202020204" pitchFamily="34" charset="0"/>
              </a:rPr>
              <a:t>tinctoria</a:t>
            </a:r>
            <a:r>
              <a:rPr lang="fr-FR" b="1" dirty="0">
                <a:solidFill>
                  <a:srgbClr val="000099"/>
                </a:solidFill>
                <a:cs typeface="Arial" panose="020B0604020202020204" pitchFamily="34" charset="0"/>
              </a:rPr>
              <a:t> 9 CH</a:t>
            </a:r>
          </a:p>
        </p:txBody>
      </p:sp>
      <p:sp>
        <p:nvSpPr>
          <p:cNvPr id="4" name="Rectangle 3"/>
          <p:cNvSpPr/>
          <p:nvPr/>
        </p:nvSpPr>
        <p:spPr>
          <a:xfrm>
            <a:off x="966788" y="2261623"/>
            <a:ext cx="3087128" cy="369332"/>
          </a:xfrm>
          <a:prstGeom prst="rect">
            <a:avLst/>
          </a:prstGeom>
        </p:spPr>
        <p:txBody>
          <a:bodyPr wrap="none">
            <a:spAutoFit/>
          </a:bodyPr>
          <a:lstStyle/>
          <a:p>
            <a:pPr marL="355600" lvl="2" algn="r"/>
            <a:r>
              <a:rPr lang="fr-FR" b="1" dirty="0">
                <a:solidFill>
                  <a:srgbClr val="000099"/>
                </a:solidFill>
                <a:cs typeface="Arial" panose="020B0604020202020204" pitchFamily="34" charset="0"/>
              </a:rPr>
              <a:t> </a:t>
            </a:r>
            <a:r>
              <a:rPr lang="fr-FR" b="1" dirty="0" err="1">
                <a:solidFill>
                  <a:srgbClr val="000099"/>
                </a:solidFill>
                <a:cs typeface="Arial" panose="020B0604020202020204" pitchFamily="34" charset="0"/>
              </a:rPr>
              <a:t>Actaea</a:t>
            </a:r>
            <a:r>
              <a:rPr lang="fr-FR" b="1" dirty="0">
                <a:solidFill>
                  <a:srgbClr val="000099"/>
                </a:solidFill>
                <a:cs typeface="Arial" panose="020B0604020202020204" pitchFamily="34" charset="0"/>
              </a:rPr>
              <a:t> </a:t>
            </a:r>
            <a:r>
              <a:rPr lang="fr-FR" b="1" dirty="0" err="1">
                <a:solidFill>
                  <a:srgbClr val="000099"/>
                </a:solidFill>
                <a:cs typeface="Arial" panose="020B0604020202020204" pitchFamily="34" charset="0"/>
              </a:rPr>
              <a:t>racemosa</a:t>
            </a:r>
            <a:r>
              <a:rPr lang="fr-FR" b="1" dirty="0">
                <a:solidFill>
                  <a:srgbClr val="000099"/>
                </a:solidFill>
                <a:cs typeface="Arial" panose="020B0604020202020204" pitchFamily="34" charset="0"/>
              </a:rPr>
              <a:t> 9 CH</a:t>
            </a:r>
          </a:p>
        </p:txBody>
      </p:sp>
      <p:cxnSp>
        <p:nvCxnSpPr>
          <p:cNvPr id="10" name="Connecteur droit avec flèche 9"/>
          <p:cNvCxnSpPr/>
          <p:nvPr/>
        </p:nvCxnSpPr>
        <p:spPr>
          <a:xfrm flipV="1">
            <a:off x="4103641" y="2232390"/>
            <a:ext cx="2028935" cy="29234"/>
          </a:xfrm>
          <a:prstGeom prst="straightConnector1">
            <a:avLst/>
          </a:prstGeom>
          <a:ln>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285962" y="5421163"/>
            <a:ext cx="2505814" cy="369332"/>
          </a:xfrm>
          <a:prstGeom prst="rect">
            <a:avLst/>
          </a:prstGeom>
        </p:spPr>
        <p:txBody>
          <a:bodyPr wrap="none">
            <a:spAutoFit/>
          </a:bodyPr>
          <a:lstStyle/>
          <a:p>
            <a:pPr marL="685800" lvl="2" indent="0" algn="r" fontAlgn="base">
              <a:spcBef>
                <a:spcPct val="20000"/>
              </a:spcBef>
              <a:spcAft>
                <a:spcPct val="0"/>
              </a:spcAft>
            </a:pPr>
            <a:r>
              <a:rPr lang="fr-FR" b="1" dirty="0" err="1">
                <a:solidFill>
                  <a:srgbClr val="000099"/>
                </a:solidFill>
              </a:rPr>
              <a:t>Hedeoma</a:t>
            </a:r>
            <a:r>
              <a:rPr lang="fr-FR" b="1" dirty="0">
                <a:solidFill>
                  <a:srgbClr val="000099"/>
                </a:solidFill>
              </a:rPr>
              <a:t> 9 CH</a:t>
            </a:r>
          </a:p>
        </p:txBody>
      </p:sp>
      <p:sp>
        <p:nvSpPr>
          <p:cNvPr id="14" name="Rectangle 13"/>
          <p:cNvSpPr/>
          <p:nvPr/>
        </p:nvSpPr>
        <p:spPr>
          <a:xfrm>
            <a:off x="8331696" y="4201188"/>
            <a:ext cx="2501647" cy="369332"/>
          </a:xfrm>
          <a:prstGeom prst="rect">
            <a:avLst/>
          </a:prstGeom>
        </p:spPr>
        <p:txBody>
          <a:bodyPr wrap="none">
            <a:spAutoFit/>
          </a:bodyPr>
          <a:lstStyle/>
          <a:p>
            <a:pPr marL="266700" lvl="2" indent="0" algn="r" fontAlgn="base">
              <a:spcBef>
                <a:spcPct val="20000"/>
              </a:spcBef>
              <a:spcAft>
                <a:spcPct val="0"/>
              </a:spcAft>
            </a:pPr>
            <a:r>
              <a:rPr lang="fr-FR" b="1" dirty="0">
                <a:solidFill>
                  <a:srgbClr val="000099"/>
                </a:solidFill>
              </a:rPr>
              <a:t>Viola </a:t>
            </a:r>
            <a:r>
              <a:rPr lang="fr-FR" b="1" dirty="0" err="1">
                <a:solidFill>
                  <a:srgbClr val="000099"/>
                </a:solidFill>
              </a:rPr>
              <a:t>odorata</a:t>
            </a:r>
            <a:r>
              <a:rPr lang="fr-FR" b="1" dirty="0">
                <a:solidFill>
                  <a:srgbClr val="000099"/>
                </a:solidFill>
              </a:rPr>
              <a:t> 9 CH</a:t>
            </a:r>
          </a:p>
        </p:txBody>
      </p:sp>
      <p:sp>
        <p:nvSpPr>
          <p:cNvPr id="15" name="Rectangle 14"/>
          <p:cNvSpPr/>
          <p:nvPr/>
        </p:nvSpPr>
        <p:spPr>
          <a:xfrm>
            <a:off x="7780469" y="4830673"/>
            <a:ext cx="3082895" cy="369332"/>
          </a:xfrm>
          <a:prstGeom prst="rect">
            <a:avLst/>
          </a:prstGeom>
        </p:spPr>
        <p:txBody>
          <a:bodyPr wrap="none">
            <a:spAutoFit/>
          </a:bodyPr>
          <a:lstStyle/>
          <a:p>
            <a:pPr marL="685800" lvl="2" indent="0" algn="r" fontAlgn="base">
              <a:spcBef>
                <a:spcPct val="20000"/>
              </a:spcBef>
              <a:spcAft>
                <a:spcPct val="0"/>
              </a:spcAft>
            </a:pPr>
            <a:r>
              <a:rPr lang="fr-FR" b="1" dirty="0" err="1">
                <a:solidFill>
                  <a:srgbClr val="000099"/>
                </a:solidFill>
              </a:rPr>
              <a:t>Actaea</a:t>
            </a:r>
            <a:r>
              <a:rPr lang="fr-FR" b="1" dirty="0">
                <a:solidFill>
                  <a:srgbClr val="000099"/>
                </a:solidFill>
              </a:rPr>
              <a:t> </a:t>
            </a:r>
            <a:r>
              <a:rPr lang="fr-FR" b="1" dirty="0" err="1">
                <a:solidFill>
                  <a:srgbClr val="000099"/>
                </a:solidFill>
              </a:rPr>
              <a:t>spicata</a:t>
            </a:r>
            <a:r>
              <a:rPr lang="fr-FR" b="1" dirty="0">
                <a:solidFill>
                  <a:srgbClr val="000099"/>
                </a:solidFill>
              </a:rPr>
              <a:t> 9 CH</a:t>
            </a:r>
          </a:p>
        </p:txBody>
      </p:sp>
      <p:cxnSp>
        <p:nvCxnSpPr>
          <p:cNvPr id="16" name="Connecteur droit avec flèche 15"/>
          <p:cNvCxnSpPr/>
          <p:nvPr/>
        </p:nvCxnSpPr>
        <p:spPr>
          <a:xfrm flipH="1" flipV="1">
            <a:off x="7352454" y="4551056"/>
            <a:ext cx="1102954" cy="451844"/>
          </a:xfrm>
          <a:prstGeom prst="straightConnector1">
            <a:avLst/>
          </a:prstGeom>
          <a:ln>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813230" y="5002899"/>
            <a:ext cx="3211136" cy="369332"/>
          </a:xfrm>
          <a:prstGeom prst="rect">
            <a:avLst/>
          </a:prstGeom>
        </p:spPr>
        <p:txBody>
          <a:bodyPr wrap="none">
            <a:spAutoFit/>
          </a:bodyPr>
          <a:lstStyle/>
          <a:p>
            <a:pPr marL="228600" lvl="2" algn="r"/>
            <a:r>
              <a:rPr lang="fr-FR" b="1" dirty="0">
                <a:solidFill>
                  <a:srgbClr val="000099"/>
                </a:solidFill>
              </a:rPr>
              <a:t> Kalium </a:t>
            </a:r>
            <a:r>
              <a:rPr lang="fr-FR" b="1" dirty="0" err="1">
                <a:solidFill>
                  <a:srgbClr val="000099"/>
                </a:solidFill>
              </a:rPr>
              <a:t>carbonicum</a:t>
            </a:r>
            <a:r>
              <a:rPr lang="fr-FR" b="1" dirty="0">
                <a:solidFill>
                  <a:srgbClr val="000099"/>
                </a:solidFill>
              </a:rPr>
              <a:t> 9 CH</a:t>
            </a:r>
          </a:p>
        </p:txBody>
      </p:sp>
      <p:sp>
        <p:nvSpPr>
          <p:cNvPr id="19" name="Rectangle 18"/>
          <p:cNvSpPr/>
          <p:nvPr/>
        </p:nvSpPr>
        <p:spPr>
          <a:xfrm>
            <a:off x="940140" y="5397012"/>
            <a:ext cx="3095720" cy="369332"/>
          </a:xfrm>
          <a:prstGeom prst="rect">
            <a:avLst/>
          </a:prstGeom>
        </p:spPr>
        <p:txBody>
          <a:bodyPr wrap="none">
            <a:spAutoFit/>
          </a:bodyPr>
          <a:lstStyle/>
          <a:p>
            <a:pPr marL="266700" lvl="2" algn="r"/>
            <a:r>
              <a:rPr lang="fr-FR" b="1" dirty="0">
                <a:solidFill>
                  <a:srgbClr val="000099"/>
                </a:solidFill>
              </a:rPr>
              <a:t>Natrum </a:t>
            </a:r>
            <a:r>
              <a:rPr lang="fr-FR" b="1" dirty="0" err="1">
                <a:solidFill>
                  <a:srgbClr val="000099"/>
                </a:solidFill>
              </a:rPr>
              <a:t>sulfuricum</a:t>
            </a:r>
            <a:r>
              <a:rPr lang="fr-FR" b="1" dirty="0">
                <a:solidFill>
                  <a:srgbClr val="000099"/>
                </a:solidFill>
              </a:rPr>
              <a:t> 9 CH</a:t>
            </a:r>
          </a:p>
        </p:txBody>
      </p:sp>
      <p:cxnSp>
        <p:nvCxnSpPr>
          <p:cNvPr id="20" name="Connecteur droit avec flèche 19"/>
          <p:cNvCxnSpPr/>
          <p:nvPr/>
        </p:nvCxnSpPr>
        <p:spPr>
          <a:xfrm flipV="1">
            <a:off x="4111624" y="5002899"/>
            <a:ext cx="1683437" cy="366228"/>
          </a:xfrm>
          <a:prstGeom prst="straightConnector1">
            <a:avLst/>
          </a:prstGeom>
          <a:ln w="6350">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968583" y="3804836"/>
            <a:ext cx="3057248" cy="369332"/>
          </a:xfrm>
          <a:prstGeom prst="rect">
            <a:avLst/>
          </a:prstGeom>
        </p:spPr>
        <p:txBody>
          <a:bodyPr wrap="none">
            <a:spAutoFit/>
          </a:bodyPr>
          <a:lstStyle/>
          <a:p>
            <a:pPr marL="228600" lvl="2" algn="r"/>
            <a:r>
              <a:rPr lang="fr-FR" b="1" dirty="0">
                <a:solidFill>
                  <a:srgbClr val="000099"/>
                </a:solidFill>
              </a:rPr>
              <a:t>Natrum </a:t>
            </a:r>
            <a:r>
              <a:rPr lang="fr-FR" b="1" dirty="0" err="1">
                <a:solidFill>
                  <a:srgbClr val="000099"/>
                </a:solidFill>
              </a:rPr>
              <a:t>sulfuricum</a:t>
            </a:r>
            <a:r>
              <a:rPr lang="fr-FR" b="1" dirty="0">
                <a:solidFill>
                  <a:srgbClr val="000099"/>
                </a:solidFill>
              </a:rPr>
              <a:t> 9 CH</a:t>
            </a:r>
          </a:p>
        </p:txBody>
      </p:sp>
      <p:cxnSp>
        <p:nvCxnSpPr>
          <p:cNvPr id="23" name="Connecteur droit avec flèche 22"/>
          <p:cNvCxnSpPr/>
          <p:nvPr/>
        </p:nvCxnSpPr>
        <p:spPr>
          <a:xfrm flipV="1">
            <a:off x="4146348" y="3556417"/>
            <a:ext cx="1770696" cy="402308"/>
          </a:xfrm>
          <a:prstGeom prst="straightConnector1">
            <a:avLst/>
          </a:prstGeom>
          <a:ln>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7956585" y="3515598"/>
            <a:ext cx="3147015" cy="369332"/>
          </a:xfrm>
          <a:prstGeom prst="rect">
            <a:avLst/>
          </a:prstGeom>
        </p:spPr>
        <p:txBody>
          <a:bodyPr wrap="none">
            <a:spAutoFit/>
          </a:bodyPr>
          <a:lstStyle/>
          <a:p>
            <a:pPr marL="228600" lvl="2" algn="r"/>
            <a:r>
              <a:rPr lang="fr-FR" b="1" dirty="0">
                <a:solidFill>
                  <a:srgbClr val="000099"/>
                </a:solidFill>
                <a:cs typeface="Arial" panose="020B0604020202020204" pitchFamily="34" charset="0"/>
              </a:rPr>
              <a:t>Kalium </a:t>
            </a:r>
            <a:r>
              <a:rPr lang="fr-FR" b="1" dirty="0" err="1">
                <a:solidFill>
                  <a:srgbClr val="000099"/>
                </a:solidFill>
                <a:cs typeface="Arial" panose="020B0604020202020204" pitchFamily="34" charset="0"/>
              </a:rPr>
              <a:t>carbonicum</a:t>
            </a:r>
            <a:r>
              <a:rPr lang="fr-FR" b="1" dirty="0">
                <a:solidFill>
                  <a:srgbClr val="000099"/>
                </a:solidFill>
                <a:cs typeface="Arial" panose="020B0604020202020204" pitchFamily="34" charset="0"/>
              </a:rPr>
              <a:t> 9 CH</a:t>
            </a:r>
          </a:p>
        </p:txBody>
      </p:sp>
      <p:cxnSp>
        <p:nvCxnSpPr>
          <p:cNvPr id="27" name="Connecteur droit avec flèche 26"/>
          <p:cNvCxnSpPr/>
          <p:nvPr/>
        </p:nvCxnSpPr>
        <p:spPr>
          <a:xfrm flipH="1" flipV="1">
            <a:off x="6536269" y="3287765"/>
            <a:ext cx="1632371" cy="404923"/>
          </a:xfrm>
          <a:prstGeom prst="straightConnector1">
            <a:avLst/>
          </a:prstGeom>
          <a:ln w="6350">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7911504" y="2363350"/>
            <a:ext cx="3416320" cy="369332"/>
          </a:xfrm>
          <a:prstGeom prst="rect">
            <a:avLst/>
          </a:prstGeom>
        </p:spPr>
        <p:txBody>
          <a:bodyPr wrap="none">
            <a:spAutoFit/>
          </a:bodyPr>
          <a:lstStyle/>
          <a:p>
            <a:pPr marL="228600" lvl="2" algn="r"/>
            <a:r>
              <a:rPr lang="fr-FR" b="1" dirty="0" err="1">
                <a:solidFill>
                  <a:srgbClr val="000099"/>
                </a:solidFill>
                <a:cs typeface="Arial" panose="020B0604020202020204" pitchFamily="34" charset="0"/>
              </a:rPr>
              <a:t>Calcarea</a:t>
            </a:r>
            <a:r>
              <a:rPr lang="fr-FR" b="1" dirty="0">
                <a:solidFill>
                  <a:srgbClr val="000099"/>
                </a:solidFill>
                <a:cs typeface="Arial" panose="020B0604020202020204" pitchFamily="34" charset="0"/>
              </a:rPr>
              <a:t> </a:t>
            </a:r>
            <a:r>
              <a:rPr lang="fr-FR" b="1" dirty="0" err="1">
                <a:solidFill>
                  <a:srgbClr val="000099"/>
                </a:solidFill>
                <a:cs typeface="Arial" panose="020B0604020202020204" pitchFamily="34" charset="0"/>
              </a:rPr>
              <a:t>phosphorica</a:t>
            </a:r>
            <a:r>
              <a:rPr lang="fr-FR" b="1" dirty="0">
                <a:solidFill>
                  <a:srgbClr val="000099"/>
                </a:solidFill>
                <a:cs typeface="Arial" panose="020B0604020202020204" pitchFamily="34" charset="0"/>
              </a:rPr>
              <a:t> 9 CH</a:t>
            </a:r>
          </a:p>
        </p:txBody>
      </p:sp>
      <p:cxnSp>
        <p:nvCxnSpPr>
          <p:cNvPr id="32" name="Connecteur droit avec flèche 31"/>
          <p:cNvCxnSpPr/>
          <p:nvPr/>
        </p:nvCxnSpPr>
        <p:spPr>
          <a:xfrm flipH="1">
            <a:off x="6424538" y="2548016"/>
            <a:ext cx="1744102" cy="397540"/>
          </a:xfrm>
          <a:prstGeom prst="straightConnector1">
            <a:avLst/>
          </a:prstGeom>
          <a:ln w="6350">
            <a:solidFill>
              <a:srgbClr val="000099"/>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flipH="1" flipV="1">
            <a:off x="6916497" y="4385854"/>
            <a:ext cx="768093" cy="1005820"/>
          </a:xfrm>
          <a:prstGeom prst="straightConnector1">
            <a:avLst/>
          </a:prstGeom>
          <a:ln>
            <a:solidFill>
              <a:srgbClr val="000099"/>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p:nvPr/>
        </p:nvCxnSpPr>
        <p:spPr>
          <a:xfrm flipH="1" flipV="1">
            <a:off x="7400874" y="4003083"/>
            <a:ext cx="1116183" cy="333818"/>
          </a:xfrm>
          <a:prstGeom prst="straightConnector1">
            <a:avLst/>
          </a:prstGeom>
          <a:ln>
            <a:solidFill>
              <a:srgbClr val="000099"/>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p:nvPr/>
        </p:nvCxnSpPr>
        <p:spPr>
          <a:xfrm flipH="1" flipV="1">
            <a:off x="7390402" y="4053426"/>
            <a:ext cx="1080705" cy="949473"/>
          </a:xfrm>
          <a:prstGeom prst="straightConnector1">
            <a:avLst/>
          </a:prstGeom>
          <a:ln>
            <a:solidFill>
              <a:srgbClr val="00009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41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3" grpId="0"/>
      <p:bldP spid="14" grpId="0"/>
      <p:bldP spid="15" grpId="0"/>
      <p:bldP spid="18" grpId="0"/>
      <p:bldP spid="19" grpId="0"/>
      <p:bldP spid="22" grpId="0"/>
      <p:bldP spid="25" grpId="0"/>
      <p:bldP spid="3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idx="1"/>
          </p:nvPr>
        </p:nvSpPr>
        <p:spPr>
          <a:xfrm>
            <a:off x="513957" y="2386554"/>
            <a:ext cx="10515600" cy="871973"/>
          </a:xfrm>
        </p:spPr>
        <p:txBody>
          <a:bodyPr>
            <a:noAutofit/>
          </a:bodyPr>
          <a:lstStyle/>
          <a:p>
            <a:pPr algn="ctr"/>
            <a:r>
              <a:rPr lang="fr-FR" dirty="0">
                <a:latin typeface="Arial" panose="020B0604020202020204" pitchFamily="34" charset="0"/>
                <a:cs typeface="Arial" panose="020B0604020202020204" pitchFamily="34" charset="0"/>
              </a:rPr>
              <a:t>Médicaments d’</a:t>
            </a:r>
            <a:r>
              <a:rPr lang="fr-FR" b="1" dirty="0">
                <a:latin typeface="Arial" panose="020B0604020202020204" pitchFamily="34" charset="0"/>
                <a:cs typeface="Arial" panose="020B0604020202020204" pitchFamily="34" charset="0"/>
              </a:rPr>
              <a:t>inflammation </a:t>
            </a:r>
          </a:p>
          <a:p>
            <a:pPr algn="ctr"/>
            <a:r>
              <a:rPr lang="fr-FR" sz="1800" dirty="0">
                <a:latin typeface="Arial" panose="020B0604020202020204" pitchFamily="34" charset="0"/>
                <a:cs typeface="Arial" panose="020B0604020202020204" pitchFamily="34" charset="0"/>
              </a:rPr>
              <a:t>(</a:t>
            </a:r>
            <a:r>
              <a:rPr lang="fr-FR" sz="1800" dirty="0" err="1">
                <a:latin typeface="Arial" panose="020B0604020202020204" pitchFamily="34" charset="0"/>
                <a:cs typeface="Arial" panose="020B0604020202020204" pitchFamily="34" charset="0"/>
              </a:rPr>
              <a:t>Bryonia</a:t>
            </a:r>
            <a:r>
              <a:rPr lang="fr-FR" sz="1800" dirty="0">
                <a:latin typeface="Arial" panose="020B0604020202020204" pitchFamily="34" charset="0"/>
                <a:cs typeface="Arial" panose="020B0604020202020204" pitchFamily="34" charset="0"/>
              </a:rPr>
              <a:t> 9 CH / </a:t>
            </a:r>
            <a:r>
              <a:rPr lang="fr-FR" sz="1800" dirty="0" err="1">
                <a:latin typeface="Arial" panose="020B0604020202020204" pitchFamily="34" charset="0"/>
                <a:cs typeface="Arial" panose="020B0604020202020204" pitchFamily="34" charset="0"/>
              </a:rPr>
              <a:t>Rhus</a:t>
            </a:r>
            <a:r>
              <a:rPr lang="fr-FR" sz="1800" dirty="0">
                <a:latin typeface="Arial" panose="020B0604020202020204" pitchFamily="34" charset="0"/>
                <a:cs typeface="Arial" panose="020B0604020202020204" pitchFamily="34" charset="0"/>
              </a:rPr>
              <a:t> </a:t>
            </a:r>
            <a:r>
              <a:rPr lang="fr-FR" sz="1800" dirty="0" err="1">
                <a:latin typeface="Arial" panose="020B0604020202020204" pitchFamily="34" charset="0"/>
                <a:cs typeface="Arial" panose="020B0604020202020204" pitchFamily="34" charset="0"/>
              </a:rPr>
              <a:t>toxicodendron</a:t>
            </a:r>
            <a:r>
              <a:rPr lang="fr-FR" sz="1800" dirty="0">
                <a:latin typeface="Arial" panose="020B0604020202020204" pitchFamily="34" charset="0"/>
                <a:cs typeface="Arial" panose="020B0604020202020204" pitchFamily="34" charset="0"/>
              </a:rPr>
              <a:t> 9 CH / Radium </a:t>
            </a:r>
            <a:r>
              <a:rPr lang="fr-FR" sz="1800" dirty="0" err="1">
                <a:latin typeface="Arial" panose="020B0604020202020204" pitchFamily="34" charset="0"/>
                <a:cs typeface="Arial" panose="020B0604020202020204" pitchFamily="34" charset="0"/>
              </a:rPr>
              <a:t>bromatum</a:t>
            </a:r>
            <a:r>
              <a:rPr lang="fr-FR" sz="1800" dirty="0">
                <a:latin typeface="Arial" panose="020B0604020202020204" pitchFamily="34" charset="0"/>
                <a:cs typeface="Arial" panose="020B0604020202020204" pitchFamily="34" charset="0"/>
              </a:rPr>
              <a:t> 15 CH)</a:t>
            </a:r>
          </a:p>
        </p:txBody>
      </p:sp>
      <p:grpSp>
        <p:nvGrpSpPr>
          <p:cNvPr id="5" name="Group 40"/>
          <p:cNvGrpSpPr>
            <a:grpSpLocks/>
          </p:cNvGrpSpPr>
          <p:nvPr/>
        </p:nvGrpSpPr>
        <p:grpSpPr bwMode="auto">
          <a:xfrm>
            <a:off x="5581333" y="3269085"/>
            <a:ext cx="415925" cy="431800"/>
            <a:chOff x="1584" y="2688"/>
            <a:chExt cx="166" cy="144"/>
          </a:xfrm>
        </p:grpSpPr>
        <p:sp>
          <p:nvSpPr>
            <p:cNvPr id="6" name="Freeform 41"/>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33CC33"/>
            </a:solidFill>
            <a:ln>
              <a:noFill/>
            </a:ln>
          </p:spPr>
          <p:txBody>
            <a:bodyPr/>
            <a:lstStyle/>
            <a:p>
              <a:pPr>
                <a:defRPr/>
              </a:pPr>
              <a:endParaRPr lang="fr-FR">
                <a:latin typeface="+mj-lt"/>
              </a:endParaRPr>
            </a:p>
          </p:txBody>
        </p:sp>
        <p:sp>
          <p:nvSpPr>
            <p:cNvPr id="7" name="Freeform 42"/>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33CC33"/>
            </a:solidFill>
            <a:ln>
              <a:noFill/>
            </a:ln>
          </p:spPr>
          <p:txBody>
            <a:bodyPr/>
            <a:lstStyle/>
            <a:p>
              <a:pPr>
                <a:defRPr/>
              </a:pPr>
              <a:endParaRPr lang="fr-FR">
                <a:latin typeface="+mj-lt"/>
              </a:endParaRPr>
            </a:p>
          </p:txBody>
        </p:sp>
      </p:grpSp>
      <p:grpSp>
        <p:nvGrpSpPr>
          <p:cNvPr id="8" name="Group 40"/>
          <p:cNvGrpSpPr>
            <a:grpSpLocks/>
          </p:cNvGrpSpPr>
          <p:nvPr/>
        </p:nvGrpSpPr>
        <p:grpSpPr bwMode="auto">
          <a:xfrm>
            <a:off x="5628939" y="4557560"/>
            <a:ext cx="415925" cy="431800"/>
            <a:chOff x="1584" y="2688"/>
            <a:chExt cx="166" cy="144"/>
          </a:xfrm>
        </p:grpSpPr>
        <p:sp>
          <p:nvSpPr>
            <p:cNvPr id="9" name="Freeform 41"/>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33CC33"/>
            </a:solidFill>
            <a:ln>
              <a:noFill/>
            </a:ln>
          </p:spPr>
          <p:txBody>
            <a:bodyPr/>
            <a:lstStyle/>
            <a:p>
              <a:pPr>
                <a:defRPr/>
              </a:pPr>
              <a:endParaRPr lang="fr-FR">
                <a:latin typeface="+mj-lt"/>
              </a:endParaRPr>
            </a:p>
          </p:txBody>
        </p:sp>
        <p:sp>
          <p:nvSpPr>
            <p:cNvPr id="10" name="Freeform 42"/>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33CC33"/>
            </a:solidFill>
            <a:ln>
              <a:noFill/>
            </a:ln>
          </p:spPr>
          <p:txBody>
            <a:bodyPr/>
            <a:lstStyle/>
            <a:p>
              <a:pPr>
                <a:defRPr/>
              </a:pPr>
              <a:endParaRPr lang="fr-FR">
                <a:latin typeface="+mj-lt"/>
              </a:endParaRPr>
            </a:p>
          </p:txBody>
        </p:sp>
      </p:grpSp>
      <p:sp>
        <p:nvSpPr>
          <p:cNvPr id="12" name="ZoneTexte 11"/>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13"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Pathologies articulaires</a:t>
            </a:r>
            <a:endParaRPr lang="fr-FR" altLang="fr-FR" sz="2000" b="1" dirty="0">
              <a:solidFill>
                <a:srgbClr val="95C41D"/>
              </a:solidFill>
              <a:cs typeface="Arial" panose="020B0604020202020204" pitchFamily="34" charset="0"/>
            </a:endParaRPr>
          </a:p>
        </p:txBody>
      </p:sp>
      <p:pic>
        <p:nvPicPr>
          <p:cNvPr id="14" name="Picture 2"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612" y="5188633"/>
            <a:ext cx="816049" cy="117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1603022" y="5864506"/>
            <a:ext cx="3796232" cy="461665"/>
          </a:xfrm>
          <a:prstGeom prst="rect">
            <a:avLst/>
          </a:prstGeom>
        </p:spPr>
        <p:txBody>
          <a:bodyPr wrap="none">
            <a:spAutoFit/>
          </a:bodyPr>
          <a:lstStyle/>
          <a:p>
            <a:pPr lvl="0" fontAlgn="base">
              <a:spcBef>
                <a:spcPct val="20000"/>
              </a:spcBef>
              <a:spcAft>
                <a:spcPct val="0"/>
              </a:spcAft>
              <a:defRPr/>
            </a:pPr>
            <a:r>
              <a:rPr lang="fr-FR" sz="2400" dirty="0">
                <a:solidFill>
                  <a:srgbClr val="000099"/>
                </a:solidFill>
                <a:cs typeface="Arial" panose="020B0604020202020204" pitchFamily="34" charset="0"/>
                <a:sym typeface="Wingdings" panose="05000000000000000000" pitchFamily="2" charset="2"/>
              </a:rPr>
              <a:t> </a:t>
            </a:r>
            <a:r>
              <a:rPr lang="fr-FR" sz="2400" b="1" dirty="0">
                <a:solidFill>
                  <a:srgbClr val="000099"/>
                </a:solidFill>
                <a:cs typeface="Arial" panose="020B0604020202020204" pitchFamily="34" charset="0"/>
                <a:sym typeface="Wingdings" panose="05000000000000000000" pitchFamily="2" charset="2"/>
              </a:rPr>
              <a:t>Prescription médicale</a:t>
            </a:r>
            <a:endParaRPr lang="fr-FR" sz="2400" b="1" dirty="0">
              <a:solidFill>
                <a:srgbClr val="000099"/>
              </a:solidFill>
              <a:cs typeface="Arial" panose="020B0604020202020204" pitchFamily="34" charset="0"/>
            </a:endParaRPr>
          </a:p>
        </p:txBody>
      </p:sp>
      <p:sp>
        <p:nvSpPr>
          <p:cNvPr id="16" name="Espace réservé du contenu 2"/>
          <p:cNvSpPr txBox="1">
            <a:spLocks/>
          </p:cNvSpPr>
          <p:nvPr/>
        </p:nvSpPr>
        <p:spPr>
          <a:xfrm>
            <a:off x="253646" y="1683280"/>
            <a:ext cx="6477353" cy="625475"/>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rPr>
              <a:t>Mise en place  du TRAITEMENT conseillé</a:t>
            </a:r>
            <a:endParaRPr lang="fr-FR" dirty="0">
              <a:solidFill>
                <a:srgbClr val="000000"/>
              </a:solidFill>
            </a:endParaRPr>
          </a:p>
        </p:txBody>
      </p:sp>
      <p:sp>
        <p:nvSpPr>
          <p:cNvPr id="18" name="Espace réservé du texte 3"/>
          <p:cNvSpPr txBox="1">
            <a:spLocks/>
          </p:cNvSpPr>
          <p:nvPr/>
        </p:nvSpPr>
        <p:spPr>
          <a:xfrm>
            <a:off x="1564109" y="3833460"/>
            <a:ext cx="10515600" cy="624464"/>
          </a:xfrm>
          <a:prstGeom prst="rect">
            <a:avLst/>
          </a:prstGeom>
        </p:spPr>
        <p:txBody>
          <a:bodyPr>
            <a:noAutofit/>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r>
              <a:rPr lang="fr-FR" dirty="0"/>
              <a:t>Médicaments de </a:t>
            </a:r>
            <a:r>
              <a:rPr lang="fr-FR" sz="2400" b="1" dirty="0"/>
              <a:t>localisation</a:t>
            </a:r>
            <a:r>
              <a:rPr lang="fr-FR" dirty="0"/>
              <a:t> des manifestations douloureuses (voir schéma)                  </a:t>
            </a:r>
            <a:endParaRPr lang="fr-FR" b="1" dirty="0">
              <a:solidFill>
                <a:srgbClr val="FF0000"/>
              </a:solidFill>
            </a:endParaRPr>
          </a:p>
          <a:p>
            <a:r>
              <a:rPr lang="fr-FR" b="1" dirty="0">
                <a:solidFill>
                  <a:srgbClr val="FF0000"/>
                </a:solidFill>
              </a:rPr>
              <a:t>     </a:t>
            </a:r>
          </a:p>
        </p:txBody>
      </p:sp>
      <p:sp>
        <p:nvSpPr>
          <p:cNvPr id="19" name="Espace réservé du texte 3"/>
          <p:cNvSpPr txBox="1">
            <a:spLocks/>
          </p:cNvSpPr>
          <p:nvPr/>
        </p:nvSpPr>
        <p:spPr>
          <a:xfrm>
            <a:off x="1564109" y="5188633"/>
            <a:ext cx="10515600" cy="474559"/>
          </a:xfrm>
          <a:prstGeom prst="rect">
            <a:avLst/>
          </a:prstGeom>
        </p:spPr>
        <p:txBody>
          <a:bodyPr>
            <a:normAutofit fontScale="25000" lnSpcReduction="20000"/>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r>
              <a:rPr lang="fr-FR" sz="8000" dirty="0">
                <a:latin typeface="Arial" panose="020B0604020202020204" pitchFamily="34" charset="0"/>
              </a:rPr>
              <a:t>Mise en place d’un traitement de pathologie </a:t>
            </a:r>
            <a:r>
              <a:rPr lang="fr-FR" sz="9600" b="1" dirty="0">
                <a:latin typeface="Arial" panose="020B0604020202020204" pitchFamily="34" charset="0"/>
              </a:rPr>
              <a:t>chronique</a:t>
            </a:r>
            <a:r>
              <a:rPr lang="fr-FR" sz="8000" dirty="0">
                <a:latin typeface="Arial" panose="020B0604020202020204" pitchFamily="34" charset="0"/>
              </a:rPr>
              <a:t> tenant compte du </a:t>
            </a:r>
            <a:r>
              <a:rPr lang="fr-FR" sz="9600" b="1" dirty="0">
                <a:latin typeface="Arial" panose="020B0604020202020204" pitchFamily="34" charset="0"/>
              </a:rPr>
              <a:t>MRC</a:t>
            </a:r>
          </a:p>
          <a:p>
            <a:r>
              <a:rPr lang="fr-FR" dirty="0"/>
              <a:t>                  </a:t>
            </a:r>
            <a:endParaRPr lang="fr-FR" b="1" dirty="0">
              <a:solidFill>
                <a:srgbClr val="FF0000"/>
              </a:solidFill>
            </a:endParaRPr>
          </a:p>
          <a:p>
            <a:r>
              <a:rPr lang="fr-FR" b="1" dirty="0">
                <a:solidFill>
                  <a:srgbClr val="FF0000"/>
                </a:solidFill>
              </a:rPr>
              <a:t>     </a:t>
            </a:r>
          </a:p>
        </p:txBody>
      </p:sp>
      <p:pic>
        <p:nvPicPr>
          <p:cNvPr id="17" name="Imag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20" name="Rectangle 19"/>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J’ai mal»</a:t>
            </a:r>
          </a:p>
        </p:txBody>
      </p:sp>
    </p:spTree>
    <p:extLst>
      <p:ext uri="{BB962C8B-B14F-4D97-AF65-F5344CB8AC3E}">
        <p14:creationId xmlns:p14="http://schemas.microsoft.com/office/powerpoint/2010/main" val="245341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8" grpId="0"/>
      <p:bldP spid="1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Espace réservé du contenu 1"/>
          <p:cNvSpPr>
            <a:spLocks noGrp="1"/>
          </p:cNvSpPr>
          <p:nvPr>
            <p:ph idx="4294967295"/>
          </p:nvPr>
        </p:nvSpPr>
        <p:spPr bwMode="auto">
          <a:xfrm>
            <a:off x="263525" y="1657350"/>
            <a:ext cx="11225213" cy="765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Char char="v"/>
            </a:pPr>
            <a:r>
              <a:rPr lang="fr-FR" altLang="fr-FR" sz="2000" u="sng" dirty="0">
                <a:solidFill>
                  <a:srgbClr val="000099"/>
                </a:solidFill>
                <a:cs typeface="Arial" panose="020B0604020202020204" pitchFamily="34" charset="0"/>
                <a:sym typeface="Wingdings" panose="05000000000000000000" pitchFamily="2" charset="2"/>
              </a:rPr>
              <a:t>Nécessité d’une réflexion sur le </a:t>
            </a:r>
            <a:r>
              <a:rPr lang="fr-FR" altLang="fr-FR" sz="2000" b="1" u="sng" dirty="0">
                <a:solidFill>
                  <a:srgbClr val="000099"/>
                </a:solidFill>
                <a:cs typeface="Arial" panose="020B0604020202020204" pitchFamily="34" charset="0"/>
                <a:sym typeface="Wingdings" panose="05000000000000000000" pitchFamily="2" charset="2"/>
              </a:rPr>
              <a:t>M</a:t>
            </a:r>
            <a:r>
              <a:rPr lang="fr-FR" altLang="fr-FR" sz="2000" u="sng" dirty="0">
                <a:solidFill>
                  <a:srgbClr val="000099"/>
                </a:solidFill>
                <a:cs typeface="Arial" panose="020B0604020202020204" pitchFamily="34" charset="0"/>
                <a:sym typeface="Wingdings" panose="05000000000000000000" pitchFamily="2" charset="2"/>
              </a:rPr>
              <a:t>ode </a:t>
            </a:r>
            <a:r>
              <a:rPr lang="fr-FR" altLang="fr-FR" sz="2000" b="1" u="sng" dirty="0">
                <a:solidFill>
                  <a:srgbClr val="000099"/>
                </a:solidFill>
                <a:cs typeface="Arial" panose="020B0604020202020204" pitchFamily="34" charset="0"/>
                <a:sym typeface="Wingdings" panose="05000000000000000000" pitchFamily="2" charset="2"/>
              </a:rPr>
              <a:t>R</a:t>
            </a:r>
            <a:r>
              <a:rPr lang="fr-FR" altLang="fr-FR" sz="2000" u="sng" dirty="0">
                <a:solidFill>
                  <a:srgbClr val="000099"/>
                </a:solidFill>
                <a:cs typeface="Arial" panose="020B0604020202020204" pitchFamily="34" charset="0"/>
                <a:sym typeface="Wingdings" panose="05000000000000000000" pitchFamily="2" charset="2"/>
              </a:rPr>
              <a:t>éactionnel </a:t>
            </a:r>
            <a:r>
              <a:rPr lang="fr-FR" altLang="fr-FR" sz="2000" b="1" u="sng" dirty="0">
                <a:solidFill>
                  <a:srgbClr val="000099"/>
                </a:solidFill>
                <a:cs typeface="Arial" panose="020B0604020202020204" pitchFamily="34" charset="0"/>
                <a:sym typeface="Wingdings" panose="05000000000000000000" pitchFamily="2" charset="2"/>
              </a:rPr>
              <a:t>C</a:t>
            </a:r>
            <a:r>
              <a:rPr lang="fr-FR" altLang="fr-FR" sz="2000" u="sng" dirty="0">
                <a:solidFill>
                  <a:srgbClr val="000099"/>
                </a:solidFill>
                <a:cs typeface="Arial" panose="020B0604020202020204" pitchFamily="34" charset="0"/>
                <a:sym typeface="Wingdings" panose="05000000000000000000" pitchFamily="2" charset="2"/>
              </a:rPr>
              <a:t>hronique </a:t>
            </a:r>
            <a:r>
              <a:rPr lang="fr-FR" altLang="fr-FR" sz="2000" dirty="0">
                <a:solidFill>
                  <a:srgbClr val="000099"/>
                </a:solidFill>
                <a:cs typeface="Arial" panose="020B0604020202020204" pitchFamily="34" charset="0"/>
                <a:sym typeface="Wingdings" panose="05000000000000000000" pitchFamily="2" charset="2"/>
              </a:rPr>
              <a:t>:</a:t>
            </a:r>
          </a:p>
        </p:txBody>
      </p:sp>
      <p:sp>
        <p:nvSpPr>
          <p:cNvPr id="262146" name="Espace réservé du contenu 1"/>
          <p:cNvSpPr txBox="1">
            <a:spLocks/>
          </p:cNvSpPr>
          <p:nvPr/>
        </p:nvSpPr>
        <p:spPr bwMode="auto">
          <a:xfrm>
            <a:off x="968375" y="2530475"/>
            <a:ext cx="11223625"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2000">
                <a:solidFill>
                  <a:srgbClr val="000099"/>
                </a:solidFill>
                <a:cs typeface="Arial" panose="020B0604020202020204" pitchFamily="34" charset="0"/>
                <a:sym typeface="Wingdings" panose="05000000000000000000" pitchFamily="2" charset="2"/>
              </a:rPr>
              <a:t>MRC = </a:t>
            </a:r>
            <a:r>
              <a:rPr lang="fr-FR" altLang="fr-FR" sz="2000" b="1">
                <a:solidFill>
                  <a:srgbClr val="000099"/>
                </a:solidFill>
                <a:cs typeface="Arial" panose="020B0604020202020204" pitchFamily="34" charset="0"/>
                <a:sym typeface="Wingdings" panose="05000000000000000000" pitchFamily="2" charset="2"/>
              </a:rPr>
              <a:t>évolution de la(es) pathologie(s) dans le temps</a:t>
            </a:r>
            <a:r>
              <a:rPr lang="fr-FR" altLang="fr-FR" sz="2000">
                <a:solidFill>
                  <a:srgbClr val="000099"/>
                </a:solidFill>
                <a:cs typeface="Arial" panose="020B0604020202020204" pitchFamily="34" charset="0"/>
                <a:sym typeface="Wingdings" panose="05000000000000000000" pitchFamily="2" charset="2"/>
              </a:rPr>
              <a:t>. </a:t>
            </a:r>
          </a:p>
        </p:txBody>
      </p:sp>
      <p:sp>
        <p:nvSpPr>
          <p:cNvPr id="262147" name="Espace réservé du contenu 1"/>
          <p:cNvSpPr txBox="1">
            <a:spLocks/>
          </p:cNvSpPr>
          <p:nvPr/>
        </p:nvSpPr>
        <p:spPr bwMode="auto">
          <a:xfrm>
            <a:off x="968375" y="3133725"/>
            <a:ext cx="11223625"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2000" b="1">
                <a:solidFill>
                  <a:srgbClr val="000099"/>
                </a:solidFill>
                <a:cs typeface="Arial" panose="020B0604020202020204" pitchFamily="34" charset="0"/>
                <a:sym typeface="Wingdings" panose="05000000000000000000" pitchFamily="2" charset="2"/>
              </a:rPr>
              <a:t>3 MRC</a:t>
            </a:r>
            <a:r>
              <a:rPr lang="fr-FR" altLang="fr-FR" sz="2000">
                <a:solidFill>
                  <a:srgbClr val="000099"/>
                </a:solidFill>
                <a:cs typeface="Arial" panose="020B0604020202020204" pitchFamily="34" charset="0"/>
                <a:sym typeface="Wingdings" panose="05000000000000000000" pitchFamily="2" charset="2"/>
              </a:rPr>
              <a:t>:</a:t>
            </a:r>
          </a:p>
        </p:txBody>
      </p:sp>
      <p:sp>
        <p:nvSpPr>
          <p:cNvPr id="262148" name="Espace réservé du contenu 1"/>
          <p:cNvSpPr txBox="1">
            <a:spLocks/>
          </p:cNvSpPr>
          <p:nvPr/>
        </p:nvSpPr>
        <p:spPr bwMode="auto">
          <a:xfrm>
            <a:off x="1747838" y="5534025"/>
            <a:ext cx="4646612"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000" dirty="0">
                <a:solidFill>
                  <a:srgbClr val="000099"/>
                </a:solidFill>
                <a:cs typeface="Arial" panose="020B0604020202020204" pitchFamily="34" charset="0"/>
                <a:sym typeface="Wingdings" panose="05000000000000000000" pitchFamily="2" charset="2"/>
              </a:rPr>
              <a:t>- Le Mode Réactionnel</a:t>
            </a:r>
            <a:endParaRPr lang="fr-FR" altLang="fr-FR" sz="3200" dirty="0">
              <a:solidFill>
                <a:srgbClr val="FF0000"/>
              </a:solidFill>
              <a:sym typeface="Wingdings" panose="05000000000000000000" pitchFamily="2" charset="2"/>
            </a:endParaRPr>
          </a:p>
        </p:txBody>
      </p:sp>
      <p:sp>
        <p:nvSpPr>
          <p:cNvPr id="262149" name="Espace réservé du contenu 1"/>
          <p:cNvSpPr txBox="1">
            <a:spLocks/>
          </p:cNvSpPr>
          <p:nvPr/>
        </p:nvSpPr>
        <p:spPr bwMode="auto">
          <a:xfrm>
            <a:off x="814388" y="3424238"/>
            <a:ext cx="54197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3200" dirty="0">
                <a:sym typeface="Wingdings" panose="05000000000000000000" pitchFamily="2" charset="2"/>
              </a:rPr>
              <a:t>	</a:t>
            </a:r>
            <a:r>
              <a:rPr lang="fr-FR" altLang="fr-FR" sz="2000" dirty="0">
                <a:solidFill>
                  <a:srgbClr val="000099"/>
                </a:solidFill>
                <a:cs typeface="Arial" panose="020B0604020202020204" pitchFamily="34" charset="0"/>
                <a:sym typeface="Wingdings" panose="05000000000000000000" pitchFamily="2" charset="2"/>
              </a:rPr>
              <a:t>- Le Mode Réactionnel</a:t>
            </a:r>
            <a:endParaRPr lang="fr-FR" altLang="fr-FR" sz="2000" b="1" dirty="0">
              <a:solidFill>
                <a:srgbClr val="000099"/>
              </a:solidFill>
              <a:cs typeface="Arial" panose="020B0604020202020204" pitchFamily="34" charset="0"/>
              <a:sym typeface="Wingdings" panose="05000000000000000000" pitchFamily="2" charset="2"/>
            </a:endParaRPr>
          </a:p>
        </p:txBody>
      </p:sp>
      <p:sp>
        <p:nvSpPr>
          <p:cNvPr id="262150" name="Espace réservé du contenu 1"/>
          <p:cNvSpPr txBox="1">
            <a:spLocks/>
          </p:cNvSpPr>
          <p:nvPr/>
        </p:nvSpPr>
        <p:spPr bwMode="auto">
          <a:xfrm>
            <a:off x="1747838" y="4556125"/>
            <a:ext cx="5532437"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000" dirty="0">
                <a:solidFill>
                  <a:srgbClr val="000099"/>
                </a:solidFill>
                <a:cs typeface="Arial" panose="020B0604020202020204" pitchFamily="34" charset="0"/>
                <a:sym typeface="Wingdings" panose="05000000000000000000" pitchFamily="2" charset="2"/>
              </a:rPr>
              <a:t>- Le Mode Réactionnel</a:t>
            </a:r>
          </a:p>
        </p:txBody>
      </p:sp>
      <p:pic>
        <p:nvPicPr>
          <p:cNvPr id="262153" name="Imag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50188" y="3940175"/>
            <a:ext cx="176212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54" name="Imag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5175" y="2854325"/>
            <a:ext cx="173355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55" name="Image 1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45175" y="5002213"/>
            <a:ext cx="1860550"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349508" y="3595324"/>
            <a:ext cx="1236236" cy="369332"/>
          </a:xfrm>
          <a:prstGeom prst="rect">
            <a:avLst/>
          </a:prstGeom>
        </p:spPr>
        <p:txBody>
          <a:bodyPr wrap="none">
            <a:spAutoFit/>
          </a:bodyPr>
          <a:lstStyle/>
          <a:p>
            <a:pPr>
              <a:spcBef>
                <a:spcPct val="20000"/>
              </a:spcBef>
            </a:pPr>
            <a:r>
              <a:rPr lang="fr-FR" altLang="fr-FR" b="1" dirty="0" err="1">
                <a:solidFill>
                  <a:srgbClr val="000099"/>
                </a:solidFill>
                <a:cs typeface="Arial" panose="020B0604020202020204" pitchFamily="34" charset="0"/>
                <a:sym typeface="Wingdings" panose="05000000000000000000" pitchFamily="2" charset="2"/>
              </a:rPr>
              <a:t>Psorique</a:t>
            </a:r>
            <a:r>
              <a:rPr lang="fr-FR" altLang="fr-FR" b="1" dirty="0">
                <a:solidFill>
                  <a:srgbClr val="000099"/>
                </a:solidFill>
                <a:cs typeface="Arial" panose="020B0604020202020204" pitchFamily="34" charset="0"/>
                <a:sym typeface="Wingdings" panose="05000000000000000000" pitchFamily="2" charset="2"/>
              </a:rPr>
              <a:t> </a:t>
            </a:r>
          </a:p>
        </p:txBody>
      </p:sp>
      <p:sp>
        <p:nvSpPr>
          <p:cNvPr id="3" name="Rectangle 2"/>
          <p:cNvSpPr/>
          <p:nvPr/>
        </p:nvSpPr>
        <p:spPr>
          <a:xfrm>
            <a:off x="4400725" y="4580215"/>
            <a:ext cx="2552815" cy="369332"/>
          </a:xfrm>
          <a:prstGeom prst="rect">
            <a:avLst/>
          </a:prstGeom>
        </p:spPr>
        <p:txBody>
          <a:bodyPr wrap="none">
            <a:spAutoFit/>
          </a:bodyPr>
          <a:lstStyle/>
          <a:p>
            <a:r>
              <a:rPr lang="fr-FR" altLang="fr-FR" b="1" dirty="0" err="1">
                <a:solidFill>
                  <a:srgbClr val="000099"/>
                </a:solidFill>
                <a:cs typeface="Arial" panose="020B0604020202020204" pitchFamily="34" charset="0"/>
                <a:sym typeface="Wingdings" panose="05000000000000000000" pitchFamily="2" charset="2"/>
              </a:rPr>
              <a:t>Psoro</a:t>
            </a:r>
            <a:r>
              <a:rPr lang="fr-FR" altLang="fr-FR" b="1" dirty="0">
                <a:solidFill>
                  <a:srgbClr val="000099"/>
                </a:solidFill>
                <a:cs typeface="Arial" panose="020B0604020202020204" pitchFamily="34" charset="0"/>
                <a:sym typeface="Wingdings" panose="05000000000000000000" pitchFamily="2" charset="2"/>
              </a:rPr>
              <a:t>-Tuberculinique</a:t>
            </a:r>
            <a:endParaRPr lang="fr-FR" dirty="0"/>
          </a:p>
        </p:txBody>
      </p:sp>
      <p:sp>
        <p:nvSpPr>
          <p:cNvPr id="4" name="Rectangle 3"/>
          <p:cNvSpPr/>
          <p:nvPr/>
        </p:nvSpPr>
        <p:spPr>
          <a:xfrm>
            <a:off x="4389600" y="5570173"/>
            <a:ext cx="1287532" cy="369332"/>
          </a:xfrm>
          <a:prstGeom prst="rect">
            <a:avLst/>
          </a:prstGeom>
        </p:spPr>
        <p:txBody>
          <a:bodyPr wrap="none">
            <a:spAutoFit/>
          </a:bodyPr>
          <a:lstStyle/>
          <a:p>
            <a:pPr>
              <a:spcBef>
                <a:spcPct val="20000"/>
              </a:spcBef>
            </a:pPr>
            <a:r>
              <a:rPr lang="fr-FR" altLang="fr-FR" b="1" dirty="0" err="1">
                <a:solidFill>
                  <a:srgbClr val="000099"/>
                </a:solidFill>
                <a:cs typeface="Arial" panose="020B0604020202020204" pitchFamily="34" charset="0"/>
                <a:sym typeface="Wingdings" panose="05000000000000000000" pitchFamily="2" charset="2"/>
              </a:rPr>
              <a:t>Sycotique</a:t>
            </a:r>
            <a:endParaRPr lang="fr-FR" altLang="fr-FR" b="1" dirty="0">
              <a:solidFill>
                <a:srgbClr val="000099"/>
              </a:solidFill>
              <a:cs typeface="Arial" panose="020B0604020202020204" pitchFamily="34" charset="0"/>
              <a:sym typeface="Wingdings" panose="05000000000000000000" pitchFamily="2" charset="2"/>
            </a:endParaRPr>
          </a:p>
        </p:txBody>
      </p:sp>
      <p:sp>
        <p:nvSpPr>
          <p:cNvPr id="18" name="ZoneTexte 17"/>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19"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Pathologies articulaires</a:t>
            </a:r>
            <a:endParaRPr lang="fr-FR" altLang="fr-FR" sz="2000" b="1" dirty="0">
              <a:solidFill>
                <a:srgbClr val="95C41D"/>
              </a:solidFill>
              <a:cs typeface="Arial" panose="020B0604020202020204" pitchFamily="34" charset="0"/>
            </a:endParaRPr>
          </a:p>
        </p:txBody>
      </p:sp>
      <p:pic>
        <p:nvPicPr>
          <p:cNvPr id="20" name="Imag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21" name="Rectangle 20"/>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J’ai mal»</a:t>
            </a:r>
          </a:p>
        </p:txBody>
      </p:sp>
    </p:spTree>
    <p:extLst>
      <p:ext uri="{BB962C8B-B14F-4D97-AF65-F5344CB8AC3E}">
        <p14:creationId xmlns:p14="http://schemas.microsoft.com/office/powerpoint/2010/main" val="22671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21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21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2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7" name="Espace réservé du contenu 1"/>
          <p:cNvSpPr txBox="1">
            <a:spLocks/>
          </p:cNvSpPr>
          <p:nvPr/>
        </p:nvSpPr>
        <p:spPr bwMode="auto">
          <a:xfrm>
            <a:off x="968375" y="1971676"/>
            <a:ext cx="11223625"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2000" b="1" dirty="0">
                <a:solidFill>
                  <a:srgbClr val="000099"/>
                </a:solidFill>
                <a:cs typeface="Arial" panose="020B0604020202020204" pitchFamily="34" charset="0"/>
                <a:sym typeface="Wingdings" panose="05000000000000000000" pitchFamily="2" charset="2"/>
              </a:rPr>
              <a:t>2 MRC peuvent être évoqués dans la pathologie arthrosique:</a:t>
            </a:r>
            <a:endParaRPr lang="fr-FR" altLang="fr-FR" sz="2000" dirty="0">
              <a:solidFill>
                <a:srgbClr val="000099"/>
              </a:solidFill>
              <a:cs typeface="Arial" panose="020B0604020202020204" pitchFamily="34" charset="0"/>
              <a:sym typeface="Wingdings" panose="05000000000000000000" pitchFamily="2" charset="2"/>
            </a:endParaRPr>
          </a:p>
        </p:txBody>
      </p:sp>
      <p:sp>
        <p:nvSpPr>
          <p:cNvPr id="262148" name="Espace réservé du contenu 1"/>
          <p:cNvSpPr txBox="1">
            <a:spLocks/>
          </p:cNvSpPr>
          <p:nvPr/>
        </p:nvSpPr>
        <p:spPr bwMode="auto">
          <a:xfrm>
            <a:off x="1747838" y="5534025"/>
            <a:ext cx="4646612"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000" dirty="0">
                <a:solidFill>
                  <a:srgbClr val="000099"/>
                </a:solidFill>
                <a:cs typeface="Arial" panose="020B0604020202020204" pitchFamily="34" charset="0"/>
                <a:sym typeface="Wingdings" panose="05000000000000000000" pitchFamily="2" charset="2"/>
              </a:rPr>
              <a:t>- Le Mode Réactionnel</a:t>
            </a:r>
            <a:endParaRPr lang="fr-FR" altLang="fr-FR" sz="3200" dirty="0">
              <a:solidFill>
                <a:srgbClr val="FF0000"/>
              </a:solidFill>
              <a:sym typeface="Wingdings" panose="05000000000000000000" pitchFamily="2" charset="2"/>
            </a:endParaRPr>
          </a:p>
        </p:txBody>
      </p:sp>
      <p:sp>
        <p:nvSpPr>
          <p:cNvPr id="262149" name="Espace réservé du contenu 1"/>
          <p:cNvSpPr txBox="1">
            <a:spLocks/>
          </p:cNvSpPr>
          <p:nvPr/>
        </p:nvSpPr>
        <p:spPr bwMode="auto">
          <a:xfrm>
            <a:off x="814388" y="3424238"/>
            <a:ext cx="54197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3200" dirty="0">
                <a:sym typeface="Wingdings" panose="05000000000000000000" pitchFamily="2" charset="2"/>
              </a:rPr>
              <a:t>	</a:t>
            </a:r>
            <a:r>
              <a:rPr lang="fr-FR" altLang="fr-FR" sz="2000" dirty="0">
                <a:solidFill>
                  <a:srgbClr val="000099"/>
                </a:solidFill>
                <a:cs typeface="Arial" panose="020B0604020202020204" pitchFamily="34" charset="0"/>
                <a:sym typeface="Wingdings" panose="05000000000000000000" pitchFamily="2" charset="2"/>
              </a:rPr>
              <a:t>- Le Mode Réactionnel</a:t>
            </a:r>
            <a:endParaRPr lang="fr-FR" altLang="fr-FR" sz="2000" b="1" dirty="0">
              <a:solidFill>
                <a:srgbClr val="000099"/>
              </a:solidFill>
              <a:cs typeface="Arial" panose="020B0604020202020204" pitchFamily="34" charset="0"/>
              <a:sym typeface="Wingdings" panose="05000000000000000000" pitchFamily="2" charset="2"/>
            </a:endParaRPr>
          </a:p>
        </p:txBody>
      </p:sp>
      <p:pic>
        <p:nvPicPr>
          <p:cNvPr id="262154" name="Imag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5175" y="2854325"/>
            <a:ext cx="173355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55" name="Imag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5175" y="5002213"/>
            <a:ext cx="1860550"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349508" y="3595324"/>
            <a:ext cx="1236236" cy="369332"/>
          </a:xfrm>
          <a:prstGeom prst="rect">
            <a:avLst/>
          </a:prstGeom>
        </p:spPr>
        <p:txBody>
          <a:bodyPr wrap="none">
            <a:spAutoFit/>
          </a:bodyPr>
          <a:lstStyle/>
          <a:p>
            <a:pPr>
              <a:spcBef>
                <a:spcPct val="20000"/>
              </a:spcBef>
            </a:pPr>
            <a:r>
              <a:rPr lang="fr-FR" altLang="fr-FR" b="1" dirty="0" err="1">
                <a:solidFill>
                  <a:srgbClr val="000099"/>
                </a:solidFill>
                <a:cs typeface="Arial" panose="020B0604020202020204" pitchFamily="34" charset="0"/>
                <a:sym typeface="Wingdings" panose="05000000000000000000" pitchFamily="2" charset="2"/>
              </a:rPr>
              <a:t>Psorique</a:t>
            </a:r>
            <a:r>
              <a:rPr lang="fr-FR" altLang="fr-FR" b="1" dirty="0">
                <a:solidFill>
                  <a:srgbClr val="000099"/>
                </a:solidFill>
                <a:cs typeface="Arial" panose="020B0604020202020204" pitchFamily="34" charset="0"/>
                <a:sym typeface="Wingdings" panose="05000000000000000000" pitchFamily="2" charset="2"/>
              </a:rPr>
              <a:t> </a:t>
            </a:r>
          </a:p>
        </p:txBody>
      </p:sp>
      <p:sp>
        <p:nvSpPr>
          <p:cNvPr id="4" name="Rectangle 3"/>
          <p:cNvSpPr/>
          <p:nvPr/>
        </p:nvSpPr>
        <p:spPr>
          <a:xfrm>
            <a:off x="4389600" y="5570173"/>
            <a:ext cx="1287532" cy="369332"/>
          </a:xfrm>
          <a:prstGeom prst="rect">
            <a:avLst/>
          </a:prstGeom>
        </p:spPr>
        <p:txBody>
          <a:bodyPr wrap="none">
            <a:spAutoFit/>
          </a:bodyPr>
          <a:lstStyle/>
          <a:p>
            <a:pPr>
              <a:spcBef>
                <a:spcPct val="20000"/>
              </a:spcBef>
            </a:pPr>
            <a:r>
              <a:rPr lang="fr-FR" altLang="fr-FR" b="1" dirty="0" err="1">
                <a:solidFill>
                  <a:srgbClr val="000099"/>
                </a:solidFill>
                <a:cs typeface="Arial" panose="020B0604020202020204" pitchFamily="34" charset="0"/>
                <a:sym typeface="Wingdings" panose="05000000000000000000" pitchFamily="2" charset="2"/>
              </a:rPr>
              <a:t>Sycotique</a:t>
            </a:r>
            <a:endParaRPr lang="fr-FR" altLang="fr-FR" b="1" dirty="0">
              <a:solidFill>
                <a:srgbClr val="000099"/>
              </a:solidFill>
              <a:cs typeface="Arial" panose="020B0604020202020204" pitchFamily="34" charset="0"/>
              <a:sym typeface="Wingdings" panose="05000000000000000000" pitchFamily="2" charset="2"/>
            </a:endParaRPr>
          </a:p>
        </p:txBody>
      </p:sp>
      <p:sp>
        <p:nvSpPr>
          <p:cNvPr id="11" name="ZoneTexte 10"/>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12"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Pathologies articulaires</a:t>
            </a:r>
            <a:endParaRPr lang="fr-FR" altLang="fr-FR" sz="2000" b="1" dirty="0">
              <a:solidFill>
                <a:srgbClr val="95C41D"/>
              </a:solidFill>
              <a:cs typeface="Arial" panose="020B0604020202020204" pitchFamily="34" charset="0"/>
            </a:endParaRPr>
          </a:p>
        </p:txBody>
      </p:sp>
      <p:pic>
        <p:nvPicPr>
          <p:cNvPr id="13" name="Imag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4" name="Rectangle 13"/>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J’ai mal»</a:t>
            </a:r>
          </a:p>
        </p:txBody>
      </p:sp>
    </p:spTree>
    <p:extLst>
      <p:ext uri="{BB962C8B-B14F-4D97-AF65-F5344CB8AC3E}">
        <p14:creationId xmlns:p14="http://schemas.microsoft.com/office/powerpoint/2010/main" val="96032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21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2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Espace réservé du contenu 1"/>
          <p:cNvSpPr>
            <a:spLocks noGrp="1"/>
          </p:cNvSpPr>
          <p:nvPr>
            <p:ph idx="4294967295"/>
          </p:nvPr>
        </p:nvSpPr>
        <p:spPr bwMode="auto">
          <a:xfrm>
            <a:off x="1676400" y="2224088"/>
            <a:ext cx="10515600" cy="48672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fr-FR" altLang="fr-FR" sz="2000">
                <a:solidFill>
                  <a:srgbClr val="000099"/>
                </a:solidFill>
                <a:cs typeface="Arial" panose="020B0604020202020204" pitchFamily="34" charset="0"/>
              </a:rPr>
              <a:t>                                       </a:t>
            </a:r>
          </a:p>
        </p:txBody>
      </p:sp>
      <p:sp>
        <p:nvSpPr>
          <p:cNvPr id="333826" name="Text Box 9"/>
          <p:cNvSpPr txBox="1">
            <a:spLocks noChangeArrowheads="1"/>
          </p:cNvSpPr>
          <p:nvPr/>
        </p:nvSpPr>
        <p:spPr bwMode="auto">
          <a:xfrm>
            <a:off x="4475163" y="2632075"/>
            <a:ext cx="44402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a:tabLst>
                <a:tab pos="180975" algn="l"/>
              </a:tabLst>
              <a:defRPr>
                <a:solidFill>
                  <a:schemeClr val="tx1"/>
                </a:solidFill>
                <a:latin typeface="Arial" panose="020B0604020202020204" pitchFamily="34" charset="0"/>
              </a:defRPr>
            </a:lvl1pPr>
            <a:lvl2pPr marL="742950" indent="-285750">
              <a:tabLst>
                <a:tab pos="180975" algn="l"/>
              </a:tabLst>
              <a:defRPr>
                <a:solidFill>
                  <a:schemeClr val="tx1"/>
                </a:solidFill>
                <a:latin typeface="Arial" panose="020B0604020202020204" pitchFamily="34" charset="0"/>
              </a:defRPr>
            </a:lvl2pPr>
            <a:lvl3pPr marL="1143000" indent="-228600">
              <a:tabLst>
                <a:tab pos="180975" algn="l"/>
              </a:tabLst>
              <a:defRPr>
                <a:solidFill>
                  <a:schemeClr val="tx1"/>
                </a:solidFill>
                <a:latin typeface="Arial" panose="020B0604020202020204" pitchFamily="34" charset="0"/>
              </a:defRPr>
            </a:lvl3pPr>
            <a:lvl4pPr marL="1600200" indent="-228600">
              <a:tabLst>
                <a:tab pos="180975" algn="l"/>
              </a:tabLst>
              <a:defRPr>
                <a:solidFill>
                  <a:schemeClr val="tx1"/>
                </a:solidFill>
                <a:latin typeface="Arial" panose="020B0604020202020204" pitchFamily="34" charset="0"/>
              </a:defRPr>
            </a:lvl4pPr>
            <a:lvl5pPr marL="2057400" indent="-228600">
              <a:tabLst>
                <a:tab pos="180975" algn="l"/>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Lst>
              <a:defRPr>
                <a:solidFill>
                  <a:schemeClr val="tx1"/>
                </a:solidFill>
                <a:latin typeface="Arial" panose="020B0604020202020204" pitchFamily="34" charset="0"/>
              </a:defRPr>
            </a:lvl9pPr>
          </a:lstStyle>
          <a:p>
            <a:pPr>
              <a:spcBef>
                <a:spcPct val="50000"/>
              </a:spcBef>
              <a:buClr>
                <a:srgbClr val="FF0000"/>
              </a:buClr>
              <a:buFontTx/>
              <a:buChar char="-"/>
            </a:pPr>
            <a:r>
              <a:rPr lang="fr-FR" altLang="fr-FR" sz="2000" b="1" dirty="0">
                <a:solidFill>
                  <a:srgbClr val="FF0000"/>
                </a:solidFill>
                <a:cs typeface="Arial" panose="020B0604020202020204" pitchFamily="34" charset="0"/>
              </a:rPr>
              <a:t>SULFUR</a:t>
            </a:r>
          </a:p>
        </p:txBody>
      </p:sp>
      <p:sp>
        <p:nvSpPr>
          <p:cNvPr id="333829" name="Rectangle 8"/>
          <p:cNvSpPr>
            <a:spLocks noChangeArrowheads="1"/>
          </p:cNvSpPr>
          <p:nvPr/>
        </p:nvSpPr>
        <p:spPr bwMode="auto">
          <a:xfrm>
            <a:off x="276225" y="1639888"/>
            <a:ext cx="97631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sz="2000" u="sng" dirty="0">
                <a:solidFill>
                  <a:srgbClr val="000099"/>
                </a:solidFill>
                <a:cs typeface="Arial" panose="020B0604020202020204" pitchFamily="34" charset="0"/>
              </a:rPr>
              <a:t>Médicament essentiel  du </a:t>
            </a:r>
            <a:r>
              <a:rPr lang="fr-FR" altLang="fr-FR" sz="2000" b="1" u="sng" dirty="0">
                <a:solidFill>
                  <a:srgbClr val="000099"/>
                </a:solidFill>
                <a:cs typeface="Arial" panose="020B0604020202020204" pitchFamily="34" charset="0"/>
                <a:sym typeface="Wingdings" panose="05000000000000000000" pitchFamily="2" charset="2"/>
              </a:rPr>
              <a:t>Mode Réactionnel Psorique</a:t>
            </a:r>
            <a:endParaRPr lang="fr-FR" altLang="fr-FR" sz="2000" b="1" u="sng" dirty="0">
              <a:solidFill>
                <a:srgbClr val="000099"/>
              </a:solidFill>
              <a:cs typeface="Arial" panose="020B0604020202020204" pitchFamily="34" charset="0"/>
            </a:endParaRPr>
          </a:p>
        </p:txBody>
      </p:sp>
      <p:pic>
        <p:nvPicPr>
          <p:cNvPr id="9" name="Image 4">
            <a:extLst>
              <a:ext uri="{FF2B5EF4-FFF2-40B4-BE49-F238E27FC236}">
                <a16:creationId xmlns:a16="http://schemas.microsoft.com/office/drawing/2014/main" id="{30F512DE-D948-44AE-87D4-EDA257CAD1B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2533" y="2673351"/>
            <a:ext cx="173355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11"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Pathologies articulaires</a:t>
            </a:r>
            <a:endParaRPr lang="fr-FR" altLang="fr-FR" sz="2000" b="1" dirty="0">
              <a:solidFill>
                <a:srgbClr val="95C41D"/>
              </a:solidFill>
              <a:cs typeface="Arial" panose="020B0604020202020204" pitchFamily="34" charset="0"/>
            </a:endParaRPr>
          </a:p>
        </p:txBody>
      </p:sp>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3" name="Rectangle 12"/>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J’ai mal»</a:t>
            </a:r>
          </a:p>
        </p:txBody>
      </p:sp>
    </p:spTree>
    <p:extLst>
      <p:ext uri="{BB962C8B-B14F-4D97-AF65-F5344CB8AC3E}">
        <p14:creationId xmlns:p14="http://schemas.microsoft.com/office/powerpoint/2010/main" val="71115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Espace réservé du contenu 1"/>
          <p:cNvSpPr>
            <a:spLocks noGrp="1"/>
          </p:cNvSpPr>
          <p:nvPr>
            <p:ph idx="4294967295"/>
          </p:nvPr>
        </p:nvSpPr>
        <p:spPr bwMode="auto">
          <a:xfrm>
            <a:off x="1676400" y="2224088"/>
            <a:ext cx="10515600" cy="48672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fr-FR" altLang="fr-FR" sz="2000" dirty="0">
                <a:solidFill>
                  <a:srgbClr val="000099"/>
                </a:solidFill>
                <a:cs typeface="Arial" panose="020B0604020202020204" pitchFamily="34" charset="0"/>
              </a:rPr>
              <a:t>                                       </a:t>
            </a:r>
          </a:p>
        </p:txBody>
      </p:sp>
      <p:sp>
        <p:nvSpPr>
          <p:cNvPr id="333826" name="Text Box 9"/>
          <p:cNvSpPr txBox="1">
            <a:spLocks noChangeArrowheads="1"/>
          </p:cNvSpPr>
          <p:nvPr/>
        </p:nvSpPr>
        <p:spPr bwMode="auto">
          <a:xfrm>
            <a:off x="4475163" y="2632075"/>
            <a:ext cx="444023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a:tabLst>
                <a:tab pos="180975" algn="l"/>
              </a:tabLst>
              <a:defRPr>
                <a:solidFill>
                  <a:schemeClr val="tx1"/>
                </a:solidFill>
                <a:latin typeface="Arial" panose="020B0604020202020204" pitchFamily="34" charset="0"/>
              </a:defRPr>
            </a:lvl1pPr>
            <a:lvl2pPr marL="742950" indent="-285750">
              <a:tabLst>
                <a:tab pos="180975" algn="l"/>
              </a:tabLst>
              <a:defRPr>
                <a:solidFill>
                  <a:schemeClr val="tx1"/>
                </a:solidFill>
                <a:latin typeface="Arial" panose="020B0604020202020204" pitchFamily="34" charset="0"/>
              </a:defRPr>
            </a:lvl2pPr>
            <a:lvl3pPr marL="1143000" indent="-228600">
              <a:tabLst>
                <a:tab pos="180975" algn="l"/>
              </a:tabLst>
              <a:defRPr>
                <a:solidFill>
                  <a:schemeClr val="tx1"/>
                </a:solidFill>
                <a:latin typeface="Arial" panose="020B0604020202020204" pitchFamily="34" charset="0"/>
              </a:defRPr>
            </a:lvl3pPr>
            <a:lvl4pPr marL="1600200" indent="-228600">
              <a:tabLst>
                <a:tab pos="180975" algn="l"/>
              </a:tabLst>
              <a:defRPr>
                <a:solidFill>
                  <a:schemeClr val="tx1"/>
                </a:solidFill>
                <a:latin typeface="Arial" panose="020B0604020202020204" pitchFamily="34" charset="0"/>
              </a:defRPr>
            </a:lvl4pPr>
            <a:lvl5pPr marL="2057400" indent="-228600">
              <a:tabLst>
                <a:tab pos="180975" algn="l"/>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Lst>
              <a:defRPr>
                <a:solidFill>
                  <a:schemeClr val="tx1"/>
                </a:solidFill>
                <a:latin typeface="Arial" panose="020B0604020202020204" pitchFamily="34" charset="0"/>
              </a:defRPr>
            </a:lvl9pPr>
          </a:lstStyle>
          <a:p>
            <a:pPr>
              <a:spcBef>
                <a:spcPct val="50000"/>
              </a:spcBef>
              <a:buClr>
                <a:srgbClr val="FF0000"/>
              </a:buClr>
              <a:buFontTx/>
              <a:buChar char="-"/>
            </a:pPr>
            <a:r>
              <a:rPr lang="fr-FR" altLang="fr-FR" sz="2000" b="1" dirty="0">
                <a:solidFill>
                  <a:srgbClr val="FF0000"/>
                </a:solidFill>
                <a:cs typeface="Arial" panose="020B0604020202020204" pitchFamily="34" charset="0"/>
              </a:rPr>
              <a:t>THUYA</a:t>
            </a:r>
          </a:p>
          <a:p>
            <a:pPr>
              <a:spcBef>
                <a:spcPct val="50000"/>
              </a:spcBef>
              <a:buClr>
                <a:srgbClr val="000099"/>
              </a:buClr>
              <a:buFontTx/>
              <a:buChar char="-"/>
            </a:pPr>
            <a:r>
              <a:rPr lang="fr-FR" altLang="fr-FR" sz="2000" b="1" dirty="0">
                <a:solidFill>
                  <a:srgbClr val="FF0000"/>
                </a:solidFill>
                <a:cs typeface="Arial" panose="020B0604020202020204" pitchFamily="34" charset="0"/>
              </a:rPr>
              <a:t>MEDORRHINUM</a:t>
            </a:r>
          </a:p>
        </p:txBody>
      </p:sp>
      <p:sp>
        <p:nvSpPr>
          <p:cNvPr id="333829" name="Rectangle 8"/>
          <p:cNvSpPr>
            <a:spLocks noChangeArrowheads="1"/>
          </p:cNvSpPr>
          <p:nvPr/>
        </p:nvSpPr>
        <p:spPr bwMode="auto">
          <a:xfrm>
            <a:off x="276225" y="1639888"/>
            <a:ext cx="9763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sz="2000" u="sng" dirty="0">
                <a:solidFill>
                  <a:srgbClr val="000099"/>
                </a:solidFill>
                <a:cs typeface="Arial" panose="020B0604020202020204" pitchFamily="34" charset="0"/>
              </a:rPr>
              <a:t> Médicaments essentiels du </a:t>
            </a:r>
            <a:r>
              <a:rPr lang="fr-FR" altLang="fr-FR" sz="2000" b="1" u="sng" dirty="0">
                <a:solidFill>
                  <a:srgbClr val="000099"/>
                </a:solidFill>
                <a:cs typeface="Arial" panose="020B0604020202020204" pitchFamily="34" charset="0"/>
                <a:sym typeface="Wingdings" panose="05000000000000000000" pitchFamily="2" charset="2"/>
              </a:rPr>
              <a:t>Mode Réactionnel </a:t>
            </a:r>
            <a:r>
              <a:rPr lang="fr-FR" altLang="fr-FR" sz="2000" b="1" u="sng" dirty="0" err="1">
                <a:solidFill>
                  <a:srgbClr val="000099"/>
                </a:solidFill>
                <a:cs typeface="Arial" panose="020B0604020202020204" pitchFamily="34" charset="0"/>
                <a:sym typeface="Wingdings" panose="05000000000000000000" pitchFamily="2" charset="2"/>
              </a:rPr>
              <a:t>Sycotique</a:t>
            </a:r>
            <a:endParaRPr lang="fr-FR" altLang="fr-FR" sz="2000" b="1" u="sng" dirty="0">
              <a:solidFill>
                <a:srgbClr val="000099"/>
              </a:solidFill>
              <a:cs typeface="Arial" panose="020B0604020202020204" pitchFamily="34" charset="0"/>
            </a:endParaRPr>
          </a:p>
        </p:txBody>
      </p:sp>
      <p:pic>
        <p:nvPicPr>
          <p:cNvPr id="333830" name="Imag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1050" y="3109913"/>
            <a:ext cx="2995613"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10"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Pathologies articulaires</a:t>
            </a:r>
            <a:endParaRPr lang="fr-FR" altLang="fr-FR" sz="2000" b="1" dirty="0">
              <a:solidFill>
                <a:srgbClr val="95C41D"/>
              </a:solidFill>
              <a:cs typeface="Arial" panose="020B0604020202020204" pitchFamily="34" charset="0"/>
            </a:endParaRPr>
          </a:p>
        </p:txBody>
      </p:sp>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2" name="Rectangle 11"/>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J’ai mal»</a:t>
            </a:r>
          </a:p>
        </p:txBody>
      </p:sp>
    </p:spTree>
    <p:extLst>
      <p:ext uri="{BB962C8B-B14F-4D97-AF65-F5344CB8AC3E}">
        <p14:creationId xmlns:p14="http://schemas.microsoft.com/office/powerpoint/2010/main" val="15937226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7"/>
          <p:cNvSpPr>
            <a:spLocks noChangeAspect="1" noChangeArrowheads="1"/>
          </p:cNvSpPr>
          <p:nvPr/>
        </p:nvSpPr>
        <p:spPr bwMode="auto">
          <a:xfrm>
            <a:off x="3781424" y="1474788"/>
            <a:ext cx="4783455" cy="4964112"/>
          </a:xfrm>
          <a:prstGeom prst="foldedCorner">
            <a:avLst>
              <a:gd name="adj" fmla="val 12500"/>
            </a:avLst>
          </a:prstGeom>
          <a:solidFill>
            <a:schemeClr val="bg1"/>
          </a:solidFill>
          <a:ln w="12700">
            <a:solidFill>
              <a:schemeClr val="tx1"/>
            </a:solidFill>
            <a:prstDash val="dash"/>
            <a:round/>
            <a:headEnd/>
            <a:tailEnd/>
          </a:ln>
          <a:effectLst>
            <a:outerShdw dist="107763" dir="2700000" algn="ctr" rotWithShape="0">
              <a:schemeClr val="bg2"/>
            </a:outerShdw>
          </a:effectLst>
        </p:spPr>
        <p:txBody>
          <a:bodyPr wrap="none"/>
          <a:lstStyle>
            <a:lvl1pPr marL="187325" indent="-187325">
              <a:tabLst>
                <a:tab pos="2568575"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568575"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568575"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568575"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568575"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9pPr>
          </a:lstStyle>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Dr Bruno B.</a:t>
            </a: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Médecine Générale Homéopathie</a:t>
            </a: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xxxxxxxxxxxxxxx</a:t>
            </a:r>
            <a:endParaRPr lang="fr-FR" altLang="fr-FR" sz="10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a:t>
            </a:r>
            <a:r>
              <a:rPr lang="fr-FR" altLang="fr-FR" sz="1000" dirty="0">
                <a:solidFill>
                  <a:srgbClr val="000099"/>
                </a:solidFill>
                <a:latin typeface="Comic Sans MS" panose="030F0702030302020204" pitchFamily="66" charset="0"/>
              </a:rPr>
              <a:t> </a:t>
            </a:r>
            <a:r>
              <a:rPr lang="fr-FR" altLang="fr-FR" sz="800" dirty="0"/>
              <a:t>	</a:t>
            </a:r>
            <a:endParaRPr lang="fr-FR" altLang="fr-FR" sz="800" b="1" dirty="0">
              <a:solidFill>
                <a:srgbClr val="000099"/>
              </a:solidFill>
            </a:endParaRPr>
          </a:p>
          <a:p>
            <a:pPr eaLnBrk="0" fontAlgn="auto" hangingPunct="0">
              <a:spcBef>
                <a:spcPts val="0"/>
              </a:spcBef>
              <a:spcAft>
                <a:spcPts val="0"/>
              </a:spcAft>
              <a:defRPr/>
            </a:pPr>
            <a:endParaRPr lang="fr-FR" altLang="fr-FR" sz="800" dirty="0"/>
          </a:p>
          <a:p>
            <a:pPr eaLnBrk="0" fontAlgn="auto" hangingPunct="0">
              <a:spcBef>
                <a:spcPts val="0"/>
              </a:spcBef>
              <a:spcAft>
                <a:spcPts val="0"/>
              </a:spcAft>
              <a:defRPr/>
            </a:pPr>
            <a:r>
              <a:rPr lang="fr-FR" altLang="fr-FR" sz="800" dirty="0"/>
              <a:t>		</a:t>
            </a:r>
            <a:r>
              <a:rPr lang="fr-FR" altLang="fr-FR" sz="1000" dirty="0">
                <a:solidFill>
                  <a:srgbClr val="000099"/>
                </a:solidFill>
                <a:latin typeface="Comic Sans MS" panose="030F0702030302020204" pitchFamily="66" charset="0"/>
              </a:rPr>
              <a:t>Le xx/xx/</a:t>
            </a:r>
            <a:r>
              <a:rPr lang="fr-FR" altLang="fr-FR" sz="1000" dirty="0" err="1">
                <a:solidFill>
                  <a:srgbClr val="000099"/>
                </a:solidFill>
                <a:latin typeface="Comic Sans MS" panose="030F0702030302020204" pitchFamily="66" charset="0"/>
              </a:rPr>
              <a:t>xxxx</a:t>
            </a:r>
            <a:endParaRPr lang="fr-FR" altLang="fr-FR" sz="10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		Roger (80 ans)</a:t>
            </a:r>
          </a:p>
          <a:p>
            <a:pPr eaLnBrk="0" fontAlgn="auto" hangingPunct="0">
              <a:spcBef>
                <a:spcPts val="0"/>
              </a:spcBef>
              <a:spcAft>
                <a:spcPts val="0"/>
              </a:spcAft>
              <a:defRPr/>
            </a:pPr>
            <a:endParaRPr lang="fr-FR" altLang="fr-FR" sz="12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200" b="1" dirty="0">
                <a:solidFill>
                  <a:srgbClr val="000099"/>
                </a:solidFill>
                <a:latin typeface="Comic Sans MS" panose="030F0702030302020204" pitchFamily="66" charset="0"/>
              </a:rPr>
              <a:t>	</a:t>
            </a:r>
            <a:endParaRPr lang="fr-FR" altLang="fr-FR" sz="1400" dirty="0">
              <a:solidFill>
                <a:srgbClr val="FF0000"/>
              </a:solidFill>
              <a:latin typeface="Comic Sans MS" panose="030F0702030302020204" pitchFamily="66" charset="0"/>
            </a:endParaRPr>
          </a:p>
          <a:p>
            <a:pPr fontAlgn="auto">
              <a:spcBef>
                <a:spcPct val="30000"/>
              </a:spcBef>
              <a:spcAft>
                <a:spcPts val="0"/>
              </a:spcAft>
              <a:defRPr/>
            </a:pPr>
            <a:r>
              <a:rPr lang="fr-FR" altLang="fr-FR" sz="1400" b="1" dirty="0">
                <a:solidFill>
                  <a:srgbClr val="FF0000"/>
                </a:solidFill>
                <a:latin typeface="Comic Sans MS" panose="030F0702030302020204" pitchFamily="66" charset="0"/>
              </a:rPr>
              <a:t>	</a:t>
            </a:r>
            <a:r>
              <a:rPr lang="fr-FR" altLang="fr-FR" sz="1400" b="1" dirty="0">
                <a:solidFill>
                  <a:srgbClr val="000099"/>
                </a:solidFill>
                <a:latin typeface="Comic Sans MS" panose="030F0702030302020204" pitchFamily="66" charset="0"/>
              </a:rPr>
              <a:t>RHUS TOXICODENDRON 9 CH</a:t>
            </a:r>
          </a:p>
          <a:p>
            <a:pPr eaLnBrk="0" fontAlgn="auto" hangingPunct="0">
              <a:spcBef>
                <a:spcPts val="0"/>
              </a:spcBef>
              <a:spcAft>
                <a:spcPts val="0"/>
              </a:spcAft>
              <a:defRPr/>
            </a:pPr>
            <a:r>
              <a:rPr lang="fr-FR" altLang="fr-FR" sz="1400" dirty="0">
                <a:solidFill>
                  <a:srgbClr val="000099"/>
                </a:solidFill>
                <a:latin typeface="Comic Sans MS" panose="030F0702030302020204" pitchFamily="66" charset="0"/>
              </a:rPr>
              <a:t>	5 granules tous les matins sauf le dimanche</a:t>
            </a:r>
          </a:p>
          <a:p>
            <a:pPr eaLnBrk="0" fontAlgn="auto" hangingPunct="0">
              <a:spcBef>
                <a:spcPct val="60000"/>
              </a:spcBef>
              <a:spcAft>
                <a:spcPts val="0"/>
              </a:spcAft>
              <a:defRPr/>
            </a:pPr>
            <a:r>
              <a:rPr lang="fr-FR" altLang="fr-FR" sz="1400" b="1" dirty="0">
                <a:solidFill>
                  <a:srgbClr val="000099"/>
                </a:solidFill>
                <a:latin typeface="Comic Sans MS" panose="030F0702030302020204" pitchFamily="66" charset="0"/>
              </a:rPr>
              <a:t>	</a:t>
            </a:r>
          </a:p>
          <a:p>
            <a:pPr eaLnBrk="0" fontAlgn="auto" hangingPunct="0">
              <a:spcBef>
                <a:spcPct val="60000"/>
              </a:spcBef>
              <a:spcAft>
                <a:spcPts val="0"/>
              </a:spcAft>
              <a:defRPr/>
            </a:pPr>
            <a:r>
              <a:rPr lang="fr-FR" altLang="fr-FR" sz="1400" b="1" dirty="0">
                <a:solidFill>
                  <a:srgbClr val="000099"/>
                </a:solidFill>
                <a:latin typeface="Comic Sans MS" panose="030F0702030302020204" pitchFamily="66" charset="0"/>
              </a:rPr>
              <a:t>	BRYONIA 9 CH</a:t>
            </a:r>
          </a:p>
          <a:p>
            <a:pPr eaLnBrk="0" fontAlgn="auto" hangingPunct="0">
              <a:spcBef>
                <a:spcPct val="60000"/>
              </a:spcBef>
              <a:spcAft>
                <a:spcPts val="0"/>
              </a:spcAft>
              <a:defRPr/>
            </a:pPr>
            <a:r>
              <a:rPr lang="fr-FR" altLang="fr-FR" sz="1400" b="1" dirty="0">
                <a:solidFill>
                  <a:srgbClr val="000099"/>
                </a:solidFill>
                <a:latin typeface="Comic Sans MS" panose="030F0702030302020204" pitchFamily="66" charset="0"/>
              </a:rPr>
              <a:t>	NATRUM SULFURICUM 9 CH</a:t>
            </a:r>
            <a:endParaRPr lang="fr-FR" altLang="fr-FR" sz="1400" dirty="0">
              <a:solidFill>
                <a:srgbClr val="000099"/>
              </a:solidFill>
              <a:latin typeface="Comic Sans MS" panose="030F0702030302020204" pitchFamily="66" charset="0"/>
            </a:endParaRPr>
          </a:p>
          <a:p>
            <a:pPr eaLnBrk="0" fontAlgn="auto" hangingPunct="0">
              <a:spcBef>
                <a:spcPct val="30000"/>
              </a:spcBef>
              <a:spcAft>
                <a:spcPts val="0"/>
              </a:spcAft>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5 granules de chaque tous les soirs sauf le dimanche</a:t>
            </a:r>
          </a:p>
          <a:p>
            <a:pPr eaLnBrk="0" fontAlgn="auto" hangingPunct="0">
              <a:spcBef>
                <a:spcPts val="0"/>
              </a:spcBef>
              <a:spcAft>
                <a:spcPts val="0"/>
              </a:spcAft>
              <a:defRPr/>
            </a:pPr>
            <a:endParaRPr lang="fr-FR" altLang="fr-FR" sz="14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MEDORRHINUM 15 CH</a:t>
            </a:r>
          </a:p>
          <a:p>
            <a:pPr eaLnBrk="0" fontAlgn="auto" hangingPunct="0">
              <a:spcBef>
                <a:spcPts val="0"/>
              </a:spcBef>
              <a:spcAft>
                <a:spcPts val="0"/>
              </a:spcAft>
              <a:defRPr/>
            </a:pPr>
            <a:r>
              <a:rPr lang="fr-FR" altLang="fr-FR" sz="1400" dirty="0">
                <a:solidFill>
                  <a:srgbClr val="000099"/>
                </a:solidFill>
                <a:latin typeface="Comic Sans MS" panose="030F0702030302020204" pitchFamily="66" charset="0"/>
              </a:rPr>
              <a:t>	1 dose chaque dimanche</a:t>
            </a:r>
          </a:p>
          <a:p>
            <a:pPr eaLnBrk="0" fontAlgn="auto" hangingPunct="0">
              <a:spcBef>
                <a:spcPts val="0"/>
              </a:spcBef>
              <a:spcAft>
                <a:spcPts val="0"/>
              </a:spcAft>
              <a:defRPr/>
            </a:pPr>
            <a:endParaRPr lang="fr-FR" altLang="fr-FR" sz="14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400" dirty="0">
                <a:solidFill>
                  <a:srgbClr val="000099"/>
                </a:solidFill>
                <a:latin typeface="Comic Sans MS" panose="030F0702030302020204" pitchFamily="66" charset="0"/>
              </a:rPr>
              <a:t>Traitement pour 3 mois</a:t>
            </a:r>
          </a:p>
          <a:p>
            <a:pPr fontAlgn="auto">
              <a:spcBef>
                <a:spcPct val="30000"/>
              </a:spcBef>
              <a:spcAft>
                <a:spcPts val="0"/>
              </a:spcAft>
              <a:defRPr/>
            </a:pPr>
            <a:endParaRPr lang="fr-FR" altLang="fr-FR" sz="1400" dirty="0">
              <a:solidFill>
                <a:srgbClr val="FF0000"/>
              </a:solidFill>
              <a:latin typeface="Comic Sans MS" panose="030F0702030302020204" pitchFamily="66" charset="0"/>
            </a:endParaRPr>
          </a:p>
        </p:txBody>
      </p:sp>
      <p:sp>
        <p:nvSpPr>
          <p:cNvPr id="6" name="ZoneTexte 5"/>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Pathologies articulaires</a:t>
            </a:r>
            <a:endParaRPr lang="fr-FR" altLang="fr-FR" sz="2000" b="1" dirty="0">
              <a:solidFill>
                <a:srgbClr val="95C41D"/>
              </a:solidFill>
              <a:cs typeface="Arial" panose="020B0604020202020204" pitchFamily="34" charset="0"/>
            </a:endParaRP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0" name="Rectangle 9"/>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J’ai mal»</a:t>
            </a:r>
          </a:p>
        </p:txBody>
      </p:sp>
    </p:spTree>
    <p:extLst>
      <p:ext uri="{BB962C8B-B14F-4D97-AF65-F5344CB8AC3E}">
        <p14:creationId xmlns:p14="http://schemas.microsoft.com/office/powerpoint/2010/main" val="16391158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6"/>
          <p:cNvSpPr>
            <a:spLocks noChangeArrowheads="1"/>
          </p:cNvSpPr>
          <p:nvPr/>
        </p:nvSpPr>
        <p:spPr bwMode="auto">
          <a:xfrm>
            <a:off x="6375400" y="1995488"/>
            <a:ext cx="606044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20000"/>
              </a:spcBef>
              <a:spcAft>
                <a:spcPct val="0"/>
              </a:spcAft>
            </a:pPr>
            <a:r>
              <a:rPr lang="fr-FR" altLang="fr-FR" sz="2000" b="1" u="sng" dirty="0">
                <a:solidFill>
                  <a:srgbClr val="000099"/>
                </a:solidFill>
                <a:cs typeface="Arial" panose="020B0604020202020204" pitchFamily="34" charset="0"/>
              </a:rPr>
              <a:t>Objectif :</a:t>
            </a:r>
          </a:p>
          <a:p>
            <a:pPr fontAlgn="base">
              <a:spcBef>
                <a:spcPct val="20000"/>
              </a:spcBef>
              <a:spcAft>
                <a:spcPct val="0"/>
              </a:spcAft>
              <a:buFont typeface="Wingdings" panose="05000000000000000000" pitchFamily="2" charset="2"/>
              <a:buChar char=""/>
            </a:pPr>
            <a:r>
              <a:rPr lang="fr-FR" altLang="fr-FR" sz="2000" dirty="0">
                <a:solidFill>
                  <a:srgbClr val="000099"/>
                </a:solidFill>
                <a:cs typeface="Arial" panose="020B0604020202020204" pitchFamily="34" charset="0"/>
              </a:rPr>
              <a:t>Restituer les principaux médicaments abordés</a:t>
            </a:r>
          </a:p>
        </p:txBody>
      </p:sp>
      <p:sp>
        <p:nvSpPr>
          <p:cNvPr id="453634" name="Rectangle 8"/>
          <p:cNvSpPr>
            <a:spLocks noChangeArrowheads="1"/>
          </p:cNvSpPr>
          <p:nvPr/>
        </p:nvSpPr>
        <p:spPr bwMode="auto">
          <a:xfrm>
            <a:off x="3386138" y="3563938"/>
            <a:ext cx="7262812" cy="29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20000"/>
              </a:spcBef>
              <a:spcAft>
                <a:spcPct val="0"/>
              </a:spcAft>
              <a:buFont typeface="Wingdings" panose="05000000000000000000" pitchFamily="2" charset="2"/>
              <a:buNone/>
            </a:pPr>
            <a:r>
              <a:rPr lang="fr-FR" altLang="fr-FR" b="1" u="sng" dirty="0">
                <a:solidFill>
                  <a:srgbClr val="000099"/>
                </a:solidFill>
                <a:cs typeface="Arial" panose="020B0604020202020204" pitchFamily="34" charset="0"/>
              </a:rPr>
              <a:t>Règles du jeu :</a:t>
            </a:r>
          </a:p>
          <a:p>
            <a:pPr fontAlgn="base">
              <a:spcBef>
                <a:spcPts val="1800"/>
              </a:spcBef>
              <a:spcAft>
                <a:spcPct val="0"/>
              </a:spcAft>
              <a:buFontTx/>
              <a:buBlip>
                <a:blip r:embed="rId3"/>
              </a:buBlip>
            </a:pPr>
            <a:r>
              <a:rPr lang="fr-FR" altLang="fr-FR" b="1" dirty="0">
                <a:solidFill>
                  <a:srgbClr val="000099"/>
                </a:solidFill>
                <a:cs typeface="Arial" panose="020B0604020202020204" pitchFamily="34" charset="0"/>
              </a:rPr>
              <a:t>Individuellement </a:t>
            </a:r>
          </a:p>
          <a:p>
            <a:pPr fontAlgn="base">
              <a:spcBef>
                <a:spcPts val="600"/>
              </a:spcBef>
              <a:spcAft>
                <a:spcPct val="0"/>
              </a:spcAft>
              <a:buFontTx/>
              <a:buBlip>
                <a:blip r:embed="rId3"/>
              </a:buBlip>
            </a:pPr>
            <a:r>
              <a:rPr lang="fr-FR" altLang="fr-FR" dirty="0">
                <a:solidFill>
                  <a:srgbClr val="000099"/>
                </a:solidFill>
                <a:cs typeface="Arial" panose="020B0604020202020204" pitchFamily="34" charset="0"/>
              </a:rPr>
              <a:t>Numéroter aléatoirement de 1 à 16 les cases de sa grille </a:t>
            </a:r>
          </a:p>
          <a:p>
            <a:pPr fontAlgn="base">
              <a:spcBef>
                <a:spcPts val="600"/>
              </a:spcBef>
              <a:spcAft>
                <a:spcPct val="0"/>
              </a:spcAft>
              <a:buFontTx/>
              <a:buBlip>
                <a:blip r:embed="rId3"/>
              </a:buBlip>
            </a:pPr>
            <a:r>
              <a:rPr lang="fr-FR" altLang="fr-FR" dirty="0">
                <a:solidFill>
                  <a:srgbClr val="000099"/>
                </a:solidFill>
                <a:cs typeface="Arial" panose="020B0604020202020204" pitchFamily="34" charset="0"/>
              </a:rPr>
              <a:t>Pour chaque question : écrire la réponse dans la case correspondante </a:t>
            </a:r>
            <a:r>
              <a:rPr lang="fr-FR" altLang="fr-FR" i="1" dirty="0">
                <a:solidFill>
                  <a:srgbClr val="000099"/>
                </a:solidFill>
                <a:cs typeface="Arial" panose="020B0604020202020204" pitchFamily="34" charset="0"/>
              </a:rPr>
              <a:t>(question 1 : dans la case 1)</a:t>
            </a:r>
          </a:p>
          <a:p>
            <a:pPr lvl="1" fontAlgn="base">
              <a:spcBef>
                <a:spcPct val="20000"/>
              </a:spcBef>
              <a:spcAft>
                <a:spcPct val="0"/>
              </a:spcAft>
              <a:buFontTx/>
              <a:buChar char="–"/>
            </a:pPr>
            <a:r>
              <a:rPr lang="fr-FR" altLang="fr-FR" dirty="0">
                <a:solidFill>
                  <a:srgbClr val="000099"/>
                </a:solidFill>
                <a:cs typeface="Arial" panose="020B0604020202020204" pitchFamily="34" charset="0"/>
              </a:rPr>
              <a:t>Si bonne réponse : entourer la réponse</a:t>
            </a:r>
          </a:p>
          <a:p>
            <a:pPr lvl="1" fontAlgn="base">
              <a:spcBef>
                <a:spcPct val="20000"/>
              </a:spcBef>
              <a:spcAft>
                <a:spcPct val="0"/>
              </a:spcAft>
              <a:buFontTx/>
              <a:buChar char="–"/>
            </a:pPr>
            <a:r>
              <a:rPr lang="fr-FR" altLang="fr-FR" dirty="0">
                <a:solidFill>
                  <a:srgbClr val="000099"/>
                </a:solidFill>
                <a:cs typeface="Arial" panose="020B0604020202020204" pitchFamily="34" charset="0"/>
              </a:rPr>
              <a:t>Si mauvaise réponse : mettre une croix</a:t>
            </a:r>
          </a:p>
          <a:p>
            <a:pPr fontAlgn="base">
              <a:spcBef>
                <a:spcPts val="600"/>
              </a:spcBef>
              <a:spcAft>
                <a:spcPct val="0"/>
              </a:spcAft>
              <a:buFontTx/>
              <a:buBlip>
                <a:blip r:embed="rId3"/>
              </a:buBlip>
            </a:pPr>
            <a:r>
              <a:rPr lang="fr-FR" altLang="fr-FR" dirty="0">
                <a:solidFill>
                  <a:srgbClr val="000099"/>
                </a:solidFill>
                <a:cs typeface="Arial" panose="020B0604020202020204" pitchFamily="34" charset="0"/>
              </a:rPr>
              <a:t>Dès que 4 réponses justes alignées  =  BINGO</a:t>
            </a:r>
          </a:p>
        </p:txBody>
      </p:sp>
      <p:sp>
        <p:nvSpPr>
          <p:cNvPr id="453635"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453636" name="ZoneTexte 12"/>
          <p:cNvSpPr txBox="1">
            <a:spLocks noChangeArrowheads="1"/>
          </p:cNvSpPr>
          <p:nvPr/>
        </p:nvSpPr>
        <p:spPr bwMode="auto">
          <a:xfrm rot="-39669">
            <a:off x="1433513" y="3065463"/>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fr-FR" altLang="fr-FR" dirty="0">
                <a:solidFill>
                  <a:srgbClr val="FFFFFF"/>
                </a:solidFill>
                <a:latin typeface="Arial Black" panose="020B0A04020102020204" pitchFamily="34" charset="0"/>
                <a:cs typeface="Arial" panose="020B0604020202020204" pitchFamily="34" charset="0"/>
              </a:rPr>
              <a:t>15’</a:t>
            </a:r>
          </a:p>
        </p:txBody>
      </p:sp>
      <p:sp>
        <p:nvSpPr>
          <p:cNvPr id="453637"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fontAlgn="base">
              <a:lnSpc>
                <a:spcPct val="90000"/>
              </a:lnSpc>
              <a:spcBef>
                <a:spcPct val="0"/>
              </a:spcBef>
              <a:spcAft>
                <a:spcPct val="0"/>
              </a:spcAft>
            </a:pPr>
            <a:r>
              <a:rPr lang="fr-FR" altLang="fr-FR" sz="3200" b="1">
                <a:solidFill>
                  <a:srgbClr val="FFFFFF"/>
                </a:solidFill>
                <a:ea typeface="Tahoma" panose="020B0604030504040204" pitchFamily="34" charset="0"/>
                <a:cs typeface="Arial" panose="020B0604020202020204" pitchFamily="34" charset="0"/>
              </a:rPr>
              <a:t>Jeu du Bingo</a:t>
            </a:r>
          </a:p>
        </p:txBody>
      </p:sp>
    </p:spTree>
    <p:extLst>
      <p:ext uri="{BB962C8B-B14F-4D97-AF65-F5344CB8AC3E}">
        <p14:creationId xmlns:p14="http://schemas.microsoft.com/office/powerpoint/2010/main" val="4230126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txBox="1">
            <a:spLocks/>
          </p:cNvSpPr>
          <p:nvPr/>
        </p:nvSpPr>
        <p:spPr bwMode="auto">
          <a:xfrm>
            <a:off x="2303462" y="361950"/>
            <a:ext cx="930238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fontAlgn="base">
              <a:lnSpc>
                <a:spcPct val="90000"/>
              </a:lnSpc>
              <a:spcBef>
                <a:spcPct val="0"/>
              </a:spcBef>
              <a:spcAft>
                <a:spcPct val="0"/>
              </a:spcAft>
            </a:pPr>
            <a:r>
              <a:rPr lang="fr-FR" altLang="fr-FR" sz="3200" b="1" dirty="0">
                <a:solidFill>
                  <a:srgbClr val="FFFFFF"/>
                </a:solidFill>
                <a:ea typeface="Tahoma" panose="020B0604030504040204" pitchFamily="34" charset="0"/>
                <a:cs typeface="Arial" panose="020B0604020202020204" pitchFamily="34" charset="0"/>
              </a:rPr>
              <a:t>1.1. Vieillissement</a:t>
            </a:r>
          </a:p>
        </p:txBody>
      </p:sp>
      <p:sp>
        <p:nvSpPr>
          <p:cNvPr id="7" name="Text Box 2"/>
          <p:cNvSpPr txBox="1">
            <a:spLocks noChangeArrowheads="1"/>
          </p:cNvSpPr>
          <p:nvPr/>
        </p:nvSpPr>
        <p:spPr bwMode="auto">
          <a:xfrm>
            <a:off x="457176" y="1753489"/>
            <a:ext cx="9889091" cy="4262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Bef>
                <a:spcPct val="50000"/>
              </a:spcBef>
              <a:spcAft>
                <a:spcPct val="0"/>
              </a:spcAft>
              <a:buClr>
                <a:srgbClr val="62C400"/>
              </a:buClr>
              <a:buBlip>
                <a:blip r:embed="rId3"/>
              </a:buBlip>
              <a:tabLst/>
            </a:pPr>
            <a:r>
              <a:rPr lang="fr-FR" altLang="fr-FR" sz="2000" b="1" dirty="0">
                <a:solidFill>
                  <a:srgbClr val="000099"/>
                </a:solidFill>
                <a:cs typeface="Arial" panose="020B0604020202020204" pitchFamily="34" charset="0"/>
              </a:rPr>
              <a:t> Vieillissement </a:t>
            </a:r>
            <a:r>
              <a:rPr lang="fr-FR" altLang="fr-FR" sz="2000" dirty="0">
                <a:solidFill>
                  <a:srgbClr val="000099"/>
                </a:solidFill>
                <a:cs typeface="Arial" panose="020B0604020202020204" pitchFamily="34" charset="0"/>
              </a:rPr>
              <a:t>de la population</a:t>
            </a:r>
          </a:p>
          <a:p>
            <a:pPr eaLnBrk="0" fontAlgn="base" hangingPunct="0">
              <a:spcBef>
                <a:spcPts val="1800"/>
              </a:spcBef>
              <a:spcAft>
                <a:spcPct val="0"/>
              </a:spcAft>
              <a:buClr>
                <a:srgbClr val="62C400"/>
              </a:buClr>
              <a:buBlip>
                <a:blip r:embed="rId3"/>
              </a:buBlip>
              <a:tabLst/>
            </a:pPr>
            <a:r>
              <a:rPr lang="fr-FR" altLang="fr-FR" sz="2000" b="1" dirty="0">
                <a:solidFill>
                  <a:srgbClr val="000099"/>
                </a:solidFill>
                <a:cs typeface="Arial" panose="020B0604020202020204" pitchFamily="34" charset="0"/>
              </a:rPr>
              <a:t> </a:t>
            </a:r>
            <a:r>
              <a:rPr lang="fr-FR" altLang="fr-FR" sz="2000" dirty="0">
                <a:solidFill>
                  <a:srgbClr val="000099"/>
                </a:solidFill>
                <a:cs typeface="Arial" panose="020B0604020202020204" pitchFamily="34" charset="0"/>
              </a:rPr>
              <a:t>Population française - INSEE 2020 </a:t>
            </a:r>
            <a:r>
              <a:rPr lang="fr-FR" altLang="fr-FR" sz="2000" baseline="30000" dirty="0">
                <a:solidFill>
                  <a:srgbClr val="000099"/>
                </a:solidFill>
                <a:cs typeface="Arial" panose="020B0604020202020204" pitchFamily="34" charset="0"/>
              </a:rPr>
              <a:t>(1)</a:t>
            </a:r>
            <a:endParaRPr lang="fr-FR" altLang="fr-FR" sz="2000" dirty="0">
              <a:solidFill>
                <a:srgbClr val="000099"/>
              </a:solidFill>
              <a:cs typeface="Arial" panose="020B0604020202020204" pitchFamily="34" charset="0"/>
            </a:endParaRPr>
          </a:p>
          <a:p>
            <a:pPr marL="1085850" lvl="1" indent="-342900" eaLnBrk="0" fontAlgn="base" hangingPunct="0">
              <a:spcBef>
                <a:spcPct val="50000"/>
              </a:spcBef>
              <a:spcAft>
                <a:spcPct val="0"/>
              </a:spcAft>
              <a:buClr>
                <a:srgbClr val="62C400"/>
              </a:buClr>
              <a:buFont typeface="Arial" panose="020B0604020202020204" pitchFamily="34" charset="0"/>
              <a:buChar char="•"/>
              <a:tabLst/>
            </a:pPr>
            <a:r>
              <a:rPr lang="fr-FR" altLang="fr-FR" sz="2000" dirty="0">
                <a:solidFill>
                  <a:srgbClr val="000099"/>
                </a:solidFill>
                <a:cs typeface="Arial" panose="020B0604020202020204" pitchFamily="34" charset="0"/>
              </a:rPr>
              <a:t>personnes</a:t>
            </a:r>
            <a:r>
              <a:rPr lang="fr-FR" altLang="fr-FR" sz="2000" b="1" dirty="0">
                <a:solidFill>
                  <a:srgbClr val="000099"/>
                </a:solidFill>
                <a:cs typeface="Arial" panose="020B0604020202020204" pitchFamily="34" charset="0"/>
              </a:rPr>
              <a:t> </a:t>
            </a:r>
            <a:r>
              <a:rPr lang="fr-FR" altLang="fr-FR" sz="3200" b="1" dirty="0">
                <a:solidFill>
                  <a:srgbClr val="000099"/>
                </a:solidFill>
                <a:effectLst>
                  <a:outerShdw blurRad="38100" dist="38100" dir="2700000" algn="tl">
                    <a:srgbClr val="000000">
                      <a:alpha val="43137"/>
                    </a:srgbClr>
                  </a:outerShdw>
                </a:effectLst>
                <a:cs typeface="Arial" panose="020B0604020202020204" pitchFamily="34" charset="0"/>
              </a:rPr>
              <a:t>≥ 65 ans </a:t>
            </a:r>
            <a:r>
              <a:rPr lang="fr-FR" altLang="fr-FR" sz="2000" dirty="0">
                <a:solidFill>
                  <a:srgbClr val="000099"/>
                </a:solidFill>
                <a:cs typeface="Arial" panose="020B0604020202020204" pitchFamily="34" charset="0"/>
              </a:rPr>
              <a:t>=</a:t>
            </a:r>
            <a:r>
              <a:rPr lang="fr-FR" altLang="fr-FR" sz="2000" b="1" dirty="0">
                <a:solidFill>
                  <a:srgbClr val="000099"/>
                </a:solidFill>
                <a:cs typeface="Arial" panose="020B0604020202020204" pitchFamily="34" charset="0"/>
              </a:rPr>
              <a:t> </a:t>
            </a:r>
            <a:r>
              <a:rPr lang="fr-FR" altLang="fr-FR" sz="3200" b="1" dirty="0">
                <a:solidFill>
                  <a:srgbClr val="000099"/>
                </a:solidFill>
                <a:effectLst>
                  <a:outerShdw blurRad="38100" dist="38100" dir="2700000" algn="tl">
                    <a:srgbClr val="000000">
                      <a:alpha val="43137"/>
                    </a:srgbClr>
                  </a:outerShdw>
                </a:effectLst>
                <a:cs typeface="Arial" panose="020B0604020202020204" pitchFamily="34" charset="0"/>
              </a:rPr>
              <a:t>1/5</a:t>
            </a:r>
            <a:r>
              <a:rPr lang="fr-FR" altLang="fr-FR" sz="2000" b="1" dirty="0">
                <a:solidFill>
                  <a:srgbClr val="000099"/>
                </a:solidFill>
                <a:cs typeface="Arial" panose="020B0604020202020204" pitchFamily="34" charset="0"/>
              </a:rPr>
              <a:t> </a:t>
            </a:r>
            <a:r>
              <a:rPr lang="fr-FR" altLang="fr-FR" sz="2000" dirty="0">
                <a:solidFill>
                  <a:srgbClr val="000099"/>
                </a:solidFill>
                <a:cs typeface="Arial" panose="020B0604020202020204" pitchFamily="34" charset="0"/>
              </a:rPr>
              <a:t>de la population</a:t>
            </a:r>
          </a:p>
          <a:p>
            <a:pPr marL="342900" indent="-342900" eaLnBrk="0" fontAlgn="base" hangingPunct="0">
              <a:spcBef>
                <a:spcPct val="50000"/>
              </a:spcBef>
              <a:spcAft>
                <a:spcPct val="0"/>
              </a:spcAft>
              <a:buClr>
                <a:srgbClr val="62C400"/>
              </a:buClr>
              <a:buFontTx/>
              <a:buChar char="-"/>
              <a:tabLst/>
            </a:pPr>
            <a:endParaRPr lang="fr-FR" altLang="fr-FR" sz="2000" b="1" dirty="0">
              <a:solidFill>
                <a:srgbClr val="000099"/>
              </a:solidFill>
              <a:cs typeface="Arial" panose="020B0604020202020204" pitchFamily="34" charset="0"/>
            </a:endParaRPr>
          </a:p>
          <a:p>
            <a:pPr eaLnBrk="0" fontAlgn="base" hangingPunct="0">
              <a:spcBef>
                <a:spcPct val="50000"/>
              </a:spcBef>
              <a:spcAft>
                <a:spcPct val="0"/>
              </a:spcAft>
              <a:buClr>
                <a:srgbClr val="62C400"/>
              </a:buClr>
              <a:tabLst/>
            </a:pPr>
            <a:endParaRPr lang="fr-FR" altLang="fr-FR" sz="2000" b="1" dirty="0">
              <a:solidFill>
                <a:srgbClr val="000099"/>
              </a:solidFill>
              <a:cs typeface="Arial" panose="020B0604020202020204" pitchFamily="34" charset="0"/>
            </a:endParaRPr>
          </a:p>
          <a:p>
            <a:pPr eaLnBrk="0" fontAlgn="base" hangingPunct="0">
              <a:spcBef>
                <a:spcPct val="50000"/>
              </a:spcBef>
              <a:spcAft>
                <a:spcPct val="0"/>
              </a:spcAft>
              <a:buClr>
                <a:srgbClr val="62C400"/>
              </a:buClr>
              <a:tabLst/>
            </a:pPr>
            <a:endParaRPr lang="fr-FR" altLang="fr-FR" sz="2000" b="1" dirty="0">
              <a:solidFill>
                <a:srgbClr val="000099"/>
              </a:solidFill>
              <a:cs typeface="Arial" panose="020B0604020202020204" pitchFamily="34" charset="0"/>
            </a:endParaRPr>
          </a:p>
          <a:p>
            <a:pPr eaLnBrk="0" fontAlgn="base" hangingPunct="0">
              <a:spcBef>
                <a:spcPct val="50000"/>
              </a:spcBef>
              <a:spcAft>
                <a:spcPct val="0"/>
              </a:spcAft>
              <a:buClr>
                <a:srgbClr val="62C400"/>
              </a:buClr>
              <a:tabLst/>
            </a:pPr>
            <a:endParaRPr lang="fr-FR" altLang="fr-FR" sz="2000" b="1" dirty="0">
              <a:solidFill>
                <a:srgbClr val="000099"/>
              </a:solidFill>
              <a:cs typeface="Arial" panose="020B0604020202020204" pitchFamily="34" charset="0"/>
            </a:endParaRPr>
          </a:p>
          <a:p>
            <a:pPr marL="1085850" lvl="1" indent="-342900" eaLnBrk="0" fontAlgn="base" hangingPunct="0">
              <a:spcBef>
                <a:spcPct val="50000"/>
              </a:spcBef>
              <a:spcAft>
                <a:spcPct val="0"/>
              </a:spcAft>
              <a:buClr>
                <a:srgbClr val="62C400"/>
              </a:buClr>
              <a:buFont typeface="Arial" panose="020B0604020202020204" pitchFamily="34" charset="0"/>
              <a:buChar char="•"/>
              <a:tabLst/>
            </a:pPr>
            <a:r>
              <a:rPr lang="fr-FR" altLang="fr-FR" sz="2000" dirty="0">
                <a:solidFill>
                  <a:srgbClr val="000099"/>
                </a:solidFill>
                <a:cs typeface="Arial" panose="020B0604020202020204" pitchFamily="34" charset="0"/>
              </a:rPr>
              <a:t>personnes</a:t>
            </a:r>
            <a:r>
              <a:rPr lang="fr-FR" altLang="fr-FR" sz="2000" b="1" dirty="0">
                <a:solidFill>
                  <a:srgbClr val="000099"/>
                </a:solidFill>
                <a:cs typeface="Arial" panose="020B0604020202020204" pitchFamily="34" charset="0"/>
              </a:rPr>
              <a:t> </a:t>
            </a:r>
            <a:r>
              <a:rPr lang="fr-FR" altLang="fr-FR" sz="3200" b="1" dirty="0">
                <a:solidFill>
                  <a:srgbClr val="000099"/>
                </a:solidFill>
                <a:effectLst>
                  <a:outerShdw blurRad="38100" dist="38100" dir="2700000" algn="tl">
                    <a:srgbClr val="000000">
                      <a:alpha val="43137"/>
                    </a:srgbClr>
                  </a:outerShdw>
                </a:effectLst>
                <a:cs typeface="Arial" panose="020B0604020202020204" pitchFamily="34" charset="0"/>
              </a:rPr>
              <a:t>≥ 75 ans </a:t>
            </a:r>
            <a:r>
              <a:rPr lang="fr-FR" altLang="fr-FR" sz="2000" dirty="0">
                <a:solidFill>
                  <a:srgbClr val="000099"/>
                </a:solidFill>
                <a:cs typeface="Arial" panose="020B0604020202020204" pitchFamily="34" charset="0"/>
              </a:rPr>
              <a:t>≈</a:t>
            </a:r>
            <a:r>
              <a:rPr lang="fr-FR" altLang="fr-FR" sz="2000" b="1" dirty="0">
                <a:solidFill>
                  <a:srgbClr val="000099"/>
                </a:solidFill>
                <a:cs typeface="Arial" panose="020B0604020202020204" pitchFamily="34" charset="0"/>
              </a:rPr>
              <a:t> </a:t>
            </a:r>
            <a:r>
              <a:rPr lang="fr-FR" altLang="fr-FR" sz="3200" b="1" dirty="0">
                <a:solidFill>
                  <a:srgbClr val="000099"/>
                </a:solidFill>
                <a:effectLst>
                  <a:outerShdw blurRad="38100" dist="38100" dir="2700000" algn="tl">
                    <a:srgbClr val="000000">
                      <a:alpha val="43137"/>
                    </a:srgbClr>
                  </a:outerShdw>
                </a:effectLst>
                <a:cs typeface="Arial" panose="020B0604020202020204" pitchFamily="34" charset="0"/>
              </a:rPr>
              <a:t>1/10</a:t>
            </a:r>
            <a:r>
              <a:rPr lang="fr-FR" altLang="fr-FR" sz="2000" b="1" dirty="0">
                <a:solidFill>
                  <a:srgbClr val="000099"/>
                </a:solidFill>
                <a:cs typeface="Arial" panose="020B0604020202020204" pitchFamily="34" charset="0"/>
              </a:rPr>
              <a:t> </a:t>
            </a:r>
            <a:r>
              <a:rPr lang="fr-FR" altLang="fr-FR" sz="2000" dirty="0">
                <a:solidFill>
                  <a:srgbClr val="000099"/>
                </a:solidFill>
                <a:cs typeface="Arial" panose="020B0604020202020204" pitchFamily="34" charset="0"/>
              </a:rPr>
              <a:t>de la population</a:t>
            </a:r>
          </a:p>
        </p:txBody>
      </p:sp>
      <p:sp>
        <p:nvSpPr>
          <p:cNvPr id="10" name="Text Box 2"/>
          <p:cNvSpPr txBox="1">
            <a:spLocks noChangeArrowheads="1"/>
          </p:cNvSpPr>
          <p:nvPr/>
        </p:nvSpPr>
        <p:spPr bwMode="auto">
          <a:xfrm>
            <a:off x="6650914" y="3499507"/>
            <a:ext cx="451232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Bef>
                <a:spcPct val="50000"/>
              </a:spcBef>
              <a:spcAft>
                <a:spcPct val="0"/>
              </a:spcAft>
              <a:buClr>
                <a:srgbClr val="62C400"/>
              </a:buClr>
              <a:tabLst/>
            </a:pPr>
            <a:r>
              <a:rPr lang="fr-FR" altLang="fr-FR" sz="2400" b="1" dirty="0">
                <a:solidFill>
                  <a:srgbClr val="95C41D"/>
                </a:solidFill>
                <a:effectLst>
                  <a:outerShdw blurRad="38100" dist="38100" dir="2700000" algn="tl">
                    <a:srgbClr val="000000">
                      <a:alpha val="43137"/>
                    </a:srgbClr>
                  </a:outerShdw>
                </a:effectLst>
                <a:cs typeface="Arial" panose="020B0604020202020204" pitchFamily="34" charset="0"/>
              </a:rPr>
              <a:t>20%</a:t>
            </a:r>
            <a:r>
              <a:rPr lang="fr-FR" altLang="fr-FR" sz="2000" dirty="0">
                <a:solidFill>
                  <a:srgbClr val="000099"/>
                </a:solidFill>
                <a:cs typeface="Arial" panose="020B0604020202020204" pitchFamily="34" charset="0"/>
              </a:rPr>
              <a:t> de la population</a:t>
            </a:r>
          </a:p>
        </p:txBody>
      </p:sp>
      <p:sp>
        <p:nvSpPr>
          <p:cNvPr id="6" name="Rectangle 5"/>
          <p:cNvSpPr/>
          <p:nvPr/>
        </p:nvSpPr>
        <p:spPr>
          <a:xfrm>
            <a:off x="2024447" y="3901495"/>
            <a:ext cx="2940228" cy="461665"/>
          </a:xfrm>
          <a:prstGeom prst="rect">
            <a:avLst/>
          </a:prstGeom>
        </p:spPr>
        <p:txBody>
          <a:bodyPr wrap="none">
            <a:spAutoFit/>
          </a:bodyPr>
          <a:lstStyle/>
          <a:p>
            <a:r>
              <a:rPr lang="fr-FR" altLang="fr-FR" sz="2400" b="1" dirty="0">
                <a:solidFill>
                  <a:srgbClr val="95C41D"/>
                </a:solidFill>
                <a:effectLst>
                  <a:outerShdw blurRad="38100" dist="38100" dir="2700000" algn="tl">
                    <a:srgbClr val="000000">
                      <a:alpha val="43137"/>
                    </a:srgbClr>
                  </a:outerShdw>
                </a:effectLst>
                <a:cs typeface="Arial" panose="020B0604020202020204" pitchFamily="34" charset="0"/>
              </a:rPr>
              <a:t>15,7%</a:t>
            </a:r>
            <a:r>
              <a:rPr lang="fr-FR" altLang="fr-FR" sz="2000" dirty="0">
                <a:solidFill>
                  <a:srgbClr val="000099"/>
                </a:solidFill>
                <a:cs typeface="Arial" panose="020B0604020202020204" pitchFamily="34" charset="0"/>
              </a:rPr>
              <a:t> de la population</a:t>
            </a:r>
            <a:endParaRPr lang="fr-FR" dirty="0"/>
          </a:p>
        </p:txBody>
      </p:sp>
      <p:sp>
        <p:nvSpPr>
          <p:cNvPr id="12" name="Freeform 17"/>
          <p:cNvSpPr>
            <a:spLocks/>
          </p:cNvSpPr>
          <p:nvPr/>
        </p:nvSpPr>
        <p:spPr bwMode="auto">
          <a:xfrm rot="2998637" flipV="1">
            <a:off x="5603688" y="3490130"/>
            <a:ext cx="518140" cy="1164281"/>
          </a:xfrm>
          <a:custGeom>
            <a:avLst/>
            <a:gdLst>
              <a:gd name="T0" fmla="*/ 0 w 1645"/>
              <a:gd name="T1" fmla="*/ 0 h 823"/>
              <a:gd name="T2" fmla="*/ 0 w 1645"/>
              <a:gd name="T3" fmla="*/ 0 h 823"/>
              <a:gd name="T4" fmla="*/ 0 w 1645"/>
              <a:gd name="T5" fmla="*/ 1 h 823"/>
              <a:gd name="T6" fmla="*/ 0 w 1645"/>
              <a:gd name="T7" fmla="*/ 1 h 823"/>
              <a:gd name="T8" fmla="*/ 0 w 1645"/>
              <a:gd name="T9" fmla="*/ 1 h 823"/>
              <a:gd name="T10" fmla="*/ 0 w 1645"/>
              <a:gd name="T11" fmla="*/ 1 h 823"/>
              <a:gd name="T12" fmla="*/ 0 w 1645"/>
              <a:gd name="T13" fmla="*/ 1 h 823"/>
              <a:gd name="T14" fmla="*/ 0 w 1645"/>
              <a:gd name="T15" fmla="*/ 1 h 823"/>
              <a:gd name="T16" fmla="*/ 0 w 1645"/>
              <a:gd name="T17" fmla="*/ 1 h 823"/>
              <a:gd name="T18" fmla="*/ 0 w 1645"/>
              <a:gd name="T19" fmla="*/ 1 h 823"/>
              <a:gd name="T20" fmla="*/ 0 w 1645"/>
              <a:gd name="T21" fmla="*/ 1 h 823"/>
              <a:gd name="T22" fmla="*/ 0 w 1645"/>
              <a:gd name="T23" fmla="*/ 1 h 823"/>
              <a:gd name="T24" fmla="*/ 0 w 1645"/>
              <a:gd name="T25" fmla="*/ 1 h 823"/>
              <a:gd name="T26" fmla="*/ 0 w 1645"/>
              <a:gd name="T27" fmla="*/ 1 h 823"/>
              <a:gd name="T28" fmla="*/ 0 w 1645"/>
              <a:gd name="T29" fmla="*/ 1 h 823"/>
              <a:gd name="T30" fmla="*/ 0 w 1645"/>
              <a:gd name="T31" fmla="*/ 1 h 823"/>
              <a:gd name="T32" fmla="*/ 0 w 1645"/>
              <a:gd name="T33" fmla="*/ 1 h 823"/>
              <a:gd name="T34" fmla="*/ 0 w 1645"/>
              <a:gd name="T35" fmla="*/ 1 h 823"/>
              <a:gd name="T36" fmla="*/ 0 w 1645"/>
              <a:gd name="T37" fmla="*/ 1 h 823"/>
              <a:gd name="T38" fmla="*/ 0 w 1645"/>
              <a:gd name="T39" fmla="*/ 1 h 823"/>
              <a:gd name="T40" fmla="*/ 0 w 1645"/>
              <a:gd name="T41" fmla="*/ 1 h 823"/>
              <a:gd name="T42" fmla="*/ 0 w 1645"/>
              <a:gd name="T43" fmla="*/ 1 h 823"/>
              <a:gd name="T44" fmla="*/ 0 w 1645"/>
              <a:gd name="T45" fmla="*/ 1 h 823"/>
              <a:gd name="T46" fmla="*/ 0 w 1645"/>
              <a:gd name="T47" fmla="*/ 1 h 823"/>
              <a:gd name="T48" fmla="*/ 0 w 1645"/>
              <a:gd name="T49" fmla="*/ 1 h 823"/>
              <a:gd name="T50" fmla="*/ 0 w 1645"/>
              <a:gd name="T51" fmla="*/ 1 h 823"/>
              <a:gd name="T52" fmla="*/ 0 w 1645"/>
              <a:gd name="T53" fmla="*/ 1 h 823"/>
              <a:gd name="T54" fmla="*/ 0 w 1645"/>
              <a:gd name="T55" fmla="*/ 1 h 823"/>
              <a:gd name="T56" fmla="*/ 0 w 1645"/>
              <a:gd name="T57" fmla="*/ 1 h 823"/>
              <a:gd name="T58" fmla="*/ 0 w 1645"/>
              <a:gd name="T59" fmla="*/ 1 h 823"/>
              <a:gd name="T60" fmla="*/ 0 w 1645"/>
              <a:gd name="T61" fmla="*/ 1 h 823"/>
              <a:gd name="T62" fmla="*/ 0 w 1645"/>
              <a:gd name="T63" fmla="*/ 1 h 823"/>
              <a:gd name="T64" fmla="*/ 0 w 1645"/>
              <a:gd name="T65" fmla="*/ 1 h 823"/>
              <a:gd name="T66" fmla="*/ 0 w 1645"/>
              <a:gd name="T67" fmla="*/ 1 h 823"/>
              <a:gd name="T68" fmla="*/ 0 w 1645"/>
              <a:gd name="T69" fmla="*/ 1 h 823"/>
              <a:gd name="T70" fmla="*/ 0 w 1645"/>
              <a:gd name="T71" fmla="*/ 1 h 823"/>
              <a:gd name="T72" fmla="*/ 0 w 1645"/>
              <a:gd name="T73" fmla="*/ 1 h 823"/>
              <a:gd name="T74" fmla="*/ 0 w 1645"/>
              <a:gd name="T75" fmla="*/ 1 h 823"/>
              <a:gd name="T76" fmla="*/ 0 w 1645"/>
              <a:gd name="T77" fmla="*/ 1 h 823"/>
              <a:gd name="T78" fmla="*/ 0 w 1645"/>
              <a:gd name="T79" fmla="*/ 1 h 823"/>
              <a:gd name="T80" fmla="*/ 0 w 1645"/>
              <a:gd name="T81" fmla="*/ 1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95C41D"/>
          </a:solidFill>
          <a:ln>
            <a:noFill/>
          </a:ln>
        </p:spPr>
        <p:txBody>
          <a:bodyPr/>
          <a:lstStyle/>
          <a:p>
            <a:endParaRPr lang="fr-FR">
              <a:cs typeface="Arial" panose="020B0604020202020204" pitchFamily="34" charset="0"/>
            </a:endParaRPr>
          </a:p>
        </p:txBody>
      </p:sp>
      <p:sp>
        <p:nvSpPr>
          <p:cNvPr id="13" name="Text Box 50"/>
          <p:cNvSpPr txBox="1">
            <a:spLocks noChangeArrowheads="1"/>
          </p:cNvSpPr>
          <p:nvPr/>
        </p:nvSpPr>
        <p:spPr bwMode="auto">
          <a:xfrm>
            <a:off x="2390654" y="983700"/>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Quelques chiffres</a:t>
            </a:r>
          </a:p>
        </p:txBody>
      </p:sp>
      <p:sp>
        <p:nvSpPr>
          <p:cNvPr id="15" name="ZoneTexte 14"/>
          <p:cNvSpPr txBox="1"/>
          <p:nvPr/>
        </p:nvSpPr>
        <p:spPr>
          <a:xfrm>
            <a:off x="139675" y="6442206"/>
            <a:ext cx="6335486" cy="246221"/>
          </a:xfrm>
          <a:prstGeom prst="rect">
            <a:avLst/>
          </a:prstGeom>
          <a:noFill/>
        </p:spPr>
        <p:txBody>
          <a:bodyPr wrap="square" rtlCol="0">
            <a:spAutoFit/>
          </a:bodyPr>
          <a:lstStyle/>
          <a:p>
            <a:r>
              <a:rPr lang="fr-FR" sz="1000" i="1" dirty="0"/>
              <a:t>(1) Insee Première n°1789, janvier 2020</a:t>
            </a:r>
          </a:p>
        </p:txBody>
      </p:sp>
      <p:grpSp>
        <p:nvGrpSpPr>
          <p:cNvPr id="5" name="Groupe 4"/>
          <p:cNvGrpSpPr/>
          <p:nvPr/>
        </p:nvGrpSpPr>
        <p:grpSpPr>
          <a:xfrm>
            <a:off x="2892479" y="4527090"/>
            <a:ext cx="1261641" cy="451084"/>
            <a:chOff x="1273215" y="4502881"/>
            <a:chExt cx="1261641" cy="451084"/>
          </a:xfrm>
        </p:grpSpPr>
        <p:sp>
          <p:nvSpPr>
            <p:cNvPr id="3" name="Rogner un rectangle avec un coin diagonal 2"/>
            <p:cNvSpPr/>
            <p:nvPr/>
          </p:nvSpPr>
          <p:spPr>
            <a:xfrm>
              <a:off x="1273215" y="4502881"/>
              <a:ext cx="1261641" cy="451084"/>
            </a:xfrm>
            <a:prstGeom prst="snip2Diag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1525252" y="4563595"/>
              <a:ext cx="757566" cy="369332"/>
            </a:xfrm>
            <a:prstGeom prst="rect">
              <a:avLst/>
            </a:prstGeom>
            <a:noFill/>
            <a:ln>
              <a:noFill/>
            </a:ln>
          </p:spPr>
          <p:txBody>
            <a:bodyPr wrap="square" rtlCol="0">
              <a:spAutoFit/>
            </a:bodyPr>
            <a:lstStyle/>
            <a:p>
              <a:r>
                <a:rPr lang="fr-FR" b="1" dirty="0">
                  <a:solidFill>
                    <a:srgbClr val="000099"/>
                  </a:solidFill>
                </a:rPr>
                <a:t>1999</a:t>
              </a:r>
            </a:p>
          </p:txBody>
        </p:sp>
      </p:grpSp>
      <p:grpSp>
        <p:nvGrpSpPr>
          <p:cNvPr id="19" name="Groupe 18"/>
          <p:cNvGrpSpPr/>
          <p:nvPr/>
        </p:nvGrpSpPr>
        <p:grpSpPr>
          <a:xfrm>
            <a:off x="7237472" y="4527090"/>
            <a:ext cx="1261641" cy="451084"/>
            <a:chOff x="1273215" y="4502881"/>
            <a:chExt cx="1261641" cy="451084"/>
          </a:xfrm>
        </p:grpSpPr>
        <p:sp>
          <p:nvSpPr>
            <p:cNvPr id="20" name="Rogner un rectangle avec un coin diagonal 19"/>
            <p:cNvSpPr/>
            <p:nvPr/>
          </p:nvSpPr>
          <p:spPr>
            <a:xfrm>
              <a:off x="1273215" y="4502881"/>
              <a:ext cx="1261641" cy="451084"/>
            </a:xfrm>
            <a:prstGeom prst="snip2Diag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1525252" y="4563595"/>
              <a:ext cx="757566" cy="369332"/>
            </a:xfrm>
            <a:prstGeom prst="rect">
              <a:avLst/>
            </a:prstGeom>
            <a:noFill/>
            <a:ln>
              <a:noFill/>
            </a:ln>
          </p:spPr>
          <p:txBody>
            <a:bodyPr wrap="square" rtlCol="0">
              <a:spAutoFit/>
            </a:bodyPr>
            <a:lstStyle/>
            <a:p>
              <a:r>
                <a:rPr lang="fr-FR" b="1" dirty="0">
                  <a:solidFill>
                    <a:srgbClr val="000099"/>
                  </a:solidFill>
                </a:rPr>
                <a:t>2019</a:t>
              </a:r>
            </a:p>
          </p:txBody>
        </p:sp>
      </p:grpSp>
      <p:pic>
        <p:nvPicPr>
          <p:cNvPr id="8" name="Image 7"/>
          <p:cNvPicPr>
            <a:picLocks noChangeAspect="1"/>
          </p:cNvPicPr>
          <p:nvPr/>
        </p:nvPicPr>
        <p:blipFill>
          <a:blip r:embed="rId4"/>
          <a:stretch>
            <a:fillRect/>
          </a:stretch>
        </p:blipFill>
        <p:spPr>
          <a:xfrm>
            <a:off x="8335613" y="1143032"/>
            <a:ext cx="3421629" cy="2277522"/>
          </a:xfrm>
          <a:prstGeom prst="rect">
            <a:avLst/>
          </a:prstGeom>
          <a:ln>
            <a:noFill/>
          </a:ln>
          <a:effectLst>
            <a:softEdge rad="112500"/>
          </a:effectLst>
        </p:spPr>
      </p:pic>
    </p:spTree>
    <p:extLst>
      <p:ext uri="{BB962C8B-B14F-4D97-AF65-F5344CB8AC3E}">
        <p14:creationId xmlns:p14="http://schemas.microsoft.com/office/powerpoint/2010/main" val="120348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Rectangle 19"/>
          <p:cNvSpPr>
            <a:spLocks noChangeArrowheads="1"/>
          </p:cNvSpPr>
          <p:nvPr/>
        </p:nvSpPr>
        <p:spPr bwMode="auto">
          <a:xfrm>
            <a:off x="6240463" y="1444625"/>
            <a:ext cx="5040312"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20000"/>
              </a:spcBef>
              <a:spcAft>
                <a:spcPct val="0"/>
              </a:spcAft>
              <a:buFont typeface="Arial" panose="020B0604020202020204" pitchFamily="34" charset="0"/>
              <a:buNone/>
            </a:pPr>
            <a:r>
              <a:rPr lang="fr-FR" altLang="fr-FR" sz="2000" b="1" u="sng" dirty="0">
                <a:solidFill>
                  <a:srgbClr val="000099"/>
                </a:solidFill>
                <a:ea typeface="ＭＳ Ｐゴシック" panose="020B0600070205080204" pitchFamily="34" charset="-128"/>
                <a:cs typeface="Arial" panose="020B0604020202020204" pitchFamily="34" charset="0"/>
              </a:rPr>
              <a:t>Objectif :</a:t>
            </a:r>
          </a:p>
          <a:p>
            <a:pPr eaLnBrk="0" fontAlgn="base" hangingPunct="0">
              <a:spcBef>
                <a:spcPct val="50000"/>
              </a:spcBef>
              <a:spcAft>
                <a:spcPct val="0"/>
              </a:spcAft>
              <a:buFont typeface="Wingdings" panose="05000000000000000000" pitchFamily="2" charset="2"/>
              <a:buChar char=""/>
            </a:pPr>
            <a:r>
              <a:rPr lang="fr-FR" altLang="fr-FR" sz="2000" dirty="0">
                <a:solidFill>
                  <a:srgbClr val="000099"/>
                </a:solidFill>
                <a:ea typeface="ＭＳ Ｐゴシック" panose="020B0600070205080204" pitchFamily="34" charset="-128"/>
                <a:cs typeface="Arial" panose="020B0604020202020204" pitchFamily="34" charset="0"/>
              </a:rPr>
              <a:t>S’entrainer et mettre en application pour pratiquer dès demain</a:t>
            </a:r>
          </a:p>
        </p:txBody>
      </p:sp>
      <p:sp>
        <p:nvSpPr>
          <p:cNvPr id="455682"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455683" name="ZoneTexte 7"/>
          <p:cNvSpPr txBox="1">
            <a:spLocks noChangeArrowheads="1"/>
          </p:cNvSpPr>
          <p:nvPr/>
        </p:nvSpPr>
        <p:spPr bwMode="auto">
          <a:xfrm>
            <a:off x="2397125" y="314325"/>
            <a:ext cx="8667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3200" b="1" dirty="0">
                <a:solidFill>
                  <a:srgbClr val="FFFFFF"/>
                </a:solidFill>
                <a:cs typeface="Arial" panose="020B0604020202020204" pitchFamily="34" charset="0"/>
              </a:rPr>
              <a:t>Synthèse cas de comptoir</a:t>
            </a:r>
          </a:p>
        </p:txBody>
      </p:sp>
      <p:sp>
        <p:nvSpPr>
          <p:cNvPr id="455684" name="ZoneTexte 9"/>
          <p:cNvSpPr txBox="1">
            <a:spLocks noChangeArrowheads="1"/>
          </p:cNvSpPr>
          <p:nvPr/>
        </p:nvSpPr>
        <p:spPr bwMode="auto">
          <a:xfrm rot="-39669">
            <a:off x="1430338" y="3043238"/>
            <a:ext cx="2863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a:solidFill>
                  <a:srgbClr val="FFFFFF"/>
                </a:solidFill>
                <a:latin typeface="Arial Black" panose="020B0A04020102020204" pitchFamily="34" charset="0"/>
                <a:cs typeface="Arial" panose="020B0604020202020204" pitchFamily="34" charset="0"/>
              </a:rPr>
              <a:t>30’</a:t>
            </a:r>
          </a:p>
        </p:txBody>
      </p:sp>
      <p:sp>
        <p:nvSpPr>
          <p:cNvPr id="11" name="Rectangle 15"/>
          <p:cNvSpPr>
            <a:spLocks noChangeArrowheads="1"/>
          </p:cNvSpPr>
          <p:nvPr/>
        </p:nvSpPr>
        <p:spPr bwMode="auto">
          <a:xfrm>
            <a:off x="2988944" y="2721476"/>
            <a:ext cx="9023985" cy="4610363"/>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20000"/>
              </a:spcBef>
              <a:spcAft>
                <a:spcPct val="0"/>
              </a:spcAft>
              <a:buFont typeface="Wingdings" panose="05000000000000000000" pitchFamily="2" charset="2"/>
              <a:buNone/>
              <a:defRPr/>
            </a:pPr>
            <a:r>
              <a:rPr lang="fr-FR" altLang="fr-FR" b="1" u="sng" dirty="0">
                <a:solidFill>
                  <a:srgbClr val="000099"/>
                </a:solidFill>
                <a:latin typeface="Arial"/>
                <a:ea typeface="ＭＳ Ｐゴシック" panose="020B0600070205080204" pitchFamily="34" charset="-128"/>
              </a:rPr>
              <a:t>Règles du jeu :</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Pratiquer en groupe de 3</a:t>
            </a:r>
            <a:r>
              <a:rPr lang="fr-FR" altLang="fr-FR" dirty="0">
                <a:solidFill>
                  <a:srgbClr val="000099"/>
                </a:solidFill>
                <a:latin typeface="Arial"/>
                <a:ea typeface="ＭＳ Ｐゴシック" panose="020B0600070205080204" pitchFamily="34" charset="-128"/>
              </a:rPr>
              <a:t> : 1 patient, 1 pharmacien/préparateur et 1 observateur</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3 cas différents pour pratiquer </a:t>
            </a:r>
            <a:r>
              <a:rPr lang="fr-FR" altLang="fr-FR" dirty="0">
                <a:solidFill>
                  <a:srgbClr val="000099"/>
                </a:solidFill>
                <a:latin typeface="Arial"/>
                <a:ea typeface="ＭＳ Ｐゴシック" panose="020B0600070205080204" pitchFamily="34" charset="-128"/>
              </a:rPr>
              <a:t>chacun des rôles</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S’appuyer sur</a:t>
            </a:r>
            <a:r>
              <a:rPr lang="fr-FR" altLang="fr-FR" dirty="0">
                <a:solidFill>
                  <a:srgbClr val="000099"/>
                </a:solidFill>
                <a:latin typeface="Arial"/>
                <a:ea typeface="ＭＳ Ｐゴシック" panose="020B0600070205080204" pitchFamily="34" charset="-128"/>
              </a:rPr>
              <a:t> </a:t>
            </a:r>
            <a:r>
              <a:rPr lang="fr-FR" altLang="fr-FR" b="1" dirty="0">
                <a:solidFill>
                  <a:srgbClr val="000099"/>
                </a:solidFill>
                <a:latin typeface="Arial"/>
                <a:ea typeface="ＭＳ Ｐゴシック" panose="020B0600070205080204" pitchFamily="34" charset="-128"/>
              </a:rPr>
              <a:t>la méthodologie de conseil</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SEUL le patient lit la Carte « Patient » et ne répond qu’aux questions que le pharmacien lui pose</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Le pharmacien construit son conseil</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L’observateur s’appuie sur la grille « Observateur » pour faire le </a:t>
            </a:r>
            <a:r>
              <a:rPr lang="fr-FR" altLang="fr-FR" dirty="0" err="1">
                <a:solidFill>
                  <a:srgbClr val="000099"/>
                </a:solidFill>
                <a:latin typeface="Arial"/>
                <a:ea typeface="ＭＳ Ｐゴシック" panose="020B0600070205080204" pitchFamily="34" charset="-128"/>
              </a:rPr>
              <a:t>débrief</a:t>
            </a:r>
            <a:r>
              <a:rPr lang="fr-FR" altLang="fr-FR" dirty="0">
                <a:solidFill>
                  <a:srgbClr val="000099"/>
                </a:solidFill>
                <a:latin typeface="Arial"/>
                <a:ea typeface="ＭＳ Ｐゴシック" panose="020B0600070205080204" pitchFamily="34" charset="-128"/>
              </a:rPr>
              <a:t> du pharmacien</a:t>
            </a:r>
          </a:p>
          <a:p>
            <a:pPr marL="452438" lvl="1" eaLnBrk="0" fontAlgn="base" hangingPunct="0">
              <a:lnSpc>
                <a:spcPct val="110000"/>
              </a:lnSpc>
              <a:spcBef>
                <a:spcPct val="2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Pour chaque cas  : </a:t>
            </a:r>
            <a:r>
              <a:rPr lang="fr-FR" altLang="fr-FR" dirty="0">
                <a:solidFill>
                  <a:srgbClr val="000099"/>
                </a:solidFill>
                <a:latin typeface="Arial"/>
                <a:ea typeface="ＭＳ Ｐゴシック" panose="020B0600070205080204" pitchFamily="34" charset="-128"/>
              </a:rPr>
              <a:t>4 min de jeu + 5 min </a:t>
            </a:r>
            <a:r>
              <a:rPr lang="fr-FR" altLang="fr-FR" dirty="0" err="1">
                <a:solidFill>
                  <a:srgbClr val="000099"/>
                </a:solidFill>
                <a:latin typeface="Arial"/>
                <a:ea typeface="ＭＳ Ｐゴシック" panose="020B0600070205080204" pitchFamily="34" charset="-128"/>
              </a:rPr>
              <a:t>débrief</a:t>
            </a:r>
            <a:r>
              <a:rPr lang="fr-FR" altLang="fr-FR" dirty="0">
                <a:solidFill>
                  <a:srgbClr val="000099"/>
                </a:solidFill>
                <a:latin typeface="Arial"/>
                <a:ea typeface="ＭＳ Ｐゴシック" panose="020B0600070205080204" pitchFamily="34" charset="-128"/>
              </a:rPr>
              <a:t> (méthode et conseil)</a:t>
            </a:r>
          </a:p>
        </p:txBody>
      </p:sp>
    </p:spTree>
    <p:extLst>
      <p:ext uri="{BB962C8B-B14F-4D97-AF65-F5344CB8AC3E}">
        <p14:creationId xmlns:p14="http://schemas.microsoft.com/office/powerpoint/2010/main" val="31338536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54185ABE-5773-4C6A-9F21-822FD629D9E2}"/>
              </a:ext>
            </a:extLst>
          </p:cNvPr>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Synthèse et conclusion du J1</a:t>
            </a:r>
          </a:p>
        </p:txBody>
      </p:sp>
      <p:pic>
        <p:nvPicPr>
          <p:cNvPr id="6" name="Image 5" descr="Une image contenant texte, équipement électronique, capture d’écran&#10;&#10;Description générée automatiquement">
            <a:extLst>
              <a:ext uri="{FF2B5EF4-FFF2-40B4-BE49-F238E27FC236}">
                <a16:creationId xmlns:a16="http://schemas.microsoft.com/office/drawing/2014/main" id="{5847553B-4565-488D-AD29-53F624F4B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548" y="1136786"/>
            <a:ext cx="9154945" cy="523166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2603499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ext Box 2"/>
          <p:cNvSpPr txBox="1">
            <a:spLocks noChangeArrowheads="1"/>
          </p:cNvSpPr>
          <p:nvPr/>
        </p:nvSpPr>
        <p:spPr bwMode="auto">
          <a:xfrm>
            <a:off x="1919983" y="1773239"/>
            <a:ext cx="52339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fr-FR" altLang="fr-FR" sz="2400" b="1" dirty="0">
                <a:solidFill>
                  <a:srgbClr val="000099"/>
                </a:solidFill>
                <a:latin typeface="Arial"/>
                <a:ea typeface="ＭＳ Ｐゴシック" panose="020B0600070205080204" pitchFamily="34" charset="-128"/>
              </a:rPr>
              <a:t>Et demain …</a:t>
            </a:r>
          </a:p>
          <a:p>
            <a:pPr fontAlgn="base">
              <a:spcBef>
                <a:spcPct val="50000"/>
              </a:spcBef>
              <a:spcAft>
                <a:spcPct val="0"/>
              </a:spcAft>
            </a:pPr>
            <a:r>
              <a:rPr lang="fr-FR" altLang="fr-FR" sz="2400" b="1" i="1" dirty="0">
                <a:solidFill>
                  <a:srgbClr val="000099"/>
                </a:solidFill>
                <a:latin typeface="Arial"/>
                <a:ea typeface="ＭＳ Ｐゴシック" panose="020B0600070205080204" pitchFamily="34" charset="-128"/>
              </a:rPr>
              <a:t>Qu’allez-vous expérimenter ?</a:t>
            </a:r>
          </a:p>
        </p:txBody>
      </p:sp>
      <p:pic>
        <p:nvPicPr>
          <p:cNvPr id="190468" name="Picture 4" descr="10694977-3d-petite-personne-qui-arrose-germer-image-3d-isole-sur-fond-bla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6280" y="2240757"/>
            <a:ext cx="2036762"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9" name="Text Box 5"/>
          <p:cNvSpPr txBox="1">
            <a:spLocks noChangeArrowheads="1"/>
          </p:cNvSpPr>
          <p:nvPr/>
        </p:nvSpPr>
        <p:spPr bwMode="auto">
          <a:xfrm>
            <a:off x="839416" y="3429001"/>
            <a:ext cx="6912768"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marL="174625" indent="-17462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fr-FR" altLang="fr-FR" sz="2000" b="1" dirty="0">
                <a:solidFill>
                  <a:srgbClr val="000099"/>
                </a:solidFill>
                <a:latin typeface="Arial"/>
                <a:ea typeface="ＭＳ Ｐゴシック" panose="020B0600070205080204" pitchFamily="34" charset="-128"/>
              </a:rPr>
              <a:t> Pour J2 : Apporter 1 cas de comptoir vécu</a:t>
            </a:r>
          </a:p>
          <a:p>
            <a:pPr marL="1311275" lvl="2" indent="-342900" fontAlgn="base">
              <a:spcBef>
                <a:spcPct val="50000"/>
              </a:spcBef>
              <a:spcAft>
                <a:spcPct val="0"/>
              </a:spcAft>
              <a:buFontTx/>
              <a:buBlip>
                <a:blip r:embed="rId4"/>
              </a:buBlip>
            </a:pPr>
            <a:r>
              <a:rPr lang="fr-FR" altLang="fr-FR" sz="2000" b="1" dirty="0">
                <a:solidFill>
                  <a:srgbClr val="000099"/>
                </a:solidFill>
                <a:latin typeface="Arial"/>
                <a:ea typeface="ＭＳ Ｐゴシック" panose="020B0600070205080204" pitchFamily="34" charset="-128"/>
              </a:rPr>
              <a:t>Description du cas</a:t>
            </a:r>
          </a:p>
          <a:p>
            <a:pPr marL="1311275" lvl="2" indent="-342900" fontAlgn="base">
              <a:spcBef>
                <a:spcPct val="50000"/>
              </a:spcBef>
              <a:spcAft>
                <a:spcPct val="0"/>
              </a:spcAft>
              <a:buFontTx/>
              <a:buBlip>
                <a:blip r:embed="rId4"/>
              </a:buBlip>
            </a:pPr>
            <a:r>
              <a:rPr lang="fr-FR" altLang="fr-FR" sz="2000" b="1" dirty="0">
                <a:solidFill>
                  <a:srgbClr val="000099"/>
                </a:solidFill>
                <a:latin typeface="Arial"/>
                <a:ea typeface="ＭＳ Ｐゴシック" panose="020B0600070205080204" pitchFamily="34" charset="-128"/>
              </a:rPr>
              <a:t>Démarche de conseil</a:t>
            </a:r>
          </a:p>
          <a:p>
            <a:pPr marL="1311275" lvl="2" indent="-342900" fontAlgn="base">
              <a:spcBef>
                <a:spcPct val="50000"/>
              </a:spcBef>
              <a:spcAft>
                <a:spcPct val="0"/>
              </a:spcAft>
              <a:buFontTx/>
              <a:buBlip>
                <a:blip r:embed="rId4"/>
              </a:buBlip>
            </a:pPr>
            <a:r>
              <a:rPr lang="fr-FR" altLang="fr-FR" sz="2000" b="1" dirty="0">
                <a:solidFill>
                  <a:srgbClr val="000099"/>
                </a:solidFill>
                <a:latin typeface="Arial"/>
                <a:ea typeface="ＭＳ Ｐゴシック" panose="020B0600070205080204" pitchFamily="34" charset="-128"/>
              </a:rPr>
              <a:t>Choix des médicaments </a:t>
            </a:r>
            <a:r>
              <a:rPr lang="fr-FR" altLang="fr-FR" sz="2000" dirty="0">
                <a:solidFill>
                  <a:srgbClr val="000099"/>
                </a:solidFill>
                <a:latin typeface="Arial"/>
                <a:ea typeface="ＭＳ Ｐゴシック" panose="020B0600070205080204" pitchFamily="34" charset="-128"/>
              </a:rPr>
              <a:t>(justification, dilution, posologie, durée de traitement et suivi)</a:t>
            </a:r>
          </a:p>
        </p:txBody>
      </p:sp>
      <p:sp>
        <p:nvSpPr>
          <p:cNvPr id="6" name="ZoneTexte 5"/>
          <p:cNvSpPr txBox="1"/>
          <p:nvPr/>
        </p:nvSpPr>
        <p:spPr>
          <a:xfrm>
            <a:off x="2397125" y="314258"/>
            <a:ext cx="8091363" cy="584775"/>
          </a:xfrm>
          <a:prstGeom prst="rect">
            <a:avLst/>
          </a:prstGeom>
          <a:noFill/>
        </p:spPr>
        <p:txBody>
          <a:bodyPr wrap="square" rtlCol="0">
            <a:spAutoFit/>
          </a:bodyPr>
          <a:lstStyle/>
          <a:p>
            <a:pPr fontAlgn="base">
              <a:spcBef>
                <a:spcPct val="0"/>
              </a:spcBef>
              <a:spcAft>
                <a:spcPct val="0"/>
              </a:spcAft>
            </a:pPr>
            <a:r>
              <a:rPr lang="fr-FR" sz="3200" b="1" dirty="0">
                <a:solidFill>
                  <a:srgbClr val="FFFFFF"/>
                </a:solidFill>
                <a:cs typeface="Arial" panose="020B0604020202020204" pitchFamily="34" charset="0"/>
              </a:rPr>
              <a:t>Synthèse et conclusion du J1</a:t>
            </a:r>
          </a:p>
        </p:txBody>
      </p:sp>
    </p:spTree>
    <p:extLst>
      <p:ext uri="{BB962C8B-B14F-4D97-AF65-F5344CB8AC3E}">
        <p14:creationId xmlns:p14="http://schemas.microsoft.com/office/powerpoint/2010/main" val="24525512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4779" name="Text Box 11"/>
          <p:cNvSpPr txBox="1">
            <a:spLocks noChangeArrowheads="1"/>
          </p:cNvSpPr>
          <p:nvPr/>
        </p:nvSpPr>
        <p:spPr bwMode="auto">
          <a:xfrm>
            <a:off x="1560513" y="3618213"/>
            <a:ext cx="9144000" cy="2012859"/>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20000"/>
              </a:spcBef>
              <a:spcAft>
                <a:spcPct val="0"/>
              </a:spcAft>
              <a:defRPr/>
            </a:pPr>
            <a:endParaRPr lang="fr-FR" altLang="fr-FR" sz="1200" b="1" dirty="0">
              <a:solidFill>
                <a:srgbClr val="000099"/>
              </a:solidFill>
              <a:effectLst>
                <a:outerShdw blurRad="38100" dist="38100" dir="2700000" algn="tl">
                  <a:srgbClr val="C0C0C0"/>
                </a:outerShdw>
              </a:effectLst>
              <a:cs typeface="Arial" panose="020B0604020202020204" pitchFamily="34" charset="0"/>
            </a:endParaRPr>
          </a:p>
          <a:p>
            <a:pPr algn="ctr" fontAlgn="base">
              <a:spcBef>
                <a:spcPct val="20000"/>
              </a:spcBef>
              <a:spcAft>
                <a:spcPct val="0"/>
              </a:spcAft>
              <a:defRPr/>
            </a:pPr>
            <a:r>
              <a:rPr lang="fr-FR" altLang="fr-FR" sz="7200" b="1" dirty="0">
                <a:solidFill>
                  <a:srgbClr val="0053A1"/>
                </a:solidFill>
                <a:effectLst>
                  <a:outerShdw blurRad="38100" dist="38100" dir="2700000" algn="tl">
                    <a:srgbClr val="C0C0C0"/>
                  </a:outerShdw>
                </a:effectLst>
                <a:cs typeface="Arial" panose="020B0604020202020204" pitchFamily="34" charset="0"/>
              </a:rPr>
              <a:t>Journée</a:t>
            </a:r>
            <a:r>
              <a:rPr lang="fr-FR" altLang="fr-FR" sz="7200" b="1" dirty="0">
                <a:solidFill>
                  <a:srgbClr val="000099"/>
                </a:solidFill>
                <a:effectLst>
                  <a:outerShdw blurRad="38100" dist="38100" dir="2700000" algn="tl">
                    <a:srgbClr val="C0C0C0"/>
                  </a:outerShdw>
                </a:effectLst>
                <a:cs typeface="Arial" panose="020B0604020202020204" pitchFamily="34" charset="0"/>
              </a:rPr>
              <a:t> </a:t>
            </a:r>
            <a:r>
              <a:rPr lang="fr-FR" altLang="fr-FR" sz="7200" b="1" dirty="0">
                <a:solidFill>
                  <a:srgbClr val="0053A1"/>
                </a:solidFill>
                <a:effectLst>
                  <a:outerShdw blurRad="38100" dist="38100" dir="2700000" algn="tl">
                    <a:srgbClr val="C0C0C0"/>
                  </a:outerShdw>
                </a:effectLst>
                <a:cs typeface="Arial" panose="020B0604020202020204" pitchFamily="34" charset="0"/>
              </a:rPr>
              <a:t>2</a:t>
            </a:r>
            <a:br>
              <a:rPr lang="fr-FR" altLang="fr-FR" sz="7200" b="1" dirty="0">
                <a:solidFill>
                  <a:srgbClr val="000099"/>
                </a:solidFill>
                <a:effectLst>
                  <a:outerShdw blurRad="38100" dist="38100" dir="2700000" algn="tl">
                    <a:srgbClr val="C0C0C0"/>
                  </a:outerShdw>
                </a:effectLst>
                <a:cs typeface="Arial" panose="020B0604020202020204" pitchFamily="34" charset="0"/>
              </a:rPr>
            </a:br>
            <a:endParaRPr lang="fr-FR" altLang="fr-FR" sz="1200" b="1" dirty="0">
              <a:solidFill>
                <a:srgbClr val="000099"/>
              </a:solidFill>
              <a:effectLst>
                <a:outerShdw blurRad="38100" dist="38100" dir="2700000" algn="tl">
                  <a:srgbClr val="C0C0C0"/>
                </a:outerShdw>
              </a:effectLst>
              <a:cs typeface="Arial" panose="020B0604020202020204" pitchFamily="34" charset="0"/>
            </a:endParaRPr>
          </a:p>
          <a:p>
            <a:pPr algn="ctr" fontAlgn="base">
              <a:spcBef>
                <a:spcPct val="20000"/>
              </a:spcBef>
              <a:spcAft>
                <a:spcPct val="0"/>
              </a:spcAft>
              <a:defRPr/>
            </a:pPr>
            <a:endParaRPr lang="fr-FR" altLang="fr-FR" sz="1200" b="1" dirty="0">
              <a:solidFill>
                <a:srgbClr val="000099"/>
              </a:solidFill>
              <a:effectLst>
                <a:outerShdw blurRad="38100" dist="38100" dir="2700000" algn="tl">
                  <a:srgbClr val="C0C0C0"/>
                </a:outerShdw>
              </a:effectLst>
              <a:cs typeface="Arial" panose="020B0604020202020204" pitchFamily="34" charset="0"/>
            </a:endParaRPr>
          </a:p>
        </p:txBody>
      </p:sp>
      <p:sp>
        <p:nvSpPr>
          <p:cNvPr id="7" name="ZoneTexte 6"/>
          <p:cNvSpPr txBox="1"/>
          <p:nvPr/>
        </p:nvSpPr>
        <p:spPr>
          <a:xfrm>
            <a:off x="2654424" y="2760753"/>
            <a:ext cx="8860816" cy="1261884"/>
          </a:xfrm>
          <a:prstGeom prst="rect">
            <a:avLst/>
          </a:prstGeom>
          <a:solidFill>
            <a:srgbClr val="95C41D"/>
          </a:solidFill>
          <a:effectLst/>
        </p:spPr>
        <p:txBody>
          <a:bodyPr wrap="square" rtlCol="0">
            <a:spAutoFit/>
          </a:bodyPr>
          <a:lstStyle/>
          <a:p>
            <a:pPr algn="ctr"/>
            <a:r>
              <a:rPr lang="fr-FR" altLang="fr-FR" sz="4000" b="1" i="1" dirty="0">
                <a:solidFill>
                  <a:srgbClr val="FFFFFF"/>
                </a:solidFill>
                <a:cs typeface="Arial" panose="020B0604020202020204" pitchFamily="34" charset="0"/>
              </a:rPr>
              <a:t>Expertise</a:t>
            </a:r>
            <a:r>
              <a:rPr lang="fr-FR" altLang="fr-FR" sz="3600" b="1" i="1" dirty="0">
                <a:solidFill>
                  <a:srgbClr val="FFFFFF"/>
                </a:solidFill>
                <a:cs typeface="Arial" panose="020B0604020202020204" pitchFamily="34" charset="0"/>
              </a:rPr>
              <a:t> </a:t>
            </a:r>
          </a:p>
          <a:p>
            <a:pPr algn="ctr">
              <a:spcAft>
                <a:spcPts val="300"/>
              </a:spcAft>
            </a:pPr>
            <a:r>
              <a:rPr lang="fr-FR" altLang="fr-FR" sz="3600" b="1" i="1" dirty="0">
                <a:solidFill>
                  <a:srgbClr val="FFFFFF"/>
                </a:solidFill>
                <a:latin typeface="Arial" panose="020B0604020202020204" pitchFamily="34" charset="0"/>
                <a:cs typeface="Arial" panose="020B0604020202020204" pitchFamily="34" charset="0"/>
              </a:rPr>
              <a:t>Prise en charge de la PERSONNE </a:t>
            </a:r>
            <a:r>
              <a:rPr lang="fr-FR" altLang="fr-FR" sz="3600" b="1" i="1" dirty="0">
                <a:solidFill>
                  <a:srgbClr val="FFFFFF"/>
                </a:solidFill>
                <a:latin typeface="Trebuchet MS" panose="020B0603020202020204" pitchFamily="34" charset="0"/>
                <a:cs typeface="Arial" panose="020B0604020202020204" pitchFamily="34" charset="0"/>
              </a:rPr>
              <a:t>Â</a:t>
            </a:r>
            <a:r>
              <a:rPr lang="fr-FR" altLang="fr-FR" sz="3600" b="1" i="1" dirty="0">
                <a:solidFill>
                  <a:srgbClr val="FFFFFF"/>
                </a:solidFill>
                <a:latin typeface="Arial" panose="020B0604020202020204" pitchFamily="34" charset="0"/>
                <a:cs typeface="Arial" panose="020B0604020202020204" pitchFamily="34" charset="0"/>
              </a:rPr>
              <a:t>G</a:t>
            </a:r>
            <a:r>
              <a:rPr lang="fr-FR" altLang="fr-FR" sz="3600" b="1" i="1" dirty="0">
                <a:solidFill>
                  <a:srgbClr val="FFFFFF"/>
                </a:solidFill>
                <a:latin typeface="Trebuchet MS" panose="020B0603020202020204" pitchFamily="34" charset="0"/>
                <a:cs typeface="Arial" panose="020B0604020202020204" pitchFamily="34" charset="0"/>
              </a:rPr>
              <a:t>É</a:t>
            </a:r>
            <a:r>
              <a:rPr lang="fr-FR" altLang="fr-FR" sz="3600" b="1" i="1" dirty="0">
                <a:solidFill>
                  <a:srgbClr val="FFFFFF"/>
                </a:solidFill>
                <a:latin typeface="Arial" panose="020B0604020202020204" pitchFamily="34" charset="0"/>
                <a:cs typeface="Arial" panose="020B0604020202020204" pitchFamily="34" charset="0"/>
              </a:rPr>
              <a:t>E</a:t>
            </a:r>
          </a:p>
        </p:txBody>
      </p:sp>
      <p:sp>
        <p:nvSpPr>
          <p:cNvPr id="10" name="Rectangle 9"/>
          <p:cNvSpPr/>
          <p:nvPr/>
        </p:nvSpPr>
        <p:spPr>
          <a:xfrm>
            <a:off x="2216258" y="1750239"/>
            <a:ext cx="8214101" cy="839221"/>
          </a:xfrm>
          <a:prstGeom prst="rect">
            <a:avLst/>
          </a:prstGeom>
          <a:solidFill>
            <a:srgbClr val="0053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388654" y="1833025"/>
            <a:ext cx="11644470" cy="646331"/>
          </a:xfrm>
          <a:prstGeom prst="rect">
            <a:avLst/>
          </a:prstGeom>
          <a:noFill/>
          <a:effectLst/>
        </p:spPr>
        <p:txBody>
          <a:bodyPr wrap="square" rtlCol="0">
            <a:spAutoFit/>
          </a:bodyPr>
          <a:lstStyle/>
          <a:p>
            <a:pPr algn="ctr"/>
            <a:r>
              <a:rPr lang="fr-FR" sz="3600" dirty="0">
                <a:solidFill>
                  <a:schemeClr val="bg1"/>
                </a:solidFill>
                <a:latin typeface="Arial" panose="020B0604020202020204" pitchFamily="34" charset="0"/>
                <a:cs typeface="Arial" panose="020B0604020202020204" pitchFamily="34" charset="0"/>
              </a:rPr>
              <a:t>L’homéopathie au comptoir</a:t>
            </a:r>
          </a:p>
        </p:txBody>
      </p:sp>
    </p:spTree>
    <p:extLst>
      <p:ext uri="{BB962C8B-B14F-4D97-AF65-F5344CB8AC3E}">
        <p14:creationId xmlns:p14="http://schemas.microsoft.com/office/powerpoint/2010/main" val="40977141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7" name="Imag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450" y="2266950"/>
            <a:ext cx="196056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3"/>
          <p:cNvSpPr txBox="1">
            <a:spLocks noChangeArrowheads="1"/>
          </p:cNvSpPr>
          <p:nvPr/>
        </p:nvSpPr>
        <p:spPr bwMode="auto">
          <a:xfrm>
            <a:off x="2494626" y="1181100"/>
            <a:ext cx="8817900" cy="523220"/>
          </a:xfrm>
          <a:prstGeom prst="rect">
            <a:avLst/>
          </a:pr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2800" b="1" i="1" dirty="0">
                <a:solidFill>
                  <a:schemeClr val="bg1"/>
                </a:solidFill>
                <a:latin typeface="Arial" panose="020B0604020202020204" pitchFamily="34" charset="0"/>
              </a:rPr>
              <a:t>Expertise Prise en charge de la PERSONNE ÂG</a:t>
            </a:r>
            <a:r>
              <a:rPr lang="fr-FR" altLang="fr-FR" sz="2800" b="1" i="1" dirty="0">
                <a:solidFill>
                  <a:schemeClr val="bg1"/>
                </a:solidFill>
                <a:latin typeface="Trebuchet MS" panose="020B0603020202020204" pitchFamily="34" charset="0"/>
              </a:rPr>
              <a:t>É</a:t>
            </a:r>
            <a:r>
              <a:rPr lang="fr-FR" altLang="fr-FR" sz="2800" b="1" i="1" dirty="0">
                <a:solidFill>
                  <a:schemeClr val="bg1"/>
                </a:solidFill>
                <a:latin typeface="Arial" panose="020B0604020202020204" pitchFamily="34" charset="0"/>
              </a:rPr>
              <a:t>E </a:t>
            </a:r>
          </a:p>
        </p:txBody>
      </p:sp>
      <p:sp>
        <p:nvSpPr>
          <p:cNvPr id="11" name="Rectangle 10"/>
          <p:cNvSpPr/>
          <p:nvPr/>
        </p:nvSpPr>
        <p:spPr>
          <a:xfrm>
            <a:off x="1968500" y="157163"/>
            <a:ext cx="8213725" cy="839787"/>
          </a:xfrm>
          <a:prstGeom prst="rect">
            <a:avLst/>
          </a:prstGeom>
          <a:solidFill>
            <a:srgbClr val="0053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 name="ZoneTexte 5"/>
          <p:cNvSpPr txBox="1">
            <a:spLocks noChangeArrowheads="1"/>
          </p:cNvSpPr>
          <p:nvPr/>
        </p:nvSpPr>
        <p:spPr bwMode="auto">
          <a:xfrm>
            <a:off x="185738" y="254000"/>
            <a:ext cx="11644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3600" dirty="0">
                <a:solidFill>
                  <a:schemeClr val="bg1"/>
                </a:solidFill>
                <a:latin typeface="Arial" panose="020B0604020202020204" pitchFamily="34" charset="0"/>
              </a:rPr>
              <a:t>L’homéopathie au comptoir</a:t>
            </a:r>
          </a:p>
        </p:txBody>
      </p:sp>
      <p:sp>
        <p:nvSpPr>
          <p:cNvPr id="13" name="Text Box 3"/>
          <p:cNvSpPr txBox="1">
            <a:spLocks noChangeArrowheads="1"/>
          </p:cNvSpPr>
          <p:nvPr/>
        </p:nvSpPr>
        <p:spPr bwMode="auto">
          <a:xfrm>
            <a:off x="2383792" y="2606669"/>
            <a:ext cx="9682086" cy="3154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41325" indent="-441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spcBef>
                <a:spcPct val="70000"/>
              </a:spcBef>
              <a:buClr>
                <a:srgbClr val="62C400"/>
              </a:buClr>
              <a:buNone/>
            </a:pPr>
            <a:r>
              <a:rPr lang="fr-FR" altLang="fr-FR" sz="2200" dirty="0">
                <a:solidFill>
                  <a:srgbClr val="000099"/>
                </a:solidFill>
                <a:cs typeface="Arial" panose="020B0604020202020204" pitchFamily="34" charset="0"/>
              </a:rPr>
              <a:t>Face aux plaintes de la personne âgée les plus couramment exprimées à l’officine :</a:t>
            </a:r>
          </a:p>
          <a:p>
            <a:pPr>
              <a:spcBef>
                <a:spcPts val="1800"/>
              </a:spcBef>
              <a:buClr>
                <a:srgbClr val="62C400"/>
              </a:buClr>
            </a:pPr>
            <a:r>
              <a:rPr lang="fr-FR" altLang="fr-FR" sz="2200" b="1" dirty="0">
                <a:solidFill>
                  <a:srgbClr val="000099"/>
                </a:solidFill>
                <a:cs typeface="Arial" panose="020B0604020202020204" pitchFamily="34" charset="0"/>
              </a:rPr>
              <a:t>Appliquer la méthodologie de conseil CDFH </a:t>
            </a:r>
          </a:p>
          <a:p>
            <a:pPr>
              <a:spcBef>
                <a:spcPts val="1800"/>
              </a:spcBef>
              <a:buClr>
                <a:srgbClr val="62C400"/>
              </a:buClr>
            </a:pPr>
            <a:r>
              <a:rPr lang="fr-FR" altLang="fr-FR" sz="2200" b="1" dirty="0">
                <a:solidFill>
                  <a:srgbClr val="000099"/>
                </a:solidFill>
                <a:cs typeface="Arial" panose="020B0604020202020204" pitchFamily="34" charset="0"/>
              </a:rPr>
              <a:t>Choisir les médicaments homéopathiques adaptés </a:t>
            </a:r>
            <a:r>
              <a:rPr lang="fr-FR" altLang="fr-FR" sz="2200" dirty="0">
                <a:solidFill>
                  <a:srgbClr val="000099"/>
                </a:solidFill>
                <a:cs typeface="Arial" panose="020B0604020202020204" pitchFamily="34" charset="0"/>
              </a:rPr>
              <a:t>aux symptômes aigus décrits, en appliquant les principes de prescription</a:t>
            </a:r>
          </a:p>
          <a:p>
            <a:pPr>
              <a:spcBef>
                <a:spcPts val="1800"/>
              </a:spcBef>
              <a:buClr>
                <a:srgbClr val="62C400"/>
              </a:buClr>
            </a:pPr>
            <a:r>
              <a:rPr lang="fr-FR" altLang="fr-FR" sz="2200" b="1" dirty="0">
                <a:solidFill>
                  <a:srgbClr val="000099"/>
                </a:solidFill>
                <a:cs typeface="Arial" panose="020B0604020202020204" pitchFamily="34" charset="0"/>
              </a:rPr>
              <a:t>Expliciter le conseil</a:t>
            </a:r>
            <a:r>
              <a:rPr lang="fr-FR" altLang="fr-FR" sz="2200" dirty="0">
                <a:solidFill>
                  <a:srgbClr val="000099"/>
                </a:solidFill>
                <a:cs typeface="Arial" panose="020B0604020202020204" pitchFamily="34" charset="0"/>
              </a:rPr>
              <a:t> personnalisé apporté : valorisation, posologie, conseils associés et suivi</a:t>
            </a:r>
          </a:p>
        </p:txBody>
      </p:sp>
    </p:spTree>
    <p:extLst>
      <p:ext uri="{BB962C8B-B14F-4D97-AF65-F5344CB8AC3E}">
        <p14:creationId xmlns:p14="http://schemas.microsoft.com/office/powerpoint/2010/main" val="31260233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ZoneTexte 7"/>
          <p:cNvSpPr txBox="1">
            <a:spLocks noChangeArrowheads="1"/>
          </p:cNvSpPr>
          <p:nvPr/>
        </p:nvSpPr>
        <p:spPr bwMode="auto">
          <a:xfrm>
            <a:off x="3589393" y="1782763"/>
            <a:ext cx="49407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3200" b="1" dirty="0">
                <a:solidFill>
                  <a:srgbClr val="FFFFFF"/>
                </a:solidFill>
                <a:cs typeface="Arial" panose="020B0604020202020204" pitchFamily="34" charset="0"/>
              </a:rPr>
              <a:t>PARTIE 4</a:t>
            </a:r>
          </a:p>
          <a:p>
            <a:pPr algn="ctr" fontAlgn="base">
              <a:spcBef>
                <a:spcPct val="0"/>
              </a:spcBef>
              <a:spcAft>
                <a:spcPct val="0"/>
              </a:spcAft>
            </a:pPr>
            <a:r>
              <a:rPr lang="fr-FR" altLang="fr-FR" sz="3200" b="1" dirty="0">
                <a:solidFill>
                  <a:srgbClr val="FFFFFF"/>
                </a:solidFill>
                <a:cs typeface="Arial" panose="020B0604020202020204" pitchFamily="34" charset="0"/>
              </a:rPr>
              <a:t>Les principales plaintes </a:t>
            </a:r>
          </a:p>
          <a:p>
            <a:pPr algn="ctr" fontAlgn="base">
              <a:spcBef>
                <a:spcPct val="0"/>
              </a:spcBef>
              <a:spcAft>
                <a:spcPct val="0"/>
              </a:spcAft>
            </a:pPr>
            <a:r>
              <a:rPr lang="fr-FR" altLang="fr-FR" sz="3200" b="1" dirty="0">
                <a:solidFill>
                  <a:srgbClr val="FFFFFF"/>
                </a:solidFill>
                <a:cs typeface="Arial" panose="020B0604020202020204" pitchFamily="34" charset="0"/>
              </a:rPr>
              <a:t>de la personne âgée</a:t>
            </a:r>
            <a:endParaRPr lang="fr-FR" altLang="fr-FR" sz="3200" dirty="0">
              <a:solidFill>
                <a:srgbClr val="FFFFFF"/>
              </a:solidFill>
              <a:cs typeface="Arial" panose="020B0604020202020204" pitchFamily="34" charset="0"/>
            </a:endParaRPr>
          </a:p>
        </p:txBody>
      </p:sp>
      <p:sp>
        <p:nvSpPr>
          <p:cNvPr id="7" name="Text Box 2"/>
          <p:cNvSpPr txBox="1">
            <a:spLocks noChangeArrowheads="1"/>
          </p:cNvSpPr>
          <p:nvPr/>
        </p:nvSpPr>
        <p:spPr bwMode="auto">
          <a:xfrm>
            <a:off x="609600" y="3801179"/>
            <a:ext cx="5350617" cy="297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buClr>
                <a:srgbClr val="62C400"/>
              </a:buClr>
              <a:buFontTx/>
              <a:buBlip>
                <a:blip r:embed="rId3"/>
              </a:buBlip>
            </a:pPr>
            <a:r>
              <a:rPr lang="fr-FR" altLang="fr-FR" sz="2000" dirty="0">
                <a:solidFill>
                  <a:srgbClr val="A5A5E9"/>
                </a:solidFill>
                <a:cs typeface="Arial" panose="020B0604020202020204" pitchFamily="34" charset="0"/>
              </a:rPr>
              <a:t>4.1. Asthénie </a:t>
            </a:r>
            <a:r>
              <a:rPr lang="fr-FR" altLang="fr-FR" i="1" dirty="0">
                <a:solidFill>
                  <a:srgbClr val="A5A5E9"/>
                </a:solidFill>
                <a:cs typeface="Arial" panose="020B0604020202020204" pitchFamily="34" charset="0"/>
              </a:rPr>
              <a:t>« Je suis fatigué »</a:t>
            </a:r>
          </a:p>
          <a:p>
            <a:pPr fontAlgn="base">
              <a:spcBef>
                <a:spcPct val="50000"/>
              </a:spcBef>
              <a:spcAft>
                <a:spcPct val="0"/>
              </a:spcAft>
              <a:buClr>
                <a:srgbClr val="62C400"/>
              </a:buClr>
              <a:buFontTx/>
              <a:buBlip>
                <a:blip r:embed="rId3"/>
              </a:buBlip>
            </a:pPr>
            <a:r>
              <a:rPr lang="fr-FR" altLang="fr-FR" sz="2000" dirty="0">
                <a:solidFill>
                  <a:srgbClr val="A5A5E9"/>
                </a:solidFill>
                <a:cs typeface="Arial" panose="020B0604020202020204" pitchFamily="34" charset="0"/>
              </a:rPr>
              <a:t>4.2. Troubles anxieux </a:t>
            </a:r>
            <a:r>
              <a:rPr lang="fr-FR" altLang="fr-FR" i="1" dirty="0">
                <a:solidFill>
                  <a:srgbClr val="A5A5E9"/>
                </a:solidFill>
                <a:cs typeface="Arial" panose="020B0604020202020204" pitchFamily="34" charset="0"/>
              </a:rPr>
              <a:t>« Je suis angoissé »</a:t>
            </a:r>
          </a:p>
          <a:p>
            <a:pPr fontAlgn="base">
              <a:spcBef>
                <a:spcPct val="50000"/>
              </a:spcBef>
              <a:spcAft>
                <a:spcPct val="0"/>
              </a:spcAft>
              <a:buClr>
                <a:srgbClr val="62C400"/>
              </a:buClr>
              <a:buFontTx/>
              <a:buBlip>
                <a:blip r:embed="rId3"/>
              </a:buBlip>
            </a:pPr>
            <a:r>
              <a:rPr lang="fr-FR" altLang="fr-FR" sz="2000" dirty="0">
                <a:solidFill>
                  <a:srgbClr val="A5A5E9"/>
                </a:solidFill>
                <a:cs typeface="Arial" panose="020B0604020202020204" pitchFamily="34" charset="0"/>
              </a:rPr>
              <a:t>4.3. Troubles du sommeil </a:t>
            </a:r>
            <a:r>
              <a:rPr lang="fr-FR" altLang="fr-FR" i="1" dirty="0">
                <a:solidFill>
                  <a:srgbClr val="A5A5E9"/>
                </a:solidFill>
                <a:cs typeface="Arial" panose="020B0604020202020204" pitchFamily="34" charset="0"/>
              </a:rPr>
              <a:t>« Je dors mal »</a:t>
            </a:r>
          </a:p>
          <a:p>
            <a:pPr fontAlgn="base">
              <a:spcBef>
                <a:spcPct val="50000"/>
              </a:spcBef>
              <a:spcAft>
                <a:spcPct val="0"/>
              </a:spcAft>
              <a:buClr>
                <a:srgbClr val="62C400"/>
              </a:buClr>
              <a:buFontTx/>
              <a:buBlip>
                <a:blip r:embed="rId3"/>
              </a:buBlip>
            </a:pPr>
            <a:r>
              <a:rPr lang="fr-FR" altLang="fr-FR" sz="2000" dirty="0">
                <a:solidFill>
                  <a:srgbClr val="A5A5E9"/>
                </a:solidFill>
                <a:cs typeface="Arial" panose="020B0604020202020204" pitchFamily="34" charset="0"/>
              </a:rPr>
              <a:t>4.4. Troubles urinaires </a:t>
            </a:r>
          </a:p>
          <a:p>
            <a:pPr marL="981075" indent="0" fontAlgn="base">
              <a:spcBef>
                <a:spcPts val="300"/>
              </a:spcBef>
              <a:spcAft>
                <a:spcPct val="0"/>
              </a:spcAft>
              <a:buClr>
                <a:srgbClr val="62C400"/>
              </a:buClr>
            </a:pPr>
            <a:r>
              <a:rPr lang="fr-FR" altLang="fr-FR" i="1" dirty="0">
                <a:solidFill>
                  <a:srgbClr val="A5A5E9"/>
                </a:solidFill>
                <a:cs typeface="Arial" panose="020B0604020202020204" pitchFamily="34" charset="0"/>
              </a:rPr>
              <a:t>« J’ai des problèmes urinaires »</a:t>
            </a:r>
          </a:p>
          <a:p>
            <a:pPr fontAlgn="base">
              <a:spcBef>
                <a:spcPct val="50000"/>
              </a:spcBef>
              <a:spcAft>
                <a:spcPct val="0"/>
              </a:spcAft>
              <a:buClr>
                <a:srgbClr val="62C400"/>
              </a:buClr>
              <a:buFontTx/>
              <a:buBlip>
                <a:blip r:embed="rId3"/>
              </a:buBlip>
            </a:pPr>
            <a:r>
              <a:rPr lang="fr-FR" altLang="fr-FR" sz="2000" dirty="0">
                <a:solidFill>
                  <a:srgbClr val="000099"/>
                </a:solidFill>
                <a:cs typeface="Arial" panose="020B0604020202020204" pitchFamily="34" charset="0"/>
              </a:rPr>
              <a:t>4.5. Douleurs </a:t>
            </a:r>
            <a:r>
              <a:rPr lang="fr-FR" altLang="fr-FR" i="1" dirty="0">
                <a:solidFill>
                  <a:srgbClr val="000099"/>
                </a:solidFill>
                <a:cs typeface="Arial" panose="020B0604020202020204" pitchFamily="34" charset="0"/>
              </a:rPr>
              <a:t>« J’ai mal »</a:t>
            </a:r>
          </a:p>
          <a:p>
            <a:pPr fontAlgn="base">
              <a:spcBef>
                <a:spcPct val="50000"/>
              </a:spcBef>
              <a:spcAft>
                <a:spcPct val="0"/>
              </a:spcAft>
              <a:buClr>
                <a:srgbClr val="62C400"/>
              </a:buClr>
              <a:buFontTx/>
              <a:buBlip>
                <a:blip r:embed="rId3"/>
              </a:buBlip>
            </a:pPr>
            <a:endParaRPr lang="fr-FR" altLang="fr-FR" i="1" dirty="0">
              <a:solidFill>
                <a:srgbClr val="000099"/>
              </a:solidFill>
              <a:cs typeface="Arial" panose="020B0604020202020204" pitchFamily="34" charset="0"/>
            </a:endParaRPr>
          </a:p>
        </p:txBody>
      </p:sp>
      <p:cxnSp>
        <p:nvCxnSpPr>
          <p:cNvPr id="9" name="Connecteur droit 8"/>
          <p:cNvCxnSpPr/>
          <p:nvPr/>
        </p:nvCxnSpPr>
        <p:spPr>
          <a:xfrm flipH="1">
            <a:off x="5960217" y="3598256"/>
            <a:ext cx="371" cy="2761130"/>
          </a:xfrm>
          <a:prstGeom prst="line">
            <a:avLst/>
          </a:prstGeom>
          <a:ln w="12700">
            <a:solidFill>
              <a:srgbClr val="000099"/>
            </a:solidFill>
          </a:ln>
        </p:spPr>
        <p:style>
          <a:lnRef idx="1">
            <a:schemeClr val="accent1"/>
          </a:lnRef>
          <a:fillRef idx="0">
            <a:schemeClr val="accent1"/>
          </a:fillRef>
          <a:effectRef idx="0">
            <a:schemeClr val="accent1"/>
          </a:effectRef>
          <a:fontRef idx="minor">
            <a:schemeClr val="tx1"/>
          </a:fontRef>
        </p:style>
      </p:cxnSp>
      <p:sp>
        <p:nvSpPr>
          <p:cNvPr id="10" name="Text Box 2"/>
          <p:cNvSpPr txBox="1">
            <a:spLocks noChangeArrowheads="1"/>
          </p:cNvSpPr>
          <p:nvPr/>
        </p:nvSpPr>
        <p:spPr bwMode="auto">
          <a:xfrm>
            <a:off x="6059780" y="3801179"/>
            <a:ext cx="763519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buClr>
                <a:srgbClr val="62C400"/>
              </a:buClr>
              <a:buFontTx/>
              <a:buBlip>
                <a:blip r:embed="rId3"/>
              </a:buBlip>
            </a:pPr>
            <a:r>
              <a:rPr lang="fr-FR" altLang="fr-FR" sz="2000" dirty="0">
                <a:solidFill>
                  <a:srgbClr val="000099"/>
                </a:solidFill>
                <a:cs typeface="Arial" panose="020B0604020202020204" pitchFamily="34" charset="0"/>
              </a:rPr>
              <a:t>4.6. Troubles digestifs </a:t>
            </a:r>
            <a:r>
              <a:rPr lang="fr-FR" altLang="fr-FR" i="1" dirty="0">
                <a:solidFill>
                  <a:srgbClr val="000099"/>
                </a:solidFill>
                <a:cs typeface="Arial" panose="020B0604020202020204" pitchFamily="34" charset="0"/>
              </a:rPr>
              <a:t>« Je suis constipé », </a:t>
            </a:r>
          </a:p>
          <a:p>
            <a:pPr marL="0" indent="0" fontAlgn="base">
              <a:spcBef>
                <a:spcPts val="300"/>
              </a:spcBef>
              <a:spcAft>
                <a:spcPct val="0"/>
              </a:spcAft>
              <a:buClr>
                <a:srgbClr val="62C400"/>
              </a:buClr>
              <a:tabLst>
                <a:tab pos="981075" algn="l"/>
              </a:tabLst>
            </a:pPr>
            <a:r>
              <a:rPr lang="fr-FR" altLang="fr-FR" i="1" dirty="0">
                <a:solidFill>
                  <a:srgbClr val="000099"/>
                </a:solidFill>
                <a:cs typeface="Arial" panose="020B0604020202020204" pitchFamily="34" charset="0"/>
              </a:rPr>
              <a:t>	« J’ai de la diarrhée » </a:t>
            </a:r>
          </a:p>
          <a:p>
            <a:pPr fontAlgn="base">
              <a:spcBef>
                <a:spcPct val="50000"/>
              </a:spcBef>
              <a:spcAft>
                <a:spcPct val="0"/>
              </a:spcAft>
              <a:buClr>
                <a:srgbClr val="62C400"/>
              </a:buClr>
              <a:buFontTx/>
              <a:buBlip>
                <a:blip r:embed="rId3"/>
              </a:buBlip>
            </a:pPr>
            <a:r>
              <a:rPr lang="fr-FR" altLang="fr-FR" sz="2000" dirty="0">
                <a:solidFill>
                  <a:srgbClr val="000099"/>
                </a:solidFill>
                <a:cs typeface="Arial" panose="020B0604020202020204" pitchFamily="34" charset="0"/>
              </a:rPr>
              <a:t>4.7. Dermatologie </a:t>
            </a:r>
            <a:r>
              <a:rPr lang="fr-FR" altLang="fr-FR" i="1" dirty="0">
                <a:solidFill>
                  <a:srgbClr val="000099"/>
                </a:solidFill>
                <a:cs typeface="Arial" panose="020B0604020202020204" pitchFamily="34" charset="0"/>
              </a:rPr>
              <a:t>« j’ai des démangeaisons » </a:t>
            </a:r>
          </a:p>
          <a:p>
            <a:pPr marL="0" indent="0" fontAlgn="base">
              <a:spcBef>
                <a:spcPts val="300"/>
              </a:spcBef>
              <a:spcAft>
                <a:spcPct val="0"/>
              </a:spcAft>
              <a:buClr>
                <a:srgbClr val="62C400"/>
              </a:buClr>
              <a:tabLst>
                <a:tab pos="901700" algn="l"/>
              </a:tabLst>
            </a:pPr>
            <a:r>
              <a:rPr lang="fr-FR" altLang="fr-FR" i="1" dirty="0">
                <a:solidFill>
                  <a:srgbClr val="000099"/>
                </a:solidFill>
                <a:cs typeface="Arial" panose="020B0604020202020204" pitchFamily="34" charset="0"/>
              </a:rPr>
              <a:t>	« j’ai eu un zona »</a:t>
            </a:r>
          </a:p>
          <a:p>
            <a:pPr fontAlgn="base">
              <a:spcBef>
                <a:spcPct val="50000"/>
              </a:spcBef>
              <a:spcAft>
                <a:spcPct val="0"/>
              </a:spcAft>
              <a:buClr>
                <a:srgbClr val="62C400"/>
              </a:buClr>
              <a:buFontTx/>
              <a:buBlip>
                <a:blip r:embed="rId3"/>
              </a:buBlip>
            </a:pPr>
            <a:r>
              <a:rPr lang="fr-FR" altLang="fr-FR" sz="2000" dirty="0">
                <a:solidFill>
                  <a:srgbClr val="000099"/>
                </a:solidFill>
                <a:cs typeface="Arial" panose="020B0604020202020204" pitchFamily="34" charset="0"/>
              </a:rPr>
              <a:t>4.8. Troubles oculaires </a:t>
            </a:r>
          </a:p>
          <a:p>
            <a:pPr marL="0" indent="0" fontAlgn="base">
              <a:spcBef>
                <a:spcPts val="300"/>
              </a:spcBef>
              <a:spcAft>
                <a:spcPct val="0"/>
              </a:spcAft>
              <a:buClr>
                <a:srgbClr val="62C400"/>
              </a:buClr>
              <a:tabLst>
                <a:tab pos="901700" algn="l"/>
              </a:tabLst>
            </a:pPr>
            <a:r>
              <a:rPr lang="fr-FR" altLang="fr-FR" i="1" dirty="0">
                <a:solidFill>
                  <a:srgbClr val="000099"/>
                </a:solidFill>
                <a:cs typeface="Arial" panose="020B0604020202020204" pitchFamily="34" charset="0"/>
              </a:rPr>
              <a:t>	« J’ai des problèmes aux yeux »</a:t>
            </a:r>
          </a:p>
          <a:p>
            <a:pPr fontAlgn="base">
              <a:spcBef>
                <a:spcPct val="50000"/>
              </a:spcBef>
              <a:spcAft>
                <a:spcPct val="0"/>
              </a:spcAft>
              <a:buClr>
                <a:srgbClr val="62C400"/>
              </a:buClr>
              <a:buFontTx/>
              <a:buBlip>
                <a:blip r:embed="rId3"/>
              </a:buBlip>
            </a:pPr>
            <a:r>
              <a:rPr lang="fr-FR" altLang="fr-FR" sz="2000" dirty="0">
                <a:solidFill>
                  <a:srgbClr val="000099"/>
                </a:solidFill>
                <a:cs typeface="Arial" panose="020B0604020202020204" pitchFamily="34" charset="0"/>
              </a:rPr>
              <a:t>4.9. Troubles ORL </a:t>
            </a:r>
          </a:p>
          <a:p>
            <a:pPr marL="0" indent="0" fontAlgn="base">
              <a:spcBef>
                <a:spcPts val="300"/>
              </a:spcBef>
              <a:spcAft>
                <a:spcPct val="0"/>
              </a:spcAft>
              <a:buClr>
                <a:srgbClr val="62C400"/>
              </a:buClr>
              <a:tabLst>
                <a:tab pos="901700" algn="l"/>
              </a:tabLst>
            </a:pPr>
            <a:r>
              <a:rPr lang="fr-FR" altLang="fr-FR" i="1" dirty="0">
                <a:solidFill>
                  <a:srgbClr val="000099"/>
                </a:solidFill>
                <a:cs typeface="Arial" panose="020B0604020202020204" pitchFamily="34" charset="0"/>
              </a:rPr>
              <a:t>	« Je suis fragile ORL/Pneumo »</a:t>
            </a:r>
          </a:p>
        </p:txBody>
      </p:sp>
    </p:spTree>
    <p:extLst>
      <p:ext uri="{BB962C8B-B14F-4D97-AF65-F5344CB8AC3E}">
        <p14:creationId xmlns:p14="http://schemas.microsoft.com/office/powerpoint/2010/main" val="24095159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5" name="Rectangle 15"/>
          <p:cNvSpPr>
            <a:spLocks noChangeArrowheads="1"/>
          </p:cNvSpPr>
          <p:nvPr/>
        </p:nvSpPr>
        <p:spPr bwMode="auto">
          <a:xfrm>
            <a:off x="3597422" y="3429000"/>
            <a:ext cx="7545387" cy="2384425"/>
          </a:xfrm>
          <a:prstGeom prst="rect">
            <a:avLst/>
          </a:prstGeom>
          <a:noFill/>
          <a:ln>
            <a:noFill/>
          </a:ln>
          <a:extLst>
            <a:ext uri="{909E8E84-426E-40dd-AFC4-6F175D3DCCD1}"/>
            <a:ext uri="{91240B29-F687-4f45-9708-019B960494DF}"/>
          </a:extLst>
        </p:spPr>
        <p:txBody>
          <a:bodyPr/>
          <a:lstStyle>
            <a:lvl1pPr marL="177800" indent="-177800">
              <a:defRPr>
                <a:solidFill>
                  <a:schemeClr val="tx1"/>
                </a:solidFill>
                <a:latin typeface="Arial" panose="020B0604020202020204" pitchFamily="34" charset="0"/>
                <a:cs typeface="Arial" panose="020B0604020202020204" pitchFamily="34" charset="0"/>
              </a:defRPr>
            </a:lvl1pPr>
            <a:lvl2pPr marL="820738" indent="-285750">
              <a:defRPr>
                <a:solidFill>
                  <a:schemeClr val="tx1"/>
                </a:solidFill>
                <a:latin typeface="Arial" panose="020B0604020202020204" pitchFamily="34" charset="0"/>
                <a:cs typeface="Arial" panose="020B0604020202020204" pitchFamily="34" charset="0"/>
              </a:defRPr>
            </a:lvl2pPr>
            <a:lvl3pPr marL="1228725" indent="-228600">
              <a:defRPr>
                <a:solidFill>
                  <a:schemeClr val="tx1"/>
                </a:solidFill>
                <a:latin typeface="Arial" panose="020B0604020202020204" pitchFamily="34" charset="0"/>
                <a:cs typeface="Arial" panose="020B0604020202020204" pitchFamily="34" charset="0"/>
              </a:defRPr>
            </a:lvl3pPr>
            <a:lvl4pPr marL="1636713"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Clr>
                <a:srgbClr val="ABD5FF"/>
              </a:buClr>
            </a:pPr>
            <a:r>
              <a:rPr lang="fr-FR" altLang="fr-FR" b="1" u="sng" dirty="0">
                <a:solidFill>
                  <a:srgbClr val="000099"/>
                </a:solidFill>
                <a:latin typeface="Arial"/>
                <a:ea typeface="ＭＳ Ｐゴシック" panose="020B0600070205080204" pitchFamily="34" charset="-128"/>
              </a:rPr>
              <a:t>Règles du jeu :</a:t>
            </a:r>
          </a:p>
          <a:p>
            <a:pPr marL="285750" indent="-285750" eaLnBrk="0" fontAlgn="base" hangingPunct="0">
              <a:spcBef>
                <a:spcPct val="50000"/>
              </a:spcBef>
              <a:spcAft>
                <a:spcPct val="0"/>
              </a:spcAft>
              <a:buClr>
                <a:srgbClr val="000099"/>
              </a:buClr>
              <a:buFontTx/>
              <a:buBlip>
                <a:blip r:embed="rId3"/>
              </a:buBlip>
            </a:pPr>
            <a:r>
              <a:rPr lang="fr-FR" altLang="fr-FR" dirty="0">
                <a:solidFill>
                  <a:srgbClr val="000099"/>
                </a:solidFill>
                <a:latin typeface="Arial"/>
                <a:ea typeface="ＭＳ Ｐゴシック" panose="020B0600070205080204" pitchFamily="34" charset="-128"/>
              </a:rPr>
              <a:t>Chacun écrit </a:t>
            </a:r>
            <a:r>
              <a:rPr lang="fr-FR" altLang="fr-FR" b="1" dirty="0">
                <a:solidFill>
                  <a:srgbClr val="000099"/>
                </a:solidFill>
                <a:latin typeface="Arial"/>
                <a:ea typeface="ＭＳ Ｐゴシック" panose="020B0600070205080204" pitchFamily="34" charset="-128"/>
              </a:rPr>
              <a:t>1 question fermée</a:t>
            </a:r>
            <a:r>
              <a:rPr lang="fr-FR" altLang="fr-FR" dirty="0">
                <a:solidFill>
                  <a:srgbClr val="000099"/>
                </a:solidFill>
                <a:latin typeface="Arial"/>
                <a:ea typeface="ＭＳ Ｐゴシック" panose="020B0600070205080204" pitchFamily="34" charset="-128"/>
              </a:rPr>
              <a:t> sur un morceau de papier</a:t>
            </a:r>
          </a:p>
          <a:p>
            <a:pPr marL="268288" indent="0" eaLnBrk="0" fontAlgn="base" hangingPunct="0">
              <a:lnSpc>
                <a:spcPct val="120000"/>
              </a:lnSpc>
              <a:spcBef>
                <a:spcPct val="0"/>
              </a:spcBef>
              <a:spcAft>
                <a:spcPct val="0"/>
              </a:spcAft>
              <a:buClr>
                <a:srgbClr val="ABD5FF"/>
              </a:buClr>
            </a:pPr>
            <a:r>
              <a:rPr lang="fr-FR" altLang="fr-FR" dirty="0">
                <a:solidFill>
                  <a:srgbClr val="000099"/>
                </a:solidFill>
                <a:latin typeface="Arial"/>
                <a:ea typeface="ＭＳ Ｐゴシック" panose="020B0600070205080204" pitchFamily="34" charset="-128"/>
              </a:rPr>
              <a:t>Il est possible d’utiliser ses notes</a:t>
            </a:r>
          </a:p>
          <a:p>
            <a:pPr marL="285750" indent="-285750" fontAlgn="base">
              <a:lnSpc>
                <a:spcPct val="120000"/>
              </a:lnSpc>
              <a:spcBef>
                <a:spcPct val="0"/>
              </a:spcBef>
              <a:spcAft>
                <a:spcPct val="0"/>
              </a:spcAft>
              <a:buFontTx/>
              <a:buBlip>
                <a:blip r:embed="rId3"/>
              </a:buBlip>
            </a:pPr>
            <a:r>
              <a:rPr lang="fr-FR" altLang="fr-FR" dirty="0">
                <a:solidFill>
                  <a:srgbClr val="000099"/>
                </a:solidFill>
                <a:latin typeface="Arial"/>
                <a:ea typeface="ＭＳ Ｐゴシック" panose="020B0600070205080204" pitchFamily="34" charset="-128"/>
              </a:rPr>
              <a:t>Rassembler tous les morceaux de papier </a:t>
            </a:r>
          </a:p>
          <a:p>
            <a:pPr marL="285750" indent="-285750" fontAlgn="base">
              <a:lnSpc>
                <a:spcPct val="120000"/>
              </a:lnSpc>
              <a:spcBef>
                <a:spcPct val="0"/>
              </a:spcBef>
              <a:spcAft>
                <a:spcPct val="0"/>
              </a:spcAft>
              <a:buFontTx/>
              <a:buBlip>
                <a:blip r:embed="rId3"/>
              </a:buBlip>
            </a:pPr>
            <a:r>
              <a:rPr lang="fr-FR" altLang="fr-FR" dirty="0">
                <a:solidFill>
                  <a:srgbClr val="000099"/>
                </a:solidFill>
                <a:latin typeface="Arial"/>
                <a:ea typeface="ＭＳ Ｐゴシック" panose="020B0600070205080204" pitchFamily="34" charset="-128"/>
              </a:rPr>
              <a:t>A tour de rôle, chacun tire un papier, lit la question et y répond </a:t>
            </a:r>
          </a:p>
          <a:p>
            <a:pPr marL="265113" indent="-265113" fontAlgn="base">
              <a:lnSpc>
                <a:spcPct val="120000"/>
              </a:lnSpc>
              <a:spcBef>
                <a:spcPct val="0"/>
              </a:spcBef>
              <a:spcAft>
                <a:spcPct val="0"/>
              </a:spcAft>
            </a:pPr>
            <a:r>
              <a:rPr lang="fr-FR" altLang="fr-FR" b="1" dirty="0">
                <a:solidFill>
                  <a:srgbClr val="000099"/>
                </a:solidFill>
                <a:latin typeface="Arial"/>
                <a:ea typeface="ＭＳ Ｐゴシック" panose="020B0600070205080204" pitchFamily="34" charset="-128"/>
              </a:rPr>
              <a:t>	sans consulter ses notes </a:t>
            </a:r>
          </a:p>
        </p:txBody>
      </p:sp>
      <p:sp>
        <p:nvSpPr>
          <p:cNvPr id="6" name="ZoneTexte 5"/>
          <p:cNvSpPr txBox="1"/>
          <p:nvPr/>
        </p:nvSpPr>
        <p:spPr>
          <a:xfrm rot="21560331">
            <a:off x="1396420" y="3028433"/>
            <a:ext cx="2863911" cy="369332"/>
          </a:xfrm>
          <a:prstGeom prst="rect">
            <a:avLst/>
          </a:prstGeom>
          <a:noFill/>
        </p:spPr>
        <p:txBody>
          <a:bodyPr wrap="square" rtlCol="0">
            <a:spAutoFit/>
          </a:bodyPr>
          <a:lstStyle/>
          <a:p>
            <a:pPr fontAlgn="base">
              <a:spcBef>
                <a:spcPct val="0"/>
              </a:spcBef>
              <a:spcAft>
                <a:spcPct val="0"/>
              </a:spcAft>
            </a:pPr>
            <a:r>
              <a:rPr lang="fr-FR" dirty="0">
                <a:solidFill>
                  <a:srgbClr val="FFFFFF"/>
                </a:solidFill>
                <a:latin typeface="Arial Black" panose="020B0A04020102020204" pitchFamily="34" charset="0"/>
                <a:cs typeface="Arial" panose="020B0604020202020204" pitchFamily="34" charset="0"/>
              </a:rPr>
              <a:t>20’</a:t>
            </a:r>
          </a:p>
        </p:txBody>
      </p:sp>
      <p:sp>
        <p:nvSpPr>
          <p:cNvPr id="7"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8" name="ZoneTexte 7"/>
          <p:cNvSpPr txBox="1"/>
          <p:nvPr/>
        </p:nvSpPr>
        <p:spPr>
          <a:xfrm>
            <a:off x="2397125" y="314258"/>
            <a:ext cx="8091363" cy="584775"/>
          </a:xfrm>
          <a:prstGeom prst="rect">
            <a:avLst/>
          </a:prstGeom>
          <a:noFill/>
        </p:spPr>
        <p:txBody>
          <a:bodyPr wrap="square" rtlCol="0">
            <a:spAutoFit/>
          </a:bodyPr>
          <a:lstStyle/>
          <a:p>
            <a:pPr fontAlgn="base">
              <a:spcBef>
                <a:spcPct val="0"/>
              </a:spcBef>
              <a:spcAft>
                <a:spcPct val="0"/>
              </a:spcAft>
            </a:pPr>
            <a:r>
              <a:rPr lang="fr-FR" sz="3200" b="1" dirty="0">
                <a:solidFill>
                  <a:srgbClr val="FFFFFF"/>
                </a:solidFill>
                <a:cs typeface="Arial" panose="020B0604020202020204" pitchFamily="34" charset="0"/>
              </a:rPr>
              <a:t>Réactivation</a:t>
            </a:r>
          </a:p>
        </p:txBody>
      </p:sp>
      <p:sp>
        <p:nvSpPr>
          <p:cNvPr id="9" name="Rectangle 19"/>
          <p:cNvSpPr>
            <a:spLocks noChangeArrowheads="1"/>
          </p:cNvSpPr>
          <p:nvPr/>
        </p:nvSpPr>
        <p:spPr bwMode="auto">
          <a:xfrm>
            <a:off x="5391150" y="1785938"/>
            <a:ext cx="6561138"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Clr>
                <a:srgbClr val="ABD5FF"/>
              </a:buClr>
              <a:defRPr/>
            </a:pPr>
            <a:r>
              <a:rPr lang="fr-FR" altLang="fr-FR" sz="2000" b="1" u="sng" dirty="0">
                <a:solidFill>
                  <a:srgbClr val="000099"/>
                </a:solidFill>
                <a:latin typeface="Arial"/>
                <a:ea typeface="ＭＳ Ｐゴシック" panose="020B0600070205080204" pitchFamily="34" charset="-128"/>
              </a:rPr>
              <a:t>Objectifs :</a:t>
            </a:r>
            <a:endParaRPr lang="fr-FR" altLang="fr-FR" sz="9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a:spcBef>
                <a:spcPct val="50000"/>
              </a:spcBef>
              <a:spcAft>
                <a:spcPct val="10000"/>
              </a:spcAft>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Restituer les informations sur les médicaments du J1</a:t>
            </a:r>
            <a:endParaRPr lang="fr-FR" altLang="fr-FR" sz="2000" b="1" dirty="0">
              <a:solidFill>
                <a:srgbClr val="000099"/>
              </a:solidFill>
              <a:latin typeface="Arial"/>
              <a:ea typeface="ＭＳ Ｐゴシック" panose="020B0600070205080204" pitchFamily="34" charset="-128"/>
            </a:endParaRPr>
          </a:p>
        </p:txBody>
      </p:sp>
    </p:spTree>
    <p:extLst>
      <p:ext uri="{BB962C8B-B14F-4D97-AF65-F5344CB8AC3E}">
        <p14:creationId xmlns:p14="http://schemas.microsoft.com/office/powerpoint/2010/main" val="15999374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995988" y="1801813"/>
            <a:ext cx="4849812" cy="936625"/>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Clr>
                <a:srgbClr val="ABD5FF"/>
              </a:buClr>
              <a:defRPr/>
            </a:pPr>
            <a:r>
              <a:rPr lang="fr-FR" altLang="fr-FR" sz="2000" b="1" u="sng" dirty="0">
                <a:solidFill>
                  <a:srgbClr val="000099"/>
                </a:solidFill>
                <a:latin typeface="Arial"/>
                <a:ea typeface="ＭＳ Ｐゴシック" panose="020B0600070205080204" pitchFamily="34" charset="-128"/>
              </a:rPr>
              <a:t>Objectif :</a:t>
            </a:r>
            <a:endParaRPr lang="fr-FR" altLang="fr-FR" sz="20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fontAlgn="base" hangingPunct="0">
              <a:spcBef>
                <a:spcPct val="50000"/>
              </a:spcBef>
              <a:spcAft>
                <a:spcPct val="0"/>
              </a:spcAft>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Echanger sur vos pratiques</a:t>
            </a:r>
          </a:p>
          <a:p>
            <a:pPr eaLnBrk="0" fontAlgn="base" hangingPunct="0">
              <a:spcBef>
                <a:spcPct val="30000"/>
              </a:spcBef>
              <a:spcAft>
                <a:spcPct val="0"/>
              </a:spcAft>
              <a:buClr>
                <a:srgbClr val="000099"/>
              </a:buClr>
              <a:buFont typeface="Wingdings" panose="05000000000000000000" pitchFamily="2" charset="2"/>
              <a:buNone/>
              <a:defRPr/>
            </a:pPr>
            <a:endParaRPr lang="fr-FR" altLang="fr-FR" sz="2000" dirty="0">
              <a:solidFill>
                <a:srgbClr val="000099"/>
              </a:solidFill>
              <a:latin typeface="Arial"/>
              <a:ea typeface="ＭＳ Ｐゴシック" panose="020B0600070205080204" pitchFamily="34" charset="-128"/>
            </a:endParaRPr>
          </a:p>
        </p:txBody>
      </p:sp>
      <p:sp>
        <p:nvSpPr>
          <p:cNvPr id="357378" name="Rectangle 15"/>
          <p:cNvSpPr>
            <a:spLocks noChangeArrowheads="1"/>
          </p:cNvSpPr>
          <p:nvPr/>
        </p:nvSpPr>
        <p:spPr bwMode="auto">
          <a:xfrm>
            <a:off x="3763963" y="3097213"/>
            <a:ext cx="7545387" cy="34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20000"/>
              </a:spcBef>
              <a:spcAft>
                <a:spcPct val="0"/>
              </a:spcAft>
              <a:buFont typeface="Wingdings" panose="05000000000000000000" pitchFamily="2" charset="2"/>
              <a:buNone/>
            </a:pPr>
            <a:r>
              <a:rPr lang="fr-FR" altLang="fr-FR" b="1" u="sng" dirty="0">
                <a:solidFill>
                  <a:srgbClr val="000099"/>
                </a:solidFill>
                <a:ea typeface="ＭＳ Ｐゴシック" panose="020B0600070205080204" pitchFamily="34" charset="-128"/>
                <a:cs typeface="Arial" panose="020B0604020202020204" pitchFamily="34" charset="0"/>
              </a:rPr>
              <a:t>Règles du jeu :</a:t>
            </a:r>
          </a:p>
          <a:p>
            <a:pPr eaLnBrk="0" fontAlgn="base" hangingPunct="0">
              <a:spcBef>
                <a:spcPct val="50000"/>
              </a:spcBef>
              <a:spcAft>
                <a:spcPct val="0"/>
              </a:spcAft>
              <a:buFontTx/>
              <a:buBlip>
                <a:blip r:embed="rId3"/>
              </a:buBlip>
            </a:pPr>
            <a:r>
              <a:rPr lang="fr-FR" altLang="fr-FR" b="1" dirty="0">
                <a:solidFill>
                  <a:srgbClr val="000099"/>
                </a:solidFill>
                <a:ea typeface="ＭＳ Ｐゴシック" panose="020B0600070205080204" pitchFamily="34" charset="-128"/>
                <a:cs typeface="Arial" panose="020B0604020202020204" pitchFamily="34" charset="0"/>
              </a:rPr>
              <a:t>Groupes de 3</a:t>
            </a:r>
            <a:r>
              <a:rPr lang="fr-FR" altLang="fr-FR" dirty="0">
                <a:solidFill>
                  <a:srgbClr val="000099"/>
                </a:solidFill>
                <a:ea typeface="ＭＳ Ｐゴシック" panose="020B0600070205080204" pitchFamily="34" charset="-128"/>
                <a:cs typeface="Arial" panose="020B0604020202020204" pitchFamily="34" charset="0"/>
              </a:rPr>
              <a:t> </a:t>
            </a:r>
          </a:p>
          <a:p>
            <a:pPr eaLnBrk="0" fontAlgn="base" hangingPunct="0">
              <a:spcBef>
                <a:spcPct val="20000"/>
              </a:spcBef>
              <a:spcAft>
                <a:spcPct val="0"/>
              </a:spcAft>
              <a:buFontTx/>
              <a:buBlip>
                <a:blip r:embed="rId3"/>
              </a:buBlip>
            </a:pPr>
            <a:r>
              <a:rPr lang="fr-FR" altLang="fr-FR" dirty="0">
                <a:solidFill>
                  <a:srgbClr val="000099"/>
                </a:solidFill>
                <a:ea typeface="ＭＳ Ｐゴシック" panose="020B0600070205080204" pitchFamily="34" charset="-128"/>
                <a:cs typeface="Arial" panose="020B0604020202020204" pitchFamily="34" charset="0"/>
              </a:rPr>
              <a:t>Choisir </a:t>
            </a:r>
            <a:r>
              <a:rPr lang="fr-FR" altLang="fr-FR" b="1" dirty="0">
                <a:solidFill>
                  <a:srgbClr val="000099"/>
                </a:solidFill>
                <a:ea typeface="ＭＳ Ｐゴシック" panose="020B0600070205080204" pitchFamily="34" charset="-128"/>
                <a:cs typeface="Arial" panose="020B0604020202020204" pitchFamily="34" charset="0"/>
              </a:rPr>
              <a:t>1 cas à présenter</a:t>
            </a:r>
          </a:p>
          <a:p>
            <a:pPr eaLnBrk="0" fontAlgn="base" hangingPunct="0">
              <a:spcBef>
                <a:spcPct val="20000"/>
              </a:spcBef>
              <a:spcAft>
                <a:spcPct val="0"/>
              </a:spcAft>
              <a:buFontTx/>
              <a:buBlip>
                <a:blip r:embed="rId3"/>
              </a:buBlip>
            </a:pPr>
            <a:r>
              <a:rPr lang="fr-FR" altLang="fr-FR" dirty="0">
                <a:solidFill>
                  <a:srgbClr val="000099"/>
                </a:solidFill>
                <a:ea typeface="ＭＳ Ｐゴシック" panose="020B0600070205080204" pitchFamily="34" charset="-128"/>
                <a:cs typeface="Arial" panose="020B0604020202020204" pitchFamily="34" charset="0"/>
              </a:rPr>
              <a:t>Chaque groupe présente son cas au </a:t>
            </a:r>
            <a:r>
              <a:rPr lang="fr-FR" altLang="fr-FR" dirty="0" err="1">
                <a:solidFill>
                  <a:srgbClr val="000099"/>
                </a:solidFill>
                <a:ea typeface="ＭＳ Ｐゴシック" panose="020B0600070205080204" pitchFamily="34" charset="-128"/>
                <a:cs typeface="Arial" panose="020B0604020202020204" pitchFamily="34" charset="0"/>
              </a:rPr>
              <a:t>paper</a:t>
            </a:r>
            <a:endParaRPr lang="fr-FR" altLang="fr-FR" dirty="0">
              <a:solidFill>
                <a:srgbClr val="000099"/>
              </a:solidFill>
              <a:ea typeface="ＭＳ Ｐゴシック" panose="020B0600070205080204" pitchFamily="34" charset="-128"/>
              <a:cs typeface="Arial" panose="020B0604020202020204" pitchFamily="34" charset="0"/>
            </a:endParaRPr>
          </a:p>
          <a:p>
            <a:pPr lvl="1" eaLnBrk="0" fontAlgn="base" hangingPunct="0">
              <a:spcBef>
                <a:spcPct val="20000"/>
              </a:spcBef>
              <a:spcAft>
                <a:spcPct val="0"/>
              </a:spcAft>
              <a:buFont typeface="Arial" panose="020B0604020202020204" pitchFamily="34" charset="0"/>
              <a:buChar char="–"/>
            </a:pPr>
            <a:r>
              <a:rPr lang="fr-FR" altLang="fr-FR" dirty="0">
                <a:solidFill>
                  <a:srgbClr val="000099"/>
                </a:solidFill>
                <a:ea typeface="ＭＳ Ｐゴシック" panose="020B0600070205080204" pitchFamily="34" charset="-128"/>
                <a:cs typeface="Arial" panose="020B0604020202020204" pitchFamily="34" charset="0"/>
              </a:rPr>
              <a:t>démarche conseil </a:t>
            </a:r>
          </a:p>
          <a:p>
            <a:pPr lvl="1" eaLnBrk="0" fontAlgn="base" hangingPunct="0">
              <a:lnSpc>
                <a:spcPct val="110000"/>
              </a:lnSpc>
              <a:spcBef>
                <a:spcPct val="20000"/>
              </a:spcBef>
              <a:spcAft>
                <a:spcPct val="0"/>
              </a:spcAft>
              <a:buFont typeface="Arial" panose="020B0604020202020204" pitchFamily="34" charset="0"/>
              <a:buChar char="–"/>
            </a:pPr>
            <a:r>
              <a:rPr lang="fr-FR" altLang="fr-FR" dirty="0">
                <a:solidFill>
                  <a:srgbClr val="000099"/>
                </a:solidFill>
                <a:ea typeface="ＭＳ Ｐゴシック" panose="020B0600070205080204" pitchFamily="34" charset="-128"/>
                <a:cs typeface="Arial" panose="020B0604020202020204" pitchFamily="34" charset="0"/>
              </a:rPr>
              <a:t>choix des médicaments (justification, dilution, posologie, </a:t>
            </a:r>
          </a:p>
          <a:p>
            <a:pPr lvl="1" eaLnBrk="0" fontAlgn="base" hangingPunct="0">
              <a:lnSpc>
                <a:spcPct val="110000"/>
              </a:lnSpc>
              <a:spcBef>
                <a:spcPct val="20000"/>
              </a:spcBef>
              <a:spcAft>
                <a:spcPct val="0"/>
              </a:spcAft>
              <a:buFont typeface="Arial" panose="020B0604020202020204" pitchFamily="34" charset="0"/>
              <a:buNone/>
            </a:pPr>
            <a:r>
              <a:rPr lang="fr-FR" altLang="fr-FR" dirty="0">
                <a:solidFill>
                  <a:srgbClr val="000099"/>
                </a:solidFill>
                <a:ea typeface="ＭＳ Ｐゴシック" panose="020B0600070205080204" pitchFamily="34" charset="-128"/>
                <a:cs typeface="Arial" panose="020B0604020202020204" pitchFamily="34" charset="0"/>
              </a:rPr>
              <a:t>    durée de traitement et suivi)</a:t>
            </a:r>
          </a:p>
          <a:p>
            <a:pPr eaLnBrk="0" fontAlgn="base" hangingPunct="0">
              <a:spcBef>
                <a:spcPct val="20000"/>
              </a:spcBef>
              <a:spcAft>
                <a:spcPct val="0"/>
              </a:spcAft>
              <a:buFontTx/>
              <a:buBlip>
                <a:blip r:embed="rId3"/>
              </a:buBlip>
            </a:pPr>
            <a:r>
              <a:rPr lang="fr-FR" altLang="fr-FR" b="1" dirty="0">
                <a:solidFill>
                  <a:srgbClr val="000099"/>
                </a:solidFill>
                <a:ea typeface="ＭＳ Ｐゴシック" panose="020B0600070205080204" pitchFamily="34" charset="-128"/>
                <a:cs typeface="Arial" panose="020B0604020202020204" pitchFamily="34" charset="0"/>
              </a:rPr>
              <a:t>Echanges</a:t>
            </a:r>
            <a:r>
              <a:rPr lang="fr-FR" altLang="fr-FR" dirty="0">
                <a:solidFill>
                  <a:srgbClr val="000099"/>
                </a:solidFill>
                <a:ea typeface="ＭＳ Ｐゴシック" panose="020B0600070205080204" pitchFamily="34" charset="-128"/>
                <a:cs typeface="Arial" panose="020B0604020202020204" pitchFamily="34" charset="0"/>
              </a:rPr>
              <a:t> autour du cas</a:t>
            </a:r>
          </a:p>
        </p:txBody>
      </p:sp>
      <p:sp>
        <p:nvSpPr>
          <p:cNvPr id="357379"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357380"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3200" b="1">
                <a:solidFill>
                  <a:srgbClr val="FFFFFF"/>
                </a:solidFill>
                <a:cs typeface="Arial" panose="020B0604020202020204" pitchFamily="34" charset="0"/>
              </a:rPr>
              <a:t>Cas de comptoir vécu</a:t>
            </a:r>
          </a:p>
        </p:txBody>
      </p:sp>
      <p:sp>
        <p:nvSpPr>
          <p:cNvPr id="357381" name="ZoneTexte 7"/>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a:solidFill>
                  <a:srgbClr val="FFFFFF"/>
                </a:solidFill>
                <a:latin typeface="Arial Black" panose="020B0A04020102020204" pitchFamily="34" charset="0"/>
                <a:cs typeface="Arial" panose="020B0604020202020204" pitchFamily="34" charset="0"/>
              </a:rPr>
              <a:t>10’</a:t>
            </a:r>
          </a:p>
        </p:txBody>
      </p:sp>
    </p:spTree>
    <p:extLst>
      <p:ext uri="{BB962C8B-B14F-4D97-AF65-F5344CB8AC3E}">
        <p14:creationId xmlns:p14="http://schemas.microsoft.com/office/powerpoint/2010/main" val="22407944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320820" y="4367925"/>
            <a:ext cx="4916566" cy="338554"/>
          </a:xfrm>
          <a:prstGeom prst="rect">
            <a:avLst/>
          </a:prstGeom>
          <a:noFill/>
        </p:spPr>
        <p:txBody>
          <a:bodyPr wrap="square" rtlCol="0">
            <a:spAutoFit/>
          </a:bodyPr>
          <a:lstStyle/>
          <a:p>
            <a:r>
              <a:rPr lang="fr-FR" sz="1600" dirty="0">
                <a:solidFill>
                  <a:srgbClr val="000099"/>
                </a:solidFill>
              </a:rPr>
              <a:t>5 granules de chaque par jour à 1 dose par semaine</a:t>
            </a:r>
          </a:p>
        </p:txBody>
      </p:sp>
      <p:sp>
        <p:nvSpPr>
          <p:cNvPr id="7" name="ZoneTexte 6"/>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9"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Déminéralisation et risque </a:t>
            </a:r>
            <a:r>
              <a:rPr lang="fr-FR" altLang="fr-FR" sz="2000" b="1" dirty="0" err="1">
                <a:solidFill>
                  <a:srgbClr val="95C41D"/>
                </a:solidFill>
                <a:cs typeface="Arial" panose="020B0604020202020204" pitchFamily="34" charset="0"/>
                <a:sym typeface="Wingdings" panose="05000000000000000000" pitchFamily="2" charset="2"/>
              </a:rPr>
              <a:t>fracturaire</a:t>
            </a:r>
            <a:endParaRPr lang="fr-FR" altLang="fr-FR" sz="2000" b="1" dirty="0">
              <a:solidFill>
                <a:srgbClr val="95C41D"/>
              </a:solidFill>
              <a:cs typeface="Arial" panose="020B0604020202020204" pitchFamily="34" charset="0"/>
            </a:endParaRPr>
          </a:p>
        </p:txBody>
      </p:sp>
      <p:sp>
        <p:nvSpPr>
          <p:cNvPr id="10" name="Text Box 27"/>
          <p:cNvSpPr txBox="1">
            <a:spLocks noChangeArrowheads="1"/>
          </p:cNvSpPr>
          <p:nvPr/>
        </p:nvSpPr>
        <p:spPr bwMode="auto">
          <a:xfrm>
            <a:off x="9112667" y="2889325"/>
            <a:ext cx="2008206" cy="408623"/>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85725" lvl="2" indent="0" algn="r" defTabSz="179388" fontAlgn="base">
              <a:spcBef>
                <a:spcPct val="20000"/>
              </a:spcBef>
              <a:spcAft>
                <a:spcPct val="0"/>
              </a:spcAft>
            </a:pPr>
            <a:r>
              <a:rPr lang="fr-FR" sz="1800" b="1" dirty="0" err="1">
                <a:solidFill>
                  <a:srgbClr val="000099"/>
                </a:solidFill>
                <a:latin typeface="Arial"/>
              </a:rPr>
              <a:t>Silicea</a:t>
            </a:r>
            <a:r>
              <a:rPr lang="fr-FR" sz="1800" b="1" dirty="0">
                <a:solidFill>
                  <a:srgbClr val="000099"/>
                </a:solidFill>
                <a:latin typeface="Arial"/>
              </a:rPr>
              <a:t> 15 CH</a:t>
            </a:r>
          </a:p>
        </p:txBody>
      </p:sp>
      <p:sp>
        <p:nvSpPr>
          <p:cNvPr id="11" name="Text Box 26"/>
          <p:cNvSpPr txBox="1">
            <a:spLocks noChangeArrowheads="1"/>
          </p:cNvSpPr>
          <p:nvPr/>
        </p:nvSpPr>
        <p:spPr bwMode="auto">
          <a:xfrm>
            <a:off x="694842" y="2928802"/>
            <a:ext cx="64849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Ostéopénie, déminéralisation</a:t>
            </a:r>
          </a:p>
        </p:txBody>
      </p:sp>
      <p:sp>
        <p:nvSpPr>
          <p:cNvPr id="12" name="Text Box 27"/>
          <p:cNvSpPr txBox="1">
            <a:spLocks noChangeArrowheads="1"/>
          </p:cNvSpPr>
          <p:nvPr/>
        </p:nvSpPr>
        <p:spPr bwMode="auto">
          <a:xfrm>
            <a:off x="8173883" y="3829898"/>
            <a:ext cx="2946990" cy="408623"/>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85725" lvl="2" indent="0" algn="r" fontAlgn="base">
              <a:spcBef>
                <a:spcPct val="20000"/>
              </a:spcBef>
              <a:spcAft>
                <a:spcPct val="0"/>
              </a:spcAft>
            </a:pPr>
            <a:r>
              <a:rPr lang="fr-FR" sz="1800" b="1" dirty="0" err="1">
                <a:solidFill>
                  <a:srgbClr val="000099"/>
                </a:solidFill>
                <a:latin typeface="Arial"/>
              </a:rPr>
              <a:t>Calcarea</a:t>
            </a:r>
            <a:r>
              <a:rPr lang="fr-FR" sz="1800" b="1" dirty="0">
                <a:solidFill>
                  <a:srgbClr val="000099"/>
                </a:solidFill>
                <a:latin typeface="Arial"/>
              </a:rPr>
              <a:t> </a:t>
            </a:r>
            <a:r>
              <a:rPr lang="fr-FR" sz="1800" b="1" dirty="0" err="1">
                <a:solidFill>
                  <a:srgbClr val="000099"/>
                </a:solidFill>
                <a:latin typeface="Arial"/>
              </a:rPr>
              <a:t>fluorica</a:t>
            </a:r>
            <a:r>
              <a:rPr lang="fr-FR" sz="1800" b="1" dirty="0">
                <a:solidFill>
                  <a:srgbClr val="000099"/>
                </a:solidFill>
                <a:latin typeface="Arial"/>
              </a:rPr>
              <a:t> 15 CH</a:t>
            </a:r>
          </a:p>
        </p:txBody>
      </p:sp>
      <p:sp>
        <p:nvSpPr>
          <p:cNvPr id="13" name="Text Box 26"/>
          <p:cNvSpPr txBox="1">
            <a:spLocks noChangeArrowheads="1"/>
          </p:cNvSpPr>
          <p:nvPr/>
        </p:nvSpPr>
        <p:spPr bwMode="auto">
          <a:xfrm>
            <a:off x="709931" y="3853187"/>
            <a:ext cx="64849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Ostéopénie, ostéoporose, remaniement anarchique </a:t>
            </a:r>
          </a:p>
          <a:p>
            <a:pPr marL="268288">
              <a:buClr>
                <a:srgbClr val="62C400"/>
              </a:buClr>
            </a:pPr>
            <a:r>
              <a:rPr lang="fr-FR" altLang="fr-FR" dirty="0">
                <a:solidFill>
                  <a:srgbClr val="000099"/>
                </a:solidFill>
                <a:cs typeface="Arial" panose="020B0604020202020204" pitchFamily="34" charset="0"/>
              </a:rPr>
              <a:t>du tissu osseux</a:t>
            </a:r>
          </a:p>
        </p:txBody>
      </p:sp>
      <p:sp>
        <p:nvSpPr>
          <p:cNvPr id="14" name="Espace réservé du contenu 2"/>
          <p:cNvSpPr txBox="1">
            <a:spLocks/>
          </p:cNvSpPr>
          <p:nvPr/>
        </p:nvSpPr>
        <p:spPr>
          <a:xfrm>
            <a:off x="268288" y="1374775"/>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Dans un contexte de risque </a:t>
            </a:r>
            <a:r>
              <a:rPr lang="fr-FR" sz="2000" b="1" u="sng" dirty="0" err="1">
                <a:solidFill>
                  <a:srgbClr val="000099"/>
                </a:solidFill>
                <a:cs typeface="Arial" panose="020B0604020202020204" pitchFamily="34" charset="0"/>
              </a:rPr>
              <a:t>fracturaire</a:t>
            </a:r>
            <a:endParaRPr lang="fr-FR" sz="2000" b="1" u="sng" dirty="0">
              <a:solidFill>
                <a:srgbClr val="000099"/>
              </a:solidFill>
              <a:cs typeface="Arial" panose="020B0604020202020204" pitchFamily="34" charset="0"/>
            </a:endParaRPr>
          </a:p>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p:txBody>
      </p:sp>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7" name="Rectangle 16"/>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endParaRPr>
          </a:p>
        </p:txBody>
      </p:sp>
      <p:sp>
        <p:nvSpPr>
          <p:cNvPr id="18" name="Rectangle 17"/>
          <p:cNvSpPr/>
          <p:nvPr/>
        </p:nvSpPr>
        <p:spPr>
          <a:xfrm>
            <a:off x="9905367" y="355821"/>
            <a:ext cx="2287793" cy="369332"/>
          </a:xfrm>
          <a:prstGeom prst="rect">
            <a:avLst/>
          </a:prstGeom>
          <a:noFill/>
        </p:spPr>
        <p:txBody>
          <a:bodyPr wrap="square">
            <a:spAutoFit/>
          </a:bodyPr>
          <a:lstStyle/>
          <a:p>
            <a:pPr algn="ctr"/>
            <a:r>
              <a:rPr lang="fr-FR" i="1" dirty="0">
                <a:solidFill>
                  <a:srgbClr val="000099"/>
                </a:solidFill>
              </a:rPr>
              <a:t>« J’ai mal »</a:t>
            </a:r>
          </a:p>
        </p:txBody>
      </p:sp>
    </p:spTree>
    <p:extLst>
      <p:ext uri="{BB962C8B-B14F-4D97-AF65-F5344CB8AC3E}">
        <p14:creationId xmlns:p14="http://schemas.microsoft.com/office/powerpoint/2010/main" val="350209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p:bldP spid="12" grpId="0" animBg="1"/>
      <p:bldP spid="1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9"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Déminéralisation et risque </a:t>
            </a:r>
            <a:r>
              <a:rPr lang="fr-FR" altLang="fr-FR" sz="2000" b="1" dirty="0" err="1">
                <a:solidFill>
                  <a:srgbClr val="95C41D"/>
                </a:solidFill>
                <a:cs typeface="Arial" panose="020B0604020202020204" pitchFamily="34" charset="0"/>
                <a:sym typeface="Wingdings" panose="05000000000000000000" pitchFamily="2" charset="2"/>
              </a:rPr>
              <a:t>fracturaire</a:t>
            </a:r>
            <a:endParaRPr lang="fr-FR" altLang="fr-FR" sz="2000" b="1" dirty="0">
              <a:solidFill>
                <a:srgbClr val="95C41D"/>
              </a:solidFill>
              <a:cs typeface="Arial" panose="020B0604020202020204" pitchFamily="34" charset="0"/>
            </a:endParaRPr>
          </a:p>
        </p:txBody>
      </p:sp>
      <p:sp>
        <p:nvSpPr>
          <p:cNvPr id="10" name="Text Box 27"/>
          <p:cNvSpPr txBox="1">
            <a:spLocks noChangeArrowheads="1"/>
          </p:cNvSpPr>
          <p:nvPr/>
        </p:nvSpPr>
        <p:spPr bwMode="auto">
          <a:xfrm>
            <a:off x="8417724" y="2638878"/>
            <a:ext cx="2709203" cy="1007936"/>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68288" lvl="2" indent="0" algn="r" fontAlgn="base">
              <a:spcBef>
                <a:spcPct val="20000"/>
              </a:spcBef>
              <a:spcAft>
                <a:spcPct val="0"/>
              </a:spcAft>
            </a:pPr>
            <a:r>
              <a:rPr lang="fr-FR" sz="1800" b="1" dirty="0" err="1">
                <a:solidFill>
                  <a:srgbClr val="000099"/>
                </a:solidFill>
                <a:latin typeface="Arial"/>
              </a:rPr>
              <a:t>Symphytum</a:t>
            </a:r>
            <a:r>
              <a:rPr lang="fr-FR" sz="1800" b="1" dirty="0">
                <a:solidFill>
                  <a:srgbClr val="000099"/>
                </a:solidFill>
                <a:latin typeface="Arial"/>
              </a:rPr>
              <a:t> 5 CH</a:t>
            </a:r>
          </a:p>
          <a:p>
            <a:pPr marL="0" lvl="2" indent="0" algn="r" fontAlgn="base">
              <a:spcBef>
                <a:spcPts val="300"/>
              </a:spcBef>
              <a:spcAft>
                <a:spcPct val="0"/>
              </a:spcAft>
            </a:pPr>
            <a:r>
              <a:rPr lang="fr-FR" dirty="0">
                <a:solidFill>
                  <a:srgbClr val="000099"/>
                </a:solidFill>
              </a:rPr>
              <a:t>5 granules matin et soir, pendant 3 à 6 semaines</a:t>
            </a:r>
          </a:p>
        </p:txBody>
      </p:sp>
      <p:sp>
        <p:nvSpPr>
          <p:cNvPr id="11" name="Text Box 26"/>
          <p:cNvSpPr txBox="1">
            <a:spLocks noChangeArrowheads="1"/>
          </p:cNvSpPr>
          <p:nvPr/>
        </p:nvSpPr>
        <p:spPr bwMode="auto">
          <a:xfrm>
            <a:off x="722123" y="2752750"/>
            <a:ext cx="64849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Fractures et retards de consolidation des fractures</a:t>
            </a:r>
          </a:p>
        </p:txBody>
      </p:sp>
      <p:sp>
        <p:nvSpPr>
          <p:cNvPr id="12" name="Text Box 27"/>
          <p:cNvSpPr txBox="1">
            <a:spLocks noChangeArrowheads="1"/>
          </p:cNvSpPr>
          <p:nvPr/>
        </p:nvSpPr>
        <p:spPr bwMode="auto">
          <a:xfrm>
            <a:off x="7808125" y="4542762"/>
            <a:ext cx="3318803" cy="1007936"/>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lvl="2" indent="0" algn="r" fontAlgn="base">
              <a:spcBef>
                <a:spcPct val="20000"/>
              </a:spcBef>
              <a:spcAft>
                <a:spcPct val="0"/>
              </a:spcAft>
            </a:pPr>
            <a:r>
              <a:rPr lang="fr-FR" sz="1800" b="1" dirty="0" err="1">
                <a:solidFill>
                  <a:srgbClr val="000099"/>
                </a:solidFill>
                <a:latin typeface="Arial"/>
              </a:rPr>
              <a:t>Calcarea</a:t>
            </a:r>
            <a:r>
              <a:rPr lang="fr-FR" sz="1800" b="1" dirty="0">
                <a:solidFill>
                  <a:srgbClr val="000099"/>
                </a:solidFill>
                <a:latin typeface="Arial"/>
              </a:rPr>
              <a:t> </a:t>
            </a:r>
            <a:r>
              <a:rPr lang="fr-FR" sz="1800" b="1" dirty="0" err="1">
                <a:solidFill>
                  <a:srgbClr val="000099"/>
                </a:solidFill>
                <a:latin typeface="Arial"/>
              </a:rPr>
              <a:t>phosphorica</a:t>
            </a:r>
            <a:r>
              <a:rPr lang="fr-FR" sz="1800" b="1" dirty="0">
                <a:solidFill>
                  <a:srgbClr val="000099"/>
                </a:solidFill>
                <a:latin typeface="Arial"/>
              </a:rPr>
              <a:t> 9 CH</a:t>
            </a:r>
          </a:p>
          <a:p>
            <a:pPr marL="685800" lvl="2" indent="0" algn="r" fontAlgn="base">
              <a:spcBef>
                <a:spcPts val="300"/>
              </a:spcBef>
              <a:spcAft>
                <a:spcPct val="0"/>
              </a:spcAft>
            </a:pPr>
            <a:r>
              <a:rPr lang="fr-FR" dirty="0">
                <a:solidFill>
                  <a:srgbClr val="000099"/>
                </a:solidFill>
              </a:rPr>
              <a:t>5 granules matin et soir, pendant 3 à 6 semaines</a:t>
            </a:r>
          </a:p>
        </p:txBody>
      </p:sp>
      <p:sp>
        <p:nvSpPr>
          <p:cNvPr id="13" name="Text Box 26"/>
          <p:cNvSpPr txBox="1">
            <a:spLocks noChangeArrowheads="1"/>
          </p:cNvSpPr>
          <p:nvPr/>
        </p:nvSpPr>
        <p:spPr bwMode="auto">
          <a:xfrm>
            <a:off x="722123" y="4591909"/>
            <a:ext cx="64849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Prévention du cal fibreux et </a:t>
            </a:r>
          </a:p>
          <a:p>
            <a:pPr indent="268288">
              <a:buClr>
                <a:srgbClr val="62C400"/>
              </a:buClr>
            </a:pPr>
            <a:r>
              <a:rPr lang="fr-FR" altLang="fr-FR" dirty="0">
                <a:solidFill>
                  <a:srgbClr val="000099"/>
                </a:solidFill>
                <a:cs typeface="Arial" panose="020B0604020202020204" pitchFamily="34" charset="0"/>
              </a:rPr>
              <a:t>retard de consolidation osseuse</a:t>
            </a:r>
          </a:p>
        </p:txBody>
      </p:sp>
      <p:sp>
        <p:nvSpPr>
          <p:cNvPr id="15" name="Espace réservé du contenu 2"/>
          <p:cNvSpPr txBox="1">
            <a:spLocks/>
          </p:cNvSpPr>
          <p:nvPr/>
        </p:nvSpPr>
        <p:spPr>
          <a:xfrm>
            <a:off x="268288" y="1374775"/>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Accompagnement, en cas de fracture</a:t>
            </a:r>
          </a:p>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p:txBody>
      </p:sp>
      <p:pic>
        <p:nvPicPr>
          <p:cNvPr id="14" name="Imag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6" name="Rectangle 15"/>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endParaRPr>
          </a:p>
        </p:txBody>
      </p:sp>
      <p:sp>
        <p:nvSpPr>
          <p:cNvPr id="17" name="Rectangle 16"/>
          <p:cNvSpPr/>
          <p:nvPr/>
        </p:nvSpPr>
        <p:spPr>
          <a:xfrm>
            <a:off x="9905367" y="355821"/>
            <a:ext cx="2287793" cy="369332"/>
          </a:xfrm>
          <a:prstGeom prst="rect">
            <a:avLst/>
          </a:prstGeom>
          <a:noFill/>
        </p:spPr>
        <p:txBody>
          <a:bodyPr wrap="square">
            <a:spAutoFit/>
          </a:bodyPr>
          <a:lstStyle/>
          <a:p>
            <a:pPr algn="ctr"/>
            <a:r>
              <a:rPr lang="fr-FR" i="1" dirty="0">
                <a:solidFill>
                  <a:srgbClr val="000099"/>
                </a:solidFill>
              </a:rPr>
              <a:t>« J’ai mal »</a:t>
            </a:r>
          </a:p>
        </p:txBody>
      </p:sp>
    </p:spTree>
    <p:extLst>
      <p:ext uri="{BB962C8B-B14F-4D97-AF65-F5344CB8AC3E}">
        <p14:creationId xmlns:p14="http://schemas.microsoft.com/office/powerpoint/2010/main" val="129091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0"/>
          <p:cNvSpPr txBox="1">
            <a:spLocks noChangeArrowheads="1"/>
          </p:cNvSpPr>
          <p:nvPr/>
        </p:nvSpPr>
        <p:spPr bwMode="auto">
          <a:xfrm>
            <a:off x="2390654" y="997147"/>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Définition p</a:t>
            </a:r>
            <a:r>
              <a:rPr lang="fr-FR" altLang="fr-FR" sz="2000" b="1" dirty="0">
                <a:solidFill>
                  <a:srgbClr val="95C41D"/>
                </a:solidFill>
                <a:cs typeface="Arial" panose="020B0604020202020204" pitchFamily="34" charset="0"/>
              </a:rPr>
              <a:t>ersonne âgée</a:t>
            </a:r>
          </a:p>
        </p:txBody>
      </p:sp>
      <p:sp>
        <p:nvSpPr>
          <p:cNvPr id="6" name="Text Box 2"/>
          <p:cNvSpPr txBox="1">
            <a:spLocks noChangeArrowheads="1"/>
          </p:cNvSpPr>
          <p:nvPr/>
        </p:nvSpPr>
        <p:spPr bwMode="auto">
          <a:xfrm>
            <a:off x="612231" y="1661718"/>
            <a:ext cx="939814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Bef>
                <a:spcPct val="50000"/>
              </a:spcBef>
              <a:spcAft>
                <a:spcPct val="0"/>
              </a:spcAft>
              <a:buClr>
                <a:srgbClr val="62C400"/>
              </a:buClr>
              <a:buBlip>
                <a:blip r:embed="rId3"/>
              </a:buBlip>
              <a:tabLst/>
            </a:pPr>
            <a:r>
              <a:rPr lang="fr-FR" altLang="fr-FR" sz="1800" b="1" dirty="0">
                <a:solidFill>
                  <a:srgbClr val="000099"/>
                </a:solidFill>
                <a:cs typeface="Arial" panose="020B0604020202020204" pitchFamily="34" charset="0"/>
              </a:rPr>
              <a:t> </a:t>
            </a:r>
            <a:r>
              <a:rPr lang="fr-FR" altLang="fr-FR" sz="1800" dirty="0">
                <a:solidFill>
                  <a:srgbClr val="000099"/>
                </a:solidFill>
                <a:cs typeface="Arial" panose="020B0604020202020204" pitchFamily="34" charset="0"/>
              </a:rPr>
              <a:t>Selon OMS  </a:t>
            </a:r>
            <a:r>
              <a:rPr lang="fr-FR" altLang="fr-FR" sz="1800" dirty="0">
                <a:solidFill>
                  <a:srgbClr val="000099"/>
                </a:solidFill>
                <a:cs typeface="Arial" panose="020B0604020202020204" pitchFamily="34" charset="0"/>
                <a:sym typeface="Wingdings" panose="05000000000000000000" pitchFamily="2" charset="2"/>
              </a:rPr>
              <a:t> </a:t>
            </a:r>
            <a:r>
              <a:rPr lang="fr-FR" altLang="fr-FR" sz="1800" dirty="0">
                <a:solidFill>
                  <a:srgbClr val="000099"/>
                </a:solidFill>
                <a:cs typeface="Arial" panose="020B0604020202020204" pitchFamily="34" charset="0"/>
              </a:rPr>
              <a:t> </a:t>
            </a:r>
            <a:r>
              <a:rPr lang="fr-FR" altLang="fr-FR" sz="1800" b="1" dirty="0">
                <a:solidFill>
                  <a:srgbClr val="000099"/>
                </a:solidFill>
                <a:cs typeface="Arial" panose="020B0604020202020204" pitchFamily="34" charset="0"/>
              </a:rPr>
              <a:t>Vieillesse : ≥ 65 ans</a:t>
            </a:r>
          </a:p>
        </p:txBody>
      </p:sp>
      <p:sp>
        <p:nvSpPr>
          <p:cNvPr id="7" name="Rectangle 6"/>
          <p:cNvSpPr/>
          <p:nvPr/>
        </p:nvSpPr>
        <p:spPr>
          <a:xfrm>
            <a:off x="61972" y="6450444"/>
            <a:ext cx="10498667" cy="246221"/>
          </a:xfrm>
          <a:prstGeom prst="rect">
            <a:avLst/>
          </a:prstGeom>
        </p:spPr>
        <p:txBody>
          <a:bodyPr wrap="square">
            <a:spAutoFit/>
          </a:bodyPr>
          <a:lstStyle/>
          <a:p>
            <a:r>
              <a:rPr lang="fr-FR" sz="1000" i="1" dirty="0"/>
              <a:t>(1) HAS - Note méthodologique et de synthèse documentaire Prendre en charge une personne âgée </a:t>
            </a:r>
            <a:r>
              <a:rPr lang="fr-FR" sz="1000" i="1" dirty="0" err="1"/>
              <a:t>polypathologique</a:t>
            </a:r>
            <a:r>
              <a:rPr lang="fr-FR" sz="1000" i="1" dirty="0"/>
              <a:t> en soins primaires; mars 2015</a:t>
            </a:r>
          </a:p>
        </p:txBody>
      </p:sp>
      <p:sp>
        <p:nvSpPr>
          <p:cNvPr id="8" name="Text Box 2"/>
          <p:cNvSpPr txBox="1">
            <a:spLocks noChangeArrowheads="1"/>
          </p:cNvSpPr>
          <p:nvPr/>
        </p:nvSpPr>
        <p:spPr bwMode="auto">
          <a:xfrm>
            <a:off x="612231" y="3385869"/>
            <a:ext cx="115797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Bef>
                <a:spcPct val="50000"/>
              </a:spcBef>
              <a:spcAft>
                <a:spcPct val="0"/>
              </a:spcAft>
              <a:buClr>
                <a:srgbClr val="62C400"/>
              </a:buClr>
              <a:buBlip>
                <a:blip r:embed="rId3"/>
              </a:buBlip>
              <a:tabLst/>
            </a:pPr>
            <a:r>
              <a:rPr lang="fr-FR" altLang="fr-FR" sz="1800" b="1" dirty="0">
                <a:solidFill>
                  <a:srgbClr val="000099"/>
                </a:solidFill>
                <a:cs typeface="Arial" panose="020B0604020202020204" pitchFamily="34" charset="0"/>
              </a:rPr>
              <a:t> Age </a:t>
            </a:r>
            <a:r>
              <a:rPr lang="fr-FR" altLang="fr-FR" sz="1800" dirty="0">
                <a:solidFill>
                  <a:srgbClr val="000099"/>
                </a:solidFill>
                <a:cs typeface="Arial" panose="020B0604020202020204" pitchFamily="34" charset="0"/>
              </a:rPr>
              <a:t>= </a:t>
            </a:r>
            <a:r>
              <a:rPr lang="fr-FR" altLang="fr-FR" sz="1800" b="1" dirty="0">
                <a:solidFill>
                  <a:srgbClr val="000099"/>
                </a:solidFill>
                <a:cs typeface="Arial" panose="020B0604020202020204" pitchFamily="34" charset="0"/>
              </a:rPr>
              <a:t>indicateur partiel </a:t>
            </a:r>
          </a:p>
        </p:txBody>
      </p:sp>
      <p:sp>
        <p:nvSpPr>
          <p:cNvPr id="20" name="Titre 1"/>
          <p:cNvSpPr txBox="1">
            <a:spLocks/>
          </p:cNvSpPr>
          <p:nvPr/>
        </p:nvSpPr>
        <p:spPr bwMode="auto">
          <a:xfrm>
            <a:off x="2303462" y="361950"/>
            <a:ext cx="930238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fontAlgn="base">
              <a:lnSpc>
                <a:spcPct val="90000"/>
              </a:lnSpc>
              <a:spcBef>
                <a:spcPct val="0"/>
              </a:spcBef>
              <a:spcAft>
                <a:spcPct val="0"/>
              </a:spcAft>
            </a:pPr>
            <a:r>
              <a:rPr lang="fr-FR" altLang="fr-FR" sz="3200" b="1" dirty="0">
                <a:solidFill>
                  <a:srgbClr val="FFFFFF"/>
                </a:solidFill>
                <a:ea typeface="Tahoma" panose="020B0604030504040204" pitchFamily="34" charset="0"/>
                <a:cs typeface="Arial" panose="020B0604020202020204" pitchFamily="34" charset="0"/>
              </a:rPr>
              <a:t>1.1. Vieillissement</a:t>
            </a:r>
          </a:p>
        </p:txBody>
      </p:sp>
      <p:sp>
        <p:nvSpPr>
          <p:cNvPr id="9" name="Text Box 9"/>
          <p:cNvSpPr txBox="1">
            <a:spLocks noChangeArrowheads="1"/>
          </p:cNvSpPr>
          <p:nvPr/>
        </p:nvSpPr>
        <p:spPr bwMode="auto">
          <a:xfrm>
            <a:off x="1400166" y="3792355"/>
            <a:ext cx="10593971" cy="236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square">
            <a:spAutoFit/>
          </a:bodyPr>
          <a:lstStyle/>
          <a:p>
            <a:pPr>
              <a:spcBef>
                <a:spcPct val="50000"/>
              </a:spcBef>
              <a:buClr>
                <a:srgbClr val="62C400"/>
              </a:buClr>
            </a:pPr>
            <a:r>
              <a:rPr lang="fr-FR" altLang="fr-FR"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 </a:t>
            </a:r>
            <a:r>
              <a:rPr lang="fr-FR" altLang="fr-FR" b="1"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Vieillissement </a:t>
            </a:r>
            <a:r>
              <a:rPr lang="fr-FR" altLang="fr-FR" b="1" dirty="0">
                <a:solidFill>
                  <a:srgbClr val="95C41D"/>
                </a:solidFill>
                <a:latin typeface="Arial" panose="020B0604020202020204" pitchFamily="34" charset="0"/>
                <a:ea typeface="ＭＳ Ｐゴシック" panose="020B0600070205080204" pitchFamily="34" charset="-128"/>
                <a:cs typeface="Arial" panose="020B0604020202020204" pitchFamily="34" charset="0"/>
              </a:rPr>
              <a:t>« réussi »</a:t>
            </a:r>
            <a:r>
              <a:rPr lang="fr-FR" altLang="fr-FR" dirty="0">
                <a:solidFill>
                  <a:srgbClr val="95C41D"/>
                </a:solidFill>
                <a:latin typeface="Arial" panose="020B0604020202020204" pitchFamily="34" charset="0"/>
                <a:ea typeface="ＭＳ Ｐゴシック" panose="020B0600070205080204" pitchFamily="34" charset="-128"/>
                <a:cs typeface="Arial" panose="020B0604020202020204" pitchFamily="34" charset="0"/>
              </a:rPr>
              <a:t> </a:t>
            </a:r>
            <a:r>
              <a:rPr lang="fr-FR" altLang="fr-FR" sz="1600"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 à haut niveau de fonction »)</a:t>
            </a:r>
          </a:p>
          <a:p>
            <a:pPr lvl="1">
              <a:spcBef>
                <a:spcPts val="600"/>
              </a:spcBef>
            </a:pPr>
            <a:r>
              <a:rPr lang="fr-FR" altLang="fr-FR" sz="1400" i="1"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Absence ou atteinte minime des fonctions physiologiques + absence de pathologie</a:t>
            </a:r>
          </a:p>
          <a:p>
            <a:pPr>
              <a:spcBef>
                <a:spcPts val="1000"/>
              </a:spcBef>
              <a:buClr>
                <a:srgbClr val="62C400"/>
              </a:buClr>
            </a:pPr>
            <a:r>
              <a:rPr lang="fr-FR" altLang="fr-FR"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 </a:t>
            </a:r>
            <a:r>
              <a:rPr lang="fr-FR" altLang="fr-FR" b="1"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Vieillissement </a:t>
            </a:r>
            <a:r>
              <a:rPr lang="fr-FR" altLang="fr-FR" b="1" dirty="0">
                <a:solidFill>
                  <a:srgbClr val="95C41D"/>
                </a:solidFill>
                <a:latin typeface="Arial" panose="020B0604020202020204" pitchFamily="34" charset="0"/>
                <a:ea typeface="ＭＳ Ｐゴシック" panose="020B0600070205080204" pitchFamily="34" charset="-128"/>
                <a:cs typeface="Arial" panose="020B0604020202020204" pitchFamily="34" charset="0"/>
              </a:rPr>
              <a:t>« usuel» </a:t>
            </a:r>
            <a:r>
              <a:rPr lang="fr-FR" altLang="fr-FR" sz="1600"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(habituel)</a:t>
            </a:r>
          </a:p>
          <a:p>
            <a:pPr lvl="1">
              <a:spcBef>
                <a:spcPts val="600"/>
              </a:spcBef>
            </a:pPr>
            <a:r>
              <a:rPr lang="fr-FR" altLang="fr-FR" sz="1400" i="1"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Atteintes considérées comme physiologiques de certaines fonctions, liées à l’âge, mais pas de pathologies définies.   Certaines personnes peuvent être </a:t>
            </a:r>
            <a:r>
              <a:rPr lang="fr-FR" altLang="fr-FR" sz="1400" b="1" i="1"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 fragiles »</a:t>
            </a:r>
            <a:r>
              <a:rPr lang="fr-FR" altLang="fr-FR" sz="2000" b="1"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 </a:t>
            </a:r>
          </a:p>
          <a:p>
            <a:pPr>
              <a:spcBef>
                <a:spcPts val="1000"/>
              </a:spcBef>
              <a:buClr>
                <a:srgbClr val="62C400"/>
              </a:buClr>
            </a:pPr>
            <a:r>
              <a:rPr lang="fr-FR" altLang="fr-FR"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a:t>
            </a:r>
            <a:r>
              <a:rPr lang="fr-FR" altLang="fr-FR" b="1"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 Vieillissement </a:t>
            </a:r>
            <a:r>
              <a:rPr lang="fr-FR" altLang="fr-FR" b="1" dirty="0">
                <a:solidFill>
                  <a:srgbClr val="95C41D"/>
                </a:solidFill>
                <a:latin typeface="Arial" panose="020B0604020202020204" pitchFamily="34" charset="0"/>
                <a:ea typeface="ＭＳ Ｐゴシック" panose="020B0600070205080204" pitchFamily="34" charset="-128"/>
                <a:cs typeface="Arial" panose="020B0604020202020204" pitchFamily="34" charset="0"/>
              </a:rPr>
              <a:t>« pathologique » </a:t>
            </a:r>
            <a:r>
              <a:rPr lang="fr-FR" altLang="fr-FR" sz="1600"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 avec morbidités »)</a:t>
            </a:r>
          </a:p>
          <a:p>
            <a:pPr lvl="1">
              <a:spcBef>
                <a:spcPts val="600"/>
              </a:spcBef>
            </a:pPr>
            <a:r>
              <a:rPr lang="fr-FR" altLang="fr-FR" sz="1400" i="1" u="sng"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Pathologies</a:t>
            </a:r>
            <a:r>
              <a:rPr lang="fr-FR" altLang="fr-FR" sz="1400" i="1"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 sévères évolutives ou compliquées et/ou handicap -&gt; état de </a:t>
            </a:r>
            <a:r>
              <a:rPr lang="fr-FR" altLang="fr-FR" sz="1400" b="1" i="1"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dépendance </a:t>
            </a:r>
            <a:r>
              <a:rPr lang="fr-FR" altLang="fr-FR" sz="1400" i="1"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majeur dans beaucoup de cas</a:t>
            </a:r>
          </a:p>
        </p:txBody>
      </p:sp>
      <p:sp>
        <p:nvSpPr>
          <p:cNvPr id="11" name="Text Box 2"/>
          <p:cNvSpPr txBox="1">
            <a:spLocks noChangeArrowheads="1"/>
          </p:cNvSpPr>
          <p:nvPr/>
        </p:nvSpPr>
        <p:spPr bwMode="auto">
          <a:xfrm>
            <a:off x="3562330" y="3385869"/>
            <a:ext cx="402181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Bef>
                <a:spcPct val="50000"/>
              </a:spcBef>
              <a:spcAft>
                <a:spcPct val="0"/>
              </a:spcAft>
              <a:buClr>
                <a:srgbClr val="62C400"/>
              </a:buClr>
              <a:tabLst>
                <a:tab pos="630238" algn="l"/>
              </a:tabLst>
            </a:pPr>
            <a:r>
              <a:rPr lang="fr-FR" altLang="fr-FR" sz="1800" b="1" dirty="0">
                <a:solidFill>
                  <a:srgbClr val="000099"/>
                </a:solidFill>
                <a:cs typeface="Arial" panose="020B0604020202020204" pitchFamily="34" charset="0"/>
                <a:sym typeface="Wingdings" panose="05000000000000000000" pitchFamily="2" charset="2"/>
              </a:rPr>
              <a:t> 3 modes de </a:t>
            </a:r>
            <a:r>
              <a:rPr lang="fr-FR" altLang="fr-FR" sz="1800" b="1" dirty="0">
                <a:solidFill>
                  <a:srgbClr val="000099"/>
                </a:solidFill>
                <a:cs typeface="Arial" panose="020B0604020202020204" pitchFamily="34" charset="0"/>
              </a:rPr>
              <a:t>vieillissement</a:t>
            </a:r>
          </a:p>
        </p:txBody>
      </p:sp>
      <p:grpSp>
        <p:nvGrpSpPr>
          <p:cNvPr id="2" name="Groupe 1"/>
          <p:cNvGrpSpPr/>
          <p:nvPr/>
        </p:nvGrpSpPr>
        <p:grpSpPr>
          <a:xfrm>
            <a:off x="612231" y="2090501"/>
            <a:ext cx="10603458" cy="1077218"/>
            <a:chOff x="612231" y="2090501"/>
            <a:chExt cx="10603458" cy="1077218"/>
          </a:xfrm>
        </p:grpSpPr>
        <p:sp>
          <p:nvSpPr>
            <p:cNvPr id="10" name="Text Box 2"/>
            <p:cNvSpPr txBox="1">
              <a:spLocks noChangeArrowheads="1"/>
            </p:cNvSpPr>
            <p:nvPr/>
          </p:nvSpPr>
          <p:spPr bwMode="auto">
            <a:xfrm>
              <a:off x="1817540" y="2090501"/>
              <a:ext cx="939814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marL="800100" lvl="1" indent="-342900" eaLnBrk="0" fontAlgn="base" hangingPunct="0">
                <a:spcBef>
                  <a:spcPct val="50000"/>
                </a:spcBef>
                <a:spcAft>
                  <a:spcPct val="0"/>
                </a:spcAft>
                <a:buClr>
                  <a:srgbClr val="62C400"/>
                </a:buClr>
                <a:buFont typeface="Arial" panose="020B0604020202020204" pitchFamily="34" charset="0"/>
                <a:buChar char="•"/>
                <a:tabLst/>
              </a:pPr>
              <a:r>
                <a:rPr lang="fr-FR" altLang="fr-FR" sz="1800" dirty="0">
                  <a:solidFill>
                    <a:srgbClr val="000099"/>
                  </a:solidFill>
                  <a:cs typeface="Arial" panose="020B0604020202020204" pitchFamily="34" charset="0"/>
                </a:rPr>
                <a:t>dégradation de la santé</a:t>
              </a:r>
            </a:p>
            <a:p>
              <a:pPr marL="800100" lvl="1" indent="-342900" eaLnBrk="0" fontAlgn="base" hangingPunct="0">
                <a:spcBef>
                  <a:spcPts val="600"/>
                </a:spcBef>
                <a:spcAft>
                  <a:spcPct val="0"/>
                </a:spcAft>
                <a:buClr>
                  <a:srgbClr val="62C400"/>
                </a:buClr>
                <a:buFont typeface="Arial" panose="020B0604020202020204" pitchFamily="34" charset="0"/>
                <a:buChar char="•"/>
                <a:tabLst/>
              </a:pPr>
              <a:r>
                <a:rPr lang="fr-FR" altLang="fr-FR" sz="1800" dirty="0">
                  <a:solidFill>
                    <a:srgbClr val="000099"/>
                  </a:solidFill>
                  <a:cs typeface="Arial" panose="020B0604020202020204" pitchFamily="34" charset="0"/>
                </a:rPr>
                <a:t>vulnérabilités ± importantes</a:t>
              </a:r>
            </a:p>
            <a:p>
              <a:pPr marL="800100" lvl="1" indent="-342900" eaLnBrk="0" fontAlgn="base" hangingPunct="0">
                <a:spcBef>
                  <a:spcPts val="600"/>
                </a:spcBef>
                <a:spcAft>
                  <a:spcPct val="0"/>
                </a:spcAft>
                <a:buClr>
                  <a:srgbClr val="62C400"/>
                </a:buClr>
                <a:buFont typeface="Arial" panose="020B0604020202020204" pitchFamily="34" charset="0"/>
                <a:buChar char="•"/>
                <a:tabLst/>
              </a:pPr>
              <a:r>
                <a:rPr lang="fr-FR" altLang="fr-FR" sz="1800" dirty="0" err="1">
                  <a:solidFill>
                    <a:srgbClr val="000099"/>
                  </a:solidFill>
                  <a:cs typeface="Arial" panose="020B0604020202020204" pitchFamily="34" charset="0"/>
                </a:rPr>
                <a:t>polypathologies</a:t>
              </a:r>
              <a:r>
                <a:rPr lang="fr-FR" altLang="fr-FR" sz="1800" dirty="0">
                  <a:solidFill>
                    <a:srgbClr val="000099"/>
                  </a:solidFill>
                  <a:cs typeface="Arial" panose="020B0604020202020204" pitchFamily="34" charset="0"/>
                </a:rPr>
                <a:t> fréquentes </a:t>
              </a:r>
            </a:p>
          </p:txBody>
        </p:sp>
        <p:sp>
          <p:nvSpPr>
            <p:cNvPr id="12" name="Text Box 2"/>
            <p:cNvSpPr txBox="1">
              <a:spLocks noChangeArrowheads="1"/>
            </p:cNvSpPr>
            <p:nvPr/>
          </p:nvSpPr>
          <p:spPr bwMode="auto">
            <a:xfrm>
              <a:off x="612231" y="2090501"/>
              <a:ext cx="20567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Bef>
                  <a:spcPct val="50000"/>
                </a:spcBef>
                <a:spcAft>
                  <a:spcPct val="0"/>
                </a:spcAft>
                <a:buClr>
                  <a:srgbClr val="62C400"/>
                </a:buClr>
                <a:buBlip>
                  <a:blip r:embed="rId3"/>
                </a:buBlip>
                <a:tabLst/>
              </a:pPr>
              <a:r>
                <a:rPr lang="fr-FR" altLang="fr-FR" sz="1800" dirty="0">
                  <a:solidFill>
                    <a:srgbClr val="000099"/>
                  </a:solidFill>
                  <a:cs typeface="Arial" panose="020B0604020202020204" pitchFamily="34" charset="0"/>
                </a:rPr>
                <a:t> ≈</a:t>
              </a:r>
              <a:r>
                <a:rPr lang="fr-FR" altLang="fr-FR" sz="1800" b="1" dirty="0">
                  <a:solidFill>
                    <a:srgbClr val="000099"/>
                  </a:solidFill>
                  <a:cs typeface="Arial" panose="020B0604020202020204" pitchFamily="34" charset="0"/>
                </a:rPr>
                <a:t> 75 ans </a:t>
              </a:r>
              <a:r>
                <a:rPr lang="fr-FR" altLang="fr-FR" sz="1800" baseline="30000" dirty="0">
                  <a:solidFill>
                    <a:srgbClr val="000099"/>
                  </a:solidFill>
                  <a:cs typeface="Arial" panose="020B0604020202020204" pitchFamily="34" charset="0"/>
                </a:rPr>
                <a:t>(1)</a:t>
              </a:r>
              <a:r>
                <a:rPr lang="fr-FR" altLang="fr-FR" sz="1800" dirty="0">
                  <a:solidFill>
                    <a:srgbClr val="000099"/>
                  </a:solidFill>
                  <a:cs typeface="Arial" panose="020B0604020202020204" pitchFamily="34" charset="0"/>
                </a:rPr>
                <a:t> : </a:t>
              </a:r>
            </a:p>
          </p:txBody>
        </p:sp>
      </p:grpSp>
    </p:spTree>
    <p:extLst>
      <p:ext uri="{BB962C8B-B14F-4D97-AF65-F5344CB8AC3E}">
        <p14:creationId xmlns:p14="http://schemas.microsoft.com/office/powerpoint/2010/main" val="350479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231904" y="2093515"/>
            <a:ext cx="6108700" cy="156845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pPr>
            <a:r>
              <a:rPr lang="fr-FR" altLang="fr-FR" sz="2000" b="1" u="sng" dirty="0">
                <a:solidFill>
                  <a:srgbClr val="000099"/>
                </a:solidFill>
                <a:latin typeface="Arial"/>
                <a:ea typeface="ＭＳ Ｐゴシック" panose="020B0600070205080204" pitchFamily="34" charset="-128"/>
              </a:rPr>
              <a:t>Objectif :</a:t>
            </a:r>
            <a:endParaRPr lang="fr-FR" altLang="fr-FR" sz="10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hangingPunct="0">
              <a:spcBef>
                <a:spcPct val="50000"/>
              </a:spcBef>
              <a:buClr>
                <a:srgbClr val="000099"/>
              </a:buClr>
              <a:buFont typeface="Wingdings" panose="05000000000000000000" pitchFamily="2" charset="2"/>
              <a:buChar char="Ø"/>
            </a:pPr>
            <a:r>
              <a:rPr lang="fr-FR" altLang="fr-FR" sz="2000" dirty="0">
                <a:solidFill>
                  <a:srgbClr val="000099"/>
                </a:solidFill>
                <a:latin typeface="Arial"/>
                <a:ea typeface="ＭＳ Ｐゴシック" panose="020B0600070205080204" pitchFamily="34" charset="-128"/>
              </a:rPr>
              <a:t>Réactiver les médicaments du péri-opératoire</a:t>
            </a:r>
          </a:p>
          <a:p>
            <a:pPr eaLnBrk="0" hangingPunct="0">
              <a:spcBef>
                <a:spcPct val="30000"/>
              </a:spcBef>
              <a:buClr>
                <a:srgbClr val="000099"/>
              </a:buClr>
              <a:buFont typeface="Wingdings" panose="05000000000000000000" pitchFamily="2" charset="2"/>
              <a:buChar char="Ø"/>
            </a:pPr>
            <a:r>
              <a:rPr lang="fr-FR" altLang="fr-FR" sz="2000" dirty="0">
                <a:solidFill>
                  <a:srgbClr val="000099"/>
                </a:solidFill>
                <a:latin typeface="Arial"/>
                <a:ea typeface="ＭＳ Ｐゴシック" panose="020B0600070205080204" pitchFamily="34" charset="-128"/>
              </a:rPr>
              <a:t>Construire une trousse conseil</a:t>
            </a:r>
          </a:p>
        </p:txBody>
      </p:sp>
      <p:sp>
        <p:nvSpPr>
          <p:cNvPr id="2237455" name="Rectangle 15"/>
          <p:cNvSpPr>
            <a:spLocks noChangeArrowheads="1"/>
          </p:cNvSpPr>
          <p:nvPr/>
        </p:nvSpPr>
        <p:spPr bwMode="auto">
          <a:xfrm>
            <a:off x="3503712" y="3940620"/>
            <a:ext cx="7545388" cy="2384425"/>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pPr>
            <a:r>
              <a:rPr lang="fr-FR" altLang="fr-FR" b="1" u="sng" dirty="0">
                <a:solidFill>
                  <a:srgbClr val="000099"/>
                </a:solidFill>
                <a:latin typeface="Arial"/>
                <a:ea typeface="ＭＳ Ｐゴシック" panose="020B0600070205080204" pitchFamily="34" charset="-128"/>
              </a:rPr>
              <a:t>Règles du jeu</a:t>
            </a:r>
            <a:r>
              <a:rPr lang="fr-FR" altLang="fr-FR" b="1" u="sng" dirty="0">
                <a:solidFill>
                  <a:srgbClr val="000099"/>
                </a:solidFill>
                <a:effectLst>
                  <a:outerShdw blurRad="38100" dist="38100" dir="2700000" algn="tl">
                    <a:srgbClr val="C0C0C0"/>
                  </a:outerShdw>
                </a:effectLst>
                <a:latin typeface="Arial"/>
                <a:ea typeface="ＭＳ Ｐゴシック" panose="020B0600070205080204" pitchFamily="34" charset="-128"/>
              </a:rPr>
              <a:t> </a:t>
            </a:r>
            <a:r>
              <a:rPr lang="fr-FR" altLang="fr-FR" b="1" dirty="0">
                <a:solidFill>
                  <a:srgbClr val="000099"/>
                </a:solidFill>
                <a:latin typeface="Arial"/>
                <a:ea typeface="ＭＳ Ｐゴシック" panose="020B0600070205080204" pitchFamily="34" charset="-128"/>
              </a:rPr>
              <a:t>:</a:t>
            </a:r>
            <a:endParaRPr lang="fr-FR" altLang="fr-FR" dirty="0">
              <a:solidFill>
                <a:srgbClr val="000099"/>
              </a:solidFill>
              <a:latin typeface="Arial"/>
              <a:ea typeface="ＭＳ Ｐゴシック" panose="020B0600070205080204" pitchFamily="34" charset="-128"/>
            </a:endParaRPr>
          </a:p>
          <a:p>
            <a:pPr eaLnBrk="0" hangingPunct="0">
              <a:spcBef>
                <a:spcPct val="50000"/>
              </a:spcBef>
              <a:buClr>
                <a:srgbClr val="000099"/>
              </a:buClr>
              <a:buFontTx/>
              <a:buBlip>
                <a:blip r:embed="rId3"/>
              </a:buBlip>
            </a:pPr>
            <a:r>
              <a:rPr lang="fr-FR" altLang="fr-FR" dirty="0">
                <a:solidFill>
                  <a:srgbClr val="000099"/>
                </a:solidFill>
                <a:latin typeface="Arial"/>
                <a:ea typeface="ＭＳ Ｐゴシック" panose="020B0600070205080204" pitchFamily="34" charset="-128"/>
              </a:rPr>
              <a:t>En </a:t>
            </a:r>
            <a:r>
              <a:rPr lang="fr-FR" altLang="fr-FR" b="1" dirty="0">
                <a:solidFill>
                  <a:srgbClr val="000099"/>
                </a:solidFill>
                <a:latin typeface="Arial"/>
                <a:ea typeface="ＭＳ Ｐゴシック" panose="020B0600070205080204" pitchFamily="34" charset="-128"/>
              </a:rPr>
              <a:t>binôme</a:t>
            </a:r>
          </a:p>
          <a:p>
            <a:pPr eaLnBrk="0" hangingPunct="0">
              <a:spcBef>
                <a:spcPct val="50000"/>
              </a:spcBef>
              <a:buClr>
                <a:srgbClr val="000099"/>
              </a:buClr>
              <a:buFontTx/>
              <a:buBlip>
                <a:blip r:embed="rId3"/>
              </a:buBlip>
            </a:pPr>
            <a:r>
              <a:rPr lang="fr-FR" i="1" dirty="0">
                <a:solidFill>
                  <a:srgbClr val="000099"/>
                </a:solidFill>
              </a:rPr>
              <a:t>« Suite à son arthrose, Madame X., 73 ans, va subir dans une semaine, une intervention chirurgicale pour lui poser une prothèse de hanche »</a:t>
            </a:r>
            <a:r>
              <a:rPr lang="fr-FR" dirty="0">
                <a:solidFill>
                  <a:srgbClr val="000099"/>
                </a:solidFill>
              </a:rPr>
              <a:t> </a:t>
            </a:r>
          </a:p>
          <a:p>
            <a:pPr eaLnBrk="0" hangingPunct="0">
              <a:spcBef>
                <a:spcPct val="50000"/>
              </a:spcBef>
              <a:buClr>
                <a:srgbClr val="000099"/>
              </a:buClr>
              <a:buFontTx/>
              <a:buBlip>
                <a:blip r:embed="rId3"/>
              </a:buBlip>
            </a:pPr>
            <a:r>
              <a:rPr lang="fr-FR" altLang="fr-FR" b="1" dirty="0">
                <a:solidFill>
                  <a:srgbClr val="000099"/>
                </a:solidFill>
                <a:latin typeface="Arial"/>
                <a:ea typeface="ＭＳ Ｐゴシック" panose="020B0600070205080204" pitchFamily="34" charset="-128"/>
              </a:rPr>
              <a:t>Constituer le contenu d’une trousse conseil péri-opératoire</a:t>
            </a:r>
          </a:p>
          <a:p>
            <a:pPr lvl="1" eaLnBrk="0" hangingPunct="0">
              <a:lnSpc>
                <a:spcPct val="110000"/>
              </a:lnSpc>
              <a:spcBef>
                <a:spcPct val="20000"/>
              </a:spcBef>
              <a:buClr>
                <a:srgbClr val="000099"/>
              </a:buClr>
            </a:pPr>
            <a:r>
              <a:rPr lang="fr-FR" altLang="fr-FR" dirty="0">
                <a:solidFill>
                  <a:srgbClr val="000099"/>
                </a:solidFill>
                <a:latin typeface="Arial"/>
                <a:ea typeface="ＭＳ Ｐゴシック" panose="020B0600070205080204" pitchFamily="34" charset="-128"/>
              </a:rPr>
              <a:t>Pour chaque médicament : justification, posologie et durée</a:t>
            </a:r>
          </a:p>
        </p:txBody>
      </p:sp>
      <p:sp>
        <p:nvSpPr>
          <p:cNvPr id="7" name="Text Box 4"/>
          <p:cNvSpPr txBox="1">
            <a:spLocks noChangeArrowheads="1"/>
          </p:cNvSpPr>
          <p:nvPr/>
        </p:nvSpPr>
        <p:spPr bwMode="auto">
          <a:xfrm>
            <a:off x="2037714" y="1557681"/>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9" name="ZoneTexte 8"/>
          <p:cNvSpPr txBox="1"/>
          <p:nvPr/>
        </p:nvSpPr>
        <p:spPr>
          <a:xfrm rot="21560331">
            <a:off x="1396420" y="3028433"/>
            <a:ext cx="2863911" cy="369332"/>
          </a:xfrm>
          <a:prstGeom prst="rect">
            <a:avLst/>
          </a:prstGeom>
          <a:noFill/>
        </p:spPr>
        <p:txBody>
          <a:bodyPr wrap="square" rtlCol="0">
            <a:spAutoFit/>
          </a:bodyPr>
          <a:lstStyle/>
          <a:p>
            <a:r>
              <a:rPr lang="fr-FR" dirty="0">
                <a:solidFill>
                  <a:srgbClr val="FFFFFF"/>
                </a:solidFill>
                <a:latin typeface="Arial Black" panose="020B0A04020102020204" pitchFamily="34" charset="0"/>
              </a:rPr>
              <a:t>7’</a:t>
            </a:r>
          </a:p>
        </p:txBody>
      </p:sp>
      <p:sp>
        <p:nvSpPr>
          <p:cNvPr id="10" name="ZoneTexte 9"/>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11"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Chirurgie osseuse (prothèses)</a:t>
            </a:r>
            <a:endParaRPr lang="fr-FR" altLang="fr-FR" sz="2000" b="1" dirty="0">
              <a:solidFill>
                <a:srgbClr val="95C41D"/>
              </a:solidFill>
              <a:cs typeface="Arial" panose="020B0604020202020204" pitchFamily="34" charset="0"/>
            </a:endParaRPr>
          </a:p>
        </p:txBody>
      </p:sp>
    </p:spTree>
    <p:extLst>
      <p:ext uri="{BB962C8B-B14F-4D97-AF65-F5344CB8AC3E}">
        <p14:creationId xmlns:p14="http://schemas.microsoft.com/office/powerpoint/2010/main" val="10776901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4909771" y="5738851"/>
            <a:ext cx="3508916" cy="723602"/>
          </a:xfrm>
          <a:prstGeom prst="roundRect">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spcBef>
                <a:spcPct val="20000"/>
              </a:spcBef>
            </a:pPr>
            <a:r>
              <a:rPr lang="fr-FR" altLang="fr-FR" b="1" dirty="0" err="1">
                <a:solidFill>
                  <a:srgbClr val="000099"/>
                </a:solidFill>
                <a:latin typeface="Arial"/>
                <a:ea typeface="ＭＳ Ｐゴシック" panose="020B0600070205080204" pitchFamily="34" charset="-128"/>
              </a:rPr>
              <a:t>Phosphorus</a:t>
            </a:r>
            <a:r>
              <a:rPr lang="fr-FR" altLang="fr-FR" b="1" dirty="0">
                <a:solidFill>
                  <a:srgbClr val="000099"/>
                </a:solidFill>
                <a:latin typeface="Arial"/>
                <a:ea typeface="ＭＳ Ｐゴシック" panose="020B0600070205080204" pitchFamily="34" charset="-128"/>
              </a:rPr>
              <a:t> 15 CH</a:t>
            </a:r>
          </a:p>
          <a:p>
            <a:pPr algn="ctr" eaLnBrk="0" hangingPunct="0">
              <a:spcBef>
                <a:spcPts val="300"/>
              </a:spcBef>
            </a:pPr>
            <a:r>
              <a:rPr lang="fr-FR" altLang="fr-FR" sz="1600" dirty="0">
                <a:solidFill>
                  <a:srgbClr val="000099"/>
                </a:solidFill>
                <a:latin typeface="Arial"/>
                <a:ea typeface="ＭＳ Ｐゴシック" panose="020B0600070205080204" pitchFamily="34" charset="-128"/>
              </a:rPr>
              <a:t>1 dose 1 heure avant l’intervention</a:t>
            </a:r>
          </a:p>
        </p:txBody>
      </p:sp>
      <p:grpSp>
        <p:nvGrpSpPr>
          <p:cNvPr id="340996" name="Group 40"/>
          <p:cNvGrpSpPr>
            <a:grpSpLocks/>
          </p:cNvGrpSpPr>
          <p:nvPr/>
        </p:nvGrpSpPr>
        <p:grpSpPr bwMode="auto">
          <a:xfrm>
            <a:off x="6456265" y="4748185"/>
            <a:ext cx="415925" cy="431800"/>
            <a:chOff x="1584" y="2688"/>
            <a:chExt cx="166" cy="144"/>
          </a:xfrm>
        </p:grpSpPr>
        <p:sp>
          <p:nvSpPr>
            <p:cNvPr id="340997" name="Freeform 41"/>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srgbClr val="000000"/>
                </a:solidFill>
              </a:endParaRPr>
            </a:p>
          </p:txBody>
        </p:sp>
        <p:sp>
          <p:nvSpPr>
            <p:cNvPr id="340998" name="Freeform 42"/>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srgbClr val="000000"/>
                </a:solidFill>
              </a:endParaRPr>
            </a:p>
          </p:txBody>
        </p:sp>
      </p:grpSp>
      <p:sp>
        <p:nvSpPr>
          <p:cNvPr id="340999" name="Text Box 38"/>
          <p:cNvSpPr txBox="1">
            <a:spLocks noChangeArrowheads="1"/>
          </p:cNvSpPr>
          <p:nvPr/>
        </p:nvSpPr>
        <p:spPr bwMode="auto">
          <a:xfrm>
            <a:off x="4063110" y="5292404"/>
            <a:ext cx="52022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7124700" algn="r"/>
              </a:tabLst>
              <a:defRPr>
                <a:solidFill>
                  <a:schemeClr val="tx1"/>
                </a:solidFill>
                <a:latin typeface="Arial" panose="020B0604020202020204" pitchFamily="34" charset="0"/>
                <a:cs typeface="Arial" panose="020B0604020202020204" pitchFamily="34" charset="0"/>
              </a:defRPr>
            </a:lvl1pPr>
            <a:lvl2pPr marL="742950" indent="-285750">
              <a:tabLst>
                <a:tab pos="7124700" algn="r"/>
              </a:tabLst>
              <a:defRPr>
                <a:solidFill>
                  <a:schemeClr val="tx1"/>
                </a:solidFill>
                <a:latin typeface="Arial" panose="020B0604020202020204" pitchFamily="34" charset="0"/>
                <a:cs typeface="Arial" panose="020B0604020202020204" pitchFamily="34" charset="0"/>
              </a:defRPr>
            </a:lvl2pPr>
            <a:lvl3pPr marL="1143000" indent="-228600">
              <a:tabLst>
                <a:tab pos="7124700" algn="r"/>
              </a:tabLst>
              <a:defRPr>
                <a:solidFill>
                  <a:schemeClr val="tx1"/>
                </a:solidFill>
                <a:latin typeface="Arial" panose="020B0604020202020204" pitchFamily="34" charset="0"/>
                <a:cs typeface="Arial" panose="020B0604020202020204" pitchFamily="34" charset="0"/>
              </a:defRPr>
            </a:lvl3pPr>
            <a:lvl4pPr marL="1600200" indent="-228600">
              <a:tabLst>
                <a:tab pos="7124700" algn="r"/>
              </a:tabLst>
              <a:defRPr>
                <a:solidFill>
                  <a:schemeClr val="tx1"/>
                </a:solidFill>
                <a:latin typeface="Arial" panose="020B0604020202020204" pitchFamily="34" charset="0"/>
                <a:cs typeface="Arial" panose="020B0604020202020204" pitchFamily="34" charset="0"/>
              </a:defRPr>
            </a:lvl4pPr>
            <a:lvl5pPr marL="2057400" indent="-228600">
              <a:tabLst>
                <a:tab pos="7124700" algn="r"/>
              </a:tabLst>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tabLst>
                <a:tab pos="7124700" algn="r"/>
              </a:tabLs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tabLst>
                <a:tab pos="7124700" algn="r"/>
              </a:tabLs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tabLst>
                <a:tab pos="7124700" algn="r"/>
              </a:tabLs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tabLst>
                <a:tab pos="7124700" algn="r"/>
              </a:tabLst>
              <a:defRPr>
                <a:solidFill>
                  <a:schemeClr val="tx1"/>
                </a:solidFill>
                <a:latin typeface="Arial" panose="020B0604020202020204" pitchFamily="34" charset="0"/>
                <a:cs typeface="Arial" panose="020B0604020202020204" pitchFamily="34" charset="0"/>
              </a:defRPr>
            </a:lvl9pPr>
          </a:lstStyle>
          <a:p>
            <a:pPr algn="ctr" eaLnBrk="0" hangingPunct="0">
              <a:buClr>
                <a:srgbClr val="007A00"/>
              </a:buClr>
            </a:pPr>
            <a:r>
              <a:rPr lang="fr-FR" altLang="fr-FR" sz="1600" b="1" dirty="0">
                <a:solidFill>
                  <a:srgbClr val="000099"/>
                </a:solidFill>
                <a:latin typeface="Arial"/>
                <a:ea typeface="ＭＳ Ｐゴシック" panose="020B0600070205080204" pitchFamily="34" charset="-128"/>
              </a:rPr>
              <a:t>Prévention des hémorragies chirurgicales</a:t>
            </a:r>
          </a:p>
        </p:txBody>
      </p:sp>
      <p:sp>
        <p:nvSpPr>
          <p:cNvPr id="4" name="Rectangle 4"/>
          <p:cNvSpPr>
            <a:spLocks noChangeArrowheads="1"/>
          </p:cNvSpPr>
          <p:nvPr/>
        </p:nvSpPr>
        <p:spPr bwMode="auto">
          <a:xfrm>
            <a:off x="4909771" y="3468521"/>
            <a:ext cx="3517113" cy="1115199"/>
          </a:xfrm>
          <a:prstGeom prst="roundRect">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spcBef>
                <a:spcPct val="20000"/>
              </a:spcBef>
            </a:pPr>
            <a:r>
              <a:rPr lang="fr-FR" altLang="fr-FR" b="1" dirty="0" err="1">
                <a:solidFill>
                  <a:srgbClr val="000099"/>
                </a:solidFill>
                <a:latin typeface="Arial"/>
              </a:rPr>
              <a:t>Gelsemium</a:t>
            </a:r>
            <a:r>
              <a:rPr lang="fr-FR" altLang="fr-FR" b="1" dirty="0">
                <a:solidFill>
                  <a:srgbClr val="000099"/>
                </a:solidFill>
                <a:latin typeface="Arial"/>
              </a:rPr>
              <a:t> 30 CH</a:t>
            </a:r>
            <a:r>
              <a:rPr lang="fr-FR" altLang="fr-FR" dirty="0">
                <a:solidFill>
                  <a:srgbClr val="000000"/>
                </a:solidFill>
                <a:latin typeface="Arial"/>
              </a:rPr>
              <a:t> </a:t>
            </a:r>
          </a:p>
          <a:p>
            <a:pPr algn="ctr" eaLnBrk="0" hangingPunct="0">
              <a:spcBef>
                <a:spcPts val="600"/>
              </a:spcBef>
            </a:pPr>
            <a:r>
              <a:rPr lang="fr-FR" altLang="fr-FR" b="1" dirty="0">
                <a:solidFill>
                  <a:srgbClr val="000099"/>
                </a:solidFill>
                <a:latin typeface="Arial"/>
              </a:rPr>
              <a:t>Arnica </a:t>
            </a:r>
            <a:r>
              <a:rPr lang="fr-FR" altLang="fr-FR" b="1" dirty="0" err="1">
                <a:solidFill>
                  <a:srgbClr val="000099"/>
                </a:solidFill>
                <a:latin typeface="Arial"/>
              </a:rPr>
              <a:t>montana</a:t>
            </a:r>
            <a:r>
              <a:rPr lang="fr-FR" altLang="fr-FR" b="1" dirty="0">
                <a:solidFill>
                  <a:srgbClr val="000099"/>
                </a:solidFill>
                <a:latin typeface="Arial"/>
              </a:rPr>
              <a:t> 15 CH</a:t>
            </a:r>
            <a:r>
              <a:rPr lang="fr-FR" altLang="fr-FR" dirty="0">
                <a:solidFill>
                  <a:srgbClr val="000000"/>
                </a:solidFill>
                <a:latin typeface="Arial"/>
              </a:rPr>
              <a:t> </a:t>
            </a:r>
          </a:p>
          <a:p>
            <a:pPr algn="ctr" eaLnBrk="0" hangingPunct="0">
              <a:spcBef>
                <a:spcPts val="300"/>
              </a:spcBef>
            </a:pPr>
            <a:r>
              <a:rPr lang="fr-FR" altLang="fr-FR" sz="1600" dirty="0">
                <a:solidFill>
                  <a:srgbClr val="000099"/>
                </a:solidFill>
                <a:latin typeface="Arial"/>
              </a:rPr>
              <a:t>1 dose de chaque</a:t>
            </a:r>
            <a:endParaRPr lang="fr-FR" altLang="fr-FR" sz="1600" dirty="0">
              <a:solidFill>
                <a:srgbClr val="000099"/>
              </a:solidFill>
              <a:latin typeface="Arial"/>
              <a:ea typeface="ＭＳ Ｐゴシック" panose="020B0600070205080204" pitchFamily="34" charset="-128"/>
            </a:endParaRPr>
          </a:p>
        </p:txBody>
      </p:sp>
      <p:grpSp>
        <p:nvGrpSpPr>
          <p:cNvPr id="341001" name="Group 40"/>
          <p:cNvGrpSpPr>
            <a:grpSpLocks/>
          </p:cNvGrpSpPr>
          <p:nvPr/>
        </p:nvGrpSpPr>
        <p:grpSpPr bwMode="auto">
          <a:xfrm>
            <a:off x="6438726" y="2880680"/>
            <a:ext cx="415925" cy="431800"/>
            <a:chOff x="1584" y="2688"/>
            <a:chExt cx="166" cy="144"/>
          </a:xfrm>
        </p:grpSpPr>
        <p:sp>
          <p:nvSpPr>
            <p:cNvPr id="341002" name="Freeform 41"/>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srgbClr val="000000"/>
                </a:solidFill>
              </a:endParaRPr>
            </a:p>
          </p:txBody>
        </p:sp>
        <p:sp>
          <p:nvSpPr>
            <p:cNvPr id="341003" name="Freeform 42"/>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srgbClr val="000000"/>
                </a:solidFill>
              </a:endParaRPr>
            </a:p>
          </p:txBody>
        </p:sp>
      </p:grpSp>
      <p:sp>
        <p:nvSpPr>
          <p:cNvPr id="18" name="ZoneTexte 17"/>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19" name="Text Box 50"/>
          <p:cNvSpPr txBox="1">
            <a:spLocks noChangeArrowheads="1"/>
          </p:cNvSpPr>
          <p:nvPr/>
        </p:nvSpPr>
        <p:spPr bwMode="auto">
          <a:xfrm>
            <a:off x="2390654" y="972941"/>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Chirurgie osseuse (prothèses)</a:t>
            </a:r>
            <a:endParaRPr lang="fr-FR" altLang="fr-FR" sz="2000" b="1" dirty="0">
              <a:solidFill>
                <a:srgbClr val="95C41D"/>
              </a:solidFill>
              <a:cs typeface="Arial" panose="020B0604020202020204" pitchFamily="34" charset="0"/>
            </a:endParaRPr>
          </a:p>
        </p:txBody>
      </p:sp>
      <p:sp>
        <p:nvSpPr>
          <p:cNvPr id="20" name="Espace réservé du contenu 2"/>
          <p:cNvSpPr txBox="1">
            <a:spLocks/>
          </p:cNvSpPr>
          <p:nvPr/>
        </p:nvSpPr>
        <p:spPr>
          <a:xfrm>
            <a:off x="268288" y="1084849"/>
            <a:ext cx="2566352"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err="1">
                <a:solidFill>
                  <a:srgbClr val="000099"/>
                </a:solidFill>
                <a:cs typeface="Arial" panose="020B0604020202020204" pitchFamily="34" charset="0"/>
              </a:rPr>
              <a:t>Pré-opératoire</a:t>
            </a:r>
            <a:endParaRPr lang="fr-FR" sz="2000" b="1" u="sng" dirty="0">
              <a:solidFill>
                <a:srgbClr val="000099"/>
              </a:solidFill>
              <a:cs typeface="Arial" panose="020B0604020202020204" pitchFamily="34" charset="0"/>
            </a:endParaRPr>
          </a:p>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p:txBody>
      </p:sp>
      <p:pic>
        <p:nvPicPr>
          <p:cNvPr id="16" name="Imag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7" name="Rectangle 16"/>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endParaRPr>
          </a:p>
        </p:txBody>
      </p:sp>
      <p:sp>
        <p:nvSpPr>
          <p:cNvPr id="21" name="Rectangle 20"/>
          <p:cNvSpPr/>
          <p:nvPr/>
        </p:nvSpPr>
        <p:spPr>
          <a:xfrm>
            <a:off x="9905367" y="355821"/>
            <a:ext cx="2287793" cy="369332"/>
          </a:xfrm>
          <a:prstGeom prst="rect">
            <a:avLst/>
          </a:prstGeom>
          <a:noFill/>
        </p:spPr>
        <p:txBody>
          <a:bodyPr wrap="square">
            <a:spAutoFit/>
          </a:bodyPr>
          <a:lstStyle/>
          <a:p>
            <a:pPr algn="ctr"/>
            <a:r>
              <a:rPr lang="fr-FR" i="1" dirty="0">
                <a:solidFill>
                  <a:srgbClr val="000099"/>
                </a:solidFill>
              </a:rPr>
              <a:t>« J’ai mal »</a:t>
            </a:r>
          </a:p>
        </p:txBody>
      </p:sp>
      <p:sp>
        <p:nvSpPr>
          <p:cNvPr id="22" name="Rectangle 4"/>
          <p:cNvSpPr>
            <a:spLocks noChangeArrowheads="1"/>
          </p:cNvSpPr>
          <p:nvPr/>
        </p:nvSpPr>
        <p:spPr bwMode="auto">
          <a:xfrm>
            <a:off x="4909771" y="2136430"/>
            <a:ext cx="3508916" cy="723602"/>
          </a:xfrm>
          <a:prstGeom prst="roundRect">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spcBef>
                <a:spcPct val="20000"/>
              </a:spcBef>
            </a:pPr>
            <a:r>
              <a:rPr lang="fr-FR" altLang="fr-FR" b="1" dirty="0" err="1">
                <a:solidFill>
                  <a:srgbClr val="000099"/>
                </a:solidFill>
                <a:latin typeface="Arial"/>
              </a:rPr>
              <a:t>Gelsemium</a:t>
            </a:r>
            <a:r>
              <a:rPr lang="fr-FR" altLang="fr-FR" b="1" dirty="0">
                <a:solidFill>
                  <a:srgbClr val="000099"/>
                </a:solidFill>
                <a:latin typeface="Arial"/>
              </a:rPr>
              <a:t> 15 CH</a:t>
            </a:r>
            <a:r>
              <a:rPr lang="fr-FR" altLang="fr-FR" dirty="0">
                <a:solidFill>
                  <a:srgbClr val="000000"/>
                </a:solidFill>
                <a:latin typeface="Arial"/>
              </a:rPr>
              <a:t> </a:t>
            </a:r>
          </a:p>
          <a:p>
            <a:pPr algn="ctr" eaLnBrk="0" hangingPunct="0">
              <a:spcBef>
                <a:spcPts val="300"/>
              </a:spcBef>
            </a:pPr>
            <a:r>
              <a:rPr lang="fr-FR" altLang="fr-FR" sz="1600" dirty="0">
                <a:solidFill>
                  <a:srgbClr val="000099"/>
                </a:solidFill>
                <a:latin typeface="Arial"/>
              </a:rPr>
              <a:t>5 granules au coucher</a:t>
            </a:r>
          </a:p>
        </p:txBody>
      </p:sp>
      <p:sp>
        <p:nvSpPr>
          <p:cNvPr id="23" name="Espace réservé du texte 3"/>
          <p:cNvSpPr txBox="1">
            <a:spLocks/>
          </p:cNvSpPr>
          <p:nvPr/>
        </p:nvSpPr>
        <p:spPr>
          <a:xfrm>
            <a:off x="-677149" y="1799023"/>
            <a:ext cx="4641916" cy="880991"/>
          </a:xfrm>
          <a:prstGeom prst="rect">
            <a:avLst/>
          </a:prstGeom>
        </p:spPr>
        <p:txBody>
          <a:bodyPr>
            <a:normAutofit fontScale="92500"/>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28700" lvl="2" indent="-342900">
              <a:buFontTx/>
              <a:buChar char="-"/>
            </a:pPr>
            <a:endParaRPr lang="fr-FR" sz="2000" b="1" dirty="0">
              <a:solidFill>
                <a:srgbClr val="000099"/>
              </a:solidFill>
            </a:endParaRPr>
          </a:p>
          <a:p>
            <a:pPr marL="914400" lvl="2" indent="0">
              <a:buNone/>
            </a:pPr>
            <a:r>
              <a:rPr lang="fr-FR" sz="1800" b="1" dirty="0">
                <a:solidFill>
                  <a:srgbClr val="000099"/>
                </a:solidFill>
                <a:latin typeface="Arial" panose="020B0604020202020204" pitchFamily="34" charset="0"/>
                <a:cs typeface="Arial" panose="020B0604020202020204" pitchFamily="34" charset="0"/>
                <a:sym typeface="Wingdings" panose="05000000000000000000" pitchFamily="2" charset="2"/>
              </a:rPr>
              <a:t> </a:t>
            </a:r>
            <a:r>
              <a:rPr lang="fr-FR" sz="1800" b="1" u="sng" dirty="0">
                <a:solidFill>
                  <a:srgbClr val="000099"/>
                </a:solidFill>
              </a:rPr>
              <a:t>8 à 15 jours avant l’intervention</a:t>
            </a:r>
            <a:endParaRPr lang="fr-FR" sz="2000" b="1" dirty="0">
              <a:solidFill>
                <a:srgbClr val="000099"/>
              </a:solidFill>
            </a:endParaRPr>
          </a:p>
          <a:p>
            <a:pPr marL="1028700" lvl="2" indent="-342900">
              <a:buFontTx/>
              <a:buChar char="-"/>
            </a:pPr>
            <a:endParaRPr lang="fr-FR" sz="2000" b="1" u="sng" dirty="0">
              <a:solidFill>
                <a:srgbClr val="9900CC"/>
              </a:solidFill>
            </a:endParaRPr>
          </a:p>
          <a:p>
            <a:pPr marL="1028700" lvl="2" indent="-342900">
              <a:buFontTx/>
              <a:buChar char="-"/>
            </a:pPr>
            <a:endParaRPr lang="fr-FR" sz="2000" b="1" u="sng" dirty="0">
              <a:solidFill>
                <a:srgbClr val="9900CC"/>
              </a:solidFill>
            </a:endParaRPr>
          </a:p>
          <a:p>
            <a:pPr lvl="2"/>
            <a:endParaRPr lang="fr-FR" sz="2000" b="1" dirty="0">
              <a:solidFill>
                <a:srgbClr val="002060"/>
              </a:solidFill>
            </a:endParaRPr>
          </a:p>
          <a:p>
            <a:endParaRPr lang="fr-FR" dirty="0"/>
          </a:p>
        </p:txBody>
      </p:sp>
      <p:sp>
        <p:nvSpPr>
          <p:cNvPr id="24" name="Espace réservé du texte 3"/>
          <p:cNvSpPr txBox="1">
            <a:spLocks/>
          </p:cNvSpPr>
          <p:nvPr/>
        </p:nvSpPr>
        <p:spPr>
          <a:xfrm>
            <a:off x="-659449" y="3000273"/>
            <a:ext cx="4641916" cy="880991"/>
          </a:xfrm>
          <a:prstGeom prst="rect">
            <a:avLst/>
          </a:prstGeom>
        </p:spPr>
        <p:txBody>
          <a:bodyPr>
            <a:norm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28700" lvl="2" indent="-342900">
              <a:buFontTx/>
              <a:buChar char="-"/>
            </a:pPr>
            <a:endParaRPr lang="fr-FR" sz="2000" b="1" dirty="0">
              <a:solidFill>
                <a:srgbClr val="000099"/>
              </a:solidFill>
            </a:endParaRPr>
          </a:p>
          <a:p>
            <a:pPr marL="914400" lvl="2" indent="0">
              <a:buNone/>
            </a:pPr>
            <a:r>
              <a:rPr lang="fr-FR" sz="1800" b="1" dirty="0">
                <a:solidFill>
                  <a:srgbClr val="000099"/>
                </a:solidFill>
                <a:latin typeface="Arial" panose="020B0604020202020204" pitchFamily="34" charset="0"/>
                <a:cs typeface="Arial" panose="020B0604020202020204" pitchFamily="34" charset="0"/>
                <a:sym typeface="Wingdings" panose="05000000000000000000" pitchFamily="2" charset="2"/>
              </a:rPr>
              <a:t> </a:t>
            </a:r>
            <a:r>
              <a:rPr lang="fr-FR" sz="1800" b="1" u="sng" dirty="0">
                <a:solidFill>
                  <a:srgbClr val="000099"/>
                </a:solidFill>
              </a:rPr>
              <a:t>La veille de l’intervention</a:t>
            </a:r>
          </a:p>
        </p:txBody>
      </p:sp>
      <p:sp>
        <p:nvSpPr>
          <p:cNvPr id="25" name="Espace réservé du texte 3"/>
          <p:cNvSpPr txBox="1">
            <a:spLocks/>
          </p:cNvSpPr>
          <p:nvPr/>
        </p:nvSpPr>
        <p:spPr>
          <a:xfrm>
            <a:off x="-655128" y="4834657"/>
            <a:ext cx="4641916" cy="880991"/>
          </a:xfrm>
          <a:prstGeom prst="rect">
            <a:avLst/>
          </a:prstGeom>
        </p:spPr>
        <p:txBody>
          <a:bodyPr>
            <a:norm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lvl="2" indent="0">
              <a:buNone/>
            </a:pPr>
            <a:endParaRPr lang="fr-FR" sz="2000" b="1" dirty="0">
              <a:solidFill>
                <a:srgbClr val="000099"/>
              </a:solidFill>
            </a:endParaRPr>
          </a:p>
          <a:p>
            <a:pPr marL="914400" lvl="2" indent="0">
              <a:buNone/>
            </a:pPr>
            <a:r>
              <a:rPr lang="fr-FR" sz="1800" b="1" dirty="0">
                <a:solidFill>
                  <a:srgbClr val="000099"/>
                </a:solidFill>
                <a:latin typeface="Arial" panose="020B0604020202020204" pitchFamily="34" charset="0"/>
                <a:cs typeface="Arial" panose="020B0604020202020204" pitchFamily="34" charset="0"/>
                <a:sym typeface="Wingdings" panose="05000000000000000000" pitchFamily="2" charset="2"/>
              </a:rPr>
              <a:t> </a:t>
            </a:r>
            <a:r>
              <a:rPr lang="fr-FR" sz="1800" b="1" u="sng" dirty="0">
                <a:solidFill>
                  <a:srgbClr val="000099"/>
                </a:solidFill>
              </a:rPr>
              <a:t>Le jour J</a:t>
            </a:r>
          </a:p>
          <a:p>
            <a:pPr marL="1028700" lvl="2" indent="-342900">
              <a:buFontTx/>
              <a:buChar char="-"/>
            </a:pPr>
            <a:endParaRPr lang="fr-FR" sz="2000" b="1" dirty="0">
              <a:solidFill>
                <a:srgbClr val="000099"/>
              </a:solidFill>
            </a:endParaRPr>
          </a:p>
          <a:p>
            <a:pPr marL="685800" lvl="2" indent="0">
              <a:buNone/>
            </a:pPr>
            <a:endParaRPr lang="fr-FR" sz="2000" b="1" u="sng" dirty="0">
              <a:solidFill>
                <a:srgbClr val="9900CC"/>
              </a:solidFill>
            </a:endParaRPr>
          </a:p>
          <a:p>
            <a:pPr marL="1028700" lvl="2" indent="-342900">
              <a:buFontTx/>
              <a:buChar char="-"/>
            </a:pPr>
            <a:endParaRPr lang="fr-FR" sz="2000" b="1" u="sng" dirty="0">
              <a:solidFill>
                <a:srgbClr val="9900CC"/>
              </a:solidFill>
            </a:endParaRPr>
          </a:p>
          <a:p>
            <a:pPr lvl="2"/>
            <a:endParaRPr lang="fr-FR" sz="2000" b="1" dirty="0">
              <a:solidFill>
                <a:srgbClr val="002060"/>
              </a:solidFill>
            </a:endParaRPr>
          </a:p>
          <a:p>
            <a:endParaRPr lang="fr-FR" dirty="0"/>
          </a:p>
        </p:txBody>
      </p:sp>
    </p:spTree>
    <p:extLst>
      <p:ext uri="{BB962C8B-B14F-4D97-AF65-F5344CB8AC3E}">
        <p14:creationId xmlns:p14="http://schemas.microsoft.com/office/powerpoint/2010/main" val="85254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100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409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099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40999" grpId="0"/>
      <p:bldP spid="4" grpId="0" animBg="1"/>
      <p:bldP spid="22" grpId="0" animBg="1"/>
      <p:bldP spid="23" grpId="0"/>
      <p:bldP spid="24" grpId="0"/>
      <p:bldP spid="2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8" name="Rectangle 18"/>
          <p:cNvSpPr>
            <a:spLocks noChangeArrowheads="1"/>
          </p:cNvSpPr>
          <p:nvPr/>
        </p:nvSpPr>
        <p:spPr bwMode="auto">
          <a:xfrm>
            <a:off x="3576046" y="1552859"/>
            <a:ext cx="4815856" cy="1038582"/>
          </a:xfrm>
          <a:prstGeom prst="roundRect">
            <a:avLst/>
          </a:prstGeom>
          <a:noFill/>
          <a:ln w="9525">
            <a:solidFill>
              <a:srgbClr val="92D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20000"/>
              </a:spcBef>
            </a:pPr>
            <a:r>
              <a:rPr lang="fr-FR" altLang="fr-FR" b="1" dirty="0">
                <a:solidFill>
                  <a:srgbClr val="000099"/>
                </a:solidFill>
                <a:cs typeface="Arial" panose="020B0604020202020204" pitchFamily="34" charset="0"/>
              </a:rPr>
              <a:t>Apis </a:t>
            </a:r>
            <a:r>
              <a:rPr lang="fr-FR" altLang="fr-FR" b="1" dirty="0" err="1">
                <a:solidFill>
                  <a:srgbClr val="000099"/>
                </a:solidFill>
                <a:cs typeface="Arial" panose="020B0604020202020204" pitchFamily="34" charset="0"/>
              </a:rPr>
              <a:t>mellifica</a:t>
            </a:r>
            <a:r>
              <a:rPr lang="fr-FR" altLang="fr-FR" b="1" dirty="0">
                <a:solidFill>
                  <a:srgbClr val="000099"/>
                </a:solidFill>
                <a:cs typeface="Arial" panose="020B0604020202020204" pitchFamily="34" charset="0"/>
              </a:rPr>
              <a:t> 15 CH</a:t>
            </a:r>
          </a:p>
          <a:p>
            <a:pPr algn="ctr">
              <a:spcBef>
                <a:spcPts val="300"/>
              </a:spcBef>
            </a:pPr>
            <a:r>
              <a:rPr lang="fr-FR" altLang="fr-FR" sz="1600" dirty="0">
                <a:solidFill>
                  <a:srgbClr val="000099"/>
                </a:solidFill>
                <a:cs typeface="Arial" panose="020B0604020202020204" pitchFamily="34" charset="0"/>
              </a:rPr>
              <a:t>1 dose dès que possible au réveil, </a:t>
            </a:r>
          </a:p>
          <a:p>
            <a:pPr algn="ctr">
              <a:spcBef>
                <a:spcPts val="300"/>
              </a:spcBef>
            </a:pPr>
            <a:r>
              <a:rPr lang="fr-FR" altLang="fr-FR" sz="1600" dirty="0">
                <a:solidFill>
                  <a:srgbClr val="000099"/>
                </a:solidFill>
                <a:cs typeface="Arial" panose="020B0604020202020204" pitchFamily="34" charset="0"/>
              </a:rPr>
              <a:t>à renouveler ½ h après</a:t>
            </a:r>
          </a:p>
        </p:txBody>
      </p:sp>
      <p:sp>
        <p:nvSpPr>
          <p:cNvPr id="9" name="Rectangle 24"/>
          <p:cNvSpPr>
            <a:spLocks noChangeArrowheads="1"/>
          </p:cNvSpPr>
          <p:nvPr/>
        </p:nvSpPr>
        <p:spPr bwMode="auto">
          <a:xfrm>
            <a:off x="700471" y="3298431"/>
            <a:ext cx="3596760" cy="408623"/>
          </a:xfrm>
          <a:prstGeom prst="roundRect">
            <a:avLst/>
          </a:prstGeom>
          <a:noFill/>
          <a:ln w="9525">
            <a:solidFill>
              <a:srgbClr val="92D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99"/>
                </a:solidFill>
                <a:cs typeface="Arial" panose="020B0604020202020204" pitchFamily="34" charset="0"/>
              </a:rPr>
              <a:t>Apis </a:t>
            </a:r>
            <a:r>
              <a:rPr lang="fr-FR" altLang="fr-FR" b="1" dirty="0" err="1">
                <a:solidFill>
                  <a:srgbClr val="000099"/>
                </a:solidFill>
                <a:cs typeface="Arial" panose="020B0604020202020204" pitchFamily="34" charset="0"/>
              </a:rPr>
              <a:t>mellifica</a:t>
            </a:r>
            <a:r>
              <a:rPr lang="fr-FR" altLang="fr-FR" b="1" dirty="0">
                <a:solidFill>
                  <a:srgbClr val="000099"/>
                </a:solidFill>
                <a:cs typeface="Arial" panose="020B0604020202020204" pitchFamily="34" charset="0"/>
              </a:rPr>
              <a:t> 15 CH</a:t>
            </a:r>
          </a:p>
        </p:txBody>
      </p:sp>
      <p:grpSp>
        <p:nvGrpSpPr>
          <p:cNvPr id="12" name="Group 40"/>
          <p:cNvGrpSpPr>
            <a:grpSpLocks/>
          </p:cNvGrpSpPr>
          <p:nvPr/>
        </p:nvGrpSpPr>
        <p:grpSpPr bwMode="auto">
          <a:xfrm>
            <a:off x="2074127" y="4297395"/>
            <a:ext cx="412595" cy="389259"/>
            <a:chOff x="1584" y="2688"/>
            <a:chExt cx="166" cy="144"/>
          </a:xfrm>
        </p:grpSpPr>
        <p:sp>
          <p:nvSpPr>
            <p:cNvPr id="13" name="Freeform 41"/>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srgbClr val="000000"/>
                </a:solidFill>
                <a:cs typeface="Arial" panose="020B0604020202020204" pitchFamily="34" charset="0"/>
              </a:endParaRPr>
            </a:p>
          </p:txBody>
        </p:sp>
        <p:sp>
          <p:nvSpPr>
            <p:cNvPr id="14" name="Freeform 42"/>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srgbClr val="000000"/>
                </a:solidFill>
                <a:cs typeface="Arial" panose="020B0604020202020204" pitchFamily="34" charset="0"/>
              </a:endParaRPr>
            </a:p>
          </p:txBody>
        </p:sp>
      </p:grpSp>
      <p:sp>
        <p:nvSpPr>
          <p:cNvPr id="22" name="Pentagone 21"/>
          <p:cNvSpPr/>
          <p:nvPr/>
        </p:nvSpPr>
        <p:spPr>
          <a:xfrm rot="5400000">
            <a:off x="9922669" y="400844"/>
            <a:ext cx="1819275" cy="173513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fr-FR" dirty="0">
              <a:solidFill>
                <a:prstClr val="white"/>
              </a:solidFill>
            </a:endParaRPr>
          </a:p>
        </p:txBody>
      </p:sp>
      <p:sp>
        <p:nvSpPr>
          <p:cNvPr id="26" name="ZoneTexte 16"/>
          <p:cNvSpPr txBox="1">
            <a:spLocks noChangeArrowheads="1"/>
          </p:cNvSpPr>
          <p:nvPr/>
        </p:nvSpPr>
        <p:spPr bwMode="auto">
          <a:xfrm>
            <a:off x="9964738" y="946150"/>
            <a:ext cx="17287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1400" i="1" dirty="0">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32" name="Image 3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83850" y="3714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ZoneTexte 36"/>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38" name="Text Box 50"/>
          <p:cNvSpPr txBox="1">
            <a:spLocks noChangeArrowheads="1"/>
          </p:cNvSpPr>
          <p:nvPr/>
        </p:nvSpPr>
        <p:spPr bwMode="auto">
          <a:xfrm>
            <a:off x="2390654" y="93375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Chirurgie osseuse (prothèses)</a:t>
            </a:r>
            <a:endParaRPr lang="fr-FR" altLang="fr-FR" sz="2000" b="1" dirty="0">
              <a:solidFill>
                <a:srgbClr val="95C41D"/>
              </a:solidFill>
              <a:cs typeface="Arial" panose="020B0604020202020204" pitchFamily="34" charset="0"/>
            </a:endParaRPr>
          </a:p>
        </p:txBody>
      </p:sp>
      <p:sp>
        <p:nvSpPr>
          <p:cNvPr id="39" name="Espace réservé du contenu 2"/>
          <p:cNvSpPr txBox="1">
            <a:spLocks/>
          </p:cNvSpPr>
          <p:nvPr/>
        </p:nvSpPr>
        <p:spPr>
          <a:xfrm>
            <a:off x="268288" y="1084844"/>
            <a:ext cx="2566352"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Post-opératoire</a:t>
            </a:r>
          </a:p>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p:txBody>
      </p:sp>
      <p:sp>
        <p:nvSpPr>
          <p:cNvPr id="40" name="Espace réservé du texte 3"/>
          <p:cNvSpPr txBox="1">
            <a:spLocks/>
          </p:cNvSpPr>
          <p:nvPr/>
        </p:nvSpPr>
        <p:spPr>
          <a:xfrm>
            <a:off x="-633546" y="2399513"/>
            <a:ext cx="4641916" cy="880991"/>
          </a:xfrm>
          <a:prstGeom prst="rect">
            <a:avLst/>
          </a:prstGeom>
        </p:spPr>
        <p:txBody>
          <a:bodyPr>
            <a:norm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28700" lvl="2" indent="-342900">
              <a:buFontTx/>
              <a:buChar char="-"/>
            </a:pPr>
            <a:endParaRPr lang="fr-FR" sz="2000" b="1" dirty="0">
              <a:solidFill>
                <a:srgbClr val="000099"/>
              </a:solidFill>
            </a:endParaRPr>
          </a:p>
          <a:p>
            <a:pPr marL="914400" lvl="2" indent="0">
              <a:buNone/>
            </a:pPr>
            <a:r>
              <a:rPr lang="fr-FR" sz="1800" b="1" dirty="0">
                <a:solidFill>
                  <a:srgbClr val="000099"/>
                </a:solidFill>
                <a:latin typeface="Arial" panose="020B0604020202020204" pitchFamily="34" charset="0"/>
                <a:cs typeface="Arial" panose="020B0604020202020204" pitchFamily="34" charset="0"/>
                <a:sym typeface="Wingdings" panose="05000000000000000000" pitchFamily="2" charset="2"/>
              </a:rPr>
              <a:t> </a:t>
            </a:r>
            <a:r>
              <a:rPr lang="fr-FR" sz="1800" b="1" u="sng" dirty="0">
                <a:solidFill>
                  <a:srgbClr val="000099"/>
                </a:solidFill>
              </a:rPr>
              <a:t>Sur 3 jours</a:t>
            </a:r>
            <a:endParaRPr lang="fr-FR" sz="2000" b="1" dirty="0">
              <a:solidFill>
                <a:srgbClr val="002060"/>
              </a:solidFill>
            </a:endParaRPr>
          </a:p>
        </p:txBody>
      </p:sp>
      <p:sp>
        <p:nvSpPr>
          <p:cNvPr id="41" name="Rectangle 4"/>
          <p:cNvSpPr>
            <a:spLocks noChangeArrowheads="1"/>
          </p:cNvSpPr>
          <p:nvPr/>
        </p:nvSpPr>
        <p:spPr bwMode="auto">
          <a:xfrm>
            <a:off x="700471" y="5137578"/>
            <a:ext cx="3596760" cy="408623"/>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spcBef>
                <a:spcPct val="20000"/>
              </a:spcBef>
            </a:pPr>
            <a:r>
              <a:rPr lang="fr-FR" altLang="fr-FR" b="1" dirty="0" err="1">
                <a:solidFill>
                  <a:srgbClr val="000099"/>
                </a:solidFill>
                <a:latin typeface="Arial"/>
              </a:rPr>
              <a:t>Hypericum</a:t>
            </a:r>
            <a:r>
              <a:rPr lang="fr-FR" altLang="fr-FR" b="1" dirty="0">
                <a:solidFill>
                  <a:srgbClr val="000099"/>
                </a:solidFill>
                <a:latin typeface="Arial"/>
              </a:rPr>
              <a:t> </a:t>
            </a:r>
            <a:r>
              <a:rPr lang="fr-FR" altLang="fr-FR" b="1" dirty="0" err="1">
                <a:solidFill>
                  <a:srgbClr val="000099"/>
                </a:solidFill>
                <a:latin typeface="Arial"/>
              </a:rPr>
              <a:t>perforatum</a:t>
            </a:r>
            <a:r>
              <a:rPr lang="fr-FR" altLang="fr-FR" b="1" dirty="0">
                <a:solidFill>
                  <a:srgbClr val="000099"/>
                </a:solidFill>
                <a:latin typeface="Arial"/>
              </a:rPr>
              <a:t> 15 CH </a:t>
            </a:r>
          </a:p>
        </p:txBody>
      </p:sp>
      <p:sp>
        <p:nvSpPr>
          <p:cNvPr id="42" name="Rectangle 30"/>
          <p:cNvSpPr>
            <a:spLocks noChangeArrowheads="1"/>
          </p:cNvSpPr>
          <p:nvPr/>
        </p:nvSpPr>
        <p:spPr bwMode="auto">
          <a:xfrm>
            <a:off x="205515" y="4749752"/>
            <a:ext cx="48959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dirty="0">
                <a:solidFill>
                  <a:srgbClr val="000099"/>
                </a:solidFill>
                <a:latin typeface="Arial"/>
              </a:rPr>
              <a:t>Douleurs sur le territoire d’un </a:t>
            </a:r>
            <a:r>
              <a:rPr lang="fr-FR" altLang="fr-FR" b="1" dirty="0">
                <a:solidFill>
                  <a:srgbClr val="000099"/>
                </a:solidFill>
                <a:latin typeface="Arial"/>
              </a:rPr>
              <a:t>trajet nerveux</a:t>
            </a:r>
            <a:endParaRPr lang="fr-FR" altLang="fr-FR" dirty="0">
              <a:solidFill>
                <a:srgbClr val="000099"/>
              </a:solidFill>
              <a:latin typeface="Arial"/>
            </a:endParaRPr>
          </a:p>
        </p:txBody>
      </p:sp>
      <p:sp>
        <p:nvSpPr>
          <p:cNvPr id="2" name="Rectangle 1"/>
          <p:cNvSpPr/>
          <p:nvPr/>
        </p:nvSpPr>
        <p:spPr>
          <a:xfrm>
            <a:off x="384332" y="5711907"/>
            <a:ext cx="4538294" cy="369332"/>
          </a:xfrm>
          <a:prstGeom prst="rect">
            <a:avLst/>
          </a:prstGeom>
        </p:spPr>
        <p:txBody>
          <a:bodyPr wrap="none">
            <a:spAutoFit/>
          </a:bodyPr>
          <a:lstStyle/>
          <a:p>
            <a:pPr algn="ctr">
              <a:spcBef>
                <a:spcPts val="300"/>
              </a:spcBef>
            </a:pPr>
            <a:r>
              <a:rPr lang="fr-FR" altLang="fr-FR" dirty="0">
                <a:solidFill>
                  <a:srgbClr val="000099"/>
                </a:solidFill>
              </a:rPr>
              <a:t> </a:t>
            </a:r>
            <a:r>
              <a:rPr lang="fr-FR" altLang="fr-FR" sz="1600" dirty="0">
                <a:solidFill>
                  <a:srgbClr val="000099"/>
                </a:solidFill>
              </a:rPr>
              <a:t>5 granules de chaque toutes les heures - ESA</a:t>
            </a:r>
            <a:r>
              <a:rPr lang="fr-FR" altLang="fr-FR" sz="1600" dirty="0">
                <a:solidFill>
                  <a:srgbClr val="3333CC"/>
                </a:solidFill>
              </a:rPr>
              <a:t> </a:t>
            </a:r>
            <a:r>
              <a:rPr lang="fr-FR" altLang="fr-FR" sz="1600" b="1" dirty="0">
                <a:solidFill>
                  <a:srgbClr val="000099"/>
                </a:solidFill>
                <a:cs typeface="Arial" panose="020B0604020202020204" pitchFamily="34" charset="0"/>
              </a:rPr>
              <a:t> </a:t>
            </a:r>
          </a:p>
        </p:txBody>
      </p:sp>
      <p:sp>
        <p:nvSpPr>
          <p:cNvPr id="43" name="Rectangle 24"/>
          <p:cNvSpPr>
            <a:spLocks noChangeArrowheads="1"/>
          </p:cNvSpPr>
          <p:nvPr/>
        </p:nvSpPr>
        <p:spPr bwMode="auto">
          <a:xfrm>
            <a:off x="700471" y="3832453"/>
            <a:ext cx="3596760" cy="408623"/>
          </a:xfrm>
          <a:prstGeom prst="roundRect">
            <a:avLst/>
          </a:prstGeom>
          <a:noFill/>
          <a:ln w="9525">
            <a:solidFill>
              <a:srgbClr val="92D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600"/>
              </a:spcBef>
            </a:pPr>
            <a:r>
              <a:rPr lang="fr-FR" altLang="fr-FR" b="1" dirty="0">
                <a:solidFill>
                  <a:srgbClr val="000099"/>
                </a:solidFill>
                <a:cs typeface="Arial" panose="020B0604020202020204" pitchFamily="34" charset="0"/>
              </a:rPr>
              <a:t>Arnica montana 9 CH</a:t>
            </a:r>
          </a:p>
        </p:txBody>
      </p:sp>
      <p:sp>
        <p:nvSpPr>
          <p:cNvPr id="44" name="Espace réservé du texte 3"/>
          <p:cNvSpPr txBox="1">
            <a:spLocks/>
          </p:cNvSpPr>
          <p:nvPr/>
        </p:nvSpPr>
        <p:spPr>
          <a:xfrm>
            <a:off x="6070450" y="2454455"/>
            <a:ext cx="4641916" cy="880991"/>
          </a:xfrm>
          <a:prstGeom prst="rect">
            <a:avLst/>
          </a:prstGeom>
        </p:spPr>
        <p:txBody>
          <a:bodyPr>
            <a:norm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28700" lvl="2" indent="-342900">
              <a:buFontTx/>
              <a:buChar char="-"/>
            </a:pPr>
            <a:endParaRPr lang="fr-FR" sz="2000" b="1" dirty="0">
              <a:solidFill>
                <a:srgbClr val="000099"/>
              </a:solidFill>
            </a:endParaRPr>
          </a:p>
          <a:p>
            <a:pPr marL="0" lvl="2" indent="0">
              <a:buNone/>
            </a:pPr>
            <a:r>
              <a:rPr lang="fr-FR" sz="1800" b="1" dirty="0">
                <a:solidFill>
                  <a:srgbClr val="000099"/>
                </a:solidFill>
                <a:latin typeface="Arial" panose="020B0604020202020204" pitchFamily="34" charset="0"/>
                <a:cs typeface="Arial" panose="020B0604020202020204" pitchFamily="34" charset="0"/>
                <a:sym typeface="Wingdings" panose="05000000000000000000" pitchFamily="2" charset="2"/>
              </a:rPr>
              <a:t> </a:t>
            </a:r>
            <a:r>
              <a:rPr lang="fr-FR" sz="1800" b="1" u="sng" dirty="0">
                <a:solidFill>
                  <a:srgbClr val="000099"/>
                </a:solidFill>
              </a:rPr>
              <a:t>Sur 2 à 3 semaines</a:t>
            </a:r>
            <a:endParaRPr lang="fr-FR" sz="2000" b="1" dirty="0">
              <a:solidFill>
                <a:srgbClr val="002060"/>
              </a:solidFill>
            </a:endParaRPr>
          </a:p>
        </p:txBody>
      </p:sp>
      <p:sp>
        <p:nvSpPr>
          <p:cNvPr id="45" name="Rectangle 24"/>
          <p:cNvSpPr>
            <a:spLocks noChangeArrowheads="1"/>
          </p:cNvSpPr>
          <p:nvPr/>
        </p:nvSpPr>
        <p:spPr bwMode="auto">
          <a:xfrm>
            <a:off x="7114576" y="3302806"/>
            <a:ext cx="3011334" cy="408623"/>
          </a:xfrm>
          <a:prstGeom prst="roundRect">
            <a:avLst/>
          </a:prstGeom>
          <a:noFill/>
          <a:ln w="9525">
            <a:solidFill>
              <a:srgbClr val="92D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600"/>
              </a:spcBef>
            </a:pPr>
            <a:r>
              <a:rPr lang="fr-FR" altLang="fr-FR" b="1" dirty="0">
                <a:solidFill>
                  <a:srgbClr val="000099"/>
                </a:solidFill>
                <a:cs typeface="Arial" panose="020B0604020202020204" pitchFamily="34" charset="0"/>
              </a:rPr>
              <a:t>Arnica montana 9 CH</a:t>
            </a:r>
          </a:p>
        </p:txBody>
      </p:sp>
      <p:sp>
        <p:nvSpPr>
          <p:cNvPr id="46" name="Text Box 38"/>
          <p:cNvSpPr txBox="1">
            <a:spLocks noChangeArrowheads="1"/>
          </p:cNvSpPr>
          <p:nvPr/>
        </p:nvSpPr>
        <p:spPr bwMode="auto">
          <a:xfrm>
            <a:off x="7114315" y="5852161"/>
            <a:ext cx="3011596" cy="408623"/>
          </a:xfrm>
          <a:prstGeom prst="roundRect">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tabLst>
                <a:tab pos="7124700" algn="r"/>
              </a:tabLst>
              <a:defRPr>
                <a:solidFill>
                  <a:schemeClr val="tx1"/>
                </a:solidFill>
                <a:latin typeface="Arial" panose="020B0604020202020204" pitchFamily="34" charset="0"/>
                <a:cs typeface="Arial" panose="020B0604020202020204" pitchFamily="34" charset="0"/>
              </a:defRPr>
            </a:lvl1pPr>
            <a:lvl2pPr marL="742950" indent="-285750">
              <a:tabLst>
                <a:tab pos="7124700" algn="r"/>
              </a:tabLst>
              <a:defRPr>
                <a:solidFill>
                  <a:schemeClr val="tx1"/>
                </a:solidFill>
                <a:latin typeface="Arial" panose="020B0604020202020204" pitchFamily="34" charset="0"/>
                <a:cs typeface="Arial" panose="020B0604020202020204" pitchFamily="34" charset="0"/>
              </a:defRPr>
            </a:lvl2pPr>
            <a:lvl3pPr marL="1143000" indent="-228600">
              <a:tabLst>
                <a:tab pos="7124700" algn="r"/>
              </a:tabLst>
              <a:defRPr>
                <a:solidFill>
                  <a:schemeClr val="tx1"/>
                </a:solidFill>
                <a:latin typeface="Arial" panose="020B0604020202020204" pitchFamily="34" charset="0"/>
                <a:cs typeface="Arial" panose="020B0604020202020204" pitchFamily="34" charset="0"/>
              </a:defRPr>
            </a:lvl3pPr>
            <a:lvl4pPr marL="1600200" indent="-228600">
              <a:tabLst>
                <a:tab pos="7124700" algn="r"/>
              </a:tabLst>
              <a:defRPr>
                <a:solidFill>
                  <a:schemeClr val="tx1"/>
                </a:solidFill>
                <a:latin typeface="Arial" panose="020B0604020202020204" pitchFamily="34" charset="0"/>
                <a:cs typeface="Arial" panose="020B0604020202020204" pitchFamily="34" charset="0"/>
              </a:defRPr>
            </a:lvl4pPr>
            <a:lvl5pPr marL="2057400" indent="-228600">
              <a:tabLst>
                <a:tab pos="7124700" algn="r"/>
              </a:tabLst>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tabLst>
                <a:tab pos="7124700" algn="r"/>
              </a:tabLs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tabLst>
                <a:tab pos="7124700" algn="r"/>
              </a:tabLs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tabLst>
                <a:tab pos="7124700" algn="r"/>
              </a:tabLs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tabLst>
                <a:tab pos="7124700" algn="r"/>
              </a:tabLst>
              <a:defRPr>
                <a:solidFill>
                  <a:schemeClr val="tx1"/>
                </a:solidFill>
                <a:latin typeface="Arial" panose="020B0604020202020204" pitchFamily="34" charset="0"/>
                <a:cs typeface="Arial" panose="020B0604020202020204" pitchFamily="34" charset="0"/>
              </a:defRPr>
            </a:lvl9pPr>
          </a:lstStyle>
          <a:p>
            <a:pPr algn="ctr">
              <a:spcBef>
                <a:spcPct val="20000"/>
              </a:spcBef>
              <a:buClr>
                <a:srgbClr val="007A00"/>
              </a:buClr>
            </a:pPr>
            <a:r>
              <a:rPr lang="fr-FR" altLang="fr-FR" b="1" dirty="0" err="1">
                <a:solidFill>
                  <a:srgbClr val="000099"/>
                </a:solidFill>
              </a:rPr>
              <a:t>Staphysagria</a:t>
            </a:r>
            <a:r>
              <a:rPr lang="fr-FR" altLang="fr-FR" b="1" dirty="0">
                <a:solidFill>
                  <a:srgbClr val="000099"/>
                </a:solidFill>
              </a:rPr>
              <a:t> 9 CH</a:t>
            </a:r>
          </a:p>
        </p:txBody>
      </p:sp>
      <p:sp>
        <p:nvSpPr>
          <p:cNvPr id="47" name="Rectangle 29"/>
          <p:cNvSpPr>
            <a:spLocks noChangeArrowheads="1"/>
          </p:cNvSpPr>
          <p:nvPr/>
        </p:nvSpPr>
        <p:spPr bwMode="auto">
          <a:xfrm>
            <a:off x="6070944" y="5460527"/>
            <a:ext cx="51892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dirty="0">
                <a:solidFill>
                  <a:srgbClr val="000099"/>
                </a:solidFill>
                <a:latin typeface="Tahoma" panose="020B0604030504040204" pitchFamily="34" charset="0"/>
                <a:cs typeface="Arial" panose="020B0604020202020204" pitchFamily="34" charset="0"/>
              </a:rPr>
              <a:t> Douleurs des plaies par </a:t>
            </a:r>
            <a:r>
              <a:rPr lang="fr-FR" altLang="fr-FR" b="1" dirty="0">
                <a:solidFill>
                  <a:srgbClr val="000099"/>
                </a:solidFill>
                <a:latin typeface="Tahoma" panose="020B0604030504040204" pitchFamily="34" charset="0"/>
                <a:cs typeface="Arial" panose="020B0604020202020204" pitchFamily="34" charset="0"/>
              </a:rPr>
              <a:t>instrument tranchant</a:t>
            </a:r>
          </a:p>
        </p:txBody>
      </p:sp>
      <p:sp>
        <p:nvSpPr>
          <p:cNvPr id="48" name="Rectangle 29"/>
          <p:cNvSpPr>
            <a:spLocks noChangeArrowheads="1"/>
          </p:cNvSpPr>
          <p:nvPr/>
        </p:nvSpPr>
        <p:spPr bwMode="auto">
          <a:xfrm>
            <a:off x="6070944" y="4175832"/>
            <a:ext cx="54692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dirty="0">
                <a:solidFill>
                  <a:srgbClr val="000099"/>
                </a:solidFill>
                <a:cs typeface="Arial" panose="020B0604020202020204" pitchFamily="34" charset="0"/>
              </a:rPr>
              <a:t> Douleur consécutive aux </a:t>
            </a:r>
            <a:r>
              <a:rPr lang="fr-FR" altLang="fr-FR" b="1" dirty="0">
                <a:solidFill>
                  <a:srgbClr val="000099"/>
                </a:solidFill>
                <a:cs typeface="Arial" panose="020B0604020202020204" pitchFamily="34" charset="0"/>
              </a:rPr>
              <a:t>traumatismes de l’os</a:t>
            </a:r>
            <a:endParaRPr lang="fr-FR" altLang="fr-FR" b="1" dirty="0">
              <a:solidFill>
                <a:srgbClr val="FF0000"/>
              </a:solidFill>
              <a:cs typeface="Arial" panose="020B0604020202020204" pitchFamily="34" charset="0"/>
            </a:endParaRPr>
          </a:p>
        </p:txBody>
      </p:sp>
      <p:sp>
        <p:nvSpPr>
          <p:cNvPr id="49" name="Text Box 27"/>
          <p:cNvSpPr txBox="1">
            <a:spLocks noChangeArrowheads="1"/>
          </p:cNvSpPr>
          <p:nvPr/>
        </p:nvSpPr>
        <p:spPr bwMode="auto">
          <a:xfrm>
            <a:off x="7102402" y="4594237"/>
            <a:ext cx="3011596" cy="408623"/>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92075" lvl="2" indent="0" algn="ctr" fontAlgn="base">
              <a:spcBef>
                <a:spcPct val="20000"/>
              </a:spcBef>
              <a:spcAft>
                <a:spcPct val="0"/>
              </a:spcAft>
              <a:tabLst>
                <a:tab pos="0" algn="l"/>
              </a:tabLst>
            </a:pPr>
            <a:r>
              <a:rPr lang="fr-FR" sz="1800" b="1" dirty="0" err="1">
                <a:solidFill>
                  <a:srgbClr val="000099"/>
                </a:solidFill>
                <a:latin typeface="Arial"/>
              </a:rPr>
              <a:t>Symphytum</a:t>
            </a:r>
            <a:r>
              <a:rPr lang="fr-FR" sz="1800" b="1" dirty="0">
                <a:solidFill>
                  <a:srgbClr val="000099"/>
                </a:solidFill>
                <a:latin typeface="Arial"/>
              </a:rPr>
              <a:t> 5 CH</a:t>
            </a:r>
          </a:p>
        </p:txBody>
      </p:sp>
      <p:grpSp>
        <p:nvGrpSpPr>
          <p:cNvPr id="53" name="Group 40"/>
          <p:cNvGrpSpPr>
            <a:grpSpLocks/>
          </p:cNvGrpSpPr>
          <p:nvPr/>
        </p:nvGrpSpPr>
        <p:grpSpPr bwMode="auto">
          <a:xfrm>
            <a:off x="8391408" y="3758007"/>
            <a:ext cx="412595" cy="389259"/>
            <a:chOff x="1584" y="2688"/>
            <a:chExt cx="166" cy="144"/>
          </a:xfrm>
        </p:grpSpPr>
        <p:sp>
          <p:nvSpPr>
            <p:cNvPr id="54" name="Freeform 41"/>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srgbClr val="000000"/>
                </a:solidFill>
                <a:cs typeface="Arial" panose="020B0604020202020204" pitchFamily="34" charset="0"/>
              </a:endParaRPr>
            </a:p>
          </p:txBody>
        </p:sp>
        <p:sp>
          <p:nvSpPr>
            <p:cNvPr id="55" name="Freeform 42"/>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srgbClr val="000000"/>
                </a:solidFill>
                <a:cs typeface="Arial" panose="020B0604020202020204" pitchFamily="34" charset="0"/>
              </a:endParaRPr>
            </a:p>
          </p:txBody>
        </p:sp>
      </p:grpSp>
      <p:grpSp>
        <p:nvGrpSpPr>
          <p:cNvPr id="56" name="Group 40"/>
          <p:cNvGrpSpPr>
            <a:grpSpLocks/>
          </p:cNvGrpSpPr>
          <p:nvPr/>
        </p:nvGrpSpPr>
        <p:grpSpPr bwMode="auto">
          <a:xfrm>
            <a:off x="8413815" y="5074206"/>
            <a:ext cx="412595" cy="389259"/>
            <a:chOff x="1584" y="2688"/>
            <a:chExt cx="166" cy="144"/>
          </a:xfrm>
        </p:grpSpPr>
        <p:sp>
          <p:nvSpPr>
            <p:cNvPr id="57" name="Freeform 41"/>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srgbClr val="000000"/>
                </a:solidFill>
                <a:cs typeface="Arial" panose="020B0604020202020204" pitchFamily="34" charset="0"/>
              </a:endParaRPr>
            </a:p>
          </p:txBody>
        </p:sp>
        <p:sp>
          <p:nvSpPr>
            <p:cNvPr id="58" name="Freeform 42"/>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srgbClr val="000000"/>
                </a:solidFill>
                <a:cs typeface="Arial" panose="020B0604020202020204" pitchFamily="34" charset="0"/>
              </a:endParaRPr>
            </a:p>
          </p:txBody>
        </p:sp>
      </p:grpSp>
      <p:sp>
        <p:nvSpPr>
          <p:cNvPr id="59" name="Rectangle 58"/>
          <p:cNvSpPr/>
          <p:nvPr/>
        </p:nvSpPr>
        <p:spPr>
          <a:xfrm>
            <a:off x="6745131" y="6378828"/>
            <a:ext cx="3397084" cy="369332"/>
          </a:xfrm>
          <a:prstGeom prst="rect">
            <a:avLst/>
          </a:prstGeom>
        </p:spPr>
        <p:txBody>
          <a:bodyPr wrap="none">
            <a:spAutoFit/>
          </a:bodyPr>
          <a:lstStyle/>
          <a:p>
            <a:pPr algn="ctr">
              <a:spcBef>
                <a:spcPts val="300"/>
              </a:spcBef>
            </a:pPr>
            <a:r>
              <a:rPr lang="fr-FR" altLang="fr-FR" dirty="0">
                <a:solidFill>
                  <a:srgbClr val="000099"/>
                </a:solidFill>
              </a:rPr>
              <a:t> </a:t>
            </a:r>
            <a:r>
              <a:rPr lang="fr-FR" altLang="fr-FR" sz="1600" dirty="0">
                <a:solidFill>
                  <a:srgbClr val="000099"/>
                </a:solidFill>
              </a:rPr>
              <a:t>5 granules de chaque matin et soir</a:t>
            </a:r>
            <a:endParaRPr lang="fr-FR" altLang="fr-FR" sz="1600" b="1" dirty="0">
              <a:solidFill>
                <a:srgbClr val="000099"/>
              </a:solidFill>
              <a:cs typeface="Arial" panose="020B0604020202020204" pitchFamily="34" charset="0"/>
            </a:endParaRPr>
          </a:p>
        </p:txBody>
      </p:sp>
    </p:spTree>
    <p:extLst>
      <p:ext uri="{BB962C8B-B14F-4D97-AF65-F5344CB8AC3E}">
        <p14:creationId xmlns:p14="http://schemas.microsoft.com/office/powerpoint/2010/main" val="255038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up)">
                                      <p:cBhvr>
                                        <p:cTn id="53" dur="500"/>
                                        <p:tgtEl>
                                          <p:spTgt spid="22"/>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wipe(up)">
                                      <p:cBhvr>
                                        <p:cTn id="56" dur="500"/>
                                        <p:tgtEl>
                                          <p:spTgt spid="26"/>
                                        </p:tgtEl>
                                      </p:cBhvr>
                                    </p:animEffect>
                                  </p:childTnLst>
                                </p:cTn>
                              </p:par>
                              <p:par>
                                <p:cTn id="57" presetID="22" presetClass="entr" presetSubtype="1"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up)">
                                      <p:cBhvr>
                                        <p:cTn id="5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8" grpId="0" animBg="1"/>
      <p:bldP spid="9" grpId="0" animBg="1"/>
      <p:bldP spid="22" grpId="0" animBg="1"/>
      <p:bldP spid="26" grpId="0"/>
      <p:bldP spid="40" grpId="0"/>
      <p:bldP spid="41" grpId="0" animBg="1"/>
      <p:bldP spid="42" grpId="0"/>
      <p:bldP spid="2" grpId="0"/>
      <p:bldP spid="43" grpId="0" animBg="1"/>
      <p:bldP spid="44" grpId="0"/>
      <p:bldP spid="45" grpId="0" animBg="1"/>
      <p:bldP spid="46" grpId="0" animBg="1"/>
      <p:bldP spid="47" grpId="0"/>
      <p:bldP spid="48" grpId="0"/>
      <p:bldP spid="49" grpId="0" animBg="1"/>
      <p:bldP spid="59"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246063" y="11715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solidFill>
                <a:srgbClr val="000000"/>
              </a:solidFill>
            </a:endParaRPr>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p:txBody>
      </p:sp>
      <p:sp>
        <p:nvSpPr>
          <p:cNvPr id="7" name="ZoneTexte 6"/>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8"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Crampes</a:t>
            </a:r>
            <a:endParaRPr lang="fr-FR" altLang="fr-FR" sz="2000" b="1" dirty="0">
              <a:solidFill>
                <a:srgbClr val="95C41D"/>
              </a:solidFill>
              <a:cs typeface="Arial" panose="020B0604020202020204" pitchFamily="34" charset="0"/>
            </a:endParaRPr>
          </a:p>
        </p:txBody>
      </p:sp>
      <p:sp>
        <p:nvSpPr>
          <p:cNvPr id="10" name="Espace réservé du contenu 1">
            <a:extLst>
              <a:ext uri="{FF2B5EF4-FFF2-40B4-BE49-F238E27FC236}">
                <a16:creationId xmlns:a16="http://schemas.microsoft.com/office/drawing/2014/main" id="{A8A483F2-658A-4800-952B-07514941AE2F}"/>
              </a:ext>
            </a:extLst>
          </p:cNvPr>
          <p:cNvSpPr txBox="1">
            <a:spLocks/>
          </p:cNvSpPr>
          <p:nvPr/>
        </p:nvSpPr>
        <p:spPr>
          <a:xfrm>
            <a:off x="925525" y="2233748"/>
            <a:ext cx="10515600" cy="4185588"/>
          </a:xfrm>
          <a:prstGeom prst="rect">
            <a:avLst/>
          </a:prstGeom>
        </p:spPr>
        <p:txBody>
          <a:bodyPr anchor="t">
            <a:noAutofit/>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355600" indent="-355600">
              <a:buFontTx/>
              <a:buBlip>
                <a:blip r:embed="rId3"/>
              </a:buBlip>
            </a:pPr>
            <a:r>
              <a:rPr lang="fr-FR" dirty="0">
                <a:cs typeface="Arial"/>
              </a:rPr>
              <a:t>Douleur aigüe pendant la quelle le muscle devient dur.</a:t>
            </a:r>
          </a:p>
          <a:p>
            <a:endParaRPr lang="fr-FR" dirty="0">
              <a:cs typeface="Arial"/>
            </a:endParaRPr>
          </a:p>
          <a:p>
            <a:pPr marL="355600" indent="-355600">
              <a:buFontTx/>
              <a:buBlip>
                <a:blip r:embed="rId3"/>
              </a:buBlip>
            </a:pPr>
            <a:r>
              <a:rPr lang="fr-FR" b="1" dirty="0">
                <a:cs typeface="Arial"/>
                <a:sym typeface="Wingdings" panose="05000000000000000000" pitchFamily="2" charset="2"/>
              </a:rPr>
              <a:t>Étiologies </a:t>
            </a:r>
            <a:r>
              <a:rPr lang="fr-FR" dirty="0">
                <a:cs typeface="Arial"/>
                <a:sym typeface="Wingdings" panose="05000000000000000000" pitchFamily="2" charset="2"/>
              </a:rPr>
              <a:t>: manifestation plurifactorielle</a:t>
            </a:r>
            <a:endParaRPr lang="fr-FR" b="1" dirty="0">
              <a:cs typeface="Arial"/>
            </a:endParaRPr>
          </a:p>
          <a:p>
            <a:pPr marL="685800" lvl="1" indent="-342900">
              <a:spcBef>
                <a:spcPts val="1200"/>
              </a:spcBef>
              <a:buClr>
                <a:srgbClr val="62C400"/>
              </a:buClr>
              <a:buFont typeface="Arial" panose="020B0604020202020204" pitchFamily="34" charset="0"/>
              <a:buChar char="•"/>
            </a:pPr>
            <a:r>
              <a:rPr lang="fr-FR" sz="2000" dirty="0">
                <a:solidFill>
                  <a:srgbClr val="000099"/>
                </a:solidFill>
              </a:rPr>
              <a:t>vasculaire</a:t>
            </a:r>
          </a:p>
          <a:p>
            <a:pPr marL="685800" lvl="1" indent="-342900">
              <a:spcBef>
                <a:spcPts val="1200"/>
              </a:spcBef>
              <a:buClr>
                <a:srgbClr val="62C400"/>
              </a:buClr>
              <a:buFont typeface="Arial" panose="020B0604020202020204" pitchFamily="34" charset="0"/>
              <a:buChar char="•"/>
            </a:pPr>
            <a:r>
              <a:rPr lang="fr-FR" sz="2000" dirty="0">
                <a:solidFill>
                  <a:srgbClr val="000099"/>
                </a:solidFill>
              </a:rPr>
              <a:t>métabolique</a:t>
            </a:r>
          </a:p>
          <a:p>
            <a:pPr marL="685800" lvl="1" indent="-342900">
              <a:spcBef>
                <a:spcPts val="1200"/>
              </a:spcBef>
              <a:buClr>
                <a:srgbClr val="62C400"/>
              </a:buClr>
              <a:buFont typeface="Arial" panose="020B0604020202020204" pitchFamily="34" charset="0"/>
              <a:buChar char="•"/>
            </a:pPr>
            <a:r>
              <a:rPr lang="fr-FR" sz="2000" dirty="0">
                <a:solidFill>
                  <a:srgbClr val="000099"/>
                </a:solidFill>
              </a:rPr>
              <a:t>neurologique</a:t>
            </a:r>
          </a:p>
          <a:p>
            <a:pPr marL="355600" indent="-355600"/>
            <a:endParaRPr lang="fr-FR" dirty="0">
              <a:cs typeface="Arial"/>
            </a:endParaRPr>
          </a:p>
        </p:txBody>
      </p:sp>
      <p:pic>
        <p:nvPicPr>
          <p:cNvPr id="11" name="Imag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809" y="5172580"/>
            <a:ext cx="668338"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space réservé du contenu 1">
            <a:extLst>
              <a:ext uri="{FF2B5EF4-FFF2-40B4-BE49-F238E27FC236}">
                <a16:creationId xmlns:a16="http://schemas.microsoft.com/office/drawing/2014/main" id="{A8A483F2-658A-4800-952B-07514941AE2F}"/>
              </a:ext>
            </a:extLst>
          </p:cNvPr>
          <p:cNvSpPr txBox="1">
            <a:spLocks/>
          </p:cNvSpPr>
          <p:nvPr/>
        </p:nvSpPr>
        <p:spPr>
          <a:xfrm>
            <a:off x="925525" y="5255609"/>
            <a:ext cx="10515600" cy="666584"/>
          </a:xfrm>
          <a:prstGeom prst="rect">
            <a:avLst/>
          </a:prstGeom>
        </p:spPr>
        <p:txBody>
          <a:bodyPr anchor="t">
            <a:noAutofit/>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355600" indent="-355600">
              <a:buFontTx/>
              <a:buBlip>
                <a:blip r:embed="rId3"/>
              </a:buBlip>
            </a:pPr>
            <a:r>
              <a:rPr lang="fr-FR" b="1" dirty="0">
                <a:cs typeface="Arial"/>
              </a:rPr>
              <a:t>Possible origine iatrogénique </a:t>
            </a:r>
            <a:r>
              <a:rPr lang="fr-FR" dirty="0">
                <a:cs typeface="Arial"/>
              </a:rPr>
              <a:t>: déficit en K </a:t>
            </a:r>
            <a:r>
              <a:rPr lang="fr-FR" sz="1800" dirty="0">
                <a:cs typeface="Arial"/>
              </a:rPr>
              <a:t>(diurétiques, médicaments </a:t>
            </a:r>
            <a:r>
              <a:rPr lang="fr-FR" sz="1800" dirty="0" err="1">
                <a:cs typeface="Arial"/>
              </a:rPr>
              <a:t>hypokaliémiants</a:t>
            </a:r>
            <a:r>
              <a:rPr lang="fr-FR" sz="1800" dirty="0">
                <a:cs typeface="Arial"/>
              </a:rPr>
              <a:t>)</a:t>
            </a:r>
          </a:p>
          <a:p>
            <a:pPr marL="355600" indent="-355600"/>
            <a:endParaRPr lang="fr-FR" dirty="0">
              <a:cs typeface="Arial"/>
            </a:endParaRPr>
          </a:p>
        </p:txBody>
      </p:sp>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3" name="Rectangle 12"/>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endParaRPr>
          </a:p>
        </p:txBody>
      </p:sp>
      <p:sp>
        <p:nvSpPr>
          <p:cNvPr id="14" name="Rectangle 13"/>
          <p:cNvSpPr/>
          <p:nvPr/>
        </p:nvSpPr>
        <p:spPr>
          <a:xfrm>
            <a:off x="9905367" y="355821"/>
            <a:ext cx="2287793" cy="369332"/>
          </a:xfrm>
          <a:prstGeom prst="rect">
            <a:avLst/>
          </a:prstGeom>
          <a:noFill/>
        </p:spPr>
        <p:txBody>
          <a:bodyPr wrap="square">
            <a:spAutoFit/>
          </a:bodyPr>
          <a:lstStyle/>
          <a:p>
            <a:pPr algn="ctr"/>
            <a:r>
              <a:rPr lang="fr-FR" i="1" dirty="0">
                <a:solidFill>
                  <a:srgbClr val="000099"/>
                </a:solidFill>
              </a:rPr>
              <a:t>« J’ai mal »</a:t>
            </a:r>
          </a:p>
        </p:txBody>
      </p:sp>
    </p:spTree>
    <p:extLst>
      <p:ext uri="{BB962C8B-B14F-4D97-AF65-F5344CB8AC3E}">
        <p14:creationId xmlns:p14="http://schemas.microsoft.com/office/powerpoint/2010/main" val="33541658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9"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Crampes</a:t>
            </a:r>
            <a:endParaRPr lang="fr-FR" altLang="fr-FR" sz="2000" b="1" dirty="0">
              <a:solidFill>
                <a:srgbClr val="95C41D"/>
              </a:solidFill>
              <a:cs typeface="Arial" panose="020B0604020202020204" pitchFamily="34" charset="0"/>
            </a:endParaRPr>
          </a:p>
        </p:txBody>
      </p:sp>
      <p:pic>
        <p:nvPicPr>
          <p:cNvPr id="11"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25196" y="1218747"/>
            <a:ext cx="13160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5"/>
          <p:cNvSpPr txBox="1">
            <a:spLocks noChangeArrowheads="1"/>
          </p:cNvSpPr>
          <p:nvPr/>
        </p:nvSpPr>
        <p:spPr bwMode="auto">
          <a:xfrm>
            <a:off x="263525" y="1675718"/>
            <a:ext cx="1172527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342900" indent="-342900" eaLnBrk="0" fontAlgn="base" hangingPunct="0">
              <a:spcBef>
                <a:spcPct val="0"/>
              </a:spcBef>
              <a:spcAft>
                <a:spcPct val="0"/>
              </a:spcAft>
              <a:buClr>
                <a:srgbClr val="000099"/>
              </a:buClr>
              <a:buFont typeface="Wingdings" panose="05000000000000000000" pitchFamily="2" charset="2"/>
              <a:buChar char="v"/>
            </a:pPr>
            <a:r>
              <a:rPr lang="fr-FR" altLang="fr-FR" sz="2000" b="1" u="sng" dirty="0">
                <a:solidFill>
                  <a:srgbClr val="000099"/>
                </a:solidFill>
                <a:ea typeface="ＭＳ Ｐゴシック" panose="020B0600070205080204" pitchFamily="34" charset="-128"/>
              </a:rPr>
              <a:t>Limites du conseil</a:t>
            </a:r>
          </a:p>
        </p:txBody>
      </p:sp>
      <p:pic>
        <p:nvPicPr>
          <p:cNvPr id="13" name="Picture 2"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550" y="4466280"/>
            <a:ext cx="816049" cy="117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2258172" y="4476406"/>
            <a:ext cx="4485527" cy="904863"/>
          </a:xfrm>
          <a:prstGeom prst="rect">
            <a:avLst/>
          </a:prstGeom>
        </p:spPr>
        <p:txBody>
          <a:bodyPr wrap="square">
            <a:spAutoFit/>
          </a:bodyPr>
          <a:lstStyle/>
          <a:p>
            <a:pPr marL="342900" indent="-342900" fontAlgn="base">
              <a:spcBef>
                <a:spcPct val="20000"/>
              </a:spcBef>
              <a:spcAft>
                <a:spcPct val="0"/>
              </a:spcAft>
              <a:buFont typeface="Wingdings" panose="05000000000000000000" pitchFamily="2" charset="2"/>
              <a:buChar char="è"/>
              <a:defRPr/>
            </a:pPr>
            <a:r>
              <a:rPr lang="fr-FR" sz="2400" b="1" dirty="0">
                <a:solidFill>
                  <a:srgbClr val="000099"/>
                </a:solidFill>
                <a:cs typeface="Arial" panose="020B0604020202020204" pitchFamily="34" charset="0"/>
                <a:sym typeface="Wingdings" panose="05000000000000000000" pitchFamily="2" charset="2"/>
              </a:rPr>
              <a:t> consultation médicale </a:t>
            </a:r>
          </a:p>
          <a:p>
            <a:pPr marL="355600" indent="-355600" fontAlgn="base">
              <a:spcBef>
                <a:spcPct val="20000"/>
              </a:spcBef>
              <a:spcAft>
                <a:spcPct val="0"/>
              </a:spcAft>
              <a:defRPr/>
            </a:pPr>
            <a:r>
              <a:rPr lang="fr-FR" sz="2400" b="1" dirty="0">
                <a:solidFill>
                  <a:srgbClr val="000099"/>
                </a:solidFill>
                <a:cs typeface="Arial" panose="020B0604020202020204" pitchFamily="34" charset="0"/>
                <a:sym typeface="Wingdings" panose="05000000000000000000" pitchFamily="2" charset="2"/>
              </a:rPr>
              <a:t>	</a:t>
            </a:r>
            <a:r>
              <a:rPr lang="fr-FR" sz="2000" dirty="0">
                <a:solidFill>
                  <a:srgbClr val="000099"/>
                </a:solidFill>
                <a:cs typeface="Arial" panose="020B0604020202020204" pitchFamily="34" charset="0"/>
                <a:sym typeface="Wingdings" panose="05000000000000000000" pitchFamily="2" charset="2"/>
              </a:rPr>
              <a:t>+ analyses biologiques</a:t>
            </a:r>
            <a:endParaRPr lang="fr-FR" sz="2000" dirty="0">
              <a:solidFill>
                <a:srgbClr val="000099"/>
              </a:solidFill>
              <a:cs typeface="Arial" panose="020B0604020202020204" pitchFamily="34" charset="0"/>
            </a:endParaRPr>
          </a:p>
        </p:txBody>
      </p:sp>
      <p:sp>
        <p:nvSpPr>
          <p:cNvPr id="15" name="Shape 84"/>
          <p:cNvSpPr txBox="1">
            <a:spLocks/>
          </p:cNvSpPr>
          <p:nvPr/>
        </p:nvSpPr>
        <p:spPr bwMode="auto">
          <a:xfrm>
            <a:off x="1676400" y="2666022"/>
            <a:ext cx="10515600" cy="17023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lnSpc>
                <a:spcPct val="150000"/>
              </a:lnSpc>
              <a:spcBef>
                <a:spcPct val="0"/>
              </a:spcBef>
              <a:spcAft>
                <a:spcPct val="0"/>
              </a:spcAft>
              <a:buClr>
                <a:srgbClr val="62C400"/>
              </a:buClr>
              <a:buSzPct val="100000"/>
              <a:buFontTx/>
              <a:buBlip>
                <a:blip r:embed="rId5"/>
              </a:buBlip>
            </a:pPr>
            <a:r>
              <a:rPr lang="fr-FR" altLang="fr-FR" sz="2000" dirty="0">
                <a:solidFill>
                  <a:srgbClr val="000099"/>
                </a:solidFill>
              </a:rPr>
              <a:t>Conseil </a:t>
            </a:r>
            <a:r>
              <a:rPr lang="fr-FR" altLang="fr-FR" sz="2000" b="1" dirty="0">
                <a:solidFill>
                  <a:srgbClr val="000099"/>
                </a:solidFill>
              </a:rPr>
              <a:t>limité dans le temps</a:t>
            </a:r>
          </a:p>
          <a:p>
            <a:pPr fontAlgn="base">
              <a:lnSpc>
                <a:spcPct val="150000"/>
              </a:lnSpc>
              <a:spcBef>
                <a:spcPts val="1200"/>
              </a:spcBef>
              <a:spcAft>
                <a:spcPct val="0"/>
              </a:spcAft>
              <a:buClr>
                <a:srgbClr val="62C400"/>
              </a:buClr>
              <a:buSzPct val="100000"/>
              <a:buFontTx/>
              <a:buBlip>
                <a:blip r:embed="rId5"/>
              </a:buBlip>
            </a:pPr>
            <a:r>
              <a:rPr lang="fr-FR" altLang="fr-FR" sz="2000" b="1" dirty="0">
                <a:solidFill>
                  <a:srgbClr val="000099"/>
                </a:solidFill>
              </a:rPr>
              <a:t>Si pas d’amélioration notable au bout de 8 jours</a:t>
            </a:r>
          </a:p>
        </p:txBody>
      </p:sp>
      <p:pic>
        <p:nvPicPr>
          <p:cNvPr id="16" name="Image 1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26227" y="2811996"/>
            <a:ext cx="765245" cy="790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8" name="Rectangle 17"/>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endParaRPr>
          </a:p>
        </p:txBody>
      </p:sp>
      <p:sp>
        <p:nvSpPr>
          <p:cNvPr id="19" name="Rectangle 18"/>
          <p:cNvSpPr/>
          <p:nvPr/>
        </p:nvSpPr>
        <p:spPr>
          <a:xfrm>
            <a:off x="9905367" y="355821"/>
            <a:ext cx="2287793" cy="369332"/>
          </a:xfrm>
          <a:prstGeom prst="rect">
            <a:avLst/>
          </a:prstGeom>
          <a:noFill/>
        </p:spPr>
        <p:txBody>
          <a:bodyPr wrap="square">
            <a:spAutoFit/>
          </a:bodyPr>
          <a:lstStyle/>
          <a:p>
            <a:pPr algn="ctr"/>
            <a:r>
              <a:rPr lang="fr-FR" i="1" dirty="0">
                <a:solidFill>
                  <a:srgbClr val="000099"/>
                </a:solidFill>
              </a:rPr>
              <a:t>« J’ai mal »</a:t>
            </a:r>
          </a:p>
        </p:txBody>
      </p:sp>
    </p:spTree>
    <p:extLst>
      <p:ext uri="{BB962C8B-B14F-4D97-AF65-F5344CB8AC3E}">
        <p14:creationId xmlns:p14="http://schemas.microsoft.com/office/powerpoint/2010/main" val="27761248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9"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Crampes</a:t>
            </a:r>
            <a:endParaRPr lang="fr-FR" altLang="fr-FR" sz="2000" b="1" dirty="0">
              <a:solidFill>
                <a:srgbClr val="95C41D"/>
              </a:solidFill>
              <a:cs typeface="Arial" panose="020B0604020202020204" pitchFamily="34" charset="0"/>
            </a:endParaRPr>
          </a:p>
        </p:txBody>
      </p:sp>
      <p:sp>
        <p:nvSpPr>
          <p:cNvPr id="10" name="Text Box 27"/>
          <p:cNvSpPr txBox="1">
            <a:spLocks noChangeArrowheads="1"/>
          </p:cNvSpPr>
          <p:nvPr/>
        </p:nvSpPr>
        <p:spPr bwMode="auto">
          <a:xfrm>
            <a:off x="7210243" y="1803977"/>
            <a:ext cx="3913178" cy="996017"/>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Cuprum</a:t>
            </a:r>
            <a:r>
              <a:rPr lang="fr-FR" sz="1800" b="1" dirty="0">
                <a:solidFill>
                  <a:srgbClr val="000090"/>
                </a:solidFill>
              </a:rPr>
              <a:t> </a:t>
            </a:r>
            <a:r>
              <a:rPr lang="fr-FR" sz="1800" b="1" dirty="0" err="1">
                <a:solidFill>
                  <a:srgbClr val="000090"/>
                </a:solidFill>
              </a:rPr>
              <a:t>metallicum</a:t>
            </a:r>
            <a:r>
              <a:rPr lang="fr-FR" sz="1800" b="1" dirty="0">
                <a:solidFill>
                  <a:srgbClr val="000090"/>
                </a:solidFill>
              </a:rPr>
              <a:t> 9 CH</a:t>
            </a:r>
          </a:p>
          <a:p>
            <a:pPr algn="r">
              <a:spcBef>
                <a:spcPts val="300"/>
              </a:spcBef>
            </a:pPr>
            <a:r>
              <a:rPr lang="fr-FR" dirty="0">
                <a:solidFill>
                  <a:srgbClr val="000090"/>
                </a:solidFill>
              </a:rPr>
              <a:t>5 granules au rythme des crampes ou en prévention 1 fois par jour</a:t>
            </a:r>
          </a:p>
        </p:txBody>
      </p:sp>
      <p:sp>
        <p:nvSpPr>
          <p:cNvPr id="11" name="Text Box 26"/>
          <p:cNvSpPr txBox="1">
            <a:spLocks noChangeArrowheads="1"/>
          </p:cNvSpPr>
          <p:nvPr/>
        </p:nvSpPr>
        <p:spPr bwMode="auto">
          <a:xfrm>
            <a:off x="739227" y="1835931"/>
            <a:ext cx="526354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Crampes violentes </a:t>
            </a:r>
            <a:r>
              <a:rPr lang="fr-FR" altLang="fr-FR" b="1" dirty="0">
                <a:solidFill>
                  <a:srgbClr val="000099"/>
                </a:solidFill>
                <a:cs typeface="Arial" panose="020B0604020202020204" pitchFamily="34" charset="0"/>
              </a:rPr>
              <a:t>des</a:t>
            </a:r>
            <a:r>
              <a:rPr lang="fr-FR" altLang="fr-FR" dirty="0">
                <a:solidFill>
                  <a:srgbClr val="000099"/>
                </a:solidFill>
                <a:cs typeface="Arial" panose="020B0604020202020204" pitchFamily="34" charset="0"/>
              </a:rPr>
              <a:t> </a:t>
            </a:r>
            <a:r>
              <a:rPr lang="fr-FR" altLang="fr-FR" b="1" dirty="0">
                <a:solidFill>
                  <a:srgbClr val="000099"/>
                </a:solidFill>
                <a:cs typeface="Arial" panose="020B0604020202020204" pitchFamily="34" charset="0"/>
              </a:rPr>
              <a:t>mollets</a:t>
            </a:r>
            <a:r>
              <a:rPr lang="fr-FR" altLang="fr-FR" dirty="0">
                <a:solidFill>
                  <a:srgbClr val="000099"/>
                </a:solidFill>
                <a:cs typeface="Arial" panose="020B0604020202020204" pitchFamily="34" charset="0"/>
              </a:rPr>
              <a:t> et des pieds, volontiers </a:t>
            </a:r>
            <a:r>
              <a:rPr lang="fr-FR" altLang="fr-FR" b="1" dirty="0">
                <a:solidFill>
                  <a:srgbClr val="000099"/>
                </a:solidFill>
                <a:cs typeface="Arial" panose="020B0604020202020204" pitchFamily="34" charset="0"/>
              </a:rPr>
              <a:t>nocturnes</a:t>
            </a:r>
            <a:endParaRPr lang="fr-FR" altLang="fr-FR" dirty="0">
              <a:solidFill>
                <a:srgbClr val="FF0000"/>
              </a:solidFill>
              <a:cs typeface="Arial" panose="020B0604020202020204" pitchFamily="34" charset="0"/>
            </a:endParaRPr>
          </a:p>
        </p:txBody>
      </p:sp>
      <p:sp>
        <p:nvSpPr>
          <p:cNvPr id="12" name="Text Box 27"/>
          <p:cNvSpPr txBox="1">
            <a:spLocks noChangeArrowheads="1"/>
          </p:cNvSpPr>
          <p:nvPr/>
        </p:nvSpPr>
        <p:spPr bwMode="auto">
          <a:xfrm>
            <a:off x="7549111" y="3384474"/>
            <a:ext cx="3574310" cy="996017"/>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a:solidFill>
                  <a:srgbClr val="000090"/>
                </a:solidFill>
              </a:rPr>
              <a:t>Arnica </a:t>
            </a:r>
            <a:r>
              <a:rPr lang="fr-FR" sz="1800" b="1" dirty="0" err="1">
                <a:solidFill>
                  <a:srgbClr val="000090"/>
                </a:solidFill>
              </a:rPr>
              <a:t>montana</a:t>
            </a:r>
            <a:r>
              <a:rPr lang="fr-FR" sz="1800" b="1" dirty="0">
                <a:solidFill>
                  <a:srgbClr val="000090"/>
                </a:solidFill>
              </a:rPr>
              <a:t> 9 CH</a:t>
            </a:r>
          </a:p>
          <a:p>
            <a:pPr algn="r">
              <a:spcBef>
                <a:spcPts val="300"/>
              </a:spcBef>
            </a:pPr>
            <a:r>
              <a:rPr lang="fr-FR" dirty="0">
                <a:solidFill>
                  <a:srgbClr val="000090"/>
                </a:solidFill>
              </a:rPr>
              <a:t>5 granules au rythme des crampes ou en prévention 1 fois par jour</a:t>
            </a:r>
          </a:p>
        </p:txBody>
      </p:sp>
      <p:sp>
        <p:nvSpPr>
          <p:cNvPr id="13" name="Text Box 26"/>
          <p:cNvSpPr txBox="1">
            <a:spLocks noChangeArrowheads="1"/>
          </p:cNvSpPr>
          <p:nvPr/>
        </p:nvSpPr>
        <p:spPr bwMode="auto">
          <a:xfrm>
            <a:off x="739227" y="3459288"/>
            <a:ext cx="559777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Sensation de </a:t>
            </a:r>
            <a:r>
              <a:rPr lang="fr-FR" altLang="fr-FR" b="1" dirty="0">
                <a:solidFill>
                  <a:srgbClr val="000099"/>
                </a:solidFill>
                <a:cs typeface="Arial" panose="020B0604020202020204" pitchFamily="34" charset="0"/>
              </a:rPr>
              <a:t>contusion</a:t>
            </a:r>
            <a:r>
              <a:rPr lang="fr-FR" altLang="fr-FR" dirty="0">
                <a:solidFill>
                  <a:srgbClr val="000099"/>
                </a:solidFill>
                <a:cs typeface="Arial" panose="020B0604020202020204" pitchFamily="34" charset="0"/>
              </a:rPr>
              <a:t>, </a:t>
            </a:r>
            <a:r>
              <a:rPr lang="fr-FR" altLang="fr-FR" b="1" dirty="0">
                <a:solidFill>
                  <a:srgbClr val="000099"/>
                </a:solidFill>
                <a:cs typeface="Arial" panose="020B0604020202020204" pitchFamily="34" charset="0"/>
              </a:rPr>
              <a:t>fatigue musculaire</a:t>
            </a:r>
            <a:r>
              <a:rPr lang="fr-FR" altLang="fr-FR" dirty="0">
                <a:solidFill>
                  <a:srgbClr val="000099"/>
                </a:solidFill>
                <a:cs typeface="Arial" panose="020B0604020202020204" pitchFamily="34" charset="0"/>
              </a:rPr>
              <a:t>, protecteur vasculaire</a:t>
            </a:r>
          </a:p>
        </p:txBody>
      </p:sp>
      <p:sp>
        <p:nvSpPr>
          <p:cNvPr id="14" name="ZoneTexte 13"/>
          <p:cNvSpPr txBox="1"/>
          <p:nvPr/>
        </p:nvSpPr>
        <p:spPr>
          <a:xfrm>
            <a:off x="942651" y="4261628"/>
            <a:ext cx="7432158" cy="369332"/>
          </a:xfrm>
          <a:prstGeom prst="rect">
            <a:avLst/>
          </a:prstGeom>
          <a:noFill/>
        </p:spPr>
        <p:txBody>
          <a:bodyPr wrap="square" rtlCol="0">
            <a:spAutoFit/>
          </a:bodyPr>
          <a:lstStyle/>
          <a:p>
            <a:r>
              <a:rPr lang="fr-FR" u="sng" dirty="0">
                <a:solidFill>
                  <a:srgbClr val="000099"/>
                </a:solidFill>
              </a:rPr>
              <a:t>En complément d’une prescription</a:t>
            </a:r>
          </a:p>
        </p:txBody>
      </p:sp>
      <p:pic>
        <p:nvPicPr>
          <p:cNvPr id="15" name="Imag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854" y="4261628"/>
            <a:ext cx="668338"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27"/>
          <p:cNvSpPr txBox="1">
            <a:spLocks noChangeArrowheads="1"/>
          </p:cNvSpPr>
          <p:nvPr/>
        </p:nvSpPr>
        <p:spPr bwMode="auto">
          <a:xfrm>
            <a:off x="8157970" y="5355507"/>
            <a:ext cx="2965451"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Secale</a:t>
            </a:r>
            <a:r>
              <a:rPr lang="fr-FR" sz="1800" b="1" dirty="0">
                <a:solidFill>
                  <a:srgbClr val="000090"/>
                </a:solidFill>
              </a:rPr>
              <a:t> </a:t>
            </a:r>
            <a:r>
              <a:rPr lang="fr-FR" sz="1800" b="1" dirty="0" err="1">
                <a:solidFill>
                  <a:srgbClr val="000090"/>
                </a:solidFill>
              </a:rPr>
              <a:t>cornutum</a:t>
            </a:r>
            <a:r>
              <a:rPr lang="fr-FR" sz="1800" b="1" dirty="0">
                <a:solidFill>
                  <a:srgbClr val="000090"/>
                </a:solidFill>
              </a:rPr>
              <a:t> 15 CH</a:t>
            </a:r>
          </a:p>
          <a:p>
            <a:pPr algn="r">
              <a:spcBef>
                <a:spcPts val="300"/>
              </a:spcBef>
            </a:pPr>
            <a:r>
              <a:rPr lang="fr-FR" dirty="0">
                <a:solidFill>
                  <a:srgbClr val="000090"/>
                </a:solidFill>
              </a:rPr>
              <a:t>5 granules par jour</a:t>
            </a:r>
          </a:p>
        </p:txBody>
      </p:sp>
      <p:sp>
        <p:nvSpPr>
          <p:cNvPr id="17" name="Text Box 26"/>
          <p:cNvSpPr txBox="1">
            <a:spLocks noChangeArrowheads="1"/>
          </p:cNvSpPr>
          <p:nvPr/>
        </p:nvSpPr>
        <p:spPr bwMode="auto">
          <a:xfrm>
            <a:off x="654659" y="5356061"/>
            <a:ext cx="491680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Crampes des membres inférieurs</a:t>
            </a:r>
          </a:p>
          <a:p>
            <a:pPr marL="265113">
              <a:buClr>
                <a:srgbClr val="62C400"/>
              </a:buClr>
            </a:pPr>
            <a:r>
              <a:rPr lang="fr-FR" altLang="fr-FR" b="1" dirty="0">
                <a:solidFill>
                  <a:srgbClr val="000099"/>
                </a:solidFill>
                <a:cs typeface="Arial" panose="020B0604020202020204" pitchFamily="34" charset="0"/>
              </a:rPr>
              <a:t>Sensation de brûlure intense </a:t>
            </a:r>
            <a:r>
              <a:rPr lang="fr-FR" altLang="fr-FR" dirty="0">
                <a:solidFill>
                  <a:srgbClr val="000099"/>
                </a:solidFill>
                <a:cs typeface="Arial" panose="020B0604020202020204" pitchFamily="34" charset="0"/>
              </a:rPr>
              <a:t>« comme par des charbons ardents », contrastant avec le refroidissement objectif des zones concernées</a:t>
            </a:r>
          </a:p>
        </p:txBody>
      </p:sp>
      <p:sp>
        <p:nvSpPr>
          <p:cNvPr id="18" name="Rectangle 17"/>
          <p:cNvSpPr/>
          <p:nvPr/>
        </p:nvSpPr>
        <p:spPr>
          <a:xfrm>
            <a:off x="922841" y="4721244"/>
            <a:ext cx="6301370" cy="646331"/>
          </a:xfrm>
          <a:prstGeom prst="rect">
            <a:avLst/>
          </a:prstGeom>
        </p:spPr>
        <p:txBody>
          <a:bodyPr wrap="square">
            <a:spAutoFit/>
          </a:bodyPr>
          <a:lstStyle/>
          <a:p>
            <a:pPr fontAlgn="base">
              <a:spcBef>
                <a:spcPct val="20000"/>
              </a:spcBef>
              <a:spcAft>
                <a:spcPct val="0"/>
              </a:spcAft>
            </a:pPr>
            <a:r>
              <a:rPr lang="fr-FR" b="1" u="sng" dirty="0">
                <a:solidFill>
                  <a:srgbClr val="000099"/>
                </a:solidFill>
              </a:rPr>
              <a:t>Médicament de similitude </a:t>
            </a:r>
            <a:r>
              <a:rPr lang="fr-FR" b="1" u="sng" dirty="0" err="1">
                <a:solidFill>
                  <a:srgbClr val="000099"/>
                </a:solidFill>
              </a:rPr>
              <a:t>anatomo</a:t>
            </a:r>
            <a:r>
              <a:rPr lang="fr-FR" b="1" u="sng" dirty="0">
                <a:solidFill>
                  <a:srgbClr val="000099"/>
                </a:solidFill>
              </a:rPr>
              <a:t>-physiopathologique</a:t>
            </a:r>
            <a:r>
              <a:rPr lang="fr-FR" b="1" dirty="0">
                <a:solidFill>
                  <a:srgbClr val="000099"/>
                </a:solidFill>
              </a:rPr>
              <a:t> </a:t>
            </a:r>
            <a:r>
              <a:rPr lang="fr-FR" dirty="0">
                <a:solidFill>
                  <a:srgbClr val="000099"/>
                </a:solidFill>
              </a:rPr>
              <a:t>	 </a:t>
            </a:r>
          </a:p>
        </p:txBody>
      </p:sp>
      <p:pic>
        <p:nvPicPr>
          <p:cNvPr id="19" name="Imag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20" name="Rectangle 19"/>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endParaRPr>
          </a:p>
        </p:txBody>
      </p:sp>
      <p:sp>
        <p:nvSpPr>
          <p:cNvPr id="21" name="Rectangle 20"/>
          <p:cNvSpPr/>
          <p:nvPr/>
        </p:nvSpPr>
        <p:spPr>
          <a:xfrm>
            <a:off x="9905367" y="355821"/>
            <a:ext cx="2287793" cy="369332"/>
          </a:xfrm>
          <a:prstGeom prst="rect">
            <a:avLst/>
          </a:prstGeom>
          <a:noFill/>
        </p:spPr>
        <p:txBody>
          <a:bodyPr wrap="square">
            <a:spAutoFit/>
          </a:bodyPr>
          <a:lstStyle/>
          <a:p>
            <a:pPr algn="ctr"/>
            <a:r>
              <a:rPr lang="fr-FR" i="1" dirty="0">
                <a:solidFill>
                  <a:srgbClr val="000099"/>
                </a:solidFill>
              </a:rPr>
              <a:t>« J’ai mal »</a:t>
            </a:r>
          </a:p>
        </p:txBody>
      </p:sp>
    </p:spTree>
    <p:extLst>
      <p:ext uri="{BB962C8B-B14F-4D97-AF65-F5344CB8AC3E}">
        <p14:creationId xmlns:p14="http://schemas.microsoft.com/office/powerpoint/2010/main" val="393851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p:bldP spid="14" grpId="0"/>
      <p:bldP spid="16" grpId="0" animBg="1"/>
      <p:bldP spid="17" grpId="0"/>
      <p:bldP spid="18"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8"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Crampes</a:t>
            </a:r>
            <a:endParaRPr lang="fr-FR" altLang="fr-FR" sz="2000" b="1" dirty="0">
              <a:solidFill>
                <a:srgbClr val="95C41D"/>
              </a:solidFill>
              <a:cs typeface="Arial" panose="020B0604020202020204" pitchFamily="34" charset="0"/>
            </a:endParaRPr>
          </a:p>
        </p:txBody>
      </p:sp>
      <p:sp>
        <p:nvSpPr>
          <p:cNvPr id="9" name="Text Box 27"/>
          <p:cNvSpPr txBox="1">
            <a:spLocks noChangeArrowheads="1"/>
          </p:cNvSpPr>
          <p:nvPr/>
        </p:nvSpPr>
        <p:spPr bwMode="auto">
          <a:xfrm>
            <a:off x="7949296" y="2683301"/>
            <a:ext cx="3172913"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Zincum</a:t>
            </a:r>
            <a:r>
              <a:rPr lang="fr-FR" sz="1800" b="1" dirty="0">
                <a:solidFill>
                  <a:srgbClr val="000090"/>
                </a:solidFill>
              </a:rPr>
              <a:t> </a:t>
            </a:r>
            <a:r>
              <a:rPr lang="fr-FR" sz="1800" b="1" dirty="0" err="1">
                <a:solidFill>
                  <a:srgbClr val="000090"/>
                </a:solidFill>
              </a:rPr>
              <a:t>metallicum</a:t>
            </a:r>
            <a:r>
              <a:rPr lang="fr-FR" sz="1800" b="1" dirty="0">
                <a:solidFill>
                  <a:srgbClr val="000090"/>
                </a:solidFill>
              </a:rPr>
              <a:t> 15 CH</a:t>
            </a:r>
          </a:p>
          <a:p>
            <a:pPr algn="r">
              <a:spcBef>
                <a:spcPts val="300"/>
              </a:spcBef>
            </a:pPr>
            <a:r>
              <a:rPr lang="fr-FR" dirty="0">
                <a:solidFill>
                  <a:srgbClr val="000090"/>
                </a:solidFill>
              </a:rPr>
              <a:t>5 granules le soir</a:t>
            </a:r>
          </a:p>
        </p:txBody>
      </p:sp>
      <p:sp>
        <p:nvSpPr>
          <p:cNvPr id="10" name="Text Box 26"/>
          <p:cNvSpPr txBox="1">
            <a:spLocks noChangeArrowheads="1"/>
          </p:cNvSpPr>
          <p:nvPr/>
        </p:nvSpPr>
        <p:spPr bwMode="auto">
          <a:xfrm>
            <a:off x="694670" y="2688221"/>
            <a:ext cx="5482846" cy="81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b="1" dirty="0">
                <a:solidFill>
                  <a:srgbClr val="000099"/>
                </a:solidFill>
                <a:cs typeface="Arial" panose="020B0604020202020204" pitchFamily="34" charset="0"/>
              </a:rPr>
              <a:t>Impatiences</a:t>
            </a:r>
            <a:r>
              <a:rPr lang="fr-FR" altLang="fr-FR" dirty="0">
                <a:solidFill>
                  <a:srgbClr val="000099"/>
                </a:solidFill>
                <a:cs typeface="Arial" panose="020B0604020202020204" pitchFamily="34" charset="0"/>
              </a:rPr>
              <a:t> des membres inférieurs entraînant une agitation continuelle des jambes et des pieds</a:t>
            </a:r>
          </a:p>
          <a:p>
            <a:pPr marL="271463">
              <a:buClr>
                <a:srgbClr val="62C400"/>
              </a:buClr>
            </a:pPr>
            <a:r>
              <a:rPr lang="fr-FR" altLang="fr-FR" sz="1500" i="1" dirty="0">
                <a:solidFill>
                  <a:srgbClr val="000099"/>
                </a:solidFill>
                <a:cs typeface="Arial" panose="020B0604020202020204" pitchFamily="34" charset="0"/>
              </a:rPr>
              <a:t>Aggravation par le vin et les stimulants </a:t>
            </a:r>
          </a:p>
        </p:txBody>
      </p:sp>
      <p:sp>
        <p:nvSpPr>
          <p:cNvPr id="11" name="Espace réservé du contenu 2"/>
          <p:cNvSpPr txBox="1">
            <a:spLocks/>
          </p:cNvSpPr>
          <p:nvPr/>
        </p:nvSpPr>
        <p:spPr>
          <a:xfrm>
            <a:off x="268288" y="1374775"/>
            <a:ext cx="6311144"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Syndrome des jambes sans repos</a:t>
            </a:r>
          </a:p>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p:txBody>
      </p:sp>
      <p:pic>
        <p:nvPicPr>
          <p:cNvPr id="15" name="Ima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53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35" presetClass="emph" presetSubtype="0" repeatCount="indefinite" fill="hold" nodeType="withEffect">
                                  <p:stCondLst>
                                    <p:cond delay="0"/>
                                  </p:stCondLst>
                                  <p:childTnLst>
                                    <p:anim calcmode="discrete" valueType="str">
                                      <p:cBhvr>
                                        <p:cTn id="12" dur="1000" fill="hold"/>
                                        <p:tgtEl>
                                          <p:spTgt spid="1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863471" y="1712890"/>
            <a:ext cx="6108700" cy="776288"/>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Clr>
                <a:srgbClr val="ABD5FF"/>
              </a:buClr>
            </a:pPr>
            <a:r>
              <a:rPr lang="fr-FR" altLang="fr-FR" sz="2000" b="1" u="sng" dirty="0">
                <a:solidFill>
                  <a:srgbClr val="000099"/>
                </a:solidFill>
                <a:latin typeface="Arial"/>
                <a:ea typeface="ＭＳ Ｐゴシック" panose="020B0600070205080204" pitchFamily="34" charset="-128"/>
              </a:rPr>
              <a:t>Objectif :</a:t>
            </a:r>
            <a:endParaRPr lang="fr-FR" altLang="fr-FR" sz="10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fontAlgn="base" hangingPunct="0">
              <a:spcBef>
                <a:spcPct val="50000"/>
              </a:spcBef>
              <a:spcAft>
                <a:spcPct val="0"/>
              </a:spcAft>
              <a:buClr>
                <a:srgbClr val="000099"/>
              </a:buClr>
              <a:buFont typeface="Wingdings" panose="05000000000000000000" pitchFamily="2" charset="2"/>
              <a:buChar char="Ø"/>
            </a:pPr>
            <a:r>
              <a:rPr lang="fr-FR" altLang="fr-FR" sz="2000" dirty="0">
                <a:solidFill>
                  <a:srgbClr val="000099"/>
                </a:solidFill>
                <a:latin typeface="Arial"/>
                <a:ea typeface="ＭＳ Ｐゴシック" panose="020B0600070205080204" pitchFamily="34" charset="-128"/>
              </a:rPr>
              <a:t>Réactiver les médicaments des troubles digestifs</a:t>
            </a:r>
          </a:p>
        </p:txBody>
      </p:sp>
      <p:sp>
        <p:nvSpPr>
          <p:cNvPr id="2237455" name="Rectangle 15"/>
          <p:cNvSpPr>
            <a:spLocks noChangeArrowheads="1"/>
          </p:cNvSpPr>
          <p:nvPr/>
        </p:nvSpPr>
        <p:spPr bwMode="auto">
          <a:xfrm>
            <a:off x="3349816" y="3020477"/>
            <a:ext cx="7848872" cy="3240087"/>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Clr>
                <a:srgbClr val="ABD5FF"/>
              </a:buClr>
            </a:pPr>
            <a:r>
              <a:rPr lang="fr-FR" altLang="fr-FR" b="1" u="sng" dirty="0">
                <a:solidFill>
                  <a:srgbClr val="000099"/>
                </a:solidFill>
                <a:latin typeface="Arial"/>
                <a:ea typeface="ＭＳ Ｐゴシック" panose="020B0600070205080204" pitchFamily="34" charset="-128"/>
              </a:rPr>
              <a:t>Règles du jeu</a:t>
            </a:r>
            <a:r>
              <a:rPr lang="fr-FR" altLang="fr-FR" b="1" u="sng" dirty="0">
                <a:solidFill>
                  <a:srgbClr val="000099"/>
                </a:solidFill>
                <a:effectLst>
                  <a:outerShdw blurRad="38100" dist="38100" dir="2700000" algn="tl">
                    <a:srgbClr val="C0C0C0"/>
                  </a:outerShdw>
                </a:effectLst>
                <a:latin typeface="Arial"/>
                <a:ea typeface="ＭＳ Ｐゴシック" panose="020B0600070205080204" pitchFamily="34" charset="-128"/>
              </a:rPr>
              <a:t> </a:t>
            </a:r>
            <a:r>
              <a:rPr lang="fr-FR" altLang="fr-FR" sz="1600" b="1" dirty="0">
                <a:solidFill>
                  <a:srgbClr val="000099"/>
                </a:solidFill>
                <a:latin typeface="Arial"/>
                <a:ea typeface="ＭＳ Ｐゴシック" panose="020B0600070205080204" pitchFamily="34" charset="-128"/>
              </a:rPr>
              <a:t>: </a:t>
            </a:r>
            <a:r>
              <a:rPr lang="fr-FR" altLang="fr-FR" b="1" dirty="0">
                <a:solidFill>
                  <a:srgbClr val="000099"/>
                </a:solidFill>
                <a:latin typeface="Arial"/>
                <a:ea typeface="ＭＳ Ｐゴシック" panose="020B0600070205080204" pitchFamily="34" charset="-128"/>
              </a:rPr>
              <a:t>Groupes de 3</a:t>
            </a:r>
          </a:p>
          <a:p>
            <a:pPr eaLnBrk="0" fontAlgn="base" hangingPunct="0">
              <a:spcBef>
                <a:spcPct val="50000"/>
              </a:spcBef>
              <a:spcAft>
                <a:spcPct val="0"/>
              </a:spcAft>
              <a:buClr>
                <a:srgbClr val="000099"/>
              </a:buClr>
              <a:buFontTx/>
              <a:buBlip>
                <a:blip r:embed="rId3"/>
              </a:buBlip>
            </a:pPr>
            <a:r>
              <a:rPr lang="fr-FR" altLang="fr-FR" b="1" dirty="0">
                <a:solidFill>
                  <a:srgbClr val="000099"/>
                </a:solidFill>
                <a:latin typeface="Arial"/>
                <a:ea typeface="ＭＳ Ｐゴシック" panose="020B0600070205080204" pitchFamily="34" charset="-128"/>
              </a:rPr>
              <a:t>2 cartes à chaque joueur (face visible) + 1 pioche</a:t>
            </a:r>
          </a:p>
          <a:p>
            <a:pPr eaLnBrk="0" fontAlgn="base" hangingPunct="0">
              <a:spcBef>
                <a:spcPct val="20000"/>
              </a:spcBef>
              <a:spcAft>
                <a:spcPct val="0"/>
              </a:spcAft>
              <a:buClr>
                <a:srgbClr val="000099"/>
              </a:buClr>
              <a:buFontTx/>
              <a:buBlip>
                <a:blip r:embed="rId3"/>
              </a:buBlip>
            </a:pPr>
            <a:r>
              <a:rPr lang="fr-FR" altLang="fr-FR" dirty="0">
                <a:solidFill>
                  <a:srgbClr val="000099"/>
                </a:solidFill>
                <a:latin typeface="Arial"/>
                <a:ea typeface="ＭＳ Ｐゴシック" panose="020B0600070205080204" pitchFamily="34" charset="-128"/>
              </a:rPr>
              <a:t>Retourner la carte du dessus </a:t>
            </a:r>
          </a:p>
          <a:p>
            <a:pPr eaLnBrk="0" fontAlgn="base" hangingPunct="0">
              <a:spcBef>
                <a:spcPct val="20000"/>
              </a:spcBef>
              <a:spcAft>
                <a:spcPct val="0"/>
              </a:spcAft>
              <a:buClr>
                <a:srgbClr val="000099"/>
              </a:buClr>
              <a:buFontTx/>
              <a:buBlip>
                <a:blip r:embed="rId3"/>
              </a:buBlip>
            </a:pPr>
            <a:r>
              <a:rPr lang="fr-FR" altLang="fr-FR" dirty="0">
                <a:solidFill>
                  <a:srgbClr val="000099"/>
                </a:solidFill>
                <a:latin typeface="Arial"/>
                <a:ea typeface="ＭＳ Ｐゴシック" panose="020B0600070205080204" pitchFamily="34" charset="-128"/>
              </a:rPr>
              <a:t>A tour de rôle chaque joueur regarde s’il peut placer une de ses cartes, d’un côté ou de l’autre pour créer une suite </a:t>
            </a:r>
          </a:p>
          <a:p>
            <a:pPr eaLnBrk="0" fontAlgn="base" hangingPunct="0">
              <a:spcBef>
                <a:spcPct val="20000"/>
              </a:spcBef>
              <a:spcAft>
                <a:spcPct val="0"/>
              </a:spcAft>
              <a:buClr>
                <a:srgbClr val="000099"/>
              </a:buClr>
              <a:buFontTx/>
              <a:buBlip>
                <a:blip r:embed="rId3"/>
              </a:buBlip>
            </a:pPr>
            <a:r>
              <a:rPr lang="fr-FR" altLang="fr-FR" dirty="0">
                <a:solidFill>
                  <a:srgbClr val="000099"/>
                </a:solidFill>
                <a:latin typeface="Arial"/>
                <a:ea typeface="ＭＳ Ｐゴシック" panose="020B0600070205080204" pitchFamily="34" charset="-128"/>
              </a:rPr>
              <a:t>Si oui il pose et il continue à jouer</a:t>
            </a:r>
          </a:p>
          <a:p>
            <a:pPr eaLnBrk="0" fontAlgn="base" hangingPunct="0">
              <a:spcBef>
                <a:spcPct val="20000"/>
              </a:spcBef>
              <a:spcAft>
                <a:spcPct val="0"/>
              </a:spcAft>
              <a:buClr>
                <a:srgbClr val="000099"/>
              </a:buClr>
              <a:buFontTx/>
              <a:buBlip>
                <a:blip r:embed="rId3"/>
              </a:buBlip>
            </a:pPr>
            <a:r>
              <a:rPr lang="fr-FR" altLang="fr-FR" dirty="0">
                <a:solidFill>
                  <a:srgbClr val="000099"/>
                </a:solidFill>
                <a:latin typeface="Arial"/>
                <a:ea typeface="ＭＳ Ｐゴシック" panose="020B0600070205080204" pitchFamily="34" charset="-128"/>
              </a:rPr>
              <a:t>S’il ne peut pas, il pioche et il pose s’il peut</a:t>
            </a:r>
          </a:p>
          <a:p>
            <a:pPr eaLnBrk="0" fontAlgn="base" hangingPunct="0">
              <a:spcBef>
                <a:spcPct val="20000"/>
              </a:spcBef>
              <a:spcAft>
                <a:spcPct val="0"/>
              </a:spcAft>
              <a:buClr>
                <a:srgbClr val="000099"/>
              </a:buClr>
              <a:buFontTx/>
              <a:buBlip>
                <a:blip r:embed="rId3"/>
              </a:buBlip>
            </a:pPr>
            <a:r>
              <a:rPr lang="fr-FR" altLang="fr-FR" b="1" dirty="0">
                <a:solidFill>
                  <a:srgbClr val="000099"/>
                </a:solidFill>
                <a:latin typeface="Arial"/>
                <a:ea typeface="ＭＳ Ｐゴシック" panose="020B0600070205080204" pitchFamily="34" charset="-128"/>
              </a:rPr>
              <a:t>Le gagnant</a:t>
            </a:r>
            <a:r>
              <a:rPr lang="fr-FR" altLang="fr-FR" dirty="0">
                <a:solidFill>
                  <a:srgbClr val="000099"/>
                </a:solidFill>
                <a:latin typeface="Arial"/>
                <a:ea typeface="ＭＳ Ｐゴシック" panose="020B0600070205080204" pitchFamily="34" charset="-128"/>
              </a:rPr>
              <a:t> :  celui qui a réussi à placer correctement toutes ses cartes</a:t>
            </a:r>
          </a:p>
        </p:txBody>
      </p:sp>
      <p:sp>
        <p:nvSpPr>
          <p:cNvPr id="9" name="ZoneTexte 8"/>
          <p:cNvSpPr txBox="1"/>
          <p:nvPr/>
        </p:nvSpPr>
        <p:spPr>
          <a:xfrm rot="21560331">
            <a:off x="1396420" y="3028433"/>
            <a:ext cx="2863911" cy="369332"/>
          </a:xfrm>
          <a:prstGeom prst="rect">
            <a:avLst/>
          </a:prstGeom>
          <a:noFill/>
        </p:spPr>
        <p:txBody>
          <a:bodyPr wrap="square" rtlCol="0">
            <a:spAutoFit/>
          </a:bodyPr>
          <a:lstStyle/>
          <a:p>
            <a:pPr fontAlgn="base">
              <a:spcBef>
                <a:spcPct val="0"/>
              </a:spcBef>
              <a:spcAft>
                <a:spcPct val="0"/>
              </a:spcAft>
            </a:pPr>
            <a:r>
              <a:rPr lang="fr-FR" dirty="0">
                <a:solidFill>
                  <a:srgbClr val="FFFFFF"/>
                </a:solidFill>
                <a:latin typeface="Arial Black" panose="020B0A04020102020204" pitchFamily="34" charset="0"/>
                <a:cs typeface="Arial" panose="020B0604020202020204" pitchFamily="34" charset="0"/>
              </a:rPr>
              <a:t>15’</a:t>
            </a:r>
          </a:p>
        </p:txBody>
      </p:sp>
      <p:sp>
        <p:nvSpPr>
          <p:cNvPr id="10" name="Text Box 4"/>
          <p:cNvSpPr txBox="1">
            <a:spLocks noChangeArrowheads="1"/>
          </p:cNvSpPr>
          <p:nvPr/>
        </p:nvSpPr>
        <p:spPr bwMode="auto">
          <a:xfrm>
            <a:off x="2037714" y="1562161"/>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12" name="ZoneTexte 11"/>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4.6. Troubles digestifs</a:t>
            </a:r>
            <a:endParaRPr lang="fr-FR" sz="3200" b="1" dirty="0">
              <a:solidFill>
                <a:srgbClr val="0000CC"/>
              </a:solidFill>
            </a:endParaRPr>
          </a:p>
        </p:txBody>
      </p:sp>
    </p:spTree>
    <p:extLst>
      <p:ext uri="{BB962C8B-B14F-4D97-AF65-F5344CB8AC3E}">
        <p14:creationId xmlns:p14="http://schemas.microsoft.com/office/powerpoint/2010/main" val="1869333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278215" y="1388657"/>
            <a:ext cx="9711770" cy="4944285"/>
          </a:xfrm>
          <a:prstGeom prst="rect">
            <a:avLst/>
          </a:prstGeom>
        </p:spPr>
      </p:pic>
      <p:sp>
        <p:nvSpPr>
          <p:cNvPr id="5" name="ZoneTexte 4"/>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4.6. Troubles digestifs</a:t>
            </a:r>
            <a:endParaRPr lang="fr-FR" sz="3200" b="1" dirty="0">
              <a:solidFill>
                <a:srgbClr val="0000CC"/>
              </a:solidFill>
            </a:endParaRPr>
          </a:p>
        </p:txBody>
      </p:sp>
    </p:spTree>
    <p:extLst>
      <p:ext uri="{BB962C8B-B14F-4D97-AF65-F5344CB8AC3E}">
        <p14:creationId xmlns:p14="http://schemas.microsoft.com/office/powerpoint/2010/main" val="41989707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4.6. Troubles digestifs</a:t>
            </a:r>
            <a:endParaRPr lang="fr-FR" sz="3200" b="1" dirty="0">
              <a:solidFill>
                <a:srgbClr val="0000CC"/>
              </a:solidFill>
            </a:endParaRPr>
          </a:p>
        </p:txBody>
      </p:sp>
      <p:sp>
        <p:nvSpPr>
          <p:cNvPr id="8"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Constipation</a:t>
            </a:r>
            <a:endParaRPr lang="fr-FR" altLang="fr-FR" sz="2000" b="1" dirty="0">
              <a:solidFill>
                <a:srgbClr val="95C41D"/>
              </a:solidFill>
              <a:cs typeface="Arial" panose="020B0604020202020204" pitchFamily="34" charset="0"/>
            </a:endParaRPr>
          </a:p>
        </p:txBody>
      </p:sp>
      <p:sp>
        <p:nvSpPr>
          <p:cNvPr id="9" name="Espace réservé du contenu 2"/>
          <p:cNvSpPr txBox="1">
            <a:spLocks/>
          </p:cNvSpPr>
          <p:nvPr/>
        </p:nvSpPr>
        <p:spPr>
          <a:xfrm>
            <a:off x="246063" y="11715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solidFill>
                <a:srgbClr val="000000"/>
              </a:solidFill>
            </a:endParaRPr>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p:txBody>
      </p:sp>
      <p:sp>
        <p:nvSpPr>
          <p:cNvPr id="10" name="Espace réservé du contenu 1">
            <a:extLst>
              <a:ext uri="{FF2B5EF4-FFF2-40B4-BE49-F238E27FC236}">
                <a16:creationId xmlns:a16="http://schemas.microsoft.com/office/drawing/2014/main" id="{A8A483F2-658A-4800-952B-07514941AE2F}"/>
              </a:ext>
            </a:extLst>
          </p:cNvPr>
          <p:cNvSpPr txBox="1">
            <a:spLocks/>
          </p:cNvSpPr>
          <p:nvPr/>
        </p:nvSpPr>
        <p:spPr>
          <a:xfrm>
            <a:off x="925525" y="2233748"/>
            <a:ext cx="10515600" cy="4344852"/>
          </a:xfrm>
          <a:prstGeom prst="rect">
            <a:avLst/>
          </a:prstGeom>
        </p:spPr>
        <p:txBody>
          <a:bodyPr anchor="t">
            <a:noAutofit/>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355600" indent="-355600">
              <a:buFontTx/>
              <a:buBlip>
                <a:blip r:embed="rId3"/>
              </a:buBlip>
            </a:pPr>
            <a:r>
              <a:rPr lang="fr-FR" dirty="0">
                <a:cs typeface="Arial"/>
              </a:rPr>
              <a:t>Constipation = nombre de selles </a:t>
            </a:r>
            <a:r>
              <a:rPr lang="fr-FR" dirty="0">
                <a:cs typeface="Arial" panose="020B0604020202020204" pitchFamily="34" charset="0"/>
              </a:rPr>
              <a:t>&lt; 3 par semaine</a:t>
            </a:r>
          </a:p>
          <a:p>
            <a:endParaRPr lang="fr-FR" dirty="0">
              <a:cs typeface="Arial" panose="020B0604020202020204" pitchFamily="34" charset="0"/>
            </a:endParaRPr>
          </a:p>
          <a:p>
            <a:pPr marL="355600" indent="-355600">
              <a:buFontTx/>
              <a:buBlip>
                <a:blip r:embed="rId3"/>
              </a:buBlip>
            </a:pPr>
            <a:r>
              <a:rPr lang="fr-FR" b="1" dirty="0">
                <a:cs typeface="Arial"/>
                <a:sym typeface="Wingdings" panose="05000000000000000000" pitchFamily="2" charset="2"/>
              </a:rPr>
              <a:t>Fréquente </a:t>
            </a:r>
            <a:r>
              <a:rPr lang="fr-FR" dirty="0">
                <a:cs typeface="Arial"/>
                <a:sym typeface="Wingdings" panose="05000000000000000000" pitchFamily="2" charset="2"/>
              </a:rPr>
              <a:t>chez la personne âgée</a:t>
            </a:r>
            <a:endParaRPr lang="fr-FR" dirty="0">
              <a:cs typeface="Arial"/>
            </a:endParaRPr>
          </a:p>
          <a:p>
            <a:pPr marL="685800" lvl="1" indent="-342900">
              <a:spcBef>
                <a:spcPts val="600"/>
              </a:spcBef>
              <a:buClr>
                <a:srgbClr val="62C400"/>
              </a:buClr>
              <a:buFont typeface="Arial" panose="020B0604020202020204" pitchFamily="34" charset="0"/>
              <a:buChar char="•"/>
            </a:pPr>
            <a:r>
              <a:rPr lang="fr-FR" sz="2000" dirty="0">
                <a:solidFill>
                  <a:srgbClr val="000099"/>
                </a:solidFill>
                <a:sym typeface="Wingdings" panose="05000000000000000000" pitchFamily="2" charset="2"/>
              </a:rPr>
              <a:t> </a:t>
            </a:r>
            <a:r>
              <a:rPr lang="fr-FR" sz="2000" dirty="0">
                <a:solidFill>
                  <a:srgbClr val="000099"/>
                </a:solidFill>
              </a:rPr>
              <a:t>musculature abdominale</a:t>
            </a:r>
          </a:p>
          <a:p>
            <a:pPr marL="685800" lvl="1" indent="-342900">
              <a:spcBef>
                <a:spcPts val="600"/>
              </a:spcBef>
              <a:buClr>
                <a:srgbClr val="62C400"/>
              </a:buClr>
              <a:buFont typeface="Arial" panose="020B0604020202020204" pitchFamily="34" charset="0"/>
              <a:buChar char="•"/>
            </a:pPr>
            <a:r>
              <a:rPr lang="fr-FR" sz="2000" dirty="0">
                <a:solidFill>
                  <a:srgbClr val="000099"/>
                </a:solidFill>
              </a:rPr>
              <a:t>Régime pauvre en fibres</a:t>
            </a:r>
          </a:p>
          <a:p>
            <a:pPr marL="685800" lvl="1" indent="-342900">
              <a:spcBef>
                <a:spcPts val="600"/>
              </a:spcBef>
              <a:buClr>
                <a:srgbClr val="62C400"/>
              </a:buClr>
              <a:buFont typeface="Arial" panose="020B0604020202020204" pitchFamily="34" charset="0"/>
              <a:buChar char="•"/>
            </a:pPr>
            <a:r>
              <a:rPr lang="fr-FR" sz="2000" dirty="0">
                <a:solidFill>
                  <a:srgbClr val="000099"/>
                </a:solidFill>
              </a:rPr>
              <a:t>Apport hydrique insuffisant</a:t>
            </a:r>
          </a:p>
          <a:p>
            <a:pPr marL="685800" lvl="1" indent="-342900">
              <a:spcBef>
                <a:spcPts val="600"/>
              </a:spcBef>
              <a:buClr>
                <a:srgbClr val="62C400"/>
              </a:buClr>
              <a:buFont typeface="Arial" panose="020B0604020202020204" pitchFamily="34" charset="0"/>
              <a:buChar char="•"/>
            </a:pPr>
            <a:r>
              <a:rPr lang="fr-FR" sz="2000" dirty="0">
                <a:solidFill>
                  <a:srgbClr val="000099"/>
                </a:solidFill>
                <a:sym typeface="Wingdings" panose="05000000000000000000" pitchFamily="2" charset="2"/>
              </a:rPr>
              <a:t> mobilité</a:t>
            </a:r>
          </a:p>
          <a:p>
            <a:pPr marL="355600" indent="-355600">
              <a:lnSpc>
                <a:spcPct val="150000"/>
              </a:lnSpc>
              <a:spcBef>
                <a:spcPts val="1200"/>
              </a:spcBef>
              <a:buFontTx/>
              <a:buBlip>
                <a:blip r:embed="rId3"/>
              </a:buBlip>
            </a:pPr>
            <a:r>
              <a:rPr lang="fr-FR" dirty="0">
                <a:cs typeface="Arial"/>
              </a:rPr>
              <a:t>Peut être liée à iatrogénie médicamenteuse</a:t>
            </a:r>
          </a:p>
          <a:p>
            <a:endParaRPr lang="fr-FR" dirty="0">
              <a:cs typeface="Arial"/>
            </a:endParaRPr>
          </a:p>
          <a:p>
            <a:pPr marL="355600" indent="-355600">
              <a:buFontTx/>
              <a:buBlip>
                <a:blip r:embed="rId3"/>
              </a:buBlip>
            </a:pPr>
            <a:r>
              <a:rPr lang="fr-FR" b="1" dirty="0">
                <a:cs typeface="Arial"/>
                <a:sym typeface="Wingdings" panose="05000000000000000000" pitchFamily="2" charset="2"/>
              </a:rPr>
              <a:t>Automédication au long cours : dépendance aux laxatifs</a:t>
            </a:r>
            <a:endParaRPr lang="fr-FR" dirty="0">
              <a:sym typeface="Wingdings" panose="05000000000000000000" pitchFamily="2" charset="2"/>
            </a:endParaRPr>
          </a:p>
          <a:p>
            <a:pPr marL="342900" indent="-342900">
              <a:spcBef>
                <a:spcPts val="1200"/>
              </a:spcBef>
              <a:buClr>
                <a:srgbClr val="62C400"/>
              </a:buClr>
              <a:buFont typeface="Arial" panose="020B0604020202020204" pitchFamily="34" charset="0"/>
              <a:buChar char="•"/>
            </a:pPr>
            <a:endParaRPr lang="fr-FR" dirty="0">
              <a:cs typeface="Arial"/>
            </a:endParaRPr>
          </a:p>
        </p:txBody>
      </p:sp>
      <p:pic>
        <p:nvPicPr>
          <p:cNvPr id="11" name="Imag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063" y="5742424"/>
            <a:ext cx="668338"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063" y="4929624"/>
            <a:ext cx="668338"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4" name="Rectangle 13"/>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endParaRPr>
          </a:p>
        </p:txBody>
      </p:sp>
      <p:sp>
        <p:nvSpPr>
          <p:cNvPr id="15" name="Rectangle 14"/>
          <p:cNvSpPr/>
          <p:nvPr/>
        </p:nvSpPr>
        <p:spPr>
          <a:xfrm>
            <a:off x="9951349" y="227969"/>
            <a:ext cx="2287793" cy="369332"/>
          </a:xfrm>
          <a:prstGeom prst="rect">
            <a:avLst/>
          </a:prstGeom>
          <a:noFill/>
        </p:spPr>
        <p:txBody>
          <a:bodyPr wrap="square">
            <a:spAutoFit/>
          </a:bodyPr>
          <a:lstStyle/>
          <a:p>
            <a:pPr algn="ctr"/>
            <a:r>
              <a:rPr lang="fr-FR" i="1" dirty="0">
                <a:solidFill>
                  <a:srgbClr val="000099"/>
                </a:solidFill>
              </a:rPr>
              <a:t>« Je suis constipé »</a:t>
            </a:r>
          </a:p>
        </p:txBody>
      </p:sp>
    </p:spTree>
    <p:extLst>
      <p:ext uri="{BB962C8B-B14F-4D97-AF65-F5344CB8AC3E}">
        <p14:creationId xmlns:p14="http://schemas.microsoft.com/office/powerpoint/2010/main" val="296519005"/>
      </p:ext>
    </p:extLst>
  </p:cSld>
  <p:clrMapOvr>
    <a:masterClrMapping/>
  </p:clrMapOvr>
</p:sld>
</file>

<file path=ppt/theme/theme1.xml><?xml version="1.0" encoding="utf-8"?>
<a:theme xmlns:a="http://schemas.openxmlformats.org/drawingml/2006/main" name="20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1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1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8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2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0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3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7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FC0DADA7AACC4AA3E7C23724A50019" ma:contentTypeVersion="15" ma:contentTypeDescription="Crée un document." ma:contentTypeScope="" ma:versionID="308c81168d91c197051e665c281797d8">
  <xsd:schema xmlns:xsd="http://www.w3.org/2001/XMLSchema" xmlns:xs="http://www.w3.org/2001/XMLSchema" xmlns:p="http://schemas.microsoft.com/office/2006/metadata/properties" xmlns:ns2="4313bba6-f8aa-4ffd-9d05-2a550b8f46d5" xmlns:ns3="2ca166e5-0c3b-484e-a1a6-239c89f9638a" targetNamespace="http://schemas.microsoft.com/office/2006/metadata/properties" ma:root="true" ma:fieldsID="0c61d41360ca01f1a8b1816ea2fe46d9" ns2:_="" ns3:_="">
    <xsd:import namespace="4313bba6-f8aa-4ffd-9d05-2a550b8f46d5"/>
    <xsd:import namespace="2ca166e5-0c3b-484e-a1a6-239c89f9638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Location"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3bba6-f8aa-4ffd-9d05-2a550b8f46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b01c5e38-1c61-4c06-8304-ce207ac1a77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ca166e5-0c3b-484e-a1a6-239c89f9638a" elementFormDefault="qualified">
    <xsd:import namespace="http://schemas.microsoft.com/office/2006/documentManagement/types"/>
    <xsd:import namespace="http://schemas.microsoft.com/office/infopath/2007/PartnerControls"/>
    <xsd:element name="SharedWithUsers" ma:index="15"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313bba6-f8aa-4ffd-9d05-2a550b8f46d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CD64BE1-B6A9-4053-9234-C13425CD37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13bba6-f8aa-4ffd-9d05-2a550b8f46d5"/>
    <ds:schemaRef ds:uri="2ca166e5-0c3b-484e-a1a6-239c89f963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AA0DD82-333C-4471-AA39-672B0C066CC7}">
  <ds:schemaRefs>
    <ds:schemaRef ds:uri="http://schemas.microsoft.com/sharepoint/v3/contenttype/forms"/>
  </ds:schemaRefs>
</ds:datastoreItem>
</file>

<file path=customXml/itemProps3.xml><?xml version="1.0" encoding="utf-8"?>
<ds:datastoreItem xmlns:ds="http://schemas.openxmlformats.org/officeDocument/2006/customXml" ds:itemID="{B884356A-A199-42F8-A74E-1F246B8806A6}">
  <ds:schemaRefs>
    <ds:schemaRef ds:uri="http://schemas.microsoft.com/office/2006/metadata/properties"/>
    <ds:schemaRef ds:uri="http://schemas.microsoft.com/office/infopath/2007/PartnerControls"/>
    <ds:schemaRef ds:uri="4313bba6-f8aa-4ffd-9d05-2a550b8f46d5"/>
  </ds:schemaRefs>
</ds:datastoreItem>
</file>

<file path=docProps/app.xml><?xml version="1.0" encoding="utf-8"?>
<Properties xmlns="http://schemas.openxmlformats.org/officeDocument/2006/extended-properties" xmlns:vt="http://schemas.openxmlformats.org/officeDocument/2006/docPropsVTypes">
  <TotalTime>29945</TotalTime>
  <Words>11671</Words>
  <Application>Microsoft Office PowerPoint</Application>
  <PresentationFormat>Grand écran</PresentationFormat>
  <Paragraphs>2072</Paragraphs>
  <Slides>156</Slides>
  <Notes>156</Notes>
  <HiddenSlides>0</HiddenSlides>
  <MMClips>0</MMClips>
  <ScaleCrop>false</ScaleCrop>
  <HeadingPairs>
    <vt:vector size="6" baseType="variant">
      <vt:variant>
        <vt:lpstr>Polices utilisées</vt:lpstr>
      </vt:variant>
      <vt:variant>
        <vt:i4>13</vt:i4>
      </vt:variant>
      <vt:variant>
        <vt:lpstr>Thème</vt:lpstr>
      </vt:variant>
      <vt:variant>
        <vt:i4>14</vt:i4>
      </vt:variant>
      <vt:variant>
        <vt:lpstr>Titres des diapositives</vt:lpstr>
      </vt:variant>
      <vt:variant>
        <vt:i4>156</vt:i4>
      </vt:variant>
    </vt:vector>
  </HeadingPairs>
  <TitlesOfParts>
    <vt:vector size="183" baseType="lpstr">
      <vt:lpstr>Arial</vt:lpstr>
      <vt:lpstr>Arial Black</vt:lpstr>
      <vt:lpstr>Calibri</vt:lpstr>
      <vt:lpstr>Calibri Light</vt:lpstr>
      <vt:lpstr>Calibri-Bold</vt:lpstr>
      <vt:lpstr>Comic Sans MS</vt:lpstr>
      <vt:lpstr>Courier</vt:lpstr>
      <vt:lpstr>Lucida Calligraphy</vt:lpstr>
      <vt:lpstr>MS Outlook</vt:lpstr>
      <vt:lpstr>Tahoma</vt:lpstr>
      <vt:lpstr>Times New Roman</vt:lpstr>
      <vt:lpstr>Trebuchet MS</vt:lpstr>
      <vt:lpstr>Wingdings</vt:lpstr>
      <vt:lpstr>20_Modèle par défaut</vt:lpstr>
      <vt:lpstr>Thème Office</vt:lpstr>
      <vt:lpstr>1_Thème Office</vt:lpstr>
      <vt:lpstr>2_Thème Office</vt:lpstr>
      <vt:lpstr>12_Modèle par défaut</vt:lpstr>
      <vt:lpstr>10_Modèle par défaut</vt:lpstr>
      <vt:lpstr>13_Modèle par défaut</vt:lpstr>
      <vt:lpstr>17_Modèle par défaut</vt:lpstr>
      <vt:lpstr>3_Thème Office</vt:lpstr>
      <vt:lpstr>11_Modèle par défaut</vt:lpstr>
      <vt:lpstr>5_Thème Office</vt:lpstr>
      <vt:lpstr>7_Thème Office</vt:lpstr>
      <vt:lpstr>21_Modèle par défaut</vt:lpstr>
      <vt:lpstr>8_Thème Office</vt:lpstr>
      <vt:lpstr>Présentation PowerPoint</vt:lpstr>
      <vt:lpstr>Personnes en situation de handicap</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Laboratoire BOIRON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RAGEYS Elodie</dc:creator>
  <cp:lastModifiedBy>SALVETAT Christine</cp:lastModifiedBy>
  <cp:revision>1769</cp:revision>
  <cp:lastPrinted>2020-02-14T11:18:21Z</cp:lastPrinted>
  <dcterms:created xsi:type="dcterms:W3CDTF">2016-08-22T13:36:22Z</dcterms:created>
  <dcterms:modified xsi:type="dcterms:W3CDTF">2022-09-29T13:59:13Z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0x0101006CFC0DADA7AACC4AA3E7C23724A50019</vt:lpwstr>
  </property>
  <property fmtid="{D5CDD505-2E9C-101B-9397-08002B2CF9AE}" pid="3" name="MediaServiceImageTags">
    <vt:lpwstr/>
  </property>
</Properties>
</file>