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669" r:id="rId4"/>
    <p:sldMasterId id="2147484851" r:id="rId5"/>
    <p:sldMasterId id="2147484865" r:id="rId6"/>
    <p:sldMasterId id="2147484879" r:id="rId7"/>
    <p:sldMasterId id="2147484920" r:id="rId8"/>
    <p:sldMasterId id="2147484906" r:id="rId9"/>
    <p:sldMasterId id="2147484934" r:id="rId10"/>
    <p:sldMasterId id="2147485023" r:id="rId11"/>
    <p:sldMasterId id="2147485036" r:id="rId12"/>
    <p:sldMasterId id="2147485050" r:id="rId13"/>
    <p:sldMasterId id="2147485054" r:id="rId14"/>
    <p:sldMasterId id="2147485069" r:id="rId15"/>
    <p:sldMasterId id="2147485078" r:id="rId16"/>
  </p:sldMasterIdLst>
  <p:notesMasterIdLst>
    <p:notesMasterId r:id="rId203"/>
  </p:notesMasterIdLst>
  <p:handoutMasterIdLst>
    <p:handoutMasterId r:id="rId204"/>
  </p:handoutMasterIdLst>
  <p:sldIdLst>
    <p:sldId id="1197" r:id="rId17"/>
    <p:sldId id="1366" r:id="rId18"/>
    <p:sldId id="1459" r:id="rId19"/>
    <p:sldId id="1112" r:id="rId20"/>
    <p:sldId id="1003" r:id="rId21"/>
    <p:sldId id="1402" r:id="rId22"/>
    <p:sldId id="1367" r:id="rId23"/>
    <p:sldId id="1127" r:id="rId24"/>
    <p:sldId id="1368" r:id="rId25"/>
    <p:sldId id="1218" r:id="rId26"/>
    <p:sldId id="1236" r:id="rId27"/>
    <p:sldId id="1369" r:id="rId28"/>
    <p:sldId id="1237" r:id="rId29"/>
    <p:sldId id="1274" r:id="rId30"/>
    <p:sldId id="1239" r:id="rId31"/>
    <p:sldId id="1455" r:id="rId32"/>
    <p:sldId id="1456" r:id="rId33"/>
    <p:sldId id="1457" r:id="rId34"/>
    <p:sldId id="1051" r:id="rId35"/>
    <p:sldId id="491" r:id="rId36"/>
    <p:sldId id="808" r:id="rId37"/>
    <p:sldId id="1277" r:id="rId38"/>
    <p:sldId id="759" r:id="rId39"/>
    <p:sldId id="495" r:id="rId40"/>
    <p:sldId id="1113" r:id="rId41"/>
    <p:sldId id="1194" r:id="rId42"/>
    <p:sldId id="1216" r:id="rId43"/>
    <p:sldId id="1370" r:id="rId44"/>
    <p:sldId id="1063" r:id="rId45"/>
    <p:sldId id="1371" r:id="rId46"/>
    <p:sldId id="1373" r:id="rId47"/>
    <p:sldId id="1374" r:id="rId48"/>
    <p:sldId id="1276" r:id="rId49"/>
    <p:sldId id="1217" r:id="rId50"/>
    <p:sldId id="498" r:id="rId51"/>
    <p:sldId id="928" r:id="rId52"/>
    <p:sldId id="1061" r:id="rId53"/>
    <p:sldId id="1243" r:id="rId54"/>
    <p:sldId id="1244" r:id="rId55"/>
    <p:sldId id="1062" r:id="rId56"/>
    <p:sldId id="1248" r:id="rId57"/>
    <p:sldId id="1111" r:id="rId58"/>
    <p:sldId id="1354" r:id="rId59"/>
    <p:sldId id="940" r:id="rId60"/>
    <p:sldId id="976" r:id="rId61"/>
    <p:sldId id="1375" r:id="rId62"/>
    <p:sldId id="941" r:id="rId63"/>
    <p:sldId id="942" r:id="rId64"/>
    <p:sldId id="1279" r:id="rId65"/>
    <p:sldId id="1280" r:id="rId66"/>
    <p:sldId id="1242" r:id="rId67"/>
    <p:sldId id="592" r:id="rId68"/>
    <p:sldId id="1137" r:id="rId69"/>
    <p:sldId id="1281" r:id="rId70"/>
    <p:sldId id="1138" r:id="rId71"/>
    <p:sldId id="1139" r:id="rId72"/>
    <p:sldId id="1140" r:id="rId73"/>
    <p:sldId id="1141" r:id="rId74"/>
    <p:sldId id="1282" r:id="rId75"/>
    <p:sldId id="1283" r:id="rId76"/>
    <p:sldId id="1341" r:id="rId77"/>
    <p:sldId id="1376" r:id="rId78"/>
    <p:sldId id="1271" r:id="rId79"/>
    <p:sldId id="1255" r:id="rId80"/>
    <p:sldId id="1256" r:id="rId81"/>
    <p:sldId id="1257" r:id="rId82"/>
    <p:sldId id="1258" r:id="rId83"/>
    <p:sldId id="1259" r:id="rId84"/>
    <p:sldId id="1260" r:id="rId85"/>
    <p:sldId id="1261" r:id="rId86"/>
    <p:sldId id="1263" r:id="rId87"/>
    <p:sldId id="1284" r:id="rId88"/>
    <p:sldId id="1342" r:id="rId89"/>
    <p:sldId id="1343" r:id="rId90"/>
    <p:sldId id="1403" r:id="rId91"/>
    <p:sldId id="1316" r:id="rId92"/>
    <p:sldId id="1320" r:id="rId93"/>
    <p:sldId id="1289" r:id="rId94"/>
    <p:sldId id="1292" r:id="rId95"/>
    <p:sldId id="1266" r:id="rId96"/>
    <p:sldId id="1267" r:id="rId97"/>
    <p:sldId id="1268" r:id="rId98"/>
    <p:sldId id="1379" r:id="rId99"/>
    <p:sldId id="1380" r:id="rId100"/>
    <p:sldId id="1381" r:id="rId101"/>
    <p:sldId id="1382" r:id="rId102"/>
    <p:sldId id="1168" r:id="rId103"/>
    <p:sldId id="1171" r:id="rId104"/>
    <p:sldId id="1172" r:id="rId105"/>
    <p:sldId id="1447" r:id="rId106"/>
    <p:sldId id="1448" r:id="rId107"/>
    <p:sldId id="1449" r:id="rId108"/>
    <p:sldId id="1383" r:id="rId109"/>
    <p:sldId id="1391" r:id="rId110"/>
    <p:sldId id="1392" r:id="rId111"/>
    <p:sldId id="1393" r:id="rId112"/>
    <p:sldId id="899" r:id="rId113"/>
    <p:sldId id="1173" r:id="rId114"/>
    <p:sldId id="962" r:id="rId115"/>
    <p:sldId id="1416" r:id="rId116"/>
    <p:sldId id="1417" r:id="rId117"/>
    <p:sldId id="1458" r:id="rId118"/>
    <p:sldId id="1126" r:id="rId119"/>
    <p:sldId id="1395" r:id="rId120"/>
    <p:sldId id="1200" r:id="rId121"/>
    <p:sldId id="1179" r:id="rId122"/>
    <p:sldId id="1125" r:id="rId123"/>
    <p:sldId id="1396" r:id="rId124"/>
    <p:sldId id="1397" r:id="rId125"/>
    <p:sldId id="1290" r:id="rId126"/>
    <p:sldId id="1291" r:id="rId127"/>
    <p:sldId id="1346" r:id="rId128"/>
    <p:sldId id="1363" r:id="rId129"/>
    <p:sldId id="1364" r:id="rId130"/>
    <p:sldId id="1404" r:id="rId131"/>
    <p:sldId id="1304" r:id="rId132"/>
    <p:sldId id="1326" r:id="rId133"/>
    <p:sldId id="1154" r:id="rId134"/>
    <p:sldId id="1155" r:id="rId135"/>
    <p:sldId id="1215" r:id="rId136"/>
    <p:sldId id="1156" r:id="rId137"/>
    <p:sldId id="1311" r:id="rId138"/>
    <p:sldId id="1310" r:id="rId139"/>
    <p:sldId id="1158" r:id="rId140"/>
    <p:sldId id="1295" r:id="rId141"/>
    <p:sldId id="1328" r:id="rId142"/>
    <p:sldId id="1330" r:id="rId143"/>
    <p:sldId id="1159" r:id="rId144"/>
    <p:sldId id="1160" r:id="rId145"/>
    <p:sldId id="1161" r:id="rId146"/>
    <p:sldId id="1312" r:id="rId147"/>
    <p:sldId id="1332" r:id="rId148"/>
    <p:sldId id="1293" r:id="rId149"/>
    <p:sldId id="1347" r:id="rId150"/>
    <p:sldId id="1348" r:id="rId151"/>
    <p:sldId id="1405" r:id="rId152"/>
    <p:sldId id="1101" r:id="rId153"/>
    <p:sldId id="1025" r:id="rId154"/>
    <p:sldId id="1026" r:id="rId155"/>
    <p:sldId id="1107" r:id="rId156"/>
    <p:sldId id="1355" r:id="rId157"/>
    <p:sldId id="1407" r:id="rId158"/>
    <p:sldId id="1408" r:id="rId159"/>
    <p:sldId id="1409" r:id="rId160"/>
    <p:sldId id="1410" r:id="rId161"/>
    <p:sldId id="1411" r:id="rId162"/>
    <p:sldId id="1136" r:id="rId163"/>
    <p:sldId id="1336" r:id="rId164"/>
    <p:sldId id="1322" r:id="rId165"/>
    <p:sldId id="1324" r:id="rId166"/>
    <p:sldId id="1029" r:id="rId167"/>
    <p:sldId id="1033" r:id="rId168"/>
    <p:sldId id="1315" r:id="rId169"/>
    <p:sldId id="1334" r:id="rId170"/>
    <p:sldId id="1337" r:id="rId171"/>
    <p:sldId id="1349" r:id="rId172"/>
    <p:sldId id="1350" r:id="rId173"/>
    <p:sldId id="1406" r:id="rId174"/>
    <p:sldId id="1305" r:id="rId175"/>
    <p:sldId id="1306" r:id="rId176"/>
    <p:sldId id="1307" r:id="rId177"/>
    <p:sldId id="1308" r:id="rId178"/>
    <p:sldId id="1309" r:id="rId179"/>
    <p:sldId id="1187" r:id="rId180"/>
    <p:sldId id="1385" r:id="rId181"/>
    <p:sldId id="1339" r:id="rId182"/>
    <p:sldId id="1360" r:id="rId183"/>
    <p:sldId id="1362" r:id="rId184"/>
    <p:sldId id="1361" r:id="rId185"/>
    <p:sldId id="1463" r:id="rId186"/>
    <p:sldId id="1450" r:id="rId187"/>
    <p:sldId id="1451" r:id="rId188"/>
    <p:sldId id="1452" r:id="rId189"/>
    <p:sldId id="1412" r:id="rId190"/>
    <p:sldId id="1413" r:id="rId191"/>
    <p:sldId id="1414" r:id="rId192"/>
    <p:sldId id="1415" r:id="rId193"/>
    <p:sldId id="977" r:id="rId194"/>
    <p:sldId id="1460" r:id="rId195"/>
    <p:sldId id="1461" r:id="rId196"/>
    <p:sldId id="909" r:id="rId197"/>
    <p:sldId id="890" r:id="rId198"/>
    <p:sldId id="1356" r:id="rId199"/>
    <p:sldId id="1203" r:id="rId200"/>
    <p:sldId id="910" r:id="rId201"/>
    <p:sldId id="911" r:id="rId202"/>
  </p:sldIdLst>
  <p:sldSz cx="12192000" cy="6858000"/>
  <p:notesSz cx="6797675" cy="9928225"/>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EFF5FB"/>
    <a:srgbClr val="B2B2B2"/>
    <a:srgbClr val="62C400"/>
    <a:srgbClr val="95C41D"/>
    <a:srgbClr val="BDFFFF"/>
    <a:srgbClr val="CCFF99"/>
    <a:srgbClr val="BCFF79"/>
    <a:srgbClr val="0053A1"/>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960" autoAdjust="0"/>
  </p:normalViewPr>
  <p:slideViewPr>
    <p:cSldViewPr snapToGrid="0" snapToObjects="1" showGuides="1">
      <p:cViewPr varScale="1">
        <p:scale>
          <a:sx n="78" d="100"/>
          <a:sy n="78" d="100"/>
        </p:scale>
        <p:origin x="571" y="62"/>
      </p:cViewPr>
      <p:guideLst>
        <p:guide orient="horz" pos="2115"/>
        <p:guide pos="3863"/>
      </p:guideLst>
    </p:cSldViewPr>
  </p:slideViewPr>
  <p:outlineViewPr>
    <p:cViewPr>
      <p:scale>
        <a:sx n="33" d="100"/>
        <a:sy n="33" d="100"/>
      </p:scale>
      <p:origin x="0" y="-2044"/>
    </p:cViewPr>
  </p:outlineViewPr>
  <p:notesTextViewPr>
    <p:cViewPr>
      <p:scale>
        <a:sx n="3" d="2"/>
        <a:sy n="3" d="2"/>
      </p:scale>
      <p:origin x="0" y="0"/>
    </p:cViewPr>
  </p:notesTextViewPr>
  <p:sorterViewPr>
    <p:cViewPr>
      <p:scale>
        <a:sx n="125" d="100"/>
        <a:sy n="125" d="100"/>
      </p:scale>
      <p:origin x="0" y="-18091"/>
    </p:cViewPr>
  </p:sorterViewPr>
  <p:notesViewPr>
    <p:cSldViewPr snapToGrid="0" snapToObjects="1" showGuides="1">
      <p:cViewPr varScale="1">
        <p:scale>
          <a:sx n="54" d="100"/>
          <a:sy n="54" d="100"/>
        </p:scale>
        <p:origin x="3341" y="8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presProps" Target="presProps.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viewProps" Target="viewProps.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6" Type="http://schemas.openxmlformats.org/officeDocument/2006/relationships/slideMaster" Target="slideMasters/slideMaster3.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theme" Target="theme/theme1.xml"/><Relationship Id="rId13" Type="http://schemas.openxmlformats.org/officeDocument/2006/relationships/slideMaster" Target="slideMasters/slideMaster10.xml"/><Relationship Id="rId109" Type="http://schemas.openxmlformats.org/officeDocument/2006/relationships/slide" Target="slides/slide93.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4.xml"/><Relationship Id="rId162" Type="http://schemas.openxmlformats.org/officeDocument/2006/relationships/slide" Target="slides/slide146.xml"/><Relationship Id="rId183" Type="http://schemas.openxmlformats.org/officeDocument/2006/relationships/slide" Target="slides/slide167.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190" Type="http://schemas.openxmlformats.org/officeDocument/2006/relationships/slide" Target="slides/slide174.xml"/><Relationship Id="rId204" Type="http://schemas.openxmlformats.org/officeDocument/2006/relationships/handoutMaster" Target="handoutMasters/handoutMaster1.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customXml" Target="../customXml/item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18" Type="http://schemas.openxmlformats.org/officeDocument/2006/relationships/slide" Target="slides/slide2.xml"/><Relationship Id="rId39" Type="http://schemas.openxmlformats.org/officeDocument/2006/relationships/slide" Target="slides/slide23.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defTabSz="915859">
              <a:defRPr sz="1100">
                <a:latin typeface="Times New Roman" panose="02020603050405020304" pitchFamily="18" charset="0"/>
              </a:defRPr>
            </a:lvl1pPr>
          </a:lstStyle>
          <a:p>
            <a:pPr>
              <a:defRPr/>
            </a:pPr>
            <a:endParaRPr lang="fr-FR" altLang="fr-FR"/>
          </a:p>
        </p:txBody>
      </p:sp>
      <p:sp>
        <p:nvSpPr>
          <p:cNvPr id="84995" name="Rectangle 3"/>
          <p:cNvSpPr>
            <a:spLocks noGrp="1" noChangeArrowheads="1"/>
          </p:cNvSpPr>
          <p:nvPr>
            <p:ph type="dt" sz="quarter"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algn="r" defTabSz="915859">
              <a:defRPr sz="1100">
                <a:latin typeface="Times New Roman" panose="02020603050405020304" pitchFamily="18" charset="0"/>
              </a:defRPr>
            </a:lvl1pPr>
          </a:lstStyle>
          <a:p>
            <a:pPr>
              <a:defRPr/>
            </a:pPr>
            <a:endParaRPr lang="fr-FR" altLang="fr-FR"/>
          </a:p>
        </p:txBody>
      </p:sp>
      <p:sp>
        <p:nvSpPr>
          <p:cNvPr id="84996" name="Rectangle 4"/>
          <p:cNvSpPr>
            <a:spLocks noGrp="1" noChangeArrowheads="1"/>
          </p:cNvSpPr>
          <p:nvPr>
            <p:ph type="ftr" sz="quarter" idx="2"/>
          </p:nvPr>
        </p:nvSpPr>
        <p:spPr bwMode="auto">
          <a:xfrm>
            <a:off x="0" y="9432926"/>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defTabSz="915859">
              <a:defRPr sz="1100">
                <a:latin typeface="Times New Roman" panose="02020603050405020304" pitchFamily="18" charset="0"/>
              </a:defRPr>
            </a:lvl1pPr>
          </a:lstStyle>
          <a:p>
            <a:pPr>
              <a:defRPr/>
            </a:pPr>
            <a:r>
              <a:rPr lang="fr-FR" altLang="fr-FR"/>
              <a:t>Document interne CDFH - exclusivement réservé aux enseignants CDFH</a:t>
            </a:r>
          </a:p>
        </p:txBody>
      </p:sp>
      <p:sp>
        <p:nvSpPr>
          <p:cNvPr id="84997" name="Rectangle 5"/>
          <p:cNvSpPr>
            <a:spLocks noGrp="1" noChangeArrowheads="1"/>
          </p:cNvSpPr>
          <p:nvPr>
            <p:ph type="sldNum" sz="quarter" idx="3"/>
          </p:nvPr>
        </p:nvSpPr>
        <p:spPr bwMode="auto">
          <a:xfrm>
            <a:off x="3851275" y="9432926"/>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algn="r" defTabSz="915859">
              <a:defRPr sz="1100">
                <a:latin typeface="Times New Roman" panose="02020603050405020304" pitchFamily="18" charset="0"/>
              </a:defRPr>
            </a:lvl1pPr>
          </a:lstStyle>
          <a:p>
            <a:pPr>
              <a:defRPr/>
            </a:pPr>
            <a:fld id="{3D7BFC92-5DC9-4AC8-B30B-FBAD2280BCB5}" type="slidenum">
              <a:rPr lang="fr-FR" altLang="fr-FR"/>
              <a:pPr>
                <a:defRPr/>
              </a:pPr>
              <a:t>‹N°›</a:t>
            </a:fld>
            <a:endParaRPr lang="fr-FR" altLang="fr-FR"/>
          </a:p>
        </p:txBody>
      </p:sp>
    </p:spTree>
    <p:extLst>
      <p:ext uri="{BB962C8B-B14F-4D97-AF65-F5344CB8AC3E}">
        <p14:creationId xmlns:p14="http://schemas.microsoft.com/office/powerpoint/2010/main" val="256277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defTabSz="915859">
              <a:defRPr sz="1100">
                <a:latin typeface="Times New Roman" panose="02020603050405020304" pitchFamily="18" charset="0"/>
              </a:defRPr>
            </a:lvl1pPr>
          </a:lstStyle>
          <a:p>
            <a:pPr>
              <a:defRPr/>
            </a:pPr>
            <a:endParaRPr lang="fr-FR" altLang="fr-FR"/>
          </a:p>
        </p:txBody>
      </p:sp>
      <p:sp>
        <p:nvSpPr>
          <p:cNvPr id="3075" name="Rectangle 3"/>
          <p:cNvSpPr>
            <a:spLocks noGrp="1" noChangeArrowheads="1"/>
          </p:cNvSpPr>
          <p:nvPr>
            <p:ph type="dt"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algn="r" defTabSz="915859">
              <a:defRPr sz="1100">
                <a:latin typeface="Times New Roman" panose="02020603050405020304" pitchFamily="18" charset="0"/>
              </a:defRPr>
            </a:lvl1pPr>
          </a:lstStyle>
          <a:p>
            <a:pPr>
              <a:defRPr/>
            </a:pPr>
            <a:endParaRPr lang="fr-FR" altLang="fr-FR"/>
          </a:p>
        </p:txBody>
      </p:sp>
      <p:sp>
        <p:nvSpPr>
          <p:cNvPr id="24580" name="Rectangle 4"/>
          <p:cNvSpPr>
            <a:spLocks noGrp="1" noRot="1" noChangeAspect="1" noChangeArrowheads="1" noTextEdit="1"/>
          </p:cNvSpPr>
          <p:nvPr>
            <p:ph type="sldImg" idx="2"/>
          </p:nvPr>
        </p:nvSpPr>
        <p:spPr bwMode="auto">
          <a:xfrm>
            <a:off x="473075" y="746125"/>
            <a:ext cx="5949950" cy="3348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8051" y="4716464"/>
            <a:ext cx="498157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p>
        </p:txBody>
      </p:sp>
      <p:sp>
        <p:nvSpPr>
          <p:cNvPr id="3078" name="Rectangle 6"/>
          <p:cNvSpPr>
            <a:spLocks noGrp="1" noChangeArrowheads="1"/>
          </p:cNvSpPr>
          <p:nvPr>
            <p:ph type="ftr" sz="quarter" idx="4"/>
          </p:nvPr>
        </p:nvSpPr>
        <p:spPr bwMode="auto">
          <a:xfrm>
            <a:off x="1" y="9432926"/>
            <a:ext cx="52038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defTabSz="915859">
              <a:defRPr sz="1100">
                <a:latin typeface="Times New Roman" panose="02020603050405020304" pitchFamily="18" charset="0"/>
              </a:defRPr>
            </a:lvl1pPr>
          </a:lstStyle>
          <a:p>
            <a:pPr>
              <a:defRPr/>
            </a:pPr>
            <a:r>
              <a:rPr lang="fr-FR" altLang="fr-FR"/>
              <a:t>Document interne CDFH - exclusivement réservé aux enseignants CDFH</a:t>
            </a:r>
          </a:p>
        </p:txBody>
      </p:sp>
      <p:sp>
        <p:nvSpPr>
          <p:cNvPr id="3079" name="Rectangle 7"/>
          <p:cNvSpPr>
            <a:spLocks noGrp="1" noChangeArrowheads="1"/>
          </p:cNvSpPr>
          <p:nvPr>
            <p:ph type="sldNum" sz="quarter" idx="5"/>
          </p:nvPr>
        </p:nvSpPr>
        <p:spPr bwMode="auto">
          <a:xfrm>
            <a:off x="5780089" y="9432926"/>
            <a:ext cx="1017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algn="r" defTabSz="915859">
              <a:defRPr sz="1100">
                <a:latin typeface="Times New Roman" panose="02020603050405020304" pitchFamily="18" charset="0"/>
              </a:defRPr>
            </a:lvl1pPr>
          </a:lstStyle>
          <a:p>
            <a:pPr>
              <a:defRPr/>
            </a:pPr>
            <a:fld id="{E0B578A5-F665-4E50-8128-DAD85358A277}" type="slidenum">
              <a:rPr lang="fr-FR" altLang="fr-FR"/>
              <a:pPr>
                <a:defRPr/>
              </a:pPr>
              <a:t>‹N°›</a:t>
            </a:fld>
            <a:endParaRPr lang="fr-FR" altLang="fr-FR"/>
          </a:p>
        </p:txBody>
      </p:sp>
    </p:spTree>
    <p:extLst>
      <p:ext uri="{BB962C8B-B14F-4D97-AF65-F5344CB8AC3E}">
        <p14:creationId xmlns:p14="http://schemas.microsoft.com/office/powerpoint/2010/main" val="801212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4833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6EFD7D63-CC31-4448-8F9D-A979D58AAFF3}" type="slidenum">
              <a:rPr lang="fr-FR" altLang="fr-FR" sz="1100">
                <a:solidFill>
                  <a:srgbClr val="000000"/>
                </a:solidFill>
                <a:latin typeface="Times New Roman" panose="02020603050405020304" pitchFamily="18" charset="0"/>
              </a:rPr>
              <a:pPr defTabSz="914308"/>
              <a:t>10</a:t>
            </a:fld>
            <a:endParaRPr lang="fr-FR" altLang="fr-FR" sz="1100">
              <a:solidFill>
                <a:srgbClr val="000000"/>
              </a:solidFill>
              <a:latin typeface="Times New Roman" panose="02020603050405020304" pitchFamily="18" charset="0"/>
            </a:endParaRPr>
          </a:p>
        </p:txBody>
      </p:sp>
      <p:sp>
        <p:nvSpPr>
          <p:cNvPr id="3993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845651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100</a:t>
            </a:fld>
            <a:endParaRPr lang="fr-FR" altLang="fr-FR">
              <a:solidFill>
                <a:srgbClr val="000000"/>
              </a:solidFill>
            </a:endParaRPr>
          </a:p>
        </p:txBody>
      </p:sp>
    </p:spTree>
    <p:extLst>
      <p:ext uri="{BB962C8B-B14F-4D97-AF65-F5344CB8AC3E}">
        <p14:creationId xmlns:p14="http://schemas.microsoft.com/office/powerpoint/2010/main" val="40486737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101</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4602136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B291990-2F0F-48B1-961B-1BCB465C3BE1}" type="slidenum">
              <a:rPr lang="fr-FR" altLang="fr-FR" sz="1100">
                <a:solidFill>
                  <a:srgbClr val="000000"/>
                </a:solidFill>
                <a:latin typeface="Times New Roman" panose="02020603050405020304" pitchFamily="18" charset="0"/>
              </a:rPr>
              <a:pPr defTabSz="914308"/>
              <a:t>102</a:t>
            </a:fld>
            <a:endParaRPr lang="fr-FR" altLang="fr-FR" sz="1100">
              <a:solidFill>
                <a:srgbClr val="000000"/>
              </a:solidFill>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866206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EF4D25AC-6903-4863-9E8C-BA3E323FC7C7}" type="slidenum">
              <a:rPr lang="fr-FR" altLang="fr-FR" sz="1100">
                <a:solidFill>
                  <a:srgbClr val="000000"/>
                </a:solidFill>
                <a:latin typeface="Times New Roman" panose="02020603050405020304" pitchFamily="18" charset="0"/>
              </a:rPr>
              <a:pPr defTabSz="914308"/>
              <a:t>103</a:t>
            </a:fld>
            <a:endParaRPr lang="fr-FR" altLang="fr-FR" sz="1100">
              <a:solidFill>
                <a:srgbClr val="000000"/>
              </a:solidFill>
              <a:latin typeface="Times New Roman" panose="02020603050405020304" pitchFamily="18" charset="0"/>
            </a:endParaRPr>
          </a:p>
        </p:txBody>
      </p:sp>
      <p:sp>
        <p:nvSpPr>
          <p:cNvPr id="191491"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407774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104</a:t>
            </a:fld>
            <a:endParaRPr lang="fr-FR" altLang="fr-FR"/>
          </a:p>
        </p:txBody>
      </p:sp>
    </p:spTree>
    <p:extLst>
      <p:ext uri="{BB962C8B-B14F-4D97-AF65-F5344CB8AC3E}">
        <p14:creationId xmlns:p14="http://schemas.microsoft.com/office/powerpoint/2010/main" val="10956031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000E5126-317F-4B54-A168-46876F4C69F3}" type="slidenum">
              <a:rPr lang="fr-FR" altLang="fr-FR" sz="1100">
                <a:latin typeface="Times New Roman" panose="02020603050405020304" pitchFamily="18" charset="0"/>
              </a:rPr>
              <a:pPr defTabSz="914308"/>
              <a:t>105</a:t>
            </a:fld>
            <a:endParaRPr lang="fr-FR" altLang="fr-FR" sz="11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xfrm>
            <a:off x="473075" y="746125"/>
            <a:ext cx="5949950" cy="3348038"/>
          </a:xfrm>
          <a:ln/>
        </p:spPr>
      </p:sp>
      <p:sp>
        <p:nvSpPr>
          <p:cNvPr id="134148" name="Rectangle 3"/>
          <p:cNvSpPr>
            <a:spLocks noGrp="1" noChangeArrowheads="1"/>
          </p:cNvSpPr>
          <p:nvPr>
            <p:ph type="body" idx="1"/>
          </p:nvPr>
        </p:nvSpPr>
        <p:spPr>
          <a:noFill/>
        </p:spPr>
        <p:txBody>
          <a:bodyPr/>
          <a:lstStyle/>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1461272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C1D21806-C306-44CB-9F16-BA3DF46D2D7B}" type="slidenum">
              <a:rPr lang="fr-FR" altLang="fr-FR" sz="1100">
                <a:solidFill>
                  <a:srgbClr val="000000"/>
                </a:solidFill>
                <a:latin typeface="Times New Roman" panose="02020603050405020304" pitchFamily="18" charset="0"/>
              </a:rPr>
              <a:pPr defTabSz="914308"/>
              <a:t>106</a:t>
            </a:fld>
            <a:endParaRPr lang="fr-FR" altLang="fr-FR" sz="1100">
              <a:solidFill>
                <a:srgbClr val="000000"/>
              </a:solidFill>
              <a:latin typeface="Times New Roman" panose="02020603050405020304" pitchFamily="18" charset="0"/>
            </a:endParaRPr>
          </a:p>
        </p:txBody>
      </p:sp>
      <p:sp>
        <p:nvSpPr>
          <p:cNvPr id="195587"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889235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42875" y="67468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390125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108</a:t>
            </a:fld>
            <a:endParaRPr lang="fr-FR" altLang="fr-FR">
              <a:solidFill>
                <a:srgbClr val="000000"/>
              </a:solidFill>
            </a:endParaRPr>
          </a:p>
        </p:txBody>
      </p:sp>
    </p:spTree>
    <p:extLst>
      <p:ext uri="{BB962C8B-B14F-4D97-AF65-F5344CB8AC3E}">
        <p14:creationId xmlns:p14="http://schemas.microsoft.com/office/powerpoint/2010/main" val="11683980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109</a:t>
            </a:fld>
            <a:endParaRPr lang="fr-FR" altLang="fr-FR">
              <a:solidFill>
                <a:srgbClr val="000000"/>
              </a:solidFill>
            </a:endParaRPr>
          </a:p>
        </p:txBody>
      </p:sp>
    </p:spTree>
    <p:extLst>
      <p:ext uri="{BB962C8B-B14F-4D97-AF65-F5344CB8AC3E}">
        <p14:creationId xmlns:p14="http://schemas.microsoft.com/office/powerpoint/2010/main" val="206793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C706DA0-9960-4236-86F0-440B9A124552}" type="slidenum">
              <a:rPr lang="fr-FR" altLang="fr-FR" sz="1100">
                <a:solidFill>
                  <a:srgbClr val="000000"/>
                </a:solidFill>
                <a:latin typeface="Times New Roman" panose="02020603050405020304" pitchFamily="18" charset="0"/>
              </a:rPr>
              <a:pPr defTabSz="914308"/>
              <a:t>11</a:t>
            </a:fld>
            <a:endParaRPr lang="fr-FR" altLang="fr-FR" sz="1100">
              <a:solidFill>
                <a:srgbClr val="000000"/>
              </a:solidFill>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24568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7C3B139D-AFB9-4F3F-B099-84069FFF73F9}" type="slidenum">
              <a:rPr lang="fr-FR" altLang="fr-FR" sz="1100">
                <a:latin typeface="Times New Roman" panose="02020603050405020304" pitchFamily="18" charset="0"/>
              </a:rPr>
              <a:pPr defTabSz="914308"/>
              <a:t>110</a:t>
            </a:fld>
            <a:endParaRPr lang="fr-FR" altLang="fr-FR" sz="1100">
              <a:latin typeface="Times New Roman" panose="02020603050405020304" pitchFamily="18" charset="0"/>
            </a:endParaRPr>
          </a:p>
        </p:txBody>
      </p:sp>
      <p:sp>
        <p:nvSpPr>
          <p:cNvPr id="15667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768220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369D9015-5750-49D3-B16B-1DD808167A27}" type="slidenum">
              <a:rPr lang="fr-FR" altLang="fr-FR" sz="1100">
                <a:solidFill>
                  <a:srgbClr val="000000"/>
                </a:solidFill>
                <a:latin typeface="Times New Roman" panose="02020603050405020304" pitchFamily="18" charset="0"/>
              </a:rPr>
              <a:pPr defTabSz="914308"/>
              <a:t>111</a:t>
            </a:fld>
            <a:endParaRPr lang="fr-FR" altLang="fr-FR" sz="1100">
              <a:solidFill>
                <a:srgbClr val="000000"/>
              </a:solidFill>
              <a:latin typeface="Times New Roman" panose="02020603050405020304" pitchFamily="18" charset="0"/>
            </a:endParaRPr>
          </a:p>
        </p:txBody>
      </p:sp>
      <p:sp>
        <p:nvSpPr>
          <p:cNvPr id="158723"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377389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112</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5167647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113</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951553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114</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1556895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600"/>
              </a:spcBef>
            </a:pPr>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115</a:t>
            </a:fld>
            <a:endParaRPr lang="fr-FR" altLang="fr-FR"/>
          </a:p>
        </p:txBody>
      </p:sp>
    </p:spTree>
    <p:extLst>
      <p:ext uri="{BB962C8B-B14F-4D97-AF65-F5344CB8AC3E}">
        <p14:creationId xmlns:p14="http://schemas.microsoft.com/office/powerpoint/2010/main" val="9606369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7C935C3-257C-44D7-A674-C207DA7D6B4D}" type="slidenum">
              <a:rPr lang="fr-FR" altLang="fr-FR" sz="1100">
                <a:solidFill>
                  <a:srgbClr val="000000"/>
                </a:solidFill>
                <a:latin typeface="Times New Roman" panose="02020603050405020304" pitchFamily="18" charset="0"/>
              </a:rPr>
              <a:pPr defTabSz="914308"/>
              <a:t>116</a:t>
            </a:fld>
            <a:endParaRPr lang="fr-FR" altLang="fr-FR" sz="1100">
              <a:solidFill>
                <a:srgbClr val="000000"/>
              </a:solidFill>
              <a:latin typeface="Times New Roman" panose="02020603050405020304" pitchFamily="18" charset="0"/>
            </a:endParaRPr>
          </a:p>
        </p:txBody>
      </p:sp>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74185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415925" y="723900"/>
            <a:ext cx="5773738" cy="3248025"/>
          </a:xfrm>
          <a:ln/>
        </p:spPr>
      </p:sp>
      <p:sp>
        <p:nvSpPr>
          <p:cNvPr id="2908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290819"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1902131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0F8581A5-8ED1-4312-93D8-A87F1A6DA31F}" type="slidenum">
              <a:rPr lang="fr-FR" altLang="fr-FR" sz="1100">
                <a:solidFill>
                  <a:srgbClr val="000000"/>
                </a:solidFill>
                <a:latin typeface="Times New Roman" panose="02020603050405020304" pitchFamily="18" charset="0"/>
              </a:rPr>
              <a:pPr defTabSz="914308"/>
              <a:t>118</a:t>
            </a:fld>
            <a:endParaRPr lang="fr-FR" altLang="fr-FR" sz="1100">
              <a:solidFill>
                <a:srgbClr val="000000"/>
              </a:solidFill>
              <a:latin typeface="Times New Roman" panose="02020603050405020304" pitchFamily="18" charset="0"/>
            </a:endParaRPr>
          </a:p>
        </p:txBody>
      </p:sp>
      <p:sp>
        <p:nvSpPr>
          <p:cNvPr id="199683" name="Rectangle 2"/>
          <p:cNvSpPr>
            <a:spLocks noGrp="1" noRot="1" noChangeAspect="1" noChangeArrowheads="1" noTextEdit="1"/>
          </p:cNvSpPr>
          <p:nvPr>
            <p:ph type="sldImg"/>
          </p:nvPr>
        </p:nvSpPr>
        <p:spPr>
          <a:xfrm>
            <a:off x="473075" y="746125"/>
            <a:ext cx="5949950" cy="3348038"/>
          </a:xfrm>
          <a:ln/>
        </p:spPr>
      </p:sp>
      <p:sp>
        <p:nvSpPr>
          <p:cNvPr id="199684"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941726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136702E-08FA-4BA1-8144-E24B57437C23}" type="slidenum">
              <a:rPr lang="fr-FR" altLang="fr-FR" sz="1100">
                <a:solidFill>
                  <a:srgbClr val="000000"/>
                </a:solidFill>
                <a:latin typeface="Times New Roman" panose="02020603050405020304" pitchFamily="18" charset="0"/>
              </a:rPr>
              <a:pPr defTabSz="914308"/>
              <a:t>119</a:t>
            </a:fld>
            <a:endParaRPr lang="fr-FR" altLang="fr-FR" sz="1100">
              <a:solidFill>
                <a:srgbClr val="000000"/>
              </a:solidFill>
              <a:latin typeface="Times New Roman" panose="02020603050405020304" pitchFamily="18" charset="0"/>
            </a:endParaRPr>
          </a:p>
        </p:txBody>
      </p:sp>
      <p:sp>
        <p:nvSpPr>
          <p:cNvPr id="201731" name="Rectangle 2"/>
          <p:cNvSpPr>
            <a:spLocks noGrp="1" noRot="1" noChangeAspect="1" noChangeArrowheads="1" noTextEdit="1"/>
          </p:cNvSpPr>
          <p:nvPr>
            <p:ph type="sldImg"/>
          </p:nvPr>
        </p:nvSpPr>
        <p:spPr>
          <a:xfrm>
            <a:off x="473075" y="746125"/>
            <a:ext cx="5949950" cy="3348038"/>
          </a:xfrm>
          <a:ln/>
        </p:spPr>
      </p:sp>
      <p:sp>
        <p:nvSpPr>
          <p:cNvPr id="20173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64506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12</a:t>
            </a:fld>
            <a:endParaRPr lang="fr-FR" altLang="fr-FR"/>
          </a:p>
        </p:txBody>
      </p:sp>
    </p:spTree>
    <p:extLst>
      <p:ext uri="{BB962C8B-B14F-4D97-AF65-F5344CB8AC3E}">
        <p14:creationId xmlns:p14="http://schemas.microsoft.com/office/powerpoint/2010/main" val="14410488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120</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9115342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7524657-4BE3-49BB-88E8-408FF3FAAA64}" type="slidenum">
              <a:rPr lang="fr-FR" altLang="fr-FR" sz="1100">
                <a:solidFill>
                  <a:srgbClr val="000000"/>
                </a:solidFill>
                <a:latin typeface="Times New Roman" panose="02020603050405020304" pitchFamily="18" charset="0"/>
              </a:rPr>
              <a:pPr defTabSz="914308"/>
              <a:t>121</a:t>
            </a:fld>
            <a:endParaRPr lang="fr-FR" altLang="fr-FR" sz="1100">
              <a:solidFill>
                <a:srgbClr val="000000"/>
              </a:solidFill>
              <a:latin typeface="Times New Roman" panose="02020603050405020304" pitchFamily="18" charset="0"/>
            </a:endParaRPr>
          </a:p>
        </p:txBody>
      </p:sp>
      <p:sp>
        <p:nvSpPr>
          <p:cNvPr id="20377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354665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362817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0" y="4778375"/>
            <a:ext cx="544036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p>
        </p:txBody>
      </p:sp>
      <p:sp>
        <p:nvSpPr>
          <p:cNvPr id="2" name="Espace réservé des commentaires 1"/>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880986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64935A9D-4146-4B13-B099-2461CE765FB0}" type="slidenum">
              <a:rPr lang="fr-FR" altLang="fr-FR" sz="1100">
                <a:solidFill>
                  <a:srgbClr val="000000"/>
                </a:solidFill>
                <a:latin typeface="Times New Roman" panose="02020603050405020304" pitchFamily="18" charset="0"/>
              </a:rPr>
              <a:pPr defTabSz="914308"/>
              <a:t>124</a:t>
            </a:fld>
            <a:endParaRPr lang="fr-FR" altLang="fr-FR" sz="1100">
              <a:solidFill>
                <a:srgbClr val="000000"/>
              </a:solidFill>
              <a:latin typeface="Times New Roman" panose="02020603050405020304" pitchFamily="18" charset="0"/>
            </a:endParaRPr>
          </a:p>
        </p:txBody>
      </p:sp>
      <p:sp>
        <p:nvSpPr>
          <p:cNvPr id="207875" name="Rectangle 2"/>
          <p:cNvSpPr>
            <a:spLocks noGrp="1" noRot="1" noChangeAspect="1" noChangeArrowheads="1" noTextEdit="1"/>
          </p:cNvSpPr>
          <p:nvPr>
            <p:ph type="sldImg"/>
          </p:nvPr>
        </p:nvSpPr>
        <p:spPr>
          <a:xfrm>
            <a:off x="473075" y="746125"/>
            <a:ext cx="5949950" cy="3348038"/>
          </a:xfrm>
          <a:ln/>
        </p:spPr>
      </p:sp>
      <p:sp>
        <p:nvSpPr>
          <p:cNvPr id="207876" name="Rectangle 3"/>
          <p:cNvSpPr>
            <a:spLocks noGrp="1" noChangeArrowheads="1"/>
          </p:cNvSpPr>
          <p:nvPr>
            <p:ph type="body" idx="1"/>
          </p:nvPr>
        </p:nvSpPr>
        <p:spPr>
          <a:xfrm>
            <a:off x="908051" y="4716464"/>
            <a:ext cx="5889624" cy="4465637"/>
          </a:xfrm>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5943383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B64E7652-698E-44AD-93EE-8F00F474A590}" type="slidenum">
              <a:rPr lang="fr-FR" altLang="fr-FR" sz="1100">
                <a:solidFill>
                  <a:srgbClr val="000000"/>
                </a:solidFill>
                <a:latin typeface="Times New Roman" panose="02020603050405020304" pitchFamily="18" charset="0"/>
              </a:rPr>
              <a:pPr defTabSz="914308"/>
              <a:t>125</a:t>
            </a:fld>
            <a:endParaRPr lang="fr-FR" altLang="fr-FR" sz="1100">
              <a:solidFill>
                <a:srgbClr val="000000"/>
              </a:solidFill>
              <a:latin typeface="Times New Roman" panose="02020603050405020304" pitchFamily="18" charset="0"/>
            </a:endParaRPr>
          </a:p>
        </p:txBody>
      </p:sp>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734827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Rot="1" noChangeAspect="1" noChangeArrowheads="1" noTextEdit="1"/>
          </p:cNvSpPr>
          <p:nvPr>
            <p:ph type="sldImg"/>
          </p:nvPr>
        </p:nvSpPr>
        <p:spPr>
          <a:xfrm>
            <a:off x="415925" y="723900"/>
            <a:ext cx="5773738" cy="3248025"/>
          </a:xfrm>
          <a:ln/>
        </p:spPr>
      </p:sp>
      <p:sp>
        <p:nvSpPr>
          <p:cNvPr id="3297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329731"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273418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415925" y="723900"/>
            <a:ext cx="5773738" cy="3248025"/>
          </a:xfrm>
          <a:ln/>
        </p:spPr>
      </p:sp>
      <p:sp>
        <p:nvSpPr>
          <p:cNvPr id="3338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333827"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18282396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EE8E27F-5AA5-43C7-B74C-81FD4FCE8C3E}" type="slidenum">
              <a:rPr lang="fr-FR" altLang="fr-FR" sz="1100">
                <a:solidFill>
                  <a:srgbClr val="000000"/>
                </a:solidFill>
                <a:latin typeface="Times New Roman" panose="02020603050405020304" pitchFamily="18" charset="0"/>
              </a:rPr>
              <a:pPr defTabSz="914308"/>
              <a:t>128</a:t>
            </a:fld>
            <a:endParaRPr lang="fr-FR" altLang="fr-FR" sz="1100">
              <a:solidFill>
                <a:srgbClr val="000000"/>
              </a:solidFill>
              <a:latin typeface="Times New Roman" panose="02020603050405020304" pitchFamily="18" charset="0"/>
            </a:endParaRPr>
          </a:p>
        </p:txBody>
      </p:sp>
      <p:sp>
        <p:nvSpPr>
          <p:cNvPr id="209923"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13552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7C10B30-F25D-4125-9DA7-4A3D146E5D21}" type="slidenum">
              <a:rPr lang="fr-FR" altLang="fr-FR" sz="1100">
                <a:solidFill>
                  <a:srgbClr val="000000"/>
                </a:solidFill>
                <a:latin typeface="Times New Roman" panose="02020603050405020304" pitchFamily="18" charset="0"/>
              </a:rPr>
              <a:pPr defTabSz="914308"/>
              <a:t>129</a:t>
            </a:fld>
            <a:endParaRPr lang="fr-FR" altLang="fr-FR" sz="1100">
              <a:solidFill>
                <a:srgbClr val="000000"/>
              </a:solidFill>
              <a:latin typeface="Times New Roman" panose="02020603050405020304" pitchFamily="18" charset="0"/>
            </a:endParaRPr>
          </a:p>
        </p:txBody>
      </p:sp>
      <p:sp>
        <p:nvSpPr>
          <p:cNvPr id="211971" name="Rectangle 2"/>
          <p:cNvSpPr>
            <a:spLocks noGrp="1" noRot="1" noChangeAspect="1" noChangeArrowheads="1" noTextEdit="1"/>
          </p:cNvSpPr>
          <p:nvPr>
            <p:ph type="sldImg"/>
          </p:nvPr>
        </p:nvSpPr>
        <p:spPr>
          <a:xfrm>
            <a:off x="473075" y="746125"/>
            <a:ext cx="5949950" cy="3348038"/>
          </a:xfrm>
          <a:ln/>
        </p:spPr>
      </p:sp>
      <p:sp>
        <p:nvSpPr>
          <p:cNvPr id="211972" name="Rectangle 3"/>
          <p:cNvSpPr>
            <a:spLocks noGrp="1" noChangeArrowheads="1"/>
          </p:cNvSpPr>
          <p:nvPr>
            <p:ph type="body" idx="1"/>
          </p:nvPr>
        </p:nvSpPr>
        <p:spPr>
          <a:xfrm>
            <a:off x="1339850" y="4819650"/>
            <a:ext cx="4651375" cy="5108575"/>
          </a:xfrm>
          <a:noFill/>
        </p:spPr>
        <p:txBody>
          <a:bodyPr/>
          <a:lstStyle/>
          <a:p>
            <a:pPr eaLnBrk="1" hangingPunct="1">
              <a:lnSpc>
                <a:spcPct val="80000"/>
              </a:lnSpc>
            </a:pPr>
            <a:endParaRPr lang="fr-FR" altLang="fr-FR" sz="900" i="1" dirty="0">
              <a:latin typeface="Arial" panose="020B0604020202020204" pitchFamily="34" charset="0"/>
            </a:endParaRPr>
          </a:p>
        </p:txBody>
      </p:sp>
    </p:spTree>
    <p:extLst>
      <p:ext uri="{BB962C8B-B14F-4D97-AF65-F5344CB8AC3E}">
        <p14:creationId xmlns:p14="http://schemas.microsoft.com/office/powerpoint/2010/main" val="135479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C474900-C8EF-492F-BD1E-28FC8A415DE0}" type="slidenum">
              <a:rPr lang="fr-FR" altLang="fr-FR" sz="1100">
                <a:solidFill>
                  <a:srgbClr val="000000"/>
                </a:solidFill>
                <a:latin typeface="Times New Roman" panose="02020603050405020304" pitchFamily="18" charset="0"/>
              </a:rPr>
              <a:pPr defTabSz="914308"/>
              <a:t>13</a:t>
            </a:fld>
            <a:endParaRPr lang="fr-FR" altLang="fr-FR" sz="1100">
              <a:solidFill>
                <a:srgbClr val="000000"/>
              </a:solidFill>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722211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15756622-AF4A-4170-B631-5826C4EBAA19}" type="slidenum">
              <a:rPr lang="fr-FR" altLang="fr-FR" sz="1100">
                <a:solidFill>
                  <a:srgbClr val="000000"/>
                </a:solidFill>
                <a:latin typeface="Times New Roman" panose="02020603050405020304" pitchFamily="18" charset="0"/>
              </a:rPr>
              <a:pPr defTabSz="914308"/>
              <a:t>130</a:t>
            </a:fld>
            <a:endParaRPr lang="fr-FR" altLang="fr-FR" sz="1100">
              <a:solidFill>
                <a:srgbClr val="000000"/>
              </a:solidFill>
              <a:latin typeface="Times New Roman" panose="02020603050405020304" pitchFamily="18" charset="0"/>
            </a:endParaRPr>
          </a:p>
        </p:txBody>
      </p:sp>
      <p:sp>
        <p:nvSpPr>
          <p:cNvPr id="21401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573138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7C935C3-257C-44D7-A674-C207DA7D6B4D}" type="slidenum">
              <a:rPr lang="fr-FR" altLang="fr-FR" sz="1100">
                <a:solidFill>
                  <a:srgbClr val="000000"/>
                </a:solidFill>
                <a:latin typeface="Times New Roman" panose="02020603050405020304" pitchFamily="18" charset="0"/>
              </a:rPr>
              <a:pPr defTabSz="914308"/>
              <a:t>131</a:t>
            </a:fld>
            <a:endParaRPr lang="fr-FR" altLang="fr-FR" sz="1100">
              <a:solidFill>
                <a:srgbClr val="000000"/>
              </a:solidFill>
              <a:latin typeface="Times New Roman" panose="02020603050405020304" pitchFamily="18" charset="0"/>
            </a:endParaRPr>
          </a:p>
        </p:txBody>
      </p:sp>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378540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noTextEdit="1"/>
          </p:cNvSpPr>
          <p:nvPr>
            <p:ph type="sldImg"/>
          </p:nvPr>
        </p:nvSpPr>
        <p:spPr>
          <a:xfrm>
            <a:off x="415925" y="723900"/>
            <a:ext cx="5773738" cy="3248025"/>
          </a:xfrm>
          <a:ln/>
        </p:spPr>
      </p:sp>
      <p:sp>
        <p:nvSpPr>
          <p:cNvPr id="3379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337923"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13925676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133</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10697443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134</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4384688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135</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2347887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600"/>
              </a:spcBef>
            </a:pPr>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136</a:t>
            </a:fld>
            <a:endParaRPr lang="fr-FR" altLang="fr-FR"/>
          </a:p>
        </p:txBody>
      </p:sp>
    </p:spTree>
    <p:extLst>
      <p:ext uri="{BB962C8B-B14F-4D97-AF65-F5344CB8AC3E}">
        <p14:creationId xmlns:p14="http://schemas.microsoft.com/office/powerpoint/2010/main" val="2578692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B25CD7EA-2BF1-4984-A8A0-549B4187603E}" type="slidenum">
              <a:rPr lang="fr-FR" altLang="fr-FR" sz="1100">
                <a:latin typeface="Times New Roman" panose="02020603050405020304" pitchFamily="18" charset="0"/>
              </a:rPr>
              <a:pPr defTabSz="914308"/>
              <a:t>137</a:t>
            </a:fld>
            <a:endParaRPr lang="fr-FR" altLang="fr-FR" sz="1100">
              <a:latin typeface="Times New Roman" panose="02020603050405020304" pitchFamily="18" charset="0"/>
            </a:endParaRPr>
          </a:p>
        </p:txBody>
      </p:sp>
      <p:sp>
        <p:nvSpPr>
          <p:cNvPr id="234499" name="Rectangle 2"/>
          <p:cNvSpPr>
            <a:spLocks noGrp="1" noRot="1" noChangeAspect="1" noChangeArrowheads="1" noTextEdit="1"/>
          </p:cNvSpPr>
          <p:nvPr>
            <p:ph type="sldImg"/>
          </p:nvPr>
        </p:nvSpPr>
        <p:spPr>
          <a:xfrm>
            <a:off x="531813" y="769938"/>
            <a:ext cx="6134100" cy="3451225"/>
          </a:xfrm>
          <a:ln/>
        </p:spPr>
      </p:sp>
    </p:spTree>
    <p:extLst>
      <p:ext uri="{BB962C8B-B14F-4D97-AF65-F5344CB8AC3E}">
        <p14:creationId xmlns:p14="http://schemas.microsoft.com/office/powerpoint/2010/main" val="31617300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1CB042A3-79A2-4742-8BCD-E9A1C6F1F1AE}" type="slidenum">
              <a:rPr lang="fr-FR" altLang="fr-FR" sz="1100">
                <a:solidFill>
                  <a:srgbClr val="000000"/>
                </a:solidFill>
                <a:latin typeface="Times New Roman" panose="02020603050405020304" pitchFamily="18" charset="0"/>
              </a:rPr>
              <a:pPr defTabSz="914308"/>
              <a:t>138</a:t>
            </a:fld>
            <a:endParaRPr lang="fr-FR" altLang="fr-FR" sz="1100">
              <a:solidFill>
                <a:srgbClr val="000000"/>
              </a:solidFill>
              <a:latin typeface="Times New Roman" panose="02020603050405020304" pitchFamily="18" charset="0"/>
            </a:endParaRPr>
          </a:p>
        </p:txBody>
      </p:sp>
      <p:sp>
        <p:nvSpPr>
          <p:cNvPr id="236547" name="Rectangle 2"/>
          <p:cNvSpPr>
            <a:spLocks noGrp="1" noRot="1" noChangeAspect="1" noChangeArrowheads="1" noTextEdit="1"/>
          </p:cNvSpPr>
          <p:nvPr>
            <p:ph type="sldImg"/>
          </p:nvPr>
        </p:nvSpPr>
        <p:spPr>
          <a:xfrm>
            <a:off x="471488" y="746125"/>
            <a:ext cx="5949950" cy="3348038"/>
          </a:xfrm>
          <a:ln/>
        </p:spPr>
      </p:sp>
      <p:sp>
        <p:nvSpPr>
          <p:cNvPr id="236548" name="Rectangle 3"/>
          <p:cNvSpPr>
            <a:spLocks noGrp="1" noChangeArrowheads="1"/>
          </p:cNvSpPr>
          <p:nvPr>
            <p:ph type="body" idx="1"/>
          </p:nvPr>
        </p:nvSpPr>
        <p:spPr>
          <a:xfrm>
            <a:off x="908051" y="4714874"/>
            <a:ext cx="5795983" cy="4808602"/>
          </a:xfrm>
          <a:noFill/>
        </p:spPr>
        <p:txBody>
          <a:bodyPr/>
          <a:lstStyle/>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6465762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4239099-58B1-483C-90D8-F9A8032151D9}" type="slidenum">
              <a:rPr lang="fr-FR" altLang="fr-FR" sz="1100">
                <a:solidFill>
                  <a:srgbClr val="000000"/>
                </a:solidFill>
                <a:latin typeface="Times New Roman" panose="02020603050405020304" pitchFamily="18" charset="0"/>
              </a:rPr>
              <a:pPr defTabSz="914308"/>
              <a:t>139</a:t>
            </a:fld>
            <a:endParaRPr lang="fr-FR" altLang="fr-FR" sz="1100">
              <a:solidFill>
                <a:srgbClr val="000000"/>
              </a:solidFill>
              <a:latin typeface="Times New Roman" panose="02020603050405020304" pitchFamily="18" charset="0"/>
            </a:endParaRPr>
          </a:p>
        </p:txBody>
      </p:sp>
      <p:sp>
        <p:nvSpPr>
          <p:cNvPr id="238595"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7229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C474900-C8EF-492F-BD1E-28FC8A415DE0}" type="slidenum">
              <a:rPr lang="fr-FR" altLang="fr-FR" sz="1100">
                <a:solidFill>
                  <a:srgbClr val="000000"/>
                </a:solidFill>
                <a:latin typeface="Times New Roman" panose="02020603050405020304" pitchFamily="18" charset="0"/>
              </a:rPr>
              <a:pPr defTabSz="914308"/>
              <a:t>14</a:t>
            </a:fld>
            <a:endParaRPr lang="fr-FR" altLang="fr-FR" sz="1100">
              <a:solidFill>
                <a:srgbClr val="000000"/>
              </a:solidFill>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56972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1A6134B1-BAD5-4381-998F-8E5BAEEEF267}" type="slidenum">
              <a:rPr lang="fr-FR" altLang="fr-FR" sz="1100">
                <a:latin typeface="Times New Roman" panose="02020603050405020304" pitchFamily="18" charset="0"/>
              </a:rPr>
              <a:pPr defTabSz="914308"/>
              <a:t>140</a:t>
            </a:fld>
            <a:endParaRPr lang="fr-FR" altLang="fr-FR" sz="1100">
              <a:latin typeface="Times New Roman" panose="02020603050405020304" pitchFamily="18" charset="0"/>
            </a:endParaRPr>
          </a:p>
        </p:txBody>
      </p:sp>
      <p:sp>
        <p:nvSpPr>
          <p:cNvPr id="240643" name="Rectangle 2"/>
          <p:cNvSpPr>
            <a:spLocks noGrp="1" noRot="1" noChangeAspect="1" noChangeArrowheads="1" noTextEdit="1"/>
          </p:cNvSpPr>
          <p:nvPr>
            <p:ph type="sldImg"/>
          </p:nvPr>
        </p:nvSpPr>
        <p:spPr>
          <a:xfrm>
            <a:off x="531813" y="769938"/>
            <a:ext cx="6134100" cy="3451225"/>
          </a:xfrm>
          <a:ln/>
        </p:spPr>
      </p:sp>
      <p:sp>
        <p:nvSpPr>
          <p:cNvPr id="240644" name="Rectangle 3"/>
          <p:cNvSpPr>
            <a:spLocks noGrp="1" noChangeArrowheads="1"/>
          </p:cNvSpPr>
          <p:nvPr>
            <p:ph type="body" idx="1"/>
          </p:nvPr>
        </p:nvSpPr>
        <p:spPr>
          <a:xfrm>
            <a:off x="947738" y="4860926"/>
            <a:ext cx="5202237" cy="4602163"/>
          </a:xfrm>
          <a:noFill/>
        </p:spPr>
        <p:txBody>
          <a:bodyPr/>
          <a:lstStyle/>
          <a:p>
            <a:endParaRPr lang="fr-FR" altLang="fr-FR">
              <a:latin typeface="Arial" panose="020B0604020202020204" pitchFamily="34" charset="0"/>
            </a:endParaRPr>
          </a:p>
        </p:txBody>
      </p:sp>
    </p:spTree>
    <p:extLst>
      <p:ext uri="{BB962C8B-B14F-4D97-AF65-F5344CB8AC3E}">
        <p14:creationId xmlns:p14="http://schemas.microsoft.com/office/powerpoint/2010/main" val="12839136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2ADC5E3D-44EC-4DB0-BCEE-185E2F7A80C1}" type="slidenum">
              <a:rPr lang="fr-FR" altLang="fr-FR" sz="1100">
                <a:solidFill>
                  <a:srgbClr val="000000"/>
                </a:solidFill>
                <a:latin typeface="Times New Roman" panose="02020603050405020304" pitchFamily="18" charset="0"/>
              </a:rPr>
              <a:pPr defTabSz="914308"/>
              <a:t>141</a:t>
            </a:fld>
            <a:endParaRPr lang="fr-FR" altLang="fr-FR" sz="1100">
              <a:solidFill>
                <a:srgbClr val="000000"/>
              </a:solidFill>
              <a:latin typeface="Times New Roman" panose="02020603050405020304" pitchFamily="18" charset="0"/>
            </a:endParaRPr>
          </a:p>
        </p:txBody>
      </p:sp>
      <p:sp>
        <p:nvSpPr>
          <p:cNvPr id="216067"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657127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142</a:t>
            </a:fld>
            <a:endParaRPr lang="fr-FR" altLang="fr-FR"/>
          </a:p>
        </p:txBody>
      </p:sp>
    </p:spTree>
    <p:extLst>
      <p:ext uri="{BB962C8B-B14F-4D97-AF65-F5344CB8AC3E}">
        <p14:creationId xmlns:p14="http://schemas.microsoft.com/office/powerpoint/2010/main" val="24287622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143</a:t>
            </a:fld>
            <a:endParaRPr lang="fr-FR" altLang="fr-FR"/>
          </a:p>
        </p:txBody>
      </p:sp>
    </p:spTree>
    <p:extLst>
      <p:ext uri="{BB962C8B-B14F-4D97-AF65-F5344CB8AC3E}">
        <p14:creationId xmlns:p14="http://schemas.microsoft.com/office/powerpoint/2010/main" val="11612180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144</a:t>
            </a:fld>
            <a:endParaRPr lang="fr-FR" altLang="fr-FR"/>
          </a:p>
        </p:txBody>
      </p:sp>
    </p:spTree>
    <p:extLst>
      <p:ext uri="{BB962C8B-B14F-4D97-AF65-F5344CB8AC3E}">
        <p14:creationId xmlns:p14="http://schemas.microsoft.com/office/powerpoint/2010/main" val="16796489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145</a:t>
            </a:fld>
            <a:endParaRPr lang="fr-FR" altLang="fr-FR"/>
          </a:p>
        </p:txBody>
      </p:sp>
    </p:spTree>
    <p:extLst>
      <p:ext uri="{BB962C8B-B14F-4D97-AF65-F5344CB8AC3E}">
        <p14:creationId xmlns:p14="http://schemas.microsoft.com/office/powerpoint/2010/main" val="2002408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146</a:t>
            </a:fld>
            <a:endParaRPr lang="fr-FR" altLang="fr-FR"/>
          </a:p>
        </p:txBody>
      </p:sp>
    </p:spTree>
    <p:extLst>
      <p:ext uri="{BB962C8B-B14F-4D97-AF65-F5344CB8AC3E}">
        <p14:creationId xmlns:p14="http://schemas.microsoft.com/office/powerpoint/2010/main" val="411918220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2ADC5E3D-44EC-4DB0-BCEE-185E2F7A80C1}" type="slidenum">
              <a:rPr lang="fr-FR" altLang="fr-FR" sz="1100">
                <a:solidFill>
                  <a:srgbClr val="000000"/>
                </a:solidFill>
                <a:latin typeface="Times New Roman" panose="02020603050405020304" pitchFamily="18" charset="0"/>
              </a:rPr>
              <a:pPr defTabSz="914308"/>
              <a:t>147</a:t>
            </a:fld>
            <a:endParaRPr lang="fr-FR" altLang="fr-FR" sz="1100">
              <a:solidFill>
                <a:srgbClr val="000000"/>
              </a:solidFill>
              <a:latin typeface="Times New Roman" panose="02020603050405020304" pitchFamily="18" charset="0"/>
            </a:endParaRPr>
          </a:p>
        </p:txBody>
      </p:sp>
      <p:sp>
        <p:nvSpPr>
          <p:cNvPr id="216067"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358861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ChangeArrowheads="1" noTextEdit="1"/>
          </p:cNvSpPr>
          <p:nvPr>
            <p:ph type="sldImg"/>
          </p:nvPr>
        </p:nvSpPr>
        <p:spPr>
          <a:xfrm>
            <a:off x="415925" y="723900"/>
            <a:ext cx="5773738" cy="3248025"/>
          </a:xfrm>
          <a:ln/>
        </p:spPr>
      </p:sp>
      <p:sp>
        <p:nvSpPr>
          <p:cNvPr id="2273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227331"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41364563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Rot="1" noChangeAspect="1" noChangeArrowheads="1" noTextEdit="1"/>
          </p:cNvSpPr>
          <p:nvPr>
            <p:ph type="sldImg"/>
          </p:nvPr>
        </p:nvSpPr>
        <p:spPr>
          <a:xfrm>
            <a:off x="415925" y="723900"/>
            <a:ext cx="5773738" cy="3248025"/>
          </a:xfrm>
          <a:ln/>
        </p:spPr>
      </p:sp>
      <p:sp>
        <p:nvSpPr>
          <p:cNvPr id="2826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282627"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2694527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362642A4-39B4-4B99-84C4-1F547C459C43}" type="slidenum">
              <a:rPr lang="fr-FR" altLang="fr-FR" sz="1100">
                <a:solidFill>
                  <a:srgbClr val="000000"/>
                </a:solidFill>
                <a:latin typeface="Times New Roman" panose="02020603050405020304" pitchFamily="18" charset="0"/>
              </a:rPr>
              <a:pPr defTabSz="914308"/>
              <a:t>15</a:t>
            </a:fld>
            <a:endParaRPr lang="fr-FR" altLang="fr-FR" sz="1100">
              <a:solidFill>
                <a:srgbClr val="000000"/>
              </a:solidFill>
              <a:latin typeface="Times New Roman" panose="02020603050405020304" pitchFamily="18" charset="0"/>
            </a:endParaRPr>
          </a:p>
        </p:txBody>
      </p:sp>
      <p:sp>
        <p:nvSpPr>
          <p:cNvPr id="64515"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030884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ChangeArrowheads="1" noTextEdit="1"/>
          </p:cNvSpPr>
          <p:nvPr>
            <p:ph type="sldImg"/>
          </p:nvPr>
        </p:nvSpPr>
        <p:spPr>
          <a:xfrm>
            <a:off x="415925" y="723900"/>
            <a:ext cx="5773738" cy="3248025"/>
          </a:xfrm>
          <a:ln/>
        </p:spPr>
      </p:sp>
      <p:sp>
        <p:nvSpPr>
          <p:cNvPr id="2867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286723"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23439995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0768061-3C06-46DE-9856-377AD0D08945}" type="slidenum">
              <a:rPr lang="fr-FR" altLang="fr-FR" sz="1100">
                <a:solidFill>
                  <a:srgbClr val="000000"/>
                </a:solidFill>
                <a:latin typeface="Times New Roman" panose="02020603050405020304" pitchFamily="18" charset="0"/>
              </a:rPr>
              <a:pPr defTabSz="914308"/>
              <a:t>151</a:t>
            </a:fld>
            <a:endParaRPr lang="fr-FR" altLang="fr-FR" sz="1100">
              <a:solidFill>
                <a:srgbClr val="000000"/>
              </a:solidFill>
              <a:latin typeface="Times New Roman" panose="02020603050405020304" pitchFamily="18" charset="0"/>
            </a:endParaRPr>
          </a:p>
        </p:txBody>
      </p:sp>
      <p:sp>
        <p:nvSpPr>
          <p:cNvPr id="244739"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0394929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102C3AB1-E29A-4555-A11E-FE5538B11FFA}" type="slidenum">
              <a:rPr lang="fr-FR" altLang="fr-FR" sz="1100">
                <a:solidFill>
                  <a:srgbClr val="000000"/>
                </a:solidFill>
                <a:latin typeface="Times New Roman" panose="02020603050405020304" pitchFamily="18" charset="0"/>
              </a:rPr>
              <a:pPr defTabSz="914308"/>
              <a:t>152</a:t>
            </a:fld>
            <a:endParaRPr lang="fr-FR" altLang="fr-FR" sz="1100">
              <a:solidFill>
                <a:srgbClr val="000000"/>
              </a:solidFill>
              <a:latin typeface="Times New Roman" panose="02020603050405020304" pitchFamily="18" charset="0"/>
            </a:endParaRPr>
          </a:p>
        </p:txBody>
      </p:sp>
      <p:sp>
        <p:nvSpPr>
          <p:cNvPr id="246787"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8103948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7C935C3-257C-44D7-A674-C207DA7D6B4D}" type="slidenum">
              <a:rPr lang="fr-FR" altLang="fr-FR" sz="1100">
                <a:solidFill>
                  <a:srgbClr val="000000"/>
                </a:solidFill>
                <a:latin typeface="Times New Roman" panose="02020603050405020304" pitchFamily="18" charset="0"/>
              </a:rPr>
              <a:pPr defTabSz="914308"/>
              <a:t>153</a:t>
            </a:fld>
            <a:endParaRPr lang="fr-FR" altLang="fr-FR" sz="1100">
              <a:solidFill>
                <a:srgbClr val="000000"/>
              </a:solidFill>
              <a:latin typeface="Times New Roman" panose="02020603050405020304" pitchFamily="18" charset="0"/>
            </a:endParaRPr>
          </a:p>
        </p:txBody>
      </p:sp>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859660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a:xfrm>
            <a:off x="415925" y="723900"/>
            <a:ext cx="5773738" cy="3248025"/>
          </a:xfrm>
          <a:ln/>
        </p:spPr>
      </p:sp>
      <p:sp>
        <p:nvSpPr>
          <p:cNvPr id="3420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
        <p:nvSpPr>
          <p:cNvPr id="342019" name="Espace réservé du pied de page 2"/>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05" eaLnBrk="0" hangingPunct="0">
              <a:defRPr sz="1600">
                <a:solidFill>
                  <a:schemeClr val="tx1"/>
                </a:solidFill>
                <a:latin typeface="Arial" panose="020B0604020202020204" pitchFamily="34" charset="0"/>
              </a:defRPr>
            </a:lvl1pPr>
            <a:lvl2pPr marL="742801" indent="-285693" defTabSz="915805" eaLnBrk="0" hangingPunct="0">
              <a:defRPr sz="1600">
                <a:solidFill>
                  <a:schemeClr val="tx1"/>
                </a:solidFill>
                <a:latin typeface="Arial" panose="020B0604020202020204" pitchFamily="34" charset="0"/>
              </a:defRPr>
            </a:lvl2pPr>
            <a:lvl3pPr marL="1142771" indent="-228554" defTabSz="915805" eaLnBrk="0" hangingPunct="0">
              <a:defRPr sz="1600">
                <a:solidFill>
                  <a:schemeClr val="tx1"/>
                </a:solidFill>
                <a:latin typeface="Arial" panose="020B0604020202020204" pitchFamily="34" charset="0"/>
              </a:defRPr>
            </a:lvl3pPr>
            <a:lvl4pPr marL="1599880" indent="-228554" defTabSz="915805" eaLnBrk="0" hangingPunct="0">
              <a:defRPr sz="1600">
                <a:solidFill>
                  <a:schemeClr val="tx1"/>
                </a:solidFill>
                <a:latin typeface="Arial" panose="020B0604020202020204" pitchFamily="34" charset="0"/>
              </a:defRPr>
            </a:lvl4pPr>
            <a:lvl5pPr marL="2056989" indent="-228554" defTabSz="915805" eaLnBrk="0" hangingPunct="0">
              <a:defRPr sz="1600">
                <a:solidFill>
                  <a:schemeClr val="tx1"/>
                </a:solidFill>
                <a:latin typeface="Arial" panose="020B0604020202020204" pitchFamily="34" charset="0"/>
              </a:defRPr>
            </a:lvl5pPr>
            <a:lvl6pPr marL="2514097" indent="-228554" defTabSz="915805" eaLnBrk="0" fontAlgn="base" hangingPunct="0">
              <a:spcBef>
                <a:spcPct val="0"/>
              </a:spcBef>
              <a:spcAft>
                <a:spcPct val="0"/>
              </a:spcAft>
              <a:defRPr sz="1600">
                <a:solidFill>
                  <a:schemeClr val="tx1"/>
                </a:solidFill>
                <a:latin typeface="Arial" panose="020B0604020202020204" pitchFamily="34" charset="0"/>
              </a:defRPr>
            </a:lvl6pPr>
            <a:lvl7pPr marL="2971206" indent="-228554" defTabSz="915805" eaLnBrk="0" fontAlgn="base" hangingPunct="0">
              <a:spcBef>
                <a:spcPct val="0"/>
              </a:spcBef>
              <a:spcAft>
                <a:spcPct val="0"/>
              </a:spcAft>
              <a:defRPr sz="1600">
                <a:solidFill>
                  <a:schemeClr val="tx1"/>
                </a:solidFill>
                <a:latin typeface="Arial" panose="020B0604020202020204" pitchFamily="34" charset="0"/>
              </a:defRPr>
            </a:lvl7pPr>
            <a:lvl8pPr marL="3428314" indent="-228554" defTabSz="915805" eaLnBrk="0" fontAlgn="base" hangingPunct="0">
              <a:spcBef>
                <a:spcPct val="0"/>
              </a:spcBef>
              <a:spcAft>
                <a:spcPct val="0"/>
              </a:spcAft>
              <a:defRPr sz="1600">
                <a:solidFill>
                  <a:schemeClr val="tx1"/>
                </a:solidFill>
                <a:latin typeface="Arial" panose="020B0604020202020204" pitchFamily="34" charset="0"/>
              </a:defRPr>
            </a:lvl8pPr>
            <a:lvl9pPr marL="3885423" indent="-228554" defTabSz="915805"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sz="1100">
              <a:latin typeface="Times New Roman" panose="02020603050405020304" pitchFamily="18" charset="0"/>
            </a:endParaRPr>
          </a:p>
        </p:txBody>
      </p:sp>
    </p:spTree>
    <p:extLst>
      <p:ext uri="{BB962C8B-B14F-4D97-AF65-F5344CB8AC3E}">
        <p14:creationId xmlns:p14="http://schemas.microsoft.com/office/powerpoint/2010/main" val="33700501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155</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6663573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156</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3306818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157</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6479413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600"/>
              </a:spcBef>
            </a:pPr>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158</a:t>
            </a:fld>
            <a:endParaRPr lang="fr-FR" altLang="fr-FR"/>
          </a:p>
        </p:txBody>
      </p:sp>
    </p:spTree>
    <p:extLst>
      <p:ext uri="{BB962C8B-B14F-4D97-AF65-F5344CB8AC3E}">
        <p14:creationId xmlns:p14="http://schemas.microsoft.com/office/powerpoint/2010/main" val="126794426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Espace réservé des commentaires 1"/>
          <p:cNvSpPr>
            <a:spLocks noGrp="1"/>
          </p:cNvSpPr>
          <p:nvPr/>
        </p:nvSpPr>
        <p:spPr bwMode="auto">
          <a:xfrm>
            <a:off x="679450" y="4778375"/>
            <a:ext cx="5438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2" tIns="45553" rIns="91102" bIns="45553"/>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a:cs typeface="Arial" panose="020B0604020202020204" pitchFamily="34" charset="0"/>
            </a:endParaRPr>
          </a:p>
        </p:txBody>
      </p:sp>
      <p:sp>
        <p:nvSpPr>
          <p:cNvPr id="453635" name="Espace réservé des commentaires 1"/>
          <p:cNvSpPr>
            <a:spLocks noGrp="1"/>
          </p:cNvSpPr>
          <p:nvPr>
            <p:ph type="body" idx="1"/>
          </p:nvPr>
        </p:nvSpPr>
        <p:spPr bwMode="auto">
          <a:xfrm>
            <a:off x="679450" y="5046663"/>
            <a:ext cx="611822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577038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6CEC3E2-7755-44C4-A11F-510613D5155A}" type="slidenum">
              <a:rPr lang="fr-FR" altLang="fr-FR" sz="1100">
                <a:solidFill>
                  <a:srgbClr val="000000"/>
                </a:solidFill>
                <a:latin typeface="Times New Roman" panose="02020603050405020304" pitchFamily="18" charset="0"/>
              </a:rPr>
              <a:pPr defTabSz="914308"/>
              <a:t>16</a:t>
            </a:fld>
            <a:endParaRPr lang="fr-FR" altLang="fr-FR" sz="1100">
              <a:solidFill>
                <a:srgbClr val="000000"/>
              </a:solidFill>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xfrm>
            <a:off x="92075" y="746125"/>
            <a:ext cx="6615113" cy="3721100"/>
          </a:xfrm>
          <a:ln/>
        </p:spPr>
      </p:sp>
      <p:sp>
        <p:nvSpPr>
          <p:cNvPr id="64516" name="Rectangle 3"/>
          <p:cNvSpPr>
            <a:spLocks noGrp="1" noChangeArrowheads="1"/>
          </p:cNvSpPr>
          <p:nvPr>
            <p:ph type="body" idx="1"/>
          </p:nvPr>
        </p:nvSpPr>
        <p:spPr>
          <a:xfrm>
            <a:off x="533401" y="4714121"/>
            <a:ext cx="6264275" cy="5093474"/>
          </a:xfrm>
        </p:spPr>
        <p:txBody>
          <a:bodyPr lIns="95540" tIns="47769" rIns="95540" bIns="47769"/>
          <a:lstStyle/>
          <a:p>
            <a:pPr eaLnBrk="1" hangingPunct="1">
              <a:lnSpc>
                <a:spcPct val="80000"/>
              </a:lnSpc>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endParaRPr lang="fr-FR" altLang="fr-FR" sz="1100" b="1" u="sng" dirty="0">
              <a:latin typeface="Arial" panose="020B0604020202020204" pitchFamily="34" charset="0"/>
              <a:cs typeface="Arial" panose="020B0604020202020204" pitchFamily="34" charset="0"/>
            </a:endParaRPr>
          </a:p>
          <a:p>
            <a:pPr eaLnBrk="1" hangingPunct="1">
              <a:lnSpc>
                <a:spcPct val="80000"/>
              </a:lnSpc>
              <a:defRPr/>
            </a:pPr>
            <a:endParaRPr lang="fr-FR" altLang="fr-FR" sz="1100" i="1" dirty="0">
              <a:latin typeface="Arial" panose="020B0604020202020204" pitchFamily="34" charset="0"/>
              <a:cs typeface="Arial" panose="020B0604020202020204" pitchFamily="34" charset="0"/>
            </a:endParaRP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chaque affirmation ou question </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Laisser le groupe s’exprimer sans ne rien induire</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la réponse et compléter si nécessaire</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1/ L’homéopathie, c’est une médecine</a:t>
            </a:r>
            <a:r>
              <a:rPr lang="fr-FR" sz="1100" b="1" u="sng" baseline="0" dirty="0">
                <a:latin typeface="Arial" panose="020B0604020202020204" pitchFamily="34" charset="0"/>
                <a:cs typeface="Arial" panose="020B0604020202020204" pitchFamily="34" charset="0"/>
              </a:rPr>
              <a:t> à base de plantes </a:t>
            </a:r>
          </a:p>
          <a:p>
            <a:pPr>
              <a:defRPr/>
            </a:pPr>
            <a:r>
              <a:rPr lang="fr-FR" sz="1100" dirty="0">
                <a:latin typeface="Arial" panose="020B0604020202020204" pitchFamily="34" charset="0"/>
                <a:cs typeface="Arial" panose="020B0604020202020204" pitchFamily="34" charset="0"/>
              </a:rPr>
              <a:t>L’homéopathie est souvent confondue avec la phytothérapie qui s’appuie sur les vertus thérapeutiques des plantes.</a:t>
            </a:r>
          </a:p>
          <a:p>
            <a:pPr>
              <a:defRPr/>
            </a:pPr>
            <a:r>
              <a:rPr lang="fr-FR" sz="1100" dirty="0">
                <a:latin typeface="Arial" panose="020B0604020202020204" pitchFamily="34" charset="0"/>
                <a:cs typeface="Arial" panose="020B0604020202020204" pitchFamily="34" charset="0"/>
              </a:rPr>
              <a:t>Le médicament homéopathique est composé d’un principe actif (ex. Arnica 9 CH) dont l’origine est :	</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végétale : ex. Arnica </a:t>
            </a:r>
            <a:r>
              <a:rPr lang="fr-FR" sz="1100" dirty="0" err="1">
                <a:latin typeface="Arial" panose="020B0604020202020204" pitchFamily="34" charset="0"/>
                <a:cs typeface="Arial" panose="020B0604020202020204" pitchFamily="34" charset="0"/>
              </a:rPr>
              <a:t>montana</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animale :  ex. Apis </a:t>
            </a:r>
            <a:r>
              <a:rPr lang="fr-FR" sz="1100" dirty="0" err="1">
                <a:latin typeface="Arial" panose="020B0604020202020204" pitchFamily="34" charset="0"/>
                <a:cs typeface="Arial" panose="020B0604020202020204" pitchFamily="34" charset="0"/>
              </a:rPr>
              <a:t>mellifica</a:t>
            </a:r>
            <a:r>
              <a:rPr lang="fr-FR" sz="1100" dirty="0">
                <a:latin typeface="Arial" panose="020B0604020202020204" pitchFamily="34" charset="0"/>
                <a:cs typeface="Arial" panose="020B0604020202020204" pitchFamily="34" charset="0"/>
              </a:rPr>
              <a:t> (abeille)</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minérale (ou chimique) : ex. </a:t>
            </a:r>
            <a:r>
              <a:rPr lang="fr-FR" sz="1100" dirty="0" err="1">
                <a:latin typeface="Arial" panose="020B0604020202020204" pitchFamily="34" charset="0"/>
                <a:cs typeface="Arial" panose="020B0604020202020204" pitchFamily="34" charset="0"/>
              </a:rPr>
              <a:t>Arsenicum</a:t>
            </a:r>
            <a:r>
              <a:rPr lang="fr-FR" sz="1100" dirty="0">
                <a:latin typeface="Arial" panose="020B0604020202020204" pitchFamily="34" charset="0"/>
                <a:cs typeface="Arial" panose="020B0604020202020204" pitchFamily="34" charset="0"/>
              </a:rPr>
              <a:t> album (arsenic : minéral)</a:t>
            </a:r>
          </a:p>
          <a:p>
            <a:pPr>
              <a:defRPr/>
            </a:pPr>
            <a:r>
              <a:rPr lang="fr-FR" sz="1100" dirty="0">
                <a:latin typeface="Arial" panose="020B0604020202020204" pitchFamily="34" charset="0"/>
                <a:cs typeface="Arial" panose="020B0604020202020204" pitchFamily="34" charset="0"/>
              </a:rPr>
              <a:t>Autre différence importante : le </a:t>
            </a:r>
            <a:r>
              <a:rPr lang="fr-FR" sz="1100" dirty="0" err="1">
                <a:latin typeface="Arial" panose="020B0604020202020204" pitchFamily="34" charset="0"/>
                <a:cs typeface="Arial" panose="020B0604020202020204" pitchFamily="34" charset="0"/>
              </a:rPr>
              <a:t>process</a:t>
            </a:r>
            <a:r>
              <a:rPr lang="fr-FR" sz="1100" baseline="0" dirty="0">
                <a:latin typeface="Arial" panose="020B0604020202020204" pitchFamily="34" charset="0"/>
                <a:cs typeface="Arial" panose="020B0604020202020204" pitchFamily="34" charset="0"/>
              </a:rPr>
              <a:t> de fabrication ; </a:t>
            </a:r>
            <a:r>
              <a:rPr lang="fr-FR" sz="1100" dirty="0">
                <a:latin typeface="Arial" panose="020B0604020202020204" pitchFamily="34" charset="0"/>
                <a:cs typeface="Arial" panose="020B0604020202020204" pitchFamily="34" charset="0"/>
              </a:rPr>
              <a:t>en homéopathie, la substance de base (végétale, animale ou minérale) est diluée et dynamisée pour être enregistré</a:t>
            </a:r>
            <a:r>
              <a:rPr lang="fr-FR" sz="1100" baseline="0" dirty="0">
                <a:latin typeface="Arial" panose="020B0604020202020204" pitchFamily="34" charset="0"/>
                <a:cs typeface="Arial" panose="020B0604020202020204" pitchFamily="34" charset="0"/>
              </a:rPr>
              <a:t> comme médicament homéopathique </a:t>
            </a:r>
            <a:r>
              <a:rPr lang="fr-FR" sz="1100" dirty="0">
                <a:latin typeface="Arial" panose="020B0604020202020204" pitchFamily="34" charset="0"/>
                <a:cs typeface="Arial" panose="020B0604020202020204" pitchFamily="34" charset="0"/>
              </a:rPr>
              <a:t>(ex : Arnica 9 CH)</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2/ L’homéopathie a une action lente</a:t>
            </a:r>
            <a:r>
              <a:rPr lang="fr-FR" sz="1100" u="sng" dirty="0">
                <a:latin typeface="Arial" panose="020B0604020202020204" pitchFamily="34" charset="0"/>
                <a:cs typeface="Arial" panose="020B0604020202020204" pitchFamily="34" charset="0"/>
              </a:rPr>
              <a:t> (c’est long à agir)</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Par exemple, pour traiter une otite ou un accès de fièvre, il suffit de quelques heures. Pour soulager une angine ou une grippe, il faut quelques jours. En général, plus une maladie est aiguë et récente, plus vite elle est guérit par un traitement homéopathique. D’où l’intérêt d’intervenir dès les premiers symptômes. </a:t>
            </a:r>
          </a:p>
          <a:p>
            <a:pPr>
              <a:defRPr/>
            </a:pPr>
            <a:r>
              <a:rPr lang="fr-FR" sz="1100" dirty="0">
                <a:latin typeface="Arial" panose="020B0604020202020204" pitchFamily="34" charset="0"/>
                <a:cs typeface="Arial" panose="020B0604020202020204" pitchFamily="34" charset="0"/>
              </a:rPr>
              <a:t>  </a:t>
            </a:r>
          </a:p>
          <a:p>
            <a:pPr eaLnBrk="1" hangingPunct="1">
              <a:lnSpc>
                <a:spcPct val="80000"/>
              </a:lnSpc>
              <a:defRPr/>
            </a:pP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4700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56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7677BB4-5AB9-49AA-BA27-726CEC0AE41E}" type="slidenum">
              <a:rPr lang="fr-FR" altLang="fr-FR">
                <a:latin typeface="Calibri" panose="020F0502020204030204" pitchFamily="34" charset="0"/>
              </a:rPr>
              <a:pPr/>
              <a:t>160</a:t>
            </a:fld>
            <a:endParaRPr lang="fr-FR" altLang="fr-FR">
              <a:latin typeface="Calibri" panose="020F0502020204030204" pitchFamily="34" charset="0"/>
            </a:endParaRPr>
          </a:p>
        </p:txBody>
      </p:sp>
    </p:spTree>
    <p:extLst>
      <p:ext uri="{BB962C8B-B14F-4D97-AF65-F5344CB8AC3E}">
        <p14:creationId xmlns:p14="http://schemas.microsoft.com/office/powerpoint/2010/main" val="11863741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773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D640B09-3984-453C-96FB-DC723A1551FC}" type="slidenum">
              <a:rPr lang="fr-FR" altLang="fr-FR">
                <a:latin typeface="Calibri" panose="020F0502020204030204" pitchFamily="34" charset="0"/>
              </a:rPr>
              <a:pPr/>
              <a:t>161</a:t>
            </a:fld>
            <a:endParaRPr lang="fr-FR" altLang="fr-FR">
              <a:latin typeface="Calibri" panose="020F0502020204030204" pitchFamily="34" charset="0"/>
            </a:endParaRPr>
          </a:p>
        </p:txBody>
      </p:sp>
    </p:spTree>
    <p:extLst>
      <p:ext uri="{BB962C8B-B14F-4D97-AF65-F5344CB8AC3E}">
        <p14:creationId xmlns:p14="http://schemas.microsoft.com/office/powerpoint/2010/main" val="24513317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97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050879-1129-47C1-909B-4F7EEF7D4D82}" type="slidenum">
              <a:rPr lang="fr-FR" altLang="fr-FR">
                <a:latin typeface="Calibri" panose="020F0502020204030204" pitchFamily="34" charset="0"/>
              </a:rPr>
              <a:pPr/>
              <a:t>162</a:t>
            </a:fld>
            <a:endParaRPr lang="fr-FR" altLang="fr-FR">
              <a:latin typeface="Calibri" panose="020F0502020204030204" pitchFamily="34" charset="0"/>
            </a:endParaRPr>
          </a:p>
        </p:txBody>
      </p:sp>
    </p:spTree>
    <p:extLst>
      <p:ext uri="{BB962C8B-B14F-4D97-AF65-F5344CB8AC3E}">
        <p14:creationId xmlns:p14="http://schemas.microsoft.com/office/powerpoint/2010/main" val="40992069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618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8503D67-0C27-46AB-80E7-14F771A758D6}" type="slidenum">
              <a:rPr lang="fr-FR" altLang="fr-FR">
                <a:latin typeface="Calibri" panose="020F0502020204030204" pitchFamily="34" charset="0"/>
              </a:rPr>
              <a:pPr/>
              <a:t>163</a:t>
            </a:fld>
            <a:endParaRPr lang="fr-FR" altLang="fr-FR">
              <a:latin typeface="Calibri" panose="020F0502020204030204" pitchFamily="34" charset="0"/>
            </a:endParaRPr>
          </a:p>
        </p:txBody>
      </p:sp>
    </p:spTree>
    <p:extLst>
      <p:ext uri="{BB962C8B-B14F-4D97-AF65-F5344CB8AC3E}">
        <p14:creationId xmlns:p14="http://schemas.microsoft.com/office/powerpoint/2010/main" val="79280955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3492788-C4DC-466D-8606-472BECAA1A25}" type="slidenum">
              <a:rPr lang="fr-FR" altLang="fr-FR" sz="1100">
                <a:solidFill>
                  <a:srgbClr val="000000"/>
                </a:solidFill>
                <a:latin typeface="Times New Roman" panose="02020603050405020304" pitchFamily="18" charset="0"/>
              </a:rPr>
              <a:pPr defTabSz="914308"/>
              <a:t>164</a:t>
            </a:fld>
            <a:endParaRPr lang="fr-FR" altLang="fr-FR" sz="1100">
              <a:solidFill>
                <a:srgbClr val="000000"/>
              </a:solidFill>
              <a:latin typeface="Times New Roman" panose="02020603050405020304" pitchFamily="18" charset="0"/>
            </a:endParaRPr>
          </a:p>
        </p:txBody>
      </p:sp>
      <p:sp>
        <p:nvSpPr>
          <p:cNvPr id="250883"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409337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165</a:t>
            </a:fld>
            <a:endParaRPr lang="fr-FR" altLang="fr-FR"/>
          </a:p>
        </p:txBody>
      </p:sp>
    </p:spTree>
    <p:extLst>
      <p:ext uri="{BB962C8B-B14F-4D97-AF65-F5344CB8AC3E}">
        <p14:creationId xmlns:p14="http://schemas.microsoft.com/office/powerpoint/2010/main" val="29652201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3492788-C4DC-466D-8606-472BECAA1A25}" type="slidenum">
              <a:rPr lang="fr-FR" altLang="fr-FR" sz="1100">
                <a:solidFill>
                  <a:srgbClr val="000000"/>
                </a:solidFill>
                <a:latin typeface="Times New Roman" panose="02020603050405020304" pitchFamily="18" charset="0"/>
              </a:rPr>
              <a:pPr defTabSz="914308"/>
              <a:t>166</a:t>
            </a:fld>
            <a:endParaRPr lang="fr-FR" altLang="fr-FR" sz="1100">
              <a:solidFill>
                <a:srgbClr val="000000"/>
              </a:solidFill>
              <a:latin typeface="Times New Roman" panose="02020603050405020304" pitchFamily="18" charset="0"/>
            </a:endParaRPr>
          </a:p>
        </p:txBody>
      </p:sp>
      <p:sp>
        <p:nvSpPr>
          <p:cNvPr id="250883"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426723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167</a:t>
            </a:fld>
            <a:endParaRPr lang="fr-FR" altLang="fr-FR"/>
          </a:p>
        </p:txBody>
      </p:sp>
    </p:spTree>
    <p:extLst>
      <p:ext uri="{BB962C8B-B14F-4D97-AF65-F5344CB8AC3E}">
        <p14:creationId xmlns:p14="http://schemas.microsoft.com/office/powerpoint/2010/main" val="8526036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168</a:t>
            </a:fld>
            <a:endParaRPr lang="fr-FR" altLang="fr-FR"/>
          </a:p>
        </p:txBody>
      </p:sp>
    </p:spTree>
    <p:extLst>
      <p:ext uri="{BB962C8B-B14F-4D97-AF65-F5344CB8AC3E}">
        <p14:creationId xmlns:p14="http://schemas.microsoft.com/office/powerpoint/2010/main" val="38472823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169</a:t>
            </a:fld>
            <a:endParaRPr lang="fr-FR" altLang="fr-FR"/>
          </a:p>
        </p:txBody>
      </p:sp>
    </p:spTree>
    <p:extLst>
      <p:ext uri="{BB962C8B-B14F-4D97-AF65-F5344CB8AC3E}">
        <p14:creationId xmlns:p14="http://schemas.microsoft.com/office/powerpoint/2010/main" val="196540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6CEC3E2-7755-44C4-A11F-510613D5155A}" type="slidenum">
              <a:rPr lang="fr-FR" altLang="fr-FR" sz="1100">
                <a:solidFill>
                  <a:srgbClr val="000000"/>
                </a:solidFill>
                <a:latin typeface="Times New Roman" panose="02020603050405020304" pitchFamily="18" charset="0"/>
              </a:rPr>
              <a:pPr defTabSz="914308"/>
              <a:t>17</a:t>
            </a:fld>
            <a:endParaRPr lang="fr-FR" altLang="fr-FR" sz="1100">
              <a:solidFill>
                <a:srgbClr val="000000"/>
              </a:solidFill>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xfrm>
            <a:off x="92075" y="746125"/>
            <a:ext cx="6615113" cy="3721100"/>
          </a:xfrm>
          <a:ln/>
        </p:spPr>
      </p:sp>
      <p:sp>
        <p:nvSpPr>
          <p:cNvPr id="64516" name="Rectangle 3"/>
          <p:cNvSpPr>
            <a:spLocks noGrp="1" noChangeArrowheads="1"/>
          </p:cNvSpPr>
          <p:nvPr>
            <p:ph type="body" idx="1"/>
          </p:nvPr>
        </p:nvSpPr>
        <p:spPr>
          <a:xfrm>
            <a:off x="533401" y="4714121"/>
            <a:ext cx="6264275" cy="5093474"/>
          </a:xfrm>
        </p:spPr>
        <p:txBody>
          <a:bodyPr lIns="95540" tIns="47769" rIns="95540" bIns="47769"/>
          <a:lstStyle/>
          <a:p>
            <a:pPr eaLnBrk="1" hangingPunct="1">
              <a:lnSpc>
                <a:spcPct val="80000"/>
              </a:lnSpc>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endParaRPr lang="fr-FR" altLang="fr-FR" sz="1100" b="1" u="sng" dirty="0">
              <a:latin typeface="Arial" panose="020B0604020202020204" pitchFamily="34" charset="0"/>
              <a:cs typeface="Arial" panose="020B0604020202020204" pitchFamily="34" charset="0"/>
            </a:endParaRPr>
          </a:p>
          <a:p>
            <a:pPr eaLnBrk="1" hangingPunct="1">
              <a:lnSpc>
                <a:spcPct val="80000"/>
              </a:lnSpc>
              <a:defRPr/>
            </a:pPr>
            <a:endParaRPr lang="fr-FR" altLang="fr-FR" sz="1100" i="1" dirty="0">
              <a:latin typeface="Arial" panose="020B0604020202020204" pitchFamily="34" charset="0"/>
              <a:cs typeface="Arial" panose="020B0604020202020204" pitchFamily="34" charset="0"/>
            </a:endParaRP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chaque affirmation ou question </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Laisser le groupe s’exprimer sans ne rien induire</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la réponse et compléter si nécessaire</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1/ L’homéopathie, c’est une médecine</a:t>
            </a:r>
            <a:r>
              <a:rPr lang="fr-FR" sz="1100" b="1" u="sng" baseline="0" dirty="0">
                <a:latin typeface="Arial" panose="020B0604020202020204" pitchFamily="34" charset="0"/>
                <a:cs typeface="Arial" panose="020B0604020202020204" pitchFamily="34" charset="0"/>
              </a:rPr>
              <a:t> à base de plantes </a:t>
            </a:r>
          </a:p>
          <a:p>
            <a:pPr>
              <a:defRPr/>
            </a:pPr>
            <a:r>
              <a:rPr lang="fr-FR" sz="1100" dirty="0">
                <a:latin typeface="Arial" panose="020B0604020202020204" pitchFamily="34" charset="0"/>
                <a:cs typeface="Arial" panose="020B0604020202020204" pitchFamily="34" charset="0"/>
              </a:rPr>
              <a:t>L’homéopathie est souvent confondue avec la phytothérapie qui s’appuie sur les vertus thérapeutiques des plantes.</a:t>
            </a:r>
          </a:p>
          <a:p>
            <a:pPr>
              <a:defRPr/>
            </a:pPr>
            <a:r>
              <a:rPr lang="fr-FR" sz="1100" dirty="0">
                <a:latin typeface="Arial" panose="020B0604020202020204" pitchFamily="34" charset="0"/>
                <a:cs typeface="Arial" panose="020B0604020202020204" pitchFamily="34" charset="0"/>
              </a:rPr>
              <a:t>Le médicament homéopathique est composé d’un principe actif (ex. Arnica 9 CH) dont l’origine est :	</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végétale : ex. Arnica </a:t>
            </a:r>
            <a:r>
              <a:rPr lang="fr-FR" sz="1100" dirty="0" err="1">
                <a:latin typeface="Arial" panose="020B0604020202020204" pitchFamily="34" charset="0"/>
                <a:cs typeface="Arial" panose="020B0604020202020204" pitchFamily="34" charset="0"/>
              </a:rPr>
              <a:t>montana</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animale :  ex. Apis </a:t>
            </a:r>
            <a:r>
              <a:rPr lang="fr-FR" sz="1100" dirty="0" err="1">
                <a:latin typeface="Arial" panose="020B0604020202020204" pitchFamily="34" charset="0"/>
                <a:cs typeface="Arial" panose="020B0604020202020204" pitchFamily="34" charset="0"/>
              </a:rPr>
              <a:t>mellifica</a:t>
            </a:r>
            <a:r>
              <a:rPr lang="fr-FR" sz="1100" dirty="0">
                <a:latin typeface="Arial" panose="020B0604020202020204" pitchFamily="34" charset="0"/>
                <a:cs typeface="Arial" panose="020B0604020202020204" pitchFamily="34" charset="0"/>
              </a:rPr>
              <a:t> (abeille)</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minérale (ou chimique) : ex. </a:t>
            </a:r>
            <a:r>
              <a:rPr lang="fr-FR" sz="1100" dirty="0" err="1">
                <a:latin typeface="Arial" panose="020B0604020202020204" pitchFamily="34" charset="0"/>
                <a:cs typeface="Arial" panose="020B0604020202020204" pitchFamily="34" charset="0"/>
              </a:rPr>
              <a:t>Arsenicum</a:t>
            </a:r>
            <a:r>
              <a:rPr lang="fr-FR" sz="1100" dirty="0">
                <a:latin typeface="Arial" panose="020B0604020202020204" pitchFamily="34" charset="0"/>
                <a:cs typeface="Arial" panose="020B0604020202020204" pitchFamily="34" charset="0"/>
              </a:rPr>
              <a:t> album (arsenic : minéral)</a:t>
            </a:r>
          </a:p>
          <a:p>
            <a:pPr>
              <a:defRPr/>
            </a:pPr>
            <a:r>
              <a:rPr lang="fr-FR" sz="1100" dirty="0">
                <a:latin typeface="Arial" panose="020B0604020202020204" pitchFamily="34" charset="0"/>
                <a:cs typeface="Arial" panose="020B0604020202020204" pitchFamily="34" charset="0"/>
              </a:rPr>
              <a:t>Autre différence importante : le </a:t>
            </a:r>
            <a:r>
              <a:rPr lang="fr-FR" sz="1100" dirty="0" err="1">
                <a:latin typeface="Arial" panose="020B0604020202020204" pitchFamily="34" charset="0"/>
                <a:cs typeface="Arial" panose="020B0604020202020204" pitchFamily="34" charset="0"/>
              </a:rPr>
              <a:t>process</a:t>
            </a:r>
            <a:r>
              <a:rPr lang="fr-FR" sz="1100" baseline="0" dirty="0">
                <a:latin typeface="Arial" panose="020B0604020202020204" pitchFamily="34" charset="0"/>
                <a:cs typeface="Arial" panose="020B0604020202020204" pitchFamily="34" charset="0"/>
              </a:rPr>
              <a:t> de fabrication ; </a:t>
            </a:r>
            <a:r>
              <a:rPr lang="fr-FR" sz="1100" dirty="0">
                <a:latin typeface="Arial" panose="020B0604020202020204" pitchFamily="34" charset="0"/>
                <a:cs typeface="Arial" panose="020B0604020202020204" pitchFamily="34" charset="0"/>
              </a:rPr>
              <a:t>en homéopathie, la substance de base (végétale, animale ou minérale) est diluée et dynamisée pour être enregistré</a:t>
            </a:r>
            <a:r>
              <a:rPr lang="fr-FR" sz="1100" baseline="0" dirty="0">
                <a:latin typeface="Arial" panose="020B0604020202020204" pitchFamily="34" charset="0"/>
                <a:cs typeface="Arial" panose="020B0604020202020204" pitchFamily="34" charset="0"/>
              </a:rPr>
              <a:t> comme médicament homéopathique </a:t>
            </a:r>
            <a:r>
              <a:rPr lang="fr-FR" sz="1100" dirty="0">
                <a:latin typeface="Arial" panose="020B0604020202020204" pitchFamily="34" charset="0"/>
                <a:cs typeface="Arial" panose="020B0604020202020204" pitchFamily="34" charset="0"/>
              </a:rPr>
              <a:t>(ex : Arnica 9 CH)</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2/ L’homéopathie a une action lente</a:t>
            </a:r>
            <a:r>
              <a:rPr lang="fr-FR" sz="1100" u="sng" dirty="0">
                <a:latin typeface="Arial" panose="020B0604020202020204" pitchFamily="34" charset="0"/>
                <a:cs typeface="Arial" panose="020B0604020202020204" pitchFamily="34" charset="0"/>
              </a:rPr>
              <a:t> (c’est long à agir)</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Par exemple, pour traiter une otite ou un accès de fièvre, il suffit de quelques heures. Pour soulager une angine ou une grippe, il faut quelques jours. En général, plus une maladie est aiguë et récente, plus vite elle est guérit par un traitement homéopathique. D’où l’intérêt d’intervenir dès les premiers symptômes. </a:t>
            </a:r>
          </a:p>
          <a:p>
            <a:pPr>
              <a:defRPr/>
            </a:pPr>
            <a:r>
              <a:rPr lang="fr-FR" sz="1100" dirty="0">
                <a:latin typeface="Arial" panose="020B0604020202020204" pitchFamily="34" charset="0"/>
                <a:cs typeface="Arial" panose="020B0604020202020204" pitchFamily="34" charset="0"/>
              </a:rPr>
              <a:t>  </a:t>
            </a:r>
          </a:p>
          <a:p>
            <a:pPr eaLnBrk="1" hangingPunct="1">
              <a:lnSpc>
                <a:spcPct val="80000"/>
              </a:lnSpc>
              <a:defRPr/>
            </a:pP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2039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5612C76-A4CC-42D2-9558-E1B80F0D5D20}" type="slidenum">
              <a:rPr lang="fr-FR" altLang="fr-FR" sz="1100">
                <a:solidFill>
                  <a:srgbClr val="000000"/>
                </a:solidFill>
                <a:latin typeface="Times New Roman" panose="02020603050405020304" pitchFamily="18" charset="0"/>
              </a:rPr>
              <a:pPr defTabSz="914308"/>
              <a:t>170</a:t>
            </a:fld>
            <a:endParaRPr lang="fr-FR" altLang="fr-FR" sz="1100">
              <a:solidFill>
                <a:srgbClr val="000000"/>
              </a:solidFill>
              <a:latin typeface="Times New Roman" panose="02020603050405020304" pitchFamily="18" charset="0"/>
            </a:endParaRPr>
          </a:p>
        </p:txBody>
      </p:sp>
      <p:sp>
        <p:nvSpPr>
          <p:cNvPr id="281603" name="Espace réservé de l'image des diapositives 1"/>
          <p:cNvSpPr>
            <a:spLocks noGrp="1" noRot="1" noChangeAspect="1" noTextEdit="1"/>
          </p:cNvSpPr>
          <p:nvPr>
            <p:ph type="sldImg"/>
          </p:nvPr>
        </p:nvSpPr>
        <p:spPr>
          <a:xfrm>
            <a:off x="47625" y="723900"/>
            <a:ext cx="6415088" cy="3609975"/>
          </a:xfrm>
          <a:ln/>
        </p:spPr>
      </p:sp>
      <p:sp>
        <p:nvSpPr>
          <p:cNvPr id="281604" name="Rectangle 4"/>
          <p:cNvSpPr>
            <a:spLocks noGrp="1" noChangeArrowheads="1"/>
          </p:cNvSpPr>
          <p:nvPr>
            <p:ph type="body" idx="1"/>
          </p:nvPr>
        </p:nvSpPr>
        <p:spPr>
          <a:xfrm>
            <a:off x="908051" y="4716464"/>
            <a:ext cx="5889624" cy="4808536"/>
          </a:xfrm>
          <a:noFill/>
        </p:spPr>
        <p:txBody>
          <a:bodyPr/>
          <a:lstStyle/>
          <a:p>
            <a:pPr eaLnBrk="1" hangingPunct="1"/>
            <a:r>
              <a:rPr lang="fr-FR" altLang="fr-FR" sz="1100" b="1" u="sng" dirty="0">
                <a:latin typeface="Arial" panose="020B0604020202020204" pitchFamily="34" charset="0"/>
                <a:cs typeface="Arial" panose="020B0604020202020204" pitchFamily="34" charset="0"/>
              </a:rPr>
              <a:t>Commentaires</a:t>
            </a:r>
          </a:p>
          <a:p>
            <a:pPr eaLnBrk="1" hangingPunct="1"/>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Présenter les objectifs et règles du jeu</a:t>
            </a:r>
          </a:p>
          <a:p>
            <a:pPr eaLnBrk="1" hangingPunct="1">
              <a:buFontTx/>
              <a:buChar char="•"/>
            </a:pPr>
            <a:r>
              <a:rPr lang="fr-FR" altLang="fr-FR" sz="1100" b="1" dirty="0">
                <a:latin typeface="Arial" panose="020B0604020202020204" pitchFamily="34" charset="0"/>
                <a:cs typeface="Arial" panose="020B0604020202020204" pitchFamily="34" charset="0"/>
              </a:rPr>
              <a:t> Constituer les groupes de 3</a:t>
            </a:r>
          </a:p>
          <a:p>
            <a:pPr eaLnBrk="1" hangingPunct="1">
              <a:buFontTx/>
              <a:buChar char="•"/>
            </a:pPr>
            <a:r>
              <a:rPr lang="fr-FR" altLang="fr-FR" sz="1100" b="1" dirty="0">
                <a:latin typeface="Arial" panose="020B0604020202020204" pitchFamily="34" charset="0"/>
                <a:cs typeface="Arial" panose="020B0604020202020204" pitchFamily="34" charset="0"/>
              </a:rPr>
              <a:t> Distribuer les cartes  « Patients »</a:t>
            </a: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30 min de cas de comptoir et 25 min de restitution et d’échanges</a:t>
            </a:r>
            <a:endParaRPr lang="fr-FR" altLang="fr-FR" sz="11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100" b="1" dirty="0">
                <a:latin typeface="Arial" panose="020B0604020202020204" pitchFamily="34" charset="0"/>
                <a:cs typeface="Arial" panose="020B0604020202020204" pitchFamily="34" charset="0"/>
                <a:sym typeface="MS Outlook" panose="05010100010000000000" pitchFamily="2" charset="2"/>
              </a:rPr>
              <a:t> Penser</a:t>
            </a:r>
            <a:r>
              <a:rPr lang="fr-FR" altLang="fr-FR" sz="1100" b="1" baseline="0" dirty="0">
                <a:latin typeface="Arial" panose="020B0604020202020204" pitchFamily="34" charset="0"/>
                <a:cs typeface="Arial" panose="020B0604020202020204" pitchFamily="34" charset="0"/>
                <a:sym typeface="MS Outlook" panose="05010100010000000000" pitchFamily="2" charset="2"/>
              </a:rPr>
              <a:t> à : informer sur l’avancée du </a:t>
            </a:r>
            <a:r>
              <a:rPr lang="fr-FR" altLang="fr-FR" sz="1100" baseline="0" dirty="0">
                <a:latin typeface="Arial" panose="020B0604020202020204" pitchFamily="34" charset="0"/>
                <a:cs typeface="Arial" panose="020B0604020202020204" pitchFamily="34" charset="0"/>
                <a:sym typeface="MS Outlook" panose="05010100010000000000" pitchFamily="2" charset="2"/>
              </a:rPr>
              <a:t>timing (au bout de 9 min : </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vous devriez avoir finalisé votre 1</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er</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 cas et démarrer le 2</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ème</a:t>
            </a:r>
            <a:r>
              <a:rPr lang="fr-FR" altLang="fr-FR" sz="1100" baseline="0" dirty="0">
                <a:latin typeface="Arial" panose="020B0604020202020204" pitchFamily="34" charset="0"/>
                <a:cs typeface="Arial" panose="020B0604020202020204" pitchFamily="34" charset="0"/>
                <a:sym typeface="MS Outlook" panose="05010100010000000000" pitchFamily="2" charset="2"/>
              </a:rPr>
              <a:t>)</a:t>
            </a:r>
            <a:endParaRPr lang="fr-FR" altLang="fr-FR" sz="1100" dirty="0">
              <a:latin typeface="Arial" panose="020B0604020202020204" pitchFamily="34" charset="0"/>
              <a:cs typeface="Arial" panose="020B0604020202020204" pitchFamily="34" charset="0"/>
            </a:endParaRP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Faire une restitution partagée de chaque cas</a:t>
            </a:r>
          </a:p>
          <a:p>
            <a:pPr eaLnBrk="1" hangingPunct="1"/>
            <a:r>
              <a:rPr lang="fr-FR" altLang="fr-FR" sz="1100" dirty="0">
                <a:latin typeface="Arial" panose="020B0604020202020204" pitchFamily="34" charset="0"/>
                <a:cs typeface="Arial" panose="020B0604020202020204" pitchFamily="34" charset="0"/>
              </a:rPr>
              <a:t>Préciser que pour faciliter leur prise de notes</a:t>
            </a:r>
            <a:r>
              <a:rPr lang="fr-FR" altLang="fr-FR" sz="1100" b="1" dirty="0">
                <a:latin typeface="Arial" panose="020B0604020202020204" pitchFamily="34" charset="0"/>
                <a:cs typeface="Arial" panose="020B0604020202020204" pitchFamily="34" charset="0"/>
              </a:rPr>
              <a:t>, les différents cas sont insérés à la suite dans leur guide participant</a:t>
            </a:r>
            <a:r>
              <a:rPr lang="fr-FR" altLang="fr-FR" sz="1100" dirty="0">
                <a:latin typeface="Arial" panose="020B0604020202020204" pitchFamily="34" charset="0"/>
                <a:cs typeface="Arial" panose="020B0604020202020204" pitchFamily="34" charset="0"/>
              </a:rPr>
              <a:t>.</a:t>
            </a:r>
          </a:p>
          <a:p>
            <a:pPr eaLnBrk="1" hangingPunct="1"/>
            <a:r>
              <a:rPr lang="fr-FR" altLang="fr-FR" sz="1100" dirty="0">
                <a:latin typeface="Arial" panose="020B0604020202020204" pitchFamily="34" charset="0"/>
                <a:cs typeface="Arial" panose="020B0604020202020204" pitchFamily="34" charset="0"/>
              </a:rPr>
              <a:t>A partir des informations notées dans l’outil/maison, un groupe présente un cas de </a:t>
            </a:r>
            <a:r>
              <a:rPr lang="fr-FR" altLang="fr-FR" sz="1100" b="1" dirty="0">
                <a:latin typeface="Arial" panose="020B0604020202020204" pitchFamily="34" charset="0"/>
                <a:cs typeface="Arial" panose="020B0604020202020204" pitchFamily="34" charset="0"/>
              </a:rPr>
              <a:t>manière synthétique</a:t>
            </a:r>
            <a:r>
              <a:rPr lang="fr-FR" altLang="fr-FR" sz="1100" dirty="0">
                <a:latin typeface="Arial" panose="020B0604020202020204" pitchFamily="34" charset="0"/>
                <a:cs typeface="Arial" panose="020B0604020202020204" pitchFamily="34" charset="0"/>
              </a:rPr>
              <a:t> : résumé du cas patient + leur démarche de conseil + choix des médicaments (avec justification, dilution et posologie) + suivi proposé. </a:t>
            </a:r>
          </a:p>
          <a:p>
            <a:pPr eaLnBrk="1" hangingPunct="1"/>
            <a:r>
              <a:rPr lang="fr-FR" altLang="fr-FR" sz="1100" dirty="0">
                <a:latin typeface="Arial" panose="020B0604020202020204" pitchFamily="34" charset="0"/>
                <a:cs typeface="Arial" panose="020B0604020202020204" pitchFamily="34" charset="0"/>
              </a:rPr>
              <a:t>Puis l’animateur interpelle le ou les groupes ayant travaillé sur le même cas pour enrichir le conseil proposé.</a:t>
            </a:r>
          </a:p>
          <a:p>
            <a:pPr eaLnBrk="1" hangingPunct="1"/>
            <a:r>
              <a:rPr lang="fr-FR" altLang="fr-FR" sz="1100" dirty="0">
                <a:latin typeface="Arial" panose="020B0604020202020204" pitchFamily="34" charset="0"/>
                <a:cs typeface="Arial" panose="020B0604020202020204" pitchFamily="34" charset="0"/>
              </a:rPr>
              <a:t>Procéder de même pour les autres cas.</a:t>
            </a:r>
          </a:p>
          <a:p>
            <a:pPr eaLnBrk="1" hangingPunct="1"/>
            <a:endParaRPr lang="fr-FR" altLang="fr-FR" sz="1100"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puis faire une synthèse</a:t>
            </a:r>
          </a:p>
        </p:txBody>
      </p:sp>
    </p:spTree>
    <p:extLst>
      <p:ext uri="{BB962C8B-B14F-4D97-AF65-F5344CB8AC3E}">
        <p14:creationId xmlns:p14="http://schemas.microsoft.com/office/powerpoint/2010/main" val="34218934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171</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794569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172</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005242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173</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689442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174</a:t>
            </a:fld>
            <a:endParaRPr lang="fr-FR" altLang="fr-FR"/>
          </a:p>
        </p:txBody>
      </p:sp>
    </p:spTree>
    <p:extLst>
      <p:ext uri="{BB962C8B-B14F-4D97-AF65-F5344CB8AC3E}">
        <p14:creationId xmlns:p14="http://schemas.microsoft.com/office/powerpoint/2010/main" val="35761239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175</a:t>
            </a:fld>
            <a:endParaRPr lang="fr-FR" altLang="fr-FR"/>
          </a:p>
        </p:txBody>
      </p:sp>
    </p:spTree>
    <p:extLst>
      <p:ext uri="{BB962C8B-B14F-4D97-AF65-F5344CB8AC3E}">
        <p14:creationId xmlns:p14="http://schemas.microsoft.com/office/powerpoint/2010/main" val="39280929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176</a:t>
            </a:fld>
            <a:endParaRPr lang="fr-FR" altLang="fr-FR"/>
          </a:p>
        </p:txBody>
      </p:sp>
    </p:spTree>
    <p:extLst>
      <p:ext uri="{BB962C8B-B14F-4D97-AF65-F5344CB8AC3E}">
        <p14:creationId xmlns:p14="http://schemas.microsoft.com/office/powerpoint/2010/main" val="311287017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177</a:t>
            </a:fld>
            <a:endParaRPr lang="fr-FR" altLang="fr-FR">
              <a:solidFill>
                <a:srgbClr val="000000"/>
              </a:solidFill>
            </a:endParaRPr>
          </a:p>
        </p:txBody>
      </p:sp>
    </p:spTree>
    <p:extLst>
      <p:ext uri="{BB962C8B-B14F-4D97-AF65-F5344CB8AC3E}">
        <p14:creationId xmlns:p14="http://schemas.microsoft.com/office/powerpoint/2010/main" val="24755885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C703053-3C38-4FEE-AA2F-86DEBD50D4CA}" type="slidenum">
              <a:rPr lang="fr-FR" altLang="fr-FR" sz="1100">
                <a:latin typeface="Times New Roman" panose="02020603050405020304" pitchFamily="18" charset="0"/>
              </a:rPr>
              <a:pPr defTabSz="914308"/>
              <a:t>178</a:t>
            </a:fld>
            <a:endParaRPr lang="fr-FR" altLang="fr-FR" sz="1100">
              <a:latin typeface="Times New Roman" panose="02020603050405020304" pitchFamily="18" charset="0"/>
            </a:endParaRPr>
          </a:p>
        </p:txBody>
      </p:sp>
      <p:sp>
        <p:nvSpPr>
          <p:cNvPr id="283651"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8560696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92075" y="746125"/>
            <a:ext cx="6613525" cy="3721100"/>
          </a:xfrm>
          <a:ln/>
        </p:spPr>
      </p:sp>
      <p:sp>
        <p:nvSpPr>
          <p:cNvPr id="352259" name="Espace réservé des commentaires 1"/>
          <p:cNvSpPr>
            <a:spLocks noGrp="1"/>
          </p:cNvSpPr>
          <p:nvPr>
            <p:ph type="body" sz="quarter" idx="11"/>
          </p:nvPr>
        </p:nvSpPr>
        <p:spPr>
          <a:xfrm>
            <a:off x="516714" y="4716464"/>
            <a:ext cx="6279373" cy="5088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altLang="fr-FR" sz="1100" b="1" u="sng" dirty="0">
                <a:latin typeface="Arial" panose="020B0604020202020204" pitchFamily="34" charset="0"/>
                <a:cs typeface="Arial" panose="020B0604020202020204" pitchFamily="34" charset="0"/>
              </a:rPr>
              <a:t>Commentaires</a:t>
            </a:r>
          </a:p>
          <a:p>
            <a:pPr>
              <a:spcBef>
                <a:spcPts val="600"/>
              </a:spcBef>
              <a:defRPr/>
            </a:pPr>
            <a:r>
              <a:rPr lang="fr-FR" altLang="fr-FR" sz="1100" b="1" dirty="0">
                <a:latin typeface="Arial" panose="020B0604020202020204" pitchFamily="34" charset="0"/>
                <a:cs typeface="Arial" panose="020B0604020202020204" pitchFamily="34" charset="0"/>
              </a:rPr>
              <a:t>Prendre le temps de conclure  	</a:t>
            </a:r>
          </a:p>
          <a:p>
            <a:pPr>
              <a:defRPr/>
            </a:pPr>
            <a:r>
              <a:rPr lang="fr-FR" altLang="fr-FR" sz="1100" dirty="0">
                <a:latin typeface="Arial" panose="020B0604020202020204" pitchFamily="34" charset="0"/>
                <a:cs typeface="Arial" panose="020B0604020202020204" pitchFamily="34" charset="0"/>
              </a:rPr>
              <a:t>La conclusion est une étape fondamentale qui doit permettre à chaque participant de s’engager sur ce qu’il va mettre en pratique à l’issue de cette formation. </a:t>
            </a:r>
            <a:r>
              <a:rPr lang="fr-FR" altLang="fr-FR" sz="1100" dirty="0">
                <a:latin typeface="Arial" panose="020B0604020202020204" pitchFamily="34" charset="0"/>
                <a:cs typeface="Arial" panose="020B0604020202020204" pitchFamily="34" charset="0"/>
                <a:sym typeface="Wingdings" panose="05000000000000000000" pitchFamily="2" charset="2"/>
              </a:rPr>
              <a:t>Ce</a:t>
            </a:r>
            <a:r>
              <a:rPr lang="fr-FR" altLang="fr-FR" sz="1100" dirty="0">
                <a:latin typeface="Arial" panose="020B0604020202020204" pitchFamily="34" charset="0"/>
                <a:cs typeface="Arial" panose="020B0604020202020204" pitchFamily="34" charset="0"/>
              </a:rPr>
              <a:t> plan d’action est indispensable pour que la formation soit constructive et ne reste pas qu’un bon moment. </a:t>
            </a:r>
          </a:p>
          <a:p>
            <a:pPr marL="171416" indent="-171416">
              <a:spcBef>
                <a:spcPts val="600"/>
              </a:spcBef>
              <a:buFont typeface="Arial" panose="020B0604020202020204" pitchFamily="34" charset="0"/>
              <a:buChar char="•"/>
            </a:pPr>
            <a:r>
              <a:rPr lang="fr-FR" altLang="fr-FR" sz="1100" dirty="0">
                <a:latin typeface="Arial" panose="020B0604020202020204" pitchFamily="34" charset="0"/>
                <a:cs typeface="Arial" panose="020B0604020202020204" pitchFamily="34" charset="0"/>
                <a:sym typeface="Wingdings" panose="05000000000000000000" pitchFamily="2" charset="2"/>
              </a:rPr>
              <a:t>Leur donner quelques secondes de réflexion et </a:t>
            </a:r>
            <a:r>
              <a:rPr lang="fr-FR" altLang="fr-FR" sz="1100" b="1" dirty="0">
                <a:latin typeface="Arial" panose="020B0604020202020204" pitchFamily="34" charset="0"/>
                <a:cs typeface="Arial" panose="020B0604020202020204" pitchFamily="34" charset="0"/>
                <a:sym typeface="Wingdings" panose="05000000000000000000" pitchFamily="2" charset="2"/>
              </a:rPr>
              <a:t>demander qu’ils reprennent leur </a:t>
            </a:r>
            <a:r>
              <a:rPr lang="fr-FR" altLang="fr-FR" sz="1100" b="1" dirty="0">
                <a:latin typeface="Arial" panose="020B0604020202020204" pitchFamily="34" charset="0"/>
                <a:cs typeface="Arial" panose="020B0604020202020204" pitchFamily="34" charset="0"/>
              </a:rPr>
              <a:t>plan d’action personnel </a:t>
            </a:r>
            <a:r>
              <a:rPr lang="fr-FR" altLang="fr-FR" sz="1100" dirty="0">
                <a:latin typeface="Arial" panose="020B0604020202020204" pitchFamily="34" charset="0"/>
                <a:cs typeface="Arial" panose="020B0604020202020204" pitchFamily="34" charset="0"/>
                <a:sym typeface="Wingdings" panose="05000000000000000000" pitchFamily="2" charset="2"/>
              </a:rPr>
              <a:t>(à la fin du guide participant) et choisissent 1 élément </a:t>
            </a:r>
            <a:r>
              <a:rPr lang="fr-FR" altLang="fr-FR" sz="1100" b="1" dirty="0">
                <a:latin typeface="Arial" panose="020B0604020202020204" pitchFamily="34" charset="0"/>
                <a:cs typeface="Arial" panose="020B0604020202020204" pitchFamily="34" charset="0"/>
                <a:sym typeface="Wingdings" panose="05000000000000000000" pitchFamily="2" charset="2"/>
              </a:rPr>
              <a:t>prioritaire</a:t>
            </a:r>
            <a:r>
              <a:rPr lang="fr-FR" altLang="fr-FR" sz="1100" dirty="0">
                <a:latin typeface="Arial" panose="020B0604020202020204" pitchFamily="34" charset="0"/>
                <a:cs typeface="Arial" panose="020B0604020202020204" pitchFamily="34" charset="0"/>
                <a:sym typeface="Wingdings" panose="05000000000000000000" pitchFamily="2" charset="2"/>
              </a:rPr>
              <a:t> qu’ils vont mettre en œuvre dès le lendemain. </a:t>
            </a:r>
          </a:p>
          <a:p>
            <a:pPr>
              <a:spcBef>
                <a:spcPct val="0"/>
              </a:spcBef>
            </a:pPr>
            <a:r>
              <a:rPr lang="fr-FR" altLang="fr-FR" sz="2000" dirty="0">
                <a:latin typeface="Arial" panose="020B0604020202020204" pitchFamily="34" charset="0"/>
                <a:cs typeface="Arial" panose="020B0604020202020204" pitchFamily="34" charset="0"/>
                <a:sym typeface="Webdings" panose="05030102010509060703" pitchFamily="18" charset="2"/>
              </a:rPr>
              <a:t></a:t>
            </a:r>
            <a:r>
              <a:rPr lang="fr-FR" altLang="fr-FR" dirty="0">
                <a:sym typeface="Webdings" panose="05030102010509060703" pitchFamily="18" charset="2"/>
              </a:rPr>
              <a:t> </a:t>
            </a:r>
            <a:r>
              <a:rPr lang="fr-FR" altLang="fr-FR" sz="1100" i="1" dirty="0">
                <a:latin typeface="Arial" panose="020B0604020202020204" pitchFamily="34" charset="0"/>
                <a:cs typeface="Arial" panose="020B0604020202020204" pitchFamily="34" charset="0"/>
                <a:sym typeface="Webdings" panose="05030102010509060703" pitchFamily="18" charset="2"/>
              </a:rPr>
              <a:t>Sur les différents éléments que vous avez notés dans votre Plan d’Action Personnel, il est important de prioriser. Choisissez et entourez </a:t>
            </a:r>
            <a:r>
              <a:rPr lang="fr-FR" altLang="fr-FR" sz="1100" b="1" i="1" dirty="0">
                <a:latin typeface="Arial" panose="020B0604020202020204" pitchFamily="34" charset="0"/>
                <a:cs typeface="Arial" panose="020B0604020202020204" pitchFamily="34" charset="0"/>
                <a:sym typeface="Webdings" panose="05030102010509060703" pitchFamily="18" charset="2"/>
              </a:rPr>
              <a:t>celui qui est le plus facile à mettre en pratique </a:t>
            </a:r>
            <a:r>
              <a:rPr lang="fr-FR" altLang="fr-FR" sz="1100" i="1" dirty="0">
                <a:latin typeface="Arial" panose="020B0604020202020204" pitchFamily="34" charset="0"/>
                <a:cs typeface="Arial" panose="020B0604020202020204" pitchFamily="34" charset="0"/>
                <a:sym typeface="Wingdings" panose="05000000000000000000" pitchFamily="2" charset="2"/>
              </a:rPr>
              <a:t>dès votre retour à l’officine ? </a:t>
            </a:r>
            <a:endParaRPr lang="fr-FR" altLang="fr-FR" sz="1100" dirty="0">
              <a:latin typeface="Arial" panose="020B0604020202020204" pitchFamily="34" charset="0"/>
              <a:cs typeface="Arial" panose="020B0604020202020204" pitchFamily="34" charset="0"/>
            </a:endParaRPr>
          </a:p>
          <a:p>
            <a:pPr lvl="0"/>
            <a:endParaRPr lang="fr-FR" dirty="0"/>
          </a:p>
          <a:p>
            <a:pPr marL="171416" indent="-171416">
              <a:buFont typeface="Arial" panose="020B0604020202020204" pitchFamily="34" charset="0"/>
              <a:buChar char="•"/>
            </a:pPr>
            <a:r>
              <a:rPr lang="fr-FR" sz="1100" dirty="0">
                <a:latin typeface="Arial" panose="020B0604020202020204" pitchFamily="34" charset="0"/>
                <a:cs typeface="Arial" panose="020B0604020202020204" pitchFamily="34" charset="0"/>
              </a:rPr>
              <a:t>Collégialement, </a:t>
            </a:r>
            <a:r>
              <a:rPr lang="fr-FR" sz="1100" b="1" dirty="0">
                <a:latin typeface="Arial" panose="020B0604020202020204" pitchFamily="34" charset="0"/>
                <a:cs typeface="Arial" panose="020B0604020202020204" pitchFamily="34" charset="0"/>
              </a:rPr>
              <a:t>partager ce qu’ils vont mettre en pratique et quelle place ils vont donner dans leur pratique aux médicaments homéopathiques</a:t>
            </a:r>
            <a:r>
              <a:rPr lang="fr-FR" sz="1100" dirty="0">
                <a:latin typeface="Arial" panose="020B0604020202020204" pitchFamily="34" charset="0"/>
                <a:cs typeface="Arial" panose="020B0604020202020204" pitchFamily="34" charset="0"/>
              </a:rPr>
              <a:t> : quoi et comment ?</a:t>
            </a:r>
          </a:p>
          <a:p>
            <a:pPr>
              <a:spcBef>
                <a:spcPct val="0"/>
              </a:spcBef>
            </a:pPr>
            <a:r>
              <a:rPr lang="fr-FR" altLang="fr-FR" sz="2000" dirty="0">
                <a:latin typeface="Arial" panose="020B0604020202020204" pitchFamily="34" charset="0"/>
                <a:cs typeface="Arial" panose="020B0604020202020204" pitchFamily="34" charset="0"/>
                <a:sym typeface="Webdings" panose="05030102010509060703" pitchFamily="18" charset="2"/>
              </a:rPr>
              <a:t></a:t>
            </a:r>
            <a:r>
              <a:rPr lang="fr-FR" altLang="fr-FR" dirty="0">
                <a:sym typeface="Webdings" panose="05030102010509060703" pitchFamily="18" charset="2"/>
              </a:rPr>
              <a:t> </a:t>
            </a:r>
            <a:r>
              <a:rPr lang="fr-FR" altLang="fr-FR" sz="1100" i="1" dirty="0">
                <a:latin typeface="Arial" panose="020B0604020202020204" pitchFamily="34" charset="0"/>
                <a:cs typeface="Arial" panose="020B0604020202020204" pitchFamily="34" charset="0"/>
              </a:rPr>
              <a:t>Qu’allez-vous expérimenter dès demain ? Et au regard des avantages des médicaments homéopathiques, comment allez-vous les intégrer dans votre pratique ?</a:t>
            </a:r>
          </a:p>
          <a:p>
            <a:pPr>
              <a:spcBef>
                <a:spcPts val="300"/>
              </a:spcBef>
            </a:pPr>
            <a:r>
              <a:rPr lang="fr-FR" altLang="fr-FR" sz="1100" i="1" dirty="0">
                <a:latin typeface="Arial" panose="020B0604020202020204" pitchFamily="34" charset="0"/>
                <a:cs typeface="Arial" panose="020B0604020202020204" pitchFamily="34" charset="0"/>
                <a:sym typeface="Wingdings" panose="05000000000000000000" pitchFamily="2" charset="2"/>
              </a:rPr>
              <a:t>Pensez également à vérifier le stock des médicaments que vous allez conseiller…</a:t>
            </a:r>
          </a:p>
          <a:p>
            <a:endParaRPr lang="fr-FR" altLang="fr-FR" sz="1100" dirty="0"/>
          </a:p>
          <a:p>
            <a:pPr marL="171450" indent="-171450">
              <a:buFont typeface="Arial" panose="020B0604020202020204" pitchFamily="34" charset="0"/>
              <a:buChar char="•"/>
            </a:pPr>
            <a:r>
              <a:rPr lang="fr-FR" altLang="fr-FR" b="1" dirty="0"/>
              <a:t>Présenter et leur remettre « l’Homéo en poche »</a:t>
            </a:r>
            <a:r>
              <a:rPr lang="fr-FR" altLang="fr-FR" dirty="0"/>
              <a:t> </a:t>
            </a:r>
          </a:p>
          <a:p>
            <a:r>
              <a:rPr lang="fr-FR" altLang="fr-FR" dirty="0"/>
              <a:t>outil qui reprend les différents médicaments abordés et sur lequel ils peuvent se noter leurs astuces de conseil pour les aider à progresser dans leurs connaissances et leurs conseils.</a:t>
            </a:r>
          </a:p>
          <a:p>
            <a:endParaRPr lang="fr-FR" altLang="fr-FR" sz="1100" dirty="0"/>
          </a:p>
          <a:p>
            <a:r>
              <a:rPr lang="fr-FR" altLang="fr-FR" b="1" dirty="0"/>
              <a:t>et le poster à afficher</a:t>
            </a:r>
          </a:p>
          <a:p>
            <a:endParaRPr lang="fr-FR" altLang="fr-FR" sz="1100" dirty="0"/>
          </a:p>
        </p:txBody>
      </p:sp>
    </p:spTree>
    <p:extLst>
      <p:ext uri="{BB962C8B-B14F-4D97-AF65-F5344CB8AC3E}">
        <p14:creationId xmlns:p14="http://schemas.microsoft.com/office/powerpoint/2010/main" val="70348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6CEC3E2-7755-44C4-A11F-510613D5155A}" type="slidenum">
              <a:rPr lang="fr-FR" altLang="fr-FR" sz="1100">
                <a:solidFill>
                  <a:srgbClr val="000000"/>
                </a:solidFill>
                <a:latin typeface="Times New Roman" panose="02020603050405020304" pitchFamily="18" charset="0"/>
              </a:rPr>
              <a:pPr defTabSz="914308"/>
              <a:t>18</a:t>
            </a:fld>
            <a:endParaRPr lang="fr-FR" altLang="fr-FR" sz="1100">
              <a:solidFill>
                <a:srgbClr val="000000"/>
              </a:solidFill>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xfrm>
            <a:off x="92075" y="746125"/>
            <a:ext cx="6615113" cy="3721100"/>
          </a:xfrm>
          <a:ln/>
        </p:spPr>
      </p:sp>
      <p:sp>
        <p:nvSpPr>
          <p:cNvPr id="64516" name="Rectangle 3"/>
          <p:cNvSpPr>
            <a:spLocks noGrp="1" noChangeArrowheads="1"/>
          </p:cNvSpPr>
          <p:nvPr>
            <p:ph type="body" idx="1"/>
          </p:nvPr>
        </p:nvSpPr>
        <p:spPr>
          <a:xfrm>
            <a:off x="533401" y="4714121"/>
            <a:ext cx="6264275" cy="5093474"/>
          </a:xfrm>
        </p:spPr>
        <p:txBody>
          <a:bodyPr lIns="95540" tIns="47769" rIns="95540" bIns="47769"/>
          <a:lstStyle/>
          <a:p>
            <a:pPr eaLnBrk="1" hangingPunct="1">
              <a:lnSpc>
                <a:spcPct val="80000"/>
              </a:lnSpc>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endParaRPr lang="fr-FR" altLang="fr-FR" sz="1100" b="1" u="sng" dirty="0">
              <a:latin typeface="Arial" panose="020B0604020202020204" pitchFamily="34" charset="0"/>
              <a:cs typeface="Arial" panose="020B0604020202020204" pitchFamily="34" charset="0"/>
            </a:endParaRPr>
          </a:p>
          <a:p>
            <a:pPr eaLnBrk="1" hangingPunct="1">
              <a:lnSpc>
                <a:spcPct val="80000"/>
              </a:lnSpc>
              <a:defRPr/>
            </a:pPr>
            <a:endParaRPr lang="fr-FR" altLang="fr-FR" sz="1100" i="1" dirty="0">
              <a:latin typeface="Arial" panose="020B0604020202020204" pitchFamily="34" charset="0"/>
              <a:cs typeface="Arial" panose="020B0604020202020204" pitchFamily="34" charset="0"/>
            </a:endParaRP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chaque affirmation ou question </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Laisser le groupe s’exprimer sans ne rien induire</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la réponse et compléter si nécessaire</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1/ L’homéopathie, c’est une médecine</a:t>
            </a:r>
            <a:r>
              <a:rPr lang="fr-FR" sz="1100" b="1" u="sng" baseline="0" dirty="0">
                <a:latin typeface="Arial" panose="020B0604020202020204" pitchFamily="34" charset="0"/>
                <a:cs typeface="Arial" panose="020B0604020202020204" pitchFamily="34" charset="0"/>
              </a:rPr>
              <a:t> à base de plantes </a:t>
            </a:r>
          </a:p>
          <a:p>
            <a:pPr>
              <a:defRPr/>
            </a:pPr>
            <a:r>
              <a:rPr lang="fr-FR" sz="1100" dirty="0">
                <a:latin typeface="Arial" panose="020B0604020202020204" pitchFamily="34" charset="0"/>
                <a:cs typeface="Arial" panose="020B0604020202020204" pitchFamily="34" charset="0"/>
              </a:rPr>
              <a:t>L’homéopathie est souvent confondue avec la phytothérapie qui s’appuie sur les vertus thérapeutiques des plantes.</a:t>
            </a:r>
          </a:p>
          <a:p>
            <a:pPr>
              <a:defRPr/>
            </a:pPr>
            <a:r>
              <a:rPr lang="fr-FR" sz="1100" dirty="0">
                <a:latin typeface="Arial" panose="020B0604020202020204" pitchFamily="34" charset="0"/>
                <a:cs typeface="Arial" panose="020B0604020202020204" pitchFamily="34" charset="0"/>
              </a:rPr>
              <a:t>Le médicament homéopathique est composé d’un principe actif (ex. Arnica 9 CH) dont l’origine est :	</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végétale : ex. Arnica </a:t>
            </a:r>
            <a:r>
              <a:rPr lang="fr-FR" sz="1100" dirty="0" err="1">
                <a:latin typeface="Arial" panose="020B0604020202020204" pitchFamily="34" charset="0"/>
                <a:cs typeface="Arial" panose="020B0604020202020204" pitchFamily="34" charset="0"/>
              </a:rPr>
              <a:t>montana</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animale :  ex. Apis </a:t>
            </a:r>
            <a:r>
              <a:rPr lang="fr-FR" sz="1100" dirty="0" err="1">
                <a:latin typeface="Arial" panose="020B0604020202020204" pitchFamily="34" charset="0"/>
                <a:cs typeface="Arial" panose="020B0604020202020204" pitchFamily="34" charset="0"/>
              </a:rPr>
              <a:t>mellifica</a:t>
            </a:r>
            <a:r>
              <a:rPr lang="fr-FR" sz="1100" dirty="0">
                <a:latin typeface="Arial" panose="020B0604020202020204" pitchFamily="34" charset="0"/>
                <a:cs typeface="Arial" panose="020B0604020202020204" pitchFamily="34" charset="0"/>
              </a:rPr>
              <a:t> (abeille)</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minérale (ou chimique) : ex. </a:t>
            </a:r>
            <a:r>
              <a:rPr lang="fr-FR" sz="1100" dirty="0" err="1">
                <a:latin typeface="Arial" panose="020B0604020202020204" pitchFamily="34" charset="0"/>
                <a:cs typeface="Arial" panose="020B0604020202020204" pitchFamily="34" charset="0"/>
              </a:rPr>
              <a:t>Arsenicum</a:t>
            </a:r>
            <a:r>
              <a:rPr lang="fr-FR" sz="1100" dirty="0">
                <a:latin typeface="Arial" panose="020B0604020202020204" pitchFamily="34" charset="0"/>
                <a:cs typeface="Arial" panose="020B0604020202020204" pitchFamily="34" charset="0"/>
              </a:rPr>
              <a:t> album (arsenic : minéral)</a:t>
            </a:r>
          </a:p>
          <a:p>
            <a:pPr>
              <a:defRPr/>
            </a:pPr>
            <a:r>
              <a:rPr lang="fr-FR" sz="1100" dirty="0">
                <a:latin typeface="Arial" panose="020B0604020202020204" pitchFamily="34" charset="0"/>
                <a:cs typeface="Arial" panose="020B0604020202020204" pitchFamily="34" charset="0"/>
              </a:rPr>
              <a:t>Autre différence importante : le </a:t>
            </a:r>
            <a:r>
              <a:rPr lang="fr-FR" sz="1100" dirty="0" err="1">
                <a:latin typeface="Arial" panose="020B0604020202020204" pitchFamily="34" charset="0"/>
                <a:cs typeface="Arial" panose="020B0604020202020204" pitchFamily="34" charset="0"/>
              </a:rPr>
              <a:t>process</a:t>
            </a:r>
            <a:r>
              <a:rPr lang="fr-FR" sz="1100" baseline="0" dirty="0">
                <a:latin typeface="Arial" panose="020B0604020202020204" pitchFamily="34" charset="0"/>
                <a:cs typeface="Arial" panose="020B0604020202020204" pitchFamily="34" charset="0"/>
              </a:rPr>
              <a:t> de fabrication ; </a:t>
            </a:r>
            <a:r>
              <a:rPr lang="fr-FR" sz="1100" dirty="0">
                <a:latin typeface="Arial" panose="020B0604020202020204" pitchFamily="34" charset="0"/>
                <a:cs typeface="Arial" panose="020B0604020202020204" pitchFamily="34" charset="0"/>
              </a:rPr>
              <a:t>en homéopathie, la substance de base (végétale, animale ou minérale) est diluée et dynamisée pour être enregistré</a:t>
            </a:r>
            <a:r>
              <a:rPr lang="fr-FR" sz="1100" baseline="0" dirty="0">
                <a:latin typeface="Arial" panose="020B0604020202020204" pitchFamily="34" charset="0"/>
                <a:cs typeface="Arial" panose="020B0604020202020204" pitchFamily="34" charset="0"/>
              </a:rPr>
              <a:t> comme médicament homéopathique </a:t>
            </a:r>
            <a:r>
              <a:rPr lang="fr-FR" sz="1100" dirty="0">
                <a:latin typeface="Arial" panose="020B0604020202020204" pitchFamily="34" charset="0"/>
                <a:cs typeface="Arial" panose="020B0604020202020204" pitchFamily="34" charset="0"/>
              </a:rPr>
              <a:t>(ex : Arnica 9 CH)</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2/ L’homéopathie a une action lente</a:t>
            </a:r>
            <a:r>
              <a:rPr lang="fr-FR" sz="1100" u="sng" dirty="0">
                <a:latin typeface="Arial" panose="020B0604020202020204" pitchFamily="34" charset="0"/>
                <a:cs typeface="Arial" panose="020B0604020202020204" pitchFamily="34" charset="0"/>
              </a:rPr>
              <a:t> (c’est long à agir)</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Par exemple, pour traiter une otite ou un accès de fièvre, il suffit de quelques heures. Pour soulager une angine ou une grippe, il faut quelques jours. En général, plus une maladie est aiguë et récente, plus vite elle est guérit par un traitement homéopathique. D’où l’intérêt d’intervenir dès les premiers symptômes. </a:t>
            </a:r>
          </a:p>
          <a:p>
            <a:pPr>
              <a:defRPr/>
            </a:pPr>
            <a:r>
              <a:rPr lang="fr-FR" sz="1100" dirty="0">
                <a:latin typeface="Arial" panose="020B0604020202020204" pitchFamily="34" charset="0"/>
                <a:cs typeface="Arial" panose="020B0604020202020204" pitchFamily="34" charset="0"/>
              </a:rPr>
              <a:t>  </a:t>
            </a:r>
          </a:p>
          <a:p>
            <a:pPr eaLnBrk="1" hangingPunct="1">
              <a:lnSpc>
                <a:spcPct val="80000"/>
              </a:lnSpc>
              <a:defRPr/>
            </a:pP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1817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B291990-2F0F-48B1-961B-1BCB465C3BE1}" type="slidenum">
              <a:rPr lang="fr-FR" altLang="fr-FR" sz="1100">
                <a:solidFill>
                  <a:srgbClr val="000000"/>
                </a:solidFill>
                <a:latin typeface="Times New Roman" panose="02020603050405020304" pitchFamily="18" charset="0"/>
              </a:rPr>
              <a:pPr defTabSz="914308"/>
              <a:t>180</a:t>
            </a:fld>
            <a:endParaRPr lang="fr-FR" altLang="fr-FR" sz="1100">
              <a:solidFill>
                <a:srgbClr val="000000"/>
              </a:solidFill>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a:xfrm>
            <a:off x="908051" y="4716464"/>
            <a:ext cx="5889625" cy="4465637"/>
          </a:xfrm>
        </p:spPr>
        <p:txBody>
          <a:bodyPr/>
          <a:lstStyle/>
          <a:p>
            <a:pPr>
              <a:defRPr/>
            </a:pPr>
            <a:r>
              <a:rPr lang="fr-FR" altLang="fr-FR" sz="1100" b="1" u="sng" dirty="0">
                <a:latin typeface="Arial" panose="020B0604020202020204" pitchFamily="34" charset="0"/>
                <a:cs typeface="Arial" panose="020B0604020202020204" pitchFamily="34" charset="0"/>
              </a:rPr>
              <a:t>Commentaires</a:t>
            </a:r>
          </a:p>
          <a:p>
            <a:pPr>
              <a:defRPr/>
            </a:pPr>
            <a:endParaRPr lang="fr-FR" altLang="fr-FR" sz="1100" b="1" u="sng" dirty="0">
              <a:latin typeface="Arial" panose="020B0604020202020204" pitchFamily="34" charset="0"/>
              <a:cs typeface="Arial" panose="020B0604020202020204" pitchFamily="34" charset="0"/>
            </a:endParaRPr>
          </a:p>
          <a:p>
            <a:pPr marL="164744" indent="-164744">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Reprendre les attentes des participants pour s’assurer d’y avoir répondu</a:t>
            </a:r>
          </a:p>
          <a:p>
            <a:pPr>
              <a:defRPr/>
            </a:pPr>
            <a:endParaRPr lang="fr-FR" altLang="fr-FR" sz="1100" b="1" dirty="0">
              <a:latin typeface="Arial" panose="020B0604020202020204" pitchFamily="34" charset="0"/>
              <a:cs typeface="Arial" panose="020B0604020202020204" pitchFamily="34" charset="0"/>
            </a:endParaRPr>
          </a:p>
          <a:p>
            <a:pPr marL="164744" indent="-164744">
              <a:spcBef>
                <a:spcPts val="60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Rappeler les objectifs de la formation et lors d’un tour</a:t>
            </a:r>
            <a:r>
              <a:rPr lang="fr-FR" altLang="fr-FR" sz="1100" b="1" baseline="0" dirty="0">
                <a:latin typeface="Arial" panose="020B0604020202020204" pitchFamily="34" charset="0"/>
                <a:cs typeface="Arial" panose="020B0604020202020204" pitchFamily="34" charset="0"/>
              </a:rPr>
              <a:t> de table rapide leur demander de s’</a:t>
            </a:r>
            <a:r>
              <a:rPr lang="fr-FR" altLang="fr-FR" sz="1100" b="1" baseline="0" dirty="0" err="1">
                <a:latin typeface="Arial" panose="020B0604020202020204" pitchFamily="34" charset="0"/>
                <a:cs typeface="Arial" panose="020B0604020202020204" pitchFamily="34" charset="0"/>
              </a:rPr>
              <a:t>auto-évaluer</a:t>
            </a: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5043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(qui ont reçu leurs codes d’accès à la fin du J1),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908051" y="4716464"/>
            <a:ext cx="5584189" cy="4465637"/>
          </a:xfrm>
        </p:spPr>
        <p:txBody>
          <a:bodyPr/>
          <a:lstStyle/>
          <a:p>
            <a:pPr>
              <a:spcBef>
                <a:spcPct val="0"/>
              </a:spcBef>
            </a:pPr>
            <a:r>
              <a:rPr lang="fr-FR" altLang="fr-FR" b="1" u="sng" dirty="0"/>
              <a:t>Commentaires</a:t>
            </a:r>
            <a:r>
              <a:rPr lang="fr-FR" altLang="fr-FR" dirty="0"/>
              <a:t> : 	</a:t>
            </a:r>
          </a:p>
          <a:p>
            <a:pPr>
              <a:spcBef>
                <a:spcPct val="0"/>
              </a:spcBef>
            </a:pPr>
            <a:endParaRPr lang="fr-FR" altLang="fr-FR" dirty="0"/>
          </a:p>
          <a:p>
            <a:pPr>
              <a:spcBef>
                <a:spcPts val="620"/>
              </a:spcBef>
              <a:buFontTx/>
              <a:buChar char="•"/>
            </a:pPr>
            <a:r>
              <a:rPr lang="fr-FR" altLang="fr-FR" b="1" dirty="0"/>
              <a:t> Présenter les ouvrages de références pour aller plus loin</a:t>
            </a:r>
            <a:endParaRPr lang="fr-FR" dirty="0"/>
          </a:p>
        </p:txBody>
      </p:sp>
    </p:spTree>
    <p:extLst>
      <p:ext uri="{BB962C8B-B14F-4D97-AF65-F5344CB8AC3E}">
        <p14:creationId xmlns:p14="http://schemas.microsoft.com/office/powerpoint/2010/main" val="39032754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908051" y="4716464"/>
            <a:ext cx="5746749" cy="4465637"/>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p:txBody>
      </p:sp>
    </p:spTree>
    <p:extLst>
      <p:ext uri="{BB962C8B-B14F-4D97-AF65-F5344CB8AC3E}">
        <p14:creationId xmlns:p14="http://schemas.microsoft.com/office/powerpoint/2010/main" val="54444288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35B941D-2420-45B0-857D-075339181542}" type="slidenum">
              <a:rPr lang="fr-FR" altLang="fr-FR" sz="1100">
                <a:solidFill>
                  <a:srgbClr val="000000"/>
                </a:solidFill>
                <a:latin typeface="Times New Roman" panose="02020603050405020304" pitchFamily="18" charset="0"/>
              </a:rPr>
              <a:pPr defTabSz="914308"/>
              <a:t>19</a:t>
            </a:fld>
            <a:endParaRPr lang="fr-FR" altLang="fr-FR" sz="1100">
              <a:solidFill>
                <a:srgbClr val="000000"/>
              </a:solidFill>
              <a:latin typeface="Times New Roman" panose="02020603050405020304" pitchFamily="18" charset="0"/>
            </a:endParaRPr>
          </a:p>
        </p:txBody>
      </p:sp>
      <p:sp>
        <p:nvSpPr>
          <p:cNvPr id="7065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1972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89208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5F23640-4AFD-4894-9071-6541B70024EE}" type="slidenum">
              <a:rPr lang="fr-FR" altLang="fr-FR" sz="1100">
                <a:latin typeface="Times New Roman" panose="02020603050405020304" pitchFamily="18" charset="0"/>
              </a:rPr>
              <a:pPr defTabSz="914308"/>
              <a:t>20</a:t>
            </a:fld>
            <a:endParaRPr lang="fr-FR" altLang="fr-FR" sz="1100">
              <a:latin typeface="Times New Roman" panose="02020603050405020304" pitchFamily="18" charset="0"/>
            </a:endParaRPr>
          </a:p>
        </p:txBody>
      </p:sp>
      <p:sp>
        <p:nvSpPr>
          <p:cNvPr id="7270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73295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D0BA2BF-C2A0-440C-BEEC-6FAF593AF36B}" type="slidenum">
              <a:rPr lang="fr-FR" altLang="fr-FR" sz="1100">
                <a:latin typeface="Times New Roman" panose="02020603050405020304" pitchFamily="18" charset="0"/>
              </a:rPr>
              <a:pPr defTabSz="914308"/>
              <a:t>21</a:t>
            </a:fld>
            <a:endParaRPr lang="fr-FR" altLang="fr-FR" sz="1100">
              <a:latin typeface="Times New Roman" panose="02020603050405020304" pitchFamily="18" charset="0"/>
            </a:endParaRPr>
          </a:p>
        </p:txBody>
      </p:sp>
      <p:sp>
        <p:nvSpPr>
          <p:cNvPr id="74755" name="Rectangle 2"/>
          <p:cNvSpPr>
            <a:spLocks noGrp="1" noRot="1" noChangeAspect="1" noChangeArrowheads="1" noTextEdit="1"/>
          </p:cNvSpPr>
          <p:nvPr>
            <p:ph type="sldImg"/>
          </p:nvPr>
        </p:nvSpPr>
        <p:spPr>
          <a:xfrm>
            <a:off x="92075" y="763588"/>
            <a:ext cx="6615113" cy="3722687"/>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65544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446" indent="-273077">
              <a:defRPr sz="1600">
                <a:solidFill>
                  <a:schemeClr val="tx1"/>
                </a:solidFill>
                <a:latin typeface="Arial" panose="020B0604020202020204" pitchFamily="34" charset="0"/>
              </a:defRPr>
            </a:lvl2pPr>
            <a:lvl3pPr marL="1100248" indent="-217510">
              <a:defRPr sz="1600">
                <a:solidFill>
                  <a:schemeClr val="tx1"/>
                </a:solidFill>
                <a:latin typeface="Arial" panose="020B0604020202020204" pitchFamily="34" charset="0"/>
              </a:defRPr>
            </a:lvl3pPr>
            <a:lvl4pPr marL="1541617" indent="-217510">
              <a:defRPr sz="1600">
                <a:solidFill>
                  <a:schemeClr val="tx1"/>
                </a:solidFill>
                <a:latin typeface="Arial" panose="020B0604020202020204" pitchFamily="34" charset="0"/>
              </a:defRPr>
            </a:lvl4pPr>
            <a:lvl5pPr marL="1982986" indent="-217510">
              <a:defRPr sz="1600">
                <a:solidFill>
                  <a:schemeClr val="tx1"/>
                </a:solidFill>
                <a:latin typeface="Arial" panose="020B0604020202020204" pitchFamily="34" charset="0"/>
              </a:defRPr>
            </a:lvl5pPr>
            <a:lvl6pPr marL="2440232" indent="-217510" eaLnBrk="0" fontAlgn="base" hangingPunct="0">
              <a:spcBef>
                <a:spcPct val="0"/>
              </a:spcBef>
              <a:spcAft>
                <a:spcPct val="0"/>
              </a:spcAft>
              <a:defRPr sz="1600">
                <a:solidFill>
                  <a:schemeClr val="tx1"/>
                </a:solidFill>
                <a:latin typeface="Arial" panose="020B0604020202020204" pitchFamily="34" charset="0"/>
              </a:defRPr>
            </a:lvl6pPr>
            <a:lvl7pPr marL="2897478" indent="-217510" eaLnBrk="0" fontAlgn="base" hangingPunct="0">
              <a:spcBef>
                <a:spcPct val="0"/>
              </a:spcBef>
              <a:spcAft>
                <a:spcPct val="0"/>
              </a:spcAft>
              <a:defRPr sz="1600">
                <a:solidFill>
                  <a:schemeClr val="tx1"/>
                </a:solidFill>
                <a:latin typeface="Arial" panose="020B0604020202020204" pitchFamily="34" charset="0"/>
              </a:defRPr>
            </a:lvl7pPr>
            <a:lvl8pPr marL="3354723" indent="-217510" eaLnBrk="0" fontAlgn="base" hangingPunct="0">
              <a:spcBef>
                <a:spcPct val="0"/>
              </a:spcBef>
              <a:spcAft>
                <a:spcPct val="0"/>
              </a:spcAft>
              <a:defRPr sz="1600">
                <a:solidFill>
                  <a:schemeClr val="tx1"/>
                </a:solidFill>
                <a:latin typeface="Arial" panose="020B0604020202020204" pitchFamily="34" charset="0"/>
              </a:defRPr>
            </a:lvl8pPr>
            <a:lvl9pPr marL="3811969" indent="-217510" eaLnBrk="0" fontAlgn="base" hangingPunct="0">
              <a:spcBef>
                <a:spcPct val="0"/>
              </a:spcBef>
              <a:spcAft>
                <a:spcPct val="0"/>
              </a:spcAft>
              <a:defRPr sz="1600">
                <a:solidFill>
                  <a:schemeClr val="tx1"/>
                </a:solidFill>
                <a:latin typeface="Arial" panose="020B0604020202020204" pitchFamily="34" charset="0"/>
              </a:defRPr>
            </a:lvl9pPr>
          </a:lstStyle>
          <a:p>
            <a:pPr defTabSz="914491"/>
            <a:fld id="{71362BB6-4C7A-410F-9C69-9F9B4C7BD835}" type="slidenum">
              <a:rPr lang="fr-FR" altLang="fr-FR" sz="1100">
                <a:latin typeface="Times New Roman" panose="02020603050405020304" pitchFamily="18" charset="0"/>
              </a:rPr>
              <a:pPr defTabSz="914491"/>
              <a:t>22</a:t>
            </a:fld>
            <a:endParaRPr lang="fr-FR" altLang="fr-FR" sz="1100">
              <a:latin typeface="Times New Roman" panose="02020603050405020304" pitchFamily="18" charset="0"/>
            </a:endParaRPr>
          </a:p>
        </p:txBody>
      </p:sp>
      <p:sp>
        <p:nvSpPr>
          <p:cNvPr id="78851" name="Rectangle 2"/>
          <p:cNvSpPr>
            <a:spLocks noGrp="1" noRot="1" noChangeAspect="1" noChangeArrowheads="1" noTextEdit="1"/>
          </p:cNvSpPr>
          <p:nvPr>
            <p:ph type="sldImg"/>
          </p:nvPr>
        </p:nvSpPr>
        <p:spPr>
          <a:xfrm>
            <a:off x="473075" y="746125"/>
            <a:ext cx="5951538" cy="3348038"/>
          </a:xfrm>
          <a:ln/>
        </p:spPr>
      </p:sp>
      <p:sp>
        <p:nvSpPr>
          <p:cNvPr id="73732" name="Rectangle 3"/>
          <p:cNvSpPr>
            <a:spLocks noGrp="1" noChangeArrowheads="1"/>
          </p:cNvSpPr>
          <p:nvPr>
            <p:ph type="body" idx="1"/>
          </p:nvPr>
        </p:nvSpPr>
        <p:spPr>
          <a:xfrm>
            <a:off x="913026" y="4720394"/>
            <a:ext cx="5886237" cy="4491755"/>
          </a:xfrm>
        </p:spPr>
        <p:txBody>
          <a:bodyPr/>
          <a:lstStyle/>
          <a:p>
            <a:pPr eaLnBrk="1" hangingPunct="1">
              <a:defRPr/>
            </a:pPr>
            <a:endParaRPr lang="fr-FR" altLang="fr-FR" dirty="0">
              <a:latin typeface="Arial" panose="020B0604020202020204" pitchFamily="34" charset="0"/>
            </a:endParaRPr>
          </a:p>
        </p:txBody>
      </p:sp>
    </p:spTree>
    <p:extLst>
      <p:ext uri="{BB962C8B-B14F-4D97-AF65-F5344CB8AC3E}">
        <p14:creationId xmlns:p14="http://schemas.microsoft.com/office/powerpoint/2010/main" val="2329720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6919DB5A-83C9-463A-ACC9-EF97A8DD957E}" type="slidenum">
              <a:rPr lang="fr-FR" altLang="fr-FR" sz="1100">
                <a:latin typeface="Times New Roman" panose="02020603050405020304" pitchFamily="18" charset="0"/>
              </a:rPr>
              <a:pPr defTabSz="914308"/>
              <a:t>23</a:t>
            </a:fld>
            <a:endParaRPr lang="fr-FR" altLang="fr-FR" sz="1100">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0281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DFFB7FA-2C7E-4693-9A72-9031D476EF7C}" type="slidenum">
              <a:rPr lang="fr-FR" altLang="fr-FR" sz="1100">
                <a:latin typeface="Times New Roman" panose="02020603050405020304" pitchFamily="18" charset="0"/>
              </a:rPr>
              <a:pPr defTabSz="914308"/>
              <a:t>24</a:t>
            </a:fld>
            <a:endParaRPr lang="fr-FR" altLang="fr-FR" sz="110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64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433CF25-01E3-4FBD-A5BE-4C7EE1D7603A}" type="slidenum">
              <a:rPr lang="fr-FR" altLang="fr-FR" sz="1100">
                <a:latin typeface="Times New Roman" panose="02020603050405020304" pitchFamily="18" charset="0"/>
              </a:rPr>
              <a:pPr defTabSz="914308"/>
              <a:t>25</a:t>
            </a:fld>
            <a:endParaRPr lang="fr-FR" altLang="fr-FR" sz="11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69502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E025DA2-7A1F-4CA7-9AE7-3F37CE0A5070}" type="slidenum">
              <a:rPr lang="fr-FR" altLang="fr-FR" sz="1100">
                <a:solidFill>
                  <a:srgbClr val="000000"/>
                </a:solidFill>
                <a:ea typeface="ＭＳ Ｐゴシック" panose="020B0600070205080204" pitchFamily="34" charset="-128"/>
              </a:rPr>
              <a:pPr defTabSz="914308"/>
              <a:t>26</a:t>
            </a:fld>
            <a:endParaRPr lang="fr-FR" altLang="fr-FR" sz="1100">
              <a:solidFill>
                <a:srgbClr val="000000"/>
              </a:solidFill>
              <a:ea typeface="ＭＳ Ｐゴシック" panose="020B0600070205080204" pitchFamily="34" charset="-128"/>
            </a:endParaRPr>
          </a:p>
        </p:txBody>
      </p:sp>
      <p:sp>
        <p:nvSpPr>
          <p:cNvPr id="89091" name="Rectangle 2"/>
          <p:cNvSpPr>
            <a:spLocks noGrp="1" noRot="1" noChangeAspect="1" noChangeArrowheads="1" noTextEdit="1"/>
          </p:cNvSpPr>
          <p:nvPr>
            <p:ph type="sldImg"/>
          </p:nvPr>
        </p:nvSpPr>
        <p:spPr>
          <a:xfrm>
            <a:off x="46038" y="722313"/>
            <a:ext cx="6426200" cy="36163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25418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27</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15414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28</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78048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7379894F-1B68-4CDB-A621-F2524F5DBC63}" type="slidenum">
              <a:rPr lang="fr-FR" altLang="fr-FR" sz="1100">
                <a:solidFill>
                  <a:srgbClr val="000000"/>
                </a:solidFill>
                <a:latin typeface="Times New Roman" panose="02020603050405020304" pitchFamily="18" charset="0"/>
              </a:rPr>
              <a:pPr defTabSz="914308"/>
              <a:t>29</a:t>
            </a:fld>
            <a:endParaRPr lang="fr-FR" altLang="fr-FR" sz="1100">
              <a:solidFill>
                <a:srgbClr val="000000"/>
              </a:solidFill>
              <a:latin typeface="Times New Roman" panose="02020603050405020304" pitchFamily="18" charset="0"/>
            </a:endParaRPr>
          </a:p>
        </p:txBody>
      </p:sp>
      <p:sp>
        <p:nvSpPr>
          <p:cNvPr id="99331"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7356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sz="1100" b="1" u="sng" dirty="0">
                <a:latin typeface="Arial" panose="020B0604020202020204" pitchFamily="34" charset="0"/>
                <a:cs typeface="Arial" panose="020B0604020202020204" pitchFamily="34" charset="0"/>
              </a:rPr>
              <a:t>Commentaires</a:t>
            </a:r>
          </a:p>
          <a:p>
            <a:pPr>
              <a:defRPr/>
            </a:pPr>
            <a:endParaRPr lang="fr-FR" sz="11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fr-FR" sz="1100" b="0" dirty="0">
                <a:latin typeface="Arial" panose="020B0604020202020204" pitchFamily="34" charset="0"/>
                <a:cs typeface="Arial" panose="020B0604020202020204" pitchFamily="34" charset="0"/>
              </a:rPr>
              <a:t>Le CDFH met en œuvre des actions à destination des personnes en situation de handicap </a:t>
            </a:r>
          </a:p>
        </p:txBody>
      </p:sp>
    </p:spTree>
    <p:extLst>
      <p:ext uri="{BB962C8B-B14F-4D97-AF65-F5344CB8AC3E}">
        <p14:creationId xmlns:p14="http://schemas.microsoft.com/office/powerpoint/2010/main" val="472508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30</a:t>
            </a:fld>
            <a:endParaRPr lang="fr-FR" altLang="fr-FR"/>
          </a:p>
        </p:txBody>
      </p:sp>
    </p:spTree>
    <p:extLst>
      <p:ext uri="{BB962C8B-B14F-4D97-AF65-F5344CB8AC3E}">
        <p14:creationId xmlns:p14="http://schemas.microsoft.com/office/powerpoint/2010/main" val="3526611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31</a:t>
            </a:fld>
            <a:endParaRPr lang="fr-FR" altLang="fr-FR"/>
          </a:p>
        </p:txBody>
      </p:sp>
    </p:spTree>
    <p:extLst>
      <p:ext uri="{BB962C8B-B14F-4D97-AF65-F5344CB8AC3E}">
        <p14:creationId xmlns:p14="http://schemas.microsoft.com/office/powerpoint/2010/main" val="3298219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32</a:t>
            </a:fld>
            <a:endParaRPr lang="fr-FR" altLang="fr-FR"/>
          </a:p>
        </p:txBody>
      </p:sp>
    </p:spTree>
    <p:extLst>
      <p:ext uri="{BB962C8B-B14F-4D97-AF65-F5344CB8AC3E}">
        <p14:creationId xmlns:p14="http://schemas.microsoft.com/office/powerpoint/2010/main" val="569849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71362BB6-4C7A-410F-9C69-9F9B4C7BD835}" type="slidenum">
              <a:rPr lang="fr-FR" altLang="fr-FR" sz="1100">
                <a:latin typeface="Times New Roman" panose="02020603050405020304" pitchFamily="18" charset="0"/>
              </a:rPr>
              <a:pPr defTabSz="914308"/>
              <a:t>33</a:t>
            </a:fld>
            <a:endParaRPr lang="fr-FR" altLang="fr-FR" sz="1100">
              <a:latin typeface="Times New Roman" panose="02020603050405020304" pitchFamily="18" charset="0"/>
            </a:endParaRPr>
          </a:p>
        </p:txBody>
      </p:sp>
      <p:sp>
        <p:nvSpPr>
          <p:cNvPr id="78851"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3217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E025DA2-7A1F-4CA7-9AE7-3F37CE0A5070}" type="slidenum">
              <a:rPr lang="fr-FR" altLang="fr-FR" sz="1100">
                <a:solidFill>
                  <a:srgbClr val="000000"/>
                </a:solidFill>
                <a:ea typeface="ＭＳ Ｐゴシック" panose="020B0600070205080204" pitchFamily="34" charset="-128"/>
              </a:rPr>
              <a:pPr defTabSz="914308"/>
              <a:t>34</a:t>
            </a:fld>
            <a:endParaRPr lang="fr-FR" altLang="fr-FR" sz="1100">
              <a:solidFill>
                <a:srgbClr val="000000"/>
              </a:solidFill>
              <a:ea typeface="ＭＳ Ｐゴシック" panose="020B0600070205080204" pitchFamily="34" charset="-128"/>
            </a:endParaRPr>
          </a:p>
        </p:txBody>
      </p:sp>
      <p:sp>
        <p:nvSpPr>
          <p:cNvPr id="89091" name="Rectangle 2"/>
          <p:cNvSpPr>
            <a:spLocks noGrp="1" noRot="1" noChangeAspect="1" noChangeArrowheads="1" noTextEdit="1"/>
          </p:cNvSpPr>
          <p:nvPr>
            <p:ph type="sldImg"/>
          </p:nvPr>
        </p:nvSpPr>
        <p:spPr>
          <a:xfrm>
            <a:off x="46038" y="722313"/>
            <a:ext cx="6426200" cy="36163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11743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56F8760-D2E1-4175-B8FA-F627C11C38A1}" type="slidenum">
              <a:rPr lang="fr-FR" altLang="fr-FR" sz="1100">
                <a:latin typeface="Times New Roman" panose="02020603050405020304" pitchFamily="18" charset="0"/>
              </a:rPr>
              <a:pPr defTabSz="914308"/>
              <a:t>35</a:t>
            </a:fld>
            <a:endParaRPr lang="fr-FR" altLang="fr-FR" sz="1100">
              <a:latin typeface="Times New Roman" panose="02020603050405020304" pitchFamily="18" charset="0"/>
            </a:endParaRPr>
          </a:p>
        </p:txBody>
      </p:sp>
      <p:sp>
        <p:nvSpPr>
          <p:cNvPr id="9113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30934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32FDE118-EA69-4103-8C6C-39871A3133DD}" type="slidenum">
              <a:rPr lang="fr-FR" altLang="fr-FR" sz="1100">
                <a:latin typeface="Times New Roman" panose="02020603050405020304" pitchFamily="18" charset="0"/>
              </a:rPr>
              <a:pPr defTabSz="914308"/>
              <a:t>36</a:t>
            </a:fld>
            <a:endParaRPr lang="fr-FR" altLang="fr-FR" sz="1100">
              <a:latin typeface="Times New Roman" panose="02020603050405020304" pitchFamily="18" charset="0"/>
            </a:endParaRPr>
          </a:p>
        </p:txBody>
      </p:sp>
      <p:sp>
        <p:nvSpPr>
          <p:cNvPr id="9318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41298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1C9994E-E069-4BE8-8BB9-54717F29A307}" type="slidenum">
              <a:rPr lang="fr-FR" altLang="fr-FR" sz="1100">
                <a:solidFill>
                  <a:srgbClr val="000000"/>
                </a:solidFill>
                <a:ea typeface="ＭＳ Ｐゴシック" panose="020B0600070205080204" pitchFamily="34" charset="-128"/>
              </a:rPr>
              <a:pPr defTabSz="914308"/>
              <a:t>37</a:t>
            </a:fld>
            <a:endParaRPr lang="fr-FR" altLang="fr-FR" sz="1100">
              <a:solidFill>
                <a:srgbClr val="000000"/>
              </a:solidFill>
              <a:ea typeface="ＭＳ Ｐゴシック" panose="020B0600070205080204" pitchFamily="34" charset="-128"/>
            </a:endParaRPr>
          </a:p>
        </p:txBody>
      </p:sp>
      <p:sp>
        <p:nvSpPr>
          <p:cNvPr id="95235" name="Rectangle 2"/>
          <p:cNvSpPr>
            <a:spLocks noGrp="1" noRot="1" noChangeAspect="1" noChangeArrowheads="1" noTextEdit="1"/>
          </p:cNvSpPr>
          <p:nvPr>
            <p:ph type="sldImg"/>
          </p:nvPr>
        </p:nvSpPr>
        <p:spPr>
          <a:xfrm>
            <a:off x="46038" y="722313"/>
            <a:ext cx="6426200" cy="36163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13905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B49A909E-E3EB-4AB4-B953-41839B3211AC}" type="slidenum">
              <a:rPr lang="fr-FR" altLang="fr-FR" sz="1100">
                <a:solidFill>
                  <a:srgbClr val="000000"/>
                </a:solidFill>
                <a:latin typeface="Times New Roman" panose="02020603050405020304" pitchFamily="18" charset="0"/>
              </a:rPr>
              <a:pPr defTabSz="914308"/>
              <a:t>38</a:t>
            </a:fld>
            <a:endParaRPr lang="fr-FR" altLang="fr-FR" sz="1100">
              <a:solidFill>
                <a:srgbClr val="000000"/>
              </a:solidFill>
              <a:latin typeface="Times New Roman" panose="02020603050405020304" pitchFamily="18" charset="0"/>
            </a:endParaRPr>
          </a:p>
        </p:txBody>
      </p:sp>
      <p:sp>
        <p:nvSpPr>
          <p:cNvPr id="101379"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22047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3585F5F-5FE5-4A00-9AB3-008CF0E88221}" type="slidenum">
              <a:rPr lang="fr-FR" altLang="fr-FR" sz="1100">
                <a:solidFill>
                  <a:srgbClr val="000000"/>
                </a:solidFill>
                <a:latin typeface="Times New Roman" panose="02020603050405020304" pitchFamily="18" charset="0"/>
              </a:rPr>
              <a:pPr defTabSz="914308"/>
              <a:t>39</a:t>
            </a:fld>
            <a:endParaRPr lang="fr-FR" altLang="fr-FR" sz="1100">
              <a:solidFill>
                <a:srgbClr val="000000"/>
              </a:solidFill>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xfrm>
            <a:off x="473075" y="746125"/>
            <a:ext cx="5949950" cy="3348038"/>
          </a:xfrm>
          <a:ln/>
        </p:spPr>
      </p:sp>
      <p:sp>
        <p:nvSpPr>
          <p:cNvPr id="103428" name="Rectangle 3"/>
          <p:cNvSpPr>
            <a:spLocks noGrp="1" noChangeArrowheads="1"/>
          </p:cNvSpPr>
          <p:nvPr>
            <p:ph type="body" idx="1"/>
          </p:nvPr>
        </p:nvSpPr>
        <p:spPr>
          <a:noFill/>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09234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89771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49BB10F-1526-4C1A-8555-8BC553CEC700}" type="slidenum">
              <a:rPr lang="fr-FR" altLang="fr-FR" sz="1100">
                <a:solidFill>
                  <a:srgbClr val="000000"/>
                </a:solidFill>
                <a:latin typeface="Times New Roman" panose="02020603050405020304" pitchFamily="18" charset="0"/>
              </a:rPr>
              <a:pPr defTabSz="914308"/>
              <a:t>40</a:t>
            </a:fld>
            <a:endParaRPr lang="fr-FR" altLang="fr-FR" sz="1100">
              <a:solidFill>
                <a:srgbClr val="000000"/>
              </a:solidFill>
              <a:latin typeface="Times New Roman" panose="02020603050405020304" pitchFamily="18" charset="0"/>
            </a:endParaRPr>
          </a:p>
        </p:txBody>
      </p:sp>
      <p:sp>
        <p:nvSpPr>
          <p:cNvPr id="113667" name="Rectangle 2"/>
          <p:cNvSpPr>
            <a:spLocks noGrp="1" noRot="1" noChangeAspect="1" noChangeArrowheads="1" noTextEdit="1"/>
          </p:cNvSpPr>
          <p:nvPr>
            <p:ph type="sldImg"/>
          </p:nvPr>
        </p:nvSpPr>
        <p:spPr>
          <a:xfrm>
            <a:off x="415925" y="723900"/>
            <a:ext cx="5773738" cy="3248025"/>
          </a:xfrm>
          <a:ln/>
        </p:spPr>
      </p:sp>
      <p:sp>
        <p:nvSpPr>
          <p:cNvPr id="113668" name="Espace réservé des commentaires 1"/>
          <p:cNvSpPr>
            <a:spLocks noGrp="1"/>
          </p:cNvSpPr>
          <p:nvPr/>
        </p:nvSpPr>
        <p:spPr bwMode="auto">
          <a:xfrm>
            <a:off x="908051" y="4716464"/>
            <a:ext cx="498157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44" tIns="45773" rIns="91544" bIns="45773"/>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endParaRPr lang="fr-FR" altLang="fr-F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07474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F758270-B805-41CB-A304-4F7E0BEBD18A}" type="slidenum">
              <a:rPr lang="fr-FR" altLang="fr-FR" sz="1100">
                <a:latin typeface="Times New Roman" panose="02020603050405020304" pitchFamily="18" charset="0"/>
              </a:rPr>
              <a:pPr defTabSz="914308"/>
              <a:t>41</a:t>
            </a:fld>
            <a:endParaRPr lang="fr-FR" altLang="fr-FR" sz="1100">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5900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37026D87-A646-4E89-BFB0-C593B2D98179}" type="slidenum">
              <a:rPr lang="fr-FR" altLang="fr-FR" sz="1100">
                <a:solidFill>
                  <a:srgbClr val="000000"/>
                </a:solidFill>
                <a:latin typeface="Times New Roman" panose="02020603050405020304" pitchFamily="18" charset="0"/>
              </a:rPr>
              <a:pPr defTabSz="914308"/>
              <a:t>42</a:t>
            </a:fld>
            <a:endParaRPr lang="fr-FR" altLang="fr-FR" sz="1100">
              <a:solidFill>
                <a:srgbClr val="000000"/>
              </a:solidFill>
              <a:latin typeface="Times New Roman" panose="02020603050405020304" pitchFamily="18" charset="0"/>
            </a:endParaRPr>
          </a:p>
        </p:txBody>
      </p:sp>
      <p:sp>
        <p:nvSpPr>
          <p:cNvPr id="128003"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9781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37026D87-A646-4E89-BFB0-C593B2D98179}" type="slidenum">
              <a:rPr lang="fr-FR" altLang="fr-FR" sz="1100">
                <a:solidFill>
                  <a:srgbClr val="000000"/>
                </a:solidFill>
                <a:latin typeface="Times New Roman" panose="02020603050405020304" pitchFamily="18" charset="0"/>
              </a:rPr>
              <a:pPr defTabSz="914308"/>
              <a:t>43</a:t>
            </a:fld>
            <a:endParaRPr lang="fr-FR" altLang="fr-FR" sz="1100">
              <a:solidFill>
                <a:srgbClr val="000000"/>
              </a:solidFill>
              <a:latin typeface="Times New Roman" panose="02020603050405020304" pitchFamily="18" charset="0"/>
            </a:endParaRPr>
          </a:p>
        </p:txBody>
      </p:sp>
      <p:sp>
        <p:nvSpPr>
          <p:cNvPr id="128003"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8022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69B1FE43-72DA-4967-8439-24BC70925AEB}" type="slidenum">
              <a:rPr lang="fr-FR" altLang="fr-FR" sz="1100">
                <a:latin typeface="Times New Roman" panose="02020603050405020304" pitchFamily="18" charset="0"/>
              </a:rPr>
              <a:pPr defTabSz="914308"/>
              <a:t>44</a:t>
            </a:fld>
            <a:endParaRPr lang="fr-FR" altLang="fr-FR" sz="1100">
              <a:latin typeface="Times New Roman" panose="02020603050405020304" pitchFamily="18" charset="0"/>
            </a:endParaRPr>
          </a:p>
        </p:txBody>
      </p:sp>
      <p:sp>
        <p:nvSpPr>
          <p:cNvPr id="11571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80214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0E6D75BF-A779-4ED7-9B5C-BA087FFBB1F3}" type="slidenum">
              <a:rPr lang="fr-FR" altLang="fr-FR" sz="1100">
                <a:latin typeface="Times New Roman" panose="02020603050405020304" pitchFamily="18" charset="0"/>
              </a:rPr>
              <a:pPr defTabSz="914308"/>
              <a:t>45</a:t>
            </a:fld>
            <a:endParaRPr lang="fr-FR" altLang="fr-FR" sz="1100">
              <a:latin typeface="Times New Roman" panose="02020603050405020304" pitchFamily="18" charset="0"/>
            </a:endParaRPr>
          </a:p>
        </p:txBody>
      </p:sp>
      <p:sp>
        <p:nvSpPr>
          <p:cNvPr id="117763"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76686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46</a:t>
            </a:fld>
            <a:endParaRPr lang="fr-FR" altLang="fr-FR"/>
          </a:p>
        </p:txBody>
      </p:sp>
    </p:spTree>
    <p:extLst>
      <p:ext uri="{BB962C8B-B14F-4D97-AF65-F5344CB8AC3E}">
        <p14:creationId xmlns:p14="http://schemas.microsoft.com/office/powerpoint/2010/main" val="2497059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3C72844-3254-4B2C-AF78-19AB94C4BF43}" type="slidenum">
              <a:rPr lang="fr-FR" altLang="fr-FR" sz="1100">
                <a:latin typeface="Times New Roman" panose="02020603050405020304" pitchFamily="18" charset="0"/>
              </a:rPr>
              <a:pPr defTabSz="914308"/>
              <a:t>47</a:t>
            </a:fld>
            <a:endParaRPr lang="fr-FR" altLang="fr-FR" sz="1100">
              <a:latin typeface="Times New Roman" panose="02020603050405020304" pitchFamily="18" charset="0"/>
            </a:endParaRPr>
          </a:p>
        </p:txBody>
      </p:sp>
      <p:sp>
        <p:nvSpPr>
          <p:cNvPr id="119811" name="Rectangle 2"/>
          <p:cNvSpPr>
            <a:spLocks noGrp="1" noRot="1" noChangeAspect="1" noChangeArrowheads="1" noTextEdit="1"/>
          </p:cNvSpPr>
          <p:nvPr>
            <p:ph type="sldImg"/>
          </p:nvPr>
        </p:nvSpPr>
        <p:spPr>
          <a:xfrm>
            <a:off x="730250" y="488950"/>
            <a:ext cx="5486400" cy="308768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08004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72EBF3E1-5B0E-4B15-83E7-FD43D6206462}" type="slidenum">
              <a:rPr lang="fr-FR" altLang="fr-FR" sz="1100">
                <a:latin typeface="Times New Roman" panose="02020603050405020304" pitchFamily="18" charset="0"/>
              </a:rPr>
              <a:pPr defTabSz="914308"/>
              <a:t>48</a:t>
            </a:fld>
            <a:endParaRPr lang="fr-FR" altLang="fr-FR" sz="11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87845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49</a:t>
            </a:fld>
            <a:endParaRPr lang="fr-FR" altLang="fr-FR"/>
          </a:p>
        </p:txBody>
      </p:sp>
      <p:sp>
        <p:nvSpPr>
          <p:cNvPr id="3" name="Espace réservé des commentaires 2"/>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98572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39888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B31EC52-151A-4E49-9A4F-576B988D43D7}" type="slidenum">
              <a:rPr lang="fr-FR" altLang="fr-FR" sz="1100">
                <a:solidFill>
                  <a:srgbClr val="000000"/>
                </a:solidFill>
                <a:latin typeface="Times New Roman" panose="02020603050405020304" pitchFamily="18" charset="0"/>
              </a:rPr>
              <a:pPr defTabSz="914308"/>
              <a:t>50</a:t>
            </a:fld>
            <a:endParaRPr lang="fr-FR" altLang="fr-FR" sz="1100">
              <a:solidFill>
                <a:srgbClr val="000000"/>
              </a:solidFill>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39859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5BD94EA-E4BD-4266-A7EC-D82A6F583759}" type="slidenum">
              <a:rPr lang="fr-FR" altLang="fr-FR" sz="1100">
                <a:solidFill>
                  <a:srgbClr val="000000"/>
                </a:solidFill>
                <a:latin typeface="Times New Roman" panose="02020603050405020304" pitchFamily="18" charset="0"/>
              </a:rPr>
              <a:pPr defTabSz="914308"/>
              <a:t>51</a:t>
            </a:fld>
            <a:endParaRPr lang="fr-FR" altLang="fr-FR" sz="1100">
              <a:solidFill>
                <a:srgbClr val="000000"/>
              </a:solidFill>
              <a:latin typeface="Times New Roman" panose="02020603050405020304" pitchFamily="18" charset="0"/>
            </a:endParaRPr>
          </a:p>
        </p:txBody>
      </p:sp>
      <p:sp>
        <p:nvSpPr>
          <p:cNvPr id="105475"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37138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000E5126-317F-4B54-A168-46876F4C69F3}" type="slidenum">
              <a:rPr lang="fr-FR" altLang="fr-FR" sz="1100">
                <a:latin typeface="Times New Roman" panose="02020603050405020304" pitchFamily="18" charset="0"/>
              </a:rPr>
              <a:pPr defTabSz="914308"/>
              <a:t>52</a:t>
            </a:fld>
            <a:endParaRPr lang="fr-FR" altLang="fr-FR" sz="11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41184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96F32DE-B31B-4AC7-8029-55C9087D4436}" type="slidenum">
              <a:rPr lang="fr-FR" altLang="fr-FR" sz="1100">
                <a:latin typeface="Times New Roman" panose="02020603050405020304" pitchFamily="18" charset="0"/>
              </a:rPr>
              <a:pPr defTabSz="914308"/>
              <a:t>53</a:t>
            </a:fld>
            <a:endParaRPr lang="fr-FR" altLang="fr-FR" sz="1100">
              <a:latin typeface="Times New Roman" panose="02020603050405020304" pitchFamily="18" charset="0"/>
            </a:endParaRPr>
          </a:p>
        </p:txBody>
      </p:sp>
      <p:sp>
        <p:nvSpPr>
          <p:cNvPr id="13619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49645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96F32DE-B31B-4AC7-8029-55C9087D4436}" type="slidenum">
              <a:rPr lang="fr-FR" altLang="fr-FR" sz="1100">
                <a:latin typeface="Times New Roman" panose="02020603050405020304" pitchFamily="18" charset="0"/>
              </a:rPr>
              <a:pPr defTabSz="914308"/>
              <a:t>54</a:t>
            </a:fld>
            <a:endParaRPr lang="fr-FR" altLang="fr-FR" sz="1100">
              <a:latin typeface="Times New Roman" panose="02020603050405020304" pitchFamily="18" charset="0"/>
            </a:endParaRPr>
          </a:p>
        </p:txBody>
      </p:sp>
      <p:sp>
        <p:nvSpPr>
          <p:cNvPr id="13619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12494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046C005-6982-48C1-BD11-FD03EAE1B5F0}" type="slidenum">
              <a:rPr lang="fr-FR" altLang="fr-FR" sz="1100">
                <a:latin typeface="Times New Roman" panose="02020603050405020304" pitchFamily="18" charset="0"/>
              </a:rPr>
              <a:pPr defTabSz="914308"/>
              <a:t>55</a:t>
            </a:fld>
            <a:endParaRPr lang="fr-FR" altLang="fr-FR" sz="1100">
              <a:latin typeface="Times New Roman" panose="02020603050405020304" pitchFamily="18" charset="0"/>
            </a:endParaRPr>
          </a:p>
        </p:txBody>
      </p:sp>
      <p:sp>
        <p:nvSpPr>
          <p:cNvPr id="138243"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38719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79D33B72-A13E-46C4-A3CF-BD768F70FAD9}" type="slidenum">
              <a:rPr lang="fr-FR" altLang="fr-FR" sz="1100">
                <a:latin typeface="Times New Roman" panose="02020603050405020304" pitchFamily="18" charset="0"/>
              </a:rPr>
              <a:pPr defTabSz="914308"/>
              <a:t>56</a:t>
            </a:fld>
            <a:endParaRPr lang="fr-FR" altLang="fr-FR" sz="1100">
              <a:latin typeface="Times New Roman" panose="02020603050405020304" pitchFamily="18" charset="0"/>
            </a:endParaRPr>
          </a:p>
        </p:txBody>
      </p:sp>
      <p:sp>
        <p:nvSpPr>
          <p:cNvPr id="140291" name="Rectangle 2"/>
          <p:cNvSpPr>
            <a:spLocks noGrp="1" noRot="1" noChangeAspect="1" noChangeArrowheads="1" noTextEdit="1"/>
          </p:cNvSpPr>
          <p:nvPr>
            <p:ph type="sldImg"/>
          </p:nvPr>
        </p:nvSpPr>
        <p:spPr>
          <a:xfrm>
            <a:off x="473075" y="746125"/>
            <a:ext cx="5949950" cy="3348038"/>
          </a:xfrm>
          <a:ln/>
        </p:spPr>
      </p:sp>
      <p:sp>
        <p:nvSpPr>
          <p:cNvPr id="14029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240277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1F2BB2E-BC9F-470B-BE65-BFCC2951D7F1}" type="slidenum">
              <a:rPr lang="fr-FR" altLang="fr-FR" sz="1100">
                <a:latin typeface="Times New Roman" panose="02020603050405020304" pitchFamily="18" charset="0"/>
              </a:rPr>
              <a:pPr defTabSz="914308"/>
              <a:t>57</a:t>
            </a:fld>
            <a:endParaRPr lang="fr-FR" altLang="fr-FR" sz="1100">
              <a:latin typeface="Times New Roman" panose="02020603050405020304" pitchFamily="18" charset="0"/>
            </a:endParaRPr>
          </a:p>
        </p:txBody>
      </p:sp>
      <p:sp>
        <p:nvSpPr>
          <p:cNvPr id="142339" name="Rectangle 2"/>
          <p:cNvSpPr>
            <a:spLocks noGrp="1" noRot="1" noChangeAspect="1" noChangeArrowheads="1" noTextEdit="1"/>
          </p:cNvSpPr>
          <p:nvPr>
            <p:ph type="sldImg"/>
          </p:nvPr>
        </p:nvSpPr>
        <p:spPr>
          <a:xfrm>
            <a:off x="473075" y="746125"/>
            <a:ext cx="5949950" cy="3348038"/>
          </a:xfrm>
          <a:ln/>
        </p:spPr>
      </p:sp>
      <p:sp>
        <p:nvSpPr>
          <p:cNvPr id="142340"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2981548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AE01BEC-5F1A-4EFE-ADB5-A9BDA98ACADF}" type="slidenum">
              <a:rPr lang="fr-FR" altLang="fr-FR" sz="1100">
                <a:latin typeface="Times New Roman" panose="02020603050405020304" pitchFamily="18" charset="0"/>
              </a:rPr>
              <a:pPr defTabSz="914308"/>
              <a:t>58</a:t>
            </a:fld>
            <a:endParaRPr lang="fr-FR" altLang="fr-FR" sz="1100">
              <a:latin typeface="Times New Roman" panose="02020603050405020304" pitchFamily="18" charset="0"/>
            </a:endParaRPr>
          </a:p>
        </p:txBody>
      </p:sp>
      <p:sp>
        <p:nvSpPr>
          <p:cNvPr id="14438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92050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59</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54968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982BF765-1CF2-4EAE-9D79-B59E7E217453}" type="slidenum">
              <a:rPr lang="fr-FR" altLang="fr-FR" sz="1100">
                <a:solidFill>
                  <a:srgbClr val="000000"/>
                </a:solidFill>
                <a:latin typeface="Times New Roman" panose="02020603050405020304" pitchFamily="18" charset="0"/>
              </a:rPr>
              <a:pPr defTabSz="914308"/>
              <a:t>6</a:t>
            </a:fld>
            <a:endParaRPr lang="fr-FR" altLang="fr-FR" sz="1100">
              <a:solidFill>
                <a:srgbClr val="000000"/>
              </a:solidFill>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812942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60</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951160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61</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33771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600"/>
              </a:spcBef>
            </a:pPr>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62</a:t>
            </a:fld>
            <a:endParaRPr lang="fr-FR" altLang="fr-FR"/>
          </a:p>
        </p:txBody>
      </p:sp>
    </p:spTree>
    <p:extLst>
      <p:ext uri="{BB962C8B-B14F-4D97-AF65-F5344CB8AC3E}">
        <p14:creationId xmlns:p14="http://schemas.microsoft.com/office/powerpoint/2010/main" val="2224309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8ECFBFD9-E1A4-4613-AED0-79581AB49010}" type="slidenum">
              <a:rPr lang="fr-FR" altLang="fr-FR" sz="1100">
                <a:solidFill>
                  <a:srgbClr val="000000"/>
                </a:solidFill>
                <a:latin typeface="Times New Roman" panose="02020603050405020304" pitchFamily="18" charset="0"/>
              </a:rPr>
              <a:pPr defTabSz="914308"/>
              <a:t>63</a:t>
            </a:fld>
            <a:endParaRPr lang="fr-FR" altLang="fr-FR" sz="1100">
              <a:solidFill>
                <a:srgbClr val="000000"/>
              </a:solidFill>
              <a:latin typeface="Times New Roman" panose="02020603050405020304" pitchFamily="18" charset="0"/>
            </a:endParaRPr>
          </a:p>
        </p:txBody>
      </p:sp>
      <p:sp>
        <p:nvSpPr>
          <p:cNvPr id="132099"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48389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B4B9FE15-DD49-43B8-8470-863EC6BC7715}" type="slidenum">
              <a:rPr lang="fr-FR" altLang="fr-FR" sz="1100">
                <a:solidFill>
                  <a:srgbClr val="000000"/>
                </a:solidFill>
                <a:latin typeface="Times New Roman" panose="02020603050405020304" pitchFamily="18" charset="0"/>
              </a:rPr>
              <a:pPr defTabSz="914308"/>
              <a:t>64</a:t>
            </a:fld>
            <a:endParaRPr lang="fr-FR" altLang="fr-FR" sz="1100">
              <a:solidFill>
                <a:srgbClr val="000000"/>
              </a:solidFill>
              <a:latin typeface="Times New Roman" panose="02020603050405020304" pitchFamily="18" charset="0"/>
            </a:endParaRPr>
          </a:p>
        </p:txBody>
      </p:sp>
      <p:sp>
        <p:nvSpPr>
          <p:cNvPr id="166915" name="Rectangle 1026"/>
          <p:cNvSpPr>
            <a:spLocks noGrp="1" noRot="1" noChangeAspect="1" noChangeArrowheads="1" noTextEdit="1"/>
          </p:cNvSpPr>
          <p:nvPr>
            <p:ph type="sldImg"/>
          </p:nvPr>
        </p:nvSpPr>
        <p:spPr>
          <a:xfrm>
            <a:off x="473075" y="746125"/>
            <a:ext cx="5949950" cy="3348038"/>
          </a:xfrm>
          <a:ln/>
        </p:spPr>
      </p:sp>
      <p:sp>
        <p:nvSpPr>
          <p:cNvPr id="166916" name="Rectangle 1027"/>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856022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0F2549A-E909-4818-850E-9053E06ACFF7}" type="slidenum">
              <a:rPr lang="fr-FR" altLang="fr-FR" sz="1100">
                <a:solidFill>
                  <a:srgbClr val="000000"/>
                </a:solidFill>
                <a:latin typeface="Times New Roman" panose="02020603050405020304" pitchFamily="18" charset="0"/>
              </a:rPr>
              <a:pPr defTabSz="914308"/>
              <a:t>65</a:t>
            </a:fld>
            <a:endParaRPr lang="fr-FR" altLang="fr-FR" sz="1100">
              <a:solidFill>
                <a:srgbClr val="000000"/>
              </a:solidFill>
              <a:latin typeface="Times New Roman" panose="02020603050405020304" pitchFamily="18" charset="0"/>
            </a:endParaRPr>
          </a:p>
        </p:txBody>
      </p:sp>
      <p:sp>
        <p:nvSpPr>
          <p:cNvPr id="168963" name="Rectangle 2"/>
          <p:cNvSpPr>
            <a:spLocks noGrp="1" noRot="1" noChangeAspect="1" noChangeArrowheads="1" noTextEdit="1"/>
          </p:cNvSpPr>
          <p:nvPr>
            <p:ph type="sldImg"/>
          </p:nvPr>
        </p:nvSpPr>
        <p:spPr>
          <a:xfrm>
            <a:off x="471488" y="746125"/>
            <a:ext cx="5949950" cy="3348038"/>
          </a:xfrm>
          <a:ln/>
        </p:spPr>
      </p:sp>
      <p:sp>
        <p:nvSpPr>
          <p:cNvPr id="168964" name="Rectangle 3"/>
          <p:cNvSpPr>
            <a:spLocks noGrp="1" noChangeArrowheads="1"/>
          </p:cNvSpPr>
          <p:nvPr>
            <p:ph type="body" idx="1"/>
          </p:nvPr>
        </p:nvSpPr>
        <p:spPr>
          <a:xfrm>
            <a:off x="908051" y="4714875"/>
            <a:ext cx="4981575" cy="4467225"/>
          </a:xfrm>
          <a:noFill/>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184304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D615B0E-972E-4D28-B8C1-6322D6E258AE}" type="slidenum">
              <a:rPr lang="fr-FR" altLang="fr-FR" sz="1100">
                <a:solidFill>
                  <a:srgbClr val="000000"/>
                </a:solidFill>
                <a:latin typeface="Times New Roman" panose="02020603050405020304" pitchFamily="18" charset="0"/>
              </a:rPr>
              <a:pPr defTabSz="914308"/>
              <a:t>66</a:t>
            </a:fld>
            <a:endParaRPr lang="fr-FR" altLang="fr-FR" sz="1100">
              <a:solidFill>
                <a:srgbClr val="000000"/>
              </a:solidFill>
              <a:latin typeface="Times New Roman" panose="02020603050405020304" pitchFamily="18" charset="0"/>
            </a:endParaRPr>
          </a:p>
        </p:txBody>
      </p:sp>
      <p:sp>
        <p:nvSpPr>
          <p:cNvPr id="171011" name="Rectangle 2"/>
          <p:cNvSpPr>
            <a:spLocks noGrp="1" noRot="1" noChangeAspect="1" noChangeArrowheads="1" noTextEdit="1"/>
          </p:cNvSpPr>
          <p:nvPr>
            <p:ph type="sldImg"/>
          </p:nvPr>
        </p:nvSpPr>
        <p:spPr>
          <a:xfrm>
            <a:off x="473075" y="746125"/>
            <a:ext cx="5949950" cy="3348038"/>
          </a:xfrm>
          <a:ln/>
        </p:spPr>
      </p:sp>
      <p:sp>
        <p:nvSpPr>
          <p:cNvPr id="171012"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1489757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8EE3108C-F50C-4F51-90BB-F5ABCC74909C}" type="slidenum">
              <a:rPr lang="fr-FR" altLang="fr-FR" sz="1100">
                <a:solidFill>
                  <a:srgbClr val="000000"/>
                </a:solidFill>
                <a:latin typeface="Times New Roman" panose="02020603050405020304" pitchFamily="18" charset="0"/>
              </a:rPr>
              <a:pPr defTabSz="914308"/>
              <a:t>67</a:t>
            </a:fld>
            <a:endParaRPr lang="fr-FR" altLang="fr-FR" sz="1100">
              <a:solidFill>
                <a:srgbClr val="000000"/>
              </a:solidFill>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a:xfrm>
            <a:off x="473075" y="746125"/>
            <a:ext cx="5949950" cy="3348038"/>
          </a:xfrm>
          <a:ln/>
        </p:spPr>
      </p:sp>
      <p:sp>
        <p:nvSpPr>
          <p:cNvPr id="175108"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1082510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9C70504-CD90-40E8-8E22-B597BD57D114}" type="slidenum">
              <a:rPr lang="fr-FR" altLang="fr-FR" sz="1100">
                <a:solidFill>
                  <a:srgbClr val="000000"/>
                </a:solidFill>
                <a:latin typeface="Times New Roman" panose="02020603050405020304" pitchFamily="18" charset="0"/>
              </a:rPr>
              <a:pPr defTabSz="914308"/>
              <a:t>68</a:t>
            </a:fld>
            <a:endParaRPr lang="fr-FR" altLang="fr-FR" sz="1100">
              <a:solidFill>
                <a:srgbClr val="000000"/>
              </a:solidFill>
              <a:latin typeface="Times New Roman" panose="02020603050405020304" pitchFamily="18" charset="0"/>
            </a:endParaRPr>
          </a:p>
        </p:txBody>
      </p:sp>
      <p:sp>
        <p:nvSpPr>
          <p:cNvPr id="17715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81395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342019" name="Rectangle 4"/>
          <p:cNvSpPr>
            <a:spLocks noGrp="1" noChangeArrowheads="1"/>
          </p:cNvSpPr>
          <p:nvPr>
            <p:ph type="body" idx="1"/>
          </p:nvPr>
        </p:nvSpPr>
        <p:spPr>
          <a:xfrm>
            <a:off x="673227" y="5119601"/>
            <a:ext cx="6122861" cy="4851688"/>
          </a:xfrm>
          <a:ln/>
        </p:spPr>
        <p:txBody>
          <a:bodyPr/>
          <a:lstStyle/>
          <a:p>
            <a:pPr>
              <a:spcBef>
                <a:spcPct val="0"/>
              </a:spcBef>
            </a:pPr>
            <a:endParaRPr lang="fr-FR" altLang="fr-FR" sz="1100" dirty="0"/>
          </a:p>
        </p:txBody>
      </p:sp>
    </p:spTree>
    <p:extLst>
      <p:ext uri="{BB962C8B-B14F-4D97-AF65-F5344CB8AC3E}">
        <p14:creationId xmlns:p14="http://schemas.microsoft.com/office/powerpoint/2010/main" val="63511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7</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3232051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09461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AA3C870F-9F33-4146-B3B5-67AD2DA23461}" type="slidenum">
              <a:rPr lang="fr-FR" altLang="fr-FR" sz="1100">
                <a:solidFill>
                  <a:srgbClr val="000000"/>
                </a:solidFill>
                <a:latin typeface="Times New Roman" panose="02020603050405020304" pitchFamily="18" charset="0"/>
              </a:rPr>
              <a:pPr defTabSz="914308"/>
              <a:t>71</a:t>
            </a:fld>
            <a:endParaRPr lang="fr-FR" altLang="fr-FR" sz="1100">
              <a:solidFill>
                <a:srgbClr val="000000"/>
              </a:solidFill>
              <a:latin typeface="Times New Roman" panose="02020603050405020304" pitchFamily="18" charset="0"/>
            </a:endParaRPr>
          </a:p>
        </p:txBody>
      </p:sp>
      <p:sp>
        <p:nvSpPr>
          <p:cNvPr id="25907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335557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72</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587283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73</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2169309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74</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34466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600"/>
              </a:spcBef>
            </a:pPr>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75</a:t>
            </a:fld>
            <a:endParaRPr lang="fr-FR" altLang="fr-FR"/>
          </a:p>
        </p:txBody>
      </p:sp>
    </p:spTree>
    <p:extLst>
      <p:ext uri="{BB962C8B-B14F-4D97-AF65-F5344CB8AC3E}">
        <p14:creationId xmlns:p14="http://schemas.microsoft.com/office/powerpoint/2010/main" val="18512421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7C935C3-257C-44D7-A674-C207DA7D6B4D}" type="slidenum">
              <a:rPr lang="fr-FR" altLang="fr-FR" sz="1100">
                <a:solidFill>
                  <a:srgbClr val="000000"/>
                </a:solidFill>
                <a:latin typeface="Times New Roman" panose="02020603050405020304" pitchFamily="18" charset="0"/>
              </a:rPr>
              <a:pPr defTabSz="914308"/>
              <a:t>76</a:t>
            </a:fld>
            <a:endParaRPr lang="fr-FR" altLang="fr-FR" sz="1100">
              <a:solidFill>
                <a:srgbClr val="000000"/>
              </a:solidFill>
              <a:latin typeface="Times New Roman" panose="02020603050405020304" pitchFamily="18" charset="0"/>
            </a:endParaRPr>
          </a:p>
        </p:txBody>
      </p:sp>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046814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96588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8DF7712-3FEF-4592-890B-39F3C1303DE6}" type="slidenum">
              <a:rPr lang="fr-FR" altLang="fr-FR" sz="1100">
                <a:solidFill>
                  <a:srgbClr val="000000"/>
                </a:solidFill>
                <a:latin typeface="Times New Roman" panose="02020603050405020304" pitchFamily="18" charset="0"/>
              </a:rPr>
              <a:pPr defTabSz="914308"/>
              <a:t>78</a:t>
            </a:fld>
            <a:endParaRPr lang="fr-FR" altLang="fr-FR" sz="1100">
              <a:solidFill>
                <a:srgbClr val="000000"/>
              </a:solidFill>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27544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58DF7712-3FEF-4592-890B-39F3C1303DE6}" type="slidenum">
              <a:rPr lang="fr-FR" altLang="fr-FR" sz="1100">
                <a:solidFill>
                  <a:srgbClr val="000000"/>
                </a:solidFill>
                <a:latin typeface="Times New Roman" panose="02020603050405020304" pitchFamily="18" charset="0"/>
              </a:rPr>
              <a:pPr defTabSz="914308"/>
              <a:t>79</a:t>
            </a:fld>
            <a:endParaRPr lang="fr-FR" altLang="fr-FR" sz="1100">
              <a:solidFill>
                <a:srgbClr val="000000"/>
              </a:solidFill>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a:xfrm>
            <a:off x="473075" y="746125"/>
            <a:ext cx="5949950" cy="3348038"/>
          </a:xfrm>
          <a:ln/>
        </p:spPr>
      </p:sp>
      <p:sp>
        <p:nvSpPr>
          <p:cNvPr id="146436"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97300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619125" y="674688"/>
            <a:ext cx="5734050" cy="32258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9176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684AEE8E-46FB-41F6-B748-87FA6617B9BF}" type="slidenum">
              <a:rPr lang="fr-FR" altLang="fr-FR" sz="1100">
                <a:solidFill>
                  <a:srgbClr val="000000"/>
                </a:solidFill>
                <a:latin typeface="Times New Roman" panose="02020603050405020304" pitchFamily="18" charset="0"/>
              </a:rPr>
              <a:pPr defTabSz="914308"/>
              <a:t>80</a:t>
            </a:fld>
            <a:endParaRPr lang="fr-FR" altLang="fr-FR" sz="1100">
              <a:solidFill>
                <a:srgbClr val="000000"/>
              </a:solidFill>
              <a:latin typeface="Times New Roman" panose="02020603050405020304" pitchFamily="18" charset="0"/>
            </a:endParaRPr>
          </a:p>
        </p:txBody>
      </p:sp>
      <p:sp>
        <p:nvSpPr>
          <p:cNvPr id="150531"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783892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41C605B0-24C5-45BC-81A3-7E3AD31D5741}" type="slidenum">
              <a:rPr lang="fr-FR" altLang="fr-FR" sz="1100">
                <a:solidFill>
                  <a:srgbClr val="000000"/>
                </a:solidFill>
                <a:latin typeface="Times New Roman" panose="02020603050405020304" pitchFamily="18" charset="0"/>
              </a:rPr>
              <a:pPr defTabSz="914308"/>
              <a:t>81</a:t>
            </a:fld>
            <a:endParaRPr lang="fr-FR" altLang="fr-FR" sz="1100">
              <a:solidFill>
                <a:srgbClr val="000000"/>
              </a:solidFill>
              <a:latin typeface="Times New Roman" panose="02020603050405020304" pitchFamily="18" charset="0"/>
            </a:endParaRPr>
          </a:p>
        </p:txBody>
      </p:sp>
      <p:sp>
        <p:nvSpPr>
          <p:cNvPr id="152579" name="Rectangle 2"/>
          <p:cNvSpPr>
            <a:spLocks noGrp="1" noRot="1" noChangeAspect="1" noChangeArrowheads="1" noTextEdit="1"/>
          </p:cNvSpPr>
          <p:nvPr>
            <p:ph type="sldImg"/>
          </p:nvPr>
        </p:nvSpPr>
        <p:spPr>
          <a:xfrm>
            <a:off x="471488"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05423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D885698-B1FE-44D3-870D-A14F16B018EA}" type="slidenum">
              <a:rPr lang="fr-FR" altLang="fr-FR" sz="1100">
                <a:solidFill>
                  <a:srgbClr val="000000"/>
                </a:solidFill>
                <a:latin typeface="Times New Roman" panose="02020603050405020304" pitchFamily="18" charset="0"/>
              </a:rPr>
              <a:pPr defTabSz="914308"/>
              <a:t>82</a:t>
            </a:fld>
            <a:endParaRPr lang="fr-FR" altLang="fr-FR" sz="1100">
              <a:solidFill>
                <a:srgbClr val="000000"/>
              </a:solidFill>
              <a:latin typeface="Times New Roman" panose="02020603050405020304" pitchFamily="18" charset="0"/>
            </a:endParaRPr>
          </a:p>
        </p:txBody>
      </p:sp>
      <p:sp>
        <p:nvSpPr>
          <p:cNvPr id="154627" name="Rectangle 2"/>
          <p:cNvSpPr>
            <a:spLocks noGrp="1" noRot="1" noChangeAspect="1" noChangeArrowheads="1" noTextEdit="1"/>
          </p:cNvSpPr>
          <p:nvPr>
            <p:ph type="sldImg"/>
          </p:nvPr>
        </p:nvSpPr>
        <p:spPr>
          <a:xfrm>
            <a:off x="473075" y="746125"/>
            <a:ext cx="5949950" cy="3348038"/>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250051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83</a:t>
            </a:fld>
            <a:endParaRPr lang="fr-FR" alt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072128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84</a:t>
            </a:fld>
            <a:endParaRPr lang="fr-FR" altLang="fr-FR"/>
          </a:p>
        </p:txBody>
      </p:sp>
    </p:spTree>
    <p:extLst>
      <p:ext uri="{BB962C8B-B14F-4D97-AF65-F5344CB8AC3E}">
        <p14:creationId xmlns:p14="http://schemas.microsoft.com/office/powerpoint/2010/main" val="2972291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85</a:t>
            </a:fld>
            <a:endParaRPr lang="fr-FR" altLang="fr-FR"/>
          </a:p>
        </p:txBody>
      </p:sp>
    </p:spTree>
    <p:extLst>
      <p:ext uri="{BB962C8B-B14F-4D97-AF65-F5344CB8AC3E}">
        <p14:creationId xmlns:p14="http://schemas.microsoft.com/office/powerpoint/2010/main" val="1544199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86</a:t>
            </a:fld>
            <a:endParaRPr lang="fr-FR" altLang="fr-FR"/>
          </a:p>
        </p:txBody>
      </p:sp>
    </p:spTree>
    <p:extLst>
      <p:ext uri="{BB962C8B-B14F-4D97-AF65-F5344CB8AC3E}">
        <p14:creationId xmlns:p14="http://schemas.microsoft.com/office/powerpoint/2010/main" val="13463909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8D258EEB-AFB5-423F-88C9-E8F91CA2A8C4}" type="slidenum">
              <a:rPr lang="fr-FR" altLang="fr-FR" sz="1100">
                <a:solidFill>
                  <a:srgbClr val="000000"/>
                </a:solidFill>
                <a:ea typeface="ＭＳ Ｐゴシック" panose="020B0600070205080204" pitchFamily="34" charset="-128"/>
              </a:rPr>
              <a:pPr defTabSz="914308"/>
              <a:t>87</a:t>
            </a:fld>
            <a:endParaRPr lang="fr-FR" altLang="fr-FR" sz="1100">
              <a:solidFill>
                <a:srgbClr val="000000"/>
              </a:solidFill>
              <a:ea typeface="ＭＳ Ｐゴシック" panose="020B0600070205080204" pitchFamily="34" charset="-128"/>
            </a:endParaRPr>
          </a:p>
        </p:txBody>
      </p:sp>
      <p:sp>
        <p:nvSpPr>
          <p:cNvPr id="179203" name="Rectangle 2"/>
          <p:cNvSpPr>
            <a:spLocks noGrp="1" noRot="1" noChangeAspect="1" noChangeArrowheads="1" noTextEdit="1"/>
          </p:cNvSpPr>
          <p:nvPr>
            <p:ph type="sldImg"/>
          </p:nvPr>
        </p:nvSpPr>
        <p:spPr>
          <a:xfrm>
            <a:off x="92075" y="654050"/>
            <a:ext cx="6613525"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42828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D78B164-7FBD-4C11-A132-41E191F50D73}" type="slidenum">
              <a:rPr lang="fr-FR" altLang="fr-FR" sz="1100">
                <a:solidFill>
                  <a:srgbClr val="000000"/>
                </a:solidFill>
                <a:latin typeface="Times New Roman" panose="02020603050405020304" pitchFamily="18" charset="0"/>
              </a:rPr>
              <a:pPr defTabSz="914308"/>
              <a:t>88</a:t>
            </a:fld>
            <a:endParaRPr lang="fr-FR" altLang="fr-FR" sz="1100">
              <a:solidFill>
                <a:srgbClr val="000000"/>
              </a:solidFill>
              <a:latin typeface="Times New Roman" panose="02020603050405020304" pitchFamily="18" charset="0"/>
            </a:endParaRPr>
          </a:p>
        </p:txBody>
      </p:sp>
      <p:sp>
        <p:nvSpPr>
          <p:cNvPr id="181251" name="Rectangle 2"/>
          <p:cNvSpPr>
            <a:spLocks noGrp="1" noRot="1" noChangeAspect="1" noChangeArrowheads="1" noTextEdit="1"/>
          </p:cNvSpPr>
          <p:nvPr>
            <p:ph type="sldImg"/>
          </p:nvPr>
        </p:nvSpPr>
        <p:spPr>
          <a:xfrm>
            <a:off x="473075" y="746125"/>
            <a:ext cx="5949950" cy="3348038"/>
          </a:xfrm>
          <a:ln/>
        </p:spPr>
      </p:sp>
      <p:sp>
        <p:nvSpPr>
          <p:cNvPr id="18125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9211922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25651948-B432-4AEE-9196-0C76442AA8B2}" type="slidenum">
              <a:rPr lang="fr-FR" altLang="fr-FR" sz="1100">
                <a:solidFill>
                  <a:srgbClr val="000000"/>
                </a:solidFill>
                <a:latin typeface="Times New Roman" panose="02020603050405020304" pitchFamily="18" charset="0"/>
              </a:rPr>
              <a:pPr defTabSz="914308"/>
              <a:t>89</a:t>
            </a:fld>
            <a:endParaRPr lang="fr-FR" altLang="fr-FR" sz="1100">
              <a:solidFill>
                <a:srgbClr val="000000"/>
              </a:solidFill>
              <a:latin typeface="Times New Roman" panose="02020603050405020304" pitchFamily="18" charset="0"/>
            </a:endParaRPr>
          </a:p>
        </p:txBody>
      </p:sp>
      <p:sp>
        <p:nvSpPr>
          <p:cNvPr id="183299"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2462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a:t>
            </a:fld>
            <a:endParaRPr lang="fr-FR" altLang="fr-FR"/>
          </a:p>
        </p:txBody>
      </p:sp>
    </p:spTree>
    <p:extLst>
      <p:ext uri="{BB962C8B-B14F-4D97-AF65-F5344CB8AC3E}">
        <p14:creationId xmlns:p14="http://schemas.microsoft.com/office/powerpoint/2010/main" val="42316253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90</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452414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91</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769423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92</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997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93</a:t>
            </a:fld>
            <a:endParaRPr lang="fr-FR" altLang="fr-FR"/>
          </a:p>
        </p:txBody>
      </p:sp>
    </p:spTree>
    <p:extLst>
      <p:ext uri="{BB962C8B-B14F-4D97-AF65-F5344CB8AC3E}">
        <p14:creationId xmlns:p14="http://schemas.microsoft.com/office/powerpoint/2010/main" val="15891688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94</a:t>
            </a:fld>
            <a:endParaRPr lang="fr-FR" altLang="fr-FR"/>
          </a:p>
        </p:txBody>
      </p:sp>
    </p:spTree>
    <p:extLst>
      <p:ext uri="{BB962C8B-B14F-4D97-AF65-F5344CB8AC3E}">
        <p14:creationId xmlns:p14="http://schemas.microsoft.com/office/powerpoint/2010/main" val="7796091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95</a:t>
            </a:fld>
            <a:endParaRPr lang="fr-FR" altLang="fr-FR"/>
          </a:p>
        </p:txBody>
      </p:sp>
    </p:spTree>
    <p:extLst>
      <p:ext uri="{BB962C8B-B14F-4D97-AF65-F5344CB8AC3E}">
        <p14:creationId xmlns:p14="http://schemas.microsoft.com/office/powerpoint/2010/main" val="42367626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96</a:t>
            </a:fld>
            <a:endParaRPr lang="fr-FR" altLang="fr-FR"/>
          </a:p>
        </p:txBody>
      </p:sp>
    </p:spTree>
    <p:extLst>
      <p:ext uri="{BB962C8B-B14F-4D97-AF65-F5344CB8AC3E}">
        <p14:creationId xmlns:p14="http://schemas.microsoft.com/office/powerpoint/2010/main" val="1795236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est envoyé en fin de journée (J1) avec leurs codes d’accès, qu’ils peuvent ensuite personnaliser </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r" defTabSz="914308" rtl="0" eaLnBrk="0" fontAlgn="base" latinLnBrk="0" hangingPunct="0">
              <a:lnSpc>
                <a:spcPct val="100000"/>
              </a:lnSpc>
              <a:spcBef>
                <a:spcPct val="0"/>
              </a:spcBef>
              <a:spcAft>
                <a:spcPct val="0"/>
              </a:spcAft>
              <a:buClrTx/>
              <a:buSzTx/>
              <a:buFontTx/>
              <a:buNone/>
              <a:tabLst/>
              <a:defRPr/>
            </a:pPr>
            <a:fld id="{5DE6006C-08E4-4594-B35E-42A3F703E295}" type="slidenum">
              <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308" rtl="0" eaLnBrk="0" fontAlgn="base" latinLnBrk="0" hangingPunct="0">
                <a:lnSpc>
                  <a:spcPct val="100000"/>
                </a:lnSpc>
                <a:spcBef>
                  <a:spcPct val="0"/>
                </a:spcBef>
                <a:spcAft>
                  <a:spcPct val="0"/>
                </a:spcAft>
                <a:buClrTx/>
                <a:buSzTx/>
                <a:buFontTx/>
                <a:buNone/>
                <a:tabLst/>
                <a:defRPr/>
              </a:pPr>
              <a:t>98</a:t>
            </a:fld>
            <a:endPar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7" name="Rectangle 2"/>
          <p:cNvSpPr>
            <a:spLocks noGrp="1" noRot="1" noChangeAspect="1" noChangeArrowheads="1" noTextEdit="1"/>
          </p:cNvSpPr>
          <p:nvPr>
            <p:ph type="sldImg"/>
          </p:nvPr>
        </p:nvSpPr>
        <p:spPr>
          <a:xfrm>
            <a:off x="92075" y="746125"/>
            <a:ext cx="6615113" cy="3721100"/>
          </a:xfrm>
          <a:ln/>
        </p:spPr>
      </p:sp>
      <p:sp>
        <p:nvSpPr>
          <p:cNvPr id="182276" name="Rectangle 3"/>
          <p:cNvSpPr>
            <a:spLocks noGrp="1" noChangeArrowheads="1"/>
          </p:cNvSpPr>
          <p:nvPr>
            <p:ph type="body" idx="1"/>
          </p:nvPr>
        </p:nvSpPr>
        <p:spPr>
          <a:xfrm>
            <a:off x="571366" y="4596606"/>
            <a:ext cx="6226309" cy="4789488"/>
          </a:xfrm>
        </p:spPr>
        <p:txBody>
          <a:bodyPr/>
          <a:lstStyle/>
          <a:p>
            <a:pPr eaLnBrk="1" hangingPunct="1">
              <a:defRPr/>
            </a:pPr>
            <a:r>
              <a:rPr lang="fr-FR" altLang="fr-FR" sz="1100" b="1" u="sng" dirty="0">
                <a:latin typeface="Arial" panose="020B0604020202020204" pitchFamily="34" charset="0"/>
                <a:sym typeface="Wingdings" panose="05000000000000000000" pitchFamily="2" charset="2"/>
              </a:rPr>
              <a:t>Commentaires</a:t>
            </a:r>
          </a:p>
          <a:p>
            <a:pPr marL="171387" indent="-171387" eaLnBrk="1" hangingPunct="1">
              <a:spcBef>
                <a:spcPts val="1199"/>
              </a:spcBef>
              <a:buFont typeface="Arial" panose="020B0604020202020204" pitchFamily="34" charset="0"/>
              <a:buChar char="•"/>
              <a:defRPr/>
            </a:pPr>
            <a:r>
              <a:rPr lang="fr-FR" altLang="fr-FR" sz="1100" b="1" dirty="0">
                <a:latin typeface="Arial" panose="020B0604020202020204" pitchFamily="34" charset="0"/>
              </a:rPr>
              <a:t>Prendre le temps de conclure  	</a:t>
            </a:r>
          </a:p>
          <a:p>
            <a:pPr eaLnBrk="1" hangingPunct="1">
              <a:defRPr/>
            </a:pPr>
            <a:r>
              <a:rPr lang="fr-FR" altLang="fr-FR" sz="1100" dirty="0">
                <a:latin typeface="Arial" panose="020B0604020202020204" pitchFamily="34" charset="0"/>
                <a:cs typeface="Arial" panose="020B0604020202020204" pitchFamily="34" charset="0"/>
              </a:rPr>
              <a:t>La conclusion est une étape fondamentale qui doit permettre à chaque participant de s’engager sur ce qu’il va mettre en pratique à l’issue de cette journée de formation. </a:t>
            </a:r>
          </a:p>
          <a:p>
            <a:pPr marL="171387" indent="-171387" eaLnBrk="1" hangingPunct="1">
              <a:spcBef>
                <a:spcPts val="600"/>
              </a:spcBef>
              <a:buFont typeface="Arial" panose="020B0604020202020204" pitchFamily="34" charset="0"/>
              <a:buChar char="•"/>
              <a:defRPr/>
            </a:pPr>
            <a:r>
              <a:rPr lang="fr-FR" altLang="fr-FR" sz="1100" b="1" dirty="0">
                <a:latin typeface="Arial" panose="020B0604020202020204" pitchFamily="34" charset="0"/>
              </a:rPr>
              <a:t>Faire une synthèse des points forts de la journée</a:t>
            </a:r>
          </a:p>
          <a:p>
            <a:pPr marL="171387" indent="-171387" eaLnBrk="1" hangingPunct="1">
              <a:lnSpc>
                <a:spcPct val="80000"/>
              </a:lnSpc>
              <a:spcBef>
                <a:spcPts val="1199"/>
              </a:spcBef>
              <a:buFont typeface="Arial" panose="020B0604020202020204" pitchFamily="34" charset="0"/>
              <a:buChar char="•"/>
              <a:defRPr/>
            </a:pPr>
            <a:r>
              <a:rPr lang="fr-FR" altLang="fr-FR" sz="1100" b="1" dirty="0">
                <a:solidFill>
                  <a:srgbClr val="000000"/>
                </a:solidFill>
                <a:latin typeface="Arial" panose="020B0604020202020204" pitchFamily="34" charset="0"/>
              </a:rPr>
              <a:t>Remplir son Plan d’action personnel </a:t>
            </a:r>
          </a:p>
          <a:p>
            <a:pPr>
              <a:lnSpc>
                <a:spcPct val="90000"/>
              </a:lnSpc>
              <a:defRPr/>
            </a:pPr>
            <a:r>
              <a:rPr lang="fr-FR" altLang="fr-FR" sz="1100" dirty="0">
                <a:latin typeface="Arial" panose="020B0604020202020204" pitchFamily="34" charset="0"/>
                <a:cs typeface="Arial" panose="020B0604020202020204" pitchFamily="34" charset="0"/>
                <a:sym typeface="Wingdings" panose="05000000000000000000" pitchFamily="2" charset="2"/>
              </a:rPr>
              <a:t>Leur donner quelques secondes de réflexion et </a:t>
            </a:r>
            <a:r>
              <a:rPr lang="fr-FR" altLang="fr-FR" sz="1100" b="1" dirty="0">
                <a:latin typeface="Arial" panose="020B0604020202020204" pitchFamily="34" charset="0"/>
                <a:cs typeface="Arial" panose="020B0604020202020204" pitchFamily="34" charset="0"/>
                <a:sym typeface="Wingdings" panose="05000000000000000000" pitchFamily="2" charset="2"/>
              </a:rPr>
              <a:t>demander qu’ils se notent pour eux leur </a:t>
            </a:r>
            <a:r>
              <a:rPr lang="fr-FR" altLang="fr-FR" sz="1100" b="1" dirty="0">
                <a:latin typeface="Arial" panose="020B0604020202020204" pitchFamily="34" charset="0"/>
                <a:cs typeface="Arial" panose="020B0604020202020204" pitchFamily="34" charset="0"/>
              </a:rPr>
              <a:t>plan d’action personnel </a:t>
            </a:r>
            <a:r>
              <a:rPr lang="fr-FR" altLang="fr-FR" sz="1100" dirty="0">
                <a:latin typeface="Arial" panose="020B0604020202020204" pitchFamily="34" charset="0"/>
                <a:cs typeface="Arial" panose="020B0604020202020204" pitchFamily="34" charset="0"/>
                <a:sym typeface="Wingdings" panose="05000000000000000000" pitchFamily="2" charset="2"/>
              </a:rPr>
              <a:t>(guide participant </a:t>
            </a:r>
            <a:r>
              <a:rPr lang="fr-FR" altLang="fr-FR" sz="1100" dirty="0">
                <a:solidFill>
                  <a:srgbClr val="FF0000"/>
                </a:solidFill>
                <a:latin typeface="Arial" panose="020B0604020202020204" pitchFamily="34" charset="0"/>
                <a:cs typeface="Arial" panose="020B0604020202020204" pitchFamily="34" charset="0"/>
                <a:sym typeface="Wingdings" panose="05000000000000000000" pitchFamily="2" charset="2"/>
              </a:rPr>
              <a:t>page 109). </a:t>
            </a:r>
            <a:r>
              <a:rPr lang="fr-FR" altLang="fr-FR" sz="1100" dirty="0">
                <a:latin typeface="Arial" panose="020B0604020202020204" pitchFamily="34" charset="0"/>
                <a:cs typeface="Arial" panose="020B0604020202020204" pitchFamily="34" charset="0"/>
                <a:sym typeface="Wingdings" panose="05000000000000000000" pitchFamily="2" charset="2"/>
              </a:rPr>
              <a:t>Ce plan d’action est indispensable pour que la formation soit constructive et ne reste pas qu’un bon moment : </a:t>
            </a:r>
          </a:p>
          <a:p>
            <a:pPr>
              <a:lnSpc>
                <a:spcPct val="90000"/>
              </a:lnSpc>
              <a:spcBef>
                <a:spcPts val="600"/>
              </a:spcBef>
              <a:defRPr/>
            </a:pPr>
            <a:r>
              <a:rPr lang="fr-FR" altLang="fr-FR" sz="1800" dirty="0">
                <a:latin typeface="Arial" panose="020B0604020202020204" pitchFamily="34" charset="0"/>
                <a:cs typeface="Arial" panose="020B0604020202020204" pitchFamily="34" charset="0"/>
                <a:sym typeface="Webdings" panose="05030102010509060703" pitchFamily="18" charset="2"/>
              </a:rPr>
              <a:t> </a:t>
            </a:r>
            <a:r>
              <a:rPr lang="fr-FR" altLang="fr-FR" sz="1100" i="1" dirty="0">
                <a:sym typeface="Wingdings" panose="05000000000000000000" pitchFamily="2" charset="2"/>
              </a:rPr>
              <a:t>qu’allez-vous expérimenter demain à l’officine ?</a:t>
            </a:r>
          </a:p>
          <a:p>
            <a:pPr>
              <a:lnSpc>
                <a:spcPct val="90000"/>
              </a:lnSpc>
              <a:defRPr/>
            </a:pPr>
            <a:r>
              <a:rPr lang="fr-FR" altLang="fr-FR" sz="1100" i="1" dirty="0">
                <a:sym typeface="Wingdings" panose="05000000000000000000" pitchFamily="2" charset="2"/>
              </a:rPr>
              <a:t>Qu’allez-vous conseiller que vous ne conseilliez pas hier ? Je vous propose de prendre 2 minutes pour y réfléchir et vous le noter pour vous, sur la fiche « plan d’action personnel» </a:t>
            </a:r>
            <a:r>
              <a:rPr lang="fr-FR" altLang="fr-FR" sz="1100" i="1" dirty="0">
                <a:solidFill>
                  <a:srgbClr val="FF0000"/>
                </a:solidFill>
                <a:sym typeface="Wingdings" panose="05000000000000000000" pitchFamily="2" charset="2"/>
              </a:rPr>
              <a:t>page 109.</a:t>
            </a:r>
          </a:p>
          <a:p>
            <a:pPr marL="171387" indent="-171387" eaLnBrk="1" hangingPunct="1">
              <a:lnSpc>
                <a:spcPct val="80000"/>
              </a:lnSpc>
              <a:spcBef>
                <a:spcPts val="1199"/>
              </a:spcBef>
              <a:buFont typeface="Arial" panose="020B0604020202020204" pitchFamily="34" charset="0"/>
              <a:buChar char="•"/>
              <a:defRPr/>
            </a:pPr>
            <a:r>
              <a:rPr lang="fr-FR" altLang="fr-FR" sz="1100" b="1" dirty="0">
                <a:solidFill>
                  <a:srgbClr val="000000"/>
                </a:solidFill>
                <a:latin typeface="Arial" panose="020B0604020202020204" pitchFamily="34" charset="0"/>
              </a:rPr>
              <a:t>Préciser le travail préparatoire à faire pour la prochaine journée : </a:t>
            </a:r>
          </a:p>
          <a:p>
            <a:pPr marL="361817" lvl="1" indent="-171387" eaLnBrk="1" hangingPunct="1">
              <a:lnSpc>
                <a:spcPct val="80000"/>
              </a:lnSpc>
              <a:buFontTx/>
              <a:buChar char="-"/>
              <a:defRPr/>
            </a:pPr>
            <a:r>
              <a:rPr lang="fr-FR" altLang="fr-FR" sz="1100" b="1" dirty="0">
                <a:latin typeface="Arial" panose="020B0604020202020204" pitchFamily="34" charset="0"/>
              </a:rPr>
              <a:t>arbres décisionnels</a:t>
            </a:r>
            <a:r>
              <a:rPr lang="fr-FR" altLang="fr-FR" sz="1100" dirty="0">
                <a:latin typeface="Arial" panose="020B0604020202020204" pitchFamily="34" charset="0"/>
              </a:rPr>
              <a:t> </a:t>
            </a:r>
            <a:r>
              <a:rPr lang="fr-FR" sz="1100" dirty="0"/>
              <a:t>« Troubles du sommeil », « Herpès labial », « Lucite estivale » et « Traumatologie » </a:t>
            </a:r>
            <a:r>
              <a:rPr lang="fr-FR" altLang="fr-FR" sz="1100" dirty="0">
                <a:latin typeface="Arial" panose="020B0604020202020204" pitchFamily="34" charset="0"/>
              </a:rPr>
              <a:t> qui seront </a:t>
            </a:r>
            <a:r>
              <a:rPr lang="fr-FR" altLang="fr-FR" sz="1100" dirty="0">
                <a:solidFill>
                  <a:srgbClr val="000000"/>
                </a:solidFill>
                <a:latin typeface="Arial" panose="020B0604020202020204" pitchFamily="34" charset="0"/>
              </a:rPr>
              <a:t>corrigés la prochaine fois</a:t>
            </a:r>
          </a:p>
          <a:p>
            <a:pPr marL="361817" lvl="1" indent="-171387" eaLnBrk="1" hangingPunct="1">
              <a:lnSpc>
                <a:spcPct val="80000"/>
              </a:lnSpc>
              <a:buFontTx/>
              <a:buChar char="-"/>
              <a:defRPr/>
            </a:pPr>
            <a:r>
              <a:rPr lang="fr-FR" altLang="fr-FR" sz="1100" dirty="0">
                <a:solidFill>
                  <a:srgbClr val="000000"/>
                </a:solidFill>
                <a:latin typeface="Arial" panose="020B0604020202020204" pitchFamily="34" charset="0"/>
              </a:rPr>
              <a:t>apporter </a:t>
            </a:r>
            <a:r>
              <a:rPr lang="fr-FR" altLang="fr-FR" sz="1100" b="1" dirty="0">
                <a:solidFill>
                  <a:srgbClr val="000000"/>
                </a:solidFill>
                <a:latin typeface="Arial" panose="020B0604020202020204" pitchFamily="34" charset="0"/>
              </a:rPr>
              <a:t>1 cas de comptoir vécu</a:t>
            </a:r>
            <a:r>
              <a:rPr lang="fr-FR" altLang="fr-FR" sz="1100" dirty="0">
                <a:solidFill>
                  <a:srgbClr val="000000"/>
                </a:solidFill>
                <a:latin typeface="Arial" panose="020B0604020202020204" pitchFamily="34" charset="0"/>
              </a:rPr>
              <a:t> </a:t>
            </a:r>
            <a:r>
              <a:rPr lang="fr-FR" altLang="fr-FR" sz="1100" b="1" dirty="0">
                <a:latin typeface="Arial" panose="020B0604020202020204" pitchFamily="34" charset="0"/>
              </a:rPr>
              <a:t>à partager avec le groupe</a:t>
            </a:r>
          </a:p>
          <a:p>
            <a:pPr marL="171387" indent="-171387" eaLnBrk="1" hangingPunct="1">
              <a:spcBef>
                <a:spcPts val="1199"/>
              </a:spcBef>
              <a:buFont typeface="Arial" panose="020B0604020202020204" pitchFamily="34" charset="0"/>
              <a:buChar char="•"/>
              <a:defRPr/>
            </a:pPr>
            <a:r>
              <a:rPr lang="fr-FR" altLang="fr-FR" sz="1100" b="1" dirty="0">
                <a:latin typeface="Arial" panose="020B0604020202020204" pitchFamily="34" charset="0"/>
              </a:rPr>
              <a:t>Terminer par un tour de table, rapide</a:t>
            </a:r>
            <a:r>
              <a:rPr lang="fr-FR" altLang="fr-FR" sz="1100" dirty="0">
                <a:latin typeface="Arial" panose="020B0604020202020204" pitchFamily="34" charset="0"/>
              </a:rPr>
              <a:t> </a:t>
            </a:r>
          </a:p>
          <a:p>
            <a:pPr eaLnBrk="1" hangingPunct="1">
              <a:defRPr/>
            </a:pPr>
            <a:r>
              <a:rPr lang="fr-FR" altLang="fr-FR" sz="1800" dirty="0">
                <a:latin typeface="Arial" panose="020B0604020202020204" pitchFamily="34" charset="0"/>
                <a:sym typeface="Webdings" panose="05030102010509060703" pitchFamily="18" charset="2"/>
              </a:rPr>
              <a:t></a:t>
            </a:r>
            <a:r>
              <a:rPr lang="fr-FR" altLang="fr-FR"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Afin de nous permettre à nous animateurs d’évaluer cette journée,  en 1 ou 2 mots ou idées clés, que diriez-vous de cette journée ?</a:t>
            </a:r>
          </a:p>
          <a:p>
            <a:pPr eaLnBrk="1" hangingPunct="1">
              <a:buFont typeface="Wingdings" panose="05000000000000000000" pitchFamily="2" charset="2"/>
              <a:buNone/>
              <a:defRPr/>
            </a:pPr>
            <a:endParaRPr lang="fr-FR" altLang="fr-FR" sz="1100" dirty="0">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932404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C3639A45-4A26-4DD3-8EFB-189DF8AA32E3}" type="slidenum">
              <a:rPr lang="fr-FR" altLang="fr-FR" sz="1100">
                <a:latin typeface="Times New Roman" panose="02020603050405020304" pitchFamily="18" charset="0"/>
              </a:rPr>
              <a:pPr defTabSz="914308"/>
              <a:t>99</a:t>
            </a:fld>
            <a:endParaRPr lang="fr-FR" altLang="fr-FR" sz="1100">
              <a:latin typeface="Times New Roman" panose="02020603050405020304" pitchFamily="18" charset="0"/>
            </a:endParaRPr>
          </a:p>
        </p:txBody>
      </p:sp>
      <p:sp>
        <p:nvSpPr>
          <p:cNvPr id="187395" name="Rectangle 2"/>
          <p:cNvSpPr>
            <a:spLocks noGrp="1" noRot="1" noChangeAspect="1" noChangeArrowheads="1" noTextEdit="1"/>
          </p:cNvSpPr>
          <p:nvPr>
            <p:ph type="sldImg"/>
          </p:nvPr>
        </p:nvSpPr>
        <p:spPr>
          <a:xfrm>
            <a:off x="92075" y="746125"/>
            <a:ext cx="6615113" cy="3721100"/>
          </a:xfrm>
          <a:ln/>
        </p:spPr>
      </p:sp>
      <p:sp>
        <p:nvSpPr>
          <p:cNvPr id="187396" name="Rectangle 3"/>
          <p:cNvSpPr>
            <a:spLocks noGrp="1" noChangeArrowheads="1"/>
          </p:cNvSpPr>
          <p:nvPr>
            <p:ph type="body" idx="1"/>
          </p:nvPr>
        </p:nvSpPr>
        <p:spPr>
          <a:xfrm>
            <a:off x="908050" y="4714875"/>
            <a:ext cx="5713413" cy="4467225"/>
          </a:xfrm>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503485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599" y="6537299"/>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55192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6809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022313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2065869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8075741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898581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7436613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841792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8887368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203858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109945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67456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34500" y="6319837"/>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5928823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4135491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22127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580068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84049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2183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45478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362504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06395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725521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58343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4173379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71244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966957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68505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38825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79977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4225155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34500" y="6319046"/>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739621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90733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7223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58689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775877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110305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83480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072461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307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44025" y="6435922"/>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886644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898084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7746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2359273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270940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56293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180738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4796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722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70633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55208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8639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893499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81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475703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74217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11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272953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Tree>
    <p:extLst>
      <p:ext uri="{BB962C8B-B14F-4D97-AF65-F5344CB8AC3E}">
        <p14:creationId xmlns:p14="http://schemas.microsoft.com/office/powerpoint/2010/main" val="75760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0047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3632887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2796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57323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75518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109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428058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400834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4218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612505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0369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383430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890208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845797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771314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23628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766909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504854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3173372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62391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5580844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74805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158416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701632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3586342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115498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01797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888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0822328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92368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19107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92962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79943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74946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32087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499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10962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01801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52049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6796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837908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6626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95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
        <p:nvSpPr>
          <p:cNvPr id="8"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srgbClr val="000000">
                    <a:tint val="75000"/>
                  </a:srgbClr>
                </a:solidFill>
              </a:rPr>
              <a:t>Copyright © CDFH - Tous droits d'utilisation et de traduction réservés</a:t>
            </a:r>
          </a:p>
        </p:txBody>
      </p:sp>
      <p:sp>
        <p:nvSpPr>
          <p:cNvPr id="9"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fr-FR" dirty="0">
                <a:solidFill>
                  <a:prstClr val="black">
                    <a:tint val="75000"/>
                  </a:prstClr>
                </a:solidFill>
                <a:latin typeface="Arial" panose="020B0604020202020204" pitchFamily="34" charset="0"/>
              </a:rPr>
              <a:t>Les incontournables du conseil</a:t>
            </a:r>
          </a:p>
        </p:txBody>
      </p:sp>
    </p:spTree>
    <p:extLst>
      <p:ext uri="{BB962C8B-B14F-4D97-AF65-F5344CB8AC3E}">
        <p14:creationId xmlns:p14="http://schemas.microsoft.com/office/powerpoint/2010/main" val="4059300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2643235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890330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690997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4269732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694999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849996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282223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4065294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35779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2.png"/><Relationship Id="rId2" Type="http://schemas.openxmlformats.org/officeDocument/2006/relationships/slideLayout" Target="../slideLayouts/slideLayout78.xml"/><Relationship Id="rId16" Type="http://schemas.openxmlformats.org/officeDocument/2006/relationships/image" Target="../media/image12.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1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2.png"/><Relationship Id="rId5" Type="http://schemas.openxmlformats.org/officeDocument/2006/relationships/slideLayout" Target="../slideLayouts/slideLayout95.xml"/><Relationship Id="rId10" Type="http://schemas.openxmlformats.org/officeDocument/2006/relationships/image" Target="../media/image12.png"/><Relationship Id="rId4" Type="http://schemas.openxmlformats.org/officeDocument/2006/relationships/slideLayout" Target="../slideLayouts/slideLayout94.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2.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5" Type="http://schemas.openxmlformats.org/officeDocument/2006/relationships/slideLayout" Target="../slideLayouts/slideLayout30.xml"/><Relationship Id="rId10" Type="http://schemas.openxmlformats.org/officeDocument/2006/relationships/image" Target="../media/image12.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png"/><Relationship Id="rId5" Type="http://schemas.openxmlformats.org/officeDocument/2006/relationships/slideLayout" Target="../slideLayouts/slideLayout38.xml"/><Relationship Id="rId10" Type="http://schemas.openxmlformats.org/officeDocument/2006/relationships/theme" Target="../theme/theme5.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2.png"/><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5145"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77350" y="631983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2" name="Espace réservé du pied de page 3"/>
          <p:cNvSpPr txBox="1">
            <a:spLocks/>
          </p:cNvSpPr>
          <p:nvPr userDrawn="1"/>
        </p:nvSpPr>
        <p:spPr>
          <a:xfrm>
            <a:off x="840084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Tree>
    <p:extLst>
      <p:ext uri="{BB962C8B-B14F-4D97-AF65-F5344CB8AC3E}">
        <p14:creationId xmlns:p14="http://schemas.microsoft.com/office/powerpoint/2010/main" val="156262046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5" r:id="rId3"/>
    <p:sldLayoutId id="2147484676" r:id="rId4"/>
    <p:sldLayoutId id="2147484677" r:id="rId5"/>
    <p:sldLayoutId id="2147484679" r:id="rId6"/>
    <p:sldLayoutId id="2147484680" r:id="rId7"/>
    <p:sldLayoutId id="2147485006" r:id="rId8"/>
    <p:sldLayoutId id="2147485021" r:id="rId9"/>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8"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white">
                    <a:lumMod val="50000"/>
                  </a:prstClr>
                </a:solidFill>
              </a:rPr>
              <a:t>Copyright © CDFH - Tous droits d'utilisation et de traduction réservés</a:t>
            </a:r>
          </a:p>
        </p:txBody>
      </p:sp>
      <p:sp>
        <p:nvSpPr>
          <p:cNvPr id="9" name="Espace réservé du pied de page 3"/>
          <p:cNvSpPr txBox="1">
            <a:spLocks/>
          </p:cNvSpPr>
          <p:nvPr userDrawn="1"/>
        </p:nvSpPr>
        <p:spPr>
          <a:xfrm>
            <a:off x="945868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white">
                    <a:lumMod val="50000"/>
                  </a:prstClr>
                </a:solidFill>
              </a:rPr>
              <a:t>Les incontournables </a:t>
            </a:r>
            <a:r>
              <a:rPr lang="fr-FR" sz="1000" dirty="0">
                <a:solidFill>
                  <a:prstClr val="white">
                    <a:lumMod val="50000"/>
                  </a:prstClr>
                </a:solidFill>
              </a:rPr>
              <a:t>du</a:t>
            </a:r>
            <a:r>
              <a:rPr lang="fr-FR" sz="900" dirty="0">
                <a:solidFill>
                  <a:prstClr val="white">
                    <a:lumMod val="50000"/>
                  </a:prstClr>
                </a:solidFill>
              </a:rPr>
              <a:t> conseil</a:t>
            </a:r>
          </a:p>
        </p:txBody>
      </p:sp>
      <p:sp>
        <p:nvSpPr>
          <p:cNvPr id="10" name="Espace réservé du numéro de diapositive 5"/>
          <p:cNvSpPr txBox="1">
            <a:spLocks/>
          </p:cNvSpPr>
          <p:nvPr userDrawn="1"/>
        </p:nvSpPr>
        <p:spPr>
          <a:xfrm>
            <a:off x="9452160" y="6499787"/>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2299793173"/>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47" y="9625"/>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fr-FR" dirty="0">
                <a:solidFill>
                  <a:prstClr val="black">
                    <a:tint val="75000"/>
                  </a:prstClr>
                </a:solidFill>
                <a:latin typeface="Arial" panose="020B0604020202020204" pitchFamily="34" charset="0"/>
              </a:rPr>
              <a:t>Les incontournables du conseil</a:t>
            </a:r>
          </a:p>
        </p:txBody>
      </p:sp>
      <p:sp>
        <p:nvSpPr>
          <p:cNvPr id="14"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srgbClr val="000000">
                    <a:tint val="75000"/>
                  </a:srgbClr>
                </a:solidFill>
              </a:rPr>
              <a:t>Copyright © CDFH - Tous droits d'utilisation et de traduction réservés</a:t>
            </a:r>
          </a:p>
        </p:txBody>
      </p:sp>
    </p:spTree>
    <p:extLst>
      <p:ext uri="{BB962C8B-B14F-4D97-AF65-F5344CB8AC3E}">
        <p14:creationId xmlns:p14="http://schemas.microsoft.com/office/powerpoint/2010/main" val="214534815"/>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 id="2147485066" r:id="rId12"/>
    <p:sldLayoutId id="2147485067" r:id="rId13"/>
    <p:sldLayoutId id="2147485068" r:id="rId14"/>
  </p:sldLayoutIdLst>
  <p:hf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47" y="9625"/>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34500" y="6319046"/>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prstClr val="white"/>
              </a:solidFill>
            </a:endParaRPr>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2"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3163191268"/>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8658225" y="64806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4189728305"/>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 id="2147485091"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40" y="44825"/>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840084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3"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6" name="Espace réservé du numéro de diapositive 3"/>
          <p:cNvSpPr txBox="1">
            <a:spLocks/>
          </p:cNvSpPr>
          <p:nvPr userDrawn="1"/>
        </p:nvSpPr>
        <p:spPr>
          <a:xfrm>
            <a:off x="11591364" y="6490163"/>
            <a:ext cx="638735" cy="365125"/>
          </a:xfrm>
          <a:prstGeom prst="rect">
            <a:avLst/>
          </a:prstGeom>
        </p:spPr>
        <p:txBody>
          <a:bodyPr/>
          <a:lstStyle>
            <a:defPPr>
              <a:defRPr lang="en-US"/>
            </a:defPPr>
            <a:lvl1pPr algn="l" rtl="0" eaLnBrk="0" fontAlgn="base" hangingPunct="0">
              <a:spcBef>
                <a:spcPct val="0"/>
              </a:spcBef>
              <a:spcAft>
                <a:spcPct val="0"/>
              </a:spcAft>
              <a:defRPr lang="fr-FR" sz="900" kern="1200" smtClean="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1413191437"/>
      </p:ext>
    </p:extLst>
  </p:cSld>
  <p:clrMap bg1="lt1" tx1="dk1" bg2="lt2" tx2="dk2" accent1="accent1" accent2="accent2" accent3="accent3" accent4="accent4" accent5="accent5" accent6="accent6" hlink="hlink" folHlink="folHlink"/>
  <p:sldLayoutIdLst>
    <p:sldLayoutId id="2147484864" r:id="rId1"/>
    <p:sldLayoutId id="2147484852" r:id="rId2"/>
    <p:sldLayoutId id="2147484853" r:id="rId3"/>
    <p:sldLayoutId id="2147484856" r:id="rId4"/>
    <p:sldLayoutId id="2147484858" r:id="rId5"/>
    <p:sldLayoutId id="2147484861" r:id="rId6"/>
    <p:sldLayoutId id="2147484862" r:id="rId7"/>
    <p:sldLayoutId id="2147485022"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572"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96400" y="631983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4" name="Espace réservé du pied de page 3"/>
          <p:cNvSpPr txBox="1">
            <a:spLocks/>
          </p:cNvSpPr>
          <p:nvPr userDrawn="1"/>
        </p:nvSpPr>
        <p:spPr>
          <a:xfrm>
            <a:off x="840084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Tree>
    <p:extLst>
      <p:ext uri="{BB962C8B-B14F-4D97-AF65-F5344CB8AC3E}">
        <p14:creationId xmlns:p14="http://schemas.microsoft.com/office/powerpoint/2010/main" val="1676588261"/>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9" r:id="rId3"/>
    <p:sldLayoutId id="2147484872" r:id="rId4"/>
    <p:sldLayoutId id="2147484874" r:id="rId5"/>
    <p:sldLayoutId id="2147484875" r:id="rId6"/>
    <p:sldLayoutId id="2147484876" r:id="rId7"/>
    <p:sldLayoutId id="2147484878"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47" y="8965"/>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3"/>
          <p:cNvSpPr txBox="1">
            <a:spLocks/>
          </p:cNvSpPr>
          <p:nvPr userDrawn="1"/>
        </p:nvSpPr>
        <p:spPr>
          <a:xfrm>
            <a:off x="840084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2"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5" name="Espace réservé du numéro de diapositive 3"/>
          <p:cNvSpPr txBox="1">
            <a:spLocks/>
          </p:cNvSpPr>
          <p:nvPr userDrawn="1"/>
        </p:nvSpPr>
        <p:spPr>
          <a:xfrm>
            <a:off x="11567553" y="6489702"/>
            <a:ext cx="638735" cy="365125"/>
          </a:xfrm>
          <a:prstGeom prst="rect">
            <a:avLst/>
          </a:prstGeom>
        </p:spPr>
        <p:txBody>
          <a:bodyPr/>
          <a:lstStyle>
            <a:defPPr>
              <a:defRPr lang="en-US"/>
            </a:defPPr>
            <a:lvl1pPr algn="l" rtl="0" eaLnBrk="0" fontAlgn="base" hangingPunct="0">
              <a:spcBef>
                <a:spcPct val="0"/>
              </a:spcBef>
              <a:spcAft>
                <a:spcPct val="0"/>
              </a:spcAft>
              <a:defRPr lang="fr-FR" sz="900" kern="1200" smtClean="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1530153556"/>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3" r:id="rId3"/>
    <p:sldLayoutId id="2147484885" r:id="rId4"/>
    <p:sldLayoutId id="2147484886" r:id="rId5"/>
    <p:sldLayoutId id="2147484889" r:id="rId6"/>
    <p:sldLayoutId id="2147484890" r:id="rId7"/>
    <p:sldLayoutId id="2147484892"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3" name="Espace réservé du pied de page 3"/>
          <p:cNvSpPr txBox="1">
            <a:spLocks/>
          </p:cNvSpPr>
          <p:nvPr userDrawn="1"/>
        </p:nvSpPr>
        <p:spPr>
          <a:xfrm>
            <a:off x="9753600" y="6528927"/>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4" name="Espace réservé du numéro de diapositive 5"/>
          <p:cNvSpPr txBox="1">
            <a:spLocks/>
          </p:cNvSpPr>
          <p:nvPr userDrawn="1"/>
        </p:nvSpPr>
        <p:spPr>
          <a:xfrm>
            <a:off x="11582397" y="6445997"/>
            <a:ext cx="510428"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588906519"/>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4" r:id="rId3"/>
    <p:sldLayoutId id="2147484926" r:id="rId4"/>
    <p:sldLayoutId id="2147484930" r:id="rId5"/>
    <p:sldLayoutId id="2147484931" r:id="rId6"/>
    <p:sldLayoutId id="2147484932" r:id="rId7"/>
    <p:sldLayoutId id="2147484933" r:id="rId8"/>
    <p:sldLayoutId id="2147485035" r:id="rId9"/>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3"/>
          <p:cNvSpPr txBox="1">
            <a:spLocks/>
          </p:cNvSpPr>
          <p:nvPr userDrawn="1"/>
        </p:nvSpPr>
        <p:spPr>
          <a:xfrm>
            <a:off x="840084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2"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8" name="Espace réservé du numéro de diapositive 5"/>
          <p:cNvSpPr txBox="1">
            <a:spLocks/>
          </p:cNvSpPr>
          <p:nvPr userDrawn="1"/>
        </p:nvSpPr>
        <p:spPr>
          <a:xfrm>
            <a:off x="11519647" y="6356352"/>
            <a:ext cx="510428"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534358096"/>
      </p:ext>
    </p:extLst>
  </p:cSld>
  <p:clrMap bg1="lt1" tx1="dk1" bg2="lt2" tx2="dk2" accent1="accent1" accent2="accent2" accent3="accent3" accent4="accent4" accent5="accent5" accent6="accent6" hlink="hlink" folHlink="folHlink"/>
  <p:sldLayoutIdLst>
    <p:sldLayoutId id="2147484908" r:id="rId1"/>
    <p:sldLayoutId id="2147484912" r:id="rId2"/>
    <p:sldLayoutId id="2147484913" r:id="rId3"/>
    <p:sldLayoutId id="2147484919" r:id="rId4"/>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8"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9" name="Espace réservé du pied de page 3"/>
          <p:cNvSpPr txBox="1">
            <a:spLocks/>
          </p:cNvSpPr>
          <p:nvPr userDrawn="1"/>
        </p:nvSpPr>
        <p:spPr>
          <a:xfrm>
            <a:off x="945868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0" name="Espace réservé du numéro de diapositive 5"/>
          <p:cNvSpPr txBox="1">
            <a:spLocks/>
          </p:cNvSpPr>
          <p:nvPr userDrawn="1"/>
        </p:nvSpPr>
        <p:spPr>
          <a:xfrm>
            <a:off x="9452160" y="6499787"/>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2582913787"/>
      </p:ext>
    </p:extLst>
  </p:cSld>
  <p:clrMap bg1="lt1" tx1="dk1" bg2="lt2" tx2="dk2" accent1="accent1" accent2="accent2" accent3="accent3" accent4="accent4" accent5="accent5" accent6="accent6" hlink="hlink" folHlink="folHlink"/>
  <p:sldLayoutIdLst>
    <p:sldLayoutId id="2147484935" r:id="rId1"/>
    <p:sldLayoutId id="2147484940" r:id="rId2"/>
    <p:sldLayoutId id="2147484943"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pic>
        <p:nvPicPr>
          <p:cNvPr id="8" name="Imag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9" name="Espace réservé du pied de page 3"/>
          <p:cNvSpPr txBox="1">
            <a:spLocks/>
          </p:cNvSpPr>
          <p:nvPr userDrawn="1"/>
        </p:nvSpPr>
        <p:spPr>
          <a:xfrm>
            <a:off x="9794858" y="6525738"/>
            <a:ext cx="2016142" cy="43670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0" name="Espace réservé du pied de page 3"/>
          <p:cNvSpPr txBox="1">
            <a:spLocks/>
          </p:cNvSpPr>
          <p:nvPr userDrawn="1"/>
        </p:nvSpPr>
        <p:spPr>
          <a:xfrm>
            <a:off x="6114846" y="6561527"/>
            <a:ext cx="3818048"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1" name="Espace réservé du numéro de diapositive 3"/>
          <p:cNvSpPr txBox="1">
            <a:spLocks/>
          </p:cNvSpPr>
          <p:nvPr userDrawn="1"/>
        </p:nvSpPr>
        <p:spPr>
          <a:xfrm>
            <a:off x="11591364" y="6490163"/>
            <a:ext cx="638735" cy="365125"/>
          </a:xfrm>
          <a:prstGeom prst="rect">
            <a:avLst/>
          </a:prstGeom>
        </p:spPr>
        <p:txBody>
          <a:bodyPr/>
          <a:lstStyle>
            <a:defPPr>
              <a:defRPr lang="en-US"/>
            </a:defPPr>
            <a:lvl1pPr algn="l" rtl="0" eaLnBrk="0" fontAlgn="base" hangingPunct="0">
              <a:spcBef>
                <a:spcPct val="0"/>
              </a:spcBef>
              <a:spcAft>
                <a:spcPct val="0"/>
              </a:spcAft>
              <a:defRPr lang="fr-FR" sz="900" kern="1200" smtClean="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676812700"/>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8658225" y="64806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fr-FR" dirty="0">
                <a:solidFill>
                  <a:prstClr val="black">
                    <a:tint val="75000"/>
                  </a:prstClr>
                </a:solidFill>
                <a:latin typeface="Arial" panose="020B0604020202020204" pitchFamily="34" charset="0"/>
              </a:rPr>
              <a:t>Les incontournables du conseil</a:t>
            </a:r>
          </a:p>
        </p:txBody>
      </p:sp>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4164594404"/>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32.xml"/><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3.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6.xml"/><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8.xml"/><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1.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32.xml"/></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6.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7.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8.xml"/><Relationship Id="rId1" Type="http://schemas.openxmlformats.org/officeDocument/2006/relationships/slideLayout" Target="../slideLayouts/slideLayout33.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jpeg"/></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0.xml"/><Relationship Id="rId1" Type="http://schemas.openxmlformats.org/officeDocument/2006/relationships/slideLayout" Target="../slideLayouts/slideLayout33.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1.xml"/><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2.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3.xml"/><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7.xml"/><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0.xml"/><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1.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7.xml"/><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8.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9.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0.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33.xml"/></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3.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4.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5.xml"/><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6.xml"/><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4.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65.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9" Type="http://schemas.openxmlformats.org/officeDocument/2006/relationships/image" Target="../media/image107.png"/><Relationship Id="rId21" Type="http://schemas.openxmlformats.org/officeDocument/2006/relationships/image" Target="../media/image89.png"/><Relationship Id="rId34" Type="http://schemas.openxmlformats.org/officeDocument/2006/relationships/image" Target="../media/image102.png"/><Relationship Id="rId42" Type="http://schemas.openxmlformats.org/officeDocument/2006/relationships/image" Target="../media/image110.png"/><Relationship Id="rId47" Type="http://schemas.openxmlformats.org/officeDocument/2006/relationships/image" Target="../media/image115.png"/><Relationship Id="rId50" Type="http://schemas.openxmlformats.org/officeDocument/2006/relationships/image" Target="../media/image118.png"/><Relationship Id="rId7" Type="http://schemas.openxmlformats.org/officeDocument/2006/relationships/image" Target="../media/image75.png"/><Relationship Id="rId2" Type="http://schemas.openxmlformats.org/officeDocument/2006/relationships/notesSlide" Target="../notesSlides/notesSlide165.xml"/><Relationship Id="rId16" Type="http://schemas.openxmlformats.org/officeDocument/2006/relationships/image" Target="../media/image84.png"/><Relationship Id="rId29" Type="http://schemas.openxmlformats.org/officeDocument/2006/relationships/image" Target="../media/image97.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37" Type="http://schemas.openxmlformats.org/officeDocument/2006/relationships/image" Target="../media/image105.png"/><Relationship Id="rId40" Type="http://schemas.openxmlformats.org/officeDocument/2006/relationships/image" Target="../media/image108.png"/><Relationship Id="rId45" Type="http://schemas.openxmlformats.org/officeDocument/2006/relationships/image" Target="../media/image113.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png"/><Relationship Id="rId49" Type="http://schemas.openxmlformats.org/officeDocument/2006/relationships/image" Target="../media/image117.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4" Type="http://schemas.openxmlformats.org/officeDocument/2006/relationships/image" Target="../media/image112.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43" Type="http://schemas.openxmlformats.org/officeDocument/2006/relationships/image" Target="../media/image111.png"/><Relationship Id="rId48" Type="http://schemas.openxmlformats.org/officeDocument/2006/relationships/image" Target="../media/image116.png"/><Relationship Id="rId8" Type="http://schemas.openxmlformats.org/officeDocument/2006/relationships/image" Target="../media/image76.png"/><Relationship Id="rId3" Type="http://schemas.openxmlformats.org/officeDocument/2006/relationships/image" Target="../media/image71.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 Id="rId46" Type="http://schemas.openxmlformats.org/officeDocument/2006/relationships/image" Target="../media/image114.png"/><Relationship Id="rId20" Type="http://schemas.openxmlformats.org/officeDocument/2006/relationships/image" Target="../media/image88.png"/><Relationship Id="rId41" Type="http://schemas.openxmlformats.org/officeDocument/2006/relationships/image" Target="../media/image109.png"/><Relationship Id="rId1" Type="http://schemas.openxmlformats.org/officeDocument/2006/relationships/slideLayout" Target="../slideLayouts/slideLayout49.xml"/><Relationship Id="rId6" Type="http://schemas.openxmlformats.org/officeDocument/2006/relationships/image" Target="../media/image74.png"/></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6.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0.xml"/><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1.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2.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3.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7.xml"/></Relationships>
</file>

<file path=ppt/slides/_rels/slide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9.xml"/><Relationship Id="rId1" Type="http://schemas.openxmlformats.org/officeDocument/2006/relationships/slideLayout" Target="../slideLayouts/slideLayout6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0.xml"/><Relationship Id="rId1" Type="http://schemas.openxmlformats.org/officeDocument/2006/relationships/slideLayout" Target="../slideLayouts/slideLayout75.xml"/></Relationships>
</file>

<file path=ppt/slides/_rels/slide1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182.xml"/><Relationship Id="rId1" Type="http://schemas.openxmlformats.org/officeDocument/2006/relationships/slideLayout" Target="../slideLayouts/slideLayout41.xml"/><Relationship Id="rId6" Type="http://schemas.openxmlformats.org/officeDocument/2006/relationships/hyperlink" Target="http://www.homeoandcare.com/"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18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183.xml"/><Relationship Id="rId1" Type="http://schemas.openxmlformats.org/officeDocument/2006/relationships/slideLayout" Target="../slideLayouts/slideLayout37.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jpg"/><Relationship Id="rId4" Type="http://schemas.openxmlformats.org/officeDocument/2006/relationships/image" Target="../media/image124.png"/><Relationship Id="rId9" Type="http://schemas.openxmlformats.org/officeDocument/2006/relationships/image" Target="../media/image129.jpg"/></Relationships>
</file>

<file path=ppt/slides/_rels/slide1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4.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5.xml"/><Relationship Id="rId1" Type="http://schemas.openxmlformats.org/officeDocument/2006/relationships/slideLayout" Target="../slideLayouts/slideLayout41.xml"/><Relationship Id="rId4" Type="http://schemas.openxmlformats.org/officeDocument/2006/relationships/image" Target="../media/image134.png"/></Relationships>
</file>

<file path=ppt/slides/_rels/slide18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86.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7.xml"/><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105.xml"/><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3518220" y="3399946"/>
            <a:ext cx="7997019" cy="707886"/>
          </a:xfrm>
          <a:prstGeom prst="rect">
            <a:avLst/>
          </a:prstGeom>
          <a:solidFill>
            <a:srgbClr val="95C41D"/>
          </a:solidFill>
          <a:effectLst/>
        </p:spPr>
        <p:txBody>
          <a:bodyPr wrap="square" rtlCol="0">
            <a:spAutoFit/>
          </a:bodyPr>
          <a:lstStyle/>
          <a:p>
            <a:pPr algn="ctr"/>
            <a:r>
              <a:rPr lang="fr-FR" sz="4000" i="1" dirty="0">
                <a:solidFill>
                  <a:schemeClr val="bg1"/>
                </a:solidFill>
                <a:latin typeface="Arial" panose="020B0604020202020204" pitchFamily="34" charset="0"/>
                <a:cs typeface="Arial" panose="020B0604020202020204" pitchFamily="34" charset="0"/>
              </a:rPr>
              <a:t>Les incontournables du conseil</a:t>
            </a:r>
          </a:p>
        </p:txBody>
      </p:sp>
      <p:sp>
        <p:nvSpPr>
          <p:cNvPr id="13" name="Rectangle 12"/>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
        <p:nvSpPr>
          <p:cNvPr id="6" name="ZoneTexte 5">
            <a:extLst>
              <a:ext uri="{FF2B5EF4-FFF2-40B4-BE49-F238E27FC236}">
                <a16:creationId xmlns:a16="http://schemas.microsoft.com/office/drawing/2014/main" id="{439894A9-DE06-4F43-BF89-8A0734291FBD}"/>
              </a:ext>
            </a:extLst>
          </p:cNvPr>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a:t>
            </a:r>
            <a:r>
              <a:rPr lang="fr-FR" sz="1100" b="1">
                <a:solidFill>
                  <a:schemeClr val="bg1"/>
                </a:solidFill>
                <a:effectLst>
                  <a:outerShdw blurRad="38100" dist="38100" dir="2700000" algn="tl">
                    <a:srgbClr val="000000">
                      <a:alpha val="43137"/>
                    </a:srgbClr>
                  </a:outerShdw>
                </a:effectLst>
              </a:rPr>
              <a:t>jour 22/09/2022</a:t>
            </a:r>
            <a:endParaRPr lang="fr-FR" sz="1100" b="1" dirty="0">
              <a:solidFill>
                <a:schemeClr val="bg1"/>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8D95364B-AC50-4DA2-AF3F-6338806E9AA1}"/>
              </a:ext>
            </a:extLst>
          </p:cNvPr>
          <p:cNvSpPr txBox="1"/>
          <p:nvPr/>
        </p:nvSpPr>
        <p:spPr>
          <a:xfrm>
            <a:off x="119336" y="6488133"/>
            <a:ext cx="2752725" cy="261610"/>
          </a:xfrm>
          <a:prstGeom prst="rect">
            <a:avLst/>
          </a:prstGeom>
          <a:noFill/>
        </p:spPr>
        <p:txBody>
          <a:bodyPr wrap="square" rtlCol="0">
            <a:spAutoFit/>
          </a:bodyPr>
          <a:lstStyle/>
          <a:p>
            <a:r>
              <a:rPr lang="fr-FR" sz="1100" b="1" dirty="0">
                <a:solidFill>
                  <a:srgbClr val="000099"/>
                </a:solidFill>
                <a:effectLst>
                  <a:outerShdw blurRad="38100" dist="38100" dir="2700000" algn="tl">
                    <a:srgbClr val="000000">
                      <a:alpha val="43137"/>
                    </a:srgbClr>
                  </a:outerShdw>
                </a:effectLst>
              </a:rPr>
              <a:t>Classe virtuelle</a:t>
            </a:r>
          </a:p>
        </p:txBody>
      </p:sp>
    </p:spTree>
    <p:extLst>
      <p:ext uri="{BB962C8B-B14F-4D97-AF65-F5344CB8AC3E}">
        <p14:creationId xmlns:p14="http://schemas.microsoft.com/office/powerpoint/2010/main" val="145412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38915" name="Text Box 2"/>
          <p:cNvSpPr txBox="1">
            <a:spLocks noChangeArrowheads="1"/>
          </p:cNvSpPr>
          <p:nvPr/>
        </p:nvSpPr>
        <p:spPr bwMode="auto">
          <a:xfrm>
            <a:off x="3746819" y="4052722"/>
            <a:ext cx="61652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Blip>
                <a:blip r:embed="rId4"/>
              </a:buBlip>
            </a:pPr>
            <a:r>
              <a:rPr lang="fr-FR" altLang="fr-FR" sz="2400" dirty="0">
                <a:solidFill>
                  <a:srgbClr val="000099"/>
                </a:solidFill>
                <a:cs typeface="Arial" panose="020B0604020202020204" pitchFamily="34" charset="0"/>
              </a:rPr>
              <a:t>1.1. Intérêt de l’homéopathie</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1.2. Idées reçues</a:t>
            </a:r>
          </a:p>
        </p:txBody>
      </p:sp>
      <p:sp>
        <p:nvSpPr>
          <p:cNvPr id="3" name="ZoneTexte 2"/>
          <p:cNvSpPr txBox="1"/>
          <p:nvPr/>
        </p:nvSpPr>
        <p:spPr>
          <a:xfrm>
            <a:off x="3192660" y="1783144"/>
            <a:ext cx="5942652"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1</a:t>
            </a:r>
          </a:p>
          <a:p>
            <a:pPr algn="ctr"/>
            <a:r>
              <a:rPr lang="fr-FR" altLang="fr-FR" sz="3200" b="1" dirty="0">
                <a:solidFill>
                  <a:srgbClr val="FFFFFF"/>
                </a:solidFill>
                <a:cs typeface="Arial" panose="020B0604020202020204" pitchFamily="34" charset="0"/>
              </a:rPr>
              <a:t>Spécificités de l’homéopathie</a:t>
            </a:r>
            <a:endParaRPr lang="fr-FR" sz="3200" dirty="0">
              <a:cs typeface="Arial" panose="020B0604020202020204" pitchFamily="34" charset="0"/>
            </a:endParaRPr>
          </a:p>
        </p:txBody>
      </p:sp>
    </p:spTree>
    <p:extLst>
      <p:ext uri="{BB962C8B-B14F-4D97-AF65-F5344CB8AC3E}">
        <p14:creationId xmlns:p14="http://schemas.microsoft.com/office/powerpoint/2010/main" val="2352729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r>
              <a:rPr lang="fr-FR" sz="1800" dirty="0">
                <a:solidFill>
                  <a:srgbClr val="000099"/>
                </a:solidFill>
                <a:cs typeface="Arial" panose="020B0604020202020204" pitchFamily="34" charset="0"/>
              </a:rPr>
              <a:t>Allumer son micro, </a:t>
            </a:r>
            <a:r>
              <a:rPr lang="fr-FR" sz="1800" u="sng" dirty="0">
                <a:solidFill>
                  <a:srgbClr val="000099"/>
                </a:solidFill>
                <a:cs typeface="Arial" panose="020B0604020202020204" pitchFamily="34" charset="0"/>
              </a:rPr>
              <a:t>uniquement</a:t>
            </a:r>
            <a:r>
              <a:rPr lang="fr-FR" sz="1800" dirty="0">
                <a:solidFill>
                  <a:srgbClr val="000099"/>
                </a:solidFill>
                <a:cs typeface="Arial" panose="020B0604020202020204" pitchFamily="34" charset="0"/>
              </a:rPr>
              <a:t> lors des temps d’échange</a:t>
            </a:r>
          </a:p>
          <a:p>
            <a:endParaRPr lang="fr-FR" sz="1800" dirty="0">
              <a:solidFill>
                <a:prstClr val="black"/>
              </a:solidFill>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r>
              <a:rPr lang="fr-FR" sz="1800" dirty="0">
                <a:solidFill>
                  <a:srgbClr val="000099"/>
                </a:solidFill>
              </a:rPr>
              <a:t>Activer sa caméra</a:t>
            </a:r>
            <a:endParaRPr lang="fr-FR" sz="1800" dirty="0">
              <a:solidFill>
                <a:prstClr val="black"/>
              </a:solidFill>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r>
              <a:rPr lang="fr-FR" sz="1800" dirty="0">
                <a:solidFill>
                  <a:srgbClr val="000099"/>
                </a:solidFill>
              </a:rPr>
              <a:t>Utiliser le « chat »</a:t>
            </a:r>
            <a:endParaRPr lang="fr-FR" sz="1800" dirty="0">
              <a:solidFill>
                <a:prstClr val="black"/>
              </a:solidFill>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r>
              <a:rPr lang="fr-FR" sz="1800" dirty="0">
                <a:solidFill>
                  <a:srgbClr val="000099"/>
                </a:solidFill>
              </a:rPr>
              <a:t>Se renommer, si besoin</a:t>
            </a:r>
            <a:endParaRPr lang="fr-FR" sz="1800" dirty="0">
              <a:solidFill>
                <a:prstClr val="black"/>
              </a:solidFill>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r>
                <a:rPr lang="fr-FR" dirty="0">
                  <a:solidFill>
                    <a:prstClr val="black"/>
                  </a:solidFill>
                </a:rPr>
                <a:t>Converser</a:t>
              </a:r>
            </a:p>
          </p:txBody>
        </p:sp>
      </p:grpSp>
    </p:spTree>
    <p:extLst>
      <p:ext uri="{BB962C8B-B14F-4D97-AF65-F5344CB8AC3E}">
        <p14:creationId xmlns:p14="http://schemas.microsoft.com/office/powerpoint/2010/main" val="21493820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41408665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fr-FR" altLang="fr-FR" sz="2800" b="1" u="sng" dirty="0">
              <a:solidFill>
                <a:srgbClr val="62C400"/>
              </a:solidFill>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lvl="0" algn="ctr"/>
            <a:r>
              <a:rPr lang="fr-FR" sz="4000" i="1" dirty="0">
                <a:solidFill>
                  <a:prstClr val="white"/>
                </a:solidFill>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28675"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situations cliniques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les principes de prescription</a:t>
            </a:r>
            <a:r>
              <a:rPr lang="fr-FR" altLang="fr-FR" sz="2200" dirty="0">
                <a:solidFill>
                  <a:srgbClr val="000099"/>
                </a:solidFill>
                <a:cs typeface="Arial" panose="020B0604020202020204" pitchFamily="34" charset="0"/>
              </a:rPr>
              <a:t> vus en formation</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pour les intégrer dans son conseil quotidien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27266239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42" name="Rectangle 2"/>
          <p:cNvSpPr>
            <a:spLocks noChangeArrowheads="1"/>
          </p:cNvSpPr>
          <p:nvPr/>
        </p:nvSpPr>
        <p:spPr bwMode="auto">
          <a:xfrm>
            <a:off x="6276608" y="2030413"/>
            <a:ext cx="5473431"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Se remémorer les informations vues en J1</a:t>
            </a:r>
            <a:r>
              <a:rPr lang="fr-FR" altLang="fr-FR" sz="2000" dirty="0">
                <a:solidFill>
                  <a:srgbClr val="FF3300"/>
                </a:solidFill>
                <a:cs typeface="Arial" panose="020B0604020202020204" pitchFamily="34" charset="0"/>
              </a:rPr>
              <a:t>  </a:t>
            </a:r>
          </a:p>
        </p:txBody>
      </p:sp>
      <p:sp>
        <p:nvSpPr>
          <p:cNvPr id="2519044" name="Rectangle 4"/>
          <p:cNvSpPr>
            <a:spLocks noChangeArrowheads="1"/>
          </p:cNvSpPr>
          <p:nvPr/>
        </p:nvSpPr>
        <p:spPr bwMode="auto">
          <a:xfrm>
            <a:off x="3849321" y="4011920"/>
            <a:ext cx="6599238"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Racontez-moi :</a:t>
            </a:r>
            <a:r>
              <a:rPr lang="fr-FR" altLang="fr-FR" sz="1800" i="1" dirty="0">
                <a:solidFill>
                  <a:srgbClr val="000099"/>
                </a:solidFill>
                <a:cs typeface="Arial" panose="020B0604020202020204" pitchFamily="34" charset="0"/>
              </a:rPr>
              <a:t> Qu’avons-nous vu la dernière fois ? </a:t>
            </a:r>
          </a:p>
          <a:p>
            <a:pPr eaLnBrk="1" hangingPunct="1">
              <a:buBlip>
                <a:blip r:embed="rId3"/>
              </a:buBlip>
            </a:pPr>
            <a:r>
              <a:rPr lang="fr-FR" altLang="fr-FR" sz="1800" b="1" dirty="0">
                <a:solidFill>
                  <a:srgbClr val="000099"/>
                </a:solidFill>
                <a:ea typeface="ＭＳ Ｐゴシック" panose="020B0600070205080204" pitchFamily="34" charset="-128"/>
                <a:cs typeface="Arial" panose="020B0604020202020204" pitchFamily="34" charset="0"/>
              </a:rPr>
              <a:t>Max. 1 min</a:t>
            </a:r>
            <a:r>
              <a:rPr lang="fr-FR" altLang="fr-FR" sz="1800" dirty="0">
                <a:solidFill>
                  <a:srgbClr val="000099"/>
                </a:solidFill>
                <a:ea typeface="ＭＳ Ｐゴシック" panose="020B0600070205080204" pitchFamily="34" charset="-128"/>
                <a:cs typeface="Arial" panose="020B0604020202020204" pitchFamily="34" charset="0"/>
              </a:rPr>
              <a:t> par participant </a:t>
            </a:r>
          </a:p>
          <a:p>
            <a:pPr eaLnBrk="1" hangingPunct="1"/>
            <a:endParaRPr lang="fr-FR" altLang="fr-FR" sz="1800" i="1" dirty="0">
              <a:solidFill>
                <a:srgbClr val="000099"/>
              </a:solidFill>
              <a:cs typeface="Arial" panose="020B0604020202020204" pitchFamily="34" charset="0"/>
            </a:endParaRP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Racontez-moi</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8526968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133123" name="Text Box 30"/>
          <p:cNvSpPr txBox="1">
            <a:spLocks noChangeArrowheads="1"/>
          </p:cNvSpPr>
          <p:nvPr/>
        </p:nvSpPr>
        <p:spPr bwMode="auto">
          <a:xfrm>
            <a:off x="3515171" y="3620775"/>
            <a:ext cx="5545137" cy="310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30238" algn="l"/>
              </a:tabLst>
              <a:defRPr sz="1600">
                <a:solidFill>
                  <a:schemeClr val="tx1"/>
                </a:solidFill>
                <a:latin typeface="Arial" panose="020B0604020202020204" pitchFamily="34" charset="0"/>
              </a:defRPr>
            </a:lvl1pPr>
            <a:lvl2pPr marL="742950" indent="-285750">
              <a:tabLst>
                <a:tab pos="630238" algn="l"/>
              </a:tabLst>
              <a:defRPr sz="1600">
                <a:solidFill>
                  <a:schemeClr val="tx1"/>
                </a:solidFill>
                <a:latin typeface="Arial" panose="020B0604020202020204" pitchFamily="34" charset="0"/>
              </a:defRPr>
            </a:lvl2pPr>
            <a:lvl3pPr marL="1143000" indent="-228600">
              <a:tabLst>
                <a:tab pos="630238" algn="l"/>
              </a:tabLst>
              <a:defRPr sz="1600">
                <a:solidFill>
                  <a:schemeClr val="tx1"/>
                </a:solidFill>
                <a:latin typeface="Arial" panose="020B0604020202020204" pitchFamily="34" charset="0"/>
              </a:defRPr>
            </a:lvl3pPr>
            <a:lvl4pPr marL="1600200" indent="-228600">
              <a:tabLst>
                <a:tab pos="630238" algn="l"/>
              </a:tabLst>
              <a:defRPr sz="1600">
                <a:solidFill>
                  <a:schemeClr val="tx1"/>
                </a:solidFill>
                <a:latin typeface="Arial" panose="020B0604020202020204" pitchFamily="34" charset="0"/>
              </a:defRPr>
            </a:lvl4pPr>
            <a:lvl5pPr marL="2057400" indent="-228600">
              <a:tabLst>
                <a:tab pos="6302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9pPr>
          </a:lstStyle>
          <a:p>
            <a:pPr marL="457200" indent="-457200">
              <a:lnSpc>
                <a:spcPct val="150000"/>
              </a:lnSpc>
              <a:spcBef>
                <a:spcPts val="600"/>
              </a:spcBef>
              <a:buClr>
                <a:srgbClr val="62C400"/>
              </a:buClr>
              <a:buBlip>
                <a:blip r:embed="rId4"/>
              </a:buBlip>
            </a:pPr>
            <a:r>
              <a:rPr lang="fr-FR" altLang="fr-FR" sz="2400" dirty="0">
                <a:solidFill>
                  <a:schemeClr val="bg2">
                    <a:lumMod val="75000"/>
                  </a:schemeClr>
                </a:solidFill>
                <a:cs typeface="Arial" panose="020B0604020202020204" pitchFamily="34" charset="0"/>
              </a:rPr>
              <a:t>4.1. Troubles anxieux et du sommeil</a:t>
            </a:r>
          </a:p>
          <a:p>
            <a:pPr marL="457200" indent="-457200">
              <a:lnSpc>
                <a:spcPct val="150000"/>
              </a:lnSpc>
              <a:spcBef>
                <a:spcPts val="600"/>
              </a:spcBef>
              <a:buClr>
                <a:srgbClr val="62C400"/>
              </a:buClr>
              <a:buBlip>
                <a:blip r:embed="rId4"/>
              </a:buBlip>
            </a:pPr>
            <a:r>
              <a:rPr lang="fr-FR" altLang="fr-FR" sz="2400" dirty="0">
                <a:solidFill>
                  <a:schemeClr val="bg2">
                    <a:lumMod val="75000"/>
                  </a:schemeClr>
                </a:solidFill>
                <a:cs typeface="Arial" panose="020B0604020202020204" pitchFamily="34" charset="0"/>
              </a:rPr>
              <a:t>4.2. Traumatologie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4.3. Dermatologie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4.4. Troubles ORL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4.5. Troubles digestifs</a:t>
            </a:r>
          </a:p>
        </p:txBody>
      </p:sp>
      <p:sp>
        <p:nvSpPr>
          <p:cNvPr id="5" name="ZoneTexte 4"/>
          <p:cNvSpPr txBox="1"/>
          <p:nvPr/>
        </p:nvSpPr>
        <p:spPr>
          <a:xfrm>
            <a:off x="3409877" y="1783144"/>
            <a:ext cx="5508239"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4</a:t>
            </a:r>
          </a:p>
          <a:p>
            <a:pPr algn="ctr"/>
            <a:r>
              <a:rPr lang="fr-FR" altLang="fr-FR" sz="3200" b="1" dirty="0">
                <a:solidFill>
                  <a:srgbClr val="FFFFFF"/>
                </a:solidFill>
                <a:cs typeface="Arial" panose="020B0604020202020204" pitchFamily="34" charset="0"/>
              </a:rPr>
              <a:t>Incontournables du conseil</a:t>
            </a:r>
            <a:endParaRPr lang="fr-FR" sz="3200" dirty="0">
              <a:cs typeface="Arial" panose="020B0604020202020204" pitchFamily="34" charset="0"/>
            </a:endParaRPr>
          </a:p>
        </p:txBody>
      </p:sp>
    </p:spTree>
    <p:extLst>
      <p:ext uri="{BB962C8B-B14F-4D97-AF65-F5344CB8AC3E}">
        <p14:creationId xmlns:p14="http://schemas.microsoft.com/office/powerpoint/2010/main" val="18612820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1331" name="Rectangle 3"/>
          <p:cNvSpPr>
            <a:spLocks noChangeArrowheads="1"/>
          </p:cNvSpPr>
          <p:nvPr/>
        </p:nvSpPr>
        <p:spPr bwMode="auto">
          <a:xfrm>
            <a:off x="6234545" y="1882403"/>
            <a:ext cx="4868008"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 sur les principaux médicaments vus en J1</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rPr>
              <a:t>Qui suis-je?</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1" name="Rectangle 8"/>
          <p:cNvSpPr>
            <a:spLocks noChangeArrowheads="1"/>
          </p:cNvSpPr>
          <p:nvPr/>
        </p:nvSpPr>
        <p:spPr bwMode="auto">
          <a:xfrm>
            <a:off x="3954606" y="3413448"/>
            <a:ext cx="7731270" cy="318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b="1" dirty="0">
                <a:solidFill>
                  <a:srgbClr val="000099"/>
                </a:solidFill>
                <a:cs typeface="Arial" panose="020B0604020202020204" pitchFamily="34" charset="0"/>
              </a:rPr>
              <a:t>En utilisant</a:t>
            </a:r>
          </a:p>
          <a:p>
            <a:pPr marL="0" indent="0" eaLnBrk="1" hangingPunct="1">
              <a:spcBef>
                <a:spcPct val="20000"/>
              </a:spcBef>
            </a:pPr>
            <a:endParaRPr lang="fr-FR" altLang="fr-FR" sz="1800" b="1" dirty="0">
              <a:solidFill>
                <a:srgbClr val="000099"/>
              </a:solidFill>
              <a:cs typeface="Arial" panose="020B0604020202020204" pitchFamily="34" charset="0"/>
            </a:endParaRPr>
          </a:p>
          <a:p>
            <a:pPr marL="0" indent="0" eaLnBrk="1" hangingPunct="1">
              <a:spcBef>
                <a:spcPct val="20000"/>
              </a:spcBef>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dirty="0">
                <a:solidFill>
                  <a:srgbClr val="000099"/>
                </a:solidFill>
                <a:cs typeface="Arial" panose="020B0604020202020204" pitchFamily="34" charset="0"/>
              </a:rPr>
              <a:t>Question de </a:t>
            </a:r>
            <a:r>
              <a:rPr lang="fr-FR" altLang="fr-FR" sz="1800" b="1" dirty="0">
                <a:solidFill>
                  <a:srgbClr val="000099"/>
                </a:solidFill>
                <a:cs typeface="Arial" panose="020B0604020202020204" pitchFamily="34" charset="0"/>
              </a:rPr>
              <a:t>rapidité</a:t>
            </a:r>
            <a:r>
              <a:rPr lang="fr-FR" altLang="fr-FR" sz="1800" dirty="0">
                <a:solidFill>
                  <a:srgbClr val="000099"/>
                </a:solidFill>
                <a:cs typeface="Arial" panose="020B0604020202020204" pitchFamily="34" charset="0"/>
              </a:rPr>
              <a:t> : selon les symptômes décrits, déterminer le médicament homéopathique qui convient</a:t>
            </a:r>
          </a:p>
        </p:txBody>
      </p:sp>
      <p:grpSp>
        <p:nvGrpSpPr>
          <p:cNvPr id="12" name="Groupe 11"/>
          <p:cNvGrpSpPr/>
          <p:nvPr/>
        </p:nvGrpSpPr>
        <p:grpSpPr>
          <a:xfrm>
            <a:off x="5896351" y="3607907"/>
            <a:ext cx="1587401" cy="1179532"/>
            <a:chOff x="1496843" y="3571273"/>
            <a:chExt cx="1587401" cy="1179532"/>
          </a:xfrm>
        </p:grpSpPr>
        <p:pic>
          <p:nvPicPr>
            <p:cNvPr id="13" name="Image 12"/>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5" name="ZoneTexte 14"/>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308238" y="2165107"/>
            <a:ext cx="4849813"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2000" b="1" u="sng" dirty="0">
                <a:solidFill>
                  <a:srgbClr val="000099"/>
                </a:solidFil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ea typeface="ＭＳ Ｐゴシック" panose="020B0600070205080204" pitchFamily="34" charset="-128"/>
            </a:endParaRPr>
          </a:p>
          <a:p>
            <a:pPr>
              <a:spcBef>
                <a:spcPct val="50000"/>
              </a:spcBef>
              <a:buClr>
                <a:srgbClr val="000099"/>
              </a:buClr>
              <a:buFont typeface="Wingdings" panose="05000000000000000000" pitchFamily="2" charset="2"/>
              <a:buChar char="Ø"/>
              <a:defRPr/>
            </a:pPr>
            <a:r>
              <a:rPr lang="fr-FR" altLang="fr-FR" sz="2000" dirty="0">
                <a:solidFill>
                  <a:srgbClr val="000099"/>
                </a:solidFill>
                <a:ea typeface="ＭＳ Ｐゴシック" panose="020B0600070205080204" pitchFamily="34" charset="-128"/>
              </a:rPr>
              <a:t>Echanger sur vos pratiques</a:t>
            </a:r>
          </a:p>
          <a:p>
            <a:pPr>
              <a:spcBef>
                <a:spcPct val="30000"/>
              </a:spcBef>
              <a:buClr>
                <a:srgbClr val="000099"/>
              </a:buClr>
              <a:buFont typeface="Wingdings" panose="05000000000000000000" pitchFamily="2" charset="2"/>
              <a:buNone/>
              <a:defRPr/>
            </a:pPr>
            <a:endParaRPr lang="fr-FR" altLang="fr-FR" sz="2000" dirty="0">
              <a:solidFill>
                <a:srgbClr val="000099"/>
              </a:solidFill>
              <a:ea typeface="ＭＳ Ｐゴシック" panose="020B0600070205080204" pitchFamily="34" charset="-128"/>
            </a:endParaRPr>
          </a:p>
        </p:txBody>
      </p:sp>
      <p:sp>
        <p:nvSpPr>
          <p:cNvPr id="2237455" name="Rectangle 15"/>
          <p:cNvSpPr>
            <a:spLocks noChangeArrowheads="1"/>
          </p:cNvSpPr>
          <p:nvPr/>
        </p:nvSpPr>
        <p:spPr bwMode="auto">
          <a:xfrm>
            <a:off x="4029319" y="4199060"/>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
        <p:nvSpPr>
          <p:cNvPr id="6"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Text Box 4"/>
          <p:cNvSpPr txBox="1">
            <a:spLocks noChangeArrowheads="1"/>
          </p:cNvSpPr>
          <p:nvPr/>
        </p:nvSpPr>
        <p:spPr bwMode="auto">
          <a:xfrm>
            <a:off x="2279650" y="275463"/>
            <a:ext cx="461351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Cas de comptoir vécu</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2" name="ZoneTexte 11"/>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40’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656417" y="2282500"/>
              <a:ext cx="27427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56572" y="5040927"/>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35923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656417" y="2282500"/>
              <a:ext cx="27427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20576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pPr/>
              <a:t>11</a:t>
            </a:fld>
            <a:endParaRPr lang="fr-FR" dirty="0"/>
          </a:p>
        </p:txBody>
      </p:sp>
      <p:sp>
        <p:nvSpPr>
          <p:cNvPr id="57347" name="Rectangle 3"/>
          <p:cNvSpPr>
            <a:spLocks noGrp="1" noChangeArrowheads="1"/>
          </p:cNvSpPr>
          <p:nvPr>
            <p:ph type="body" sz="quarter" idx="13"/>
          </p:nvPr>
        </p:nvSpPr>
        <p:spPr>
          <a:noFill/>
        </p:spPr>
        <p:txBody>
          <a:bodyPr>
            <a:normAutofit lnSpcReduction="10000"/>
          </a:bodyPr>
          <a:lstStyle/>
          <a:p>
            <a:pPr eaLnBrk="1" hangingPunct="1">
              <a:lnSpc>
                <a:spcPct val="90000"/>
              </a:lnSpc>
              <a:buFontTx/>
              <a:buNone/>
            </a:pPr>
            <a:r>
              <a:rPr lang="fr-FR" altLang="fr-FR" sz="2000" b="1" u="sng" dirty="0">
                <a:solidFill>
                  <a:srgbClr val="000099"/>
                </a:solidFill>
              </a:rPr>
              <a:t>Objectif :</a:t>
            </a:r>
          </a:p>
          <a:p>
            <a:pPr eaLnBrk="1" hangingPunct="1">
              <a:lnSpc>
                <a:spcPct val="90000"/>
              </a:lnSpc>
              <a:buFont typeface="Wingdings" panose="05000000000000000000" pitchFamily="2" charset="2"/>
              <a:buChar char=""/>
            </a:pPr>
            <a:r>
              <a:rPr lang="fr-FR" altLang="fr-FR" sz="2000" dirty="0">
                <a:solidFill>
                  <a:srgbClr val="000099"/>
                </a:solidFill>
              </a:rPr>
              <a:t> Identifier les avantages </a:t>
            </a:r>
          </a:p>
          <a:p>
            <a:pPr eaLnBrk="1" hangingPunct="1">
              <a:lnSpc>
                <a:spcPct val="90000"/>
              </a:lnSpc>
            </a:pPr>
            <a:r>
              <a:rPr lang="fr-FR" altLang="fr-FR" sz="2000" dirty="0">
                <a:solidFill>
                  <a:srgbClr val="000099"/>
                </a:solidFill>
              </a:rPr>
              <a:t>    de la thérapeutique homéopathique</a:t>
            </a:r>
            <a:r>
              <a:rPr lang="fr-FR" altLang="fr-FR" sz="2000" dirty="0"/>
              <a:t> </a:t>
            </a:r>
          </a:p>
        </p:txBody>
      </p:sp>
      <p:sp>
        <p:nvSpPr>
          <p:cNvPr id="57349" name="Text Box 6"/>
          <p:cNvSpPr txBox="1">
            <a:spLocks noChangeArrowheads="1"/>
          </p:cNvSpPr>
          <p:nvPr/>
        </p:nvSpPr>
        <p:spPr bwMode="auto">
          <a:xfrm>
            <a:off x="5611814" y="149226"/>
            <a:ext cx="6142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360363" algn="l"/>
              </a:tabLst>
              <a:defRPr sz="3200">
                <a:solidFill>
                  <a:schemeClr val="tx1"/>
                </a:solidFill>
                <a:latin typeface="Arial" panose="020B0604020202020204" pitchFamily="34" charset="0"/>
              </a:defRPr>
            </a:lvl1pPr>
            <a:lvl2pPr marL="742950" indent="-285750">
              <a:spcBef>
                <a:spcPct val="20000"/>
              </a:spcBef>
              <a:buChar char="–"/>
              <a:tabLst>
                <a:tab pos="360363" algn="l"/>
              </a:tabLst>
              <a:defRPr sz="2800">
                <a:solidFill>
                  <a:schemeClr val="tx1"/>
                </a:solidFill>
                <a:latin typeface="Arial" panose="020B0604020202020204" pitchFamily="34" charset="0"/>
              </a:defRPr>
            </a:lvl2pPr>
            <a:lvl3pPr marL="1143000" indent="-228600">
              <a:spcBef>
                <a:spcPct val="20000"/>
              </a:spcBef>
              <a:buChar char="•"/>
              <a:tabLst>
                <a:tab pos="360363" algn="l"/>
              </a:tabLst>
              <a:defRPr sz="2400">
                <a:solidFill>
                  <a:schemeClr val="tx1"/>
                </a:solidFill>
                <a:latin typeface="Arial" panose="020B0604020202020204" pitchFamily="34" charset="0"/>
              </a:defRPr>
            </a:lvl3pPr>
            <a:lvl4pPr marL="1600200" indent="-228600">
              <a:spcBef>
                <a:spcPct val="20000"/>
              </a:spcBef>
              <a:buChar char="–"/>
              <a:tabLst>
                <a:tab pos="360363" algn="l"/>
              </a:tabLst>
              <a:defRPr sz="2000">
                <a:solidFill>
                  <a:schemeClr val="tx1"/>
                </a:solidFill>
                <a:latin typeface="Arial" panose="020B0604020202020204" pitchFamily="34" charset="0"/>
              </a:defRPr>
            </a:lvl4pPr>
            <a:lvl5pPr marL="2057400" indent="-228600">
              <a:spcBef>
                <a:spcPct val="20000"/>
              </a:spcBef>
              <a:buChar char="»"/>
              <a:tabLst>
                <a:tab pos="3603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9pPr>
          </a:lstStyle>
          <a:p>
            <a:pPr>
              <a:spcBef>
                <a:spcPct val="50000"/>
              </a:spcBef>
              <a:buFontTx/>
              <a:buNone/>
            </a:pPr>
            <a:r>
              <a:rPr lang="fr-FR" altLang="fr-FR" sz="2000" b="1" dirty="0">
                <a:solidFill>
                  <a:srgbClr val="000099"/>
                </a:solidFill>
                <a:cs typeface="Arial" panose="020B0604020202020204" pitchFamily="34" charset="0"/>
                <a:sym typeface="Wingdings" panose="05000000000000000000" pitchFamily="2" charset="2"/>
              </a:rPr>
              <a:t> </a:t>
            </a:r>
            <a:endParaRPr lang="fr-FR" altLang="fr-FR" sz="2000" b="1" dirty="0">
              <a:solidFill>
                <a:srgbClr val="000099"/>
              </a:solidFill>
              <a:cs typeface="Arial" panose="020B0604020202020204" pitchFamily="34" charset="0"/>
            </a:endParaRPr>
          </a:p>
        </p:txBody>
      </p:sp>
      <p:sp>
        <p:nvSpPr>
          <p:cNvPr id="11" name="ZoneTexte 10"/>
          <p:cNvSpPr txBox="1"/>
          <p:nvPr/>
        </p:nvSpPr>
        <p:spPr>
          <a:xfrm rot="21560331">
            <a:off x="1506149"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2’</a:t>
            </a:r>
          </a:p>
        </p:txBody>
      </p:sp>
      <p:sp>
        <p:nvSpPr>
          <p:cNvPr id="8" name="Text Box 4"/>
          <p:cNvSpPr txBox="1">
            <a:spLocks noChangeArrowheads="1"/>
          </p:cNvSpPr>
          <p:nvPr/>
        </p:nvSpPr>
        <p:spPr bwMode="auto">
          <a:xfrm>
            <a:off x="2057526"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sp>
        <p:nvSpPr>
          <p:cNvPr id="14" name="Rectangle 8"/>
          <p:cNvSpPr>
            <a:spLocks noChangeArrowheads="1"/>
          </p:cNvSpPr>
          <p:nvPr/>
        </p:nvSpPr>
        <p:spPr bwMode="auto">
          <a:xfrm>
            <a:off x="3867293" y="3537025"/>
            <a:ext cx="7470775" cy="230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A la cantonade</a:t>
            </a:r>
          </a:p>
          <a:p>
            <a:pPr eaLnBrk="1" hangingPunct="1">
              <a:spcBef>
                <a:spcPts val="600"/>
              </a:spcBef>
              <a:buBlip>
                <a:blip r:embed="rId3"/>
              </a:buBlip>
            </a:pPr>
            <a:r>
              <a:rPr lang="fr-FR" altLang="fr-FR" sz="1800" i="1" dirty="0">
                <a:solidFill>
                  <a:srgbClr val="000099"/>
                </a:solidFill>
                <a:cs typeface="Arial" panose="020B0604020202020204" pitchFamily="34" charset="0"/>
              </a:rPr>
              <a:t>Selon vous, pour quelles raisons les médicaments homéopathiques sont-ils pertinents dans la prise en charge des patients ? </a:t>
            </a:r>
          </a:p>
          <a:p>
            <a:pPr lvl="1" eaLnBrk="1" hangingPunct="1">
              <a:spcBef>
                <a:spcPts val="1200"/>
              </a:spcBef>
              <a:buFont typeface="Wingdings" panose="05000000000000000000" pitchFamily="2" charset="2"/>
              <a:buChar char="§"/>
            </a:pPr>
            <a:r>
              <a:rPr lang="fr-FR" altLang="fr-FR" sz="1800" dirty="0">
                <a:solidFill>
                  <a:srgbClr val="000099"/>
                </a:solidFill>
                <a:cs typeface="Arial" panose="020B0604020202020204" pitchFamily="34" charset="0"/>
              </a:rPr>
              <a:t>pour </a:t>
            </a:r>
            <a:r>
              <a:rPr lang="fr-FR" altLang="fr-FR" sz="1800" b="1" dirty="0">
                <a:solidFill>
                  <a:srgbClr val="000099"/>
                </a:solidFill>
                <a:cs typeface="Arial" panose="020B0604020202020204" pitchFamily="34" charset="0"/>
              </a:rPr>
              <a:t>vos patients</a:t>
            </a:r>
          </a:p>
          <a:p>
            <a:pPr lvl="1" eaLnBrk="1" hangingPunct="1">
              <a:spcBef>
                <a:spcPts val="1200"/>
              </a:spcBef>
              <a:buFont typeface="Wingdings" panose="05000000000000000000" pitchFamily="2" charset="2"/>
              <a:buChar char="§"/>
            </a:pPr>
            <a:r>
              <a:rPr lang="fr-FR" altLang="fr-FR" sz="1800" dirty="0">
                <a:solidFill>
                  <a:srgbClr val="000099"/>
                </a:solidFill>
                <a:cs typeface="Arial" panose="020B0604020202020204" pitchFamily="34" charset="0"/>
              </a:rPr>
              <a:t>pour </a:t>
            </a:r>
            <a:r>
              <a:rPr lang="fr-FR" altLang="fr-FR" sz="1800" b="1" dirty="0">
                <a:solidFill>
                  <a:srgbClr val="000099"/>
                </a:solidFill>
                <a:cs typeface="Arial" panose="020B0604020202020204" pitchFamily="34" charset="0"/>
              </a:rPr>
              <a:t>vous</a:t>
            </a:r>
            <a:r>
              <a:rPr lang="fr-FR" altLang="fr-FR" sz="1800" dirty="0">
                <a:solidFill>
                  <a:srgbClr val="000099"/>
                </a:solidFill>
                <a:cs typeface="Arial" panose="020B0604020202020204" pitchFamily="34" charset="0"/>
              </a:rPr>
              <a:t>, dans votre pratique</a:t>
            </a:r>
          </a:p>
        </p:txBody>
      </p:sp>
    </p:spTree>
    <p:extLst>
      <p:ext uri="{BB962C8B-B14F-4D97-AF65-F5344CB8AC3E}">
        <p14:creationId xmlns:p14="http://schemas.microsoft.com/office/powerpoint/2010/main" val="3944111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78" name="Text Box 38"/>
          <p:cNvSpPr txBox="1">
            <a:spLocks noChangeArrowheads="1"/>
          </p:cNvSpPr>
          <p:nvPr/>
        </p:nvSpPr>
        <p:spPr bwMode="auto">
          <a:xfrm>
            <a:off x="955918" y="2005870"/>
            <a:ext cx="4214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Photosensibilisation </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et </a:t>
            </a:r>
            <a:r>
              <a:rPr lang="fr-FR" altLang="fr-FR" sz="1500" dirty="0" err="1">
                <a:solidFill>
                  <a:srgbClr val="000099"/>
                </a:solidFill>
                <a:cs typeface="Arial" panose="020B0604020202020204" pitchFamily="34" charset="0"/>
              </a:rPr>
              <a:t>photodermatose</a:t>
            </a:r>
            <a:endParaRPr lang="fr-FR" altLang="fr-FR" sz="1500" dirty="0">
              <a:solidFill>
                <a:srgbClr val="000099"/>
              </a:solidFill>
              <a:cs typeface="Arial" panose="020B0604020202020204" pitchFamily="34" charset="0"/>
            </a:endParaRPr>
          </a:p>
        </p:txBody>
      </p:sp>
      <p:sp>
        <p:nvSpPr>
          <p:cNvPr id="1008679" name="Text Box 39"/>
          <p:cNvSpPr txBox="1">
            <a:spLocks noChangeArrowheads="1"/>
          </p:cNvSpPr>
          <p:nvPr/>
        </p:nvSpPr>
        <p:spPr bwMode="auto">
          <a:xfrm>
            <a:off x="955917" y="4021058"/>
            <a:ext cx="45030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Eruption </a:t>
            </a:r>
            <a:r>
              <a:rPr lang="fr-FR" altLang="fr-FR" sz="1500" b="1" dirty="0" err="1">
                <a:solidFill>
                  <a:srgbClr val="000099"/>
                </a:solidFill>
                <a:cs typeface="Arial" panose="020B0604020202020204" pitchFamily="34" charset="0"/>
              </a:rPr>
              <a:t>papulo</a:t>
            </a:r>
            <a:r>
              <a:rPr lang="fr-FR" altLang="fr-FR" sz="1500" b="1" dirty="0">
                <a:solidFill>
                  <a:srgbClr val="000099"/>
                </a:solidFill>
                <a:cs typeface="Arial" panose="020B0604020202020204" pitchFamily="34" charset="0"/>
              </a:rPr>
              <a:t>-vésiculeuse</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très prurigineuse des zones découvertes</a:t>
            </a:r>
          </a:p>
        </p:txBody>
      </p:sp>
      <p:sp>
        <p:nvSpPr>
          <p:cNvPr id="1008681" name="Rectangle 41"/>
          <p:cNvSpPr>
            <a:spLocks noChangeArrowheads="1"/>
          </p:cNvSpPr>
          <p:nvPr/>
        </p:nvSpPr>
        <p:spPr bwMode="auto">
          <a:xfrm>
            <a:off x="6048990" y="1997548"/>
            <a:ext cx="4365625"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Hypericum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perforatum</a:t>
            </a:r>
            <a:r>
              <a:rPr lang="fr-FR" altLang="fr-FR" b="1" dirty="0">
                <a:solidFill>
                  <a:srgbClr val="000099"/>
                </a:solidFill>
                <a:cs typeface="Arial" panose="020B0604020202020204" pitchFamily="34" charset="0"/>
              </a:rPr>
              <a:t> 15 CH</a:t>
            </a:r>
            <a:br>
              <a:rPr lang="fr-FR" altLang="fr-FR" sz="12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5 granules matin et soir,</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 15 jours avant l’exposition solaire,</a:t>
            </a:r>
          </a:p>
          <a:p>
            <a:pPr algn="r"/>
            <a:r>
              <a:rPr lang="fr-FR" altLang="fr-FR" sz="1300" dirty="0">
                <a:solidFill>
                  <a:srgbClr val="000099"/>
                </a:solidFill>
                <a:cs typeface="Arial" panose="020B0604020202020204" pitchFamily="34" charset="0"/>
              </a:rPr>
              <a:t>à poursuivre toute la durée de l’exposition</a:t>
            </a:r>
          </a:p>
          <a:p>
            <a:pPr algn="r"/>
            <a:r>
              <a:rPr lang="fr-FR" altLang="fr-FR" sz="1300" dirty="0">
                <a:solidFill>
                  <a:srgbClr val="000099"/>
                </a:solidFill>
                <a:cs typeface="Arial" panose="020B0604020202020204" pitchFamily="34" charset="0"/>
              </a:rPr>
              <a:t>et 1 semaine après</a:t>
            </a:r>
          </a:p>
        </p:txBody>
      </p:sp>
      <p:sp>
        <p:nvSpPr>
          <p:cNvPr id="1008682" name="Rectangle 42"/>
          <p:cNvSpPr>
            <a:spLocks noChangeArrowheads="1"/>
          </p:cNvSpPr>
          <p:nvPr/>
        </p:nvSpPr>
        <p:spPr bwMode="auto">
          <a:xfrm>
            <a:off x="7673000" y="4020999"/>
            <a:ext cx="2741613"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Muriaticum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acidum</a:t>
            </a:r>
            <a:r>
              <a:rPr lang="fr-FR" altLang="fr-FR" b="1" dirty="0">
                <a:solidFill>
                  <a:srgbClr val="000099"/>
                </a:solidFill>
                <a:cs typeface="Arial" panose="020B0604020202020204" pitchFamily="34" charset="0"/>
              </a:rPr>
              <a:t> 9 CH</a:t>
            </a:r>
            <a:endParaRPr lang="fr-FR" altLang="fr-FR" sz="1200" dirty="0">
              <a:solidFill>
                <a:srgbClr val="000099"/>
              </a:solidFill>
              <a:cs typeface="Arial" panose="020B0604020202020204" pitchFamily="34" charset="0"/>
            </a:endParaRPr>
          </a:p>
        </p:txBody>
      </p:sp>
      <p:sp>
        <p:nvSpPr>
          <p:cNvPr id="1008685" name="Text Box 45"/>
          <p:cNvSpPr txBox="1">
            <a:spLocks noChangeArrowheads="1"/>
          </p:cNvSpPr>
          <p:nvPr/>
        </p:nvSpPr>
        <p:spPr bwMode="auto">
          <a:xfrm>
            <a:off x="955918" y="4719296"/>
            <a:ext cx="421481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œdème rosé</a:t>
            </a:r>
          </a:p>
          <a:p>
            <a:pPr marL="0" indent="0">
              <a:buClr>
                <a:srgbClr val="62C400"/>
              </a:buClr>
            </a:pPr>
            <a:r>
              <a:rPr lang="fr-FR" altLang="fr-FR" sz="1500" dirty="0">
                <a:solidFill>
                  <a:srgbClr val="000099"/>
                </a:solidFill>
                <a:cs typeface="Arial" panose="020B0604020202020204" pitchFamily="34" charset="0"/>
              </a:rPr>
              <a:t>	  Prurit, </a:t>
            </a:r>
            <a:r>
              <a:rPr lang="fr-FR" altLang="fr-FR" sz="1500" i="1" dirty="0">
                <a:solidFill>
                  <a:srgbClr val="000099"/>
                </a:solidFill>
                <a:cs typeface="Arial" panose="020B0604020202020204" pitchFamily="34" charset="0"/>
              </a:rPr>
              <a:t>amélioration par le froid</a:t>
            </a:r>
            <a:br>
              <a:rPr lang="fr-FR" altLang="fr-FR" sz="1500" i="1" dirty="0">
                <a:solidFill>
                  <a:srgbClr val="000099"/>
                </a:solidFill>
                <a:cs typeface="Arial" panose="020B0604020202020204" pitchFamily="34" charset="0"/>
              </a:rPr>
            </a:br>
            <a:endParaRPr lang="fr-FR" altLang="fr-FR" sz="1500" b="1" i="1" dirty="0">
              <a:solidFill>
                <a:srgbClr val="000099"/>
              </a:solidFill>
              <a:cs typeface="Arial" panose="020B0604020202020204" pitchFamily="34" charset="0"/>
            </a:endParaRPr>
          </a:p>
        </p:txBody>
      </p:sp>
      <p:sp>
        <p:nvSpPr>
          <p:cNvPr id="1008686" name="Rectangle 46"/>
          <p:cNvSpPr>
            <a:spLocks noChangeArrowheads="1"/>
          </p:cNvSpPr>
          <p:nvPr/>
        </p:nvSpPr>
        <p:spPr bwMode="auto">
          <a:xfrm>
            <a:off x="8130200" y="4663212"/>
            <a:ext cx="2284413"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sz="1200" dirty="0">
              <a:solidFill>
                <a:srgbClr val="000099"/>
              </a:solidFill>
              <a:cs typeface="Arial" panose="020B0604020202020204" pitchFamily="34" charset="0"/>
            </a:endParaRPr>
          </a:p>
        </p:txBody>
      </p:sp>
      <p:sp>
        <p:nvSpPr>
          <p:cNvPr id="1008687" name="Text Box 47"/>
          <p:cNvSpPr txBox="1">
            <a:spLocks noChangeArrowheads="1"/>
          </p:cNvSpPr>
          <p:nvPr/>
        </p:nvSpPr>
        <p:spPr bwMode="auto">
          <a:xfrm>
            <a:off x="955917" y="5405358"/>
            <a:ext cx="4214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Pour moduler le mécanisme</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de la </a:t>
            </a:r>
            <a:r>
              <a:rPr lang="fr-FR" altLang="fr-FR" sz="1500" b="1" dirty="0">
                <a:solidFill>
                  <a:srgbClr val="000099"/>
                </a:solidFill>
                <a:cs typeface="Arial" panose="020B0604020202020204" pitchFamily="34" charset="0"/>
              </a:rPr>
              <a:t>réaction allergique</a:t>
            </a:r>
          </a:p>
        </p:txBody>
      </p:sp>
      <p:sp>
        <p:nvSpPr>
          <p:cNvPr id="1008688" name="Rectangle 48"/>
          <p:cNvSpPr>
            <a:spLocks noChangeArrowheads="1"/>
          </p:cNvSpPr>
          <p:nvPr/>
        </p:nvSpPr>
        <p:spPr bwMode="auto">
          <a:xfrm>
            <a:off x="7626963" y="5292645"/>
            <a:ext cx="2787650"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Poumon histamine 15 CH</a:t>
            </a:r>
            <a:endParaRPr lang="fr-FR" altLang="fr-FR" sz="1200" dirty="0">
              <a:solidFill>
                <a:srgbClr val="000099"/>
              </a:solidFill>
              <a:cs typeface="Arial" panose="020B0604020202020204" pitchFamily="34" charset="0"/>
            </a:endParaRPr>
          </a:p>
        </p:txBody>
      </p:sp>
      <p:sp>
        <p:nvSpPr>
          <p:cNvPr id="1008689" name="Rectangle 49"/>
          <p:cNvSpPr>
            <a:spLocks noChangeArrowheads="1"/>
          </p:cNvSpPr>
          <p:nvPr/>
        </p:nvSpPr>
        <p:spPr bwMode="auto">
          <a:xfrm>
            <a:off x="6890115" y="5792788"/>
            <a:ext cx="3616325" cy="488950"/>
          </a:xfrm>
          <a:prstGeom prst="rect">
            <a:avLst/>
          </a:prstGeom>
          <a:noFill/>
          <a:ln>
            <a:noFill/>
          </a:ln>
          <a:effectLst/>
          <a:extLst>
            <a:ext uri="{909E8E84-426E-40DD-AFC4-6F175D3DCCD1}">
              <a14:hiddenFill xmlns:a14="http://schemas.microsoft.com/office/drawing/2010/main">
                <a:solidFill>
                  <a:srgbClr val="CEE9EA"/>
                </a:solidFill>
              </a14:hiddenFill>
            </a:ext>
            <a:ext uri="{91240B29-F687-4F45-9708-019B960494DF}">
              <a14:hiddenLine xmlns:a14="http://schemas.microsoft.com/office/drawing/2010/main" w="12700">
                <a:solidFill>
                  <a:srgbClr val="90CDD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300" dirty="0">
                <a:solidFill>
                  <a:srgbClr val="000099"/>
                </a:solidFill>
                <a:cs typeface="Arial" panose="020B0604020202020204" pitchFamily="34" charset="0"/>
              </a:rPr>
              <a:t>5 granules de chaque toutes les heures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Espacer selon amélioration</a:t>
            </a:r>
          </a:p>
        </p:txBody>
      </p:sp>
      <p:sp>
        <p:nvSpPr>
          <p:cNvPr id="1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Lucite estivale</a:t>
            </a:r>
          </a:p>
        </p:txBody>
      </p:sp>
      <p:sp>
        <p:nvSpPr>
          <p:cNvPr id="17" name="Rectangle 60"/>
          <p:cNvSpPr>
            <a:spLocks noChangeArrowheads="1"/>
          </p:cNvSpPr>
          <p:nvPr/>
        </p:nvSpPr>
        <p:spPr bwMode="auto">
          <a:xfrm>
            <a:off x="1050925" y="1600907"/>
            <a:ext cx="1771406"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prévention</a:t>
            </a:r>
          </a:p>
        </p:txBody>
      </p:sp>
      <p:sp>
        <p:nvSpPr>
          <p:cNvPr id="18" name="Rectangle 60"/>
          <p:cNvSpPr>
            <a:spLocks noChangeArrowheads="1"/>
          </p:cNvSpPr>
          <p:nvPr/>
        </p:nvSpPr>
        <p:spPr bwMode="auto">
          <a:xfrm>
            <a:off x="1050923" y="3584770"/>
            <a:ext cx="267408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Si survenue de l’éruption</a:t>
            </a:r>
          </a:p>
        </p:txBody>
      </p:sp>
    </p:spTree>
    <p:extLst>
      <p:ext uri="{BB962C8B-B14F-4D97-AF65-F5344CB8AC3E}">
        <p14:creationId xmlns:p14="http://schemas.microsoft.com/office/powerpoint/2010/main" val="2141777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086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0868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86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086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086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086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086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0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008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78" grpId="0" autoUpdateAnimBg="0"/>
      <p:bldP spid="1008679" grpId="0"/>
      <p:bldP spid="1008681" grpId="0" animBg="1"/>
      <p:bldP spid="1008682" grpId="0" animBg="1"/>
      <p:bldP spid="1008685" grpId="0" autoUpdateAnimBg="0"/>
      <p:bldP spid="1008686" grpId="0" animBg="1"/>
      <p:bldP spid="1008687" grpId="0" autoUpdateAnimBg="0"/>
      <p:bldP spid="1008688" grpId="0" animBg="1"/>
      <p:bldP spid="1008689" grpId="0"/>
      <p:bldP spid="17" grpId="0" animBg="1" autoUpdateAnimBg="0"/>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32" name="Rectangle 24"/>
          <p:cNvSpPr>
            <a:spLocks noChangeArrowheads="1"/>
          </p:cNvSpPr>
          <p:nvPr/>
        </p:nvSpPr>
        <p:spPr bwMode="auto">
          <a:xfrm>
            <a:off x="8270278" y="2018395"/>
            <a:ext cx="215068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Staphysagria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2 fois par jour</a:t>
            </a:r>
          </a:p>
        </p:txBody>
      </p:sp>
      <p:sp>
        <p:nvSpPr>
          <p:cNvPr id="12" name="Text Box 45"/>
          <p:cNvSpPr txBox="1">
            <a:spLocks noChangeArrowheads="1"/>
          </p:cNvSpPr>
          <p:nvPr/>
        </p:nvSpPr>
        <p:spPr bwMode="auto">
          <a:xfrm>
            <a:off x="967888" y="3905037"/>
            <a:ext cx="37830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 rosé, </a:t>
            </a:r>
            <a:r>
              <a:rPr lang="fr-FR" altLang="fr-FR" sz="1500" dirty="0">
                <a:solidFill>
                  <a:srgbClr val="000099"/>
                </a:solidFill>
                <a:cs typeface="Arial" panose="020B0604020202020204" pitchFamily="34" charset="0"/>
              </a:rPr>
              <a:t>douleur piquante, </a:t>
            </a:r>
            <a:r>
              <a:rPr lang="fr-FR" altLang="fr-FR" sz="1500" i="1" dirty="0">
                <a:solidFill>
                  <a:srgbClr val="000099"/>
                </a:solidFill>
                <a:cs typeface="Arial" panose="020B0604020202020204" pitchFamily="34" charset="0"/>
              </a:rPr>
              <a:t>améliorée par le froid</a:t>
            </a:r>
            <a:endParaRPr lang="fr-FR" altLang="fr-FR" sz="1500" b="1" i="1" dirty="0">
              <a:solidFill>
                <a:srgbClr val="000099"/>
              </a:solidFill>
              <a:cs typeface="Arial" panose="020B0604020202020204" pitchFamily="34" charset="0"/>
            </a:endParaRPr>
          </a:p>
        </p:txBody>
      </p:sp>
      <p:sp>
        <p:nvSpPr>
          <p:cNvPr id="13" name="Rectangle 46"/>
          <p:cNvSpPr>
            <a:spLocks noChangeArrowheads="1"/>
          </p:cNvSpPr>
          <p:nvPr/>
        </p:nvSpPr>
        <p:spPr bwMode="auto">
          <a:xfrm>
            <a:off x="7982712" y="3714408"/>
            <a:ext cx="2438249"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toutes les heures</a:t>
            </a:r>
          </a:p>
        </p:txBody>
      </p:sp>
      <p:sp>
        <p:nvSpPr>
          <p:cNvPr id="15" name="Text Box 55"/>
          <p:cNvSpPr txBox="1">
            <a:spLocks noChangeArrowheads="1"/>
          </p:cNvSpPr>
          <p:nvPr/>
        </p:nvSpPr>
        <p:spPr bwMode="auto">
          <a:xfrm>
            <a:off x="967888" y="5159957"/>
            <a:ext cx="48542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aggravée par le toucher</a:t>
            </a:r>
            <a:endParaRPr lang="fr-FR" altLang="fr-FR" sz="1500" b="1" dirty="0">
              <a:solidFill>
                <a:srgbClr val="000099"/>
              </a:solidFill>
              <a:cs typeface="Arial" panose="020B0604020202020204" pitchFamily="34" charset="0"/>
            </a:endParaRPr>
          </a:p>
        </p:txBody>
      </p:sp>
      <p:sp>
        <p:nvSpPr>
          <p:cNvPr id="16" name="Rectangle 57"/>
          <p:cNvSpPr>
            <a:spLocks noChangeArrowheads="1"/>
          </p:cNvSpPr>
          <p:nvPr/>
        </p:nvSpPr>
        <p:spPr bwMode="auto">
          <a:xfrm>
            <a:off x="8060723" y="5128649"/>
            <a:ext cx="234839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4" name="Text Box 19"/>
          <p:cNvSpPr txBox="1">
            <a:spLocks noChangeArrowheads="1"/>
          </p:cNvSpPr>
          <p:nvPr/>
        </p:nvSpPr>
        <p:spPr bwMode="auto">
          <a:xfrm>
            <a:off x="967888" y="2109785"/>
            <a:ext cx="39020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defRPr/>
            </a:pPr>
            <a:r>
              <a:rPr lang="fr-FR" altLang="fr-FR" sz="1500" b="1" dirty="0">
                <a:solidFill>
                  <a:srgbClr val="000099"/>
                </a:solidFill>
                <a:cs typeface="Arial" panose="020B0604020202020204" pitchFamily="34" charset="0"/>
              </a:rPr>
              <a:t> Dans tous les cas</a:t>
            </a:r>
          </a:p>
          <a:p>
            <a:pPr marL="180975" indent="-180975">
              <a:buClr>
                <a:srgbClr val="62C400"/>
              </a:buClr>
              <a:defRPr/>
            </a:pPr>
            <a:r>
              <a:rPr lang="fr-FR" altLang="fr-FR" sz="1500" dirty="0">
                <a:solidFill>
                  <a:srgbClr val="000099"/>
                </a:solidFill>
                <a:cs typeface="Arial" panose="020B0604020202020204" pitchFamily="34" charset="0"/>
              </a:rPr>
              <a:t>	Inflammation du bord libre de la paupière</a:t>
            </a:r>
          </a:p>
        </p:txBody>
      </p:sp>
      <p:grpSp>
        <p:nvGrpSpPr>
          <p:cNvPr id="17" name="Group 40"/>
          <p:cNvGrpSpPr>
            <a:grpSpLocks/>
          </p:cNvGrpSpPr>
          <p:nvPr/>
        </p:nvGrpSpPr>
        <p:grpSpPr bwMode="auto">
          <a:xfrm>
            <a:off x="6075363" y="3107605"/>
            <a:ext cx="360362" cy="350837"/>
            <a:chOff x="1584" y="2688"/>
            <a:chExt cx="166" cy="144"/>
          </a:xfrm>
        </p:grpSpPr>
        <p:sp>
          <p:nvSpPr>
            <p:cNvPr id="15770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sp>
          <p:nvSpPr>
            <p:cNvPr id="15771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grpSp>
      <p:sp>
        <p:nvSpPr>
          <p:cNvPr id="1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Orgelet, chalazion</a:t>
            </a:r>
          </a:p>
        </p:txBody>
      </p:sp>
      <p:sp>
        <p:nvSpPr>
          <p:cNvPr id="2" name="ZoneTexte 1"/>
          <p:cNvSpPr txBox="1"/>
          <p:nvPr/>
        </p:nvSpPr>
        <p:spPr>
          <a:xfrm>
            <a:off x="9089835" y="4483084"/>
            <a:ext cx="722376" cy="338554"/>
          </a:xfrm>
          <a:prstGeom prst="rect">
            <a:avLst/>
          </a:prstGeom>
          <a:noFill/>
        </p:spPr>
        <p:txBody>
          <a:bodyPr wrap="square" rtlCol="0">
            <a:spAutoFit/>
          </a:bodyPr>
          <a:lstStyle/>
          <a:p>
            <a:r>
              <a:rPr lang="fr-FR" dirty="0">
                <a:solidFill>
                  <a:srgbClr val="000099"/>
                </a:solidFill>
              </a:rPr>
              <a:t>ou</a:t>
            </a:r>
          </a:p>
        </p:txBody>
      </p:sp>
    </p:spTree>
    <p:extLst>
      <p:ext uri="{BB962C8B-B14F-4D97-AF65-F5344CB8AC3E}">
        <p14:creationId xmlns:p14="http://schemas.microsoft.com/office/powerpoint/2010/main" val="76241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7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32" grpId="0" animBg="1"/>
      <p:bldP spid="12" grpId="0"/>
      <p:bldP spid="13" grpId="0" animBg="1"/>
      <p:bldP spid="15" grpId="0"/>
      <p:bldP spid="16" grpId="0" animBg="1"/>
      <p:bldP spid="14" grpId="0"/>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607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12896984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Ma fille de 2 ans a la varicelle. J’aimerais quelque chose pour la soulager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38479596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44886"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Ma fille a la varicelle.</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14634" y="2199368"/>
            <a:ext cx="1993900" cy="371282"/>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ressent-elle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Elle a plein de petits boutons qui s’infectent.</a:t>
            </a:r>
          </a:p>
        </p:txBody>
      </p:sp>
      <p:sp>
        <p:nvSpPr>
          <p:cNvPr id="56" name="Text Box 5"/>
          <p:cNvSpPr txBox="1">
            <a:spLocks noChangeArrowheads="1"/>
          </p:cNvSpPr>
          <p:nvPr/>
        </p:nvSpPr>
        <p:spPr bwMode="auto">
          <a:xfrm>
            <a:off x="6524985" y="2930062"/>
            <a:ext cx="3137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Elle se gratte beaucoup.</a:t>
            </a:r>
          </a:p>
        </p:txBody>
      </p:sp>
      <p:sp>
        <p:nvSpPr>
          <p:cNvPr id="57" name="Text Box 9"/>
          <p:cNvSpPr txBox="1">
            <a:spLocks noChangeArrowheads="1"/>
          </p:cNvSpPr>
          <p:nvPr/>
        </p:nvSpPr>
        <p:spPr bwMode="auto">
          <a:xfrm>
            <a:off x="3209747" y="5150113"/>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a:t>
            </a: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Rien ne la calme pour l’instant</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23754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7129356" y="1331324"/>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Votre conseil</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2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grpSp>
        <p:nvGrpSpPr>
          <p:cNvPr id="28" name="Groupe 27"/>
          <p:cNvGrpSpPr/>
          <p:nvPr/>
        </p:nvGrpSpPr>
        <p:grpSpPr>
          <a:xfrm>
            <a:off x="273684" y="1058865"/>
            <a:ext cx="6477471" cy="5387334"/>
            <a:chOff x="3967163" y="1858003"/>
            <a:chExt cx="3954462" cy="3614110"/>
          </a:xfrm>
        </p:grpSpPr>
        <p:grpSp>
          <p:nvGrpSpPr>
            <p:cNvPr id="29" name="Groupe 28"/>
            <p:cNvGrpSpPr/>
            <p:nvPr/>
          </p:nvGrpSpPr>
          <p:grpSpPr>
            <a:xfrm>
              <a:off x="3967163" y="1858003"/>
              <a:ext cx="3954462" cy="3614110"/>
              <a:chOff x="3967163" y="1858003"/>
              <a:chExt cx="3954462" cy="3614110"/>
            </a:xfrm>
          </p:grpSpPr>
          <p:sp>
            <p:nvSpPr>
              <p:cNvPr id="53" name="Rectangle 52"/>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55"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56" name="Group 37"/>
              <p:cNvGrpSpPr>
                <a:grpSpLocks/>
              </p:cNvGrpSpPr>
              <p:nvPr/>
            </p:nvGrpSpPr>
            <p:grpSpPr bwMode="auto">
              <a:xfrm>
                <a:off x="3967163" y="1858003"/>
                <a:ext cx="3942390" cy="808995"/>
                <a:chOff x="1700" y="967"/>
                <a:chExt cx="2343" cy="537"/>
              </a:xfrm>
            </p:grpSpPr>
            <p:grpSp>
              <p:nvGrpSpPr>
                <p:cNvPr id="57" name="Group 38"/>
                <p:cNvGrpSpPr>
                  <a:grpSpLocks/>
                </p:cNvGrpSpPr>
                <p:nvPr/>
              </p:nvGrpSpPr>
              <p:grpSpPr bwMode="auto">
                <a:xfrm>
                  <a:off x="1707" y="967"/>
                  <a:ext cx="2336" cy="537"/>
                  <a:chOff x="1707" y="1058"/>
                  <a:chExt cx="2336" cy="537"/>
                </a:xfrm>
              </p:grpSpPr>
              <p:sp>
                <p:nvSpPr>
                  <p:cNvPr id="59"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60"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58"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30"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61" name="Text Box 4"/>
          <p:cNvSpPr txBox="1">
            <a:spLocks noChangeArrowheads="1"/>
          </p:cNvSpPr>
          <p:nvPr/>
        </p:nvSpPr>
        <p:spPr bwMode="auto">
          <a:xfrm>
            <a:off x="2739681"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Ma fille a la varicelle.</a:t>
            </a:r>
          </a:p>
        </p:txBody>
      </p:sp>
      <p:sp>
        <p:nvSpPr>
          <p:cNvPr id="62" name="Text Box 16"/>
          <p:cNvSpPr txBox="1">
            <a:spLocks noChangeArrowheads="1"/>
          </p:cNvSpPr>
          <p:nvPr/>
        </p:nvSpPr>
        <p:spPr bwMode="auto">
          <a:xfrm>
            <a:off x="3086006"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63" name="Text Box 16"/>
          <p:cNvSpPr txBox="1">
            <a:spLocks noChangeArrowheads="1"/>
          </p:cNvSpPr>
          <p:nvPr/>
        </p:nvSpPr>
        <p:spPr bwMode="auto">
          <a:xfrm>
            <a:off x="1268878"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64" name="Text Box 16"/>
          <p:cNvSpPr txBox="1">
            <a:spLocks noChangeArrowheads="1"/>
          </p:cNvSpPr>
          <p:nvPr/>
        </p:nvSpPr>
        <p:spPr bwMode="auto">
          <a:xfrm>
            <a:off x="4368169"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65" name="Text Box 16"/>
          <p:cNvSpPr txBox="1">
            <a:spLocks noChangeArrowheads="1"/>
          </p:cNvSpPr>
          <p:nvPr/>
        </p:nvSpPr>
        <p:spPr bwMode="auto">
          <a:xfrm>
            <a:off x="4232410"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66" name="Text Box 16"/>
          <p:cNvSpPr txBox="1">
            <a:spLocks noChangeArrowheads="1"/>
          </p:cNvSpPr>
          <p:nvPr/>
        </p:nvSpPr>
        <p:spPr bwMode="auto">
          <a:xfrm>
            <a:off x="368019"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67" name="Text Box 11"/>
          <p:cNvSpPr txBox="1">
            <a:spLocks noChangeArrowheads="1"/>
          </p:cNvSpPr>
          <p:nvPr/>
        </p:nvSpPr>
        <p:spPr bwMode="auto">
          <a:xfrm>
            <a:off x="376311" y="2934889"/>
            <a:ext cx="3135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Elle a plein de petits boutons qui s’infectent.</a:t>
            </a:r>
          </a:p>
        </p:txBody>
      </p:sp>
      <p:sp>
        <p:nvSpPr>
          <p:cNvPr id="68" name="Text Box 5"/>
          <p:cNvSpPr txBox="1">
            <a:spLocks noChangeArrowheads="1"/>
          </p:cNvSpPr>
          <p:nvPr/>
        </p:nvSpPr>
        <p:spPr bwMode="auto">
          <a:xfrm>
            <a:off x="3719780" y="2930062"/>
            <a:ext cx="3137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Elle se gratte beaucoup.</a:t>
            </a:r>
          </a:p>
        </p:txBody>
      </p:sp>
      <p:sp>
        <p:nvSpPr>
          <p:cNvPr id="69" name="Text Box 9"/>
          <p:cNvSpPr txBox="1">
            <a:spLocks noChangeArrowheads="1"/>
          </p:cNvSpPr>
          <p:nvPr/>
        </p:nvSpPr>
        <p:spPr bwMode="auto">
          <a:xfrm>
            <a:off x="483167" y="5150113"/>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a:t>
            </a:r>
          </a:p>
        </p:txBody>
      </p:sp>
      <p:sp>
        <p:nvSpPr>
          <p:cNvPr id="70" name="Text Box 5"/>
          <p:cNvSpPr txBox="1">
            <a:spLocks noChangeArrowheads="1"/>
          </p:cNvSpPr>
          <p:nvPr/>
        </p:nvSpPr>
        <p:spPr bwMode="auto">
          <a:xfrm>
            <a:off x="3673653" y="4964599"/>
            <a:ext cx="32625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Rien ne la calme pour l’instant</a:t>
            </a:r>
          </a:p>
        </p:txBody>
      </p:sp>
    </p:spTree>
    <p:extLst>
      <p:ext uri="{BB962C8B-B14F-4D97-AF65-F5344CB8AC3E}">
        <p14:creationId xmlns:p14="http://schemas.microsoft.com/office/powerpoint/2010/main" val="35220135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Lucite estivale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Tree>
    <p:extLst>
      <p:ext uri="{BB962C8B-B14F-4D97-AF65-F5344CB8AC3E}">
        <p14:creationId xmlns:p14="http://schemas.microsoft.com/office/powerpoint/2010/main" val="29107051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a:stretch>
            <a:fillRect/>
          </a:stretch>
        </p:blipFill>
        <p:spPr>
          <a:xfrm>
            <a:off x="1581285" y="1098485"/>
            <a:ext cx="9307539" cy="5217297"/>
          </a:xfrm>
          <a:prstGeom prst="rect">
            <a:avLst/>
          </a:prstGeom>
        </p:spPr>
      </p:pic>
      <p:sp>
        <p:nvSpPr>
          <p:cNvPr id="2897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Lucite estivale</a:t>
            </a:r>
          </a:p>
        </p:txBody>
      </p:sp>
      <p:sp>
        <p:nvSpPr>
          <p:cNvPr id="5" name="Pentagone 4"/>
          <p:cNvSpPr/>
          <p:nvPr/>
        </p:nvSpPr>
        <p:spPr>
          <a:xfrm rot="5400000">
            <a:off x="10063956"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6" name="ZoneTexte 16"/>
          <p:cNvSpPr txBox="1">
            <a:spLocks noChangeArrowheads="1"/>
          </p:cNvSpPr>
          <p:nvPr/>
        </p:nvSpPr>
        <p:spPr bwMode="auto">
          <a:xfrm>
            <a:off x="10106025"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5138" y="371475"/>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5041817" y="182976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HYPERICUM PERFORATUM 15 CH</a:t>
            </a:r>
            <a:endParaRPr lang="fr-FR" altLang="fr-FR" sz="1400" b="1" dirty="0">
              <a:solidFill>
                <a:srgbClr val="000099"/>
              </a:solidFill>
            </a:endParaRPr>
          </a:p>
        </p:txBody>
      </p:sp>
      <p:sp>
        <p:nvSpPr>
          <p:cNvPr id="10" name="ZoneTexte 9"/>
          <p:cNvSpPr txBox="1">
            <a:spLocks noChangeArrowheads="1"/>
          </p:cNvSpPr>
          <p:nvPr/>
        </p:nvSpPr>
        <p:spPr bwMode="auto">
          <a:xfrm>
            <a:off x="2344825" y="510198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400" b="1" dirty="0">
              <a:solidFill>
                <a:srgbClr val="000099"/>
              </a:solidFill>
            </a:endParaRPr>
          </a:p>
        </p:txBody>
      </p:sp>
      <p:sp>
        <p:nvSpPr>
          <p:cNvPr id="11" name="ZoneTexte 10"/>
          <p:cNvSpPr txBox="1">
            <a:spLocks noChangeArrowheads="1"/>
          </p:cNvSpPr>
          <p:nvPr/>
        </p:nvSpPr>
        <p:spPr bwMode="auto">
          <a:xfrm>
            <a:off x="2303463" y="550524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12" name="ZoneTexte 11"/>
          <p:cNvSpPr txBox="1">
            <a:spLocks noChangeArrowheads="1"/>
          </p:cNvSpPr>
          <p:nvPr/>
        </p:nvSpPr>
        <p:spPr bwMode="auto">
          <a:xfrm>
            <a:off x="3593419" y="510471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endParaRPr lang="fr-FR" altLang="fr-FR" sz="1400" b="1" dirty="0">
              <a:solidFill>
                <a:srgbClr val="000099"/>
              </a:solidFill>
            </a:endParaRPr>
          </a:p>
        </p:txBody>
      </p:sp>
      <p:sp>
        <p:nvSpPr>
          <p:cNvPr id="13" name="ZoneTexte 12"/>
          <p:cNvSpPr txBox="1">
            <a:spLocks noChangeArrowheads="1"/>
          </p:cNvSpPr>
          <p:nvPr/>
        </p:nvSpPr>
        <p:spPr bwMode="auto">
          <a:xfrm>
            <a:off x="5821957" y="512690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err="1">
                <a:solidFill>
                  <a:srgbClr val="000099"/>
                </a:solidFill>
              </a:rPr>
              <a:t>papulo</a:t>
            </a:r>
            <a:r>
              <a:rPr lang="fr-FR" altLang="fr-FR" sz="1200" b="1" dirty="0">
                <a:solidFill>
                  <a:srgbClr val="000099"/>
                </a:solidFill>
              </a:rPr>
              <a:t>-vésiculeuse</a:t>
            </a:r>
            <a:endParaRPr lang="fr-FR" altLang="fr-FR" sz="1400" b="1" dirty="0">
              <a:solidFill>
                <a:srgbClr val="000099"/>
              </a:solidFill>
            </a:endParaRPr>
          </a:p>
        </p:txBody>
      </p:sp>
      <p:sp>
        <p:nvSpPr>
          <p:cNvPr id="14" name="ZoneTexte 13"/>
          <p:cNvSpPr txBox="1">
            <a:spLocks noChangeArrowheads="1"/>
          </p:cNvSpPr>
          <p:nvPr/>
        </p:nvSpPr>
        <p:spPr bwMode="auto">
          <a:xfrm>
            <a:off x="5266669" y="528060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p>
        </p:txBody>
      </p:sp>
      <p:sp>
        <p:nvSpPr>
          <p:cNvPr id="16" name="ZoneTexte 15"/>
          <p:cNvSpPr txBox="1">
            <a:spLocks noChangeArrowheads="1"/>
          </p:cNvSpPr>
          <p:nvPr/>
        </p:nvSpPr>
        <p:spPr bwMode="auto">
          <a:xfrm>
            <a:off x="9247382" y="510410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mécanisme</a:t>
            </a:r>
            <a:endParaRPr lang="fr-FR" altLang="fr-FR" sz="1400" b="1" dirty="0">
              <a:solidFill>
                <a:srgbClr val="000099"/>
              </a:solidFill>
            </a:endParaRPr>
          </a:p>
        </p:txBody>
      </p:sp>
      <p:sp>
        <p:nvSpPr>
          <p:cNvPr id="17" name="ZoneTexte 16"/>
          <p:cNvSpPr txBox="1">
            <a:spLocks noChangeArrowheads="1"/>
          </p:cNvSpPr>
          <p:nvPr/>
        </p:nvSpPr>
        <p:spPr bwMode="auto">
          <a:xfrm>
            <a:off x="8319145" y="53055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de la réaction allergique</a:t>
            </a:r>
            <a:endParaRPr lang="fr-FR" altLang="fr-FR" sz="1400" b="1" dirty="0">
              <a:solidFill>
                <a:srgbClr val="000099"/>
              </a:solidFill>
            </a:endParaRPr>
          </a:p>
        </p:txBody>
      </p:sp>
      <p:sp>
        <p:nvSpPr>
          <p:cNvPr id="18" name="ZoneTexte 17"/>
          <p:cNvSpPr txBox="1">
            <a:spLocks noChangeArrowheads="1"/>
          </p:cNvSpPr>
          <p:nvPr/>
        </p:nvSpPr>
        <p:spPr bwMode="auto">
          <a:xfrm>
            <a:off x="8440881" y="550342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POUMON HISTAMINE 15 CH</a:t>
            </a:r>
            <a:endParaRPr lang="fr-FR" altLang="fr-FR" sz="1400" b="1" dirty="0">
              <a:solidFill>
                <a:srgbClr val="000099"/>
              </a:solidFill>
            </a:endParaRPr>
          </a:p>
        </p:txBody>
      </p:sp>
    </p:spTree>
    <p:extLst>
      <p:ext uri="{BB962C8B-B14F-4D97-AF65-F5344CB8AC3E}">
        <p14:creationId xmlns:p14="http://schemas.microsoft.com/office/powerpoint/2010/main" val="2428590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par>
                                <p:cTn id="45" presetID="22" presetClass="entr" presetSubtype="1"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p:bldP spid="11" grpId="0"/>
      <p:bldP spid="12" grpId="0"/>
      <p:bldP spid="13" grpId="0"/>
      <p:bldP spid="14" grpId="0"/>
      <p:bldP spid="16" grpId="0"/>
      <p:bldP spid="17" grpId="0"/>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91" name="Text Box 71"/>
          <p:cNvSpPr txBox="1">
            <a:spLocks noChangeArrowheads="1"/>
          </p:cNvSpPr>
          <p:nvPr/>
        </p:nvSpPr>
        <p:spPr bwMode="auto">
          <a:xfrm>
            <a:off x="976678" y="4490123"/>
            <a:ext cx="543335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nasal </a:t>
            </a:r>
            <a:r>
              <a:rPr lang="fr-FR" altLang="fr-FR" sz="1500" b="1" dirty="0">
                <a:solidFill>
                  <a:srgbClr val="000099"/>
                </a:solidFill>
                <a:cs typeface="Arial" panose="020B0604020202020204" pitchFamily="34" charset="0"/>
              </a:rPr>
              <a:t>aqueux abondant</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excoriant la lèvre supérieure et le pourtour des narines</a:t>
            </a:r>
            <a:r>
              <a:rPr lang="fr-FR" altLang="fr-FR" sz="1500" dirty="0">
                <a:solidFill>
                  <a:srgbClr val="000099"/>
                </a:solidFill>
                <a:cs typeface="Arial" panose="020B0604020202020204" pitchFamily="34" charset="0"/>
              </a:rPr>
              <a:t>, </a:t>
            </a:r>
          </a:p>
          <a:p>
            <a:pPr>
              <a:buClr>
                <a:srgbClr val="62C400"/>
              </a:buClr>
            </a:pPr>
            <a:r>
              <a:rPr lang="fr-FR" altLang="fr-FR" sz="1500" i="1" dirty="0">
                <a:solidFill>
                  <a:srgbClr val="000099"/>
                </a:solidFill>
                <a:cs typeface="Arial" panose="020B0604020202020204" pitchFamily="34" charset="0"/>
              </a:rPr>
              <a:t>     aggravé à la chaleur</a:t>
            </a:r>
            <a:r>
              <a:rPr lang="fr-FR" altLang="fr-FR" sz="1500" dirty="0">
                <a:solidFill>
                  <a:srgbClr val="000099"/>
                </a:solidFill>
                <a:cs typeface="Arial" panose="020B0604020202020204" pitchFamily="34" charset="0"/>
              </a:rPr>
              <a:t> et </a:t>
            </a:r>
            <a:r>
              <a:rPr lang="fr-FR" altLang="fr-FR" sz="1500" i="1" dirty="0">
                <a:solidFill>
                  <a:srgbClr val="000099"/>
                </a:solidFill>
                <a:cs typeface="Arial" panose="020B0604020202020204" pitchFamily="34" charset="0"/>
              </a:rPr>
              <a:t>amélioré au grand air	</a:t>
            </a:r>
          </a:p>
        </p:txBody>
      </p:sp>
      <p:sp>
        <p:nvSpPr>
          <p:cNvPr id="721994" name="Rectangle 74"/>
          <p:cNvSpPr>
            <a:spLocks noChangeArrowheads="1"/>
          </p:cNvSpPr>
          <p:nvPr/>
        </p:nvSpPr>
        <p:spPr bwMode="auto">
          <a:xfrm>
            <a:off x="7887679" y="4490123"/>
            <a:ext cx="25400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a:solidFill>
                  <a:srgbClr val="000099"/>
                </a:solidFill>
                <a:cs typeface="Arial" panose="020B0604020202020204" pitchFamily="34" charset="0"/>
              </a:rPr>
              <a:t>Allium </a:t>
            </a:r>
            <a:r>
              <a:rPr lang="fr-FR" altLang="fr-FR" b="1" dirty="0" err="1">
                <a:solidFill>
                  <a:srgbClr val="000099"/>
                </a:solidFill>
                <a:cs typeface="Arial" panose="020B0604020202020204" pitchFamily="34" charset="0"/>
              </a:rPr>
              <a:t>cepa</a:t>
            </a:r>
            <a:r>
              <a:rPr lang="fr-FR" altLang="fr-FR" b="1" dirty="0">
                <a:solidFill>
                  <a:srgbClr val="000099"/>
                </a:solidFill>
                <a:cs typeface="Arial" panose="020B0604020202020204" pitchFamily="34" charset="0"/>
              </a:rPr>
              <a:t> 9 CH</a:t>
            </a:r>
          </a:p>
          <a:p>
            <a:pPr algn="r">
              <a:buClr>
                <a:srgbClr val="62C400"/>
              </a:buClr>
            </a:pPr>
            <a:r>
              <a:rPr lang="fr-FR" altLang="fr-FR" sz="1300" dirty="0">
                <a:solidFill>
                  <a:srgbClr val="000099"/>
                </a:solidFill>
                <a:cs typeface="Arial" panose="020B0604020202020204" pitchFamily="34" charset="0"/>
              </a:rPr>
              <a:t>5 granules 3 à 6 fois par</a:t>
            </a:r>
            <a:r>
              <a:rPr lang="fr-FR" altLang="fr-FR" sz="1100" dirty="0">
                <a:solidFill>
                  <a:srgbClr val="000099"/>
                </a:solidFill>
                <a:cs typeface="Arial" panose="020B0604020202020204" pitchFamily="34" charset="0"/>
              </a:rPr>
              <a:t> </a:t>
            </a:r>
            <a:r>
              <a:rPr lang="fr-FR" altLang="fr-FR" sz="1300" dirty="0">
                <a:solidFill>
                  <a:srgbClr val="000099"/>
                </a:solidFill>
                <a:cs typeface="Arial" panose="020B0604020202020204" pitchFamily="34" charset="0"/>
              </a:rPr>
              <a:t>jour</a:t>
            </a:r>
          </a:p>
        </p:txBody>
      </p:sp>
      <p:sp>
        <p:nvSpPr>
          <p:cNvPr id="721996" name="Text Box 76"/>
          <p:cNvSpPr txBox="1">
            <a:spLocks noChangeArrowheads="1"/>
          </p:cNvSpPr>
          <p:nvPr/>
        </p:nvSpPr>
        <p:spPr bwMode="auto">
          <a:xfrm>
            <a:off x="976678" y="3121066"/>
            <a:ext cx="39645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Eternuements en salves le matin</a:t>
            </a:r>
            <a:r>
              <a:rPr lang="fr-FR" altLang="fr-FR" sz="1500" dirty="0">
                <a:solidFill>
                  <a:srgbClr val="000099"/>
                </a:solidFill>
                <a:cs typeface="Arial" panose="020B0604020202020204" pitchFamily="34" charset="0"/>
              </a:rPr>
              <a:t>, </a:t>
            </a:r>
          </a:p>
          <a:p>
            <a:pPr marL="265113" indent="-265113">
              <a:buClr>
                <a:srgbClr val="62C400"/>
              </a:buClr>
              <a:tabLst>
                <a:tab pos="265113" algn="l"/>
                <a:tab pos="7124700" algn="r"/>
              </a:tabLst>
            </a:pPr>
            <a:r>
              <a:rPr lang="fr-FR" altLang="fr-FR" sz="1500" b="1" dirty="0">
                <a:solidFill>
                  <a:srgbClr val="000099"/>
                </a:solidFill>
                <a:cs typeface="Arial" panose="020B0604020202020204" pitchFamily="34" charset="0"/>
              </a:rPr>
              <a:t>	nez bouché la nuit, écoulement le jour	</a:t>
            </a:r>
          </a:p>
        </p:txBody>
      </p:sp>
      <p:sp>
        <p:nvSpPr>
          <p:cNvPr id="721997" name="Rectangle 77"/>
          <p:cNvSpPr>
            <a:spLocks noChangeArrowheads="1"/>
          </p:cNvSpPr>
          <p:nvPr/>
        </p:nvSpPr>
        <p:spPr bwMode="auto">
          <a:xfrm>
            <a:off x="7884748" y="3059609"/>
            <a:ext cx="25400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Clr>
                <a:srgbClr val="62C400"/>
              </a:buClr>
            </a:pPr>
            <a:r>
              <a:rPr lang="fr-FR" altLang="fr-FR" sz="1300" dirty="0">
                <a:solidFill>
                  <a:srgbClr val="000099"/>
                </a:solidFill>
                <a:cs typeface="Arial" panose="020B0604020202020204" pitchFamily="34" charset="0"/>
              </a:rPr>
              <a:t>5 granules 3 à 6 fois par jour</a:t>
            </a:r>
          </a:p>
        </p:txBody>
      </p:sp>
      <p:sp>
        <p:nvSpPr>
          <p:cNvPr id="13" name="Rectangle 73"/>
          <p:cNvSpPr>
            <a:spLocks noChangeArrowheads="1"/>
          </p:cNvSpPr>
          <p:nvPr/>
        </p:nvSpPr>
        <p:spPr bwMode="auto">
          <a:xfrm>
            <a:off x="7599242" y="1906589"/>
            <a:ext cx="282257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err="1">
                <a:solidFill>
                  <a:srgbClr val="000099"/>
                </a:solidFill>
                <a:cs typeface="Arial" panose="020B0604020202020204" pitchFamily="34" charset="0"/>
              </a:rPr>
              <a:t>Sticta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pulmonaria</a:t>
            </a:r>
            <a:r>
              <a:rPr lang="fr-FR" altLang="fr-FR" b="1" dirty="0">
                <a:solidFill>
                  <a:srgbClr val="000099"/>
                </a:solidFill>
                <a:cs typeface="Arial" panose="020B0604020202020204" pitchFamily="34" charset="0"/>
              </a:rPr>
              <a:t> 5 CH</a:t>
            </a:r>
          </a:p>
          <a:p>
            <a:pPr algn="r">
              <a:buClr>
                <a:srgbClr val="62C400"/>
              </a:buClr>
            </a:pPr>
            <a:r>
              <a:rPr lang="fr-FR" altLang="fr-FR" sz="1300" dirty="0">
                <a:solidFill>
                  <a:srgbClr val="000099"/>
                </a:solidFill>
                <a:cs typeface="Arial" panose="020B0604020202020204" pitchFamily="34" charset="0"/>
              </a:rPr>
              <a:t>5 granules 3 à 6 fois par jour</a:t>
            </a:r>
          </a:p>
        </p:txBody>
      </p:sp>
      <p:sp>
        <p:nvSpPr>
          <p:cNvPr id="14" name="Text Box 78"/>
          <p:cNvSpPr txBox="1">
            <a:spLocks noChangeArrowheads="1"/>
          </p:cNvSpPr>
          <p:nvPr/>
        </p:nvSpPr>
        <p:spPr bwMode="auto">
          <a:xfrm>
            <a:off x="976679" y="1979614"/>
            <a:ext cx="39645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Douleur à la racine du nez</a:t>
            </a:r>
            <a:r>
              <a:rPr lang="fr-FR" altLang="fr-FR" sz="1500" dirty="0">
                <a:solidFill>
                  <a:srgbClr val="000099"/>
                </a:solidFill>
                <a:cs typeface="Arial" panose="020B0604020202020204" pitchFamily="34" charset="0"/>
              </a:rPr>
              <a:t>,</a:t>
            </a:r>
          </a:p>
          <a:p>
            <a:pPr>
              <a:buClr>
                <a:srgbClr val="62C400"/>
              </a:buClr>
            </a:pPr>
            <a:r>
              <a:rPr lang="fr-FR" altLang="fr-FR" sz="1500" b="1" dirty="0">
                <a:solidFill>
                  <a:srgbClr val="000099"/>
                </a:solidFill>
                <a:cs typeface="Arial" panose="020B0604020202020204" pitchFamily="34" charset="0"/>
              </a:rPr>
              <a:t>	  nez bouché et sec</a:t>
            </a:r>
            <a:r>
              <a:rPr lang="fr-FR" altLang="fr-FR" sz="1500" dirty="0">
                <a:solidFill>
                  <a:srgbClr val="000099"/>
                </a:solidFill>
                <a:cs typeface="Arial" panose="020B0604020202020204" pitchFamily="34" charset="0"/>
              </a:rPr>
              <a:t>, parfois toux sèche	</a:t>
            </a:r>
            <a:endParaRPr lang="fr-FR" altLang="fr-FR" sz="1500" b="1" dirty="0">
              <a:solidFill>
                <a:srgbClr val="000099"/>
              </a:solidFill>
              <a:cs typeface="Arial" panose="020B0604020202020204" pitchFamily="34" charset="0"/>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19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19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19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1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91" grpId="0" autoUpdateAnimBg="0"/>
      <p:bldP spid="721994" grpId="0" animBg="1"/>
      <p:bldP spid="721996" grpId="0" autoUpdateAnimBg="0"/>
      <p:bldP spid="721997" grpId="0" animBg="1"/>
      <p:bldP spid="13" grpId="0" animBg="1"/>
      <p:bldP spid="14"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93" name="Text Box 49"/>
          <p:cNvSpPr txBox="1">
            <a:spLocks noChangeArrowheads="1"/>
          </p:cNvSpPr>
          <p:nvPr/>
        </p:nvSpPr>
        <p:spPr bwMode="auto">
          <a:xfrm>
            <a:off x="994263" y="3988879"/>
            <a:ext cx="5000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Bouchons muqueux</a:t>
            </a:r>
            <a:r>
              <a:rPr lang="fr-FR" altLang="fr-FR" sz="1500" dirty="0">
                <a:solidFill>
                  <a:srgbClr val="000099"/>
                </a:solidFill>
                <a:cs typeface="Arial" panose="020B0604020202020204" pitchFamily="34" charset="0"/>
              </a:rPr>
              <a:t>, écoulement jaune/verdâtre,</a:t>
            </a:r>
          </a:p>
          <a:p>
            <a:pPr>
              <a:buClr>
                <a:srgbClr val="62C400"/>
              </a:buClr>
            </a:pPr>
            <a:r>
              <a:rPr lang="fr-FR" altLang="fr-FR" sz="1500" b="1" dirty="0">
                <a:solidFill>
                  <a:srgbClr val="000099"/>
                </a:solidFill>
                <a:cs typeface="Arial" panose="020B0604020202020204" pitchFamily="34" charset="0"/>
              </a:rPr>
              <a:t>	  croûtes</a:t>
            </a:r>
          </a:p>
        </p:txBody>
      </p:sp>
      <p:sp>
        <p:nvSpPr>
          <p:cNvPr id="722994" name="Rectangle 50"/>
          <p:cNvSpPr>
            <a:spLocks noChangeArrowheads="1"/>
          </p:cNvSpPr>
          <p:nvPr/>
        </p:nvSpPr>
        <p:spPr bwMode="auto">
          <a:xfrm>
            <a:off x="7642504" y="3988879"/>
            <a:ext cx="2792848" cy="595908"/>
          </a:xfrm>
          <a:prstGeom prst="roundRect">
            <a:avLst/>
          </a:prstGeom>
          <a:noFill/>
          <a:ln w="12700">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bichromicum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6 fois par jour</a:t>
            </a:r>
          </a:p>
        </p:txBody>
      </p:sp>
      <p:sp>
        <p:nvSpPr>
          <p:cNvPr id="722995" name="Rectangle 51"/>
          <p:cNvSpPr>
            <a:spLocks noChangeArrowheads="1"/>
          </p:cNvSpPr>
          <p:nvPr/>
        </p:nvSpPr>
        <p:spPr bwMode="auto">
          <a:xfrm>
            <a:off x="994263" y="2371726"/>
            <a:ext cx="463068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Sécrétions jaunes, épaisses</a:t>
            </a:r>
            <a:r>
              <a:rPr lang="fr-FR" altLang="fr-FR" sz="1500" dirty="0">
                <a:solidFill>
                  <a:srgbClr val="000099"/>
                </a:solidFill>
                <a:cs typeface="Arial" panose="020B0604020202020204" pitchFamily="34" charset="0"/>
              </a:rPr>
              <a:t>, adhérentes,</a:t>
            </a:r>
          </a:p>
          <a:p>
            <a:pPr>
              <a:buClr>
                <a:srgbClr val="62C400"/>
              </a:buClr>
            </a:pPr>
            <a:r>
              <a:rPr lang="fr-FR" altLang="fr-FR" sz="1500" b="1" dirty="0">
                <a:solidFill>
                  <a:srgbClr val="000099"/>
                </a:solidFill>
                <a:cs typeface="Arial" panose="020B0604020202020204" pitchFamily="34" charset="0"/>
              </a:rPr>
              <a:t>	  écoulement dans le </a:t>
            </a:r>
            <a:r>
              <a:rPr lang="fr-FR" altLang="fr-FR" sz="1500" b="1" dirty="0" err="1">
                <a:solidFill>
                  <a:srgbClr val="000099"/>
                </a:solidFill>
                <a:cs typeface="Arial" panose="020B0604020202020204" pitchFamily="34" charset="0"/>
              </a:rPr>
              <a:t>cavum</a:t>
            </a:r>
            <a:endParaRPr lang="fr-FR" altLang="fr-FR" sz="1500" b="1" dirty="0">
              <a:solidFill>
                <a:srgbClr val="000099"/>
              </a:solidFill>
              <a:cs typeface="Arial" panose="020B0604020202020204" pitchFamily="34" charset="0"/>
            </a:endParaRPr>
          </a:p>
        </p:txBody>
      </p:sp>
      <p:sp>
        <p:nvSpPr>
          <p:cNvPr id="722996" name="Rectangle 52"/>
          <p:cNvSpPr>
            <a:spLocks noChangeArrowheads="1"/>
          </p:cNvSpPr>
          <p:nvPr/>
        </p:nvSpPr>
        <p:spPr bwMode="auto">
          <a:xfrm>
            <a:off x="7564073" y="2371726"/>
            <a:ext cx="2871280" cy="595908"/>
          </a:xfrm>
          <a:prstGeom prst="roundRect">
            <a:avLst/>
          </a:prstGeom>
          <a:noFill/>
          <a:ln w="12700">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Hydrastis </a:t>
            </a:r>
            <a:r>
              <a:rPr lang="fr-FR" altLang="fr-FR" b="1" dirty="0" err="1">
                <a:solidFill>
                  <a:srgbClr val="000099"/>
                </a:solidFill>
                <a:cs typeface="Arial" panose="020B0604020202020204" pitchFamily="34" charset="0"/>
              </a:rPr>
              <a:t>canadensis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6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29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2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29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2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93" grpId="0" autoUpdateAnimBg="0"/>
      <p:bldP spid="722994" grpId="0" animBg="1"/>
      <p:bldP spid="722995" grpId="0" autoUpdateAnimBg="0"/>
      <p:bldP spid="7229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1819429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Prévention hivernale</a:t>
            </a:r>
          </a:p>
        </p:txBody>
      </p:sp>
      <p:sp>
        <p:nvSpPr>
          <p:cNvPr id="7" name="ZoneTexte 6"/>
          <p:cNvSpPr txBox="1"/>
          <p:nvPr/>
        </p:nvSpPr>
        <p:spPr>
          <a:xfrm>
            <a:off x="1" y="6386311"/>
            <a:ext cx="9177337" cy="246221"/>
          </a:xfrm>
          <a:prstGeom prst="rect">
            <a:avLst/>
          </a:prstGeom>
          <a:noFill/>
        </p:spPr>
        <p:txBody>
          <a:bodyPr wrap="square" rtlCol="0">
            <a:spAutoFit/>
          </a:bodyPr>
          <a:lstStyle/>
          <a:p>
            <a:r>
              <a:rPr lang="fr-FR" sz="1000" i="1" u="sng" dirty="0">
                <a:solidFill>
                  <a:srgbClr val="000099"/>
                </a:solidFill>
              </a:rPr>
              <a:t>Source</a:t>
            </a:r>
            <a:r>
              <a:rPr lang="fr-FR" sz="1000" i="1" dirty="0">
                <a:solidFill>
                  <a:srgbClr val="000099"/>
                </a:solidFill>
              </a:rPr>
              <a:t> : Calendrier des vaccinations et recommandations vaccinales 2019 – Ministère des affaires sociales et de la santé – mars 2019</a:t>
            </a:r>
          </a:p>
        </p:txBody>
      </p:sp>
      <p:sp>
        <p:nvSpPr>
          <p:cNvPr id="8" name="Text Box 5"/>
          <p:cNvSpPr txBox="1">
            <a:spLocks noChangeArrowheads="1"/>
          </p:cNvSpPr>
          <p:nvPr/>
        </p:nvSpPr>
        <p:spPr bwMode="auto">
          <a:xfrm>
            <a:off x="263525" y="1421718"/>
            <a:ext cx="117252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 prévention grippale </a:t>
            </a:r>
            <a:r>
              <a:rPr lang="fr-FR" altLang="fr-FR" sz="2000" u="sng" dirty="0">
                <a:solidFill>
                  <a:srgbClr val="000099"/>
                </a:solidFill>
                <a:cs typeface="Arial" panose="020B0604020202020204" pitchFamily="34" charset="0"/>
                <a:sym typeface="Wingdings" panose="05000000000000000000" pitchFamily="2" charset="2"/>
              </a:rPr>
              <a:t>(mars 2019)</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grpSp>
        <p:nvGrpSpPr>
          <p:cNvPr id="10" name="Group 19"/>
          <p:cNvGrpSpPr>
            <a:grpSpLocks noChangeAspect="1"/>
          </p:cNvGrpSpPr>
          <p:nvPr/>
        </p:nvGrpSpPr>
        <p:grpSpPr bwMode="auto">
          <a:xfrm>
            <a:off x="5971241" y="5706179"/>
            <a:ext cx="331787" cy="296862"/>
            <a:chOff x="1584" y="2688"/>
            <a:chExt cx="166" cy="144"/>
          </a:xfrm>
        </p:grpSpPr>
        <p:sp>
          <p:nvSpPr>
            <p:cNvPr id="11" name="Freeform 20"/>
            <p:cNvSpPr>
              <a:spLocks noChangeAspect="1"/>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2" name="Freeform 21"/>
            <p:cNvSpPr>
              <a:spLocks noChangeAspect="1"/>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sp>
        <p:nvSpPr>
          <p:cNvPr id="14" name="ZoneTexte 13"/>
          <p:cNvSpPr txBox="1"/>
          <p:nvPr/>
        </p:nvSpPr>
        <p:spPr>
          <a:xfrm>
            <a:off x="1" y="1953277"/>
            <a:ext cx="12192000" cy="4097532"/>
          </a:xfrm>
          <a:prstGeom prst="rect">
            <a:avLst/>
          </a:prstGeom>
          <a:noFill/>
        </p:spPr>
        <p:txBody>
          <a:bodyPr wrap="square" rtlCol="0">
            <a:spAutoFit/>
          </a:bodyPr>
          <a:lstStyle/>
          <a:p>
            <a:pPr eaLnBrk="1" fontAlgn="auto" hangingPunct="1">
              <a:spcBef>
                <a:spcPts val="0"/>
              </a:spcBef>
              <a:spcAft>
                <a:spcPts val="0"/>
              </a:spcAft>
            </a:pPr>
            <a:r>
              <a:rPr lang="fr-FR" sz="1800" b="1" dirty="0">
                <a:solidFill>
                  <a:srgbClr val="000099"/>
                </a:solidFill>
                <a:latin typeface="Arial"/>
                <a:ea typeface="ＭＳ Ｐゴシック" panose="020B0600070205080204" pitchFamily="34" charset="-128"/>
              </a:rPr>
              <a:t>La vaccination antigrippale (grippe saisonnière) est recommandée pour les personnes à risque de grippe sévère ou compliquée :</a:t>
            </a:r>
          </a:p>
          <a:p>
            <a:pPr marL="361950" indent="179388" eaLnBrk="1" fontAlgn="auto" hangingPunct="1">
              <a:lnSpc>
                <a:spcPct val="120000"/>
              </a:lnSpc>
              <a:spcBef>
                <a:spcPts val="600"/>
              </a:spcBef>
              <a:spcAft>
                <a:spcPts val="0"/>
              </a:spcAft>
              <a:buFontTx/>
              <a:buChar char="-"/>
            </a:pPr>
            <a:r>
              <a:rPr lang="fr-FR" dirty="0">
                <a:solidFill>
                  <a:srgbClr val="000099"/>
                </a:solidFill>
                <a:latin typeface="Arial"/>
                <a:ea typeface="ＭＳ Ｐゴシック" panose="020B0600070205080204" pitchFamily="34" charset="-128"/>
              </a:rPr>
              <a:t>les personnes âgées de </a:t>
            </a:r>
            <a:r>
              <a:rPr lang="fr-FR" sz="1800" b="1" dirty="0">
                <a:solidFill>
                  <a:srgbClr val="000099"/>
                </a:solidFill>
                <a:latin typeface="Arial"/>
                <a:ea typeface="ＭＳ Ｐゴシック" panose="020B0600070205080204" pitchFamily="34" charset="-128"/>
              </a:rPr>
              <a:t>65 ans et +</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les femmes enceintes</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(adultes et enfants) atteintes de certaines </a:t>
            </a:r>
            <a:r>
              <a:rPr lang="fr-FR" sz="1800" b="1" dirty="0">
                <a:solidFill>
                  <a:srgbClr val="000099"/>
                </a:solidFill>
                <a:latin typeface="Arial"/>
                <a:ea typeface="ＭＳ Ｐゴシック" panose="020B0600070205080204" pitchFamily="34" charset="-128"/>
              </a:rPr>
              <a:t>maladies chroniques</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t>
            </a:r>
            <a:r>
              <a:rPr lang="fr-FR" sz="1800" b="1" dirty="0">
                <a:solidFill>
                  <a:srgbClr val="000099"/>
                </a:solidFill>
                <a:latin typeface="Arial"/>
                <a:ea typeface="ＭＳ Ｐゴシック" panose="020B0600070205080204" pitchFamily="34" charset="-128"/>
              </a:rPr>
              <a:t>obèses</a:t>
            </a:r>
            <a:r>
              <a:rPr lang="fr-FR" dirty="0">
                <a:solidFill>
                  <a:srgbClr val="000099"/>
                </a:solidFill>
                <a:latin typeface="Arial"/>
                <a:ea typeface="ＭＳ Ｐゴシック" panose="020B0600070205080204" pitchFamily="34" charset="-128"/>
              </a:rPr>
              <a:t> (IMC ≥ 40)</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t>
            </a:r>
            <a:r>
              <a:rPr lang="fr-FR" b="1" dirty="0">
                <a:solidFill>
                  <a:srgbClr val="000099"/>
                </a:solidFill>
                <a:latin typeface="Arial"/>
                <a:ea typeface="ＭＳ Ｐゴシック" panose="020B0600070205080204" pitchFamily="34" charset="-128"/>
              </a:rPr>
              <a:t>séjournant dans un établissement de soins de suite </a:t>
            </a:r>
            <a:r>
              <a:rPr lang="fr-FR" dirty="0">
                <a:solidFill>
                  <a:srgbClr val="000099"/>
                </a:solidFill>
                <a:latin typeface="Arial"/>
                <a:ea typeface="ＭＳ Ｐゴシック" panose="020B0600070205080204" pitchFamily="34" charset="-128"/>
              </a:rPr>
              <a:t>ou dans un établissement médico-social d’hébergement </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l’entourage des nourrissons </a:t>
            </a:r>
            <a:r>
              <a:rPr lang="fr-FR" dirty="0">
                <a:solidFill>
                  <a:srgbClr val="000099"/>
                </a:solidFill>
                <a:latin typeface="Arial"/>
                <a:ea typeface="ＭＳ Ｐゴシック" panose="020B0600070205080204" pitchFamily="34" charset="-128"/>
              </a:rPr>
              <a:t>de moins de 6 mois présentant des facteurs de risque de grippe grave</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les professionnels de santé </a:t>
            </a:r>
            <a:r>
              <a:rPr lang="fr-FR" dirty="0">
                <a:solidFill>
                  <a:srgbClr val="000099"/>
                </a:solidFill>
                <a:latin typeface="Arial"/>
                <a:ea typeface="ＭＳ Ｐゴシック" panose="020B0600070205080204" pitchFamily="34" charset="-128"/>
              </a:rPr>
              <a:t>ou tout professionnel en contact régulier et prolongé avec des sujets à risque</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 personnel navigant des bateaux de croisière et des avions, et le personnel de l’industrie des voyages </a:t>
            </a:r>
          </a:p>
          <a:p>
            <a:pPr marL="361950" eaLnBrk="1" fontAlgn="auto" hangingPunct="1">
              <a:lnSpc>
                <a:spcPct val="120000"/>
              </a:lnSpc>
              <a:spcBef>
                <a:spcPts val="0"/>
              </a:spcBef>
              <a:spcAft>
                <a:spcPts val="0"/>
              </a:spcAft>
            </a:pPr>
            <a:r>
              <a:rPr lang="fr-FR" b="1" dirty="0">
                <a:solidFill>
                  <a:srgbClr val="000099"/>
                </a:solidFill>
                <a:latin typeface="Arial"/>
                <a:ea typeface="ＭＳ Ｐゴシック" panose="020B0600070205080204" pitchFamily="34" charset="-128"/>
              </a:rPr>
              <a:t>   </a:t>
            </a:r>
            <a:r>
              <a:rPr lang="fr-FR" sz="1800" b="1" dirty="0">
                <a:solidFill>
                  <a:srgbClr val="000099"/>
                </a:solidFill>
                <a:latin typeface="Arial"/>
                <a:ea typeface="ＭＳ Ｐゴシック" panose="020B0600070205080204" pitchFamily="34" charset="-128"/>
              </a:rPr>
              <a:t>accompagnant les groupes de voyageurs</a:t>
            </a:r>
          </a:p>
          <a:p>
            <a:pPr marL="361950" indent="179388" eaLnBrk="1" fontAlgn="auto" hangingPunct="1">
              <a:spcBef>
                <a:spcPts val="0"/>
              </a:spcBef>
              <a:spcAft>
                <a:spcPts val="0"/>
              </a:spcAft>
              <a:buFontTx/>
              <a:buChar char="-"/>
            </a:pPr>
            <a:endParaRPr lang="fr-FR" sz="1800" dirty="0">
              <a:solidFill>
                <a:srgbClr val="000000"/>
              </a:solidFill>
              <a:latin typeface="Arial"/>
            </a:endParaRPr>
          </a:p>
        </p:txBody>
      </p:sp>
      <p:sp>
        <p:nvSpPr>
          <p:cNvPr id="15" name="ZoneTexte 14"/>
          <p:cNvSpPr txBox="1"/>
          <p:nvPr/>
        </p:nvSpPr>
        <p:spPr>
          <a:xfrm>
            <a:off x="1739380" y="6048750"/>
            <a:ext cx="9127296" cy="400110"/>
          </a:xfrm>
          <a:prstGeom prst="rect">
            <a:avLst/>
          </a:prstGeom>
          <a:noFill/>
        </p:spPr>
        <p:txBody>
          <a:bodyPr wrap="square" rtlCol="0">
            <a:spAutoFit/>
          </a:bodyPr>
          <a:lstStyle/>
          <a:p>
            <a:pPr eaLnBrk="1" fontAlgn="auto" hangingPunct="1">
              <a:spcBef>
                <a:spcPts val="0"/>
              </a:spcBef>
              <a:spcAft>
                <a:spcPts val="0"/>
              </a:spcAft>
            </a:pPr>
            <a:r>
              <a:rPr lang="fr-FR" sz="2000" b="1" dirty="0">
                <a:solidFill>
                  <a:srgbClr val="000099"/>
                </a:solidFill>
                <a:latin typeface="Arial"/>
                <a:ea typeface="ＭＳ Ｐゴシック" panose="020B0600070205080204" pitchFamily="34" charset="-128"/>
              </a:rPr>
              <a:t>Mesures d’hygiène destinées à limiter la transmission de la grippe</a:t>
            </a:r>
          </a:p>
        </p:txBody>
      </p:sp>
    </p:spTree>
    <p:extLst>
      <p:ext uri="{BB962C8B-B14F-4D97-AF65-F5344CB8AC3E}">
        <p14:creationId xmlns:p14="http://schemas.microsoft.com/office/powerpoint/2010/main" val="15584951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027" name="Text Box 59"/>
          <p:cNvSpPr txBox="1">
            <a:spLocks noChangeArrowheads="1"/>
          </p:cNvSpPr>
          <p:nvPr/>
        </p:nvSpPr>
        <p:spPr bwMode="auto">
          <a:xfrm>
            <a:off x="967887" y="2471739"/>
            <a:ext cx="433378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Dilution du vaccin </a:t>
            </a:r>
            <a:r>
              <a:rPr lang="fr-FR" altLang="fr-FR" sz="1500" dirty="0" err="1">
                <a:solidFill>
                  <a:srgbClr val="000099"/>
                </a:solidFill>
                <a:cs typeface="Arial" panose="020B0604020202020204" pitchFamily="34" charset="0"/>
              </a:rPr>
              <a:t>anti-grippal</a:t>
            </a:r>
            <a:r>
              <a:rPr lang="fr-FR" altLang="fr-FR" sz="1500" dirty="0">
                <a:solidFill>
                  <a:srgbClr val="000099"/>
                </a:solidFill>
                <a:cs typeface="Arial" panose="020B0604020202020204" pitchFamily="34" charset="0"/>
              </a:rPr>
              <a:t> de l’année</a:t>
            </a:r>
          </a:p>
        </p:txBody>
      </p:sp>
      <p:sp>
        <p:nvSpPr>
          <p:cNvPr id="724028" name="Rectangle 60"/>
          <p:cNvSpPr>
            <a:spLocks noChangeArrowheads="1"/>
          </p:cNvSpPr>
          <p:nvPr/>
        </p:nvSpPr>
        <p:spPr bwMode="auto">
          <a:xfrm>
            <a:off x="7524264" y="2436964"/>
            <a:ext cx="289242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Influenzinum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tous les 15 jours</a:t>
            </a:r>
          </a:p>
        </p:txBody>
      </p:sp>
      <p:sp>
        <p:nvSpPr>
          <p:cNvPr id="724029" name="Text Box 61"/>
          <p:cNvSpPr txBox="1">
            <a:spLocks noChangeArrowheads="1"/>
          </p:cNvSpPr>
          <p:nvPr/>
        </p:nvSpPr>
        <p:spPr bwMode="auto">
          <a:xfrm>
            <a:off x="967886" y="4316414"/>
            <a:ext cx="497109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Prévention des complications pulmonaires</a:t>
            </a:r>
          </a:p>
        </p:txBody>
      </p:sp>
      <p:sp>
        <p:nvSpPr>
          <p:cNvPr id="724030" name="Text Box 62"/>
          <p:cNvSpPr txBox="1">
            <a:spLocks noChangeArrowheads="1"/>
          </p:cNvSpPr>
          <p:nvPr/>
        </p:nvSpPr>
        <p:spPr bwMode="auto">
          <a:xfrm>
            <a:off x="7249627" y="4301531"/>
            <a:ext cx="316706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Sérum de Yersin 9 CH</a:t>
            </a:r>
          </a:p>
          <a:p>
            <a:pPr algn="r"/>
            <a:r>
              <a:rPr lang="fr-FR" altLang="fr-FR" sz="1300" dirty="0">
                <a:solidFill>
                  <a:srgbClr val="000099"/>
                </a:solidFill>
                <a:cs typeface="Arial" panose="020B0604020202020204" pitchFamily="34" charset="0"/>
              </a:rPr>
              <a:t>1 dose par mois pendant tout l’hiver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Prévention hivernale</a:t>
            </a:r>
          </a:p>
        </p:txBody>
      </p:sp>
      <p:sp>
        <p:nvSpPr>
          <p:cNvPr id="11" name="ZoneTexte 10"/>
          <p:cNvSpPr txBox="1"/>
          <p:nvPr/>
        </p:nvSpPr>
        <p:spPr>
          <a:xfrm>
            <a:off x="1900298" y="2925333"/>
            <a:ext cx="4038683" cy="646331"/>
          </a:xfrm>
          <a:prstGeom prst="rect">
            <a:avLst/>
          </a:prstGeom>
          <a:noFill/>
        </p:spPr>
        <p:txBody>
          <a:bodyPr wrap="square" rtlCol="0">
            <a:spAutoFit/>
          </a:bodyPr>
          <a:lstStyle/>
          <a:p>
            <a:pPr eaLnBrk="1" fontAlgn="auto" hangingPunct="1">
              <a:spcBef>
                <a:spcPts val="0"/>
              </a:spcBef>
              <a:spcAft>
                <a:spcPts val="0"/>
              </a:spcAft>
            </a:pPr>
            <a:r>
              <a:rPr lang="fr-FR" sz="1800" dirty="0">
                <a:solidFill>
                  <a:srgbClr val="FF0000"/>
                </a:solidFill>
                <a:latin typeface="Arial"/>
              </a:rPr>
              <a:t>N’est pas un vaccin</a:t>
            </a:r>
          </a:p>
          <a:p>
            <a:pPr eaLnBrk="1" fontAlgn="auto" hangingPunct="1">
              <a:spcBef>
                <a:spcPts val="0"/>
              </a:spcBef>
              <a:spcAft>
                <a:spcPts val="0"/>
              </a:spcAft>
            </a:pPr>
            <a:r>
              <a:rPr lang="fr-FR" sz="1800" dirty="0">
                <a:solidFill>
                  <a:srgbClr val="FF0000"/>
                </a:solidFill>
                <a:latin typeface="Arial"/>
              </a:rPr>
              <a:t>Ne remplace pas le vaccin antigrippal</a:t>
            </a:r>
          </a:p>
        </p:txBody>
      </p:sp>
      <p:pic>
        <p:nvPicPr>
          <p:cNvPr id="12"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6" y="2881522"/>
            <a:ext cx="881809" cy="73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4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4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40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4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027" grpId="0" autoUpdateAnimBg="0"/>
      <p:bldP spid="724028" grpId="0" animBg="1"/>
      <p:bldP spid="724030" grpId="0" animBg="1"/>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9" name="Text Box 63"/>
          <p:cNvSpPr txBox="1">
            <a:spLocks noChangeArrowheads="1"/>
          </p:cNvSpPr>
          <p:nvPr/>
        </p:nvSpPr>
        <p:spPr bwMode="auto">
          <a:xfrm>
            <a:off x="1059576" y="2305826"/>
            <a:ext cx="3970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b="1" dirty="0">
                <a:solidFill>
                  <a:srgbClr val="000099"/>
                </a:solidFill>
                <a:cs typeface="Arial" panose="020B0604020202020204" pitchFamily="34" charset="0"/>
              </a:rPr>
              <a:t>Céphalée</a:t>
            </a:r>
            <a:r>
              <a:rPr lang="fr-FR" altLang="fr-FR" sz="1600" dirty="0">
                <a:solidFill>
                  <a:srgbClr val="000099"/>
                </a:solidFill>
                <a:cs typeface="Arial" panose="020B0604020202020204" pitchFamily="34" charset="0"/>
              </a:rPr>
              <a:t>, frissons, </a:t>
            </a:r>
            <a:r>
              <a:rPr lang="fr-FR" altLang="fr-FR" sz="1600" b="1" dirty="0">
                <a:solidFill>
                  <a:srgbClr val="000099"/>
                </a:solidFill>
                <a:cs typeface="Arial" panose="020B0604020202020204" pitchFamily="34" charset="0"/>
              </a:rPr>
              <a:t>tremblements, abrutissement</a:t>
            </a:r>
            <a:r>
              <a:rPr lang="fr-FR" altLang="fr-FR" sz="1600" dirty="0">
                <a:solidFill>
                  <a:srgbClr val="000099"/>
                </a:solidFill>
                <a:cs typeface="Arial" panose="020B0604020202020204" pitchFamily="34" charset="0"/>
              </a:rPr>
              <a:t>, courbatures, sueurs, fièvre avec </a:t>
            </a:r>
            <a:r>
              <a:rPr lang="fr-FR" altLang="fr-FR" sz="1600" b="1" dirty="0">
                <a:solidFill>
                  <a:srgbClr val="000099"/>
                </a:solidFill>
                <a:cs typeface="Arial" panose="020B0604020202020204" pitchFamily="34" charset="0"/>
              </a:rPr>
              <a:t>absence de soif</a:t>
            </a:r>
          </a:p>
        </p:txBody>
      </p:sp>
      <p:sp>
        <p:nvSpPr>
          <p:cNvPr id="726080" name="Rectangle 64"/>
          <p:cNvSpPr>
            <a:spLocks noChangeArrowheads="1"/>
          </p:cNvSpPr>
          <p:nvPr/>
        </p:nvSpPr>
        <p:spPr bwMode="auto">
          <a:xfrm>
            <a:off x="7363685" y="2275636"/>
            <a:ext cx="3058131" cy="81724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eaLnBrk="1" hangingPunct="1"/>
            <a:r>
              <a:rPr lang="fr-FR" altLang="fr-FR" sz="1300" dirty="0">
                <a:solidFill>
                  <a:srgbClr val="000099"/>
                </a:solidFill>
                <a:cs typeface="Arial" panose="020B0604020202020204" pitchFamily="34" charset="0"/>
              </a:rPr>
              <a:t>5 granules toutes les heures, </a:t>
            </a:r>
          </a:p>
          <a:p>
            <a:pPr algn="r" eaLnBrk="1" hangingPunct="1"/>
            <a:r>
              <a:rPr lang="fr-FR" altLang="fr-FR" sz="1300" dirty="0">
                <a:solidFill>
                  <a:srgbClr val="000099"/>
                </a:solidFill>
                <a:cs typeface="Arial" panose="020B0604020202020204" pitchFamily="34" charset="0"/>
              </a:rPr>
              <a:t>Espacer selon amélioration</a:t>
            </a:r>
          </a:p>
        </p:txBody>
      </p:sp>
      <p:sp>
        <p:nvSpPr>
          <p:cNvPr id="726081" name="Text Box 65"/>
          <p:cNvSpPr txBox="1">
            <a:spLocks noChangeArrowheads="1"/>
          </p:cNvSpPr>
          <p:nvPr/>
        </p:nvSpPr>
        <p:spPr bwMode="auto">
          <a:xfrm>
            <a:off x="1059575" y="3682718"/>
            <a:ext cx="4351873" cy="584775"/>
          </a:xfrm>
          <a:prstGeom prst="rect">
            <a:avLst/>
          </a:prstGeom>
          <a:noFill/>
          <a:ln>
            <a:noFill/>
          </a:ln>
          <a:effec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1" fontAlgn="auto" hangingPunct="1">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Courbatures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besoin de bouger</a:t>
            </a:r>
            <a:r>
              <a:rPr lang="fr-FR" altLang="fr-FR" dirty="0">
                <a:solidFill>
                  <a:srgbClr val="000099"/>
                </a:solidFill>
                <a:cs typeface="Arial" panose="020B0604020202020204" pitchFamily="34" charset="0"/>
              </a:rPr>
              <a:t>, fièvre avec soif vive, </a:t>
            </a:r>
            <a:r>
              <a:rPr lang="fr-FR" altLang="fr-FR" b="1" dirty="0">
                <a:solidFill>
                  <a:srgbClr val="000099"/>
                </a:solidFill>
                <a:cs typeface="Arial" panose="020B0604020202020204" pitchFamily="34" charset="0"/>
              </a:rPr>
              <a:t>poussée d’herpès</a:t>
            </a:r>
          </a:p>
        </p:txBody>
      </p:sp>
      <p:sp>
        <p:nvSpPr>
          <p:cNvPr id="726082" name="Rectangle 66"/>
          <p:cNvSpPr>
            <a:spLocks noChangeArrowheads="1"/>
          </p:cNvSpPr>
          <p:nvPr/>
        </p:nvSpPr>
        <p:spPr bwMode="auto">
          <a:xfrm>
            <a:off x="7363685" y="3709262"/>
            <a:ext cx="3058131" cy="81724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15 CH</a:t>
            </a:r>
          </a:p>
          <a:p>
            <a:pPr algn="r" eaLnBrk="1" hangingPunct="1"/>
            <a:r>
              <a:rPr lang="fr-FR" altLang="fr-FR" sz="1300" dirty="0">
                <a:solidFill>
                  <a:srgbClr val="000099"/>
                </a:solidFill>
                <a:cs typeface="Arial" panose="020B0604020202020204" pitchFamily="34" charset="0"/>
              </a:rPr>
              <a:t>5 granules toutes les heures </a:t>
            </a:r>
          </a:p>
          <a:p>
            <a:pPr algn="r" eaLnBrk="1" hangingPunct="1"/>
            <a:r>
              <a:rPr lang="fr-FR" altLang="fr-FR" sz="1300" dirty="0">
                <a:solidFill>
                  <a:srgbClr val="000099"/>
                </a:solidFill>
                <a:cs typeface="Arial" panose="020B0604020202020204" pitchFamily="34" charset="0"/>
              </a:rPr>
              <a:t>Espacer selon amélioration</a:t>
            </a:r>
          </a:p>
        </p:txBody>
      </p:sp>
      <p:sp>
        <p:nvSpPr>
          <p:cNvPr id="15" name="Text Box 6"/>
          <p:cNvSpPr txBox="1">
            <a:spLocks noChangeArrowheads="1"/>
          </p:cNvSpPr>
          <p:nvPr/>
        </p:nvSpPr>
        <p:spPr bwMode="auto">
          <a:xfrm>
            <a:off x="7336697" y="5165286"/>
            <a:ext cx="3085119" cy="817245"/>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b="1" dirty="0" err="1">
                <a:solidFill>
                  <a:srgbClr val="000099"/>
                </a:solidFill>
                <a:ea typeface="ＭＳ Ｐゴシック" panose="020B0600070205080204" pitchFamily="34" charset="-128"/>
              </a:rPr>
              <a:t>Bryonia</a:t>
            </a:r>
            <a:r>
              <a:rPr lang="fr-FR" altLang="fr-FR" b="1" dirty="0">
                <a:solidFill>
                  <a:srgbClr val="000099"/>
                </a:solidFill>
                <a:ea typeface="ＭＳ Ｐゴシック" panose="020B0600070205080204" pitchFamily="34" charset="-128"/>
              </a:rPr>
              <a:t> 9 CH </a:t>
            </a:r>
          </a:p>
          <a:p>
            <a:pPr algn="r" eaLnBrk="1" fontAlgn="auto" hangingPunct="1">
              <a:spcBef>
                <a:spcPts val="0"/>
              </a:spcBef>
              <a:spcAft>
                <a:spcPts val="0"/>
              </a:spcAft>
              <a:defRPr/>
            </a:pPr>
            <a:r>
              <a:rPr lang="fr-FR" altLang="fr-FR" sz="1300" dirty="0">
                <a:solidFill>
                  <a:srgbClr val="000090"/>
                </a:solidFill>
              </a:rPr>
              <a:t>5 granules toutes les heures </a:t>
            </a:r>
          </a:p>
          <a:p>
            <a:pPr algn="r" eaLnBrk="1" fontAlgn="auto" hangingPunct="1">
              <a:spcBef>
                <a:spcPts val="0"/>
              </a:spcBef>
              <a:spcAft>
                <a:spcPts val="0"/>
              </a:spcAft>
              <a:defRPr/>
            </a:pPr>
            <a:r>
              <a:rPr lang="fr-FR" altLang="fr-FR" sz="1300" dirty="0">
                <a:solidFill>
                  <a:srgbClr val="000099"/>
                </a:solidFill>
              </a:rPr>
              <a:t>Espacer selon amélioration</a:t>
            </a:r>
            <a:endParaRPr lang="fr-FR" altLang="fr-FR" sz="1300" dirty="0">
              <a:solidFill>
                <a:srgbClr val="000090"/>
              </a:solidFill>
            </a:endParaRPr>
          </a:p>
        </p:txBody>
      </p:sp>
      <p:sp>
        <p:nvSpPr>
          <p:cNvPr id="16" name="Text Box 67"/>
          <p:cNvSpPr txBox="1">
            <a:spLocks noChangeArrowheads="1"/>
          </p:cNvSpPr>
          <p:nvPr/>
        </p:nvSpPr>
        <p:spPr bwMode="auto">
          <a:xfrm>
            <a:off x="1059577" y="5148605"/>
            <a:ext cx="49514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dirty="0">
                <a:solidFill>
                  <a:srgbClr val="000099"/>
                </a:solidFill>
                <a:cs typeface="Arial" panose="020B0604020202020204" pitchFamily="34" charset="0"/>
              </a:rPr>
              <a:t>Toux sèche douloureuse</a:t>
            </a:r>
            <a:r>
              <a:rPr lang="fr-FR" altLang="fr-FR" sz="1600" b="1" dirty="0">
                <a:solidFill>
                  <a:srgbClr val="000099"/>
                </a:solidFill>
                <a:cs typeface="Arial" panose="020B0604020202020204" pitchFamily="34" charset="0"/>
              </a:rPr>
              <a:t> </a:t>
            </a:r>
          </a:p>
          <a:p>
            <a:pPr eaLnBrk="1" hangingPunct="1">
              <a:buClr>
                <a:srgbClr val="62C400"/>
              </a:buClr>
            </a:pPr>
            <a:r>
              <a:rPr lang="fr-FR" altLang="fr-FR" sz="1600" b="1" i="1" dirty="0">
                <a:solidFill>
                  <a:srgbClr val="000099"/>
                </a:solidFill>
                <a:cs typeface="Arial" panose="020B0604020202020204" pitchFamily="34" charset="0"/>
              </a:rPr>
              <a:t>     aggravation par le moindre mouvement</a:t>
            </a:r>
          </a:p>
          <a:p>
            <a:pPr eaLnBrk="1" hangingPunct="1">
              <a:buClr>
                <a:srgbClr val="62C400"/>
              </a:buClr>
              <a:tabLst>
                <a:tab pos="269875" algn="l"/>
                <a:tab pos="7124700" algn="r"/>
              </a:tabLst>
            </a:pPr>
            <a:r>
              <a:rPr lang="fr-FR" altLang="fr-FR" b="1" i="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fièvre à début progressif avec </a:t>
            </a:r>
            <a:r>
              <a:rPr lang="fr-FR" altLang="fr-FR" b="1" dirty="0">
                <a:solidFill>
                  <a:srgbClr val="000099"/>
                </a:solidFill>
                <a:cs typeface="Arial" panose="020B0604020202020204" pitchFamily="34" charset="0"/>
              </a:rPr>
              <a:t>soif intense </a:t>
            </a:r>
            <a:r>
              <a:rPr lang="fr-FR" altLang="fr-FR" dirty="0">
                <a:solidFill>
                  <a:srgbClr val="000099"/>
                </a:solidFill>
                <a:cs typeface="Arial" panose="020B0604020202020204" pitchFamily="34" charset="0"/>
              </a:rPr>
              <a:t>(grande quantité d’eau froide), </a:t>
            </a:r>
          </a:p>
          <a:p>
            <a:pPr eaLnBrk="1" hangingPunct="1">
              <a:buClr>
                <a:srgbClr val="62C400"/>
              </a:buClr>
            </a:pPr>
            <a:endParaRPr lang="fr-FR" altLang="fr-FR" sz="1600" b="1" i="1" dirty="0">
              <a:solidFill>
                <a:srgbClr val="000099"/>
              </a:solidFill>
              <a:cs typeface="Arial" panose="020B0604020202020204" pitchFamily="34" charset="0"/>
            </a:endParaRP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7"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Etats grippaux</a:t>
            </a:r>
          </a:p>
        </p:txBody>
      </p:sp>
      <p:sp>
        <p:nvSpPr>
          <p:cNvPr id="18" name="ZoneTexte 17"/>
          <p:cNvSpPr txBox="1"/>
          <p:nvPr/>
        </p:nvSpPr>
        <p:spPr>
          <a:xfrm>
            <a:off x="401596" y="1615209"/>
            <a:ext cx="3496826" cy="338554"/>
          </a:xfrm>
          <a:prstGeom prst="rect">
            <a:avLst/>
          </a:prstGeom>
          <a:noFill/>
        </p:spPr>
        <p:txBody>
          <a:bodyPr wrap="square" rtlCol="0">
            <a:spAutoFit/>
          </a:bodyPr>
          <a:lstStyle/>
          <a:p>
            <a:r>
              <a:rPr lang="fr-FR" u="sng" dirty="0">
                <a:solidFill>
                  <a:srgbClr val="000099"/>
                </a:solidFill>
              </a:rPr>
              <a:t>En complément d’un antipyrétique</a:t>
            </a:r>
          </a:p>
        </p:txBody>
      </p:sp>
    </p:spTree>
    <p:extLst>
      <p:ext uri="{BB962C8B-B14F-4D97-AF65-F5344CB8AC3E}">
        <p14:creationId xmlns:p14="http://schemas.microsoft.com/office/powerpoint/2010/main" val="927451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260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260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260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260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79" grpId="0" autoUpdateAnimBg="0"/>
      <p:bldP spid="726080" grpId="0" animBg="1"/>
      <p:bldP spid="726081" grpId="0" autoUpdateAnimBg="0"/>
      <p:bldP spid="726082" grpId="0" animBg="1"/>
      <p:bldP spid="15" grpId="0" animBg="1"/>
      <p:bldP spid="16"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7" name="Text Box 61"/>
          <p:cNvSpPr txBox="1">
            <a:spLocks noChangeArrowheads="1"/>
          </p:cNvSpPr>
          <p:nvPr/>
        </p:nvSpPr>
        <p:spPr bwMode="auto">
          <a:xfrm>
            <a:off x="1059576" y="2397057"/>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dirty="0">
                <a:solidFill>
                  <a:srgbClr val="000099"/>
                </a:solidFill>
                <a:cs typeface="Arial" panose="020B0604020202020204" pitchFamily="34" charset="0"/>
              </a:rPr>
              <a:t>Douleurs musculaires/osseuses</a:t>
            </a:r>
            <a:r>
              <a:rPr lang="fr-FR" altLang="fr-FR" sz="1600" b="1" dirty="0">
                <a:solidFill>
                  <a:srgbClr val="000099"/>
                </a:solidFill>
                <a:cs typeface="Arial" panose="020B0604020202020204" pitchFamily="34" charset="0"/>
              </a:rPr>
              <a:t>,</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endolorissement des globes oculaires</a:t>
            </a:r>
          </a:p>
        </p:txBody>
      </p:sp>
      <p:sp>
        <p:nvSpPr>
          <p:cNvPr id="726078" name="Rectangle 62"/>
          <p:cNvSpPr>
            <a:spLocks noChangeArrowheads="1"/>
          </p:cNvSpPr>
          <p:nvPr/>
        </p:nvSpPr>
        <p:spPr bwMode="auto">
          <a:xfrm>
            <a:off x="7011866" y="2397057"/>
            <a:ext cx="3409950"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b="1">
                <a:solidFill>
                  <a:srgbClr val="000099"/>
                </a:solidFill>
                <a:cs typeface="Arial" panose="020B0604020202020204" pitchFamily="34" charset="0"/>
              </a:rPr>
              <a:t>Eupatorium perfoliatum 9 CH</a:t>
            </a:r>
          </a:p>
          <a:p>
            <a:pPr algn="r" eaLnBrk="1" hangingPunct="1"/>
            <a:r>
              <a:rPr lang="fr-FR" altLang="fr-FR" sz="1600">
                <a:solidFill>
                  <a:srgbClr val="000099"/>
                </a:solidFill>
                <a:cs typeface="Arial" panose="020B0604020202020204" pitchFamily="34" charset="0"/>
              </a:rPr>
              <a:t>5 granules toutes les heures, ESA</a:t>
            </a:r>
          </a:p>
        </p:txBody>
      </p:sp>
      <p:sp>
        <p:nvSpPr>
          <p:cNvPr id="12" name="Rectangle 68"/>
          <p:cNvSpPr>
            <a:spLocks noChangeArrowheads="1"/>
          </p:cNvSpPr>
          <p:nvPr/>
        </p:nvSpPr>
        <p:spPr bwMode="auto">
          <a:xfrm>
            <a:off x="7070604" y="4196361"/>
            <a:ext cx="3351212"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a:solidFill>
                  <a:srgbClr val="000099"/>
                </a:solidFill>
                <a:cs typeface="Arial" panose="020B0604020202020204" pitchFamily="34" charset="0"/>
              </a:rPr>
              <a:t>Arnica montana 9 CH</a:t>
            </a:r>
          </a:p>
          <a:p>
            <a:pPr algn="r" eaLnBrk="1" hangingPunct="1"/>
            <a:r>
              <a:rPr lang="fr-FR" altLang="fr-FR" sz="1600">
                <a:solidFill>
                  <a:srgbClr val="000099"/>
                </a:solidFill>
                <a:cs typeface="Arial" panose="020B0604020202020204" pitchFamily="34" charset="0"/>
              </a:rPr>
              <a:t>5 granules toutes les heures, ESA</a:t>
            </a:r>
          </a:p>
        </p:txBody>
      </p:sp>
      <p:sp>
        <p:nvSpPr>
          <p:cNvPr id="14" name="Text Box 65"/>
          <p:cNvSpPr txBox="1">
            <a:spLocks noChangeArrowheads="1"/>
          </p:cNvSpPr>
          <p:nvPr/>
        </p:nvSpPr>
        <p:spPr bwMode="auto">
          <a:xfrm>
            <a:off x="1059576" y="4194773"/>
            <a:ext cx="473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b="1" dirty="0">
                <a:solidFill>
                  <a:srgbClr val="000099"/>
                </a:solidFill>
                <a:cs typeface="Arial" panose="020B0604020202020204" pitchFamily="34" charset="0"/>
              </a:rPr>
              <a:t>Courbatures généralisées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sensation d’avoir été roué de coups </a:t>
            </a:r>
            <a:r>
              <a:rPr lang="fr-FR" altLang="fr-FR" sz="1600" dirty="0">
                <a:solidFill>
                  <a:srgbClr val="000099"/>
                </a:solidFill>
                <a:cs typeface="Arial" panose="020B0604020202020204" pitchFamily="34" charset="0"/>
              </a:rPr>
              <a:t>et de lit trop dur</a:t>
            </a: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Etats grippaux</a:t>
            </a:r>
          </a:p>
        </p:txBody>
      </p:sp>
    </p:spTree>
    <p:extLst>
      <p:ext uri="{BB962C8B-B14F-4D97-AF65-F5344CB8AC3E}">
        <p14:creationId xmlns:p14="http://schemas.microsoft.com/office/powerpoint/2010/main" val="2186955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26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260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77" grpId="0" autoUpdateAnimBg="0"/>
      <p:bldP spid="726078" grpId="0" animBg="1"/>
      <p:bldP spid="12" grpId="0" animBg="1"/>
      <p:bldP spid="14"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6" name="Text Box 66"/>
          <p:cNvSpPr txBox="1">
            <a:spLocks noChangeArrowheads="1"/>
          </p:cNvSpPr>
          <p:nvPr/>
        </p:nvSpPr>
        <p:spPr bwMode="auto">
          <a:xfrm>
            <a:off x="976679" y="3444876"/>
            <a:ext cx="37290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Asthénie physique </a:t>
            </a:r>
            <a:r>
              <a:rPr lang="fr-FR" altLang="fr-FR" sz="1500" b="1" dirty="0">
                <a:solidFill>
                  <a:srgbClr val="000099"/>
                </a:solidFill>
                <a:cs typeface="Arial" panose="020B0604020202020204" pitchFamily="34" charset="0"/>
              </a:rPr>
              <a:t>suite à des pertes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hydriques</a:t>
            </a:r>
            <a:r>
              <a:rPr lang="fr-FR" altLang="fr-FR" sz="1500" dirty="0">
                <a:solidFill>
                  <a:srgbClr val="000099"/>
                </a:solidFill>
                <a:cs typeface="Arial" panose="020B0604020202020204" pitchFamily="34" charset="0"/>
              </a:rPr>
              <a:t> (transpiration excessive)</a:t>
            </a:r>
            <a:endParaRPr lang="fr-FR" altLang="fr-FR" sz="1500" b="1" dirty="0">
              <a:solidFill>
                <a:srgbClr val="000099"/>
              </a:solidFill>
              <a:cs typeface="Arial" panose="020B0604020202020204" pitchFamily="34" charset="0"/>
            </a:endParaRPr>
          </a:p>
        </p:txBody>
      </p:sp>
      <p:sp>
        <p:nvSpPr>
          <p:cNvPr id="727107" name="Text Box 67"/>
          <p:cNvSpPr txBox="1">
            <a:spLocks noChangeArrowheads="1"/>
          </p:cNvSpPr>
          <p:nvPr/>
        </p:nvSpPr>
        <p:spPr bwMode="auto">
          <a:xfrm>
            <a:off x="976679" y="4634700"/>
            <a:ext cx="40848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Asthénie </a:t>
            </a:r>
            <a:r>
              <a:rPr lang="fr-FR" altLang="fr-FR" sz="1500" b="1" dirty="0">
                <a:solidFill>
                  <a:srgbClr val="000099"/>
                </a:solidFill>
                <a:cs typeface="Arial" panose="020B0604020202020204" pitchFamily="34" charset="0"/>
              </a:rPr>
              <a:t>physique et psychique</a:t>
            </a:r>
            <a:r>
              <a:rPr lang="fr-FR" altLang="fr-FR" sz="1500" dirty="0">
                <a:solidFill>
                  <a:srgbClr val="000099"/>
                </a:solidFill>
                <a:cs typeface="Arial" panose="020B0604020202020204" pitchFamily="34" charset="0"/>
              </a:rPr>
              <a:t> avec </a:t>
            </a:r>
            <a:r>
              <a:rPr lang="fr-FR" altLang="fr-FR" sz="1500" b="1" dirty="0">
                <a:solidFill>
                  <a:srgbClr val="000099"/>
                </a:solidFill>
                <a:cs typeface="Arial" panose="020B0604020202020204" pitchFamily="34" charset="0"/>
              </a:rPr>
              <a:t>hyperémotivité</a:t>
            </a:r>
          </a:p>
          <a:p>
            <a:pPr>
              <a:buClr>
                <a:srgbClr val="62C400"/>
              </a:buClr>
            </a:pPr>
            <a:r>
              <a:rPr lang="fr-FR" altLang="fr-FR" sz="1500" dirty="0">
                <a:solidFill>
                  <a:srgbClr val="000099"/>
                </a:solidFill>
                <a:cs typeface="Arial" panose="020B0604020202020204" pitchFamily="34" charset="0"/>
              </a:rPr>
              <a:t>	  convalescence des maladies infectieuses</a:t>
            </a:r>
          </a:p>
        </p:txBody>
      </p:sp>
      <p:sp>
        <p:nvSpPr>
          <p:cNvPr id="727108" name="Text Box 68"/>
          <p:cNvSpPr txBox="1">
            <a:spLocks noChangeArrowheads="1"/>
          </p:cNvSpPr>
          <p:nvPr/>
        </p:nvSpPr>
        <p:spPr bwMode="auto">
          <a:xfrm>
            <a:off x="976679" y="2092448"/>
            <a:ext cx="37290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a:t>
            </a:r>
            <a:r>
              <a:rPr lang="fr-FR" altLang="fr-FR" sz="1500" b="1" dirty="0">
                <a:solidFill>
                  <a:srgbClr val="000099"/>
                </a:solidFill>
                <a:cs typeface="Arial" panose="020B0604020202020204" pitchFamily="34" charset="0"/>
              </a:rPr>
              <a:t>post-grippale</a:t>
            </a:r>
          </a:p>
        </p:txBody>
      </p:sp>
      <p:sp>
        <p:nvSpPr>
          <p:cNvPr id="727109" name="Rectangle 69"/>
          <p:cNvSpPr>
            <a:spLocks noChangeArrowheads="1"/>
          </p:cNvSpPr>
          <p:nvPr/>
        </p:nvSpPr>
        <p:spPr bwMode="auto">
          <a:xfrm>
            <a:off x="7843313" y="3444876"/>
            <a:ext cx="2552126"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727110" name="Rectangle 70"/>
          <p:cNvSpPr>
            <a:spLocks noChangeArrowheads="1"/>
          </p:cNvSpPr>
          <p:nvPr/>
        </p:nvSpPr>
        <p:spPr bwMode="auto">
          <a:xfrm>
            <a:off x="7349320" y="4709381"/>
            <a:ext cx="30461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phosphoricum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727111" name="Rectangle 71"/>
          <p:cNvSpPr>
            <a:spLocks noChangeArrowheads="1"/>
          </p:cNvSpPr>
          <p:nvPr/>
        </p:nvSpPr>
        <p:spPr bwMode="auto">
          <a:xfrm>
            <a:off x="7843313" y="2092448"/>
            <a:ext cx="2552126"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Influenzinum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Convalescence des pathologies hivernales</a:t>
            </a:r>
          </a:p>
        </p:txBody>
      </p:sp>
      <p:pic>
        <p:nvPicPr>
          <p:cNvPr id="12"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1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1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71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7110"/>
                                        </p:tgtEl>
                                        <p:attrNameLst>
                                          <p:attrName>style.visibility</p:attrName>
                                        </p:attrNameLst>
                                      </p:cBhvr>
                                      <p:to>
                                        <p:strVal val="visible"/>
                                      </p:to>
                                    </p:set>
                                  </p:childTnLst>
                                </p:cTn>
                              </p:par>
                              <p:par>
                                <p:cTn id="27" presetID="35" presetClass="emph" presetSubtype="0" repeatCount="indefinite" fill="hold" nodeType="withEffect">
                                  <p:stCondLst>
                                    <p:cond delay="0"/>
                                  </p:stCondLst>
                                  <p:childTnLst>
                                    <p:anim calcmode="discrete" valueType="str">
                                      <p:cBhvr>
                                        <p:cTn id="2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6" grpId="0" autoUpdateAnimBg="0"/>
      <p:bldP spid="727107" grpId="0" autoUpdateAnimBg="0"/>
      <p:bldP spid="727108" grpId="0" autoUpdateAnimBg="0"/>
      <p:bldP spid="727109" grpId="0" animBg="1"/>
      <p:bldP spid="727110" grpId="0" animBg="1"/>
      <p:bldP spid="7271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r>
              <a:rPr lang="fr-FR" altLang="fr-FR" sz="2000" b="1" u="sng" dirty="0">
                <a:solidFill>
                  <a:srgbClr val="000099"/>
                </a:solidFill>
                <a:cs typeface="Arial" panose="020B0604020202020204" pitchFamily="34" charset="0"/>
              </a:rPr>
              <a:t>Objectif :</a:t>
            </a:r>
          </a:p>
          <a:p>
            <a:pPr eaLnBrk="1" hangingPunct="1">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r>
              <a:rPr lang="fr-FR" altLang="fr-FR" sz="1800" b="1" dirty="0">
                <a:solidFill>
                  <a:srgbClr val="000099"/>
                </a:solidFill>
                <a:cs typeface="Arial" panose="020B0604020202020204" pitchFamily="34" charset="0"/>
              </a:rPr>
              <a:t>Individuellement</a:t>
            </a:r>
          </a:p>
          <a:p>
            <a:pPr eaLnBrk="1" hangingPunct="1">
              <a:spcBef>
                <a:spcPct val="20000"/>
              </a:spcBef>
              <a:buBlip>
                <a:blip r:embed="rId3"/>
              </a:buBlip>
            </a:pPr>
            <a:r>
              <a:rPr lang="fr-FR" altLang="fr-FR" sz="1800" dirty="0">
                <a:solidFill>
                  <a:srgbClr val="000099"/>
                </a:solidFill>
                <a:cs typeface="Arial" panose="020B0604020202020204" pitchFamily="34" charset="0"/>
              </a:rPr>
              <a:t>Utiliser la structure proposée</a:t>
            </a:r>
          </a:p>
          <a:p>
            <a:pPr eaLnBrk="1" hangingPunct="1">
              <a:spcBef>
                <a:spcPct val="20000"/>
              </a:spcBef>
              <a:buBlip>
                <a:blip r:embed="rId3"/>
              </a:buBlip>
            </a:pPr>
            <a:r>
              <a:rPr lang="fr-FR" altLang="fr-FR" sz="1800" dirty="0">
                <a:solidFill>
                  <a:srgbClr val="000099"/>
                </a:solidFill>
                <a:cs typeface="Arial" panose="020B0604020202020204" pitchFamily="34" charset="0"/>
              </a:rPr>
              <a:t>Construire les 2 arbres décisionnels « Rhume », « Syndromes grippaux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Arbres décisionnels</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11590916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rotWithShape="1">
          <a:blip r:embed="rId3"/>
          <a:srcRect l="1670" r="982" b="2621"/>
          <a:stretch/>
        </p:blipFill>
        <p:spPr>
          <a:xfrm>
            <a:off x="1763486" y="1139159"/>
            <a:ext cx="9395927" cy="4948379"/>
          </a:xfrm>
          <a:prstGeom prst="rect">
            <a:avLst/>
          </a:prstGeom>
        </p:spPr>
      </p:pic>
      <p:sp>
        <p:nvSpPr>
          <p:cNvPr id="32870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Rhume</a:t>
            </a:r>
          </a:p>
        </p:txBody>
      </p:sp>
      <p:sp>
        <p:nvSpPr>
          <p:cNvPr id="5" name="Pentagone 4"/>
          <p:cNvSpPr/>
          <p:nvPr/>
        </p:nvSpPr>
        <p:spPr>
          <a:xfrm rot="5400000">
            <a:off x="1000363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6" name="ZoneTexte 16"/>
          <p:cNvSpPr txBox="1">
            <a:spLocks noChangeArrowheads="1"/>
          </p:cNvSpPr>
          <p:nvPr/>
        </p:nvSpPr>
        <p:spPr bwMode="auto">
          <a:xfrm>
            <a:off x="1004570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813" y="371475"/>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2085679" y="498469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douleur</a:t>
            </a:r>
          </a:p>
        </p:txBody>
      </p:sp>
      <p:sp>
        <p:nvSpPr>
          <p:cNvPr id="9" name="ZoneTexte 8"/>
          <p:cNvSpPr txBox="1">
            <a:spLocks noChangeArrowheads="1"/>
          </p:cNvSpPr>
          <p:nvPr/>
        </p:nvSpPr>
        <p:spPr bwMode="auto">
          <a:xfrm>
            <a:off x="2239876" y="516191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racine</a:t>
            </a:r>
          </a:p>
        </p:txBody>
      </p:sp>
      <p:sp>
        <p:nvSpPr>
          <p:cNvPr id="10" name="ZoneTexte 9"/>
          <p:cNvSpPr txBox="1">
            <a:spLocks noChangeArrowheads="1"/>
          </p:cNvSpPr>
          <p:nvPr/>
        </p:nvSpPr>
        <p:spPr bwMode="auto">
          <a:xfrm>
            <a:off x="1850958" y="5663892"/>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PULMONARIA 5 CH</a:t>
            </a:r>
          </a:p>
        </p:txBody>
      </p:sp>
      <p:sp>
        <p:nvSpPr>
          <p:cNvPr id="11" name="ZoneTexte 10"/>
          <p:cNvSpPr txBox="1">
            <a:spLocks noChangeArrowheads="1"/>
          </p:cNvSpPr>
          <p:nvPr/>
        </p:nvSpPr>
        <p:spPr bwMode="auto">
          <a:xfrm>
            <a:off x="4865183" y="490820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la nuit</a:t>
            </a:r>
            <a:endParaRPr lang="fr-FR" altLang="fr-FR" sz="1400" b="1" dirty="0">
              <a:solidFill>
                <a:srgbClr val="000099"/>
              </a:solidFill>
            </a:endParaRPr>
          </a:p>
        </p:txBody>
      </p:sp>
      <p:sp>
        <p:nvSpPr>
          <p:cNvPr id="12" name="ZoneTexte 11"/>
          <p:cNvSpPr txBox="1">
            <a:spLocks noChangeArrowheads="1"/>
          </p:cNvSpPr>
          <p:nvPr/>
        </p:nvSpPr>
        <p:spPr bwMode="auto">
          <a:xfrm>
            <a:off x="3827444" y="527102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éternuements</a:t>
            </a:r>
            <a:endParaRPr lang="fr-FR" altLang="fr-FR" sz="1400" b="1" dirty="0">
              <a:solidFill>
                <a:srgbClr val="000099"/>
              </a:solidFill>
            </a:endParaRPr>
          </a:p>
        </p:txBody>
      </p:sp>
      <p:sp>
        <p:nvSpPr>
          <p:cNvPr id="13" name="ZoneTexte 12"/>
          <p:cNvSpPr txBox="1">
            <a:spLocks noChangeArrowheads="1"/>
          </p:cNvSpPr>
          <p:nvPr/>
        </p:nvSpPr>
        <p:spPr bwMode="auto">
          <a:xfrm>
            <a:off x="4426682" y="547501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matin</a:t>
            </a:r>
            <a:endParaRPr lang="fr-FR" altLang="fr-FR" sz="1400" b="1" dirty="0">
              <a:solidFill>
                <a:srgbClr val="000099"/>
              </a:solidFill>
            </a:endParaRPr>
          </a:p>
        </p:txBody>
      </p:sp>
      <p:sp>
        <p:nvSpPr>
          <p:cNvPr id="14" name="ZoneTexte 13"/>
          <p:cNvSpPr txBox="1">
            <a:spLocks noChangeArrowheads="1"/>
          </p:cNvSpPr>
          <p:nvPr/>
        </p:nvSpPr>
        <p:spPr bwMode="auto">
          <a:xfrm>
            <a:off x="3937293" y="5665593"/>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NUX VOMICA 9 CH</a:t>
            </a:r>
          </a:p>
        </p:txBody>
      </p:sp>
      <p:sp>
        <p:nvSpPr>
          <p:cNvPr id="15" name="ZoneTexte 14"/>
          <p:cNvSpPr txBox="1">
            <a:spLocks noChangeArrowheads="1"/>
          </p:cNvSpPr>
          <p:nvPr/>
        </p:nvSpPr>
        <p:spPr bwMode="auto">
          <a:xfrm>
            <a:off x="5980967" y="5130924"/>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irritant</a:t>
            </a:r>
            <a:endParaRPr lang="fr-FR" altLang="fr-FR" sz="1050" b="1" dirty="0">
              <a:solidFill>
                <a:srgbClr val="000099"/>
              </a:solidFill>
            </a:endParaRPr>
          </a:p>
        </p:txBody>
      </p:sp>
      <p:sp>
        <p:nvSpPr>
          <p:cNvPr id="17" name="ZoneTexte 16"/>
          <p:cNvSpPr txBox="1">
            <a:spLocks noChangeArrowheads="1"/>
          </p:cNvSpPr>
          <p:nvPr/>
        </p:nvSpPr>
        <p:spPr bwMode="auto">
          <a:xfrm>
            <a:off x="7129029" y="3057349"/>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jaune verdâtre</a:t>
            </a:r>
          </a:p>
        </p:txBody>
      </p:sp>
      <p:sp>
        <p:nvSpPr>
          <p:cNvPr id="18" name="ZoneTexte 17"/>
          <p:cNvSpPr txBox="1">
            <a:spLocks noChangeArrowheads="1"/>
          </p:cNvSpPr>
          <p:nvPr/>
        </p:nvSpPr>
        <p:spPr bwMode="auto">
          <a:xfrm>
            <a:off x="8318089" y="3397187"/>
            <a:ext cx="957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croûtes</a:t>
            </a:r>
          </a:p>
        </p:txBody>
      </p:sp>
      <p:sp>
        <p:nvSpPr>
          <p:cNvPr id="19" name="ZoneTexte 18"/>
          <p:cNvSpPr txBox="1">
            <a:spLocks noChangeArrowheads="1"/>
          </p:cNvSpPr>
          <p:nvPr/>
        </p:nvSpPr>
        <p:spPr bwMode="auto">
          <a:xfrm>
            <a:off x="7306059" y="3784876"/>
            <a:ext cx="1744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fr-FR" altLang="fr-FR" sz="1200" b="1" dirty="0">
                <a:solidFill>
                  <a:srgbClr val="000099"/>
                </a:solidFill>
              </a:rPr>
              <a:t>BICHROMICUM 9 CH</a:t>
            </a:r>
          </a:p>
        </p:txBody>
      </p:sp>
      <p:sp>
        <p:nvSpPr>
          <p:cNvPr id="20" name="ZoneTexte 19"/>
          <p:cNvSpPr txBox="1">
            <a:spLocks noChangeArrowheads="1"/>
          </p:cNvSpPr>
          <p:nvPr/>
        </p:nvSpPr>
        <p:spPr bwMode="auto">
          <a:xfrm>
            <a:off x="9256713" y="3152017"/>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visqueux</a:t>
            </a:r>
          </a:p>
        </p:txBody>
      </p:sp>
      <p:sp>
        <p:nvSpPr>
          <p:cNvPr id="21" name="ZoneTexte 20"/>
          <p:cNvSpPr txBox="1">
            <a:spLocks noChangeArrowheads="1"/>
          </p:cNvSpPr>
          <p:nvPr/>
        </p:nvSpPr>
        <p:spPr bwMode="auto">
          <a:xfrm>
            <a:off x="9162743" y="3588993"/>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HYDRASTIS 9 CH</a:t>
            </a:r>
          </a:p>
        </p:txBody>
      </p:sp>
      <p:sp>
        <p:nvSpPr>
          <p:cNvPr id="22" name="ZoneTexte 21"/>
          <p:cNvSpPr txBox="1">
            <a:spLocks noChangeArrowheads="1"/>
          </p:cNvSpPr>
          <p:nvPr/>
        </p:nvSpPr>
        <p:spPr bwMode="auto">
          <a:xfrm>
            <a:off x="9434555" y="3347954"/>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postérieur</a:t>
            </a:r>
            <a:endParaRPr lang="fr-FR" altLang="fr-FR" sz="1050" b="1" dirty="0">
              <a:solidFill>
                <a:srgbClr val="000099"/>
              </a:solidFill>
            </a:endParaRPr>
          </a:p>
        </p:txBody>
      </p:sp>
      <p:sp>
        <p:nvSpPr>
          <p:cNvPr id="3" name="Rectangle 2"/>
          <p:cNvSpPr/>
          <p:nvPr/>
        </p:nvSpPr>
        <p:spPr>
          <a:xfrm>
            <a:off x="2418823" y="5476541"/>
            <a:ext cx="767069" cy="276999"/>
          </a:xfrm>
          <a:prstGeom prst="rect">
            <a:avLst/>
          </a:prstGeom>
        </p:spPr>
        <p:txBody>
          <a:bodyPr wrap="none">
            <a:spAutoFit/>
          </a:bodyPr>
          <a:lstStyle/>
          <a:p>
            <a:pPr algn="ctr"/>
            <a:r>
              <a:rPr lang="fr-FR" altLang="fr-FR" sz="1200" b="1" dirty="0">
                <a:solidFill>
                  <a:srgbClr val="000099"/>
                </a:solidFill>
              </a:rPr>
              <a:t>STICTA </a:t>
            </a:r>
          </a:p>
        </p:txBody>
      </p:sp>
      <p:sp>
        <p:nvSpPr>
          <p:cNvPr id="26" name="ZoneTexte 25"/>
          <p:cNvSpPr txBox="1">
            <a:spLocks noChangeArrowheads="1"/>
          </p:cNvSpPr>
          <p:nvPr/>
        </p:nvSpPr>
        <p:spPr bwMode="auto">
          <a:xfrm>
            <a:off x="4635028" y="508573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jour</a:t>
            </a:r>
            <a:endParaRPr lang="fr-FR" altLang="fr-FR" sz="1400" b="1" dirty="0">
              <a:solidFill>
                <a:srgbClr val="000099"/>
              </a:solidFill>
            </a:endParaRPr>
          </a:p>
        </p:txBody>
      </p:sp>
      <p:sp>
        <p:nvSpPr>
          <p:cNvPr id="27" name="ZoneTexte 26"/>
          <p:cNvSpPr txBox="1">
            <a:spLocks noChangeArrowheads="1"/>
          </p:cNvSpPr>
          <p:nvPr/>
        </p:nvSpPr>
        <p:spPr bwMode="auto">
          <a:xfrm>
            <a:off x="6385290" y="5367302"/>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non irritant</a:t>
            </a:r>
            <a:endParaRPr lang="fr-FR" altLang="fr-FR" sz="1050" b="1" dirty="0">
              <a:solidFill>
                <a:srgbClr val="000099"/>
              </a:solidFill>
            </a:endParaRPr>
          </a:p>
        </p:txBody>
      </p:sp>
      <p:sp>
        <p:nvSpPr>
          <p:cNvPr id="24" name="Rectangle 23"/>
          <p:cNvSpPr/>
          <p:nvPr/>
        </p:nvSpPr>
        <p:spPr>
          <a:xfrm>
            <a:off x="7768642" y="3645652"/>
            <a:ext cx="782587" cy="276999"/>
          </a:xfrm>
          <a:prstGeom prst="rect">
            <a:avLst/>
          </a:prstGeom>
        </p:spPr>
        <p:txBody>
          <a:bodyPr wrap="none">
            <a:spAutoFit/>
          </a:bodyPr>
          <a:lstStyle/>
          <a:p>
            <a:r>
              <a:rPr lang="fr-FR" altLang="fr-FR" sz="1200" b="1" dirty="0">
                <a:solidFill>
                  <a:srgbClr val="000099"/>
                </a:solidFill>
              </a:rPr>
              <a:t>KALIUM</a:t>
            </a:r>
            <a:endParaRPr lang="fr-FR" dirty="0"/>
          </a:p>
        </p:txBody>
      </p:sp>
    </p:spTree>
    <p:extLst>
      <p:ext uri="{BB962C8B-B14F-4D97-AF65-F5344CB8AC3E}">
        <p14:creationId xmlns:p14="http://schemas.microsoft.com/office/powerpoint/2010/main" val="252176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up)">
                                      <p:cBhvr>
                                        <p:cTn id="78" dur="500"/>
                                        <p:tgtEl>
                                          <p:spTgt spid="6"/>
                                        </p:tgtEl>
                                      </p:cBhvr>
                                    </p:animEffect>
                                  </p:childTnLst>
                                </p:cTn>
                              </p:par>
                              <p:par>
                                <p:cTn id="79" presetID="22" presetClass="entr" presetSubtype="1"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P spid="3" grpId="0"/>
      <p:bldP spid="26" grpId="0"/>
      <p:bldP spid="27" grpId="0"/>
      <p:bldP spid="2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a:stretch>
            <a:fillRect/>
          </a:stretch>
        </p:blipFill>
        <p:spPr>
          <a:xfrm>
            <a:off x="1772817" y="959608"/>
            <a:ext cx="9255968" cy="5286985"/>
          </a:xfrm>
          <a:prstGeom prst="rect">
            <a:avLst/>
          </a:prstGeom>
        </p:spPr>
      </p:pic>
      <p:sp>
        <p:nvSpPr>
          <p:cNvPr id="33280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Syndromes grippaux</a:t>
            </a:r>
          </a:p>
        </p:txBody>
      </p:sp>
      <p:sp>
        <p:nvSpPr>
          <p:cNvPr id="5" name="ZoneTexte 4"/>
          <p:cNvSpPr txBox="1">
            <a:spLocks noChangeArrowheads="1"/>
          </p:cNvSpPr>
          <p:nvPr/>
        </p:nvSpPr>
        <p:spPr bwMode="auto">
          <a:xfrm>
            <a:off x="4084022" y="273281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bouger</a:t>
            </a:r>
          </a:p>
        </p:txBody>
      </p:sp>
      <p:sp>
        <p:nvSpPr>
          <p:cNvPr id="6" name="ZoneTexte 5"/>
          <p:cNvSpPr txBox="1">
            <a:spLocks noChangeArrowheads="1"/>
          </p:cNvSpPr>
          <p:nvPr/>
        </p:nvSpPr>
        <p:spPr bwMode="auto">
          <a:xfrm>
            <a:off x="3175633" y="3011847"/>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a:t>
            </a:r>
          </a:p>
          <a:p>
            <a:pPr algn="ctr"/>
            <a:r>
              <a:rPr lang="fr-FR" altLang="fr-FR" sz="1200" b="1" dirty="0">
                <a:solidFill>
                  <a:srgbClr val="000099"/>
                </a:solidFill>
              </a:rPr>
              <a:t>TOXICODENDRON 9 CH</a:t>
            </a:r>
          </a:p>
        </p:txBody>
      </p:sp>
      <p:sp>
        <p:nvSpPr>
          <p:cNvPr id="7" name="ZoneTexte 6"/>
          <p:cNvSpPr txBox="1">
            <a:spLocks noChangeArrowheads="1"/>
          </p:cNvSpPr>
          <p:nvPr/>
        </p:nvSpPr>
        <p:spPr bwMode="auto">
          <a:xfrm>
            <a:off x="6464857" y="262816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globes</a:t>
            </a:r>
          </a:p>
        </p:txBody>
      </p:sp>
      <p:sp>
        <p:nvSpPr>
          <p:cNvPr id="11" name="ZoneTexte 10"/>
          <p:cNvSpPr txBox="1">
            <a:spLocks noChangeArrowheads="1"/>
          </p:cNvSpPr>
          <p:nvPr/>
        </p:nvSpPr>
        <p:spPr bwMode="auto">
          <a:xfrm>
            <a:off x="5741161" y="281543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oculaires</a:t>
            </a:r>
            <a:endParaRPr lang="fr-FR" altLang="fr-FR" sz="1400" b="1" dirty="0">
              <a:solidFill>
                <a:srgbClr val="000099"/>
              </a:solidFill>
            </a:endParaRPr>
          </a:p>
        </p:txBody>
      </p:sp>
      <p:sp>
        <p:nvSpPr>
          <p:cNvPr id="12" name="ZoneTexte 11"/>
          <p:cNvSpPr txBox="1">
            <a:spLocks noChangeArrowheads="1"/>
          </p:cNvSpPr>
          <p:nvPr/>
        </p:nvSpPr>
        <p:spPr bwMode="auto">
          <a:xfrm>
            <a:off x="2042344" y="239796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maux de tête</a:t>
            </a:r>
            <a:endParaRPr lang="fr-FR" altLang="fr-FR" sz="1400" b="1" dirty="0">
              <a:solidFill>
                <a:srgbClr val="000099"/>
              </a:solidFill>
            </a:endParaRPr>
          </a:p>
        </p:txBody>
      </p:sp>
      <p:sp>
        <p:nvSpPr>
          <p:cNvPr id="13" name="ZoneTexte 12"/>
          <p:cNvSpPr txBox="1">
            <a:spLocks noChangeArrowheads="1"/>
          </p:cNvSpPr>
          <p:nvPr/>
        </p:nvSpPr>
        <p:spPr bwMode="auto">
          <a:xfrm>
            <a:off x="2059229" y="284799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abrutissement</a:t>
            </a:r>
            <a:endParaRPr lang="fr-FR" altLang="fr-FR" sz="1400" b="1" dirty="0">
              <a:solidFill>
                <a:srgbClr val="000099"/>
              </a:solidFill>
            </a:endParaRPr>
          </a:p>
        </p:txBody>
      </p:sp>
      <p:sp>
        <p:nvSpPr>
          <p:cNvPr id="14" name="ZoneTexte 13"/>
          <p:cNvSpPr txBox="1">
            <a:spLocks noChangeArrowheads="1"/>
          </p:cNvSpPr>
          <p:nvPr/>
        </p:nvSpPr>
        <p:spPr bwMode="auto">
          <a:xfrm>
            <a:off x="2059229" y="31128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9 CH</a:t>
            </a:r>
          </a:p>
        </p:txBody>
      </p:sp>
      <p:sp>
        <p:nvSpPr>
          <p:cNvPr id="15" name="ZoneTexte 14"/>
          <p:cNvSpPr txBox="1">
            <a:spLocks noChangeArrowheads="1"/>
          </p:cNvSpPr>
          <p:nvPr/>
        </p:nvSpPr>
        <p:spPr bwMode="auto">
          <a:xfrm>
            <a:off x="9781041" y="24303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a:t>
            </a:r>
            <a:endParaRPr lang="fr-FR" altLang="fr-FR" sz="1400" b="1" dirty="0">
              <a:solidFill>
                <a:srgbClr val="000099"/>
              </a:solidFill>
            </a:endParaRPr>
          </a:p>
        </p:txBody>
      </p:sp>
      <p:sp>
        <p:nvSpPr>
          <p:cNvPr id="16" name="ZoneTexte 15"/>
          <p:cNvSpPr txBox="1">
            <a:spLocks noChangeArrowheads="1"/>
          </p:cNvSpPr>
          <p:nvPr/>
        </p:nvSpPr>
        <p:spPr bwMode="auto">
          <a:xfrm>
            <a:off x="10062302" y="262440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au moindre </a:t>
            </a:r>
            <a:endParaRPr lang="fr-FR" altLang="fr-FR" sz="1400" b="1" dirty="0">
              <a:solidFill>
                <a:srgbClr val="000099"/>
              </a:solidFill>
            </a:endParaRPr>
          </a:p>
        </p:txBody>
      </p:sp>
      <p:sp>
        <p:nvSpPr>
          <p:cNvPr id="17" name="ZoneTexte 16"/>
          <p:cNvSpPr txBox="1">
            <a:spLocks noChangeArrowheads="1"/>
          </p:cNvSpPr>
          <p:nvPr/>
        </p:nvSpPr>
        <p:spPr bwMode="auto">
          <a:xfrm>
            <a:off x="9571157" y="285254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mouvement</a:t>
            </a:r>
            <a:endParaRPr lang="fr-FR" altLang="fr-FR" sz="1400" b="1" dirty="0">
              <a:solidFill>
                <a:srgbClr val="000099"/>
              </a:solidFill>
            </a:endParaRPr>
          </a:p>
        </p:txBody>
      </p:sp>
      <p:sp>
        <p:nvSpPr>
          <p:cNvPr id="19" name="ZoneTexte 18"/>
          <p:cNvSpPr txBox="1">
            <a:spLocks noChangeArrowheads="1"/>
          </p:cNvSpPr>
          <p:nvPr/>
        </p:nvSpPr>
        <p:spPr bwMode="auto">
          <a:xfrm>
            <a:off x="3789322" y="5197273"/>
            <a:ext cx="1263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grippale</a:t>
            </a:r>
            <a:endParaRPr lang="fr-FR" altLang="fr-FR" sz="1400" b="1" dirty="0">
              <a:solidFill>
                <a:srgbClr val="000099"/>
              </a:solidFill>
            </a:endParaRPr>
          </a:p>
        </p:txBody>
      </p:sp>
      <p:sp>
        <p:nvSpPr>
          <p:cNvPr id="20" name="ZoneTexte 19"/>
          <p:cNvSpPr txBox="1">
            <a:spLocks noChangeArrowheads="1"/>
          </p:cNvSpPr>
          <p:nvPr/>
        </p:nvSpPr>
        <p:spPr bwMode="auto">
          <a:xfrm>
            <a:off x="2889730" y="575162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INFLUENZINUM 15 CH</a:t>
            </a:r>
            <a:endParaRPr lang="fr-FR" altLang="fr-FR" sz="1400" b="1" dirty="0">
              <a:solidFill>
                <a:srgbClr val="000099"/>
              </a:solidFill>
            </a:endParaRPr>
          </a:p>
        </p:txBody>
      </p:sp>
      <p:sp>
        <p:nvSpPr>
          <p:cNvPr id="22" name="ZoneTexte 21"/>
          <p:cNvSpPr txBox="1">
            <a:spLocks noChangeArrowheads="1"/>
          </p:cNvSpPr>
          <p:nvPr/>
        </p:nvSpPr>
        <p:spPr bwMode="auto">
          <a:xfrm>
            <a:off x="5540579" y="54220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transpiration excessive</a:t>
            </a:r>
            <a:endParaRPr lang="fr-FR" altLang="fr-FR" sz="1400" b="1" dirty="0">
              <a:solidFill>
                <a:srgbClr val="000099"/>
              </a:solidFill>
            </a:endParaRPr>
          </a:p>
        </p:txBody>
      </p:sp>
      <p:sp>
        <p:nvSpPr>
          <p:cNvPr id="23" name="ZoneTexte 22"/>
          <p:cNvSpPr txBox="1">
            <a:spLocks noChangeArrowheads="1"/>
          </p:cNvSpPr>
          <p:nvPr/>
        </p:nvSpPr>
        <p:spPr bwMode="auto">
          <a:xfrm>
            <a:off x="5694921" y="576095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endParaRPr lang="fr-FR" altLang="fr-FR" sz="1400" b="1" dirty="0">
              <a:solidFill>
                <a:srgbClr val="000099"/>
              </a:solidFill>
            </a:endParaRPr>
          </a:p>
        </p:txBody>
      </p:sp>
      <p:sp>
        <p:nvSpPr>
          <p:cNvPr id="24" name="ZoneTexte 23"/>
          <p:cNvSpPr txBox="1">
            <a:spLocks noChangeArrowheads="1"/>
          </p:cNvSpPr>
          <p:nvPr/>
        </p:nvSpPr>
        <p:spPr bwMode="auto">
          <a:xfrm>
            <a:off x="8779614" y="5070805"/>
            <a:ext cx="1848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physique</a:t>
            </a:r>
            <a:endParaRPr lang="fr-FR" altLang="fr-FR" sz="1400" b="1" dirty="0">
              <a:solidFill>
                <a:srgbClr val="000099"/>
              </a:solidFill>
            </a:endParaRPr>
          </a:p>
        </p:txBody>
      </p:sp>
      <p:sp>
        <p:nvSpPr>
          <p:cNvPr id="27" name="Pentagone 2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p:cNvSpPr txBox="1">
            <a:spLocks noChangeArrowheads="1"/>
          </p:cNvSpPr>
          <p:nvPr/>
        </p:nvSpPr>
        <p:spPr bwMode="auto">
          <a:xfrm>
            <a:off x="6986720" y="2953014"/>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ARNICA </a:t>
            </a:r>
          </a:p>
          <a:p>
            <a:pPr algn="ctr"/>
            <a:r>
              <a:rPr lang="fr-FR" altLang="fr-FR" sz="1200" b="1" dirty="0">
                <a:solidFill>
                  <a:srgbClr val="000099"/>
                </a:solidFill>
              </a:rPr>
              <a:t>MONTANA 9 CH</a:t>
            </a:r>
          </a:p>
        </p:txBody>
      </p:sp>
      <p:sp>
        <p:nvSpPr>
          <p:cNvPr id="34" name="ZoneTexte 33"/>
          <p:cNvSpPr txBox="1">
            <a:spLocks noChangeArrowheads="1"/>
          </p:cNvSpPr>
          <p:nvPr/>
        </p:nvSpPr>
        <p:spPr bwMode="auto">
          <a:xfrm>
            <a:off x="3128401" y="2832762"/>
            <a:ext cx="2713592"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950" b="1" dirty="0">
                <a:solidFill>
                  <a:srgbClr val="000099"/>
                </a:solidFill>
              </a:rPr>
              <a:t> </a:t>
            </a:r>
          </a:p>
          <a:p>
            <a:pPr algn="ctr"/>
            <a:r>
              <a:rPr lang="fr-FR" altLang="fr-FR" sz="1200" b="1" dirty="0">
                <a:solidFill>
                  <a:srgbClr val="000099"/>
                </a:solidFill>
              </a:rPr>
              <a:t>RHUS</a:t>
            </a:r>
          </a:p>
        </p:txBody>
      </p:sp>
      <p:sp>
        <p:nvSpPr>
          <p:cNvPr id="35" name="ZoneTexte 34"/>
          <p:cNvSpPr txBox="1">
            <a:spLocks noChangeArrowheads="1"/>
          </p:cNvSpPr>
          <p:nvPr/>
        </p:nvSpPr>
        <p:spPr bwMode="auto">
          <a:xfrm>
            <a:off x="7632097" y="259431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d’avoir été </a:t>
            </a:r>
          </a:p>
        </p:txBody>
      </p:sp>
      <p:sp>
        <p:nvSpPr>
          <p:cNvPr id="36" name="ZoneTexte 35"/>
          <p:cNvSpPr txBox="1">
            <a:spLocks noChangeArrowheads="1"/>
          </p:cNvSpPr>
          <p:nvPr/>
        </p:nvSpPr>
        <p:spPr bwMode="auto">
          <a:xfrm>
            <a:off x="7662940" y="2775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roué de coups »</a:t>
            </a:r>
          </a:p>
        </p:txBody>
      </p:sp>
      <p:sp>
        <p:nvSpPr>
          <p:cNvPr id="4" name="Rectangle 3"/>
          <p:cNvSpPr/>
          <p:nvPr/>
        </p:nvSpPr>
        <p:spPr>
          <a:xfrm>
            <a:off x="8408513" y="5286802"/>
            <a:ext cx="1125629" cy="276999"/>
          </a:xfrm>
          <a:prstGeom prst="rect">
            <a:avLst/>
          </a:prstGeom>
        </p:spPr>
        <p:txBody>
          <a:bodyPr wrap="none">
            <a:spAutoFit/>
          </a:bodyPr>
          <a:lstStyle/>
          <a:p>
            <a:pPr lvl="0"/>
            <a:r>
              <a:rPr lang="fr-FR" altLang="fr-FR" sz="1200" b="1" dirty="0">
                <a:solidFill>
                  <a:srgbClr val="000099"/>
                </a:solidFill>
              </a:rPr>
              <a:t>et psychique</a:t>
            </a:r>
            <a:endParaRPr lang="fr-FR" altLang="fr-FR" sz="1400" b="1" dirty="0">
              <a:solidFill>
                <a:srgbClr val="000099"/>
              </a:solidFill>
            </a:endParaRPr>
          </a:p>
        </p:txBody>
      </p:sp>
    </p:spTree>
    <p:extLst>
      <p:ext uri="{BB962C8B-B14F-4D97-AF65-F5344CB8AC3E}">
        <p14:creationId xmlns:p14="http://schemas.microsoft.com/office/powerpoint/2010/main" val="408426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up)">
                                      <p:cBhvr>
                                        <p:cTn id="77" dur="500"/>
                                        <p:tgtEl>
                                          <p:spTgt spid="29"/>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up)">
                                      <p:cBhvr>
                                        <p:cTn id="80" dur="500"/>
                                        <p:tgtEl>
                                          <p:spTgt spid="2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up)">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5" grpId="0"/>
      <p:bldP spid="16" grpId="0"/>
      <p:bldP spid="17" grpId="0"/>
      <p:bldP spid="19" grpId="0"/>
      <p:bldP spid="20" grpId="0"/>
      <p:bldP spid="22" grpId="0"/>
      <p:bldP spid="23" grpId="0"/>
      <p:bldP spid="24" grpId="0"/>
      <p:bldP spid="27" grpId="0" animBg="1"/>
      <p:bldP spid="28" grpId="0"/>
      <p:bldP spid="32" grpId="0"/>
      <p:bldP spid="34" grpId="0"/>
      <p:bldP spid="35" grpId="0"/>
      <p:bldP spid="36" grpId="0"/>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15" name="Text Box 1035"/>
          <p:cNvSpPr txBox="1">
            <a:spLocks noChangeArrowheads="1"/>
          </p:cNvSpPr>
          <p:nvPr/>
        </p:nvSpPr>
        <p:spPr bwMode="auto">
          <a:xfrm>
            <a:off x="967886" y="2810027"/>
            <a:ext cx="50265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Systématiquement</a:t>
            </a:r>
          </a:p>
          <a:p>
            <a:pPr>
              <a:buClr>
                <a:srgbClr val="62C400"/>
              </a:buClr>
            </a:pPr>
            <a:r>
              <a:rPr lang="fr-FR" altLang="fr-FR" sz="1500" dirty="0">
                <a:solidFill>
                  <a:srgbClr val="000099"/>
                </a:solidFill>
                <a:cs typeface="Arial" panose="020B0604020202020204" pitchFamily="34" charset="0"/>
              </a:rPr>
              <a:t>     pour moduler le mécanisme de la réaction allergique</a:t>
            </a:r>
            <a:endParaRPr lang="fr-FR" altLang="fr-FR" sz="1500" b="1" dirty="0">
              <a:solidFill>
                <a:srgbClr val="000099"/>
              </a:solidFill>
              <a:cs typeface="Arial" panose="020B0604020202020204" pitchFamily="34" charset="0"/>
            </a:endParaRPr>
          </a:p>
        </p:txBody>
      </p:sp>
      <p:sp>
        <p:nvSpPr>
          <p:cNvPr id="712763" name="Rectangle 1083"/>
          <p:cNvSpPr>
            <a:spLocks noChangeArrowheads="1"/>
          </p:cNvSpPr>
          <p:nvPr/>
        </p:nvSpPr>
        <p:spPr bwMode="auto">
          <a:xfrm>
            <a:off x="8783888" y="4002172"/>
            <a:ext cx="16251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Pollens 30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4" name="Rectangle 1084"/>
          <p:cNvSpPr>
            <a:spLocks noChangeArrowheads="1"/>
          </p:cNvSpPr>
          <p:nvPr/>
        </p:nvSpPr>
        <p:spPr bwMode="auto">
          <a:xfrm>
            <a:off x="7721094" y="2794199"/>
            <a:ext cx="2709514"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Poumon histamine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5" name="Text Box 1085"/>
          <p:cNvSpPr txBox="1">
            <a:spLocks noChangeArrowheads="1"/>
          </p:cNvSpPr>
          <p:nvPr/>
        </p:nvSpPr>
        <p:spPr bwMode="auto">
          <a:xfrm>
            <a:off x="967887" y="4139789"/>
            <a:ext cx="39258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allergie </a:t>
            </a:r>
            <a:r>
              <a:rPr lang="fr-FR" altLang="fr-FR" sz="1500" b="1" dirty="0">
                <a:solidFill>
                  <a:srgbClr val="000099"/>
                </a:solidFill>
                <a:cs typeface="Arial" panose="020B0604020202020204" pitchFamily="34" charset="0"/>
              </a:rPr>
              <a:t>aux pollens</a:t>
            </a:r>
          </a:p>
        </p:txBody>
      </p:sp>
      <p:sp>
        <p:nvSpPr>
          <p:cNvPr id="712766" name="Rectangle 1086"/>
          <p:cNvSpPr>
            <a:spLocks noChangeArrowheads="1"/>
          </p:cNvSpPr>
          <p:nvPr/>
        </p:nvSpPr>
        <p:spPr bwMode="auto">
          <a:xfrm>
            <a:off x="8219090" y="5280302"/>
            <a:ext cx="218989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7" name="Text Box 1087"/>
          <p:cNvSpPr txBox="1">
            <a:spLocks noChangeArrowheads="1"/>
          </p:cNvSpPr>
          <p:nvPr/>
        </p:nvSpPr>
        <p:spPr bwMode="auto">
          <a:xfrm>
            <a:off x="967886" y="5322887"/>
            <a:ext cx="523894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de la muqueuse, </a:t>
            </a:r>
            <a:r>
              <a:rPr lang="fr-FR" altLang="fr-FR" sz="1500" b="1" dirty="0">
                <a:solidFill>
                  <a:srgbClr val="000099"/>
                </a:solidFill>
                <a:cs typeface="Arial" panose="020B0604020202020204" pitchFamily="34" charset="0"/>
              </a:rPr>
              <a:t>obstruction nasale</a:t>
            </a:r>
          </a:p>
        </p:txBody>
      </p:sp>
      <p:sp>
        <p:nvSpPr>
          <p:cNvPr id="208905" name="Rectangle 1089"/>
          <p:cNvSpPr>
            <a:spLocks noChangeArrowheads="1"/>
          </p:cNvSpPr>
          <p:nvPr/>
        </p:nvSpPr>
        <p:spPr bwMode="auto">
          <a:xfrm>
            <a:off x="1047140" y="1967627"/>
            <a:ext cx="68643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b="1" dirty="0">
                <a:solidFill>
                  <a:srgbClr val="000099"/>
                </a:solidFill>
                <a:cs typeface="Arial" panose="020B0604020202020204" pitchFamily="34" charset="0"/>
              </a:rPr>
              <a:t>A commencer 1 mois avant l’arrivée des pollens et poursuivre après l’apparition des symptômes :</a:t>
            </a:r>
          </a:p>
        </p:txBody>
      </p:sp>
      <p:sp>
        <p:nvSpPr>
          <p:cNvPr id="208906" name="Text Box 1090"/>
          <p:cNvSpPr txBox="1">
            <a:spLocks noChangeArrowheads="1"/>
          </p:cNvSpPr>
          <p:nvPr/>
        </p:nvSpPr>
        <p:spPr bwMode="auto">
          <a:xfrm>
            <a:off x="1047140" y="1611256"/>
            <a:ext cx="2170845"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b="1" dirty="0">
                <a:solidFill>
                  <a:srgbClr val="000099"/>
                </a:solidFill>
                <a:cs typeface="Arial" panose="020B0604020202020204" pitchFamily="34" charset="0"/>
              </a:rPr>
              <a:t>Traitement préventif</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Rhinites allergiques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2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27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27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276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27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2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5" grpId="0"/>
      <p:bldP spid="712763" grpId="0" animBg="1"/>
      <p:bldP spid="712764" grpId="0" animBg="1"/>
      <p:bldP spid="712765" grpId="0"/>
      <p:bldP spid="712766" grpId="0" animBg="1"/>
      <p:bldP spid="71276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3" name="Text Box 3"/>
          <p:cNvSpPr txBox="1">
            <a:spLocks noChangeArrowheads="1"/>
          </p:cNvSpPr>
          <p:nvPr/>
        </p:nvSpPr>
        <p:spPr bwMode="auto">
          <a:xfrm>
            <a:off x="950301" y="2320477"/>
            <a:ext cx="4330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a:t>
            </a:r>
            <a:r>
              <a:rPr lang="fr-FR" altLang="fr-FR" sz="1500" b="1" dirty="0">
                <a:solidFill>
                  <a:srgbClr val="000099"/>
                </a:solidFill>
                <a:cs typeface="Arial" panose="020B0604020202020204" pitchFamily="34" charset="0"/>
              </a:rPr>
              <a:t>nasal aqueux</a:t>
            </a:r>
            <a:r>
              <a:rPr lang="fr-FR" altLang="fr-FR" sz="1500" dirty="0">
                <a:solidFill>
                  <a:srgbClr val="000099"/>
                </a:solidFill>
                <a:cs typeface="Arial" panose="020B0604020202020204" pitchFamily="34" charset="0"/>
              </a:rPr>
              <a:t> et abondant,</a:t>
            </a:r>
          </a:p>
          <a:p>
            <a:pPr marL="176213" indent="92075">
              <a:buClr>
                <a:srgbClr val="62C400"/>
              </a:buClr>
            </a:pPr>
            <a:r>
              <a:rPr lang="fr-FR" altLang="fr-FR" sz="1500" b="1" dirty="0">
                <a:solidFill>
                  <a:srgbClr val="000099"/>
                </a:solidFill>
                <a:cs typeface="Arial" panose="020B0604020202020204" pitchFamily="34" charset="0"/>
              </a:rPr>
              <a:t>excoriant</a:t>
            </a:r>
            <a:r>
              <a:rPr lang="fr-FR" altLang="fr-FR" sz="1500" dirty="0">
                <a:solidFill>
                  <a:srgbClr val="000099"/>
                </a:solidFill>
                <a:cs typeface="Arial" panose="020B0604020202020204" pitchFamily="34" charset="0"/>
              </a:rPr>
              <a:t> la lèvre supérieure</a:t>
            </a:r>
          </a:p>
          <a:p>
            <a:pPr marL="176213" indent="92075">
              <a:buClr>
                <a:srgbClr val="62C400"/>
              </a:buClr>
            </a:pPr>
            <a:r>
              <a:rPr lang="fr-FR" altLang="fr-FR" sz="1500" dirty="0">
                <a:solidFill>
                  <a:srgbClr val="000099"/>
                </a:solidFill>
                <a:cs typeface="Arial" panose="020B0604020202020204" pitchFamily="34" charset="0"/>
              </a:rPr>
              <a:t>et le pourtour des narines</a:t>
            </a:r>
          </a:p>
          <a:p>
            <a:pPr marL="176213" indent="92075">
              <a:buClr>
                <a:srgbClr val="62C400"/>
              </a:buClr>
            </a:pPr>
            <a:r>
              <a:rPr lang="fr-FR" altLang="fr-FR" sz="1500" i="1" dirty="0">
                <a:solidFill>
                  <a:srgbClr val="000099"/>
                </a:solidFill>
                <a:cs typeface="Arial" panose="020B0604020202020204" pitchFamily="34" charset="0"/>
              </a:rPr>
              <a:t>Amélioré par l’air frais</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1797124" name="Rectangle 4"/>
          <p:cNvSpPr>
            <a:spLocks noChangeArrowheads="1"/>
          </p:cNvSpPr>
          <p:nvPr/>
        </p:nvSpPr>
        <p:spPr bwMode="auto">
          <a:xfrm>
            <a:off x="7879588" y="2429297"/>
            <a:ext cx="2542227"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Allium </a:t>
            </a:r>
            <a:r>
              <a:rPr lang="fr-FR" altLang="fr-FR" b="1" dirty="0" err="1">
                <a:solidFill>
                  <a:srgbClr val="000099"/>
                </a:solidFill>
                <a:cs typeface="Arial" panose="020B0604020202020204" pitchFamily="34" charset="0"/>
              </a:rPr>
              <a:t>cepa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 </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1797125" name="Text Box 5"/>
          <p:cNvSpPr txBox="1">
            <a:spLocks noChangeArrowheads="1"/>
          </p:cNvSpPr>
          <p:nvPr/>
        </p:nvSpPr>
        <p:spPr bwMode="auto">
          <a:xfrm>
            <a:off x="950301" y="5151665"/>
            <a:ext cx="43307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Éternuements </a:t>
            </a:r>
            <a:r>
              <a:rPr lang="fr-FR" altLang="fr-FR" sz="1500" b="1" dirty="0">
                <a:solidFill>
                  <a:srgbClr val="000099"/>
                </a:solidFill>
                <a:cs typeface="Arial" panose="020B0604020202020204" pitchFamily="34" charset="0"/>
              </a:rPr>
              <a:t>spasmodiques,</a:t>
            </a:r>
          </a:p>
          <a:p>
            <a:pPr>
              <a:buClr>
                <a:srgbClr val="62C400"/>
              </a:buClr>
            </a:pPr>
            <a:r>
              <a:rPr lang="fr-FR" altLang="fr-FR" sz="1500" b="1" dirty="0">
                <a:solidFill>
                  <a:srgbClr val="000099"/>
                </a:solidFill>
                <a:cs typeface="Arial" panose="020B0604020202020204" pitchFamily="34" charset="0"/>
              </a:rPr>
              <a:t>	  démangeaison du voile du palais,</a:t>
            </a:r>
          </a:p>
          <a:p>
            <a:pPr>
              <a:buClr>
                <a:srgbClr val="62C400"/>
              </a:buClr>
            </a:pPr>
            <a:r>
              <a:rPr lang="fr-FR" altLang="fr-FR" sz="1500" dirty="0">
                <a:solidFill>
                  <a:srgbClr val="000099"/>
                </a:solidFill>
                <a:cs typeface="Arial" panose="020B0604020202020204" pitchFamily="34" charset="0"/>
              </a:rPr>
              <a:t>	  hypersensibilité à l’odeur des fleurs</a:t>
            </a:r>
          </a:p>
        </p:txBody>
      </p:sp>
      <p:sp>
        <p:nvSpPr>
          <p:cNvPr id="1797126" name="Rectangle 6"/>
          <p:cNvSpPr>
            <a:spLocks noChangeArrowheads="1"/>
          </p:cNvSpPr>
          <p:nvPr/>
        </p:nvSpPr>
        <p:spPr bwMode="auto">
          <a:xfrm>
            <a:off x="7927423" y="5151664"/>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Sabadilla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1797127" name="Text Box 7"/>
          <p:cNvSpPr txBox="1">
            <a:spLocks noChangeArrowheads="1"/>
          </p:cNvSpPr>
          <p:nvPr/>
        </p:nvSpPr>
        <p:spPr bwMode="auto">
          <a:xfrm>
            <a:off x="950301" y="3683710"/>
            <a:ext cx="43307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Éternuements en salves au réveil,</a:t>
            </a:r>
          </a:p>
          <a:p>
            <a:pPr marL="176213" indent="92075">
              <a:buClr>
                <a:srgbClr val="62C400"/>
              </a:buClr>
            </a:pPr>
            <a:r>
              <a:rPr lang="fr-FR" altLang="fr-FR" sz="1500" b="1" dirty="0">
                <a:solidFill>
                  <a:srgbClr val="000099"/>
                </a:solidFill>
                <a:cs typeface="Arial" panose="020B0604020202020204" pitchFamily="34" charset="0"/>
              </a:rPr>
              <a:t>nez bouché la nuit</a:t>
            </a:r>
          </a:p>
          <a:p>
            <a:pPr marL="176213" indent="92075">
              <a:buClr>
                <a:srgbClr val="62C400"/>
              </a:buClr>
            </a:pPr>
            <a:r>
              <a:rPr lang="fr-FR" altLang="fr-FR" sz="1500" b="1" i="1" dirty="0">
                <a:solidFill>
                  <a:srgbClr val="000099"/>
                </a:solidFill>
                <a:cs typeface="Arial" panose="020B0604020202020204" pitchFamily="34" charset="0"/>
              </a:rPr>
              <a:t>Aggravé au moindre courant d’air </a:t>
            </a:r>
            <a:r>
              <a:rPr lang="fr-FR" altLang="fr-FR" sz="1500" dirty="0">
                <a:solidFill>
                  <a:srgbClr val="000099"/>
                </a:solidFill>
                <a:cs typeface="Arial" panose="020B0604020202020204" pitchFamily="34" charset="0"/>
              </a:rPr>
              <a:t>	</a:t>
            </a:r>
          </a:p>
        </p:txBody>
      </p:sp>
      <p:sp>
        <p:nvSpPr>
          <p:cNvPr id="1797128" name="Rectangle 8"/>
          <p:cNvSpPr>
            <a:spLocks noChangeArrowheads="1"/>
          </p:cNvSpPr>
          <p:nvPr/>
        </p:nvSpPr>
        <p:spPr bwMode="auto">
          <a:xfrm>
            <a:off x="7927423" y="3733251"/>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210953" name="Text Box 21"/>
          <p:cNvSpPr txBox="1">
            <a:spLocks noChangeArrowheads="1"/>
          </p:cNvSpPr>
          <p:nvPr/>
        </p:nvSpPr>
        <p:spPr bwMode="auto">
          <a:xfrm>
            <a:off x="1055809" y="1613354"/>
            <a:ext cx="310295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b="1">
                <a:solidFill>
                  <a:srgbClr val="000099"/>
                </a:solidFill>
                <a:cs typeface="Arial" panose="020B0604020202020204" pitchFamily="34" charset="0"/>
              </a:rPr>
              <a:t>Traitement symptomatique</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Rhinites allergiques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7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7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7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71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712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3" grpId="0"/>
      <p:bldP spid="1797124" grpId="0" animBg="1"/>
      <p:bldP spid="1797125" grpId="0"/>
      <p:bldP spid="1797126" grpId="0" animBg="1"/>
      <p:bldP spid="1797127" grpId="0"/>
      <p:bldP spid="17971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42751" y="1680820"/>
            <a:ext cx="939814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 maintien du </a:t>
            </a:r>
            <a:r>
              <a:rPr lang="fr-FR" altLang="fr-FR" sz="1800" b="1" dirty="0">
                <a:solidFill>
                  <a:srgbClr val="000099"/>
                </a:solidFill>
                <a:cs typeface="Arial" panose="020B0604020202020204" pitchFamily="34" charset="0"/>
                <a:sym typeface="Wingdings" panose="05000000000000000000" pitchFamily="2" charset="2"/>
              </a:rPr>
              <a:t>lien Patient / Professionnel de santé</a:t>
            </a:r>
          </a:p>
          <a:p>
            <a:pPr marL="457200" lvl="1" indent="0">
              <a:spcBef>
                <a:spcPts val="600"/>
              </a:spcBef>
              <a:buClr>
                <a:srgbClr val="62C400"/>
              </a:buClr>
              <a:tabLst/>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sym typeface="Wingdings" panose="05000000000000000000" pitchFamily="2" charset="2"/>
              </a:rPr>
              <a:t>absence de toxicité et d’agressivité</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INDIVIDUALISÉE</a:t>
            </a:r>
            <a:endParaRPr lang="fr-FR" altLang="fr-FR" sz="1800" dirty="0">
              <a:solidFill>
                <a:srgbClr val="000099"/>
              </a:solidFill>
              <a:cs typeface="Arial" panose="020B0604020202020204" pitchFamily="34" charset="0"/>
            </a:endParaRPr>
          </a:p>
          <a:p>
            <a:pPr>
              <a:spcBef>
                <a:spcPts val="1800"/>
              </a:spcBef>
              <a:buClr>
                <a:srgbClr val="62C400"/>
              </a:buClr>
              <a:buBlip>
                <a:blip r:embed="rId3"/>
              </a:buBlip>
            </a:pPr>
            <a:r>
              <a:rPr lang="fr-FR" altLang="fr-FR" sz="1800" dirty="0">
                <a:solidFill>
                  <a:srgbClr val="000099"/>
                </a:solidFill>
                <a:cs typeface="Arial" panose="020B0604020202020204" pitchFamily="34" charset="0"/>
              </a:rPr>
              <a:t>  Action </a:t>
            </a:r>
            <a:r>
              <a:rPr lang="fr-FR" altLang="fr-FR" sz="1800" b="1" dirty="0">
                <a:solidFill>
                  <a:srgbClr val="000099"/>
                </a:solidFill>
                <a:cs typeface="Arial" panose="020B0604020202020204" pitchFamily="34" charset="0"/>
              </a:rPr>
              <a:t>rapide </a:t>
            </a:r>
            <a:r>
              <a:rPr lang="fr-FR" altLang="fr-FR" sz="1800" dirty="0">
                <a:solidFill>
                  <a:srgbClr val="000099"/>
                </a:solidFill>
                <a:cs typeface="Arial" panose="020B0604020202020204" pitchFamily="34" charset="0"/>
              </a:rPr>
              <a:t>(symptômes en aigu)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dans la durée </a:t>
            </a:r>
            <a:r>
              <a:rPr lang="fr-FR" altLang="fr-FR" sz="1800" dirty="0">
                <a:solidFill>
                  <a:srgbClr val="000099"/>
                </a:solidFill>
                <a:cs typeface="Arial" panose="020B0604020202020204" pitchFamily="34" charset="0"/>
              </a:rPr>
              <a:t>(prévention, terrain) </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Facilité </a:t>
            </a:r>
            <a:r>
              <a:rPr lang="fr-FR" altLang="fr-FR" sz="1800" dirty="0">
                <a:solidFill>
                  <a:srgbClr val="000099"/>
                </a:solidFill>
                <a:cs typeface="Arial" panose="020B0604020202020204" pitchFamily="34" charset="0"/>
              </a:rPr>
              <a:t>d’observance</a:t>
            </a:r>
          </a:p>
          <a:p>
            <a:pPr>
              <a:spcBef>
                <a:spcPts val="2400"/>
              </a:spcBef>
              <a:buClr>
                <a:srgbClr val="62C400"/>
              </a:buClr>
            </a:pPr>
            <a:endParaRPr lang="fr-FR" altLang="fr-FR" sz="2000" b="1" i="1" dirty="0">
              <a:solidFill>
                <a:srgbClr val="000099"/>
              </a:solidFill>
              <a:cs typeface="Arial" panose="020B0604020202020204" pitchFamily="34" charset="0"/>
            </a:endParaRPr>
          </a:p>
        </p:txBody>
      </p:sp>
      <p:sp>
        <p:nvSpPr>
          <p:cNvPr id="59396" name="Text Box 5"/>
          <p:cNvSpPr txBox="1">
            <a:spLocks noChangeArrowheads="1"/>
          </p:cNvSpPr>
          <p:nvPr/>
        </p:nvSpPr>
        <p:spPr bwMode="auto">
          <a:xfrm>
            <a:off x="2397126" y="1074675"/>
            <a:ext cx="57593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Les avantages pour votre patient</a:t>
            </a:r>
            <a:endParaRPr lang="fr-FR" altLang="fr-FR" sz="2000" b="1" dirty="0">
              <a:solidFill>
                <a:srgbClr val="95C41D"/>
              </a:solidFill>
              <a:cs typeface="Arial" panose="020B0604020202020204" pitchFamily="34" charset="0"/>
            </a:endParaRPr>
          </a:p>
        </p:txBody>
      </p:sp>
      <p:grpSp>
        <p:nvGrpSpPr>
          <p:cNvPr id="3" name="Groupe 2"/>
          <p:cNvGrpSpPr/>
          <p:nvPr/>
        </p:nvGrpSpPr>
        <p:grpSpPr>
          <a:xfrm>
            <a:off x="9369180" y="1576342"/>
            <a:ext cx="2696061" cy="2870475"/>
            <a:chOff x="9369180" y="1576342"/>
            <a:chExt cx="2696061" cy="2870475"/>
          </a:xfrm>
        </p:grpSpPr>
        <p:pic>
          <p:nvPicPr>
            <p:cNvPr id="59394" name="Picture 20" descr="400_F_39270711_VlaIOQ5SUOi11OnjRq5rfkaaTZrdez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78" y="1576342"/>
              <a:ext cx="2152642" cy="28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Oval 23"/>
            <p:cNvSpPr>
              <a:spLocks noChangeArrowheads="1"/>
            </p:cNvSpPr>
            <p:nvPr/>
          </p:nvSpPr>
          <p:spPr bwMode="auto">
            <a:xfrm>
              <a:off x="9369180" y="2567525"/>
              <a:ext cx="2696061" cy="757474"/>
            </a:xfrm>
            <a:prstGeom prst="ellipse">
              <a:avLst/>
            </a:prstGeom>
            <a:solidFill>
              <a:srgbClr val="000099"/>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dirty="0">
                  <a:solidFill>
                    <a:srgbClr val="FFFFFF"/>
                  </a:solidFill>
                </a:rPr>
                <a:t>Une thérapeutique</a:t>
              </a:r>
              <a:br>
                <a:rPr lang="fr-FR" altLang="fr-FR" b="1" dirty="0">
                  <a:solidFill>
                    <a:srgbClr val="FFFFFF"/>
                  </a:solidFill>
                </a:rPr>
              </a:br>
              <a:r>
                <a:rPr lang="fr-FR" altLang="fr-FR" b="1" dirty="0">
                  <a:solidFill>
                    <a:srgbClr val="FFFFFF"/>
                  </a:solidFill>
                </a:rPr>
                <a:t>pour toute la famille !</a:t>
              </a:r>
            </a:p>
          </p:txBody>
        </p:sp>
      </p:grpSp>
      <p:sp>
        <p:nvSpPr>
          <p:cNvPr id="8" name="ZoneTexte 7"/>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6464" y="4461360"/>
            <a:ext cx="5762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2751" y="5052192"/>
            <a:ext cx="8278368" cy="1585049"/>
          </a:xfrm>
          <a:prstGeom prst="rect">
            <a:avLst/>
          </a:prstGeom>
        </p:spPr>
        <p:txBody>
          <a:bodyPr wrap="square">
            <a:spAutoFit/>
          </a:bodyPr>
          <a:lstStyle/>
          <a:p>
            <a:pPr lvl="0">
              <a:spcBef>
                <a:spcPts val="2400"/>
              </a:spcBef>
              <a:buClr>
                <a:srgbClr val="62C400"/>
              </a:buClr>
              <a:buBlip>
                <a:blip r:embed="rId3"/>
              </a:buBlip>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Limite le recours </a:t>
            </a:r>
            <a:r>
              <a:rPr lang="fr-FR" altLang="fr-FR" sz="1800" dirty="0">
                <a:solidFill>
                  <a:srgbClr val="000099"/>
                </a:solidFill>
                <a:cs typeface="Arial" panose="020B0604020202020204" pitchFamily="34" charset="0"/>
              </a:rPr>
              <a:t>à d’autres médicaments possiblement iatrogènes</a:t>
            </a:r>
          </a:p>
          <a:p>
            <a:pPr lvl="0">
              <a:spcBef>
                <a:spcPts val="1800"/>
              </a:spcBef>
              <a:buClr>
                <a:srgbClr val="62C400"/>
              </a:buClr>
              <a:buBlip>
                <a:blip r:embed="rId3"/>
              </a:buBlip>
            </a:pPr>
            <a:r>
              <a:rPr lang="fr-FR" altLang="fr-FR" sz="1800" dirty="0">
                <a:solidFill>
                  <a:srgbClr val="000099"/>
                </a:solidFill>
                <a:cs typeface="Arial" panose="020B0604020202020204" pitchFamily="34" charset="0"/>
              </a:rPr>
              <a:t>  En soins de support de traitements conventionnels, contribue à : </a:t>
            </a:r>
          </a:p>
          <a:p>
            <a:pPr marL="800100" lvl="1"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l’observance</a:t>
            </a:r>
            <a:r>
              <a:rPr lang="fr-FR" altLang="fr-FR" sz="1800" dirty="0">
                <a:solidFill>
                  <a:srgbClr val="000099"/>
                </a:solidFill>
                <a:cs typeface="Arial" panose="020B0604020202020204" pitchFamily="34" charset="0"/>
              </a:rPr>
              <a:t> de ces traitements </a:t>
            </a:r>
          </a:p>
          <a:p>
            <a:pPr marL="800100" lvl="1"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la qualité de vie</a:t>
            </a:r>
          </a:p>
        </p:txBody>
      </p:sp>
      <p:sp>
        <p:nvSpPr>
          <p:cNvPr id="4" name="Espace réservé du numéro de diapositive 3"/>
          <p:cNvSpPr>
            <a:spLocks noGrp="1"/>
          </p:cNvSpPr>
          <p:nvPr>
            <p:ph type="sldNum" sz="quarter" idx="4294967295"/>
          </p:nvPr>
        </p:nvSpPr>
        <p:spPr>
          <a:xfrm>
            <a:off x="9448800" y="6319838"/>
            <a:ext cx="2743200" cy="365125"/>
          </a:xfrm>
        </p:spPr>
        <p:txBody>
          <a:bodyPr/>
          <a:lstStyle/>
          <a:p>
            <a:fld id="{2CE00AA1-E540-4D63-A28F-418A2C4690E4}" type="slidenum">
              <a:rPr lang="fr-FR" smtClean="0"/>
              <a:pPr/>
              <a:t>13</a:t>
            </a:fld>
            <a:endParaRPr lang="fr-FR" dirty="0"/>
          </a:p>
        </p:txBody>
      </p:sp>
    </p:spTree>
    <p:extLst>
      <p:ext uri="{BB962C8B-B14F-4D97-AF65-F5344CB8AC3E}">
        <p14:creationId xmlns:p14="http://schemas.microsoft.com/office/powerpoint/2010/main" val="4169257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800" name="Rectangle 24"/>
          <p:cNvSpPr>
            <a:spLocks noChangeArrowheads="1"/>
          </p:cNvSpPr>
          <p:nvPr/>
        </p:nvSpPr>
        <p:spPr bwMode="auto">
          <a:xfrm>
            <a:off x="7612287" y="2405484"/>
            <a:ext cx="279625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Euphrasia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officinalis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715801" name="Rectangle 25"/>
          <p:cNvSpPr>
            <a:spLocks noChangeArrowheads="1"/>
          </p:cNvSpPr>
          <p:nvPr/>
        </p:nvSpPr>
        <p:spPr bwMode="auto">
          <a:xfrm>
            <a:off x="7914147" y="4192705"/>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dirty="0">
              <a:solidFill>
                <a:srgbClr val="000099"/>
              </a:solidFill>
              <a:cs typeface="Arial" panose="020B0604020202020204" pitchFamily="34" charset="0"/>
            </a:endParaRP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715802" name="Rectangle 26"/>
          <p:cNvSpPr>
            <a:spLocks noChangeArrowheads="1"/>
          </p:cNvSpPr>
          <p:nvPr/>
        </p:nvSpPr>
        <p:spPr bwMode="auto">
          <a:xfrm>
            <a:off x="948716" y="4234615"/>
            <a:ext cx="32319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des paupières </a:t>
            </a:r>
            <a:r>
              <a:rPr lang="fr-FR" altLang="fr-FR" sz="1500" b="1" dirty="0">
                <a:solidFill>
                  <a:srgbClr val="000099"/>
                </a:solidFill>
                <a:cs typeface="Arial" panose="020B0604020202020204" pitchFamily="34" charset="0"/>
              </a:rPr>
              <a:t>piquant</a:t>
            </a:r>
            <a:r>
              <a:rPr lang="fr-FR" altLang="fr-FR" sz="1500" dirty="0">
                <a:solidFill>
                  <a:srgbClr val="000099"/>
                </a:solidFill>
                <a:cs typeface="Arial" panose="020B0604020202020204" pitchFamily="34" charset="0"/>
              </a:rPr>
              <a:t>,</a:t>
            </a:r>
          </a:p>
          <a:p>
            <a:pPr>
              <a:buClr>
                <a:srgbClr val="62C400"/>
              </a:buClr>
            </a:pPr>
            <a:r>
              <a:rPr lang="fr-FR" altLang="fr-FR" sz="1500" dirty="0">
                <a:solidFill>
                  <a:srgbClr val="000099"/>
                </a:solidFill>
                <a:cs typeface="Arial" panose="020B0604020202020204" pitchFamily="34" charset="0"/>
              </a:rPr>
              <a:t>	  brûlant </a:t>
            </a:r>
            <a:r>
              <a:rPr lang="fr-FR" altLang="fr-FR" sz="1500" b="1" i="1" dirty="0">
                <a:solidFill>
                  <a:srgbClr val="000099"/>
                </a:solidFill>
                <a:cs typeface="Arial" panose="020B0604020202020204" pitchFamily="34" charset="0"/>
              </a:rPr>
              <a:t>amélioré par le froid</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Conjonctivite allergique</a:t>
            </a:r>
          </a:p>
        </p:txBody>
      </p:sp>
      <p:sp>
        <p:nvSpPr>
          <p:cNvPr id="10" name="Text Box 19"/>
          <p:cNvSpPr txBox="1">
            <a:spLocks noChangeArrowheads="1"/>
          </p:cNvSpPr>
          <p:nvPr/>
        </p:nvSpPr>
        <p:spPr bwMode="auto">
          <a:xfrm>
            <a:off x="948716" y="2395200"/>
            <a:ext cx="38306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a:t>
            </a:r>
            <a:r>
              <a:rPr lang="fr-FR" altLang="fr-FR" sz="1500" b="1" dirty="0">
                <a:solidFill>
                  <a:srgbClr val="000099"/>
                </a:solidFill>
                <a:cs typeface="Arial" panose="020B0604020202020204" pitchFamily="34" charset="0"/>
              </a:rPr>
              <a:t>oculaire brûlant</a:t>
            </a:r>
          </a:p>
          <a:p>
            <a:pPr marL="285750" indent="-285750">
              <a:buClr>
                <a:srgbClr val="62C400"/>
              </a:buClr>
              <a:buFont typeface="Arial" panose="020B0604020202020204" pitchFamily="34" charset="0"/>
              <a:buChar char="•"/>
            </a:pPr>
            <a:r>
              <a:rPr lang="fr-FR" altLang="fr-FR" sz="1500" dirty="0">
                <a:solidFill>
                  <a:srgbClr val="000099"/>
                </a:solidFill>
                <a:cs typeface="Arial" panose="020B0604020202020204" pitchFamily="34" charset="0"/>
              </a:rPr>
              <a:t>Sensation de sable dans les yeux Écoulement nasal aqueux, abondant mais non irritant, </a:t>
            </a:r>
            <a:endParaRPr lang="fr-FR" altLang="fr-FR" sz="1500" b="1" dirty="0">
              <a:solidFill>
                <a:srgbClr val="000099"/>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58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58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5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800" grpId="0" animBg="1"/>
      <p:bldP spid="715801" grpId="0" animBg="1"/>
      <p:bldP spid="715802" grpId="0"/>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Rhinites allergiques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Tree>
    <p:extLst>
      <p:ext uri="{BB962C8B-B14F-4D97-AF65-F5344CB8AC3E}">
        <p14:creationId xmlns:p14="http://schemas.microsoft.com/office/powerpoint/2010/main" val="41963677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stretch>
            <a:fillRect/>
          </a:stretch>
        </p:blipFill>
        <p:spPr>
          <a:xfrm>
            <a:off x="1847458" y="972149"/>
            <a:ext cx="9153331" cy="5387864"/>
          </a:xfrm>
          <a:prstGeom prst="rect">
            <a:avLst/>
          </a:prstGeom>
        </p:spPr>
      </p:pic>
      <p:sp>
        <p:nvSpPr>
          <p:cNvPr id="33689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Rhinites allergiques</a:t>
            </a:r>
          </a:p>
        </p:txBody>
      </p:sp>
      <p:sp>
        <p:nvSpPr>
          <p:cNvPr id="5" name="ZoneTexte 4"/>
          <p:cNvSpPr txBox="1">
            <a:spLocks noChangeArrowheads="1"/>
          </p:cNvSpPr>
          <p:nvPr/>
        </p:nvSpPr>
        <p:spPr bwMode="auto">
          <a:xfrm>
            <a:off x="5886258" y="1516632"/>
            <a:ext cx="18327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POLLENS 30 CH</a:t>
            </a:r>
            <a:endParaRPr lang="fr-FR" altLang="fr-FR" sz="1400" b="1" dirty="0">
              <a:solidFill>
                <a:srgbClr val="000099"/>
              </a:solidFill>
            </a:endParaRPr>
          </a:p>
        </p:txBody>
      </p:sp>
      <p:sp>
        <p:nvSpPr>
          <p:cNvPr id="6" name="ZoneTexte 5"/>
          <p:cNvSpPr txBox="1">
            <a:spLocks noChangeArrowheads="1"/>
          </p:cNvSpPr>
          <p:nvPr/>
        </p:nvSpPr>
        <p:spPr bwMode="auto">
          <a:xfrm>
            <a:off x="5877988" y="177813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POUMON HISTAMINE 15 CH</a:t>
            </a:r>
            <a:endParaRPr lang="fr-FR" altLang="fr-FR" sz="1400" b="1" dirty="0">
              <a:solidFill>
                <a:srgbClr val="000099"/>
              </a:solidFill>
            </a:endParaRPr>
          </a:p>
        </p:txBody>
      </p:sp>
      <p:sp>
        <p:nvSpPr>
          <p:cNvPr id="7" name="ZoneTexte 6"/>
          <p:cNvSpPr txBox="1">
            <a:spLocks noChangeArrowheads="1"/>
          </p:cNvSpPr>
          <p:nvPr/>
        </p:nvSpPr>
        <p:spPr bwMode="auto">
          <a:xfrm>
            <a:off x="5877988" y="205052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8" name="ZoneTexte 7"/>
          <p:cNvSpPr txBox="1">
            <a:spLocks noChangeArrowheads="1"/>
          </p:cNvSpPr>
          <p:nvPr/>
        </p:nvSpPr>
        <p:spPr bwMode="auto">
          <a:xfrm>
            <a:off x="2558353" y="523957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démangeaison</a:t>
            </a:r>
          </a:p>
        </p:txBody>
      </p:sp>
      <p:sp>
        <p:nvSpPr>
          <p:cNvPr id="9" name="ZoneTexte 8"/>
          <p:cNvSpPr txBox="1">
            <a:spLocks noChangeArrowheads="1"/>
          </p:cNvSpPr>
          <p:nvPr/>
        </p:nvSpPr>
        <p:spPr bwMode="auto">
          <a:xfrm>
            <a:off x="2476642" y="575280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SABADILLA 9 CH</a:t>
            </a:r>
          </a:p>
        </p:txBody>
      </p:sp>
      <p:sp>
        <p:nvSpPr>
          <p:cNvPr id="10" name="ZoneTexte 9"/>
          <p:cNvSpPr txBox="1">
            <a:spLocks noChangeArrowheads="1"/>
          </p:cNvSpPr>
          <p:nvPr/>
        </p:nvSpPr>
        <p:spPr bwMode="auto">
          <a:xfrm>
            <a:off x="4664209" y="523498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surtout le matin</a:t>
            </a:r>
          </a:p>
        </p:txBody>
      </p:sp>
      <p:sp>
        <p:nvSpPr>
          <p:cNvPr id="11" name="ZoneTexte 10"/>
          <p:cNvSpPr txBox="1">
            <a:spLocks noChangeArrowheads="1"/>
          </p:cNvSpPr>
          <p:nvPr/>
        </p:nvSpPr>
        <p:spPr bwMode="auto">
          <a:xfrm>
            <a:off x="5160403" y="562733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la nuit</a:t>
            </a:r>
          </a:p>
        </p:txBody>
      </p:sp>
      <p:sp>
        <p:nvSpPr>
          <p:cNvPr id="12" name="ZoneTexte 11"/>
          <p:cNvSpPr txBox="1">
            <a:spLocks noChangeArrowheads="1"/>
          </p:cNvSpPr>
          <p:nvPr/>
        </p:nvSpPr>
        <p:spPr bwMode="auto">
          <a:xfrm>
            <a:off x="4784532" y="5868313"/>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9 CH</a:t>
            </a:r>
          </a:p>
        </p:txBody>
      </p:sp>
      <p:sp>
        <p:nvSpPr>
          <p:cNvPr id="13" name="ZoneTexte 12"/>
          <p:cNvSpPr txBox="1">
            <a:spLocks noChangeArrowheads="1"/>
          </p:cNvSpPr>
          <p:nvPr/>
        </p:nvSpPr>
        <p:spPr bwMode="auto">
          <a:xfrm>
            <a:off x="7516941" y="544186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non irritant</a:t>
            </a:r>
          </a:p>
        </p:txBody>
      </p:sp>
      <p:sp>
        <p:nvSpPr>
          <p:cNvPr id="14" name="ZoneTexte 13"/>
          <p:cNvSpPr txBox="1">
            <a:spLocks noChangeArrowheads="1"/>
          </p:cNvSpPr>
          <p:nvPr/>
        </p:nvSpPr>
        <p:spPr bwMode="auto">
          <a:xfrm>
            <a:off x="7068974" y="5876849"/>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ALLIUM CEPA 9 CH</a:t>
            </a:r>
          </a:p>
        </p:txBody>
      </p:sp>
      <p:sp>
        <p:nvSpPr>
          <p:cNvPr id="15" name="ZoneTexte 14"/>
          <p:cNvSpPr txBox="1">
            <a:spLocks noChangeArrowheads="1"/>
          </p:cNvSpPr>
          <p:nvPr/>
        </p:nvSpPr>
        <p:spPr bwMode="auto">
          <a:xfrm>
            <a:off x="9279889" y="5227424"/>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irritant</a:t>
            </a:r>
          </a:p>
        </p:txBody>
      </p:sp>
      <p:sp>
        <p:nvSpPr>
          <p:cNvPr id="16" name="ZoneTexte 15"/>
          <p:cNvSpPr txBox="1">
            <a:spLocks noChangeArrowheads="1"/>
          </p:cNvSpPr>
          <p:nvPr/>
        </p:nvSpPr>
        <p:spPr bwMode="auto">
          <a:xfrm>
            <a:off x="9074252" y="559157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non irritant</a:t>
            </a:r>
          </a:p>
        </p:txBody>
      </p:sp>
      <p:sp>
        <p:nvSpPr>
          <p:cNvPr id="17" name="ZoneTexte 16"/>
          <p:cNvSpPr txBox="1">
            <a:spLocks noChangeArrowheads="1"/>
          </p:cNvSpPr>
          <p:nvPr/>
        </p:nvSpPr>
        <p:spPr bwMode="auto">
          <a:xfrm>
            <a:off x="9247382" y="575700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EUPHRASIA 9 CH</a:t>
            </a:r>
          </a:p>
        </p:txBody>
      </p:sp>
      <p:sp>
        <p:nvSpPr>
          <p:cNvPr id="18" name="Pentagone 1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a:spLocks noChangeArrowheads="1"/>
          </p:cNvSpPr>
          <p:nvPr/>
        </p:nvSpPr>
        <p:spPr bwMode="auto">
          <a:xfrm>
            <a:off x="7223375" y="522442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irritant</a:t>
            </a:r>
          </a:p>
        </p:txBody>
      </p:sp>
      <p:sp>
        <p:nvSpPr>
          <p:cNvPr id="24" name="ZoneTexte 23"/>
          <p:cNvSpPr txBox="1">
            <a:spLocks noChangeArrowheads="1"/>
          </p:cNvSpPr>
          <p:nvPr/>
        </p:nvSpPr>
        <p:spPr bwMode="auto">
          <a:xfrm>
            <a:off x="5808545" y="545013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jour</a:t>
            </a:r>
          </a:p>
        </p:txBody>
      </p:sp>
    </p:spTree>
    <p:extLst>
      <p:ext uri="{BB962C8B-B14F-4D97-AF65-F5344CB8AC3E}">
        <p14:creationId xmlns:p14="http://schemas.microsoft.com/office/powerpoint/2010/main" val="1100531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p:bldP spid="22" grpId="0"/>
      <p:bldP spid="2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19779092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Mon mari est au fond de son lit avec la grippe. A part du paracétamol que puis-je lui donner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37134418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3209747"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94874"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6022069"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14634" y="2199368"/>
            <a:ext cx="1993900" cy="371282"/>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204941"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304232"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304082"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231504" y="2934889"/>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mari a la grippe.</a:t>
            </a:r>
          </a:p>
          <a:p>
            <a:r>
              <a:rPr lang="fr-FR" altLang="fr-FR" i="1" dirty="0">
                <a:solidFill>
                  <a:srgbClr val="000099"/>
                </a:solidFill>
              </a:rPr>
              <a:t>Il est au fond de son lit.</a:t>
            </a:r>
          </a:p>
          <a:p>
            <a:pPr>
              <a:spcBef>
                <a:spcPts val="600"/>
              </a:spcBef>
            </a:pPr>
            <a:r>
              <a:rPr lang="fr-FR" altLang="fr-FR" sz="1600" i="1" dirty="0">
                <a:solidFill>
                  <a:srgbClr val="000099"/>
                </a:solidFill>
              </a:rPr>
              <a:t>Il a une forte fièvre.</a:t>
            </a:r>
            <a:endParaRPr lang="fr-FR" altLang="fr-FR" sz="1600" dirty="0">
              <a:solidFill>
                <a:srgbClr val="000099"/>
              </a:solidFill>
            </a:endParaRPr>
          </a:p>
        </p:txBody>
      </p:sp>
      <p:sp>
        <p:nvSpPr>
          <p:cNvPr id="56" name="Text Box 5"/>
          <p:cNvSpPr txBox="1">
            <a:spLocks noChangeArrowheads="1"/>
          </p:cNvSpPr>
          <p:nvPr/>
        </p:nvSpPr>
        <p:spPr bwMode="auto">
          <a:xfrm>
            <a:off x="6574973" y="2930062"/>
            <a:ext cx="3137798"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se plaint de courbatures et de douleur aux articulations</a:t>
            </a:r>
          </a:p>
          <a:p>
            <a:pPr>
              <a:spcBef>
                <a:spcPts val="600"/>
              </a:spcBef>
              <a:buClr>
                <a:srgbClr val="0099CC"/>
              </a:buClr>
            </a:pPr>
            <a:r>
              <a:rPr lang="fr-FR" altLang="fr-FR" i="1" dirty="0">
                <a:solidFill>
                  <a:srgbClr val="000099"/>
                </a:solidFill>
              </a:rPr>
              <a:t>Il bouge tout le temps dans son lit.</a:t>
            </a:r>
          </a:p>
        </p:txBody>
      </p:sp>
      <p:sp>
        <p:nvSpPr>
          <p:cNvPr id="57" name="Text Box 9"/>
          <p:cNvSpPr txBox="1">
            <a:spLocks noChangeArrowheads="1"/>
          </p:cNvSpPr>
          <p:nvPr/>
        </p:nvSpPr>
        <p:spPr bwMode="auto">
          <a:xfrm>
            <a:off x="3259735" y="5101637"/>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un bouton de fièvre.</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boit beaucoup et bouge énormément.</a:t>
            </a:r>
          </a:p>
          <a:p>
            <a:pPr>
              <a:spcBef>
                <a:spcPts val="600"/>
              </a:spcBef>
              <a:buClr>
                <a:srgbClr val="0099CC"/>
              </a:buClr>
            </a:pPr>
            <a:r>
              <a:rPr lang="fr-FR" altLang="fr-FR" i="1" dirty="0">
                <a:solidFill>
                  <a:srgbClr val="000099"/>
                </a:solidFill>
              </a:rPr>
              <a:t>En plus il rajoute des couvertures</a:t>
            </a:r>
          </a:p>
        </p:txBody>
      </p:sp>
      <p:sp>
        <p:nvSpPr>
          <p:cNvPr id="4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20849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7129356" y="1331324"/>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Votre conseil</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3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grpSp>
        <p:nvGrpSpPr>
          <p:cNvPr id="32" name="Groupe 31"/>
          <p:cNvGrpSpPr/>
          <p:nvPr/>
        </p:nvGrpSpPr>
        <p:grpSpPr>
          <a:xfrm>
            <a:off x="276047" y="1056610"/>
            <a:ext cx="6477471" cy="5387334"/>
            <a:chOff x="3967163" y="1858003"/>
            <a:chExt cx="3954462" cy="3614110"/>
          </a:xfrm>
        </p:grpSpPr>
        <p:grpSp>
          <p:nvGrpSpPr>
            <p:cNvPr id="33" name="Groupe 32"/>
            <p:cNvGrpSpPr/>
            <p:nvPr/>
          </p:nvGrpSpPr>
          <p:grpSpPr>
            <a:xfrm>
              <a:off x="3967163" y="1858003"/>
              <a:ext cx="3954462" cy="3614110"/>
              <a:chOff x="3967163" y="1858003"/>
              <a:chExt cx="3954462" cy="3614110"/>
            </a:xfrm>
          </p:grpSpPr>
          <p:sp>
            <p:nvSpPr>
              <p:cNvPr id="35" name="Rectangle 34"/>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7"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38" name="Group 37"/>
              <p:cNvGrpSpPr>
                <a:grpSpLocks/>
              </p:cNvGrpSpPr>
              <p:nvPr/>
            </p:nvGrpSpPr>
            <p:grpSpPr bwMode="auto">
              <a:xfrm>
                <a:off x="3967163" y="1858003"/>
                <a:ext cx="3942390" cy="808995"/>
                <a:chOff x="1700" y="967"/>
                <a:chExt cx="2343" cy="537"/>
              </a:xfrm>
            </p:grpSpPr>
            <p:grpSp>
              <p:nvGrpSpPr>
                <p:cNvPr id="39" name="Group 38"/>
                <p:cNvGrpSpPr>
                  <a:grpSpLocks/>
                </p:cNvGrpSpPr>
                <p:nvPr/>
              </p:nvGrpSpPr>
              <p:grpSpPr bwMode="auto">
                <a:xfrm>
                  <a:off x="1707" y="967"/>
                  <a:ext cx="2336" cy="537"/>
                  <a:chOff x="1707" y="1058"/>
                  <a:chExt cx="2336" cy="537"/>
                </a:xfrm>
              </p:grpSpPr>
              <p:sp>
                <p:nvSpPr>
                  <p:cNvPr id="41"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42"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40"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34"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43" name="Text Box 4"/>
          <p:cNvSpPr txBox="1">
            <a:spLocks noChangeArrowheads="1"/>
          </p:cNvSpPr>
          <p:nvPr/>
        </p:nvSpPr>
        <p:spPr bwMode="auto">
          <a:xfrm>
            <a:off x="2661174" y="1659207"/>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44" name="Text Box 16"/>
          <p:cNvSpPr txBox="1">
            <a:spLocks noChangeArrowheads="1"/>
          </p:cNvSpPr>
          <p:nvPr/>
        </p:nvSpPr>
        <p:spPr bwMode="auto">
          <a:xfrm>
            <a:off x="3088369" y="1262021"/>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45" name="Text Box 16"/>
          <p:cNvSpPr txBox="1">
            <a:spLocks noChangeArrowheads="1"/>
          </p:cNvSpPr>
          <p:nvPr/>
        </p:nvSpPr>
        <p:spPr bwMode="auto">
          <a:xfrm>
            <a:off x="1271241" y="2321029"/>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46" name="Text Box 16"/>
          <p:cNvSpPr txBox="1">
            <a:spLocks noChangeArrowheads="1"/>
          </p:cNvSpPr>
          <p:nvPr/>
        </p:nvSpPr>
        <p:spPr bwMode="auto">
          <a:xfrm>
            <a:off x="4370532" y="2321029"/>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47" name="Text Box 16"/>
          <p:cNvSpPr txBox="1">
            <a:spLocks noChangeArrowheads="1"/>
          </p:cNvSpPr>
          <p:nvPr/>
        </p:nvSpPr>
        <p:spPr bwMode="auto">
          <a:xfrm>
            <a:off x="4184785" y="4479646"/>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48" name="Text Box 16"/>
          <p:cNvSpPr txBox="1">
            <a:spLocks noChangeArrowheads="1"/>
          </p:cNvSpPr>
          <p:nvPr/>
        </p:nvSpPr>
        <p:spPr bwMode="auto">
          <a:xfrm>
            <a:off x="370382" y="4528880"/>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49" name="Text Box 11"/>
          <p:cNvSpPr txBox="1">
            <a:spLocks noChangeArrowheads="1"/>
          </p:cNvSpPr>
          <p:nvPr/>
        </p:nvSpPr>
        <p:spPr bwMode="auto">
          <a:xfrm>
            <a:off x="297804" y="2932634"/>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mari a la grippe.</a:t>
            </a:r>
          </a:p>
          <a:p>
            <a:r>
              <a:rPr lang="fr-FR" altLang="fr-FR" i="1" dirty="0">
                <a:solidFill>
                  <a:srgbClr val="000099"/>
                </a:solidFill>
              </a:rPr>
              <a:t>Il est au fond de son lit.</a:t>
            </a:r>
          </a:p>
          <a:p>
            <a:pPr>
              <a:spcBef>
                <a:spcPts val="600"/>
              </a:spcBef>
            </a:pPr>
            <a:r>
              <a:rPr lang="fr-FR" altLang="fr-FR" sz="1600" i="1" dirty="0">
                <a:solidFill>
                  <a:srgbClr val="000099"/>
                </a:solidFill>
              </a:rPr>
              <a:t>Il a une forte fièvre.</a:t>
            </a:r>
            <a:endParaRPr lang="fr-FR" altLang="fr-FR" sz="1600" dirty="0">
              <a:solidFill>
                <a:srgbClr val="000099"/>
              </a:solidFill>
            </a:endParaRPr>
          </a:p>
        </p:txBody>
      </p:sp>
      <p:sp>
        <p:nvSpPr>
          <p:cNvPr id="50" name="Text Box 5"/>
          <p:cNvSpPr txBox="1">
            <a:spLocks noChangeArrowheads="1"/>
          </p:cNvSpPr>
          <p:nvPr/>
        </p:nvSpPr>
        <p:spPr bwMode="auto">
          <a:xfrm>
            <a:off x="3641273" y="2927807"/>
            <a:ext cx="3137798"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se plaint de courbatures et de douleur aux articulations</a:t>
            </a:r>
          </a:p>
          <a:p>
            <a:pPr>
              <a:spcBef>
                <a:spcPts val="600"/>
              </a:spcBef>
              <a:buClr>
                <a:srgbClr val="0099CC"/>
              </a:buClr>
            </a:pPr>
            <a:r>
              <a:rPr lang="fr-FR" altLang="fr-FR" i="1" dirty="0">
                <a:solidFill>
                  <a:srgbClr val="000099"/>
                </a:solidFill>
              </a:rPr>
              <a:t>Il bouge tout le temps dans son lit.</a:t>
            </a:r>
          </a:p>
        </p:txBody>
      </p:sp>
      <p:sp>
        <p:nvSpPr>
          <p:cNvPr id="51" name="Text Box 9"/>
          <p:cNvSpPr txBox="1">
            <a:spLocks noChangeArrowheads="1"/>
          </p:cNvSpPr>
          <p:nvPr/>
        </p:nvSpPr>
        <p:spPr bwMode="auto">
          <a:xfrm>
            <a:off x="326035" y="5099382"/>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un bouton de fièvre.</a:t>
            </a:r>
            <a:endParaRPr lang="fr-FR" altLang="fr-FR" sz="1600" dirty="0">
              <a:solidFill>
                <a:srgbClr val="000099"/>
              </a:solidFill>
            </a:endParaRPr>
          </a:p>
        </p:txBody>
      </p:sp>
      <p:sp>
        <p:nvSpPr>
          <p:cNvPr id="52" name="Text Box 5"/>
          <p:cNvSpPr txBox="1">
            <a:spLocks noChangeArrowheads="1"/>
          </p:cNvSpPr>
          <p:nvPr/>
        </p:nvSpPr>
        <p:spPr bwMode="auto">
          <a:xfrm>
            <a:off x="3545158" y="4962344"/>
            <a:ext cx="326255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boit beaucoup et bouge énormément.</a:t>
            </a:r>
          </a:p>
          <a:p>
            <a:pPr>
              <a:spcBef>
                <a:spcPts val="600"/>
              </a:spcBef>
              <a:buClr>
                <a:srgbClr val="0099CC"/>
              </a:buClr>
            </a:pPr>
            <a:r>
              <a:rPr lang="fr-FR" altLang="fr-FR" i="1" dirty="0">
                <a:solidFill>
                  <a:srgbClr val="000099"/>
                </a:solidFill>
              </a:rPr>
              <a:t>En plus il rajoute des couvertures</a:t>
            </a:r>
          </a:p>
        </p:txBody>
      </p:sp>
    </p:spTree>
    <p:extLst>
      <p:ext uri="{BB962C8B-B14F-4D97-AF65-F5344CB8AC3E}">
        <p14:creationId xmlns:p14="http://schemas.microsoft.com/office/powerpoint/2010/main" val="39903436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Rappel clinique</a:t>
            </a:r>
          </a:p>
        </p:txBody>
      </p:sp>
      <p:pic>
        <p:nvPicPr>
          <p:cNvPr id="2" name="Image 1"/>
          <p:cNvPicPr>
            <a:picLocks noChangeAspect="1"/>
          </p:cNvPicPr>
          <p:nvPr/>
        </p:nvPicPr>
        <p:blipFill>
          <a:blip r:embed="rId3"/>
          <a:stretch>
            <a:fillRect/>
          </a:stretch>
        </p:blipFill>
        <p:spPr>
          <a:xfrm>
            <a:off x="3845169" y="1402947"/>
            <a:ext cx="4501662" cy="545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2210" name="Text Box 2"/>
          <p:cNvSpPr txBox="1">
            <a:spLocks noChangeArrowheads="1"/>
          </p:cNvSpPr>
          <p:nvPr/>
        </p:nvSpPr>
        <p:spPr bwMode="auto">
          <a:xfrm>
            <a:off x="959094" y="1927226"/>
            <a:ext cx="46815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b="1" dirty="0">
                <a:solidFill>
                  <a:srgbClr val="000099"/>
                </a:solidFill>
                <a:cs typeface="Arial" panose="020B0604020202020204" pitchFamily="34" charset="0"/>
              </a:rPr>
              <a:t>sensation de vertige</a:t>
            </a:r>
          </a:p>
          <a:p>
            <a:pPr>
              <a:buClr>
                <a:srgbClr val="62C400"/>
              </a:buClr>
            </a:pPr>
            <a:r>
              <a:rPr lang="fr-FR" altLang="fr-FR" sz="1500" b="1" i="1" dirty="0">
                <a:solidFill>
                  <a:srgbClr val="000099"/>
                </a:solidFill>
                <a:cs typeface="Arial" panose="020B0604020202020204" pitchFamily="34" charset="0"/>
              </a:rPr>
              <a:t>	  aggravée par des excitations visuelles</a:t>
            </a:r>
          </a:p>
          <a:p>
            <a:pPr>
              <a:buClr>
                <a:srgbClr val="62C400"/>
              </a:buClr>
            </a:pPr>
            <a:r>
              <a:rPr lang="fr-FR" altLang="fr-FR" sz="1500" b="1" i="1" dirty="0">
                <a:solidFill>
                  <a:srgbClr val="000099"/>
                </a:solidFill>
                <a:cs typeface="Arial" panose="020B0604020202020204" pitchFamily="34" charset="0"/>
              </a:rPr>
              <a:t>	  améliorées par la chaleur</a:t>
            </a:r>
          </a:p>
        </p:txBody>
      </p:sp>
      <p:sp>
        <p:nvSpPr>
          <p:cNvPr id="2142211" name="Text Box 3"/>
          <p:cNvSpPr txBox="1">
            <a:spLocks noChangeArrowheads="1"/>
          </p:cNvSpPr>
          <p:nvPr/>
        </p:nvSpPr>
        <p:spPr bwMode="auto">
          <a:xfrm>
            <a:off x="959094" y="3252014"/>
            <a:ext cx="46815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b="1" dirty="0">
                <a:solidFill>
                  <a:srgbClr val="000099"/>
                </a:solidFill>
                <a:cs typeface="Arial" panose="020B0604020202020204" pitchFamily="34" charset="0"/>
              </a:rPr>
              <a:t>pâleur et sialorrhée</a:t>
            </a:r>
            <a:r>
              <a:rPr lang="fr-FR" altLang="fr-FR" sz="1500" dirty="0">
                <a:solidFill>
                  <a:srgbClr val="000099"/>
                </a:solidFill>
                <a:cs typeface="Arial" panose="020B0604020202020204" pitchFamily="34" charset="0"/>
              </a:rPr>
              <a:t>, palpitations</a:t>
            </a:r>
          </a:p>
          <a:p>
            <a:pPr>
              <a:buClr>
                <a:srgbClr val="62C400"/>
              </a:buClr>
            </a:pPr>
            <a:r>
              <a:rPr lang="fr-FR" altLang="fr-FR" sz="1500" b="1" i="1" dirty="0">
                <a:solidFill>
                  <a:srgbClr val="000099"/>
                </a:solidFill>
                <a:cs typeface="Arial" panose="020B0604020202020204" pitchFamily="34" charset="0"/>
              </a:rPr>
              <a:t>	  améliorées par l’air frais</a:t>
            </a:r>
          </a:p>
        </p:txBody>
      </p:sp>
      <p:sp>
        <p:nvSpPr>
          <p:cNvPr id="2142212" name="Text Box 4"/>
          <p:cNvSpPr txBox="1">
            <a:spLocks noChangeArrowheads="1"/>
          </p:cNvSpPr>
          <p:nvPr/>
        </p:nvSpPr>
        <p:spPr bwMode="auto">
          <a:xfrm>
            <a:off x="959094" y="4458793"/>
            <a:ext cx="46815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dirty="0" err="1">
                <a:solidFill>
                  <a:srgbClr val="000099"/>
                </a:solidFill>
                <a:cs typeface="Arial" panose="020B0604020202020204" pitchFamily="34" charset="0"/>
              </a:rPr>
              <a:t>hypersalivation</a:t>
            </a:r>
            <a:r>
              <a:rPr lang="fr-FR" altLang="fr-FR" sz="1500" dirty="0">
                <a:solidFill>
                  <a:srgbClr val="000099"/>
                </a:solidFill>
                <a:cs typeface="Arial" panose="020B0604020202020204" pitchFamily="34" charset="0"/>
              </a:rPr>
              <a:t>, sueurs froides</a:t>
            </a:r>
          </a:p>
          <a:p>
            <a:pPr>
              <a:buClr>
                <a:srgbClr val="62C400"/>
              </a:buClr>
            </a:pPr>
            <a:r>
              <a:rPr lang="fr-FR" altLang="fr-FR" sz="1500" b="1" i="1" dirty="0">
                <a:solidFill>
                  <a:srgbClr val="000099"/>
                </a:solidFill>
                <a:cs typeface="Arial" panose="020B0604020202020204" pitchFamily="34" charset="0"/>
              </a:rPr>
              <a:t>	  améliorées</a:t>
            </a:r>
            <a:r>
              <a:rPr lang="fr-FR" altLang="fr-FR" sz="1500" i="1" dirty="0">
                <a:solidFill>
                  <a:srgbClr val="000099"/>
                </a:solidFill>
                <a:cs typeface="Arial" panose="020B0604020202020204" pitchFamily="34" charset="0"/>
              </a:rPr>
              <a:t> en fermant les yeux, </a:t>
            </a:r>
            <a:r>
              <a:rPr lang="fr-FR" altLang="fr-FR" sz="1500" b="1" i="1" dirty="0">
                <a:solidFill>
                  <a:srgbClr val="000099"/>
                </a:solidFill>
                <a:cs typeface="Arial" panose="020B0604020202020204" pitchFamily="34" charset="0"/>
              </a:rPr>
              <a:t>en mangeant</a:t>
            </a:r>
          </a:p>
          <a:p>
            <a:pPr>
              <a:buClr>
                <a:srgbClr val="62C400"/>
              </a:buClr>
            </a:pPr>
            <a:r>
              <a:rPr lang="fr-FR" altLang="fr-FR" sz="1500" i="1" dirty="0">
                <a:solidFill>
                  <a:srgbClr val="000099"/>
                </a:solidFill>
                <a:cs typeface="Arial" panose="020B0604020202020204" pitchFamily="34" charset="0"/>
              </a:rPr>
              <a:t>	  améliorées par la chaleur</a:t>
            </a:r>
          </a:p>
        </p:txBody>
      </p:sp>
      <p:sp>
        <p:nvSpPr>
          <p:cNvPr id="2142214" name="Rectangle 6"/>
          <p:cNvSpPr>
            <a:spLocks noChangeArrowheads="1"/>
          </p:cNvSpPr>
          <p:nvPr/>
        </p:nvSpPr>
        <p:spPr bwMode="auto">
          <a:xfrm>
            <a:off x="7619163" y="1918793"/>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Cocculus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indicus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2142215" name="Rectangle 7"/>
          <p:cNvSpPr>
            <a:spLocks noChangeArrowheads="1"/>
          </p:cNvSpPr>
          <p:nvPr/>
        </p:nvSpPr>
        <p:spPr bwMode="auto">
          <a:xfrm>
            <a:off x="7619162" y="3188793"/>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Tabacum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2142216" name="Rectangle 8"/>
          <p:cNvSpPr>
            <a:spLocks noChangeArrowheads="1"/>
          </p:cNvSpPr>
          <p:nvPr/>
        </p:nvSpPr>
        <p:spPr bwMode="auto">
          <a:xfrm>
            <a:off x="7619161" y="4423732"/>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Petroleum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Nausées et vomissements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2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22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22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22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22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2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10" grpId="0" autoUpdateAnimBg="0"/>
      <p:bldP spid="2142211" grpId="0" autoUpdateAnimBg="0"/>
      <p:bldP spid="2142212" grpId="0" autoUpdateAnimBg="0"/>
      <p:bldP spid="2142214" grpId="0" animBg="1"/>
      <p:bldP spid="2142215" grpId="0" animBg="1"/>
      <p:bldP spid="214221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4258" name="Text Box 2"/>
          <p:cNvSpPr txBox="1">
            <a:spLocks noChangeArrowheads="1"/>
          </p:cNvSpPr>
          <p:nvPr/>
        </p:nvSpPr>
        <p:spPr bwMode="auto">
          <a:xfrm>
            <a:off x="950303" y="3647639"/>
            <a:ext cx="475381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t>
            </a:r>
            <a:r>
              <a:rPr lang="fr-FR" altLang="fr-FR" sz="1500" b="1" i="1" dirty="0">
                <a:solidFill>
                  <a:srgbClr val="000099"/>
                </a:solidFill>
                <a:cs typeface="Arial" panose="020B0604020202020204" pitchFamily="34" charset="0"/>
              </a:rPr>
              <a:t>soulagées par les vomissements</a:t>
            </a:r>
          </a:p>
          <a:p>
            <a:pPr marL="261938" indent="-261938">
              <a:buClr>
                <a:srgbClr val="62C400"/>
              </a:buClr>
              <a:tabLst>
                <a:tab pos="261938" algn="l"/>
                <a:tab pos="7124700" algn="r"/>
              </a:tabLst>
            </a:pPr>
            <a:r>
              <a:rPr lang="fr-FR" altLang="fr-FR" sz="1500" dirty="0">
                <a:solidFill>
                  <a:srgbClr val="000099"/>
                </a:solidFill>
                <a:cs typeface="Arial" panose="020B0604020202020204" pitchFamily="34" charset="0"/>
              </a:rPr>
              <a:t>	avec langue chargée en partie postérieure,   souvent </a:t>
            </a:r>
            <a:r>
              <a:rPr lang="fr-FR" altLang="fr-FR" sz="1500" b="1" dirty="0">
                <a:solidFill>
                  <a:srgbClr val="000099"/>
                </a:solidFill>
                <a:cs typeface="Arial" panose="020B0604020202020204" pitchFamily="34" charset="0"/>
              </a:rPr>
              <a:t>suite d’abus </a:t>
            </a:r>
            <a:r>
              <a:rPr lang="fr-FR" altLang="fr-FR" sz="1500" dirty="0">
                <a:solidFill>
                  <a:srgbClr val="000099"/>
                </a:solidFill>
                <a:cs typeface="Arial" panose="020B0604020202020204" pitchFamily="34" charset="0"/>
              </a:rPr>
              <a:t>de café, alcool et nourriture</a:t>
            </a:r>
          </a:p>
        </p:txBody>
      </p:sp>
      <p:sp>
        <p:nvSpPr>
          <p:cNvPr id="2144259" name="Text Box 3"/>
          <p:cNvSpPr txBox="1">
            <a:spLocks noChangeArrowheads="1"/>
          </p:cNvSpPr>
          <p:nvPr/>
        </p:nvSpPr>
        <p:spPr bwMode="auto">
          <a:xfrm>
            <a:off x="950303" y="2234396"/>
            <a:ext cx="490537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t>
            </a:r>
            <a:r>
              <a:rPr lang="fr-FR" altLang="fr-FR" sz="1500" b="1" i="1" dirty="0">
                <a:solidFill>
                  <a:srgbClr val="000099"/>
                </a:solidFill>
                <a:cs typeface="Arial" panose="020B0604020202020204" pitchFamily="34" charset="0"/>
              </a:rPr>
              <a:t>non améliorées par les vomissements</a:t>
            </a:r>
            <a:r>
              <a:rPr lang="fr-FR" altLang="fr-FR" sz="1500" b="1" dirty="0">
                <a:solidFill>
                  <a:srgbClr val="000099"/>
                </a:solidFill>
                <a:cs typeface="Arial" panose="020B0604020202020204" pitchFamily="34" charset="0"/>
              </a:rPr>
              <a:t>, </a:t>
            </a:r>
            <a:r>
              <a:rPr lang="fr-FR" altLang="fr-FR" sz="1500" b="1" dirty="0" err="1">
                <a:solidFill>
                  <a:srgbClr val="000099"/>
                </a:solidFill>
                <a:cs typeface="Arial" panose="020B0604020202020204" pitchFamily="34" charset="0"/>
              </a:rPr>
              <a:t>hypersalivation</a:t>
            </a:r>
            <a:r>
              <a:rPr lang="fr-FR" altLang="fr-FR" sz="1500" b="1" dirty="0">
                <a:solidFill>
                  <a:srgbClr val="000099"/>
                </a:solidFill>
                <a:cs typeface="Arial" panose="020B0604020202020204" pitchFamily="34" charset="0"/>
              </a:rPr>
              <a:t>, langue propre</a:t>
            </a:r>
          </a:p>
        </p:txBody>
      </p:sp>
      <p:sp>
        <p:nvSpPr>
          <p:cNvPr id="2144260" name="Text Box 4"/>
          <p:cNvSpPr txBox="1">
            <a:spLocks noChangeArrowheads="1"/>
          </p:cNvSpPr>
          <p:nvPr/>
        </p:nvSpPr>
        <p:spPr bwMode="auto">
          <a:xfrm>
            <a:off x="950303" y="5039816"/>
            <a:ext cx="4418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Vomissements alimentaires qui ne</a:t>
            </a:r>
          </a:p>
          <a:p>
            <a:pPr>
              <a:buClr>
                <a:srgbClr val="62C400"/>
              </a:buClr>
            </a:pPr>
            <a:r>
              <a:rPr lang="fr-FR" altLang="fr-FR" sz="1500" dirty="0">
                <a:solidFill>
                  <a:srgbClr val="000099"/>
                </a:solidFill>
                <a:cs typeface="Arial" panose="020B0604020202020204" pitchFamily="34" charset="0"/>
              </a:rPr>
              <a:t>	  soulagent pas, </a:t>
            </a:r>
            <a:r>
              <a:rPr lang="fr-FR" altLang="fr-FR" sz="1500" b="1" dirty="0">
                <a:solidFill>
                  <a:srgbClr val="000099"/>
                </a:solidFill>
                <a:cs typeface="Arial" panose="020B0604020202020204" pitchFamily="34" charset="0"/>
              </a:rPr>
              <a:t>langue épaisse,</a:t>
            </a:r>
          </a:p>
          <a:p>
            <a:pPr>
              <a:buClr>
                <a:srgbClr val="62C400"/>
              </a:buClr>
            </a:pPr>
            <a:r>
              <a:rPr lang="fr-FR" altLang="fr-FR" sz="1500" b="1" dirty="0">
                <a:solidFill>
                  <a:srgbClr val="000099"/>
                </a:solidFill>
                <a:cs typeface="Arial" panose="020B0604020202020204" pitchFamily="34" charset="0"/>
              </a:rPr>
              <a:t>	  recouverte d’un enduit blanchâtre</a:t>
            </a:r>
          </a:p>
          <a:p>
            <a:pPr>
              <a:buClr>
                <a:srgbClr val="62C400"/>
              </a:buClr>
            </a:pPr>
            <a:r>
              <a:rPr lang="fr-FR" altLang="fr-FR" sz="1500" b="1" dirty="0">
                <a:solidFill>
                  <a:srgbClr val="000099"/>
                </a:solidFill>
                <a:cs typeface="Arial" panose="020B0604020202020204" pitchFamily="34" charset="0"/>
              </a:rPr>
              <a:t>     suite d’excès alimentaires</a:t>
            </a:r>
          </a:p>
        </p:txBody>
      </p:sp>
      <p:sp>
        <p:nvSpPr>
          <p:cNvPr id="2144261" name="Rectangle 5"/>
          <p:cNvSpPr>
            <a:spLocks noChangeArrowheads="1"/>
          </p:cNvSpPr>
          <p:nvPr/>
        </p:nvSpPr>
        <p:spPr bwMode="auto">
          <a:xfrm>
            <a:off x="7619163" y="3553317"/>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et vomissements</a:t>
            </a:r>
          </a:p>
        </p:txBody>
      </p:sp>
      <p:sp>
        <p:nvSpPr>
          <p:cNvPr id="2144262" name="Rectangle 6"/>
          <p:cNvSpPr>
            <a:spLocks noChangeArrowheads="1"/>
          </p:cNvSpPr>
          <p:nvPr/>
        </p:nvSpPr>
        <p:spPr bwMode="auto">
          <a:xfrm>
            <a:off x="7619162" y="2202000"/>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Ipeca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et vomissements</a:t>
            </a:r>
          </a:p>
        </p:txBody>
      </p:sp>
      <p:sp>
        <p:nvSpPr>
          <p:cNvPr id="2144263" name="Rectangle 7"/>
          <p:cNvSpPr>
            <a:spLocks noChangeArrowheads="1"/>
          </p:cNvSpPr>
          <p:nvPr/>
        </p:nvSpPr>
        <p:spPr bwMode="auto">
          <a:xfrm>
            <a:off x="7205520" y="5053493"/>
            <a:ext cx="321629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Antimonium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crudum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vomissements</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Nausées et vomissements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4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4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42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42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42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4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4258" grpId="0" autoUpdateAnimBg="0"/>
      <p:bldP spid="2144259" grpId="0" autoUpdateAnimBg="0"/>
      <p:bldP spid="2144260" grpId="0" autoUpdateAnimBg="0"/>
      <p:bldP spid="2144261" grpId="0" animBg="1"/>
      <p:bldP spid="2144262" grpId="0" animBg="1"/>
      <p:bldP spid="21442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42751" y="1759478"/>
            <a:ext cx="9398149"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1800" b="1" dirty="0">
                <a:solidFill>
                  <a:srgbClr val="000099"/>
                </a:solidFill>
                <a:cs typeface="Arial" panose="020B0604020202020204" pitchFamily="34" charset="0"/>
              </a:rPr>
              <a:t>  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absence de toxicité et d’agressivité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conseil possible </a:t>
            </a:r>
            <a:r>
              <a:rPr lang="fr-FR" altLang="fr-FR" sz="1800" b="1" dirty="0">
                <a:solidFill>
                  <a:srgbClr val="000099"/>
                </a:solidFill>
                <a:cs typeface="Arial" panose="020B0604020202020204" pitchFamily="34" charset="0"/>
              </a:rPr>
              <a:t>quel que soit l’âge du patient</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Limite le recours </a:t>
            </a:r>
            <a:r>
              <a:rPr lang="fr-FR" altLang="fr-FR" sz="1800" dirty="0">
                <a:solidFill>
                  <a:srgbClr val="000099"/>
                </a:solidFill>
                <a:cs typeface="Arial" panose="020B0604020202020204" pitchFamily="34" charset="0"/>
              </a:rPr>
              <a:t>à d’autres médicaments possiblement iatrogènes</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Posologie unique</a:t>
            </a:r>
            <a:r>
              <a:rPr lang="fr-FR" altLang="fr-FR" sz="1800" dirty="0">
                <a:solidFill>
                  <a:srgbClr val="000099"/>
                </a:solidFill>
                <a:cs typeface="Arial" panose="020B0604020202020204" pitchFamily="34" charset="0"/>
              </a:rPr>
              <a:t> adulte ou enfant</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PERSONNALISÉE</a:t>
            </a:r>
            <a:r>
              <a:rPr lang="fr-FR" altLang="fr-FR" sz="1800" dirty="0">
                <a:solidFill>
                  <a:srgbClr val="000099"/>
                </a:solidFill>
                <a:cs typeface="Arial" panose="020B0604020202020204" pitchFamily="34" charset="0"/>
              </a:rPr>
              <a:t> </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Diagnostic médical préservé</a:t>
            </a:r>
            <a:endParaRPr lang="fr-FR" altLang="fr-FR" sz="1800" dirty="0">
              <a:solidFill>
                <a:srgbClr val="000099"/>
              </a:solidFill>
              <a:cs typeface="Arial" panose="020B0604020202020204" pitchFamily="34" charset="0"/>
            </a:endParaRPr>
          </a:p>
          <a:p>
            <a:pPr>
              <a:spcBef>
                <a:spcPts val="2400"/>
              </a:spcBef>
              <a:buClr>
                <a:srgbClr val="62C400"/>
              </a:buClr>
            </a:pPr>
            <a:endParaRPr lang="fr-FR" altLang="fr-FR" sz="1800" b="1" i="1" dirty="0">
              <a:solidFill>
                <a:srgbClr val="000099"/>
              </a:solidFill>
              <a:cs typeface="Arial" panose="020B0604020202020204" pitchFamily="34" charset="0"/>
            </a:endParaRPr>
          </a:p>
        </p:txBody>
      </p:sp>
      <p:sp>
        <p:nvSpPr>
          <p:cNvPr id="59396" name="Text Box 5"/>
          <p:cNvSpPr txBox="1">
            <a:spLocks noChangeArrowheads="1"/>
          </p:cNvSpPr>
          <p:nvPr/>
        </p:nvSpPr>
        <p:spPr bwMode="auto">
          <a:xfrm>
            <a:off x="2397126" y="1074675"/>
            <a:ext cx="57593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Les avantages dans votre pratique</a:t>
            </a:r>
            <a:endParaRPr lang="fr-FR" altLang="fr-FR" sz="2000" b="1" dirty="0">
              <a:solidFill>
                <a:srgbClr val="95C41D"/>
              </a:solidFill>
              <a:cs typeface="Arial" panose="020B0604020202020204" pitchFamily="34" charset="0"/>
            </a:endParaRPr>
          </a:p>
        </p:txBody>
      </p:sp>
      <p:sp>
        <p:nvSpPr>
          <p:cNvPr id="8" name="ZoneTexte 7"/>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2" y="5361560"/>
            <a:ext cx="5762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342751" y="6090287"/>
            <a:ext cx="9398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1800" b="1" dirty="0">
                <a:solidFill>
                  <a:srgbClr val="000099"/>
                </a:solidFill>
                <a:cs typeface="Arial" panose="020B0604020202020204" pitchFamily="34" charset="0"/>
              </a:rPr>
              <a:t>  COMPÉTENCES </a:t>
            </a:r>
            <a:r>
              <a:rPr lang="fr-FR" altLang="fr-FR" sz="2000" b="1" dirty="0">
                <a:solidFill>
                  <a:srgbClr val="000099"/>
                </a:solidFill>
                <a:cs typeface="Arial" panose="020B0604020202020204" pitchFamily="34" charset="0"/>
              </a:rPr>
              <a:t>=</a:t>
            </a:r>
            <a:r>
              <a:rPr lang="fr-FR" altLang="fr-FR" sz="1800" b="1" dirty="0">
                <a:solidFill>
                  <a:srgbClr val="000099"/>
                </a:solidFill>
                <a:cs typeface="Arial" panose="020B0604020202020204" pitchFamily="34" charset="0"/>
              </a:rPr>
              <a:t> spécialisation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différenciation</a:t>
            </a:r>
          </a:p>
        </p:txBody>
      </p:sp>
      <p:grpSp>
        <p:nvGrpSpPr>
          <p:cNvPr id="11" name="Groupe 10"/>
          <p:cNvGrpSpPr/>
          <p:nvPr/>
        </p:nvGrpSpPr>
        <p:grpSpPr>
          <a:xfrm>
            <a:off x="9369180" y="1576342"/>
            <a:ext cx="2696061" cy="2870475"/>
            <a:chOff x="9369180" y="1576342"/>
            <a:chExt cx="2696061" cy="2870475"/>
          </a:xfrm>
        </p:grpSpPr>
        <p:pic>
          <p:nvPicPr>
            <p:cNvPr id="12" name="Picture 20" descr="400_F_39270711_VlaIOQ5SUOi11OnjRq5rfkaaTZrdez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878" y="1576342"/>
              <a:ext cx="2152642" cy="28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23"/>
            <p:cNvSpPr>
              <a:spLocks noChangeArrowheads="1"/>
            </p:cNvSpPr>
            <p:nvPr/>
          </p:nvSpPr>
          <p:spPr bwMode="auto">
            <a:xfrm>
              <a:off x="9369180" y="2567525"/>
              <a:ext cx="2696061" cy="757474"/>
            </a:xfrm>
            <a:prstGeom prst="ellipse">
              <a:avLst/>
            </a:prstGeom>
            <a:solidFill>
              <a:srgbClr val="000099"/>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dirty="0">
                  <a:solidFill>
                    <a:srgbClr val="FFFFFF"/>
                  </a:solidFill>
                </a:rPr>
                <a:t>Une thérapeutique</a:t>
              </a:r>
              <a:br>
                <a:rPr lang="fr-FR" altLang="fr-FR" b="1" dirty="0">
                  <a:solidFill>
                    <a:srgbClr val="FFFFFF"/>
                  </a:solidFill>
                </a:rPr>
              </a:br>
              <a:r>
                <a:rPr lang="fr-FR" altLang="fr-FR" b="1" dirty="0">
                  <a:solidFill>
                    <a:srgbClr val="FFFFFF"/>
                  </a:solidFill>
                </a:rPr>
                <a:t>pour toute la famille !</a:t>
              </a:r>
            </a:p>
          </p:txBody>
        </p:sp>
      </p:grpSp>
      <p:sp>
        <p:nvSpPr>
          <p:cNvPr id="2" name="Espace réservé du numéro de diapositive 1"/>
          <p:cNvSpPr>
            <a:spLocks noGrp="1"/>
          </p:cNvSpPr>
          <p:nvPr>
            <p:ph type="sldNum" sz="quarter" idx="4294967295"/>
          </p:nvPr>
        </p:nvSpPr>
        <p:spPr>
          <a:xfrm>
            <a:off x="9448800" y="6319838"/>
            <a:ext cx="2743200" cy="365125"/>
          </a:xfrm>
        </p:spPr>
        <p:txBody>
          <a:bodyPr/>
          <a:lstStyle/>
          <a:p>
            <a:fld id="{2CE00AA1-E540-4D63-A28F-418A2C4690E4}" type="slidenum">
              <a:rPr lang="fr-FR" smtClean="0"/>
              <a:pPr/>
              <a:t>14</a:t>
            </a:fld>
            <a:endParaRPr lang="fr-FR" dirty="0"/>
          </a:p>
        </p:txBody>
      </p:sp>
    </p:spTree>
    <p:extLst>
      <p:ext uri="{BB962C8B-B14F-4D97-AF65-F5344CB8AC3E}">
        <p14:creationId xmlns:p14="http://schemas.microsoft.com/office/powerpoint/2010/main" val="29020841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306" name="Text Box 2"/>
          <p:cNvSpPr txBox="1">
            <a:spLocks noChangeArrowheads="1"/>
          </p:cNvSpPr>
          <p:nvPr/>
        </p:nvSpPr>
        <p:spPr bwMode="auto">
          <a:xfrm>
            <a:off x="959093" y="3428061"/>
            <a:ext cx="546941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douloureuse, liquide, abondante</a:t>
            </a:r>
          </a:p>
          <a:p>
            <a:pPr>
              <a:buClr>
                <a:srgbClr val="62C400"/>
              </a:buClr>
            </a:pPr>
            <a:r>
              <a:rPr lang="fr-FR" altLang="fr-FR" sz="1500" b="1" dirty="0">
                <a:solidFill>
                  <a:srgbClr val="000099"/>
                </a:solidFill>
                <a:cs typeface="Arial" panose="020B0604020202020204" pitchFamily="34" charset="0"/>
              </a:rPr>
              <a:t>	 </a:t>
            </a:r>
            <a:r>
              <a:rPr lang="fr-FR" altLang="fr-FR" sz="1500" b="1" i="1" dirty="0">
                <a:solidFill>
                  <a:srgbClr val="000099"/>
                </a:solidFill>
                <a:cs typeface="Arial" panose="020B0604020202020204" pitchFamily="34" charset="0"/>
              </a:rPr>
              <a:t>aggravée le matin et à chaque prise alimentaire</a:t>
            </a:r>
          </a:p>
          <a:p>
            <a:pPr>
              <a:buClr>
                <a:srgbClr val="62C400"/>
              </a:buClr>
            </a:pPr>
            <a:r>
              <a:rPr lang="fr-FR" altLang="fr-FR" sz="1500" b="1" i="1" dirty="0">
                <a:solidFill>
                  <a:srgbClr val="000099"/>
                </a:solidFill>
                <a:cs typeface="Arial" panose="020B0604020202020204" pitchFamily="34" charset="0"/>
              </a:rPr>
              <a:t>    douleur améliorée couché sur le ventre</a:t>
            </a:r>
            <a:r>
              <a:rPr lang="fr-FR" altLang="fr-FR" sz="1500" dirty="0">
                <a:solidFill>
                  <a:srgbClr val="000099"/>
                </a:solidFill>
                <a:cs typeface="Arial" panose="020B0604020202020204" pitchFamily="34" charset="0"/>
              </a:rPr>
              <a:t>	</a:t>
            </a:r>
          </a:p>
        </p:txBody>
      </p:sp>
      <p:sp>
        <p:nvSpPr>
          <p:cNvPr id="2146307" name="Text Box 3"/>
          <p:cNvSpPr txBox="1">
            <a:spLocks noChangeArrowheads="1"/>
          </p:cNvSpPr>
          <p:nvPr/>
        </p:nvSpPr>
        <p:spPr bwMode="auto">
          <a:xfrm>
            <a:off x="959094" y="4375409"/>
            <a:ext cx="42100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muqueuse</a:t>
            </a:r>
          </a:p>
          <a:p>
            <a:pPr>
              <a:buClr>
                <a:srgbClr val="62C400"/>
              </a:buClr>
            </a:pPr>
            <a:r>
              <a:rPr lang="fr-FR" altLang="fr-FR" sz="1500" b="1" dirty="0">
                <a:solidFill>
                  <a:srgbClr val="000099"/>
                </a:solidFill>
                <a:cs typeface="Arial" panose="020B0604020202020204" pitchFamily="34" charset="0"/>
              </a:rPr>
              <a:t>	  insécurité sphinctérienne</a:t>
            </a:r>
          </a:p>
          <a:p>
            <a:pPr>
              <a:buClr>
                <a:srgbClr val="62C400"/>
              </a:buClr>
            </a:pPr>
            <a:r>
              <a:rPr lang="fr-FR" altLang="fr-FR" sz="1500" dirty="0">
                <a:solidFill>
                  <a:srgbClr val="000099"/>
                </a:solidFill>
                <a:cs typeface="Arial" panose="020B0604020202020204" pitchFamily="34" charset="0"/>
              </a:rPr>
              <a:t>	  suite d’intoxication alimentaire</a:t>
            </a:r>
          </a:p>
        </p:txBody>
      </p:sp>
      <p:sp>
        <p:nvSpPr>
          <p:cNvPr id="2146308" name="Text Box 4"/>
          <p:cNvSpPr txBox="1">
            <a:spLocks noChangeArrowheads="1"/>
          </p:cNvSpPr>
          <p:nvPr/>
        </p:nvSpPr>
        <p:spPr bwMode="auto">
          <a:xfrm>
            <a:off x="959094" y="5517918"/>
            <a:ext cx="456088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indolore et </a:t>
            </a:r>
            <a:r>
              <a:rPr lang="fr-FR" altLang="fr-FR" sz="1500" b="1" dirty="0">
                <a:solidFill>
                  <a:srgbClr val="000099"/>
                </a:solidFill>
                <a:cs typeface="Arial" panose="020B0604020202020204" pitchFamily="34" charset="0"/>
              </a:rPr>
              <a:t>épuisante avec gaz</a:t>
            </a:r>
          </a:p>
          <a:p>
            <a:pPr>
              <a:buClr>
                <a:srgbClr val="62C400"/>
              </a:buClr>
            </a:pPr>
            <a:r>
              <a:rPr lang="fr-FR" altLang="fr-FR" sz="1500" dirty="0">
                <a:solidFill>
                  <a:srgbClr val="000099"/>
                </a:solidFill>
                <a:cs typeface="Arial" panose="020B0604020202020204" pitchFamily="34" charset="0"/>
              </a:rPr>
              <a:t>	  survient la nuit ou après un repas,</a:t>
            </a:r>
          </a:p>
          <a:p>
            <a:pPr>
              <a:buClr>
                <a:srgbClr val="62C400"/>
              </a:buClr>
            </a:pPr>
            <a:r>
              <a:rPr lang="fr-FR" altLang="fr-FR" sz="1500" dirty="0">
                <a:solidFill>
                  <a:srgbClr val="000099"/>
                </a:solidFill>
                <a:cs typeface="Arial" panose="020B0604020202020204" pitchFamily="34" charset="0"/>
              </a:rPr>
              <a:t>	  surtout </a:t>
            </a:r>
            <a:r>
              <a:rPr lang="fr-FR" altLang="fr-FR" sz="1500" b="1" dirty="0">
                <a:solidFill>
                  <a:srgbClr val="000099"/>
                </a:solidFill>
                <a:cs typeface="Arial" panose="020B0604020202020204" pitchFamily="34" charset="0"/>
              </a:rPr>
              <a:t>après ingestion de fruits ou de lait</a:t>
            </a:r>
          </a:p>
        </p:txBody>
      </p:sp>
      <p:sp>
        <p:nvSpPr>
          <p:cNvPr id="2146309" name="Rectangle 5"/>
          <p:cNvSpPr>
            <a:spLocks noChangeArrowheads="1"/>
          </p:cNvSpPr>
          <p:nvPr/>
        </p:nvSpPr>
        <p:spPr bwMode="auto">
          <a:xfrm>
            <a:off x="7444324" y="3351530"/>
            <a:ext cx="297749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Podophyllum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peltatum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
        <p:nvSpPr>
          <p:cNvPr id="2146310" name="Rectangle 6"/>
          <p:cNvSpPr>
            <a:spLocks noChangeArrowheads="1"/>
          </p:cNvSpPr>
          <p:nvPr/>
        </p:nvSpPr>
        <p:spPr bwMode="auto">
          <a:xfrm>
            <a:off x="7619162" y="4414014"/>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Aloe</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
        <p:nvSpPr>
          <p:cNvPr id="2146311" name="Rectangle 7"/>
          <p:cNvSpPr>
            <a:spLocks noChangeArrowheads="1"/>
          </p:cNvSpPr>
          <p:nvPr/>
        </p:nvSpPr>
        <p:spPr bwMode="auto">
          <a:xfrm>
            <a:off x="7174254" y="5364274"/>
            <a:ext cx="3262098"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a:p>
            <a:pPr algn="r">
              <a:buFont typeface="Wingdings" panose="05000000000000000000" pitchFamily="2" charset="2"/>
              <a:buNone/>
            </a:pPr>
            <a:r>
              <a:rPr lang="fr-FR" altLang="fr-FR" sz="1300" dirty="0">
                <a:solidFill>
                  <a:srgbClr val="000099"/>
                </a:solidFill>
                <a:cs typeface="Arial" panose="020B0604020202020204" pitchFamily="34" charset="0"/>
              </a:rPr>
              <a:t>À poursuivre 2 fois par jour </a:t>
            </a:r>
          </a:p>
          <a:p>
            <a:pPr algn="r">
              <a:buFont typeface="Wingdings" panose="05000000000000000000" pitchFamily="2" charset="2"/>
              <a:buNone/>
            </a:pPr>
            <a:r>
              <a:rPr lang="fr-FR" altLang="fr-FR" sz="1300" dirty="0">
                <a:solidFill>
                  <a:srgbClr val="000099"/>
                </a:solidFill>
                <a:cs typeface="Arial" panose="020B0604020202020204" pitchFamily="34" charset="0"/>
              </a:rPr>
              <a:t>pendant 1 semaine pour la récupération</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285377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Diarrhées isolées</a:t>
            </a:r>
          </a:p>
        </p:txBody>
      </p:sp>
      <p:sp>
        <p:nvSpPr>
          <p:cNvPr id="12" name="Text Box 50"/>
          <p:cNvSpPr txBox="1">
            <a:spLocks noChangeArrowheads="1"/>
          </p:cNvSpPr>
          <p:nvPr/>
        </p:nvSpPr>
        <p:spPr bwMode="auto">
          <a:xfrm>
            <a:off x="2431983" y="1062105"/>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Diarrhées et vomissements</a:t>
            </a:r>
          </a:p>
        </p:txBody>
      </p:sp>
      <p:sp>
        <p:nvSpPr>
          <p:cNvPr id="13" name="Text Box 2"/>
          <p:cNvSpPr txBox="1">
            <a:spLocks noChangeArrowheads="1"/>
          </p:cNvSpPr>
          <p:nvPr/>
        </p:nvSpPr>
        <p:spPr bwMode="auto">
          <a:xfrm>
            <a:off x="967885" y="1568985"/>
            <a:ext cx="54606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 pos="7124700" algn="r"/>
              </a:tabLst>
              <a:defRPr sz="1600">
                <a:solidFill>
                  <a:schemeClr val="tx1"/>
                </a:solidFill>
                <a:latin typeface="Arial" panose="020B0604020202020204" pitchFamily="34" charset="0"/>
              </a:defRPr>
            </a:lvl1pPr>
            <a:lvl2pPr marL="742950" indent="-285750">
              <a:tabLst>
                <a:tab pos="187325" algn="l"/>
                <a:tab pos="7124700" algn="r"/>
              </a:tabLst>
              <a:defRPr sz="1600">
                <a:solidFill>
                  <a:schemeClr val="tx1"/>
                </a:solidFill>
                <a:latin typeface="Arial" panose="020B0604020202020204" pitchFamily="34" charset="0"/>
              </a:defRPr>
            </a:lvl2pPr>
            <a:lvl3pPr marL="1143000" indent="-228600">
              <a:tabLst>
                <a:tab pos="187325" algn="l"/>
                <a:tab pos="7124700" algn="r"/>
              </a:tabLst>
              <a:defRPr sz="1600">
                <a:solidFill>
                  <a:schemeClr val="tx1"/>
                </a:solidFill>
                <a:latin typeface="Arial" panose="020B0604020202020204" pitchFamily="34" charset="0"/>
              </a:defRPr>
            </a:lvl3pPr>
            <a:lvl4pPr marL="1600200" indent="-228600">
              <a:tabLst>
                <a:tab pos="187325" algn="l"/>
                <a:tab pos="7124700" algn="r"/>
              </a:tabLst>
              <a:defRPr sz="1600">
                <a:solidFill>
                  <a:schemeClr val="tx1"/>
                </a:solidFill>
                <a:latin typeface="Arial" panose="020B0604020202020204" pitchFamily="34" charset="0"/>
              </a:defRPr>
            </a:lvl4pPr>
            <a:lvl5pPr marL="2057400" indent="-228600">
              <a:tabLst>
                <a:tab pos="18732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a:t>
            </a:r>
            <a:r>
              <a:rPr lang="fr-FR" altLang="fr-FR" sz="1500" b="1" dirty="0">
                <a:solidFill>
                  <a:srgbClr val="000099"/>
                </a:solidFill>
                <a:cs typeface="Arial" panose="020B0604020202020204" pitchFamily="34" charset="0"/>
              </a:rPr>
              <a:t> brûlante</a:t>
            </a:r>
            <a:r>
              <a:rPr lang="fr-FR" altLang="fr-FR" sz="1500" dirty="0">
                <a:solidFill>
                  <a:srgbClr val="000099"/>
                </a:solidFill>
                <a:cs typeface="Arial" panose="020B0604020202020204" pitchFamily="34" charset="0"/>
              </a:rPr>
              <a:t> nauséabonde et vomissements exacerbés après ingestion de liquide ou nourriture solide</a:t>
            </a:r>
          </a:p>
          <a:p>
            <a:pPr marL="176213">
              <a:buClr>
                <a:srgbClr val="62C400"/>
              </a:buClr>
            </a:pPr>
            <a:r>
              <a:rPr lang="fr-FR" altLang="fr-FR" sz="1500" b="1" dirty="0">
                <a:solidFill>
                  <a:srgbClr val="000099"/>
                </a:solidFill>
                <a:cs typeface="Arial" panose="020B0604020202020204" pitchFamily="34" charset="0"/>
              </a:rPr>
              <a:t>  atteinte de l’état général</a:t>
            </a:r>
          </a:p>
          <a:p>
            <a:pPr marL="176213">
              <a:buClr>
                <a:srgbClr val="62C400"/>
              </a:buClr>
            </a:pPr>
            <a:r>
              <a:rPr lang="fr-FR" altLang="fr-FR" sz="1500" b="1" dirty="0">
                <a:solidFill>
                  <a:srgbClr val="FF0000"/>
                </a:solidFill>
                <a:cs typeface="Arial" panose="020B0604020202020204" pitchFamily="34" charset="0"/>
              </a:rPr>
              <a:t>  </a:t>
            </a:r>
            <a:r>
              <a:rPr lang="fr-FR" altLang="fr-FR" sz="1500" b="1" dirty="0">
                <a:solidFill>
                  <a:srgbClr val="000099"/>
                </a:solidFill>
                <a:cs typeface="Arial" panose="020B0604020202020204" pitchFamily="34" charset="0"/>
              </a:rPr>
              <a:t>Suite d’intoxication alimentaire</a:t>
            </a:r>
          </a:p>
        </p:txBody>
      </p:sp>
      <p:sp>
        <p:nvSpPr>
          <p:cNvPr id="14" name="Rectangle 4"/>
          <p:cNvSpPr>
            <a:spLocks noChangeArrowheads="1"/>
          </p:cNvSpPr>
          <p:nvPr/>
        </p:nvSpPr>
        <p:spPr bwMode="auto">
          <a:xfrm>
            <a:off x="7627955" y="1655558"/>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Arsenicum</a:t>
            </a:r>
            <a:r>
              <a:rPr lang="fr-FR" altLang="fr-FR" b="1" dirty="0">
                <a:solidFill>
                  <a:srgbClr val="000099"/>
                </a:solidFill>
                <a:cs typeface="Arial" panose="020B0604020202020204" pitchFamily="34" charset="0"/>
              </a:rPr>
              <a:t> album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63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63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63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63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630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306" grpId="0" autoUpdateAnimBg="0"/>
      <p:bldP spid="2146307" grpId="0" autoUpdateAnimBg="0"/>
      <p:bldP spid="2146308" grpId="0" autoUpdateAnimBg="0"/>
      <p:bldP spid="2146309" grpId="0" animBg="1"/>
      <p:bldP spid="2146310" grpId="0" animBg="1"/>
      <p:bldP spid="2146311" grpId="0" animBg="1"/>
      <p:bldP spid="11" grpId="0"/>
      <p:bldP spid="13" grpId="0" autoUpdateAnimBg="0"/>
      <p:bldP spid="1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Quelques trousses thématiques</a:t>
            </a:r>
          </a:p>
        </p:txBody>
      </p:sp>
      <p:pic>
        <p:nvPicPr>
          <p:cNvPr id="1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6288832" y="2051110"/>
            <a:ext cx="4414838"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Synthétiser les connaissances </a:t>
            </a:r>
          </a:p>
        </p:txBody>
      </p:sp>
      <p:sp>
        <p:nvSpPr>
          <p:cNvPr id="14" name="Rectangle 5"/>
          <p:cNvSpPr>
            <a:spLocks noChangeArrowheads="1"/>
          </p:cNvSpPr>
          <p:nvPr/>
        </p:nvSpPr>
        <p:spPr bwMode="auto">
          <a:xfrm>
            <a:off x="3573385" y="2966281"/>
            <a:ext cx="8168671" cy="363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ts val="600"/>
              </a:spcBef>
              <a:buBlip>
                <a:blip r:embed="rId4"/>
              </a:buBlip>
            </a:pPr>
            <a:r>
              <a:rPr lang="fr-FR" altLang="fr-FR" sz="1800" b="1" dirty="0">
                <a:solidFill>
                  <a:srgbClr val="000099"/>
                </a:solidFill>
                <a:cs typeface="Arial" panose="020B0604020202020204" pitchFamily="34" charset="0"/>
              </a:rPr>
              <a:t>Individuellement</a:t>
            </a:r>
          </a:p>
          <a:p>
            <a:pPr eaLnBrk="1" hangingPunct="1">
              <a:spcBef>
                <a:spcPts val="600"/>
              </a:spcBef>
              <a:buBlip>
                <a:blip r:embed="rId4"/>
              </a:buBlip>
            </a:pPr>
            <a:r>
              <a:rPr lang="fr-FR" altLang="fr-FR" sz="1800" dirty="0">
                <a:solidFill>
                  <a:srgbClr val="000099"/>
                </a:solidFill>
                <a:cs typeface="Arial" panose="020B0604020202020204" pitchFamily="34" charset="0"/>
              </a:rPr>
              <a:t>Constituer le contenu de 2 trousses de médicaments homéopathiques  :</a:t>
            </a:r>
          </a:p>
          <a:p>
            <a:pPr eaLnBrk="1" hangingPunct="1">
              <a:buFontTx/>
              <a:buNone/>
            </a:pPr>
            <a:r>
              <a:rPr lang="fr-FR" altLang="fr-FR" sz="1800" dirty="0">
                <a:solidFill>
                  <a:srgbClr val="000099"/>
                </a:solidFill>
                <a:cs typeface="Arial" panose="020B0604020202020204" pitchFamily="34" charset="0"/>
              </a:rPr>
              <a:t>	- </a:t>
            </a:r>
            <a:r>
              <a:rPr lang="fr-FR" altLang="fr-FR" sz="1600" dirty="0">
                <a:solidFill>
                  <a:srgbClr val="000099"/>
                </a:solidFill>
                <a:cs typeface="Arial" panose="020B0604020202020204" pitchFamily="34" charset="0"/>
              </a:rPr>
              <a:t>La trousse hiver</a:t>
            </a:r>
          </a:p>
          <a:p>
            <a:pPr eaLnBrk="1" hangingPunct="1">
              <a:buFontTx/>
              <a:buNone/>
            </a:pPr>
            <a:r>
              <a:rPr lang="fr-FR" altLang="fr-FR" sz="1600" dirty="0">
                <a:solidFill>
                  <a:srgbClr val="000099"/>
                </a:solidFill>
                <a:cs typeface="Arial" panose="020B0604020202020204" pitchFamily="34" charset="0"/>
              </a:rPr>
              <a:t>	- La trousse vacances au soleil</a:t>
            </a:r>
          </a:p>
          <a:p>
            <a:pPr eaLnBrk="1" hangingPunct="1">
              <a:buFontTx/>
              <a:buNone/>
            </a:pPr>
            <a:r>
              <a:rPr lang="fr-FR" altLang="fr-FR" sz="1600" dirty="0">
                <a:solidFill>
                  <a:srgbClr val="000099"/>
                </a:solidFill>
                <a:cs typeface="Arial" panose="020B0604020202020204" pitchFamily="34" charset="0"/>
              </a:rPr>
              <a:t>	- La trousse randonnée</a:t>
            </a:r>
          </a:p>
          <a:p>
            <a:pPr eaLnBrk="1" hangingPunct="1">
              <a:buFontTx/>
              <a:buNone/>
            </a:pPr>
            <a:r>
              <a:rPr lang="fr-FR" altLang="fr-FR" sz="1600" dirty="0">
                <a:solidFill>
                  <a:srgbClr val="000099"/>
                </a:solidFill>
                <a:cs typeface="Arial" panose="020B0604020202020204" pitchFamily="34" charset="0"/>
              </a:rPr>
              <a:t>	- La trousse enfant</a:t>
            </a:r>
          </a:p>
          <a:p>
            <a:pPr eaLnBrk="1" hangingPunct="1">
              <a:buFontTx/>
              <a:buNone/>
            </a:pPr>
            <a:r>
              <a:rPr lang="fr-FR" altLang="fr-FR" sz="1600" dirty="0">
                <a:solidFill>
                  <a:srgbClr val="000099"/>
                </a:solidFill>
                <a:cs typeface="Arial" panose="020B0604020202020204" pitchFamily="34" charset="0"/>
              </a:rPr>
              <a:t>	- La trousse maternité</a:t>
            </a:r>
          </a:p>
        </p:txBody>
      </p:sp>
    </p:spTree>
    <p:extLst>
      <p:ext uri="{BB962C8B-B14F-4D97-AF65-F5344CB8AC3E}">
        <p14:creationId xmlns:p14="http://schemas.microsoft.com/office/powerpoint/2010/main" val="3583240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797548188"/>
              </p:ext>
            </p:extLst>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Trousse Hiver</a:t>
            </a:r>
          </a:p>
        </p:txBody>
      </p:sp>
    </p:spTree>
    <p:extLst>
      <p:ext uri="{BB962C8B-B14F-4D97-AF65-F5344CB8AC3E}">
        <p14:creationId xmlns:p14="http://schemas.microsoft.com/office/powerpoint/2010/main" val="19169261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797548188"/>
              </p:ext>
            </p:extLst>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Trousse Vacances au soleil</a:t>
            </a:r>
          </a:p>
        </p:txBody>
      </p:sp>
    </p:spTree>
    <p:extLst>
      <p:ext uri="{BB962C8B-B14F-4D97-AF65-F5344CB8AC3E}">
        <p14:creationId xmlns:p14="http://schemas.microsoft.com/office/powerpoint/2010/main" val="22129174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797548188"/>
              </p:ext>
            </p:extLst>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Trousse Randonnée</a:t>
            </a:r>
          </a:p>
        </p:txBody>
      </p:sp>
    </p:spTree>
    <p:extLst>
      <p:ext uri="{BB962C8B-B14F-4D97-AF65-F5344CB8AC3E}">
        <p14:creationId xmlns:p14="http://schemas.microsoft.com/office/powerpoint/2010/main" val="23302515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797548188"/>
              </p:ext>
            </p:extLst>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Trousse Enfant</a:t>
            </a:r>
          </a:p>
        </p:txBody>
      </p:sp>
    </p:spTree>
    <p:extLst>
      <p:ext uri="{BB962C8B-B14F-4D97-AF65-F5344CB8AC3E}">
        <p14:creationId xmlns:p14="http://schemas.microsoft.com/office/powerpoint/2010/main" val="176179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797548188"/>
              </p:ext>
            </p:extLst>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Trousse Maternité</a:t>
            </a:r>
          </a:p>
        </p:txBody>
      </p:sp>
    </p:spTree>
    <p:extLst>
      <p:ext uri="{BB962C8B-B14F-4D97-AF65-F5344CB8AC3E}">
        <p14:creationId xmlns:p14="http://schemas.microsoft.com/office/powerpoint/2010/main" val="2224288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7234" name="Rectangle 2"/>
          <p:cNvSpPr>
            <a:spLocks noChangeArrowheads="1"/>
          </p:cNvSpPr>
          <p:nvPr/>
        </p:nvSpPr>
        <p:spPr bwMode="auto">
          <a:xfrm>
            <a:off x="6169171" y="1951100"/>
            <a:ext cx="525168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2527236" name="Rectangle 4"/>
          <p:cNvSpPr>
            <a:spLocks noChangeArrowheads="1"/>
          </p:cNvSpPr>
          <p:nvPr/>
        </p:nvSpPr>
        <p:spPr bwMode="auto">
          <a:xfrm>
            <a:off x="3292843" y="4040909"/>
            <a:ext cx="7937409" cy="183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Un participant présente l’arbre décisionnel « Troubles anxieux »</a:t>
            </a:r>
          </a:p>
          <a:p>
            <a:pPr eaLnBrk="1" hangingPunct="1">
              <a:buBlip>
                <a:blip r:embed="rId3"/>
              </a:buBlip>
            </a:pPr>
            <a:r>
              <a:rPr lang="fr-FR" altLang="fr-FR" sz="1800" dirty="0">
                <a:solidFill>
                  <a:srgbClr val="000099"/>
                </a:solidFill>
                <a:cs typeface="Arial" panose="020B0604020202020204" pitchFamily="34" charset="0"/>
              </a:rPr>
              <a:t>Echanger avec le groupe</a:t>
            </a:r>
          </a:p>
          <a:p>
            <a:pPr eaLnBrk="1" hangingPunct="1">
              <a:buBlip>
                <a:blip r:embed="rId3"/>
              </a:buBlip>
            </a:pPr>
            <a:r>
              <a:rPr lang="fr-FR" altLang="fr-FR" sz="1800" dirty="0">
                <a:solidFill>
                  <a:srgbClr val="000099"/>
                </a:solidFill>
                <a:cs typeface="Arial" panose="020B0604020202020204" pitchFamily="34" charset="0"/>
              </a:rPr>
              <a:t>Procéder de même pour l’arbre décisionnel « Troubles du sommeil  » puis « Herpès labial »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a:srcRect l="1043" t="2483"/>
          <a:stretch/>
        </p:blipFill>
        <p:spPr>
          <a:xfrm>
            <a:off x="1772816" y="1033838"/>
            <a:ext cx="9261753" cy="5350515"/>
          </a:xfrm>
          <a:prstGeom prst="rect">
            <a:avLst/>
          </a:prstGeom>
        </p:spPr>
      </p:pic>
      <p:sp>
        <p:nvSpPr>
          <p:cNvPr id="5" name="ZoneTexte 4"/>
          <p:cNvSpPr txBox="1">
            <a:spLocks noChangeArrowheads="1"/>
          </p:cNvSpPr>
          <p:nvPr/>
        </p:nvSpPr>
        <p:spPr bwMode="auto">
          <a:xfrm>
            <a:off x="2303463" y="2684809"/>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anxiété</a:t>
            </a:r>
            <a:endParaRPr lang="fr-FR" altLang="fr-FR" sz="1300" b="1" dirty="0">
              <a:solidFill>
                <a:srgbClr val="000099"/>
              </a:solidFill>
            </a:endParaRPr>
          </a:p>
        </p:txBody>
      </p:sp>
      <p:sp>
        <p:nvSpPr>
          <p:cNvPr id="6" name="ZoneTexte 5"/>
          <p:cNvSpPr txBox="1">
            <a:spLocks noChangeArrowheads="1"/>
          </p:cNvSpPr>
          <p:nvPr/>
        </p:nvSpPr>
        <p:spPr bwMode="auto">
          <a:xfrm>
            <a:off x="2729706" y="2904171"/>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inhibition</a:t>
            </a:r>
            <a:endParaRPr lang="fr-FR" altLang="fr-FR" sz="1300" b="1" dirty="0">
              <a:solidFill>
                <a:srgbClr val="000099"/>
              </a:solidFill>
            </a:endParaRPr>
          </a:p>
        </p:txBody>
      </p:sp>
      <p:sp>
        <p:nvSpPr>
          <p:cNvPr id="7" name="ZoneTexte 6"/>
          <p:cNvSpPr txBox="1">
            <a:spLocks noChangeArrowheads="1"/>
          </p:cNvSpPr>
          <p:nvPr/>
        </p:nvSpPr>
        <p:spPr bwMode="auto">
          <a:xfrm>
            <a:off x="2364614" y="3185794"/>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15 CH</a:t>
            </a:r>
            <a:endParaRPr lang="fr-FR" altLang="fr-FR" sz="1300" b="1" dirty="0">
              <a:solidFill>
                <a:srgbClr val="000099"/>
              </a:solidFill>
            </a:endParaRPr>
          </a:p>
        </p:txBody>
      </p:sp>
      <p:sp>
        <p:nvSpPr>
          <p:cNvPr id="8" name="ZoneTexte 7"/>
          <p:cNvSpPr txBox="1">
            <a:spLocks noChangeArrowheads="1"/>
          </p:cNvSpPr>
          <p:nvPr/>
        </p:nvSpPr>
        <p:spPr bwMode="auto">
          <a:xfrm>
            <a:off x="3395857" y="3875921"/>
            <a:ext cx="1614487"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50" b="1" dirty="0">
                <a:solidFill>
                  <a:srgbClr val="000099"/>
                </a:solidFill>
              </a:rPr>
              <a:t>hypersensibilité</a:t>
            </a:r>
          </a:p>
        </p:txBody>
      </p:sp>
      <p:sp>
        <p:nvSpPr>
          <p:cNvPr id="9" name="ZoneTexte 8"/>
          <p:cNvSpPr txBox="1">
            <a:spLocks noChangeArrowheads="1"/>
          </p:cNvSpPr>
          <p:nvPr/>
        </p:nvSpPr>
        <p:spPr bwMode="auto">
          <a:xfrm>
            <a:off x="4182040" y="4081286"/>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par la distraction</a:t>
            </a:r>
          </a:p>
        </p:txBody>
      </p:sp>
      <p:sp>
        <p:nvSpPr>
          <p:cNvPr id="10" name="ZoneTexte 9"/>
          <p:cNvSpPr txBox="1">
            <a:spLocks noChangeArrowheads="1"/>
          </p:cNvSpPr>
          <p:nvPr/>
        </p:nvSpPr>
        <p:spPr bwMode="auto">
          <a:xfrm>
            <a:off x="3507403" y="4365149"/>
            <a:ext cx="2046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IGNATIA AMARA 15 CH</a:t>
            </a:r>
            <a:endParaRPr lang="fr-FR" altLang="fr-FR" sz="1300" b="1" dirty="0">
              <a:solidFill>
                <a:srgbClr val="000099"/>
              </a:solidFill>
            </a:endParaRPr>
          </a:p>
        </p:txBody>
      </p:sp>
      <p:sp>
        <p:nvSpPr>
          <p:cNvPr id="11" name="ZoneTexte 10"/>
          <p:cNvSpPr txBox="1">
            <a:spLocks noChangeArrowheads="1"/>
          </p:cNvSpPr>
          <p:nvPr/>
        </p:nvSpPr>
        <p:spPr bwMode="auto">
          <a:xfrm>
            <a:off x="8669656" y="3867412"/>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agitation</a:t>
            </a:r>
            <a:endParaRPr lang="fr-FR" altLang="fr-FR" sz="1300" b="1" dirty="0">
              <a:solidFill>
                <a:srgbClr val="000099"/>
              </a:solidFill>
            </a:endParaRPr>
          </a:p>
        </p:txBody>
      </p:sp>
      <p:sp>
        <p:nvSpPr>
          <p:cNvPr id="12" name="ZoneTexte 11"/>
          <p:cNvSpPr txBox="1">
            <a:spLocks noChangeArrowheads="1"/>
          </p:cNvSpPr>
          <p:nvPr/>
        </p:nvSpPr>
        <p:spPr bwMode="auto">
          <a:xfrm>
            <a:off x="7440260" y="4369094"/>
            <a:ext cx="24774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ARGENTUM NITRICUM 15 CH</a:t>
            </a:r>
          </a:p>
        </p:txBody>
      </p:sp>
      <p:sp>
        <p:nvSpPr>
          <p:cNvPr id="15" name="ZoneTexte 14"/>
          <p:cNvSpPr txBox="1">
            <a:spLocks noChangeArrowheads="1"/>
          </p:cNvSpPr>
          <p:nvPr/>
        </p:nvSpPr>
        <p:spPr bwMode="auto">
          <a:xfrm>
            <a:off x="8696889" y="2967995"/>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colère </a:t>
            </a:r>
            <a:endParaRPr lang="fr-FR" altLang="fr-FR" sz="1300" b="1" dirty="0">
              <a:solidFill>
                <a:srgbClr val="000099"/>
              </a:solidFill>
            </a:endParaRPr>
          </a:p>
        </p:txBody>
      </p:sp>
      <p:sp>
        <p:nvSpPr>
          <p:cNvPr id="16" name="ZoneTexte 15"/>
          <p:cNvSpPr txBox="1">
            <a:spLocks noChangeArrowheads="1"/>
          </p:cNvSpPr>
          <p:nvPr/>
        </p:nvSpPr>
        <p:spPr bwMode="auto">
          <a:xfrm>
            <a:off x="9749560" y="297195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agressivité</a:t>
            </a:r>
            <a:endParaRPr lang="fr-FR" altLang="fr-FR" sz="1300" b="1" dirty="0">
              <a:solidFill>
                <a:srgbClr val="000099"/>
              </a:solidFill>
            </a:endParaRPr>
          </a:p>
        </p:txBody>
      </p:sp>
      <p:sp>
        <p:nvSpPr>
          <p:cNvPr id="17" name="ZoneTexte 16"/>
          <p:cNvSpPr txBox="1">
            <a:spLocks noChangeArrowheads="1"/>
          </p:cNvSpPr>
          <p:nvPr/>
        </p:nvSpPr>
        <p:spPr bwMode="auto">
          <a:xfrm>
            <a:off x="8963026" y="3244994"/>
            <a:ext cx="2046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15 CH</a:t>
            </a:r>
            <a:endParaRPr lang="fr-FR" altLang="fr-FR" sz="1300" b="1" dirty="0">
              <a:solidFill>
                <a:srgbClr val="000099"/>
              </a:solidFill>
            </a:endParaRPr>
          </a:p>
        </p:txBody>
      </p:sp>
      <p:sp>
        <p:nvSpPr>
          <p:cNvPr id="18" name="Pentagone 1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Troubles anxieux</a:t>
            </a:r>
          </a:p>
        </p:txBody>
      </p:sp>
      <p:sp>
        <p:nvSpPr>
          <p:cNvPr id="24" name="ZoneTexte 23"/>
          <p:cNvSpPr txBox="1">
            <a:spLocks noChangeArrowheads="1"/>
          </p:cNvSpPr>
          <p:nvPr/>
        </p:nvSpPr>
        <p:spPr bwMode="auto">
          <a:xfrm>
            <a:off x="3377508" y="5384310"/>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suite de frustration</a:t>
            </a:r>
          </a:p>
        </p:txBody>
      </p:sp>
      <p:sp>
        <p:nvSpPr>
          <p:cNvPr id="25" name="ZoneTexte 24"/>
          <p:cNvSpPr txBox="1">
            <a:spLocks noChangeArrowheads="1"/>
          </p:cNvSpPr>
          <p:nvPr/>
        </p:nvSpPr>
        <p:spPr bwMode="auto">
          <a:xfrm>
            <a:off x="9781678" y="273907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irritabilité</a:t>
            </a:r>
            <a:endParaRPr lang="fr-FR" altLang="fr-FR" sz="1300" b="1" dirty="0">
              <a:solidFill>
                <a:srgbClr val="000099"/>
              </a:solidFill>
            </a:endParaRPr>
          </a:p>
        </p:txBody>
      </p:sp>
      <p:sp>
        <p:nvSpPr>
          <p:cNvPr id="26" name="ZoneTexte 25"/>
          <p:cNvSpPr txBox="1">
            <a:spLocks noChangeArrowheads="1"/>
          </p:cNvSpPr>
          <p:nvPr/>
        </p:nvSpPr>
        <p:spPr bwMode="auto">
          <a:xfrm>
            <a:off x="8272185" y="5373918"/>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crise de panique</a:t>
            </a:r>
            <a:endParaRPr lang="fr-FR" altLang="fr-FR" sz="1300" b="1" dirty="0">
              <a:solidFill>
                <a:srgbClr val="000099"/>
              </a:solidFill>
            </a:endParaRPr>
          </a:p>
        </p:txBody>
      </p:sp>
    </p:spTree>
    <p:extLst>
      <p:ext uri="{BB962C8B-B14F-4D97-AF65-F5344CB8AC3E}">
        <p14:creationId xmlns:p14="http://schemas.microsoft.com/office/powerpoint/2010/main" val="3745125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up)">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p:bldP spid="16" grpId="0"/>
      <p:bldP spid="17" grpId="0"/>
      <p:bldP spid="18" grpId="0" animBg="1"/>
      <p:bldP spid="19" grpId="0"/>
      <p:bldP spid="24" grpId="0"/>
      <p:bldP spid="25" grpId="0"/>
      <p:bldP spid="2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p:nvPr/>
        </p:nvGrpSpPr>
        <p:grpSpPr>
          <a:xfrm>
            <a:off x="2904510" y="950524"/>
            <a:ext cx="6575391" cy="5907475"/>
            <a:chOff x="1847461" y="1727907"/>
            <a:chExt cx="4815645" cy="4598247"/>
          </a:xfrm>
        </p:grpSpPr>
        <p:pic>
          <p:nvPicPr>
            <p:cNvPr id="36" name="Image 35"/>
            <p:cNvPicPr>
              <a:picLocks noChangeAspect="1"/>
            </p:cNvPicPr>
            <p:nvPr/>
          </p:nvPicPr>
          <p:blipFill rotWithShape="1">
            <a:blip r:embed="rId3"/>
            <a:srcRect t="2020" b="66347"/>
            <a:stretch/>
          </p:blipFill>
          <p:spPr>
            <a:xfrm>
              <a:off x="1847461" y="1727907"/>
              <a:ext cx="4815645" cy="1855048"/>
            </a:xfrm>
            <a:prstGeom prst="rect">
              <a:avLst/>
            </a:prstGeom>
          </p:spPr>
        </p:pic>
        <p:pic>
          <p:nvPicPr>
            <p:cNvPr id="37" name="Image 36"/>
            <p:cNvPicPr>
              <a:picLocks noChangeAspect="1"/>
            </p:cNvPicPr>
            <p:nvPr/>
          </p:nvPicPr>
          <p:blipFill rotWithShape="1">
            <a:blip r:embed="rId3"/>
            <a:srcRect t="75796" b="1611"/>
            <a:stretch/>
          </p:blipFill>
          <p:spPr>
            <a:xfrm>
              <a:off x="1847461" y="5001206"/>
              <a:ext cx="4815645" cy="1324948"/>
            </a:xfrm>
            <a:prstGeom prst="rect">
              <a:avLst/>
            </a:prstGeom>
          </p:spPr>
        </p:pic>
        <p:pic>
          <p:nvPicPr>
            <p:cNvPr id="38" name="Image 37"/>
            <p:cNvPicPr>
              <a:picLocks noChangeAspect="1"/>
            </p:cNvPicPr>
            <p:nvPr/>
          </p:nvPicPr>
          <p:blipFill rotWithShape="1">
            <a:blip r:embed="rId3"/>
            <a:srcRect t="42889" b="33881"/>
            <a:stretch/>
          </p:blipFill>
          <p:spPr>
            <a:xfrm>
              <a:off x="1847461" y="3610946"/>
              <a:ext cx="4815645" cy="1362269"/>
            </a:xfrm>
            <a:prstGeom prst="rect">
              <a:avLst/>
            </a:prstGeom>
          </p:spPr>
        </p:pic>
      </p:grpSp>
      <p:sp>
        <p:nvSpPr>
          <p:cNvPr id="28160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Troubles du sommeil</a:t>
            </a:r>
          </a:p>
        </p:txBody>
      </p:sp>
      <p:sp>
        <p:nvSpPr>
          <p:cNvPr id="5" name="ZoneTexte 4"/>
          <p:cNvSpPr txBox="1">
            <a:spLocks noChangeArrowheads="1"/>
          </p:cNvSpPr>
          <p:nvPr/>
        </p:nvSpPr>
        <p:spPr bwMode="auto">
          <a:xfrm>
            <a:off x="5549709" y="231084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hypersensibilité</a:t>
            </a:r>
            <a:endParaRPr lang="fr-FR" altLang="fr-FR" sz="1400" b="1" dirty="0">
              <a:solidFill>
                <a:srgbClr val="000099"/>
              </a:solidFill>
            </a:endParaRPr>
          </a:p>
        </p:txBody>
      </p:sp>
      <p:sp>
        <p:nvSpPr>
          <p:cNvPr id="6" name="Pentagone 5"/>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7"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5732968" y="2712099"/>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distraction</a:t>
            </a:r>
          </a:p>
        </p:txBody>
      </p:sp>
      <p:sp>
        <p:nvSpPr>
          <p:cNvPr id="10" name="ZoneTexte 9"/>
          <p:cNvSpPr txBox="1">
            <a:spLocks noChangeArrowheads="1"/>
          </p:cNvSpPr>
          <p:nvPr/>
        </p:nvSpPr>
        <p:spPr bwMode="auto">
          <a:xfrm>
            <a:off x="5417636" y="2966592"/>
            <a:ext cx="1906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50" b="1" dirty="0">
                <a:solidFill>
                  <a:srgbClr val="000099"/>
                </a:solidFill>
              </a:rPr>
              <a:t>IGNATIA AMARA 15 CH</a:t>
            </a:r>
          </a:p>
        </p:txBody>
      </p:sp>
      <p:sp>
        <p:nvSpPr>
          <p:cNvPr id="11" name="ZoneTexte 10"/>
          <p:cNvSpPr txBox="1">
            <a:spLocks noChangeArrowheads="1"/>
          </p:cNvSpPr>
          <p:nvPr/>
        </p:nvSpPr>
        <p:spPr bwMode="auto">
          <a:xfrm>
            <a:off x="3960051" y="2407729"/>
            <a:ext cx="105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anticipation</a:t>
            </a:r>
            <a:endParaRPr lang="fr-FR" altLang="fr-FR" sz="1400" b="1" dirty="0">
              <a:solidFill>
                <a:srgbClr val="000099"/>
              </a:solidFill>
            </a:endParaRPr>
          </a:p>
        </p:txBody>
      </p:sp>
      <p:sp>
        <p:nvSpPr>
          <p:cNvPr id="12" name="ZoneTexte 11"/>
          <p:cNvSpPr txBox="1">
            <a:spLocks noChangeArrowheads="1"/>
          </p:cNvSpPr>
          <p:nvPr/>
        </p:nvSpPr>
        <p:spPr bwMode="auto">
          <a:xfrm>
            <a:off x="3354959" y="2963836"/>
            <a:ext cx="1662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15 CH</a:t>
            </a:r>
            <a:endParaRPr lang="fr-FR" altLang="fr-FR" sz="1400" b="1" dirty="0">
              <a:solidFill>
                <a:srgbClr val="000099"/>
              </a:solidFill>
            </a:endParaRPr>
          </a:p>
        </p:txBody>
      </p:sp>
      <p:sp>
        <p:nvSpPr>
          <p:cNvPr id="13" name="ZoneTexte 12"/>
          <p:cNvSpPr txBox="1">
            <a:spLocks noChangeArrowheads="1"/>
          </p:cNvSpPr>
          <p:nvPr/>
        </p:nvSpPr>
        <p:spPr bwMode="auto">
          <a:xfrm>
            <a:off x="8294405" y="2398398"/>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joyeuses</a:t>
            </a:r>
          </a:p>
        </p:txBody>
      </p:sp>
      <p:sp>
        <p:nvSpPr>
          <p:cNvPr id="15" name="ZoneTexte 14"/>
          <p:cNvSpPr txBox="1">
            <a:spLocks noChangeArrowheads="1"/>
          </p:cNvSpPr>
          <p:nvPr/>
        </p:nvSpPr>
        <p:spPr bwMode="auto">
          <a:xfrm>
            <a:off x="3523804" y="4186868"/>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minuit</a:t>
            </a:r>
            <a:endParaRPr lang="fr-FR" altLang="fr-FR" sz="1400" b="1" dirty="0">
              <a:solidFill>
                <a:srgbClr val="000099"/>
              </a:solidFill>
            </a:endParaRPr>
          </a:p>
        </p:txBody>
      </p:sp>
      <p:sp>
        <p:nvSpPr>
          <p:cNvPr id="16" name="ZoneTexte 15"/>
          <p:cNvSpPr txBox="1">
            <a:spLocks noChangeArrowheads="1"/>
          </p:cNvSpPr>
          <p:nvPr/>
        </p:nvSpPr>
        <p:spPr bwMode="auto">
          <a:xfrm>
            <a:off x="4331047" y="4197284"/>
            <a:ext cx="1614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solidFill>
                  <a:srgbClr val="000099"/>
                </a:solidFill>
              </a:rPr>
              <a:t>1h00</a:t>
            </a:r>
            <a:endParaRPr lang="fr-FR" altLang="fr-FR" sz="1200" b="1" dirty="0">
              <a:solidFill>
                <a:srgbClr val="000099"/>
              </a:solidFill>
            </a:endParaRPr>
          </a:p>
        </p:txBody>
      </p:sp>
      <p:sp>
        <p:nvSpPr>
          <p:cNvPr id="17" name="ZoneTexte 16"/>
          <p:cNvSpPr txBox="1">
            <a:spLocks noChangeArrowheads="1"/>
          </p:cNvSpPr>
          <p:nvPr/>
        </p:nvSpPr>
        <p:spPr bwMode="auto">
          <a:xfrm>
            <a:off x="3606973" y="436850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angoisse</a:t>
            </a:r>
            <a:endParaRPr lang="fr-FR" altLang="fr-FR" sz="1050" b="1" dirty="0">
              <a:solidFill>
                <a:srgbClr val="000099"/>
              </a:solidFill>
            </a:endParaRPr>
          </a:p>
        </p:txBody>
      </p:sp>
      <p:sp>
        <p:nvSpPr>
          <p:cNvPr id="18" name="ZoneTexte 17"/>
          <p:cNvSpPr txBox="1">
            <a:spLocks noChangeArrowheads="1"/>
          </p:cNvSpPr>
          <p:nvPr/>
        </p:nvSpPr>
        <p:spPr bwMode="auto">
          <a:xfrm>
            <a:off x="3228393" y="4706900"/>
            <a:ext cx="2371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ACONITUM NAPELLUS 15 CH</a:t>
            </a:r>
            <a:endParaRPr lang="fr-FR" altLang="fr-FR" sz="1400" b="1" dirty="0">
              <a:solidFill>
                <a:srgbClr val="000099"/>
              </a:solidFill>
            </a:endParaRPr>
          </a:p>
        </p:txBody>
      </p:sp>
      <p:sp>
        <p:nvSpPr>
          <p:cNvPr id="19" name="ZoneTexte 18"/>
          <p:cNvSpPr txBox="1">
            <a:spLocks noChangeArrowheads="1"/>
          </p:cNvSpPr>
          <p:nvPr/>
        </p:nvSpPr>
        <p:spPr bwMode="auto">
          <a:xfrm>
            <a:off x="7632895" y="4081660"/>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3h00</a:t>
            </a:r>
            <a:endParaRPr lang="fr-FR" altLang="fr-FR" sz="1400" b="1" dirty="0">
              <a:solidFill>
                <a:srgbClr val="000099"/>
              </a:solidFill>
            </a:endParaRPr>
          </a:p>
        </p:txBody>
      </p:sp>
      <p:sp>
        <p:nvSpPr>
          <p:cNvPr id="20" name="ZoneTexte 19"/>
          <p:cNvSpPr txBox="1">
            <a:spLocks noChangeArrowheads="1"/>
          </p:cNvSpPr>
          <p:nvPr/>
        </p:nvSpPr>
        <p:spPr bwMode="auto">
          <a:xfrm>
            <a:off x="7102842" y="4272029"/>
            <a:ext cx="26632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surmenage professionnel</a:t>
            </a:r>
          </a:p>
        </p:txBody>
      </p:sp>
      <p:sp>
        <p:nvSpPr>
          <p:cNvPr id="21" name="ZoneTexte 20"/>
          <p:cNvSpPr txBox="1">
            <a:spLocks noChangeArrowheads="1"/>
          </p:cNvSpPr>
          <p:nvPr/>
        </p:nvSpPr>
        <p:spPr bwMode="auto">
          <a:xfrm>
            <a:off x="7054332" y="4698918"/>
            <a:ext cx="2103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15 CH</a:t>
            </a:r>
            <a:endParaRPr lang="fr-FR" altLang="fr-FR" sz="1400" b="1" dirty="0">
              <a:solidFill>
                <a:srgbClr val="000099"/>
              </a:solidFill>
            </a:endParaRPr>
          </a:p>
        </p:txBody>
      </p:sp>
      <p:sp>
        <p:nvSpPr>
          <p:cNvPr id="26" name="ZoneTexte 25"/>
          <p:cNvSpPr txBox="1">
            <a:spLocks noChangeArrowheads="1"/>
          </p:cNvSpPr>
          <p:nvPr/>
        </p:nvSpPr>
        <p:spPr bwMode="auto">
          <a:xfrm>
            <a:off x="3075757" y="599089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peur du noir</a:t>
            </a:r>
            <a:endParaRPr lang="fr-FR" altLang="fr-FR" sz="1400" b="1" dirty="0">
              <a:solidFill>
                <a:srgbClr val="000099"/>
              </a:solidFill>
            </a:endParaRPr>
          </a:p>
        </p:txBody>
      </p:sp>
      <p:sp>
        <p:nvSpPr>
          <p:cNvPr id="27" name="ZoneTexte 26"/>
          <p:cNvSpPr txBox="1">
            <a:spLocks noChangeArrowheads="1"/>
          </p:cNvSpPr>
          <p:nvPr/>
        </p:nvSpPr>
        <p:spPr bwMode="auto">
          <a:xfrm>
            <a:off x="3359017" y="6459822"/>
            <a:ext cx="20614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STRAMONIUM 15 CH</a:t>
            </a:r>
            <a:endParaRPr lang="fr-FR" altLang="fr-FR" sz="1400" b="1" dirty="0">
              <a:solidFill>
                <a:srgbClr val="000099"/>
              </a:solidFill>
            </a:endParaRPr>
          </a:p>
        </p:txBody>
      </p:sp>
      <p:sp>
        <p:nvSpPr>
          <p:cNvPr id="28" name="ZoneTexte 27"/>
          <p:cNvSpPr txBox="1">
            <a:spLocks noChangeArrowheads="1"/>
          </p:cNvSpPr>
          <p:nvPr/>
        </p:nvSpPr>
        <p:spPr bwMode="auto">
          <a:xfrm>
            <a:off x="6237757" y="5928014"/>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jalousie</a:t>
            </a:r>
            <a:endParaRPr lang="fr-FR" altLang="fr-FR" sz="1400" b="1" dirty="0">
              <a:solidFill>
                <a:srgbClr val="000099"/>
              </a:solidFill>
            </a:endParaRPr>
          </a:p>
        </p:txBody>
      </p:sp>
      <p:sp>
        <p:nvSpPr>
          <p:cNvPr id="29" name="ZoneTexte 28"/>
          <p:cNvSpPr txBox="1">
            <a:spLocks noChangeArrowheads="1"/>
          </p:cNvSpPr>
          <p:nvPr/>
        </p:nvSpPr>
        <p:spPr bwMode="auto">
          <a:xfrm>
            <a:off x="5579880" y="6279043"/>
            <a:ext cx="13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HYOSCYAMUS NIGER 15 CH</a:t>
            </a:r>
            <a:endParaRPr lang="fr-FR" altLang="fr-FR" sz="1400" b="1" dirty="0">
              <a:solidFill>
                <a:srgbClr val="000099"/>
              </a:solidFill>
            </a:endParaRPr>
          </a:p>
        </p:txBody>
      </p:sp>
      <p:sp>
        <p:nvSpPr>
          <p:cNvPr id="31" name="ZoneTexte 30"/>
          <p:cNvSpPr txBox="1">
            <a:spLocks noChangeArrowheads="1"/>
          </p:cNvSpPr>
          <p:nvPr/>
        </p:nvSpPr>
        <p:spPr bwMode="auto">
          <a:xfrm>
            <a:off x="7184046" y="6215190"/>
            <a:ext cx="2183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agitation des mains le jour</a:t>
            </a:r>
            <a:endParaRPr lang="fr-FR" altLang="fr-FR" sz="1400" b="1" dirty="0">
              <a:solidFill>
                <a:srgbClr val="000099"/>
              </a:solidFill>
            </a:endParaRPr>
          </a:p>
        </p:txBody>
      </p:sp>
      <p:sp>
        <p:nvSpPr>
          <p:cNvPr id="32" name="ZoneTexte 31"/>
          <p:cNvSpPr txBox="1">
            <a:spLocks noChangeArrowheads="1"/>
          </p:cNvSpPr>
          <p:nvPr/>
        </p:nvSpPr>
        <p:spPr bwMode="auto">
          <a:xfrm>
            <a:off x="7314332" y="6006903"/>
            <a:ext cx="1767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grincement des dents</a:t>
            </a:r>
            <a:endParaRPr lang="fr-FR" altLang="fr-FR" sz="1400" b="1" dirty="0">
              <a:solidFill>
                <a:srgbClr val="000099"/>
              </a:solidFill>
            </a:endParaRPr>
          </a:p>
        </p:txBody>
      </p:sp>
      <p:sp>
        <p:nvSpPr>
          <p:cNvPr id="39" name="ZoneTexte 38"/>
          <p:cNvSpPr txBox="1">
            <a:spLocks noChangeArrowheads="1"/>
          </p:cNvSpPr>
          <p:nvPr/>
        </p:nvSpPr>
        <p:spPr bwMode="auto">
          <a:xfrm>
            <a:off x="7659754" y="2671472"/>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err="1">
                <a:solidFill>
                  <a:srgbClr val="000099"/>
                </a:solidFill>
              </a:rPr>
              <a:t>hypéridéation</a:t>
            </a:r>
            <a:endParaRPr lang="fr-FR" altLang="fr-FR" sz="1200" b="1" dirty="0">
              <a:solidFill>
                <a:srgbClr val="000099"/>
              </a:solidFill>
            </a:endParaRPr>
          </a:p>
        </p:txBody>
      </p:sp>
      <p:sp>
        <p:nvSpPr>
          <p:cNvPr id="40" name="ZoneTexte 39"/>
          <p:cNvSpPr txBox="1">
            <a:spLocks noChangeArrowheads="1"/>
          </p:cNvSpPr>
          <p:nvPr/>
        </p:nvSpPr>
        <p:spPr bwMode="auto">
          <a:xfrm>
            <a:off x="4186656" y="6215876"/>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une veilleuse</a:t>
            </a:r>
            <a:endParaRPr lang="fr-FR" altLang="fr-FR" sz="1400" b="1" dirty="0">
              <a:solidFill>
                <a:srgbClr val="000099"/>
              </a:solidFill>
            </a:endParaRPr>
          </a:p>
        </p:txBody>
      </p:sp>
    </p:spTree>
    <p:extLst>
      <p:ext uri="{BB962C8B-B14F-4D97-AF65-F5344CB8AC3E}">
        <p14:creationId xmlns:p14="http://schemas.microsoft.com/office/powerpoint/2010/main" val="2237684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up)">
                                      <p:cBhvr>
                                        <p:cTn id="91" dur="500"/>
                                        <p:tgtEl>
                                          <p:spTgt spid="6"/>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up)">
                                      <p:cBhvr>
                                        <p:cTn id="94" dur="500"/>
                                        <p:tgtEl>
                                          <p:spTgt spid="7"/>
                                        </p:tgtEl>
                                      </p:cBhvr>
                                    </p:animEffect>
                                  </p:childTnLst>
                                </p:cTn>
                              </p:par>
                              <p:par>
                                <p:cTn id="95" presetID="22" presetClass="entr" presetSubtype="1"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up)">
                                      <p:cBhvr>
                                        <p:cTn id="9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p:bldP spid="10" grpId="0"/>
      <p:bldP spid="11" grpId="0"/>
      <p:bldP spid="12" grpId="0"/>
      <p:bldP spid="13" grpId="0"/>
      <p:bldP spid="15" grpId="0"/>
      <p:bldP spid="16" grpId="0"/>
      <p:bldP spid="17" grpId="0"/>
      <p:bldP spid="18" grpId="0"/>
      <p:bldP spid="19" grpId="0"/>
      <p:bldP spid="20" grpId="0"/>
      <p:bldP spid="21" grpId="0"/>
      <p:bldP spid="26" grpId="0"/>
      <p:bldP spid="27" grpId="0"/>
      <p:bldP spid="28" grpId="0"/>
      <p:bldP spid="29" grpId="0"/>
      <p:bldP spid="31" grpId="0"/>
      <p:bldP spid="32"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6"/>
          <p:cNvSpPr>
            <a:spLocks noChangeArrowheads="1"/>
          </p:cNvSpPr>
          <p:nvPr/>
        </p:nvSpPr>
        <p:spPr bwMode="auto">
          <a:xfrm>
            <a:off x="6132512" y="2142261"/>
            <a:ext cx="4803712"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Savoir répondre à des idées reçues</a:t>
            </a:r>
          </a:p>
        </p:txBody>
      </p:sp>
      <p:sp>
        <p:nvSpPr>
          <p:cNvPr id="63492" name="Rectangle 29"/>
          <p:cNvSpPr>
            <a:spLocks noChangeArrowheads="1"/>
          </p:cNvSpPr>
          <p:nvPr/>
        </p:nvSpPr>
        <p:spPr bwMode="auto">
          <a:xfrm>
            <a:off x="3937127" y="3769166"/>
            <a:ext cx="6599238"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endParaRPr lang="fr-FR" altLang="fr-FR" sz="1800" dirty="0">
              <a:solidFill>
                <a:srgbClr val="000099"/>
              </a:solidFill>
              <a:cs typeface="Arial" panose="020B0604020202020204" pitchFamily="34" charset="0"/>
            </a:endParaRPr>
          </a:p>
          <a:p>
            <a:pPr eaLnBrk="1" hangingPunct="1">
              <a:buBlip>
                <a:blip r:embed="rId3"/>
              </a:buBlip>
            </a:pPr>
            <a:r>
              <a:rPr lang="fr-FR" altLang="fr-FR" sz="1800" dirty="0">
                <a:solidFill>
                  <a:srgbClr val="000099"/>
                </a:solidFill>
                <a:cs typeface="Arial" panose="020B0604020202020204" pitchFamily="34" charset="0"/>
              </a:rPr>
              <a:t>Répondre aux différentes affirmations ou questions</a:t>
            </a:r>
            <a:endParaRPr lang="fr-FR" altLang="fr-FR" sz="1800" b="1" dirty="0">
              <a:solidFill>
                <a:srgbClr val="000099"/>
              </a:solidFill>
              <a:cs typeface="Arial" panose="020B0604020202020204" pitchFamily="34" charset="0"/>
            </a:endParaRPr>
          </a:p>
        </p:txBody>
      </p:sp>
      <p:sp>
        <p:nvSpPr>
          <p:cNvPr id="9"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1.2. Idées reçues</a:t>
            </a:r>
          </a:p>
        </p:txBody>
      </p:sp>
      <p:sp>
        <p:nvSpPr>
          <p:cNvPr id="14" name="ZoneTexte 13"/>
          <p:cNvSpPr txBox="1"/>
          <p:nvPr/>
        </p:nvSpPr>
        <p:spPr>
          <a:xfrm rot="21560331">
            <a:off x="1420424"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15’</a:t>
            </a:r>
          </a:p>
        </p:txBody>
      </p:sp>
      <p:sp>
        <p:nvSpPr>
          <p:cNvPr id="10"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15</a:t>
            </a:fld>
            <a:endParaRPr lang="fr-FR" dirty="0"/>
          </a:p>
        </p:txBody>
      </p:sp>
      <p:pic>
        <p:nvPicPr>
          <p:cNvPr id="12" name="Image 11"/>
          <p:cNvPicPr>
            <a:picLocks noChangeAspect="1"/>
          </p:cNvPicPr>
          <p:nvPr/>
        </p:nvPicPr>
        <p:blipFill rotWithShape="1">
          <a:blip r:embed="rId4"/>
          <a:srcRect l="8244" t="8116" r="2726" b="1798"/>
          <a:stretch/>
        </p:blipFill>
        <p:spPr>
          <a:xfrm>
            <a:off x="4430184" y="5022379"/>
            <a:ext cx="986114" cy="961894"/>
          </a:xfrm>
          <a:prstGeom prst="rect">
            <a:avLst/>
          </a:prstGeom>
        </p:spPr>
      </p:pic>
      <p:pic>
        <p:nvPicPr>
          <p:cNvPr id="13" name="Image 12"/>
          <p:cNvPicPr>
            <a:picLocks noChangeAspect="1"/>
          </p:cNvPicPr>
          <p:nvPr/>
        </p:nvPicPr>
        <p:blipFill rotWithShape="1">
          <a:blip r:embed="rId5"/>
          <a:srcRect l="5575" t="6914" r="6504" b="3226"/>
          <a:stretch/>
        </p:blipFill>
        <p:spPr>
          <a:xfrm>
            <a:off x="6531193" y="5011999"/>
            <a:ext cx="968814" cy="972274"/>
          </a:xfrm>
          <a:prstGeom prst="rect">
            <a:avLst/>
          </a:prstGeom>
        </p:spPr>
      </p:pic>
    </p:spTree>
    <p:extLst>
      <p:ext uri="{BB962C8B-B14F-4D97-AF65-F5344CB8AC3E}">
        <p14:creationId xmlns:p14="http://schemas.microsoft.com/office/powerpoint/2010/main" val="15786879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Herpès labial</a:t>
            </a:r>
          </a:p>
        </p:txBody>
      </p:sp>
      <p:pic>
        <p:nvPicPr>
          <p:cNvPr id="5" name="Image 4"/>
          <p:cNvPicPr>
            <a:picLocks noChangeAspect="1"/>
          </p:cNvPicPr>
          <p:nvPr/>
        </p:nvPicPr>
        <p:blipFill rotWithShape="1">
          <a:blip r:embed="rId3"/>
          <a:srcRect t="16672"/>
          <a:stretch/>
        </p:blipFill>
        <p:spPr>
          <a:xfrm>
            <a:off x="1617785" y="1156094"/>
            <a:ext cx="9003323" cy="5301311"/>
          </a:xfrm>
          <a:prstGeom prst="rect">
            <a:avLst/>
          </a:prstGeom>
          <a:ln>
            <a:solidFill>
              <a:schemeClr val="bg1">
                <a:lumMod val="75000"/>
              </a:schemeClr>
            </a:solidFill>
          </a:ln>
        </p:spPr>
      </p:pic>
      <p:sp>
        <p:nvSpPr>
          <p:cNvPr id="6" name="ZoneTexte 5"/>
          <p:cNvSpPr txBox="1">
            <a:spLocks noChangeArrowheads="1"/>
          </p:cNvSpPr>
          <p:nvPr/>
        </p:nvSpPr>
        <p:spPr bwMode="auto">
          <a:xfrm>
            <a:off x="5172207" y="176254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VACCINOTOXINUM 15 CH</a:t>
            </a:r>
            <a:endParaRPr lang="fr-FR" altLang="fr-FR" sz="1400" b="1" dirty="0">
              <a:solidFill>
                <a:srgbClr val="000099"/>
              </a:solidFill>
            </a:endParaRPr>
          </a:p>
        </p:txBody>
      </p:sp>
      <p:sp>
        <p:nvSpPr>
          <p:cNvPr id="7" name="ZoneTexte 6"/>
          <p:cNvSpPr txBox="1">
            <a:spLocks noChangeArrowheads="1"/>
          </p:cNvSpPr>
          <p:nvPr/>
        </p:nvSpPr>
        <p:spPr bwMode="auto">
          <a:xfrm>
            <a:off x="3166367" y="397450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piqûre</a:t>
            </a:r>
          </a:p>
        </p:txBody>
      </p:sp>
      <p:sp>
        <p:nvSpPr>
          <p:cNvPr id="8" name="ZoneTexte 7"/>
          <p:cNvSpPr txBox="1">
            <a:spLocks noChangeArrowheads="1"/>
          </p:cNvSpPr>
          <p:nvPr/>
        </p:nvSpPr>
        <p:spPr bwMode="auto">
          <a:xfrm>
            <a:off x="2725916" y="417714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400" b="1" dirty="0">
              <a:solidFill>
                <a:srgbClr val="000099"/>
              </a:solidFill>
            </a:endParaRPr>
          </a:p>
        </p:txBody>
      </p:sp>
      <p:sp>
        <p:nvSpPr>
          <p:cNvPr id="9" name="ZoneTexte 8"/>
          <p:cNvSpPr txBox="1">
            <a:spLocks noChangeArrowheads="1"/>
          </p:cNvSpPr>
          <p:nvPr/>
        </p:nvSpPr>
        <p:spPr bwMode="auto">
          <a:xfrm>
            <a:off x="2466337" y="442069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10" name="ZoneTexte 9"/>
          <p:cNvSpPr txBox="1">
            <a:spLocks noChangeArrowheads="1"/>
          </p:cNvSpPr>
          <p:nvPr/>
        </p:nvSpPr>
        <p:spPr bwMode="auto">
          <a:xfrm>
            <a:off x="2536432" y="496163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vésicules</a:t>
            </a:r>
          </a:p>
        </p:txBody>
      </p:sp>
      <p:sp>
        <p:nvSpPr>
          <p:cNvPr id="11" name="ZoneTexte 10"/>
          <p:cNvSpPr txBox="1">
            <a:spLocks noChangeArrowheads="1"/>
          </p:cNvSpPr>
          <p:nvPr/>
        </p:nvSpPr>
        <p:spPr bwMode="auto">
          <a:xfrm>
            <a:off x="3561601" y="49719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liquide</a:t>
            </a:r>
          </a:p>
        </p:txBody>
      </p:sp>
      <p:sp>
        <p:nvSpPr>
          <p:cNvPr id="12" name="ZoneTexte 11"/>
          <p:cNvSpPr txBox="1">
            <a:spLocks noChangeArrowheads="1"/>
          </p:cNvSpPr>
          <p:nvPr/>
        </p:nvSpPr>
        <p:spPr bwMode="auto">
          <a:xfrm>
            <a:off x="2699120" y="518389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p>
        </p:txBody>
      </p:sp>
      <p:sp>
        <p:nvSpPr>
          <p:cNvPr id="13" name="ZoneTexte 12"/>
          <p:cNvSpPr txBox="1">
            <a:spLocks noChangeArrowheads="1"/>
          </p:cNvSpPr>
          <p:nvPr/>
        </p:nvSpPr>
        <p:spPr bwMode="auto">
          <a:xfrm>
            <a:off x="2252204" y="542816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RHUS TOXICODENDRON 9 CH</a:t>
            </a:r>
            <a:endParaRPr lang="fr-FR" altLang="fr-FR" sz="1400" b="1" dirty="0">
              <a:solidFill>
                <a:srgbClr val="000099"/>
              </a:solidFill>
            </a:endParaRPr>
          </a:p>
        </p:txBody>
      </p:sp>
      <p:sp>
        <p:nvSpPr>
          <p:cNvPr id="15" name="ZoneTexte 14"/>
          <p:cNvSpPr txBox="1">
            <a:spLocks noChangeArrowheads="1"/>
          </p:cNvSpPr>
          <p:nvPr/>
        </p:nvSpPr>
        <p:spPr bwMode="auto">
          <a:xfrm>
            <a:off x="7781910" y="33515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vésicules</a:t>
            </a:r>
            <a:endParaRPr lang="fr-FR" altLang="fr-FR" sz="1400" b="1" dirty="0">
              <a:solidFill>
                <a:srgbClr val="000099"/>
              </a:solidFill>
            </a:endParaRPr>
          </a:p>
        </p:txBody>
      </p:sp>
      <p:sp>
        <p:nvSpPr>
          <p:cNvPr id="16" name="ZoneTexte 15"/>
          <p:cNvSpPr txBox="1">
            <a:spLocks noChangeArrowheads="1"/>
          </p:cNvSpPr>
          <p:nvPr/>
        </p:nvSpPr>
        <p:spPr bwMode="auto">
          <a:xfrm>
            <a:off x="8863778" y="33515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liquide</a:t>
            </a:r>
          </a:p>
        </p:txBody>
      </p:sp>
      <p:sp>
        <p:nvSpPr>
          <p:cNvPr id="17" name="ZoneTexte 16"/>
          <p:cNvSpPr txBox="1">
            <a:spLocks noChangeArrowheads="1"/>
          </p:cNvSpPr>
          <p:nvPr/>
        </p:nvSpPr>
        <p:spPr bwMode="auto">
          <a:xfrm>
            <a:off x="8297725" y="354483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croûtes</a:t>
            </a:r>
          </a:p>
        </p:txBody>
      </p:sp>
      <p:sp>
        <p:nvSpPr>
          <p:cNvPr id="18" name="ZoneTexte 17"/>
          <p:cNvSpPr txBox="1">
            <a:spLocks noChangeArrowheads="1"/>
          </p:cNvSpPr>
          <p:nvPr/>
        </p:nvSpPr>
        <p:spPr bwMode="auto">
          <a:xfrm>
            <a:off x="8138629" y="379843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MEZEREUM 15 CH</a:t>
            </a:r>
            <a:endParaRPr lang="fr-FR" altLang="fr-FR" sz="1400" b="1" dirty="0">
              <a:solidFill>
                <a:srgbClr val="000099"/>
              </a:solidFill>
            </a:endParaRPr>
          </a:p>
        </p:txBody>
      </p:sp>
      <p:sp>
        <p:nvSpPr>
          <p:cNvPr id="19" name="Pentagone 18"/>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0"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068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500"/>
                                        <p:tgtEl>
                                          <p:spTgt spid="1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par>
                                <p:cTn id="59" presetID="22" presetClass="entr" presetSubtype="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7" grpId="0"/>
      <p:bldP spid="18" grpId="0"/>
      <p:bldP spid="19" grpId="0" animBg="1"/>
      <p:bldP spid="2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02" name="Text Box 2"/>
          <p:cNvSpPr txBox="1">
            <a:spLocks noChangeArrowheads="1"/>
          </p:cNvSpPr>
          <p:nvPr/>
        </p:nvSpPr>
        <p:spPr bwMode="auto">
          <a:xfrm>
            <a:off x="976679" y="2555950"/>
            <a:ext cx="52948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Douleurs spasmodiques</a:t>
            </a:r>
          </a:p>
          <a:p>
            <a:pPr>
              <a:buClr>
                <a:srgbClr val="62C400"/>
              </a:buClr>
            </a:pPr>
            <a:r>
              <a:rPr lang="fr-FR" altLang="fr-FR" sz="1500" b="1" i="1" dirty="0">
                <a:solidFill>
                  <a:srgbClr val="000099"/>
                </a:solidFill>
                <a:cs typeface="Arial" panose="020B0604020202020204" pitchFamily="34" charset="0"/>
              </a:rPr>
              <a:t>	  améliorées par la position "plié en deux", </a:t>
            </a:r>
          </a:p>
          <a:p>
            <a:pPr>
              <a:buClr>
                <a:srgbClr val="62C400"/>
              </a:buClr>
            </a:pPr>
            <a:r>
              <a:rPr lang="fr-FR" altLang="fr-FR" sz="1500" b="1" i="1" dirty="0">
                <a:solidFill>
                  <a:srgbClr val="000099"/>
                </a:solidFill>
                <a:cs typeface="Arial" panose="020B0604020202020204" pitchFamily="34" charset="0"/>
              </a:rPr>
              <a:t>     par la chaleur locale et la  pression</a:t>
            </a:r>
            <a:endParaRPr lang="fr-FR" altLang="fr-FR" sz="1500" b="1" dirty="0">
              <a:solidFill>
                <a:srgbClr val="000099"/>
              </a:solidFill>
              <a:cs typeface="Arial" panose="020B0604020202020204" pitchFamily="34" charset="0"/>
            </a:endParaRPr>
          </a:p>
        </p:txBody>
      </p:sp>
      <p:sp>
        <p:nvSpPr>
          <p:cNvPr id="2150403" name="Text Box 3"/>
          <p:cNvSpPr txBox="1">
            <a:spLocks noChangeArrowheads="1"/>
          </p:cNvSpPr>
          <p:nvPr/>
        </p:nvSpPr>
        <p:spPr bwMode="auto">
          <a:xfrm>
            <a:off x="976679" y="4462157"/>
            <a:ext cx="458229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Douleurs </a:t>
            </a:r>
            <a:r>
              <a:rPr lang="fr-FR" altLang="fr-FR" sz="1500" b="1" dirty="0">
                <a:solidFill>
                  <a:srgbClr val="000099"/>
                </a:solidFill>
                <a:cs typeface="Arial" panose="020B0604020202020204" pitchFamily="34" charset="0"/>
              </a:rPr>
              <a:t>à type de crampes, fulgurantes</a:t>
            </a:r>
          </a:p>
        </p:txBody>
      </p:sp>
      <p:sp>
        <p:nvSpPr>
          <p:cNvPr id="2150405" name="Rectangle 5"/>
          <p:cNvSpPr>
            <a:spLocks noChangeArrowheads="1"/>
          </p:cNvSpPr>
          <p:nvPr/>
        </p:nvSpPr>
        <p:spPr bwMode="auto">
          <a:xfrm>
            <a:off x="7783917" y="2508796"/>
            <a:ext cx="263790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Colocynthis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1/2 heures</a:t>
            </a:r>
          </a:p>
          <a:p>
            <a:pPr algn="r">
              <a:buFont typeface="Wingdings" panose="05000000000000000000" pitchFamily="2" charset="2"/>
              <a:buNone/>
            </a:pPr>
            <a:r>
              <a:rPr lang="fr-FR" altLang="fr-FR" sz="1300" dirty="0">
                <a:solidFill>
                  <a:srgbClr val="000099"/>
                </a:solidFill>
                <a:cs typeface="Arial" panose="020B0604020202020204" pitchFamily="34" charset="0"/>
              </a:rPr>
              <a:t>en période douloureuse</a:t>
            </a:r>
          </a:p>
        </p:txBody>
      </p:sp>
      <p:sp>
        <p:nvSpPr>
          <p:cNvPr id="2150406" name="Rectangle 6"/>
          <p:cNvSpPr>
            <a:spLocks noChangeArrowheads="1"/>
          </p:cNvSpPr>
          <p:nvPr/>
        </p:nvSpPr>
        <p:spPr bwMode="auto">
          <a:xfrm>
            <a:off x="7719586" y="4262273"/>
            <a:ext cx="270223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Cuprum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metallicum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1/2 heures</a:t>
            </a:r>
          </a:p>
          <a:p>
            <a:pPr algn="r">
              <a:buFont typeface="Wingdings" panose="05000000000000000000" pitchFamily="2" charset="2"/>
              <a:buNone/>
            </a:pPr>
            <a:r>
              <a:rPr lang="fr-FR" altLang="fr-FR" sz="1300" dirty="0">
                <a:solidFill>
                  <a:srgbClr val="000099"/>
                </a:solidFill>
                <a:cs typeface="Arial" panose="020B0604020202020204" pitchFamily="34" charset="0"/>
              </a:rPr>
              <a:t>en période douloureuse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Maux de ventre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4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4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02" grpId="0" autoUpdateAnimBg="0"/>
      <p:bldP spid="2150403" grpId="0" autoUpdateAnimBg="0"/>
      <p:bldP spid="2150405" grpId="0" animBg="1"/>
      <p:bldP spid="215040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594" name="Text Box 2"/>
          <p:cNvSpPr txBox="1">
            <a:spLocks noChangeArrowheads="1"/>
          </p:cNvSpPr>
          <p:nvPr/>
        </p:nvSpPr>
        <p:spPr bwMode="auto">
          <a:xfrm>
            <a:off x="962271" y="2693308"/>
            <a:ext cx="3300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 pos="5238750" algn="r"/>
              </a:tabLst>
              <a:defRPr sz="1600">
                <a:solidFill>
                  <a:schemeClr val="tx1"/>
                </a:solidFill>
                <a:latin typeface="Arial" panose="020B0604020202020204" pitchFamily="34" charset="0"/>
              </a:defRPr>
            </a:lvl1pPr>
            <a:lvl2pPr marL="742950" indent="-285750">
              <a:tabLst>
                <a:tab pos="200025" algn="l"/>
                <a:tab pos="5238750" algn="r"/>
              </a:tabLst>
              <a:defRPr sz="1600">
                <a:solidFill>
                  <a:schemeClr val="tx1"/>
                </a:solidFill>
                <a:latin typeface="Arial" panose="020B0604020202020204" pitchFamily="34" charset="0"/>
              </a:defRPr>
            </a:lvl2pPr>
            <a:lvl3pPr marL="1143000" indent="-228600">
              <a:tabLst>
                <a:tab pos="200025" algn="l"/>
                <a:tab pos="5238750" algn="r"/>
              </a:tabLst>
              <a:defRPr sz="1600">
                <a:solidFill>
                  <a:schemeClr val="tx1"/>
                </a:solidFill>
                <a:latin typeface="Arial" panose="020B0604020202020204" pitchFamily="34" charset="0"/>
              </a:defRPr>
            </a:lvl3pPr>
            <a:lvl4pPr marL="1600200" indent="-228600">
              <a:tabLst>
                <a:tab pos="200025" algn="l"/>
                <a:tab pos="5238750" algn="r"/>
              </a:tabLst>
              <a:defRPr sz="1600">
                <a:solidFill>
                  <a:schemeClr val="tx1"/>
                </a:solidFill>
                <a:latin typeface="Arial" panose="020B0604020202020204" pitchFamily="34" charset="0"/>
              </a:defRPr>
            </a:lvl4pPr>
            <a:lvl5pPr marL="2057400" indent="-228600">
              <a:tabLst>
                <a:tab pos="2000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Acidité gastrique</a:t>
            </a:r>
            <a:r>
              <a:rPr lang="fr-FR" altLang="fr-FR" sz="1500" dirty="0">
                <a:solidFill>
                  <a:srgbClr val="000099"/>
                </a:solidFill>
                <a:cs typeface="Arial" panose="020B0604020202020204" pitchFamily="34" charset="0"/>
              </a:rPr>
              <a:t>,</a:t>
            </a:r>
          </a:p>
          <a:p>
            <a:pPr>
              <a:buClr>
                <a:srgbClr val="62C400"/>
              </a:buClr>
            </a:pPr>
            <a:r>
              <a:rPr lang="fr-FR" altLang="fr-FR" sz="1500" dirty="0">
                <a:solidFill>
                  <a:srgbClr val="000099"/>
                </a:solidFill>
                <a:cs typeface="Arial" panose="020B0604020202020204" pitchFamily="34" charset="0"/>
              </a:rPr>
              <a:t>	 gastralgie nocturne, </a:t>
            </a:r>
            <a:r>
              <a:rPr lang="fr-FR" altLang="fr-FR" sz="1500" b="1" dirty="0">
                <a:solidFill>
                  <a:srgbClr val="000099"/>
                </a:solidFill>
                <a:cs typeface="Arial" panose="020B0604020202020204" pitchFamily="34" charset="0"/>
              </a:rPr>
              <a:t>pyrosis</a:t>
            </a:r>
          </a:p>
        </p:txBody>
      </p:sp>
      <p:sp>
        <p:nvSpPr>
          <p:cNvPr id="2158595" name="Text Box 3"/>
          <p:cNvSpPr txBox="1">
            <a:spLocks noChangeArrowheads="1"/>
          </p:cNvSpPr>
          <p:nvPr/>
        </p:nvSpPr>
        <p:spPr bwMode="auto">
          <a:xfrm>
            <a:off x="962271" y="4638901"/>
            <a:ext cx="44037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 pos="5295900" algn="r"/>
              </a:tabLst>
              <a:defRPr sz="1600">
                <a:solidFill>
                  <a:schemeClr val="tx1"/>
                </a:solidFill>
                <a:latin typeface="Arial" panose="020B0604020202020204" pitchFamily="34" charset="0"/>
              </a:defRPr>
            </a:lvl1pPr>
            <a:lvl2pPr marL="742950" indent="-285750">
              <a:tabLst>
                <a:tab pos="200025" algn="l"/>
                <a:tab pos="5295900" algn="r"/>
              </a:tabLst>
              <a:defRPr sz="1600">
                <a:solidFill>
                  <a:schemeClr val="tx1"/>
                </a:solidFill>
                <a:latin typeface="Arial" panose="020B0604020202020204" pitchFamily="34" charset="0"/>
              </a:defRPr>
            </a:lvl2pPr>
            <a:lvl3pPr marL="1143000" indent="-228600">
              <a:tabLst>
                <a:tab pos="200025" algn="l"/>
                <a:tab pos="5295900" algn="r"/>
              </a:tabLst>
              <a:defRPr sz="1600">
                <a:solidFill>
                  <a:schemeClr val="tx1"/>
                </a:solidFill>
                <a:latin typeface="Arial" panose="020B0604020202020204" pitchFamily="34" charset="0"/>
              </a:defRPr>
            </a:lvl3pPr>
            <a:lvl4pPr marL="1600200" indent="-228600">
              <a:tabLst>
                <a:tab pos="200025" algn="l"/>
                <a:tab pos="5295900" algn="r"/>
              </a:tabLst>
              <a:defRPr sz="1600">
                <a:solidFill>
                  <a:schemeClr val="tx1"/>
                </a:solidFill>
                <a:latin typeface="Arial" panose="020B0604020202020204" pitchFamily="34" charset="0"/>
              </a:defRPr>
            </a:lvl4pPr>
            <a:lvl5pPr marL="2057400" indent="-228600">
              <a:tabLst>
                <a:tab pos="2000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Brûlures de l’ensemble du tube digestif</a:t>
            </a:r>
          </a:p>
          <a:p>
            <a:pPr>
              <a:buClr>
                <a:srgbClr val="62C400"/>
              </a:buClr>
            </a:pPr>
            <a:r>
              <a:rPr lang="fr-FR" altLang="fr-FR" sz="1500" dirty="0">
                <a:solidFill>
                  <a:srgbClr val="000099"/>
                </a:solidFill>
                <a:cs typeface="Arial" panose="020B0604020202020204" pitchFamily="34" charset="0"/>
              </a:rPr>
              <a:t>	  éructations, pyrosis</a:t>
            </a:r>
          </a:p>
          <a:p>
            <a:pPr>
              <a:buClr>
                <a:srgbClr val="62C400"/>
              </a:buClr>
            </a:pPr>
            <a:r>
              <a:rPr lang="fr-FR" altLang="fr-FR" sz="1500" b="1" dirty="0">
                <a:solidFill>
                  <a:srgbClr val="000099"/>
                </a:solidFill>
                <a:cs typeface="Arial" panose="020B0604020202020204" pitchFamily="34" charset="0"/>
              </a:rPr>
              <a:t>      migraines fréquentes</a:t>
            </a:r>
          </a:p>
        </p:txBody>
      </p:sp>
      <p:sp>
        <p:nvSpPr>
          <p:cNvPr id="2158598" name="Rectangle 6"/>
          <p:cNvSpPr>
            <a:spLocks noChangeArrowheads="1"/>
          </p:cNvSpPr>
          <p:nvPr/>
        </p:nvSpPr>
        <p:spPr bwMode="auto">
          <a:xfrm>
            <a:off x="7368458" y="2646675"/>
            <a:ext cx="3064156"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Robinia</a:t>
            </a:r>
            <a:r>
              <a:rPr lang="fr-FR" altLang="fr-FR" b="1" dirty="0">
                <a:solidFill>
                  <a:srgbClr val="000099"/>
                </a:solidFill>
                <a:cs typeface="Arial" panose="020B0604020202020204" pitchFamily="34" charset="0"/>
              </a:rPr>
              <a:t> pseudo acacia 5 CH</a:t>
            </a:r>
          </a:p>
          <a:p>
            <a:pPr algn="r"/>
            <a:r>
              <a:rPr lang="fr-FR" altLang="fr-FR" sz="1300" dirty="0">
                <a:solidFill>
                  <a:srgbClr val="000099"/>
                </a:solidFill>
                <a:cs typeface="Arial" panose="020B0604020202020204" pitchFamily="34" charset="0"/>
              </a:rPr>
              <a:t>5 granules 3 fois par jour</a:t>
            </a:r>
          </a:p>
        </p:txBody>
      </p:sp>
      <p:sp>
        <p:nvSpPr>
          <p:cNvPr id="2158599" name="Rectangle 7"/>
          <p:cNvSpPr>
            <a:spLocks noChangeArrowheads="1"/>
          </p:cNvSpPr>
          <p:nvPr/>
        </p:nvSpPr>
        <p:spPr bwMode="auto">
          <a:xfrm>
            <a:off x="8332806" y="4591277"/>
            <a:ext cx="209676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Iris </a:t>
            </a:r>
            <a:r>
              <a:rPr lang="fr-FR" altLang="fr-FR" b="1" dirty="0" err="1">
                <a:solidFill>
                  <a:srgbClr val="000099"/>
                </a:solidFill>
                <a:cs typeface="Arial" panose="020B0604020202020204" pitchFamily="34" charset="0"/>
              </a:rPr>
              <a:t>versicolor</a:t>
            </a:r>
            <a:r>
              <a:rPr lang="fr-FR" altLang="fr-FR" b="1" dirty="0">
                <a:solidFill>
                  <a:srgbClr val="000099"/>
                </a:solidFill>
                <a:cs typeface="Arial" panose="020B0604020202020204" pitchFamily="34" charset="0"/>
              </a:rPr>
              <a:t> 9 CH</a:t>
            </a:r>
          </a:p>
          <a:p>
            <a:pPr algn="r"/>
            <a:r>
              <a:rPr lang="fr-FR" altLang="fr-FR" sz="1300" dirty="0">
                <a:solidFill>
                  <a:srgbClr val="000099"/>
                </a:solidFill>
                <a:cs typeface="Arial" panose="020B0604020202020204" pitchFamily="34" charset="0"/>
              </a:rPr>
              <a:t>5 granules 3 fois par jour</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Brûlure gastrique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85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85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85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8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594" grpId="0" autoUpdateAnimBg="0"/>
      <p:bldP spid="2158595" grpId="0" autoUpdateAnimBg="0"/>
      <p:bldP spid="2158598" grpId="0" animBg="1"/>
      <p:bldP spid="215859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Gastro-entérite aigüe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Tree>
    <p:extLst>
      <p:ext uri="{BB962C8B-B14F-4D97-AF65-F5344CB8AC3E}">
        <p14:creationId xmlns:p14="http://schemas.microsoft.com/office/powerpoint/2010/main" val="41096674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3"/>
          <a:stretch>
            <a:fillRect/>
          </a:stretch>
        </p:blipFill>
        <p:spPr>
          <a:xfrm>
            <a:off x="1819468" y="1011138"/>
            <a:ext cx="9327503" cy="5246721"/>
          </a:xfrm>
          <a:prstGeom prst="rect">
            <a:avLst/>
          </a:prstGeom>
        </p:spPr>
      </p:pic>
      <p:sp>
        <p:nvSpPr>
          <p:cNvPr id="3409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Gastro-entérite aigüe</a:t>
            </a:r>
          </a:p>
        </p:txBody>
      </p:sp>
      <p:sp>
        <p:nvSpPr>
          <p:cNvPr id="6" name="Pentagone 5"/>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7"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2828846" y="3890048"/>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chargée</a:t>
            </a:r>
          </a:p>
        </p:txBody>
      </p:sp>
      <p:sp>
        <p:nvSpPr>
          <p:cNvPr id="10" name="ZoneTexte 9"/>
          <p:cNvSpPr txBox="1">
            <a:spLocks noChangeArrowheads="1"/>
          </p:cNvSpPr>
          <p:nvPr/>
        </p:nvSpPr>
        <p:spPr bwMode="auto">
          <a:xfrm>
            <a:off x="1809362" y="410753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 la partie postérieure</a:t>
            </a:r>
          </a:p>
        </p:txBody>
      </p:sp>
      <p:sp>
        <p:nvSpPr>
          <p:cNvPr id="11" name="ZoneTexte 10"/>
          <p:cNvSpPr txBox="1">
            <a:spLocks noChangeArrowheads="1"/>
          </p:cNvSpPr>
          <p:nvPr/>
        </p:nvSpPr>
        <p:spPr bwMode="auto">
          <a:xfrm>
            <a:off x="2154411" y="4341124"/>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9 CH</a:t>
            </a:r>
          </a:p>
        </p:txBody>
      </p:sp>
      <p:sp>
        <p:nvSpPr>
          <p:cNvPr id="12" name="ZoneTexte 11"/>
          <p:cNvSpPr txBox="1">
            <a:spLocks noChangeArrowheads="1"/>
          </p:cNvSpPr>
          <p:nvPr/>
        </p:nvSpPr>
        <p:spPr bwMode="auto">
          <a:xfrm>
            <a:off x="5784885" y="2964790"/>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chargée</a:t>
            </a:r>
          </a:p>
        </p:txBody>
      </p:sp>
      <p:sp>
        <p:nvSpPr>
          <p:cNvPr id="14" name="ZoneTexte 13"/>
          <p:cNvSpPr txBox="1">
            <a:spLocks noChangeArrowheads="1"/>
          </p:cNvSpPr>
          <p:nvPr/>
        </p:nvSpPr>
        <p:spPr bwMode="auto">
          <a:xfrm>
            <a:off x="3849973" y="2984429"/>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propre</a:t>
            </a:r>
          </a:p>
        </p:txBody>
      </p:sp>
      <p:sp>
        <p:nvSpPr>
          <p:cNvPr id="15" name="ZoneTexte 14"/>
          <p:cNvSpPr txBox="1">
            <a:spLocks noChangeArrowheads="1"/>
          </p:cNvSpPr>
          <p:nvPr/>
        </p:nvSpPr>
        <p:spPr bwMode="auto">
          <a:xfrm>
            <a:off x="3373901" y="3415590"/>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IPECA 9 CH</a:t>
            </a:r>
          </a:p>
        </p:txBody>
      </p:sp>
      <p:sp>
        <p:nvSpPr>
          <p:cNvPr id="17" name="ZoneTexte 16"/>
          <p:cNvSpPr txBox="1">
            <a:spLocks noChangeArrowheads="1"/>
          </p:cNvSpPr>
          <p:nvPr/>
        </p:nvSpPr>
        <p:spPr bwMode="auto">
          <a:xfrm>
            <a:off x="7107200" y="233381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douloureuses</a:t>
            </a:r>
          </a:p>
        </p:txBody>
      </p:sp>
      <p:sp>
        <p:nvSpPr>
          <p:cNvPr id="19" name="ZoneTexte 18"/>
          <p:cNvSpPr txBox="1">
            <a:spLocks noChangeArrowheads="1"/>
          </p:cNvSpPr>
          <p:nvPr/>
        </p:nvSpPr>
        <p:spPr bwMode="auto">
          <a:xfrm>
            <a:off x="9665627" y="211073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insécurité</a:t>
            </a:r>
          </a:p>
        </p:txBody>
      </p:sp>
      <p:sp>
        <p:nvSpPr>
          <p:cNvPr id="20" name="ZoneTexte 19"/>
          <p:cNvSpPr txBox="1">
            <a:spLocks noChangeArrowheads="1"/>
          </p:cNvSpPr>
          <p:nvPr/>
        </p:nvSpPr>
        <p:spPr bwMode="auto">
          <a:xfrm>
            <a:off x="9715396" y="248000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ALOE 9 CH</a:t>
            </a:r>
          </a:p>
        </p:txBody>
      </p:sp>
      <p:sp>
        <p:nvSpPr>
          <p:cNvPr id="21" name="ZoneTexte 20"/>
          <p:cNvSpPr txBox="1">
            <a:spLocks noChangeArrowheads="1"/>
          </p:cNvSpPr>
          <p:nvPr/>
        </p:nvSpPr>
        <p:spPr bwMode="auto">
          <a:xfrm>
            <a:off x="8468124" y="331802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douloureuses</a:t>
            </a:r>
          </a:p>
        </p:txBody>
      </p:sp>
      <p:sp>
        <p:nvSpPr>
          <p:cNvPr id="24" name="ZoneTexte 23"/>
          <p:cNvSpPr txBox="1">
            <a:spLocks noChangeArrowheads="1"/>
          </p:cNvSpPr>
          <p:nvPr/>
        </p:nvSpPr>
        <p:spPr bwMode="auto">
          <a:xfrm>
            <a:off x="8261361" y="3792543"/>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p>
        </p:txBody>
      </p:sp>
      <p:sp>
        <p:nvSpPr>
          <p:cNvPr id="25" name="ZoneTexte 24"/>
          <p:cNvSpPr txBox="1">
            <a:spLocks noChangeArrowheads="1"/>
          </p:cNvSpPr>
          <p:nvPr/>
        </p:nvSpPr>
        <p:spPr bwMode="auto">
          <a:xfrm>
            <a:off x="5806595" y="5139611"/>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brûlante</a:t>
            </a:r>
          </a:p>
        </p:txBody>
      </p:sp>
      <p:sp>
        <p:nvSpPr>
          <p:cNvPr id="26" name="ZoneTexte 25"/>
          <p:cNvSpPr txBox="1">
            <a:spLocks noChangeArrowheads="1"/>
          </p:cNvSpPr>
          <p:nvPr/>
        </p:nvSpPr>
        <p:spPr bwMode="auto">
          <a:xfrm>
            <a:off x="5806595" y="536918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l’état général</a:t>
            </a:r>
          </a:p>
        </p:txBody>
      </p:sp>
      <p:sp>
        <p:nvSpPr>
          <p:cNvPr id="27" name="ZoneTexte 26"/>
          <p:cNvSpPr txBox="1">
            <a:spLocks noChangeArrowheads="1"/>
          </p:cNvSpPr>
          <p:nvPr/>
        </p:nvSpPr>
        <p:spPr bwMode="auto">
          <a:xfrm>
            <a:off x="5507177" y="557640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intoxication alimentaire</a:t>
            </a:r>
          </a:p>
        </p:txBody>
      </p:sp>
      <p:sp>
        <p:nvSpPr>
          <p:cNvPr id="28" name="ZoneTexte 27"/>
          <p:cNvSpPr txBox="1">
            <a:spLocks noChangeArrowheads="1"/>
          </p:cNvSpPr>
          <p:nvPr/>
        </p:nvSpPr>
        <p:spPr bwMode="auto">
          <a:xfrm>
            <a:off x="5342872" y="586273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ARSENICUM ALBUM 15 CH</a:t>
            </a:r>
          </a:p>
        </p:txBody>
      </p:sp>
    </p:spTree>
    <p:extLst>
      <p:ext uri="{BB962C8B-B14F-4D97-AF65-F5344CB8AC3E}">
        <p14:creationId xmlns:p14="http://schemas.microsoft.com/office/powerpoint/2010/main" val="757657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up)">
                                      <p:cBhvr>
                                        <p:cTn id="67" dur="500"/>
                                        <p:tgtEl>
                                          <p:spTgt spid="6"/>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up)">
                                      <p:cBhvr>
                                        <p:cTn id="70" dur="500"/>
                                        <p:tgtEl>
                                          <p:spTgt spid="7"/>
                                        </p:tgtEl>
                                      </p:cBhvr>
                                    </p:animEffect>
                                  </p:childTnLst>
                                </p:cTn>
                              </p:par>
                              <p:par>
                                <p:cTn id="71" presetID="22" presetClass="entr" presetSubtype="1"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up)">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4" grpId="0"/>
      <p:bldP spid="15" grpId="0"/>
      <p:bldP spid="17" grpId="0"/>
      <p:bldP spid="19" grpId="0"/>
      <p:bldP spid="20" grpId="0"/>
      <p:bldP spid="21" grpId="0"/>
      <p:bldP spid="24" grpId="0"/>
      <p:bldP spid="25" grpId="0"/>
      <p:bldP spid="26" grpId="0"/>
      <p:bldP spid="27" grpId="0"/>
      <p:bldP spid="2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8635477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15153"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Nous partons à la montagne et mon garçon est malade en voiture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4930108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3181516"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66643"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5993838"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59690" y="1830739"/>
            <a:ext cx="1993900" cy="730694"/>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Comment ça s’est passé la dernière fois?</a:t>
            </a:r>
          </a:p>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76710"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76001"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75851"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203273" y="2934889"/>
            <a:ext cx="31359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Nous partons à la montagne et mon garçon est malade en voiture.</a:t>
            </a:r>
          </a:p>
          <a:p>
            <a:r>
              <a:rPr lang="fr-FR" altLang="fr-FR" i="1" dirty="0"/>
              <a:t>= </a:t>
            </a:r>
            <a:r>
              <a:rPr lang="fr-FR" altLang="fr-FR" dirty="0"/>
              <a:t>Mal des transports</a:t>
            </a:r>
          </a:p>
          <a:p>
            <a:endParaRPr lang="fr-FR" altLang="fr-FR" sz="1600" dirty="0">
              <a:solidFill>
                <a:srgbClr val="000099"/>
              </a:solidFill>
            </a:endParaRPr>
          </a:p>
        </p:txBody>
      </p:sp>
      <p:sp>
        <p:nvSpPr>
          <p:cNvPr id="56" name="Text Box 5"/>
          <p:cNvSpPr txBox="1">
            <a:spLocks noChangeArrowheads="1"/>
          </p:cNvSpPr>
          <p:nvPr/>
        </p:nvSpPr>
        <p:spPr bwMode="auto">
          <a:xfrm>
            <a:off x="6546742" y="2930062"/>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des nausées et des vertiges, et ne peut pas regarder la route</a:t>
            </a:r>
          </a:p>
        </p:txBody>
      </p:sp>
      <p:sp>
        <p:nvSpPr>
          <p:cNvPr id="57" name="Text Box 9"/>
          <p:cNvSpPr txBox="1">
            <a:spLocks noChangeArrowheads="1"/>
          </p:cNvSpPr>
          <p:nvPr/>
        </p:nvSpPr>
        <p:spPr bwMode="auto">
          <a:xfrm>
            <a:off x="3231504" y="5101637"/>
            <a:ext cx="31077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anxieux dès qu’il sait qu’on va faire de la route. </a:t>
            </a:r>
          </a:p>
          <a:p>
            <a:pPr>
              <a:buClr>
                <a:srgbClr val="0099CC"/>
              </a:buClr>
            </a:pPr>
            <a:r>
              <a:rPr lang="fr-FR" altLang="fr-FR" i="1" dirty="0">
                <a:solidFill>
                  <a:srgbClr val="000099"/>
                </a:solidFill>
              </a:rPr>
              <a:t>Il ne bouge plus et attend</a:t>
            </a: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mieux au chaud sous une couverture</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0797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7129356" y="1331324"/>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Votre conseil</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2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grpSp>
        <p:nvGrpSpPr>
          <p:cNvPr id="28" name="Groupe 27"/>
          <p:cNvGrpSpPr/>
          <p:nvPr/>
        </p:nvGrpSpPr>
        <p:grpSpPr>
          <a:xfrm>
            <a:off x="371641" y="1058865"/>
            <a:ext cx="6477471" cy="5387334"/>
            <a:chOff x="3967163" y="1858003"/>
            <a:chExt cx="3954462" cy="3614110"/>
          </a:xfrm>
        </p:grpSpPr>
        <p:grpSp>
          <p:nvGrpSpPr>
            <p:cNvPr id="29" name="Groupe 28"/>
            <p:cNvGrpSpPr/>
            <p:nvPr/>
          </p:nvGrpSpPr>
          <p:grpSpPr>
            <a:xfrm>
              <a:off x="3967163" y="1858003"/>
              <a:ext cx="3954462" cy="3614110"/>
              <a:chOff x="3967163" y="1858003"/>
              <a:chExt cx="3954462" cy="3614110"/>
            </a:xfrm>
          </p:grpSpPr>
          <p:sp>
            <p:nvSpPr>
              <p:cNvPr id="53" name="Rectangle 52"/>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55"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56" name="Group 37"/>
              <p:cNvGrpSpPr>
                <a:grpSpLocks/>
              </p:cNvGrpSpPr>
              <p:nvPr/>
            </p:nvGrpSpPr>
            <p:grpSpPr bwMode="auto">
              <a:xfrm>
                <a:off x="3967163" y="1858003"/>
                <a:ext cx="3942390" cy="808995"/>
                <a:chOff x="1700" y="967"/>
                <a:chExt cx="2343" cy="537"/>
              </a:xfrm>
            </p:grpSpPr>
            <p:grpSp>
              <p:nvGrpSpPr>
                <p:cNvPr id="57" name="Group 38"/>
                <p:cNvGrpSpPr>
                  <a:grpSpLocks/>
                </p:cNvGrpSpPr>
                <p:nvPr/>
              </p:nvGrpSpPr>
              <p:grpSpPr bwMode="auto">
                <a:xfrm>
                  <a:off x="1707" y="967"/>
                  <a:ext cx="2336" cy="537"/>
                  <a:chOff x="1707" y="1058"/>
                  <a:chExt cx="2336" cy="537"/>
                </a:xfrm>
              </p:grpSpPr>
              <p:sp>
                <p:nvSpPr>
                  <p:cNvPr id="59"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60"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58"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30"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61" name="Text Box 4"/>
          <p:cNvSpPr txBox="1">
            <a:spLocks noChangeArrowheads="1"/>
          </p:cNvSpPr>
          <p:nvPr/>
        </p:nvSpPr>
        <p:spPr bwMode="auto">
          <a:xfrm>
            <a:off x="2756768"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62" name="Text Box 16"/>
          <p:cNvSpPr txBox="1">
            <a:spLocks noChangeArrowheads="1"/>
          </p:cNvSpPr>
          <p:nvPr/>
        </p:nvSpPr>
        <p:spPr bwMode="auto">
          <a:xfrm>
            <a:off x="3183963"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63" name="Text Box 16"/>
          <p:cNvSpPr txBox="1">
            <a:spLocks noChangeArrowheads="1"/>
          </p:cNvSpPr>
          <p:nvPr/>
        </p:nvSpPr>
        <p:spPr bwMode="auto">
          <a:xfrm>
            <a:off x="1366835"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64" name="Text Box 16"/>
          <p:cNvSpPr txBox="1">
            <a:spLocks noChangeArrowheads="1"/>
          </p:cNvSpPr>
          <p:nvPr/>
        </p:nvSpPr>
        <p:spPr bwMode="auto">
          <a:xfrm>
            <a:off x="4466126"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65" name="Text Box 16"/>
          <p:cNvSpPr txBox="1">
            <a:spLocks noChangeArrowheads="1"/>
          </p:cNvSpPr>
          <p:nvPr/>
        </p:nvSpPr>
        <p:spPr bwMode="auto">
          <a:xfrm>
            <a:off x="4308610"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66" name="Text Box 16"/>
          <p:cNvSpPr txBox="1">
            <a:spLocks noChangeArrowheads="1"/>
          </p:cNvSpPr>
          <p:nvPr/>
        </p:nvSpPr>
        <p:spPr bwMode="auto">
          <a:xfrm>
            <a:off x="465976"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67" name="Text Box 11"/>
          <p:cNvSpPr txBox="1">
            <a:spLocks noChangeArrowheads="1"/>
          </p:cNvSpPr>
          <p:nvPr/>
        </p:nvSpPr>
        <p:spPr bwMode="auto">
          <a:xfrm>
            <a:off x="393398" y="2934889"/>
            <a:ext cx="31359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Nous partons à la montagne et mon garçon est malade en voiture.</a:t>
            </a:r>
          </a:p>
          <a:p>
            <a:r>
              <a:rPr lang="fr-FR" altLang="fr-FR" i="1" dirty="0"/>
              <a:t>= </a:t>
            </a:r>
            <a:r>
              <a:rPr lang="fr-FR" altLang="fr-FR" dirty="0"/>
              <a:t>Mal des transports</a:t>
            </a:r>
          </a:p>
          <a:p>
            <a:endParaRPr lang="fr-FR" altLang="fr-FR" sz="1600" dirty="0">
              <a:solidFill>
                <a:srgbClr val="000099"/>
              </a:solidFill>
            </a:endParaRPr>
          </a:p>
        </p:txBody>
      </p:sp>
      <p:sp>
        <p:nvSpPr>
          <p:cNvPr id="68" name="Text Box 5"/>
          <p:cNvSpPr txBox="1">
            <a:spLocks noChangeArrowheads="1"/>
          </p:cNvSpPr>
          <p:nvPr/>
        </p:nvSpPr>
        <p:spPr bwMode="auto">
          <a:xfrm>
            <a:off x="3736867" y="2930062"/>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des nausées et des vertiges, et ne peut pas regarder la route</a:t>
            </a:r>
          </a:p>
        </p:txBody>
      </p:sp>
      <p:sp>
        <p:nvSpPr>
          <p:cNvPr id="69" name="Text Box 9"/>
          <p:cNvSpPr txBox="1">
            <a:spLocks noChangeArrowheads="1"/>
          </p:cNvSpPr>
          <p:nvPr/>
        </p:nvSpPr>
        <p:spPr bwMode="auto">
          <a:xfrm>
            <a:off x="421629" y="5101637"/>
            <a:ext cx="31077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anxieux dès qu’il sait qu’on va faire de la route. </a:t>
            </a:r>
          </a:p>
          <a:p>
            <a:pPr>
              <a:buClr>
                <a:srgbClr val="0099CC"/>
              </a:buClr>
            </a:pPr>
            <a:r>
              <a:rPr lang="fr-FR" altLang="fr-FR" i="1" dirty="0">
                <a:solidFill>
                  <a:srgbClr val="000099"/>
                </a:solidFill>
              </a:rPr>
              <a:t>Il ne bouge plus et attend</a:t>
            </a:r>
          </a:p>
        </p:txBody>
      </p:sp>
      <p:sp>
        <p:nvSpPr>
          <p:cNvPr id="70" name="Text Box 5"/>
          <p:cNvSpPr txBox="1">
            <a:spLocks noChangeArrowheads="1"/>
          </p:cNvSpPr>
          <p:nvPr/>
        </p:nvSpPr>
        <p:spPr bwMode="auto">
          <a:xfrm>
            <a:off x="3668983" y="4964599"/>
            <a:ext cx="32625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mieux au chaud sous une couverture</a:t>
            </a:r>
          </a:p>
        </p:txBody>
      </p:sp>
    </p:spTree>
    <p:extLst>
      <p:ext uri="{BB962C8B-B14F-4D97-AF65-F5344CB8AC3E}">
        <p14:creationId xmlns:p14="http://schemas.microsoft.com/office/powerpoint/2010/main" val="29879496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9"/>
          <p:cNvSpPr>
            <a:spLocks noChangeArrowheads="1"/>
          </p:cNvSpPr>
          <p:nvPr/>
        </p:nvSpPr>
        <p:spPr bwMode="auto">
          <a:xfrm>
            <a:off x="4945063" y="2014538"/>
            <a:ext cx="6716712" cy="1584325"/>
          </a:xfrm>
          <a:prstGeom prst="rect">
            <a:avLst/>
          </a:prstGeom>
          <a:noFill/>
          <a:ln>
            <a:noFill/>
          </a:ln>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n-lt"/>
                <a:ea typeface="ＭＳ Ｐゴシック" panose="020B0600070205080204" pitchFamily="34" charset="-128"/>
                <a:cs typeface="Arial" panose="020B0604020202020204" pitchFamily="34" charset="0"/>
              </a:rPr>
              <a:t>Objectifs :</a:t>
            </a:r>
          </a:p>
          <a:p>
            <a:pPr fontAlgn="auto">
              <a:lnSpc>
                <a:spcPct val="90000"/>
              </a:lnSpc>
              <a:spcBef>
                <a:spcPct val="20000"/>
              </a:spcBef>
              <a:spcAft>
                <a:spcPts val="0"/>
              </a:spcAft>
              <a:defRPr/>
            </a:pPr>
            <a:endParaRPr lang="fr-FR" altLang="fr-FR" sz="1000" b="1" u="sng" dirty="0">
              <a:solidFill>
                <a:srgbClr val="000099"/>
              </a:solidFill>
              <a:latin typeface="+mn-lt"/>
              <a:ea typeface="ＭＳ Ｐゴシック" panose="020B0600070205080204" pitchFamily="34" charset="-128"/>
              <a:cs typeface="Arial" panose="020B0604020202020204" pitchFamily="34" charset="0"/>
            </a:endParaRPr>
          </a:p>
          <a:p>
            <a:pPr fontAlgn="auto">
              <a:spcBef>
                <a:spcPts val="0"/>
              </a:spcBef>
              <a:spcAft>
                <a:spcPts val="0"/>
              </a:spcAft>
              <a:buFont typeface="Wingdings" panose="05000000000000000000" pitchFamily="2" charset="2"/>
              <a:buChar char=""/>
              <a:defRPr/>
            </a:pPr>
            <a:r>
              <a:rPr lang="fr-FR" altLang="fr-FR" sz="2000" dirty="0">
                <a:solidFill>
                  <a:srgbClr val="000099"/>
                </a:solidFill>
                <a:latin typeface="+mn-lt"/>
              </a:rPr>
              <a:t>Commenter une prescription de médicaments homéopathiques</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n-lt"/>
              <a:ea typeface="ＭＳ Ｐゴシック" panose="020B0600070205080204" pitchFamily="34" charset="-128"/>
              <a:cs typeface="Arial" panose="020B0604020202020204" pitchFamily="34" charset="0"/>
            </a:endParaRPr>
          </a:p>
        </p:txBody>
      </p:sp>
      <p:sp>
        <p:nvSpPr>
          <p:cNvPr id="4526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261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261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5’</a:t>
            </a:r>
          </a:p>
        </p:txBody>
      </p:sp>
      <p:sp>
        <p:nvSpPr>
          <p:cNvPr id="8" name="Rectangle 7"/>
          <p:cNvSpPr>
            <a:spLocks noChangeArrowheads="1"/>
          </p:cNvSpPr>
          <p:nvPr/>
        </p:nvSpPr>
        <p:spPr bwMode="auto">
          <a:xfrm>
            <a:off x="3503613" y="3275013"/>
            <a:ext cx="7692707" cy="3109912"/>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fontAlgn="auto">
              <a:spcAft>
                <a:spcPts val="0"/>
              </a:spcAft>
              <a:buFont typeface="Wingdings" panose="05000000000000000000" pitchFamily="2" charset="2"/>
              <a:buNone/>
              <a:defRPr/>
            </a:pPr>
            <a:r>
              <a:rPr lang="fr-FR" altLang="fr-FR" sz="1800" b="1" u="sng" dirty="0">
                <a:solidFill>
                  <a:srgbClr val="000099"/>
                </a:solidFill>
                <a:latin typeface="+mn-lt"/>
              </a:rPr>
              <a:t>Règles du jeu :</a:t>
            </a:r>
          </a:p>
          <a:p>
            <a:pPr fontAlgn="auto">
              <a:spcBef>
                <a:spcPts val="1000"/>
              </a:spcBef>
              <a:spcAft>
                <a:spcPts val="0"/>
              </a:spcAft>
              <a:buFontTx/>
              <a:buBlip>
                <a:blip r:embed="rId3"/>
              </a:buBlip>
              <a:defRPr/>
            </a:pPr>
            <a:r>
              <a:rPr lang="fr-FR" altLang="fr-FR" sz="1800" b="1" dirty="0">
                <a:solidFill>
                  <a:srgbClr val="000099"/>
                </a:solidFill>
                <a:latin typeface="+mn-lt"/>
              </a:rPr>
              <a:t>Individuellement</a:t>
            </a:r>
          </a:p>
          <a:p>
            <a:pPr fontAlgn="auto">
              <a:spcBef>
                <a:spcPts val="1000"/>
              </a:spcBef>
              <a:spcAft>
                <a:spcPts val="0"/>
              </a:spcAft>
              <a:buFontTx/>
              <a:buBlip>
                <a:blip r:embed="rId3"/>
              </a:buBlip>
              <a:defRPr/>
            </a:pPr>
            <a:r>
              <a:rPr lang="fr-FR" altLang="fr-FR" sz="1800" dirty="0">
                <a:solidFill>
                  <a:srgbClr val="000099"/>
                </a:solidFill>
                <a:latin typeface="+mn-lt"/>
              </a:rPr>
              <a:t>2 ordonnances</a:t>
            </a:r>
          </a:p>
          <a:p>
            <a:pPr fontAlgn="auto">
              <a:spcBef>
                <a:spcPts val="1000"/>
              </a:spcBef>
              <a:spcAft>
                <a:spcPts val="0"/>
              </a:spcAft>
              <a:buFontTx/>
              <a:buBlip>
                <a:blip r:embed="rId3"/>
              </a:buBlip>
              <a:defRPr/>
            </a:pPr>
            <a:r>
              <a:rPr lang="fr-FR" altLang="fr-FR" sz="1800" dirty="0">
                <a:solidFill>
                  <a:srgbClr val="000099"/>
                </a:solidFill>
                <a:latin typeface="+mn-lt"/>
              </a:rPr>
              <a:t>Répondre aux questions suivantes :</a:t>
            </a:r>
          </a:p>
          <a:p>
            <a:pPr indent="-77788" fontAlgn="auto">
              <a:spcAft>
                <a:spcPts val="0"/>
              </a:spcAft>
              <a:buFontTx/>
              <a:buNone/>
              <a:tabLst>
                <a:tab pos="541338" algn="l"/>
              </a:tabLst>
              <a:defRPr/>
            </a:pPr>
            <a:r>
              <a:rPr lang="fr-FR" altLang="fr-FR" sz="1800" dirty="0">
                <a:solidFill>
                  <a:srgbClr val="000099"/>
                </a:solidFill>
                <a:latin typeface="+mn-lt"/>
              </a:rPr>
              <a:t>	- que pouvez-vous dire sur ce traitement ? médicaments symptomatiques      et de terrain ?</a:t>
            </a:r>
          </a:p>
          <a:p>
            <a:pPr fontAlgn="auto">
              <a:spcAft>
                <a:spcPts val="0"/>
              </a:spcAft>
              <a:buFontTx/>
              <a:buNone/>
              <a:defRPr/>
            </a:pPr>
            <a:r>
              <a:rPr lang="fr-FR" altLang="fr-FR" sz="1800" dirty="0">
                <a:solidFill>
                  <a:srgbClr val="000099"/>
                </a:solidFill>
                <a:latin typeface="+mn-lt"/>
              </a:rPr>
              <a:t>	- quelle pathologie possible ? </a:t>
            </a:r>
          </a:p>
          <a:p>
            <a:pPr fontAlgn="auto">
              <a:spcAft>
                <a:spcPts val="0"/>
              </a:spcAft>
              <a:buFontTx/>
              <a:buNone/>
              <a:defRPr/>
            </a:pPr>
            <a:r>
              <a:rPr lang="fr-FR" altLang="fr-FR" sz="1800" dirty="0">
                <a:solidFill>
                  <a:srgbClr val="000099"/>
                </a:solidFill>
                <a:latin typeface="+mn-lt"/>
              </a:rPr>
              <a:t>	- quel commentaire d’ordonnance ferez-vous au patient  ?</a:t>
            </a:r>
          </a:p>
        </p:txBody>
      </p:sp>
    </p:spTree>
    <p:extLst>
      <p:ext uri="{BB962C8B-B14F-4D97-AF65-F5344CB8AC3E}">
        <p14:creationId xmlns:p14="http://schemas.microsoft.com/office/powerpoint/2010/main" val="152631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598613"/>
            <a:ext cx="11347450" cy="430212"/>
          </a:xfrm>
          <a:ln>
            <a:noFill/>
          </a:ln>
        </p:spPr>
        <p:txBody>
          <a:bodyPr>
            <a:noAutofit/>
          </a:bodyPr>
          <a:lstStyle/>
          <a:p>
            <a:pPr marL="269875" indent="-269875">
              <a:buClr>
                <a:srgbClr val="1320C3"/>
              </a:buClr>
            </a:pPr>
            <a:r>
              <a:rPr lang="fr-FR" altLang="fr-FR" sz="2000" dirty="0">
                <a:solidFill>
                  <a:srgbClr val="000099"/>
                </a:solidFill>
              </a:rPr>
              <a:t>1/ L’homéopathie, c’est une médecine à base de plantes.</a:t>
            </a: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eaLnBrk="1" hangingPunct="1">
              <a:buClr>
                <a:srgbClr val="1320C3"/>
              </a:buCl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pPr>
            <a:endParaRPr lang="fr-FR" altLang="fr-FR" sz="2000" dirty="0">
              <a:solidFill>
                <a:srgbClr val="000099"/>
              </a:solidFill>
            </a:endParaRPr>
          </a:p>
        </p:txBody>
      </p:sp>
      <p:sp>
        <p:nvSpPr>
          <p:cNvPr id="2" name="Espace réservé du numéro de diapositive 1"/>
          <p:cNvSpPr>
            <a:spLocks noGrp="1"/>
          </p:cNvSpPr>
          <p:nvPr>
            <p:ph type="sldNum" sz="quarter" idx="4294967295"/>
          </p:nvPr>
        </p:nvSpPr>
        <p:spPr>
          <a:xfrm>
            <a:off x="9448800" y="6319838"/>
            <a:ext cx="2743200" cy="365125"/>
          </a:xfrm>
        </p:spPr>
        <p:txBody>
          <a:bodyPr/>
          <a:lstStyle/>
          <a:p>
            <a:fld id="{2CE00AA1-E540-4D63-A28F-418A2C4690E4}" type="slidenum">
              <a:rPr lang="fr-FR" smtClean="0"/>
              <a:pPr/>
              <a:t>16</a:t>
            </a:fld>
            <a:endParaRPr lang="fr-FR" dirty="0"/>
          </a:p>
        </p:txBody>
      </p:sp>
      <p:sp>
        <p:nvSpPr>
          <p:cNvPr id="65541" name="ZoneTexte 9"/>
          <p:cNvSpPr txBox="1">
            <a:spLocks noChangeArrowheads="1"/>
          </p:cNvSpPr>
          <p:nvPr/>
        </p:nvSpPr>
        <p:spPr bwMode="auto">
          <a:xfrm>
            <a:off x="701965" y="5353173"/>
            <a:ext cx="10375901" cy="683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cs typeface="Arial" panose="020B0604020202020204" pitchFamily="34" charset="0"/>
              </a:rPr>
              <a:t>Oui, toucher les granules avec les doigts ne modifie en rien les effets attendus. Toutefois, par mesure d’hygiène, il est préférable d’utiliser le compte-granule qui facilite la prise de granules, sans avoir à les toucher.</a:t>
            </a:r>
          </a:p>
        </p:txBody>
      </p:sp>
      <p:sp>
        <p:nvSpPr>
          <p:cNvPr id="8"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1.1. Idées reçues</a:t>
            </a:r>
          </a:p>
        </p:txBody>
      </p:sp>
      <p:sp>
        <p:nvSpPr>
          <p:cNvPr id="9" name="ZoneTexte 10"/>
          <p:cNvSpPr txBox="1">
            <a:spLocks noChangeArrowheads="1"/>
          </p:cNvSpPr>
          <p:nvPr/>
        </p:nvSpPr>
        <p:spPr bwMode="auto">
          <a:xfrm>
            <a:off x="701964" y="2010549"/>
            <a:ext cx="11197936" cy="683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cs typeface="Arial" panose="020B0604020202020204" pitchFamily="34" charset="0"/>
              </a:rPr>
              <a:t>Oui et non. Les souches homéopathiques (matières premières) peuvent être d’origine végétale, animale, minérale ou chimique.</a:t>
            </a:r>
          </a:p>
        </p:txBody>
      </p:sp>
      <p:pic>
        <p:nvPicPr>
          <p:cNvPr id="11" name="Image 10"/>
          <p:cNvPicPr>
            <a:picLocks noChangeAspect="1"/>
          </p:cNvPicPr>
          <p:nvPr/>
        </p:nvPicPr>
        <p:blipFill rotWithShape="1">
          <a:blip r:embed="rId3"/>
          <a:srcRect l="8244" t="8116" r="2726" b="1798"/>
          <a:stretch/>
        </p:blipFill>
        <p:spPr>
          <a:xfrm>
            <a:off x="7541564" y="497432"/>
            <a:ext cx="986114" cy="9618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 11"/>
          <p:cNvPicPr>
            <a:picLocks noChangeAspect="1"/>
          </p:cNvPicPr>
          <p:nvPr/>
        </p:nvPicPr>
        <p:blipFill rotWithShape="1">
          <a:blip r:embed="rId4"/>
          <a:srcRect l="5575" t="6914" r="6504" b="3226"/>
          <a:stretch/>
        </p:blipFill>
        <p:spPr>
          <a:xfrm>
            <a:off x="9642573" y="487052"/>
            <a:ext cx="968814" cy="9722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Espace réservé du contenu 2"/>
          <p:cNvSpPr txBox="1">
            <a:spLocks/>
          </p:cNvSpPr>
          <p:nvPr/>
        </p:nvSpPr>
        <p:spPr>
          <a:xfrm>
            <a:off x="323272" y="3171171"/>
            <a:ext cx="11348027" cy="439837"/>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9875" indent="-269875" fontAlgn="auto">
              <a:spcAft>
                <a:spcPts val="0"/>
              </a:spcAft>
              <a:buClr>
                <a:srgbClr val="1320C3"/>
              </a:buClr>
            </a:pPr>
            <a:r>
              <a:rPr lang="fr-FR" altLang="fr-FR" sz="2000" dirty="0">
                <a:solidFill>
                  <a:srgbClr val="000099"/>
                </a:solidFill>
              </a:rPr>
              <a:t>2/ L’homéopathie a une action lente.</a:t>
            </a:r>
          </a:p>
          <a:p>
            <a:pPr marL="269875" indent="-269875" fontAlgn="auto">
              <a:spcAft>
                <a:spcPts val="0"/>
              </a:spcAft>
              <a:buClr>
                <a:srgbClr val="1320C3"/>
              </a:buClr>
            </a:pPr>
            <a:endParaRPr lang="fr-FR" altLang="fr-FR" sz="2000" dirty="0">
              <a:solidFill>
                <a:srgbClr val="000099"/>
              </a:solidFill>
            </a:endParaRPr>
          </a:p>
          <a:p>
            <a:pPr marL="269875" indent="-269875" fontAlgn="auto">
              <a:spcAft>
                <a:spcPts val="0"/>
              </a:spcAft>
              <a:buClr>
                <a:srgbClr val="1320C3"/>
              </a:buClr>
            </a:pPr>
            <a:endParaRPr lang="fr-FR" altLang="fr-FR" sz="2000" dirty="0">
              <a:solidFill>
                <a:srgbClr val="000099"/>
              </a:solidFill>
            </a:endParaRPr>
          </a:p>
          <a:p>
            <a:pPr fontAlgn="auto">
              <a:spcAft>
                <a:spcPts val="0"/>
              </a:spcAft>
              <a:buClr>
                <a:srgbClr val="1320C3"/>
              </a:buClr>
            </a:pPr>
            <a:endParaRPr lang="fr-FR" altLang="fr-FR" sz="2000" b="1" dirty="0">
              <a:solidFill>
                <a:srgbClr val="000099"/>
              </a:solidFill>
            </a:endParaRPr>
          </a:p>
          <a:p>
            <a:pPr marL="269875" indent="-269875" fontAlgn="auto">
              <a:spcAft>
                <a:spcPts val="0"/>
              </a:spcAft>
              <a:buClr>
                <a:srgbClr val="1320C3"/>
              </a:buClr>
              <a:buFont typeface="Wingdings" panose="05000000000000000000" pitchFamily="2" charset="2"/>
              <a:buChar char="è"/>
            </a:pPr>
            <a:endParaRPr lang="fr-FR" altLang="fr-FR" sz="2000" dirty="0">
              <a:solidFill>
                <a:srgbClr val="000099"/>
              </a:solidFill>
            </a:endParaRPr>
          </a:p>
        </p:txBody>
      </p:sp>
      <p:sp>
        <p:nvSpPr>
          <p:cNvPr id="14" name="Espace réservé du contenu 2"/>
          <p:cNvSpPr txBox="1">
            <a:spLocks/>
          </p:cNvSpPr>
          <p:nvPr/>
        </p:nvSpPr>
        <p:spPr>
          <a:xfrm>
            <a:off x="323273" y="4992424"/>
            <a:ext cx="11348027" cy="441920"/>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9875" indent="-269875" fontAlgn="auto">
              <a:spcAft>
                <a:spcPts val="0"/>
              </a:spcAft>
              <a:buClr>
                <a:srgbClr val="1320C3"/>
              </a:buClr>
            </a:pPr>
            <a:r>
              <a:rPr lang="fr-FR" altLang="fr-FR" sz="2000" dirty="0">
                <a:solidFill>
                  <a:srgbClr val="000099"/>
                </a:solidFill>
              </a:rPr>
              <a:t>3/ Est-ce que je peux toucher les granules avec les doigts ?</a:t>
            </a:r>
          </a:p>
        </p:txBody>
      </p:sp>
      <p:sp>
        <p:nvSpPr>
          <p:cNvPr id="65540" name="ZoneTexte 3"/>
          <p:cNvSpPr txBox="1">
            <a:spLocks noChangeArrowheads="1"/>
          </p:cNvSpPr>
          <p:nvPr/>
        </p:nvSpPr>
        <p:spPr bwMode="auto">
          <a:xfrm>
            <a:off x="701965" y="3517772"/>
            <a:ext cx="11425380" cy="9787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cs typeface="Arial" panose="020B0604020202020204" pitchFamily="34" charset="0"/>
              </a:rPr>
              <a:t>Non. Comme pour les autres médicaments la rapidité d’action des médicaments homéopathiques dépend de la pathologie considérée. L’action sera rapide sur les symptômes aigus et récents et plus longue dans les pathologies anciennes et chroniques.</a:t>
            </a:r>
          </a:p>
        </p:txBody>
      </p:sp>
    </p:spTree>
    <p:extLst>
      <p:ext uri="{BB962C8B-B14F-4D97-AF65-F5344CB8AC3E}">
        <p14:creationId xmlns:p14="http://schemas.microsoft.com/office/powerpoint/2010/main" val="30897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9" grpId="0"/>
      <p:bldP spid="13" grpId="0"/>
      <p:bldP spid="14" grpId="0"/>
      <p:bldP spid="6554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4659" name="ZoneTexte 1"/>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n°1</a:t>
            </a:r>
          </a:p>
        </p:txBody>
      </p:sp>
      <p:sp>
        <p:nvSpPr>
          <p:cNvPr id="5" name="AutoShape 7"/>
          <p:cNvSpPr>
            <a:spLocks noChangeAspect="1" noChangeArrowheads="1"/>
          </p:cNvSpPr>
          <p:nvPr/>
        </p:nvSpPr>
        <p:spPr bwMode="auto">
          <a:xfrm>
            <a:off x="3781424" y="1474788"/>
            <a:ext cx="4763135"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Mr Pierre N., 82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TAMSULOSINE LP 0,4 mg</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gélule par jour pendant 3 mois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STICTA PULMONARIA 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6 fois par jour, </a:t>
            </a:r>
          </a:p>
          <a:p>
            <a:pPr>
              <a:defRPr/>
            </a:pPr>
            <a:r>
              <a:rPr lang="fr-FR" altLang="fr-FR" sz="1400" dirty="0">
                <a:solidFill>
                  <a:srgbClr val="000099"/>
                </a:solidFill>
                <a:latin typeface="Comic Sans MS" panose="030F0702030302020204" pitchFamily="66" charset="0"/>
              </a:rPr>
              <a:t>	espacer selon amélioration puis stop</a:t>
            </a:r>
          </a:p>
          <a:p>
            <a:pPr eaLnBrk="0" hangingPunct="0">
              <a:defRPr/>
            </a:pPr>
            <a:endParaRPr lang="fr-FR" altLang="fr-FR" sz="1400" b="1" dirty="0">
              <a:solidFill>
                <a:srgbClr val="000099"/>
              </a:solidFill>
              <a:latin typeface="Comic Sans MS" panose="030F0702030302020204" pitchFamily="66" charset="0"/>
            </a:endParaRPr>
          </a:p>
          <a:p>
            <a:pPr>
              <a:defRPr/>
            </a:pPr>
            <a:r>
              <a:rPr lang="fr-FR" altLang="fr-FR" sz="1400" b="1" dirty="0">
                <a:solidFill>
                  <a:srgbClr val="000099"/>
                </a:solidFill>
                <a:latin typeface="Comic Sans MS" panose="030F0702030302020204" pitchFamily="66" charset="0"/>
              </a:rPr>
              <a:t>	BRYONIA 9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toutes les heures puis 3 à 4 fois par jour, </a:t>
            </a:r>
          </a:p>
          <a:p>
            <a:pPr>
              <a:defRPr/>
            </a:pPr>
            <a:r>
              <a:rPr lang="fr-FR" altLang="fr-FR" sz="1400" dirty="0">
                <a:solidFill>
                  <a:srgbClr val="000099"/>
                </a:solidFill>
                <a:latin typeface="Comic Sans MS" panose="030F0702030302020204" pitchFamily="66" charset="0"/>
              </a:rPr>
              <a:t>	dès amélioration des symptômes puis stop</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KALIUM PHOSPHORICUM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vers la fin de l’épisode aigu</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à renouveler 2 jours plus tard</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2480419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6707"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n°2</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Mme Nathalie P., 50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HAMAMELIS COMPOSE</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ARNICA MONTANA 9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a:defRPr/>
            </a:pPr>
            <a:r>
              <a:rPr lang="fr-FR" altLang="fr-FR" sz="1400" b="1" dirty="0">
                <a:solidFill>
                  <a:srgbClr val="000099"/>
                </a:solidFill>
                <a:latin typeface="Comic Sans MS" panose="030F0702030302020204" pitchFamily="66" charset="0"/>
              </a:rPr>
              <a:t>	APIS MELLIFICA 15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LACHESIS MUTUS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par semaine</a:t>
            </a:r>
            <a:endParaRPr lang="fr-FR" altLang="fr-FR" sz="1400" b="1" dirty="0">
              <a:solidFill>
                <a:srgbClr val="000099"/>
              </a:solidFill>
              <a:latin typeface="Comic Sans MS" panose="030F0702030302020204" pitchFamily="66" charset="0"/>
            </a:endParaRP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 mois ; à renouveler 2 fois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1765538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8755"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n°3</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Enfant Chloé B., 4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IGNATIA AMARA 15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 5 granules matin et soir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STRAMONIUM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le soir, à renouveler au coucher </a:t>
            </a:r>
          </a:p>
          <a:p>
            <a:pPr eaLnBrk="0" hangingPunct="0">
              <a:defRPr/>
            </a:pPr>
            <a:r>
              <a:rPr lang="fr-FR" altLang="fr-FR" sz="1400" dirty="0">
                <a:solidFill>
                  <a:srgbClr val="000099"/>
                </a:solidFill>
                <a:latin typeface="Comic Sans MS" panose="030F0702030302020204" pitchFamily="66" charset="0"/>
              </a:rPr>
              <a:t>	et dans la nuit si réveil nocturne</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PULSATILLA 30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le dimanche</a:t>
            </a: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 mois ; à renouveler 2 fois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9194727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60803"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n°4</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Martine A., 43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RUTA GRAVEOLENS 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4 fois par jour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RHUS TOXICODENDRON 9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4 fois par jour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si besoin, </a:t>
            </a:r>
            <a:r>
              <a:rPr lang="fr-FR" altLang="fr-FR" sz="1400" b="1" dirty="0">
                <a:solidFill>
                  <a:srgbClr val="000099"/>
                </a:solidFill>
                <a:latin typeface="Comic Sans MS" panose="030F0702030302020204" pitchFamily="66" charset="0"/>
              </a:rPr>
              <a:t>APIS MELLIFICA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après la séance</a:t>
            </a: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15 jours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9708237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6"/>
          <p:cNvSpPr>
            <a:spLocks noChangeArrowheads="1"/>
          </p:cNvSpPr>
          <p:nvPr/>
        </p:nvSpPr>
        <p:spPr bwMode="auto">
          <a:xfrm>
            <a:off x="6374966" y="1995261"/>
            <a:ext cx="442409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 sur les principaux médicaments abordés</a:t>
            </a:r>
          </a:p>
        </p:txBody>
      </p:sp>
      <p:sp>
        <p:nvSpPr>
          <p:cNvPr id="249861" name="Rectangle 8"/>
          <p:cNvSpPr>
            <a:spLocks noChangeArrowheads="1"/>
          </p:cNvSpPr>
          <p:nvPr/>
        </p:nvSpPr>
        <p:spPr bwMode="auto">
          <a:xfrm>
            <a:off x="3386872" y="3563711"/>
            <a:ext cx="6920910" cy="16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A tour de rôle</a:t>
            </a:r>
            <a:endParaRPr lang="fr-FR" altLang="fr-FR" sz="1800" dirty="0">
              <a:solidFill>
                <a:srgbClr val="000099"/>
              </a:solidFill>
              <a:cs typeface="Arial" panose="020B0604020202020204" pitchFamily="34" charset="0"/>
            </a:endParaRPr>
          </a:p>
          <a:p>
            <a:pPr eaLnBrk="1" hangingPunct="1">
              <a:buBlip>
                <a:blip r:embed="rId3"/>
              </a:buBlip>
            </a:pPr>
            <a:r>
              <a:rPr lang="fr-FR" altLang="fr-FR" sz="1800" dirty="0">
                <a:solidFill>
                  <a:srgbClr val="000099"/>
                </a:solidFill>
                <a:cs typeface="Arial" panose="020B0604020202020204" pitchFamily="34" charset="0"/>
              </a:rPr>
              <a:t>Positionner sous chaque souche les cartes (modalités, symptômes) correspondantes</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20’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Jeu de synthèse</a:t>
            </a:r>
          </a:p>
        </p:txBody>
      </p:sp>
      <p:pic>
        <p:nvPicPr>
          <p:cNvPr id="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266189" y="5263659"/>
            <a:ext cx="2036240" cy="256054"/>
          </a:xfrm>
          <a:prstGeom prst="rect">
            <a:avLst/>
          </a:prstGeom>
          <a:solidFill>
            <a:schemeClr val="bg1"/>
          </a:solidFill>
        </p:spPr>
      </p:pic>
      <p:pic>
        <p:nvPicPr>
          <p:cNvPr id="3" name="Image 2"/>
          <p:cNvPicPr>
            <a:picLocks noChangeAspect="1"/>
          </p:cNvPicPr>
          <p:nvPr/>
        </p:nvPicPr>
        <p:blipFill>
          <a:blip r:embed="rId4"/>
          <a:stretch>
            <a:fillRect/>
          </a:stretch>
        </p:blipFill>
        <p:spPr>
          <a:xfrm>
            <a:off x="7527859" y="4797638"/>
            <a:ext cx="2042337" cy="402371"/>
          </a:xfrm>
          <a:prstGeom prst="rect">
            <a:avLst/>
          </a:prstGeom>
          <a:solidFill>
            <a:schemeClr val="bg1"/>
          </a:solidFill>
        </p:spPr>
      </p:pic>
      <p:pic>
        <p:nvPicPr>
          <p:cNvPr id="4" name="Image 3"/>
          <p:cNvPicPr>
            <a:picLocks noChangeAspect="1"/>
          </p:cNvPicPr>
          <p:nvPr/>
        </p:nvPicPr>
        <p:blipFill>
          <a:blip r:embed="rId5"/>
          <a:stretch>
            <a:fillRect/>
          </a:stretch>
        </p:blipFill>
        <p:spPr>
          <a:xfrm>
            <a:off x="3043398" y="5004266"/>
            <a:ext cx="2066723" cy="402371"/>
          </a:xfrm>
          <a:prstGeom prst="rect">
            <a:avLst/>
          </a:prstGeom>
          <a:solidFill>
            <a:schemeClr val="bg1"/>
          </a:solidFill>
        </p:spPr>
      </p:pic>
      <p:pic>
        <p:nvPicPr>
          <p:cNvPr id="5" name="Image 4"/>
          <p:cNvPicPr>
            <a:picLocks noChangeAspect="1"/>
          </p:cNvPicPr>
          <p:nvPr/>
        </p:nvPicPr>
        <p:blipFill>
          <a:blip r:embed="rId6"/>
          <a:stretch>
            <a:fillRect/>
          </a:stretch>
        </p:blipFill>
        <p:spPr>
          <a:xfrm>
            <a:off x="9995380" y="3498443"/>
            <a:ext cx="2011854" cy="256054"/>
          </a:xfrm>
          <a:prstGeom prst="rect">
            <a:avLst/>
          </a:prstGeom>
          <a:solidFill>
            <a:schemeClr val="bg1"/>
          </a:solidFill>
        </p:spPr>
      </p:pic>
      <p:pic>
        <p:nvPicPr>
          <p:cNvPr id="6" name="Image 5"/>
          <p:cNvPicPr>
            <a:picLocks noChangeAspect="1"/>
          </p:cNvPicPr>
          <p:nvPr/>
        </p:nvPicPr>
        <p:blipFill>
          <a:blip r:embed="rId7"/>
          <a:stretch>
            <a:fillRect/>
          </a:stretch>
        </p:blipFill>
        <p:spPr>
          <a:xfrm>
            <a:off x="5266189" y="4440411"/>
            <a:ext cx="2066723" cy="396274"/>
          </a:xfrm>
          <a:prstGeom prst="rect">
            <a:avLst/>
          </a:prstGeom>
          <a:solidFill>
            <a:schemeClr val="bg1"/>
          </a:solidFill>
        </p:spPr>
      </p:pic>
      <p:pic>
        <p:nvPicPr>
          <p:cNvPr id="61" name="Image 60"/>
          <p:cNvPicPr>
            <a:picLocks noChangeAspect="1"/>
          </p:cNvPicPr>
          <p:nvPr/>
        </p:nvPicPr>
        <p:blipFill>
          <a:blip r:embed="rId8"/>
          <a:stretch>
            <a:fillRect/>
          </a:stretch>
        </p:blipFill>
        <p:spPr>
          <a:xfrm>
            <a:off x="5282324" y="3975511"/>
            <a:ext cx="2066723" cy="396274"/>
          </a:xfrm>
          <a:prstGeom prst="rect">
            <a:avLst/>
          </a:prstGeom>
          <a:solidFill>
            <a:schemeClr val="bg1"/>
          </a:solidFill>
        </p:spPr>
      </p:pic>
      <p:pic>
        <p:nvPicPr>
          <p:cNvPr id="62" name="Image 61"/>
          <p:cNvPicPr>
            <a:picLocks noChangeAspect="1"/>
          </p:cNvPicPr>
          <p:nvPr/>
        </p:nvPicPr>
        <p:blipFill>
          <a:blip r:embed="rId9"/>
          <a:stretch>
            <a:fillRect/>
          </a:stretch>
        </p:blipFill>
        <p:spPr>
          <a:xfrm>
            <a:off x="10072797" y="6499286"/>
            <a:ext cx="2066723" cy="262151"/>
          </a:xfrm>
          <a:prstGeom prst="rect">
            <a:avLst/>
          </a:prstGeom>
          <a:solidFill>
            <a:schemeClr val="bg1"/>
          </a:solidFill>
        </p:spPr>
      </p:pic>
      <p:pic>
        <p:nvPicPr>
          <p:cNvPr id="63" name="Image 62"/>
          <p:cNvPicPr>
            <a:picLocks noChangeAspect="1"/>
          </p:cNvPicPr>
          <p:nvPr/>
        </p:nvPicPr>
        <p:blipFill>
          <a:blip r:embed="rId10"/>
          <a:stretch>
            <a:fillRect/>
          </a:stretch>
        </p:blipFill>
        <p:spPr>
          <a:xfrm>
            <a:off x="3036738" y="3547413"/>
            <a:ext cx="2066723" cy="402371"/>
          </a:xfrm>
          <a:prstGeom prst="rect">
            <a:avLst/>
          </a:prstGeom>
          <a:solidFill>
            <a:schemeClr val="bg1"/>
          </a:solidFill>
        </p:spPr>
      </p:pic>
      <p:pic>
        <p:nvPicPr>
          <p:cNvPr id="64" name="Image 63"/>
          <p:cNvPicPr>
            <a:picLocks noChangeAspect="1"/>
          </p:cNvPicPr>
          <p:nvPr/>
        </p:nvPicPr>
        <p:blipFill>
          <a:blip r:embed="rId11"/>
          <a:stretch>
            <a:fillRect/>
          </a:stretch>
        </p:blipFill>
        <p:spPr>
          <a:xfrm>
            <a:off x="7514133" y="5267968"/>
            <a:ext cx="2066723" cy="396274"/>
          </a:xfrm>
          <a:prstGeom prst="rect">
            <a:avLst/>
          </a:prstGeom>
          <a:solidFill>
            <a:schemeClr val="bg1"/>
          </a:solidFill>
        </p:spPr>
      </p:pic>
      <p:pic>
        <p:nvPicPr>
          <p:cNvPr id="65" name="Image 64"/>
          <p:cNvPicPr>
            <a:picLocks noChangeAspect="1"/>
          </p:cNvPicPr>
          <p:nvPr/>
        </p:nvPicPr>
        <p:blipFill>
          <a:blip r:embed="rId12"/>
          <a:stretch>
            <a:fillRect/>
          </a:stretch>
        </p:blipFill>
        <p:spPr>
          <a:xfrm>
            <a:off x="91406" y="6385776"/>
            <a:ext cx="2804403" cy="396274"/>
          </a:xfrm>
          <a:prstGeom prst="rect">
            <a:avLst/>
          </a:prstGeom>
          <a:solidFill>
            <a:schemeClr val="bg1"/>
          </a:solidFill>
        </p:spPr>
      </p:pic>
      <p:pic>
        <p:nvPicPr>
          <p:cNvPr id="66" name="Image 65"/>
          <p:cNvPicPr>
            <a:picLocks noChangeAspect="1"/>
          </p:cNvPicPr>
          <p:nvPr/>
        </p:nvPicPr>
        <p:blipFill>
          <a:blip r:embed="rId13"/>
          <a:stretch>
            <a:fillRect/>
          </a:stretch>
        </p:blipFill>
        <p:spPr>
          <a:xfrm>
            <a:off x="5266189" y="6036508"/>
            <a:ext cx="1938696" cy="262151"/>
          </a:xfrm>
          <a:prstGeom prst="rect">
            <a:avLst/>
          </a:prstGeom>
          <a:solidFill>
            <a:schemeClr val="bg1"/>
          </a:solidFill>
        </p:spPr>
      </p:pic>
      <p:pic>
        <p:nvPicPr>
          <p:cNvPr id="67" name="Image 66"/>
          <p:cNvPicPr>
            <a:picLocks noChangeAspect="1"/>
          </p:cNvPicPr>
          <p:nvPr/>
        </p:nvPicPr>
        <p:blipFill>
          <a:blip r:embed="rId14"/>
          <a:stretch>
            <a:fillRect/>
          </a:stretch>
        </p:blipFill>
        <p:spPr>
          <a:xfrm>
            <a:off x="7544616" y="3596456"/>
            <a:ext cx="1938696" cy="396274"/>
          </a:xfrm>
          <a:prstGeom prst="rect">
            <a:avLst/>
          </a:prstGeom>
          <a:solidFill>
            <a:schemeClr val="bg1"/>
          </a:solidFill>
        </p:spPr>
      </p:pic>
      <p:pic>
        <p:nvPicPr>
          <p:cNvPr id="68" name="Image 67"/>
          <p:cNvPicPr>
            <a:picLocks noChangeAspect="1"/>
          </p:cNvPicPr>
          <p:nvPr/>
        </p:nvPicPr>
        <p:blipFill>
          <a:blip r:embed="rId15"/>
          <a:stretch>
            <a:fillRect/>
          </a:stretch>
        </p:blipFill>
        <p:spPr>
          <a:xfrm>
            <a:off x="10044152" y="4638548"/>
            <a:ext cx="1963082" cy="396274"/>
          </a:xfrm>
          <a:prstGeom prst="rect">
            <a:avLst/>
          </a:prstGeom>
          <a:solidFill>
            <a:schemeClr val="bg1"/>
          </a:solidFill>
        </p:spPr>
      </p:pic>
      <p:pic>
        <p:nvPicPr>
          <p:cNvPr id="69" name="Image 68"/>
          <p:cNvPicPr>
            <a:picLocks noChangeAspect="1"/>
          </p:cNvPicPr>
          <p:nvPr/>
        </p:nvPicPr>
        <p:blipFill>
          <a:blip r:embed="rId16"/>
          <a:stretch>
            <a:fillRect/>
          </a:stretch>
        </p:blipFill>
        <p:spPr>
          <a:xfrm>
            <a:off x="3032940" y="5822467"/>
            <a:ext cx="1963082" cy="396274"/>
          </a:xfrm>
          <a:prstGeom prst="rect">
            <a:avLst/>
          </a:prstGeom>
          <a:solidFill>
            <a:schemeClr val="bg1"/>
          </a:solidFill>
        </p:spPr>
      </p:pic>
      <p:pic>
        <p:nvPicPr>
          <p:cNvPr id="70" name="Image 69"/>
          <p:cNvPicPr>
            <a:picLocks noChangeAspect="1"/>
          </p:cNvPicPr>
          <p:nvPr/>
        </p:nvPicPr>
        <p:blipFill>
          <a:blip r:embed="rId17"/>
          <a:stretch>
            <a:fillRect/>
          </a:stretch>
        </p:blipFill>
        <p:spPr>
          <a:xfrm>
            <a:off x="10072797" y="6051088"/>
            <a:ext cx="2011854" cy="396274"/>
          </a:xfrm>
          <a:prstGeom prst="rect">
            <a:avLst/>
          </a:prstGeom>
          <a:solidFill>
            <a:schemeClr val="bg1"/>
          </a:solidFill>
        </p:spPr>
      </p:pic>
      <p:pic>
        <p:nvPicPr>
          <p:cNvPr id="71" name="Image 70"/>
          <p:cNvPicPr>
            <a:picLocks noChangeAspect="1"/>
          </p:cNvPicPr>
          <p:nvPr/>
        </p:nvPicPr>
        <p:blipFill>
          <a:blip r:embed="rId18"/>
          <a:stretch>
            <a:fillRect/>
          </a:stretch>
        </p:blipFill>
        <p:spPr>
          <a:xfrm>
            <a:off x="7526327" y="6156961"/>
            <a:ext cx="2042337" cy="256054"/>
          </a:xfrm>
          <a:prstGeom prst="rect">
            <a:avLst/>
          </a:prstGeom>
          <a:solidFill>
            <a:schemeClr val="bg1"/>
          </a:solidFill>
        </p:spPr>
      </p:pic>
      <p:pic>
        <p:nvPicPr>
          <p:cNvPr id="72" name="Image 71"/>
          <p:cNvPicPr>
            <a:picLocks noChangeAspect="1"/>
          </p:cNvPicPr>
          <p:nvPr/>
        </p:nvPicPr>
        <p:blipFill>
          <a:blip r:embed="rId19"/>
          <a:stretch>
            <a:fillRect/>
          </a:stretch>
        </p:blipFill>
        <p:spPr>
          <a:xfrm>
            <a:off x="10047827" y="5111906"/>
            <a:ext cx="2017951" cy="402371"/>
          </a:xfrm>
          <a:prstGeom prst="rect">
            <a:avLst/>
          </a:prstGeom>
          <a:solidFill>
            <a:schemeClr val="bg1"/>
          </a:solidFill>
        </p:spPr>
      </p:pic>
      <p:pic>
        <p:nvPicPr>
          <p:cNvPr id="73" name="Image 72"/>
          <p:cNvPicPr>
            <a:picLocks noChangeAspect="1"/>
          </p:cNvPicPr>
          <p:nvPr/>
        </p:nvPicPr>
        <p:blipFill>
          <a:blip r:embed="rId20"/>
          <a:stretch>
            <a:fillRect/>
          </a:stretch>
        </p:blipFill>
        <p:spPr>
          <a:xfrm>
            <a:off x="10001476" y="3813474"/>
            <a:ext cx="2005758" cy="262151"/>
          </a:xfrm>
          <a:prstGeom prst="rect">
            <a:avLst/>
          </a:prstGeom>
          <a:solidFill>
            <a:schemeClr val="bg1"/>
          </a:solidFill>
        </p:spPr>
      </p:pic>
      <p:pic>
        <p:nvPicPr>
          <p:cNvPr id="74" name="Image 73"/>
          <p:cNvPicPr>
            <a:picLocks noChangeAspect="1"/>
          </p:cNvPicPr>
          <p:nvPr/>
        </p:nvPicPr>
        <p:blipFill>
          <a:blip r:embed="rId21"/>
          <a:stretch>
            <a:fillRect/>
          </a:stretch>
        </p:blipFill>
        <p:spPr>
          <a:xfrm>
            <a:off x="7526327" y="5767226"/>
            <a:ext cx="2005758" cy="256054"/>
          </a:xfrm>
          <a:prstGeom prst="rect">
            <a:avLst/>
          </a:prstGeom>
          <a:solidFill>
            <a:schemeClr val="bg1"/>
          </a:solidFill>
        </p:spPr>
      </p:pic>
      <p:pic>
        <p:nvPicPr>
          <p:cNvPr id="75" name="Image 74"/>
          <p:cNvPicPr>
            <a:picLocks noChangeAspect="1"/>
          </p:cNvPicPr>
          <p:nvPr/>
        </p:nvPicPr>
        <p:blipFill>
          <a:blip r:embed="rId22"/>
          <a:stretch>
            <a:fillRect/>
          </a:stretch>
        </p:blipFill>
        <p:spPr>
          <a:xfrm>
            <a:off x="91406" y="5937551"/>
            <a:ext cx="2536156" cy="396274"/>
          </a:xfrm>
          <a:prstGeom prst="rect">
            <a:avLst/>
          </a:prstGeom>
          <a:solidFill>
            <a:schemeClr val="bg1"/>
          </a:solidFill>
        </p:spPr>
      </p:pic>
      <p:pic>
        <p:nvPicPr>
          <p:cNvPr id="76" name="Image 75"/>
          <p:cNvPicPr>
            <a:picLocks noChangeAspect="1"/>
          </p:cNvPicPr>
          <p:nvPr/>
        </p:nvPicPr>
        <p:blipFill>
          <a:blip r:embed="rId23"/>
          <a:stretch>
            <a:fillRect/>
          </a:stretch>
        </p:blipFill>
        <p:spPr>
          <a:xfrm>
            <a:off x="5253822" y="6385776"/>
            <a:ext cx="2054530" cy="402371"/>
          </a:xfrm>
          <a:prstGeom prst="rect">
            <a:avLst/>
          </a:prstGeom>
          <a:solidFill>
            <a:schemeClr val="bg1"/>
          </a:solidFill>
        </p:spPr>
      </p:pic>
      <p:pic>
        <p:nvPicPr>
          <p:cNvPr id="77" name="Image 76"/>
          <p:cNvPicPr>
            <a:picLocks noChangeAspect="1"/>
          </p:cNvPicPr>
          <p:nvPr/>
        </p:nvPicPr>
        <p:blipFill>
          <a:blip r:embed="rId24"/>
          <a:stretch>
            <a:fillRect/>
          </a:stretch>
        </p:blipFill>
        <p:spPr>
          <a:xfrm>
            <a:off x="5266189" y="5583363"/>
            <a:ext cx="2054530" cy="402371"/>
          </a:xfrm>
          <a:prstGeom prst="rect">
            <a:avLst/>
          </a:prstGeom>
          <a:solidFill>
            <a:schemeClr val="bg1"/>
          </a:solidFill>
        </p:spPr>
      </p:pic>
      <p:pic>
        <p:nvPicPr>
          <p:cNvPr id="78" name="Image 77"/>
          <p:cNvPicPr>
            <a:picLocks noChangeAspect="1"/>
          </p:cNvPicPr>
          <p:nvPr/>
        </p:nvPicPr>
        <p:blipFill>
          <a:blip r:embed="rId25"/>
          <a:stretch>
            <a:fillRect/>
          </a:stretch>
        </p:blipFill>
        <p:spPr>
          <a:xfrm>
            <a:off x="7535471" y="4062098"/>
            <a:ext cx="2054530" cy="402371"/>
          </a:xfrm>
          <a:prstGeom prst="rect">
            <a:avLst/>
          </a:prstGeom>
          <a:solidFill>
            <a:schemeClr val="bg1"/>
          </a:solidFill>
        </p:spPr>
      </p:pic>
      <p:pic>
        <p:nvPicPr>
          <p:cNvPr id="79" name="Image 78"/>
          <p:cNvPicPr>
            <a:picLocks noChangeAspect="1"/>
          </p:cNvPicPr>
          <p:nvPr/>
        </p:nvPicPr>
        <p:blipFill>
          <a:blip r:embed="rId26"/>
          <a:stretch>
            <a:fillRect/>
          </a:stretch>
        </p:blipFill>
        <p:spPr>
          <a:xfrm>
            <a:off x="10078893" y="5541277"/>
            <a:ext cx="2054530" cy="396274"/>
          </a:xfrm>
          <a:prstGeom prst="rect">
            <a:avLst/>
          </a:prstGeom>
          <a:solidFill>
            <a:schemeClr val="bg1"/>
          </a:solidFill>
        </p:spPr>
      </p:pic>
      <p:pic>
        <p:nvPicPr>
          <p:cNvPr id="80" name="Image 79"/>
          <p:cNvPicPr>
            <a:picLocks noChangeAspect="1"/>
          </p:cNvPicPr>
          <p:nvPr/>
        </p:nvPicPr>
        <p:blipFill>
          <a:blip r:embed="rId27"/>
          <a:stretch>
            <a:fillRect/>
          </a:stretch>
        </p:blipFill>
        <p:spPr>
          <a:xfrm>
            <a:off x="3010576" y="6249225"/>
            <a:ext cx="2054530" cy="530398"/>
          </a:xfrm>
          <a:prstGeom prst="rect">
            <a:avLst/>
          </a:prstGeom>
          <a:solidFill>
            <a:schemeClr val="bg1"/>
          </a:solidFill>
        </p:spPr>
      </p:pic>
      <p:pic>
        <p:nvPicPr>
          <p:cNvPr id="81" name="Image 80"/>
          <p:cNvPicPr>
            <a:picLocks noChangeAspect="1"/>
          </p:cNvPicPr>
          <p:nvPr/>
        </p:nvPicPr>
        <p:blipFill>
          <a:blip r:embed="rId28"/>
          <a:stretch>
            <a:fillRect/>
          </a:stretch>
        </p:blipFill>
        <p:spPr>
          <a:xfrm>
            <a:off x="91406" y="4655417"/>
            <a:ext cx="2213040" cy="402371"/>
          </a:xfrm>
          <a:prstGeom prst="rect">
            <a:avLst/>
          </a:prstGeom>
          <a:solidFill>
            <a:schemeClr val="bg1"/>
          </a:solidFill>
        </p:spPr>
      </p:pic>
      <p:pic>
        <p:nvPicPr>
          <p:cNvPr id="82" name="Image 81"/>
          <p:cNvPicPr>
            <a:picLocks noChangeAspect="1"/>
          </p:cNvPicPr>
          <p:nvPr/>
        </p:nvPicPr>
        <p:blipFill>
          <a:blip r:embed="rId29"/>
          <a:stretch>
            <a:fillRect/>
          </a:stretch>
        </p:blipFill>
        <p:spPr>
          <a:xfrm>
            <a:off x="91406" y="4309335"/>
            <a:ext cx="2206943" cy="262151"/>
          </a:xfrm>
          <a:prstGeom prst="rect">
            <a:avLst/>
          </a:prstGeom>
          <a:solidFill>
            <a:schemeClr val="bg1"/>
          </a:solidFill>
        </p:spPr>
      </p:pic>
      <p:pic>
        <p:nvPicPr>
          <p:cNvPr id="83" name="Image 82"/>
          <p:cNvPicPr>
            <a:picLocks noChangeAspect="1"/>
          </p:cNvPicPr>
          <p:nvPr/>
        </p:nvPicPr>
        <p:blipFill>
          <a:blip r:embed="rId30"/>
          <a:stretch>
            <a:fillRect/>
          </a:stretch>
        </p:blipFill>
        <p:spPr>
          <a:xfrm>
            <a:off x="91406" y="5623243"/>
            <a:ext cx="2341067" cy="256054"/>
          </a:xfrm>
          <a:prstGeom prst="rect">
            <a:avLst/>
          </a:prstGeom>
          <a:solidFill>
            <a:schemeClr val="bg1"/>
          </a:solidFill>
        </p:spPr>
      </p:pic>
      <p:pic>
        <p:nvPicPr>
          <p:cNvPr id="84" name="Image 83"/>
          <p:cNvPicPr>
            <a:picLocks noChangeAspect="1"/>
          </p:cNvPicPr>
          <p:nvPr/>
        </p:nvPicPr>
        <p:blipFill>
          <a:blip r:embed="rId31"/>
          <a:stretch>
            <a:fillRect/>
          </a:stretch>
        </p:blipFill>
        <p:spPr>
          <a:xfrm>
            <a:off x="3043397" y="4066585"/>
            <a:ext cx="2066723" cy="256054"/>
          </a:xfrm>
          <a:prstGeom prst="rect">
            <a:avLst/>
          </a:prstGeom>
          <a:solidFill>
            <a:schemeClr val="bg1"/>
          </a:solidFill>
        </p:spPr>
      </p:pic>
      <p:pic>
        <p:nvPicPr>
          <p:cNvPr id="85" name="Image 84"/>
          <p:cNvPicPr>
            <a:picLocks noChangeAspect="1"/>
          </p:cNvPicPr>
          <p:nvPr/>
        </p:nvPicPr>
        <p:blipFill>
          <a:blip r:embed="rId32"/>
          <a:stretch>
            <a:fillRect/>
          </a:stretch>
        </p:blipFill>
        <p:spPr>
          <a:xfrm>
            <a:off x="92185" y="3601193"/>
            <a:ext cx="2371550" cy="256054"/>
          </a:xfrm>
          <a:prstGeom prst="rect">
            <a:avLst/>
          </a:prstGeom>
          <a:solidFill>
            <a:schemeClr val="bg1"/>
          </a:solidFill>
        </p:spPr>
      </p:pic>
      <p:pic>
        <p:nvPicPr>
          <p:cNvPr id="86" name="Image 85"/>
          <p:cNvPicPr>
            <a:picLocks noChangeAspect="1"/>
          </p:cNvPicPr>
          <p:nvPr/>
        </p:nvPicPr>
        <p:blipFill>
          <a:blip r:embed="rId33"/>
          <a:stretch>
            <a:fillRect/>
          </a:stretch>
        </p:blipFill>
        <p:spPr>
          <a:xfrm>
            <a:off x="3048737" y="5508795"/>
            <a:ext cx="2158171" cy="256054"/>
          </a:xfrm>
          <a:prstGeom prst="rect">
            <a:avLst/>
          </a:prstGeom>
          <a:solidFill>
            <a:schemeClr val="bg1"/>
          </a:solidFill>
        </p:spPr>
      </p:pic>
      <p:pic>
        <p:nvPicPr>
          <p:cNvPr id="87" name="Image 86"/>
          <p:cNvPicPr>
            <a:picLocks noChangeAspect="1"/>
          </p:cNvPicPr>
          <p:nvPr/>
        </p:nvPicPr>
        <p:blipFill>
          <a:blip r:embed="rId34"/>
          <a:stretch>
            <a:fillRect/>
          </a:stretch>
        </p:blipFill>
        <p:spPr>
          <a:xfrm>
            <a:off x="85310" y="5141839"/>
            <a:ext cx="2377646" cy="402371"/>
          </a:xfrm>
          <a:prstGeom prst="rect">
            <a:avLst/>
          </a:prstGeom>
          <a:solidFill>
            <a:schemeClr val="bg1"/>
          </a:solidFill>
        </p:spPr>
      </p:pic>
      <p:pic>
        <p:nvPicPr>
          <p:cNvPr id="88" name="Image 87"/>
          <p:cNvPicPr>
            <a:picLocks noChangeAspect="1"/>
          </p:cNvPicPr>
          <p:nvPr/>
        </p:nvPicPr>
        <p:blipFill>
          <a:blip r:embed="rId35"/>
          <a:stretch>
            <a:fillRect/>
          </a:stretch>
        </p:blipFill>
        <p:spPr>
          <a:xfrm>
            <a:off x="7526327" y="6499286"/>
            <a:ext cx="2408129" cy="256054"/>
          </a:xfrm>
          <a:prstGeom prst="rect">
            <a:avLst/>
          </a:prstGeom>
          <a:solidFill>
            <a:schemeClr val="bg1"/>
          </a:solidFill>
        </p:spPr>
      </p:pic>
      <p:pic>
        <p:nvPicPr>
          <p:cNvPr id="89" name="Image 88"/>
          <p:cNvPicPr>
            <a:picLocks noChangeAspect="1"/>
          </p:cNvPicPr>
          <p:nvPr/>
        </p:nvPicPr>
        <p:blipFill>
          <a:blip r:embed="rId36"/>
          <a:stretch>
            <a:fillRect/>
          </a:stretch>
        </p:blipFill>
        <p:spPr>
          <a:xfrm>
            <a:off x="5270961" y="4943955"/>
            <a:ext cx="1920406" cy="256054"/>
          </a:xfrm>
          <a:prstGeom prst="rect">
            <a:avLst/>
          </a:prstGeom>
          <a:solidFill>
            <a:schemeClr val="bg1"/>
          </a:solidFill>
        </p:spPr>
      </p:pic>
      <p:pic>
        <p:nvPicPr>
          <p:cNvPr id="91" name="Image 90"/>
          <p:cNvPicPr>
            <a:picLocks noChangeAspect="1"/>
          </p:cNvPicPr>
          <p:nvPr/>
        </p:nvPicPr>
        <p:blipFill>
          <a:blip r:embed="rId37"/>
          <a:stretch>
            <a:fillRect/>
          </a:stretch>
        </p:blipFill>
        <p:spPr>
          <a:xfrm>
            <a:off x="7544616" y="4507605"/>
            <a:ext cx="2036240" cy="256054"/>
          </a:xfrm>
          <a:prstGeom prst="rect">
            <a:avLst/>
          </a:prstGeom>
          <a:solidFill>
            <a:schemeClr val="bg1"/>
          </a:solidFill>
        </p:spPr>
      </p:pic>
      <p:pic>
        <p:nvPicPr>
          <p:cNvPr id="92" name="Image 91"/>
          <p:cNvPicPr>
            <a:picLocks noChangeAspect="1"/>
          </p:cNvPicPr>
          <p:nvPr/>
        </p:nvPicPr>
        <p:blipFill>
          <a:blip r:embed="rId38"/>
          <a:stretch>
            <a:fillRect/>
          </a:stretch>
        </p:blipFill>
        <p:spPr>
          <a:xfrm>
            <a:off x="5296672" y="3471967"/>
            <a:ext cx="2036240" cy="396274"/>
          </a:xfrm>
          <a:prstGeom prst="rect">
            <a:avLst/>
          </a:prstGeom>
          <a:solidFill>
            <a:schemeClr val="bg1"/>
          </a:solidFill>
        </p:spPr>
      </p:pic>
      <p:pic>
        <p:nvPicPr>
          <p:cNvPr id="93" name="Image 92"/>
          <p:cNvPicPr>
            <a:picLocks noChangeAspect="1"/>
          </p:cNvPicPr>
          <p:nvPr/>
        </p:nvPicPr>
        <p:blipFill>
          <a:blip r:embed="rId39"/>
          <a:stretch>
            <a:fillRect/>
          </a:stretch>
        </p:blipFill>
        <p:spPr>
          <a:xfrm>
            <a:off x="3036738" y="4416693"/>
            <a:ext cx="2115495" cy="536494"/>
          </a:xfrm>
          <a:prstGeom prst="rect">
            <a:avLst/>
          </a:prstGeom>
          <a:solidFill>
            <a:schemeClr val="bg1"/>
          </a:solidFill>
        </p:spPr>
      </p:pic>
      <p:pic>
        <p:nvPicPr>
          <p:cNvPr id="94" name="Image 93"/>
          <p:cNvPicPr>
            <a:picLocks noChangeAspect="1"/>
          </p:cNvPicPr>
          <p:nvPr/>
        </p:nvPicPr>
        <p:blipFill>
          <a:blip r:embed="rId40"/>
          <a:stretch>
            <a:fillRect/>
          </a:stretch>
        </p:blipFill>
        <p:spPr>
          <a:xfrm>
            <a:off x="91406" y="3975511"/>
            <a:ext cx="2054530" cy="262151"/>
          </a:xfrm>
          <a:prstGeom prst="rect">
            <a:avLst/>
          </a:prstGeom>
          <a:solidFill>
            <a:schemeClr val="bg1"/>
          </a:solidFill>
        </p:spPr>
      </p:pic>
      <p:pic>
        <p:nvPicPr>
          <p:cNvPr id="96" name="Image 95"/>
          <p:cNvPicPr>
            <a:picLocks noChangeAspect="1"/>
          </p:cNvPicPr>
          <p:nvPr/>
        </p:nvPicPr>
        <p:blipFill>
          <a:blip r:embed="rId41"/>
          <a:stretch>
            <a:fillRect/>
          </a:stretch>
        </p:blipFill>
        <p:spPr>
          <a:xfrm>
            <a:off x="2627562" y="216847"/>
            <a:ext cx="1603387" cy="329213"/>
          </a:xfrm>
          <a:prstGeom prst="rect">
            <a:avLst/>
          </a:prstGeom>
        </p:spPr>
      </p:pic>
      <p:pic>
        <p:nvPicPr>
          <p:cNvPr id="97" name="Image 96"/>
          <p:cNvPicPr>
            <a:picLocks noChangeAspect="1"/>
          </p:cNvPicPr>
          <p:nvPr/>
        </p:nvPicPr>
        <p:blipFill>
          <a:blip r:embed="rId42"/>
          <a:stretch>
            <a:fillRect/>
          </a:stretch>
        </p:blipFill>
        <p:spPr>
          <a:xfrm>
            <a:off x="530331" y="2584576"/>
            <a:ext cx="1127858" cy="329213"/>
          </a:xfrm>
          <a:prstGeom prst="rect">
            <a:avLst/>
          </a:prstGeom>
        </p:spPr>
      </p:pic>
      <p:pic>
        <p:nvPicPr>
          <p:cNvPr id="98" name="Image 97"/>
          <p:cNvPicPr>
            <a:picLocks noChangeAspect="1"/>
          </p:cNvPicPr>
          <p:nvPr/>
        </p:nvPicPr>
        <p:blipFill>
          <a:blip r:embed="rId43"/>
          <a:stretch>
            <a:fillRect/>
          </a:stretch>
        </p:blipFill>
        <p:spPr>
          <a:xfrm>
            <a:off x="5282324" y="222944"/>
            <a:ext cx="902286" cy="323116"/>
          </a:xfrm>
          <a:prstGeom prst="rect">
            <a:avLst/>
          </a:prstGeom>
        </p:spPr>
      </p:pic>
      <p:pic>
        <p:nvPicPr>
          <p:cNvPr id="99" name="Image 98"/>
          <p:cNvPicPr>
            <a:picLocks noChangeAspect="1"/>
          </p:cNvPicPr>
          <p:nvPr/>
        </p:nvPicPr>
        <p:blipFill>
          <a:blip r:embed="rId44"/>
          <a:stretch>
            <a:fillRect/>
          </a:stretch>
        </p:blipFill>
        <p:spPr>
          <a:xfrm>
            <a:off x="7456217" y="239261"/>
            <a:ext cx="1274174" cy="323116"/>
          </a:xfrm>
          <a:prstGeom prst="rect">
            <a:avLst/>
          </a:prstGeom>
        </p:spPr>
      </p:pic>
      <p:pic>
        <p:nvPicPr>
          <p:cNvPr id="100" name="Image 99"/>
          <p:cNvPicPr>
            <a:picLocks noChangeAspect="1"/>
          </p:cNvPicPr>
          <p:nvPr/>
        </p:nvPicPr>
        <p:blipFill>
          <a:blip r:embed="rId45"/>
          <a:stretch>
            <a:fillRect/>
          </a:stretch>
        </p:blipFill>
        <p:spPr>
          <a:xfrm>
            <a:off x="6172417" y="2584576"/>
            <a:ext cx="1176630" cy="329213"/>
          </a:xfrm>
          <a:prstGeom prst="rect">
            <a:avLst/>
          </a:prstGeom>
        </p:spPr>
      </p:pic>
      <p:pic>
        <p:nvPicPr>
          <p:cNvPr id="101" name="Image 100"/>
          <p:cNvPicPr>
            <a:picLocks noChangeAspect="1"/>
          </p:cNvPicPr>
          <p:nvPr/>
        </p:nvPicPr>
        <p:blipFill>
          <a:blip r:embed="rId46"/>
          <a:stretch>
            <a:fillRect/>
          </a:stretch>
        </p:blipFill>
        <p:spPr>
          <a:xfrm>
            <a:off x="9069918" y="2590673"/>
            <a:ext cx="2036240" cy="323116"/>
          </a:xfrm>
          <a:prstGeom prst="rect">
            <a:avLst/>
          </a:prstGeom>
        </p:spPr>
      </p:pic>
      <p:pic>
        <p:nvPicPr>
          <p:cNvPr id="102" name="Image 101"/>
          <p:cNvPicPr>
            <a:picLocks noChangeAspect="1"/>
          </p:cNvPicPr>
          <p:nvPr/>
        </p:nvPicPr>
        <p:blipFill>
          <a:blip r:embed="rId47"/>
          <a:stretch>
            <a:fillRect/>
          </a:stretch>
        </p:blipFill>
        <p:spPr>
          <a:xfrm>
            <a:off x="9663196" y="239261"/>
            <a:ext cx="1920406" cy="323116"/>
          </a:xfrm>
          <a:prstGeom prst="rect">
            <a:avLst/>
          </a:prstGeom>
        </p:spPr>
      </p:pic>
      <p:pic>
        <p:nvPicPr>
          <p:cNvPr id="103" name="Image 102"/>
          <p:cNvPicPr>
            <a:picLocks noChangeAspect="1"/>
          </p:cNvPicPr>
          <p:nvPr/>
        </p:nvPicPr>
        <p:blipFill>
          <a:blip r:embed="rId48"/>
          <a:stretch>
            <a:fillRect/>
          </a:stretch>
        </p:blipFill>
        <p:spPr>
          <a:xfrm>
            <a:off x="3178998" y="2590673"/>
            <a:ext cx="1420491" cy="323116"/>
          </a:xfrm>
          <a:prstGeom prst="rect">
            <a:avLst/>
          </a:prstGeom>
        </p:spPr>
      </p:pic>
      <p:pic>
        <p:nvPicPr>
          <p:cNvPr id="104" name="Image 103"/>
          <p:cNvPicPr>
            <a:picLocks noChangeAspect="1"/>
          </p:cNvPicPr>
          <p:nvPr/>
        </p:nvPicPr>
        <p:blipFill>
          <a:blip r:embed="rId49"/>
          <a:stretch>
            <a:fillRect/>
          </a:stretch>
        </p:blipFill>
        <p:spPr>
          <a:xfrm>
            <a:off x="10005735" y="4163281"/>
            <a:ext cx="2145978" cy="402371"/>
          </a:xfrm>
          <a:prstGeom prst="rect">
            <a:avLst/>
          </a:prstGeom>
        </p:spPr>
      </p:pic>
      <p:pic>
        <p:nvPicPr>
          <p:cNvPr id="7" name="Image 6"/>
          <p:cNvPicPr>
            <a:picLocks noChangeAspect="1"/>
          </p:cNvPicPr>
          <p:nvPr/>
        </p:nvPicPr>
        <p:blipFill>
          <a:blip r:embed="rId50"/>
          <a:stretch>
            <a:fillRect/>
          </a:stretch>
        </p:blipFill>
        <p:spPr>
          <a:xfrm>
            <a:off x="352764" y="239289"/>
            <a:ext cx="1450974" cy="323116"/>
          </a:xfrm>
          <a:prstGeom prst="rect">
            <a:avLst/>
          </a:prstGeom>
        </p:spPr>
      </p:pic>
    </p:spTree>
    <p:extLst>
      <p:ext uri="{BB962C8B-B14F-4D97-AF65-F5344CB8AC3E}">
        <p14:creationId xmlns:p14="http://schemas.microsoft.com/office/powerpoint/2010/main" val="31469950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sp>
        <p:nvSpPr>
          <p:cNvPr id="12"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defRPr/>
            </a:pPr>
            <a:r>
              <a:rPr lang="fr-FR" altLang="fr-FR" sz="2000" b="1" u="sng" dirty="0">
                <a:solidFill>
                  <a:srgbClr val="000099"/>
                </a:solidFill>
                <a:latin typeface="Arial"/>
                <a:ea typeface="ＭＳ Ｐゴシック" panose="020B0600070205080204" pitchFamily="34" charset="-128"/>
              </a:rPr>
              <a:t>Objectif :</a:t>
            </a:r>
          </a:p>
          <a:p>
            <a:pPr>
              <a:lnSpc>
                <a:spcPct val="90000"/>
              </a:lnSpc>
              <a:spcBef>
                <a:spcPct val="20000"/>
              </a:spcBef>
              <a:defRPr/>
            </a:pPr>
            <a:endParaRPr lang="fr-FR" altLang="fr-FR" sz="1000" b="1" u="sng" dirty="0">
              <a:solidFill>
                <a:srgbClr val="000099"/>
              </a:solidFill>
              <a:latin typeface="Arial"/>
              <a:ea typeface="ＭＳ Ｐゴシック" panose="020B0600070205080204" pitchFamily="34" charset="-128"/>
            </a:endParaRP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Construire une fiche synthèse matière médicale </a:t>
            </a:r>
          </a:p>
          <a:p>
            <a:pPr marL="354013" indent="-354013">
              <a:lnSpc>
                <a:spcPct val="90000"/>
              </a:lnSpc>
              <a:spcBef>
                <a:spcPct val="20000"/>
              </a:spcBef>
              <a:defRPr/>
            </a:pPr>
            <a:r>
              <a:rPr lang="fr-FR" altLang="fr-FR" sz="1800" dirty="0">
                <a:solidFill>
                  <a:srgbClr val="000099"/>
                </a:solidFill>
                <a:latin typeface="Arial"/>
                <a:ea typeface="ＭＳ Ｐゴシック" panose="020B0600070205080204" pitchFamily="34" charset="-128"/>
              </a:rPr>
              <a:t>	(aide au conseil et à la délivrance de prescriptions)</a:t>
            </a:r>
          </a:p>
        </p:txBody>
      </p:sp>
      <p:sp>
        <p:nvSpPr>
          <p:cNvPr id="15" name="Rectangle 15"/>
          <p:cNvSpPr>
            <a:spLocks noChangeArrowheads="1"/>
          </p:cNvSpPr>
          <p:nvPr/>
        </p:nvSpPr>
        <p:spPr bwMode="auto">
          <a:xfrm>
            <a:off x="3503613" y="3832225"/>
            <a:ext cx="7545387"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r>
              <a:rPr lang="fr-FR" altLang="fr-FR" b="1" dirty="0">
                <a:solidFill>
                  <a:srgbClr val="000090"/>
                </a:solidFill>
                <a:latin typeface="Arial"/>
                <a:ea typeface="ＭＳ Ｐゴシック" panose="020B0600070205080204" pitchFamily="34" charset="-128"/>
              </a:rPr>
              <a:t>: </a:t>
            </a:r>
          </a:p>
          <a:p>
            <a:pPr>
              <a:spcBef>
                <a:spcPct val="50000"/>
              </a:spcBef>
              <a:buFontTx/>
              <a:buBlip>
                <a:blip r:embed="rId3"/>
              </a:buBlip>
              <a:defRPr/>
            </a:pPr>
            <a:r>
              <a:rPr lang="fr-FR" altLang="fr-FR" b="1" dirty="0">
                <a:solidFill>
                  <a:srgbClr val="000099"/>
                </a:solidFill>
                <a:latin typeface="Arial"/>
                <a:ea typeface="ＭＳ Ｐゴシック" panose="020B0600070205080204" pitchFamily="34" charset="-128"/>
              </a:rPr>
              <a:t>Individuellement</a:t>
            </a:r>
            <a:r>
              <a:rPr lang="fr-FR" altLang="fr-FR" dirty="0">
                <a:solidFill>
                  <a:srgbClr val="000099"/>
                </a:solidFill>
                <a:latin typeface="Arial"/>
                <a:ea typeface="ＭＳ Ｐゴシック" panose="020B0600070205080204" pitchFamily="34" charset="-128"/>
              </a:rPr>
              <a:t>,</a:t>
            </a:r>
          </a:p>
          <a:p>
            <a:pPr>
              <a:spcBef>
                <a:spcPct val="50000"/>
              </a:spcBef>
              <a:buFontTx/>
              <a:buBlip>
                <a:blip r:embed="rId3"/>
              </a:buBlip>
              <a:defRPr/>
            </a:pPr>
            <a:r>
              <a:rPr lang="fr-FR" altLang="fr-FR" dirty="0">
                <a:solidFill>
                  <a:srgbClr val="000099"/>
                </a:solidFill>
                <a:latin typeface="Arial"/>
                <a:ea typeface="ＭＳ Ｐゴシック" panose="020B0600070205080204" pitchFamily="34" charset="-128"/>
              </a:rPr>
              <a:t>Attribuer </a:t>
            </a:r>
            <a:r>
              <a:rPr lang="fr-FR" altLang="fr-FR" b="1" dirty="0">
                <a:solidFill>
                  <a:srgbClr val="000099"/>
                </a:solidFill>
                <a:latin typeface="Arial"/>
                <a:ea typeface="ＭＳ Ｐゴシック" panose="020B0600070205080204" pitchFamily="34" charset="-128"/>
              </a:rPr>
              <a:t>2 médicaments par personne</a:t>
            </a:r>
            <a:r>
              <a:rPr lang="fr-FR" altLang="fr-FR" dirty="0">
                <a:solidFill>
                  <a:srgbClr val="000099"/>
                </a:solidFill>
                <a:latin typeface="Arial"/>
                <a:ea typeface="ＭＳ Ｐゴシック" panose="020B0600070205080204" pitchFamily="34" charset="-128"/>
              </a:rPr>
              <a:t>,</a:t>
            </a:r>
          </a:p>
          <a:p>
            <a:pPr>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partir de ses connaissances acquises et des extraits de matière médicale :</a:t>
            </a:r>
          </a:p>
          <a:p>
            <a:pPr>
              <a:spcBef>
                <a:spcPct val="30000"/>
              </a:spcBef>
              <a:buClr>
                <a:srgbClr val="000099"/>
              </a:buClr>
              <a:defRPr/>
            </a:pP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rPr>
              <a:t>compléter la fiche synthèse et </a:t>
            </a:r>
            <a:r>
              <a:rPr lang="fr-FR" altLang="fr-FR" dirty="0">
                <a:solidFill>
                  <a:srgbClr val="000099"/>
                </a:solidFill>
                <a:latin typeface="Arial"/>
                <a:ea typeface="ＭＳ Ｐゴシック" panose="020B0600070205080204" pitchFamily="34" charset="-128"/>
              </a:rPr>
              <a:t>les </a:t>
            </a:r>
            <a:r>
              <a:rPr lang="fr-FR" altLang="fr-FR" b="1" dirty="0">
                <a:solidFill>
                  <a:srgbClr val="000099"/>
                </a:solidFill>
                <a:latin typeface="Arial"/>
                <a:ea typeface="ＭＳ Ｐゴシック" panose="020B0600070205080204" pitchFamily="34" charset="-128"/>
              </a:rPr>
              <a:t>principales indications.</a:t>
            </a:r>
            <a:endParaRPr lang="fr-FR" altLang="fr-FR" dirty="0">
              <a:solidFill>
                <a:srgbClr val="000099"/>
              </a:solidFill>
              <a:latin typeface="Arial"/>
              <a:ea typeface="ＭＳ Ｐゴシック" panose="020B0600070205080204" pitchFamily="34" charset="-128"/>
            </a:endParaRPr>
          </a:p>
          <a:p>
            <a:pPr>
              <a:spcBef>
                <a:spcPct val="30000"/>
              </a:spcBef>
              <a:buClr>
                <a:srgbClr val="000099"/>
              </a:buClr>
              <a:defRPr/>
            </a:pPr>
            <a:endParaRPr lang="fr-FR" altLang="fr-FR" dirty="0">
              <a:solidFill>
                <a:srgbClr val="000099"/>
              </a:solidFill>
              <a:latin typeface="Arial"/>
              <a:ea typeface="ＭＳ Ｐゴシック" panose="020B0600070205080204" pitchFamily="34" charset="-128"/>
            </a:endParaRPr>
          </a:p>
        </p:txBody>
      </p:sp>
      <p:sp>
        <p:nvSpPr>
          <p:cNvPr id="1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1298578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au 32"/>
          <p:cNvGraphicFramePr>
            <a:graphicFrameLocks noGrp="1"/>
          </p:cNvGraphicFramePr>
          <p:nvPr>
            <p:extLst>
              <p:ext uri="{D42A27DB-BD31-4B8C-83A1-F6EECF244321}">
                <p14:modId xmlns:p14="http://schemas.microsoft.com/office/powerpoint/2010/main" val="224960254"/>
              </p:ext>
            </p:extLst>
          </p:nvPr>
        </p:nvGraphicFramePr>
        <p:xfrm>
          <a:off x="360948" y="2224208"/>
          <a:ext cx="6158352" cy="4659968"/>
        </p:xfrm>
        <a:graphic>
          <a:graphicData uri="http://schemas.openxmlformats.org/drawingml/2006/table">
            <a:tbl>
              <a:tblPr/>
              <a:tblGrid>
                <a:gridCol w="3212431">
                  <a:extLst>
                    <a:ext uri="{9D8B030D-6E8A-4147-A177-3AD203B41FA5}">
                      <a16:colId xmlns:a16="http://schemas.microsoft.com/office/drawing/2014/main" val="20000"/>
                    </a:ext>
                  </a:extLst>
                </a:gridCol>
                <a:gridCol w="2945921">
                  <a:extLst>
                    <a:ext uri="{9D8B030D-6E8A-4147-A177-3AD203B41FA5}">
                      <a16:colId xmlns:a16="http://schemas.microsoft.com/office/drawing/2014/main" val="20001"/>
                    </a:ext>
                  </a:extLst>
                </a:gridCol>
              </a:tblGrid>
              <a:tr h="2739884">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l">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 système nerveux central</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dirty="0">
                          <a:effectLst/>
                          <a:latin typeface="Arial" panose="020B0604020202020204" pitchFamily="34" charset="0"/>
                          <a:ea typeface="Times New Roman" panose="02020603050405020304" pitchFamily="18" charset="0"/>
                        </a:rPr>
                        <a:t>1</a:t>
                      </a:r>
                      <a:r>
                        <a:rPr lang="fr-FR" sz="1200" baseline="30000" dirty="0">
                          <a:effectLst/>
                          <a:latin typeface="Arial" panose="020B0604020202020204" pitchFamily="34" charset="0"/>
                          <a:ea typeface="Times New Roman" panose="02020603050405020304" pitchFamily="18" charset="0"/>
                        </a:rPr>
                        <a:t>ère</a:t>
                      </a:r>
                      <a:r>
                        <a:rPr lang="fr-FR" sz="1200" dirty="0">
                          <a:effectLst/>
                          <a:latin typeface="Arial" panose="020B0604020202020204" pitchFamily="34" charset="0"/>
                          <a:ea typeface="Times New Roman" panose="02020603050405020304" pitchFamily="18" charset="0"/>
                        </a:rPr>
                        <a:t> phase d’excitation :</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b="0" dirty="0">
                          <a:effectLst/>
                          <a:latin typeface="Arial" panose="020B0604020202020204" pitchFamily="34" charset="0"/>
                          <a:ea typeface="Times New Roman" panose="02020603050405020304" pitchFamily="18" charset="0"/>
                        </a:rPr>
                        <a:t>…………………….</a:t>
                      </a:r>
                      <a:r>
                        <a:rPr lang="fr-FR" sz="1200" dirty="0">
                          <a:effectLst/>
                          <a:latin typeface="Arial" panose="020B0604020202020204" pitchFamily="34" charset="0"/>
                          <a:ea typeface="Times New Roman" panose="02020603050405020304" pitchFamily="18" charset="0"/>
                        </a:rPr>
                        <a:t>, myalgies, incoordination motrice</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dirty="0">
                          <a:effectLst/>
                          <a:latin typeface="Arial" panose="020B0604020202020204" pitchFamily="34" charset="0"/>
                          <a:ea typeface="Times New Roman" panose="02020603050405020304" pitchFamily="18" charset="0"/>
                        </a:rPr>
                        <a:t>2</a:t>
                      </a:r>
                      <a:r>
                        <a:rPr lang="fr-FR" sz="1200" baseline="30000" dirty="0">
                          <a:effectLst/>
                          <a:latin typeface="Arial" panose="020B0604020202020204" pitchFamily="34" charset="0"/>
                          <a:ea typeface="Times New Roman" panose="02020603050405020304" pitchFamily="18" charset="0"/>
                        </a:rPr>
                        <a:t>ème</a:t>
                      </a:r>
                      <a:r>
                        <a:rPr lang="fr-FR" sz="1200" dirty="0">
                          <a:effectLst/>
                          <a:latin typeface="Arial" panose="020B0604020202020204" pitchFamily="34" charset="0"/>
                          <a:ea typeface="Times New Roman" panose="02020603050405020304" pitchFamily="18" charset="0"/>
                        </a:rPr>
                        <a:t> phase de prostration, obnubilation, paralysie</a:t>
                      </a:r>
                    </a:p>
                    <a:p>
                      <a:pPr marL="88900" lvl="0" indent="-88900" algn="l">
                        <a:spcBef>
                          <a:spcPts val="600"/>
                        </a:spcBef>
                        <a:spcAft>
                          <a:spcPts val="0"/>
                        </a:spcAft>
                        <a:tabLst>
                          <a:tab pos="1650365" algn="l"/>
                          <a:tab pos="449580" algn="l"/>
                        </a:tabLst>
                      </a:pPr>
                      <a:r>
                        <a:rPr lang="fr-FR" sz="1200" dirty="0">
                          <a:effectLst/>
                          <a:latin typeface="Arial" panose="020B0604020202020204" pitchFamily="34" charset="0"/>
                          <a:ea typeface="Times New Roman" panose="02020603050405020304" pitchFamily="18" charset="0"/>
                        </a:rPr>
                        <a:t>•	 appareil cardio-vasculaire :     ralentissement du rythme cardiaque et hypotension</a:t>
                      </a:r>
                    </a:p>
                    <a:p>
                      <a:pPr marL="85725" lvl="0" indent="-85725" algn="l" defTabSz="762000">
                        <a:spcBef>
                          <a:spcPts val="600"/>
                        </a:spcBef>
                        <a:spcAft>
                          <a:spcPts val="0"/>
                        </a:spcAft>
                        <a:buFont typeface="Arial" panose="020B0604020202020204" pitchFamily="34" charset="0"/>
                        <a:buChar char="•"/>
                        <a:tabLst>
                          <a:tab pos="-685800" algn="l"/>
                        </a:tabLst>
                      </a:pPr>
                      <a:r>
                        <a:rPr lang="fr-FR" sz="1200" dirty="0">
                          <a:effectLst/>
                          <a:latin typeface="Arial" panose="020B0604020202020204" pitchFamily="34" charset="0"/>
                          <a:ea typeface="Times New Roman" panose="02020603050405020304" pitchFamily="18" charset="0"/>
                          <a:cs typeface="Helv"/>
                        </a:rPr>
                        <a:t> </a:t>
                      </a:r>
                      <a:r>
                        <a:rPr lang="fr-FR" sz="1200" dirty="0">
                          <a:effectLst/>
                          <a:latin typeface="Arial" panose="020B0604020202020204" pitchFamily="34" charset="0"/>
                          <a:ea typeface="Times New Roman" panose="02020603050405020304" pitchFamily="18" charset="0"/>
                        </a:rPr>
                        <a:t>muqueuses</a:t>
                      </a:r>
                      <a:r>
                        <a:rPr lang="fr-FR" sz="1200" dirty="0">
                          <a:effectLst/>
                          <a:latin typeface="Arial" panose="020B0604020202020204" pitchFamily="34" charset="0"/>
                          <a:ea typeface="Times New Roman" panose="02020603050405020304" pitchFamily="18" charset="0"/>
                          <a:cs typeface="Helv"/>
                        </a:rPr>
                        <a:t> respiratoires et</a:t>
                      </a:r>
                      <a:r>
                        <a:rPr lang="fr-FR" sz="1200" baseline="0" dirty="0">
                          <a:effectLst/>
                          <a:latin typeface="Arial" panose="020B0604020202020204" pitchFamily="34" charset="0"/>
                          <a:ea typeface="Times New Roman" panose="02020603050405020304" pitchFamily="18" charset="0"/>
                          <a:cs typeface="Helv"/>
                        </a:rPr>
                        <a:t> di</a:t>
                      </a:r>
                      <a:r>
                        <a:rPr lang="fr-FR" sz="1200" dirty="0">
                          <a:effectLst/>
                          <a:latin typeface="Arial" panose="020B0604020202020204" pitchFamily="34" charset="0"/>
                          <a:ea typeface="Times New Roman" panose="02020603050405020304" pitchFamily="18" charset="0"/>
                          <a:cs typeface="Helv"/>
                        </a:rPr>
                        <a:t>gestives (diarrhée)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100" dirty="0">
                        <a:effectLst/>
                        <a:latin typeface="Arial" panose="020B0604020202020204" pitchFamily="34" charset="0"/>
                        <a:ea typeface="Times New Roman" panose="02020603050405020304" pitchFamily="18" charset="0"/>
                      </a:endParaRP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assoupissement, </a:t>
                      </a:r>
                      <a:r>
                        <a:rPr lang="fr-FR" sz="1200" b="0" dirty="0">
                          <a:effectLst/>
                          <a:latin typeface="Arial" panose="020B0604020202020204" pitchFamily="34" charset="0"/>
                          <a:ea typeface="Times New Roman" panose="02020603050405020304" pitchFamily="18" charset="0"/>
                          <a:cs typeface="Helv"/>
                        </a:rPr>
                        <a:t>……………………..</a:t>
                      </a:r>
                    </a:p>
                    <a:p>
                      <a:pPr marL="180975" lvl="0" indent="-180975"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courbatures</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plénitude de la tête</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diplopie</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93908">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endParaRPr lang="fr-FR" sz="1400" dirty="0">
                        <a:effectLst/>
                        <a:latin typeface="Arial" panose="020B0604020202020204" pitchFamily="34" charset="0"/>
                        <a:ea typeface="Times New Roman" panose="02020603050405020304" pitchFamily="18" charset="0"/>
                      </a:endParaRP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diarrhée et polyurie émotives </a:t>
                      </a: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congestion céphalique (visage rouge </a:t>
                      </a:r>
                      <a:r>
                        <a:rPr lang="fr-FR" sz="1200" dirty="0">
                          <a:effectLst/>
                          <a:latin typeface="Arial" panose="020B0604020202020204" pitchFamily="34" charset="0"/>
                          <a:ea typeface="Times New Roman" panose="02020603050405020304" pitchFamily="18" charset="0"/>
                          <a:cs typeface="Helv"/>
                        </a:rPr>
                        <a:t>cramoisi)</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sueurs</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diplopie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MODALITÉS</a:t>
                      </a:r>
                      <a:endParaRPr lang="fr-FR" sz="12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Aggravation </a:t>
                      </a:r>
                      <a:endParaRPr lang="fr-FR" sz="1200" b="0" dirty="0">
                        <a:effectLst/>
                        <a:latin typeface="Arial" panose="020B0604020202020204" pitchFamily="34" charset="0"/>
                        <a:ea typeface="Times New Roman" panose="02020603050405020304" pitchFamily="18" charset="0"/>
                      </a:endParaRP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la chaleur et par temps chaud</a:t>
                      </a:r>
                      <a:endParaRPr lang="fr-FR" sz="1200" b="0" dirty="0">
                        <a:effectLst/>
                        <a:latin typeface="Arial" panose="020B0604020202020204" pitchFamily="34" charset="0"/>
                        <a:ea typeface="Times New Roman" panose="02020603050405020304" pitchFamily="18" charset="0"/>
                      </a:endParaRPr>
                    </a:p>
                    <a:p>
                      <a:pPr algn="l">
                        <a:spcBef>
                          <a:spcPts val="600"/>
                        </a:spcBef>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Amélioration </a:t>
                      </a:r>
                      <a:endParaRPr lang="fr-FR" sz="1200" b="0" dirty="0">
                        <a:effectLst/>
                        <a:latin typeface="Arial" panose="020B0604020202020204" pitchFamily="34" charset="0"/>
                        <a:ea typeface="Times New Roman" panose="02020603050405020304" pitchFamily="18" charset="0"/>
                      </a:endParaRPr>
                    </a:p>
                    <a:p>
                      <a:pPr marL="180975" lvl="0" indent="-180975" algn="l">
                        <a:spcAft>
                          <a:spcPts val="0"/>
                        </a:spcAft>
                        <a:buFont typeface="Calibri" panose="020F0502020204030204" pitchFamily="34" charset="0"/>
                        <a:buChar char="-"/>
                        <a:tabLst>
                          <a:tab pos="542925" algn="l"/>
                          <a:tab pos="1649413" algn="l"/>
                        </a:tabLst>
                      </a:pPr>
                      <a:r>
                        <a:rPr lang="fr-FR" sz="1200" b="0" dirty="0">
                          <a:effectLst/>
                          <a:latin typeface="Arial" panose="020B0604020202020204" pitchFamily="34" charset="0"/>
                          <a:ea typeface="Times New Roman" panose="02020603050405020304" pitchFamily="18" charset="0"/>
                        </a:rPr>
                        <a:t>par une abondante diurèse  </a:t>
                      </a:r>
                      <a:endParaRPr lang="fr-FR" sz="1100" b="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Espace réservé du numéro de diapositive 2"/>
          <p:cNvSpPr>
            <a:spLocks noGrp="1"/>
          </p:cNvSpPr>
          <p:nvPr>
            <p:ph type="sldNum" sz="quarter" idx="4294967295"/>
          </p:nvPr>
        </p:nvSpPr>
        <p:spPr>
          <a:xfrm>
            <a:off x="3742304" y="3642999"/>
            <a:ext cx="2743200" cy="365125"/>
          </a:xfrm>
          <a:prstGeom prst="rect">
            <a:avLst/>
          </a:prstGeom>
        </p:spPr>
        <p:txBody>
          <a:bodyPr/>
          <a:lstStyle/>
          <a:p>
            <a:r>
              <a:rPr lang="fr-FR" sz="1400" b="1" dirty="0">
                <a:solidFill>
                  <a:srgbClr val="000099"/>
                </a:solidFill>
              </a:rPr>
              <a:t>céphalée occipitale</a:t>
            </a:r>
          </a:p>
        </p:txBody>
      </p:sp>
      <p:sp>
        <p:nvSpPr>
          <p:cNvPr id="23"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sp>
        <p:nvSpPr>
          <p:cNvPr id="34" name="Rectangle 23"/>
          <p:cNvSpPr>
            <a:spLocks noChangeArrowheads="1"/>
          </p:cNvSpPr>
          <p:nvPr/>
        </p:nvSpPr>
        <p:spPr bwMode="auto">
          <a:xfrm>
            <a:off x="7025037" y="1333751"/>
            <a:ext cx="432682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1651000" algn="l"/>
              </a:tabLst>
              <a:defRPr>
                <a:solidFill>
                  <a:schemeClr val="tx1"/>
                </a:solidFill>
                <a:latin typeface="Arial" panose="020B0604020202020204" pitchFamily="34" charset="0"/>
              </a:defRPr>
            </a:lvl1pPr>
            <a:lvl2pPr>
              <a:tabLst>
                <a:tab pos="1651000" algn="l"/>
              </a:tabLst>
              <a:defRPr>
                <a:solidFill>
                  <a:schemeClr val="tx1"/>
                </a:solidFill>
                <a:latin typeface="Arial" panose="020B0604020202020204" pitchFamily="34" charset="0"/>
              </a:defRPr>
            </a:lvl2pPr>
            <a:lvl3pPr>
              <a:tabLst>
                <a:tab pos="1651000" algn="l"/>
              </a:tabLst>
              <a:defRPr>
                <a:solidFill>
                  <a:schemeClr val="tx1"/>
                </a:solidFill>
                <a:latin typeface="Arial" panose="020B0604020202020204" pitchFamily="34" charset="0"/>
              </a:defRPr>
            </a:lvl3pPr>
            <a:lvl4pPr>
              <a:tabLst>
                <a:tab pos="1651000" algn="l"/>
              </a:tabLst>
              <a:defRPr>
                <a:solidFill>
                  <a:schemeClr val="tx1"/>
                </a:solidFill>
                <a:latin typeface="Arial" panose="020B0604020202020204" pitchFamily="34" charset="0"/>
              </a:defRPr>
            </a:lvl4pPr>
            <a:lvl5pPr>
              <a:tabLst>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2800" b="1" i="0" u="none" strike="noStrike" cap="none" normalizeH="0" baseline="0" dirty="0">
                <a:ln>
                  <a:noFill/>
                </a:ln>
                <a:solidFill>
                  <a:srgbClr val="000099"/>
                </a:solidFill>
                <a:effectLst/>
                <a:ea typeface="Times New Roman" panose="02020603050405020304" pitchFamily="18" charset="0"/>
                <a:cs typeface="Arial" panose="020B0604020202020204" pitchFamily="34" charset="0"/>
              </a:rPr>
              <a:t>GELSEMIUM</a:t>
            </a:r>
            <a:endParaRPr kumimoji="0" lang="fr-FR" altLang="fr-FR" sz="2800" b="0" i="0" u="none" strike="noStrike" cap="none" normalizeH="0" baseline="0" dirty="0">
              <a:ln>
                <a:noFill/>
              </a:ln>
              <a:solidFill>
                <a:srgbClr val="000099"/>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1400" b="1" i="0" u="sng" strike="noStrike" cap="none" normalizeH="0" baseline="0" dirty="0">
                <a:ln>
                  <a:noFill/>
                </a:ln>
                <a:solidFill>
                  <a:schemeClr val="tx1"/>
                </a:solidFill>
                <a:effectLst/>
                <a:ea typeface="Times New Roman" panose="02020603050405020304" pitchFamily="18" charset="0"/>
                <a:cs typeface="Arial" panose="020B0604020202020204" pitchFamily="34" charset="0"/>
              </a:rPr>
              <a:t>Mots clés</a:t>
            </a:r>
            <a:r>
              <a:rPr kumimoji="0" lang="fr-FR" altLang="fr-FR" sz="14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 prostration, inhibition, abrutissement</a:t>
            </a:r>
            <a:endParaRPr kumimoji="0" lang="fr-FR" altLang="fr-FR"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35" name="Group 20"/>
          <p:cNvGrpSpPr>
            <a:grpSpLocks/>
          </p:cNvGrpSpPr>
          <p:nvPr/>
        </p:nvGrpSpPr>
        <p:grpSpPr bwMode="auto">
          <a:xfrm>
            <a:off x="360948" y="983030"/>
            <a:ext cx="6158351" cy="1230180"/>
            <a:chOff x="1258" y="3978"/>
            <a:chExt cx="9231" cy="1629"/>
          </a:xfrm>
        </p:grpSpPr>
        <p:sp>
          <p:nvSpPr>
            <p:cNvPr id="36" name="Line 22"/>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21"/>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38" name="Rectangle 24"/>
          <p:cNvSpPr>
            <a:spLocks noChangeArrowheads="1"/>
          </p:cNvSpPr>
          <p:nvPr/>
        </p:nvSpPr>
        <p:spPr bwMode="auto">
          <a:xfrm>
            <a:off x="1062606" y="1171332"/>
            <a:ext cx="487057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1651000" algn="l"/>
              </a:tabLst>
              <a:defRPr>
                <a:solidFill>
                  <a:schemeClr val="tx1"/>
                </a:solidFill>
                <a:latin typeface="Arial" panose="020B0604020202020204" pitchFamily="34" charset="0"/>
              </a:defRPr>
            </a:lvl1pPr>
            <a:lvl2pPr>
              <a:tabLst>
                <a:tab pos="1651000" algn="l"/>
              </a:tabLst>
              <a:defRPr>
                <a:solidFill>
                  <a:schemeClr val="tx1"/>
                </a:solidFill>
                <a:latin typeface="Arial" panose="020B0604020202020204" pitchFamily="34" charset="0"/>
              </a:defRPr>
            </a:lvl2pPr>
            <a:lvl3pPr>
              <a:tabLst>
                <a:tab pos="1651000" algn="l"/>
              </a:tabLst>
              <a:defRPr>
                <a:solidFill>
                  <a:schemeClr val="tx1"/>
                </a:solidFill>
                <a:latin typeface="Arial" panose="020B0604020202020204" pitchFamily="34" charset="0"/>
              </a:defRPr>
            </a:lvl3pPr>
            <a:lvl4pPr>
              <a:tabLst>
                <a:tab pos="1651000" algn="l"/>
              </a:tabLst>
              <a:defRPr>
                <a:solidFill>
                  <a:schemeClr val="tx1"/>
                </a:solidFill>
                <a:latin typeface="Arial" panose="020B0604020202020204" pitchFamily="34" charset="0"/>
              </a:defRPr>
            </a:lvl4pPr>
            <a:lvl5pPr>
              <a:tabLst>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r>
              <a:rPr lang="fr-FR" altLang="fr-FR" sz="1200" dirty="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lang="fr-FR" altLang="fr-FR" sz="1200" dirty="0">
                <a:ea typeface="Times New Roman" panose="02020603050405020304" pitchFamily="18" charset="0"/>
                <a:cs typeface="Arial" panose="020B0604020202020204" pitchFamily="34" charset="0"/>
              </a:rPr>
              <a:t>……………………………………………….……………………..............</a:t>
            </a:r>
            <a:endPar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p:sp>
        <p:nvSpPr>
          <p:cNvPr id="41" name="Rectangle 40"/>
          <p:cNvSpPr/>
          <p:nvPr/>
        </p:nvSpPr>
        <p:spPr>
          <a:xfrm>
            <a:off x="6615506" y="2251188"/>
            <a:ext cx="4490620" cy="3633815"/>
          </a:xfrm>
          <a:prstGeom prst="rect">
            <a:avLst/>
          </a:prstGeom>
        </p:spPr>
        <p:txBody>
          <a:bodyPr wrap="square">
            <a:spAutoFit/>
          </a:bodyPr>
          <a:lstStyle/>
          <a:p>
            <a:pPr>
              <a:spcAft>
                <a:spcPts val="0"/>
              </a:spcAft>
              <a:tabLst>
                <a:tab pos="1650365" algn="l"/>
              </a:tabLst>
            </a:pPr>
            <a:r>
              <a:rPr lang="fr-FR" sz="1200" b="1" dirty="0">
                <a:ea typeface="Times New Roman" panose="02020603050405020304" pitchFamily="18" charset="0"/>
              </a:rPr>
              <a:t> </a:t>
            </a:r>
            <a:endParaRPr lang="fr-FR" sz="1100" dirty="0">
              <a:ea typeface="Times New Roman" panose="02020603050405020304" pitchFamily="18" charset="0"/>
            </a:endParaRPr>
          </a:p>
          <a:p>
            <a:pPr>
              <a:spcAft>
                <a:spcPts val="0"/>
              </a:spcAft>
              <a:tabLst>
                <a:tab pos="1650365" algn="l"/>
              </a:tabLst>
            </a:pPr>
            <a:r>
              <a:rPr lang="fr-FR" b="1" dirty="0">
                <a:ea typeface="Times New Roman" panose="02020603050405020304" pitchFamily="18" charset="0"/>
              </a:rPr>
              <a:t>Principales indications</a:t>
            </a:r>
          </a:p>
          <a:p>
            <a:pPr>
              <a:spcAft>
                <a:spcPts val="0"/>
              </a:spcAft>
              <a:tabLst>
                <a:tab pos="1650365" algn="l"/>
              </a:tabLst>
            </a:pPr>
            <a:endParaRPr lang="fr-FR" dirty="0">
              <a:ea typeface="Times New Roman" panose="02020603050405020304" pitchFamily="18" charset="0"/>
            </a:endParaRPr>
          </a:p>
          <a:p>
            <a:pPr marL="180975" lvl="0" indent="-180975">
              <a:lnSpc>
                <a:spcPct val="115000"/>
              </a:lnSpc>
              <a:spcBef>
                <a:spcPts val="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du comportement </a:t>
            </a:r>
            <a:r>
              <a:rPr lang="fr-FR" sz="1200" dirty="0">
                <a:ea typeface="Times New Roman" panose="02020603050405020304" pitchFamily="18" charset="0"/>
                <a:cs typeface="Helv"/>
              </a:rPr>
              <a:t>: </a:t>
            </a:r>
            <a:endParaRPr lang="fr-FR" sz="1200" b="1"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lnSpc>
                <a:spcPct val="150000"/>
              </a:lnSpc>
              <a:spcBef>
                <a:spcPts val="0"/>
              </a:spcBef>
              <a:spcAft>
                <a:spcPts val="0"/>
              </a:spcAft>
              <a:buFont typeface="Symbol" panose="05050102010706020507" pitchFamily="18" charset="2"/>
              <a:buChar char=""/>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a:t>
            </a:r>
          </a:p>
          <a:p>
            <a:pPr marL="628650" lvl="1" indent="-171450">
              <a:lnSpc>
                <a:spcPct val="150000"/>
              </a:lnSpc>
              <a:spcBef>
                <a:spcPts val="0"/>
              </a:spcBef>
              <a:spcAft>
                <a:spcPts val="0"/>
              </a:spcAft>
              <a:buFont typeface="Symbol" panose="05050102010706020507" pitchFamily="18" charset="2"/>
              <a:buChar char=""/>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a:t>
            </a:r>
          </a:p>
          <a:p>
            <a:pPr marL="628650" lvl="1" indent="-171450">
              <a:lnSpc>
                <a:spcPct val="150000"/>
              </a:lnSpc>
              <a:spcBef>
                <a:spcPts val="0"/>
              </a:spcBef>
              <a:spcAft>
                <a:spcPts val="0"/>
              </a:spcAft>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        ………………………………………………………………………..</a:t>
            </a:r>
          </a:p>
          <a:p>
            <a:pPr marL="628650" lvl="1" indent="-171450">
              <a:lnSpc>
                <a:spcPct val="150000"/>
              </a:lnSpc>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50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Infectiologie</a:t>
            </a:r>
            <a:r>
              <a:rPr lang="fr-FR" sz="1200" dirty="0">
                <a:ea typeface="Times New Roman" panose="02020603050405020304" pitchFamily="18" charset="0"/>
                <a:cs typeface="Helv"/>
              </a:rPr>
              <a:t> : ………………………………………………….. 					avec …………………………………………………………………</a:t>
            </a:r>
          </a:p>
          <a:p>
            <a:pPr marL="180975" lvl="0" indent="-180975">
              <a:lnSpc>
                <a:spcPct val="150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Neurologie</a:t>
            </a:r>
            <a:r>
              <a:rPr lang="fr-FR" sz="1200" dirty="0">
                <a:ea typeface="Times New Roman" panose="02020603050405020304" pitchFamily="18" charset="0"/>
                <a:cs typeface="Helv"/>
              </a:rPr>
              <a:t> : céphalées et migraines</a:t>
            </a:r>
            <a:endParaRPr lang="fr-FR" sz="1200" dirty="0">
              <a:effectLst/>
              <a:latin typeface="Calibri" panose="020F0502020204030204" pitchFamily="34" charset="0"/>
              <a:ea typeface="Times New Roman" panose="02020603050405020304" pitchFamily="18" charset="0"/>
              <a:cs typeface="Helv"/>
            </a:endParaRPr>
          </a:p>
        </p:txBody>
      </p:sp>
      <p:sp>
        <p:nvSpPr>
          <p:cNvPr id="4" name="Rectangle 3"/>
          <p:cNvSpPr/>
          <p:nvPr/>
        </p:nvSpPr>
        <p:spPr>
          <a:xfrm>
            <a:off x="452499" y="1528683"/>
            <a:ext cx="6096000" cy="307777"/>
          </a:xfrm>
          <a:prstGeom prst="rect">
            <a:avLst/>
          </a:prstGeom>
        </p:spPr>
        <p:txBody>
          <a:bodyPr>
            <a:spAutoFit/>
          </a:bodyPr>
          <a:lstStyle/>
          <a:p>
            <a:pPr lvl="0" algn="ctr">
              <a:tabLst>
                <a:tab pos="1651000" algn="l"/>
              </a:tabLst>
            </a:pPr>
            <a:r>
              <a:rPr lang="fr-FR" altLang="fr-FR" sz="1400" b="1" dirty="0">
                <a:solidFill>
                  <a:srgbClr val="000099"/>
                </a:solidFill>
                <a:latin typeface="Arial"/>
                <a:ea typeface="ＭＳ Ｐゴシック" panose="020B0600070205080204" pitchFamily="34" charset="-128"/>
                <a:cs typeface="Arial" panose="020B0604020202020204" pitchFamily="34" charset="0"/>
              </a:rPr>
              <a:t>Suite de chocs affectifs</a:t>
            </a:r>
          </a:p>
        </p:txBody>
      </p:sp>
      <p:sp>
        <p:nvSpPr>
          <p:cNvPr id="6" name="Rectangle 5"/>
          <p:cNvSpPr/>
          <p:nvPr/>
        </p:nvSpPr>
        <p:spPr>
          <a:xfrm>
            <a:off x="590196" y="3077140"/>
            <a:ext cx="1359668" cy="307777"/>
          </a:xfrm>
          <a:prstGeom prst="rect">
            <a:avLst/>
          </a:prstGeom>
        </p:spPr>
        <p:txBody>
          <a:bodyPr wrap="none">
            <a:spAutoFit/>
          </a:bodyPr>
          <a:lstStyle/>
          <a:p>
            <a:r>
              <a:rPr lang="fr-FR" sz="1400" b="1" dirty="0">
                <a:solidFill>
                  <a:srgbClr val="000099"/>
                </a:solidFill>
                <a:ea typeface="Times New Roman" panose="02020603050405020304" pitchFamily="18" charset="0"/>
              </a:rPr>
              <a:t>tremblements</a:t>
            </a:r>
            <a:endParaRPr lang="fr-FR" dirty="0">
              <a:solidFill>
                <a:srgbClr val="000099"/>
              </a:solidFill>
            </a:endParaRPr>
          </a:p>
        </p:txBody>
      </p:sp>
      <p:sp>
        <p:nvSpPr>
          <p:cNvPr id="8" name="Rectangle 7"/>
          <p:cNvSpPr/>
          <p:nvPr/>
        </p:nvSpPr>
        <p:spPr>
          <a:xfrm>
            <a:off x="4886673" y="2637242"/>
            <a:ext cx="1407758"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abrutissement</a:t>
            </a:r>
            <a:endParaRPr lang="fr-FR" sz="1800" b="1" dirty="0">
              <a:solidFill>
                <a:srgbClr val="000099"/>
              </a:solidFill>
            </a:endParaRPr>
          </a:p>
        </p:txBody>
      </p:sp>
      <p:sp>
        <p:nvSpPr>
          <p:cNvPr id="9" name="Rectangle 8"/>
          <p:cNvSpPr/>
          <p:nvPr/>
        </p:nvSpPr>
        <p:spPr>
          <a:xfrm>
            <a:off x="452499" y="5632633"/>
            <a:ext cx="2994731"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absence de soif pendant la fièvre</a:t>
            </a:r>
          </a:p>
        </p:txBody>
      </p:sp>
      <p:sp>
        <p:nvSpPr>
          <p:cNvPr id="10" name="Rectangle 9"/>
          <p:cNvSpPr/>
          <p:nvPr/>
        </p:nvSpPr>
        <p:spPr>
          <a:xfrm>
            <a:off x="3683797" y="5742564"/>
            <a:ext cx="2650084" cy="324128"/>
          </a:xfrm>
          <a:prstGeom prst="rect">
            <a:avLst/>
          </a:prstGeom>
        </p:spPr>
        <p:txBody>
          <a:bodyPr wrap="none">
            <a:spAutoFit/>
          </a:bodyPr>
          <a:lstStyle/>
          <a:p>
            <a:pPr lvl="0">
              <a:lnSpc>
                <a:spcPct val="115000"/>
              </a:lnSpc>
              <a:spcBef>
                <a:spcPts val="30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les mauvaises nouvelles </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3682131" y="5508895"/>
            <a:ext cx="1606530" cy="318998"/>
          </a:xfrm>
          <a:prstGeom prst="rect">
            <a:avLst/>
          </a:prstGeom>
        </p:spPr>
        <p:txBody>
          <a:bodyPr wrap="none">
            <a:spAutoFit/>
          </a:bodyPr>
          <a:lstStyle/>
          <a:p>
            <a:pPr lvl="0">
              <a:lnSpc>
                <a:spcPct val="115000"/>
              </a:lnSpc>
              <a:spcBef>
                <a:spcPts val="30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les émotions</a:t>
            </a:r>
          </a:p>
        </p:txBody>
      </p:sp>
      <p:sp>
        <p:nvSpPr>
          <p:cNvPr id="12" name="Rectangle 11"/>
          <p:cNvSpPr/>
          <p:nvPr/>
        </p:nvSpPr>
        <p:spPr>
          <a:xfrm>
            <a:off x="6757936" y="3270738"/>
            <a:ext cx="3110147"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anxiété et trac qui paralysent</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6745845" y="3562824"/>
            <a:ext cx="5230090"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difficultés d’endormissement suite à une anxiété</a:t>
            </a:r>
          </a:p>
        </p:txBody>
      </p:sp>
      <p:sp>
        <p:nvSpPr>
          <p:cNvPr id="15" name="Rectangle 14"/>
          <p:cNvSpPr/>
          <p:nvPr/>
        </p:nvSpPr>
        <p:spPr>
          <a:xfrm>
            <a:off x="6745845" y="4091557"/>
            <a:ext cx="2621230" cy="324128"/>
          </a:xfrm>
          <a:prstGeom prst="rect">
            <a:avLst/>
          </a:prstGeom>
        </p:spPr>
        <p:txBody>
          <a:bodyPr wrap="none">
            <a:spAutoFit/>
          </a:bodyPr>
          <a:lstStyle/>
          <a:p>
            <a:pPr lvl="1">
              <a:lnSpc>
                <a:spcPct val="115000"/>
              </a:lnSpc>
              <a:spcBef>
                <a:spcPts val="1200"/>
              </a:spcBef>
              <a:spcAft>
                <a:spcPts val="100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suite de chocs affectifs</a:t>
            </a:r>
            <a:endParaRPr lang="fr-FR" sz="1400" b="1" dirty="0">
              <a:solidFill>
                <a:srgbClr val="000099"/>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8011744" y="4553235"/>
            <a:ext cx="3964192" cy="307777"/>
          </a:xfrm>
          <a:prstGeom prst="rect">
            <a:avLst/>
          </a:prstGeom>
        </p:spPr>
        <p:txBody>
          <a:bodyPr wrap="square">
            <a:spAutoFit/>
          </a:bodyPr>
          <a:lstStyle/>
          <a:p>
            <a:r>
              <a:rPr lang="fr-FR" sz="1400" b="1" dirty="0">
                <a:solidFill>
                  <a:srgbClr val="000099"/>
                </a:solidFill>
                <a:ea typeface="Times New Roman" panose="02020603050405020304" pitchFamily="18" charset="0"/>
                <a:cs typeface="Helv"/>
              </a:rPr>
              <a:t>syndromes grippaux</a:t>
            </a:r>
            <a:endParaRPr lang="fr-FR" sz="1400" b="1" dirty="0">
              <a:solidFill>
                <a:srgbClr val="000099"/>
              </a:solidFill>
            </a:endParaRPr>
          </a:p>
        </p:txBody>
      </p:sp>
      <p:sp>
        <p:nvSpPr>
          <p:cNvPr id="17" name="Rectangle 16"/>
          <p:cNvSpPr/>
          <p:nvPr/>
        </p:nvSpPr>
        <p:spPr>
          <a:xfrm>
            <a:off x="6986674" y="5070653"/>
            <a:ext cx="4729180" cy="324128"/>
          </a:xfrm>
          <a:prstGeom prst="rect">
            <a:avLst/>
          </a:prstGeom>
        </p:spPr>
        <p:txBody>
          <a:bodyPr wrap="non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prostration, tremblements, courbatures, maux de tête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 name="Rectangle 1"/>
          <p:cNvSpPr/>
          <p:nvPr/>
        </p:nvSpPr>
        <p:spPr>
          <a:xfrm>
            <a:off x="1757269" y="1903496"/>
            <a:ext cx="3631122" cy="307777"/>
          </a:xfrm>
          <a:prstGeom prst="rect">
            <a:avLst/>
          </a:prstGeom>
        </p:spPr>
        <p:txBody>
          <a:bodyPr wrap="none">
            <a:spAutoFit/>
          </a:bodyPr>
          <a:lstStyle/>
          <a:p>
            <a:pPr lvl="0" algn="ctr">
              <a:tabLst>
                <a:tab pos="1651000" algn="l"/>
              </a:tabLst>
            </a:pPr>
            <a:r>
              <a:rPr lang="fr-FR" altLang="fr-FR" sz="1400" b="1" dirty="0">
                <a:solidFill>
                  <a:srgbClr val="000099"/>
                </a:solidFill>
                <a:latin typeface="Arial"/>
                <a:ea typeface="ＭＳ Ｐゴシック" panose="020B0600070205080204" pitchFamily="34" charset="-128"/>
                <a:cs typeface="Arial" panose="020B0604020202020204" pitchFamily="34" charset="0"/>
              </a:rPr>
              <a:t>ou émotionnels intenses avec sidération</a:t>
            </a:r>
          </a:p>
        </p:txBody>
      </p:sp>
      <p:sp>
        <p:nvSpPr>
          <p:cNvPr id="5" name="Rectangle 4"/>
          <p:cNvSpPr/>
          <p:nvPr/>
        </p:nvSpPr>
        <p:spPr>
          <a:xfrm>
            <a:off x="6745845" y="3821684"/>
            <a:ext cx="3786614"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d’anticipation, peur de ne pas dormir</a:t>
            </a:r>
          </a:p>
        </p:txBody>
      </p:sp>
      <p:sp>
        <p:nvSpPr>
          <p:cNvPr id="24" name="Rectangle 23"/>
          <p:cNvSpPr/>
          <p:nvPr/>
        </p:nvSpPr>
        <p:spPr>
          <a:xfrm>
            <a:off x="7873896" y="4805550"/>
            <a:ext cx="3964192" cy="307777"/>
          </a:xfrm>
          <a:prstGeom prst="rect">
            <a:avLst/>
          </a:prstGeom>
        </p:spPr>
        <p:txBody>
          <a:bodyPr wrap="square">
            <a:spAutoFit/>
          </a:bodyPr>
          <a:lstStyle/>
          <a:p>
            <a:r>
              <a:rPr lang="fr-FR" sz="1400" b="1" dirty="0">
                <a:solidFill>
                  <a:srgbClr val="000099"/>
                </a:solidFill>
                <a:ea typeface="Times New Roman" panose="02020603050405020304" pitchFamily="18" charset="0"/>
                <a:cs typeface="Helv"/>
              </a:rPr>
              <a:t>et tous les états fébriles </a:t>
            </a:r>
            <a:endParaRPr lang="fr-FR" sz="1400" b="1" dirty="0">
              <a:solidFill>
                <a:srgbClr val="000099"/>
              </a:solidFill>
            </a:endParaRPr>
          </a:p>
        </p:txBody>
      </p:sp>
    </p:spTree>
    <p:extLst>
      <p:ext uri="{BB962C8B-B14F-4D97-AF65-F5344CB8AC3E}">
        <p14:creationId xmlns:p14="http://schemas.microsoft.com/office/powerpoint/2010/main" val="5333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P spid="6" grpId="0"/>
      <p:bldP spid="8" grpId="0"/>
      <p:bldP spid="12" grpId="0"/>
      <p:bldP spid="13" grpId="0"/>
      <p:bldP spid="15" grpId="0"/>
      <p:bldP spid="16" grpId="0"/>
      <p:bldP spid="17" grpId="0"/>
      <p:bldP spid="2" grpId="0"/>
      <p:bldP spid="5" grpId="0"/>
      <p:bldP spid="2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graphicFrame>
        <p:nvGraphicFramePr>
          <p:cNvPr id="12" name="Tableau 11"/>
          <p:cNvGraphicFramePr>
            <a:graphicFrameLocks noGrp="1"/>
          </p:cNvGraphicFramePr>
          <p:nvPr>
            <p:extLst>
              <p:ext uri="{D42A27DB-BD31-4B8C-83A1-F6EECF244321}">
                <p14:modId xmlns:p14="http://schemas.microsoft.com/office/powerpoint/2010/main" val="3062703764"/>
              </p:ext>
            </p:extLst>
          </p:nvPr>
        </p:nvGraphicFramePr>
        <p:xfrm>
          <a:off x="252663" y="2308860"/>
          <a:ext cx="6276566" cy="4511040"/>
        </p:xfrm>
        <a:graphic>
          <a:graphicData uri="http://schemas.openxmlformats.org/drawingml/2006/table">
            <a:tbl>
              <a:tblPr/>
              <a:tblGrid>
                <a:gridCol w="3076748">
                  <a:extLst>
                    <a:ext uri="{9D8B030D-6E8A-4147-A177-3AD203B41FA5}">
                      <a16:colId xmlns:a16="http://schemas.microsoft.com/office/drawing/2014/main" val="20000"/>
                    </a:ext>
                  </a:extLst>
                </a:gridCol>
                <a:gridCol w="3199818">
                  <a:extLst>
                    <a:ext uri="{9D8B030D-6E8A-4147-A177-3AD203B41FA5}">
                      <a16:colId xmlns:a16="http://schemas.microsoft.com/office/drawing/2014/main" val="20001"/>
                    </a:ext>
                  </a:extLst>
                </a:gridCol>
              </a:tblGrid>
              <a:tr h="1557020">
                <a:tc>
                  <a:txBody>
                    <a:bodyPr/>
                    <a:lstStyle/>
                    <a:p>
                      <a:pPr algn="ctr">
                        <a:spcBef>
                          <a:spcPts val="600"/>
                        </a:spcBef>
                        <a:spcAft>
                          <a:spcPts val="0"/>
                        </a:spcAft>
                        <a:tabLst>
                          <a:tab pos="1650365" algn="l"/>
                        </a:tabLst>
                      </a:pPr>
                      <a:endParaRPr lang="fr-FR" sz="12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système nerveux </a:t>
                      </a:r>
                    </a:p>
                    <a:p>
                      <a:pPr marL="628650" lvl="1" indent="-171450" algn="l">
                        <a:spcAft>
                          <a:spcPts val="0"/>
                        </a:spcAft>
                        <a:buFont typeface="Calibri" panose="020F0502020204030204" pitchFamily="34" charset="0"/>
                        <a:buChar char="-"/>
                        <a:tabLst>
                          <a:tab pos="449263" algn="l"/>
                          <a:tab pos="628650" algn="l"/>
                          <a:tab pos="1619250" algn="l"/>
                        </a:tabLst>
                      </a:pPr>
                      <a:r>
                        <a:rPr lang="fr-FR" sz="1200" dirty="0">
                          <a:effectLst/>
                          <a:latin typeface="Arial" panose="020B0604020202020204" pitchFamily="34" charset="0"/>
                          <a:ea typeface="Times New Roman" panose="02020603050405020304" pitchFamily="18" charset="0"/>
                        </a:rPr>
                        <a:t>stimule l’excitabilité neuronale</a:t>
                      </a:r>
                    </a:p>
                    <a:p>
                      <a:pPr marL="628650" lvl="1" indent="-171450" algn="l">
                        <a:spcAft>
                          <a:spcPts val="0"/>
                        </a:spcAft>
                        <a:buFont typeface="Calibri" panose="020F0502020204030204" pitchFamily="34" charset="0"/>
                        <a:buChar char="-"/>
                        <a:tabLst>
                          <a:tab pos="449263" algn="l"/>
                          <a:tab pos="628650" algn="l"/>
                          <a:tab pos="1619250" algn="l"/>
                        </a:tabLst>
                      </a:pPr>
                      <a:r>
                        <a:rPr lang="fr-FR" sz="1200" dirty="0">
                          <a:effectLst/>
                          <a:latin typeface="Arial" panose="020B0604020202020204" pitchFamily="34" charset="0"/>
                          <a:ea typeface="Times New Roman" panose="02020603050405020304" pitchFamily="18" charset="0"/>
                        </a:rPr>
                        <a:t>accroit l’acuité des sens</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appareil digestif : hyperexcitabilité et spasmes</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sphère ORL</a:t>
                      </a:r>
                    </a:p>
                    <a:p>
                      <a:pPr algn="l">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12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hypersensibilité à la lumière, au bruit, aux odeurs</a:t>
                      </a:r>
                      <a:r>
                        <a:rPr lang="fr-FR" sz="1100" dirty="0">
                          <a:effectLst/>
                          <a:latin typeface="Arial" panose="020B0604020202020204" pitchFamily="34" charset="0"/>
                          <a:ea typeface="Times New Roman" panose="02020603050405020304" pitchFamily="18" charset="0"/>
                          <a:cs typeface="Helv"/>
                        </a:rPr>
                        <a:t>, </a:t>
                      </a:r>
                      <a:r>
                        <a:rPr lang="fr-FR" sz="1100" b="0" dirty="0">
                          <a:effectLst/>
                          <a:latin typeface="Arial" panose="020B0604020202020204" pitchFamily="34" charset="0"/>
                          <a:ea typeface="Times New Roman" panose="02020603050405020304" pitchFamily="18" charset="0"/>
                          <a:cs typeface="Helv"/>
                        </a:rPr>
                        <a:t>…….........</a:t>
                      </a:r>
                    </a:p>
                    <a:p>
                      <a:pPr marL="85725" lvl="0" indent="-85725" algn="l">
                        <a:spcBef>
                          <a:spcPts val="600"/>
                        </a:spcBef>
                        <a:spcAft>
                          <a:spcPts val="0"/>
                        </a:spcAft>
                        <a:buFont typeface="Arial" panose="020B0604020202020204" pitchFamily="34" charset="0"/>
                        <a:buChar char="•"/>
                        <a:tabLst>
                          <a:tab pos="1650365" algn="l"/>
                          <a:tab pos="-685800" algn="l"/>
                        </a:tabLst>
                      </a:pPr>
                      <a:r>
                        <a:rPr lang="fr-FR" sz="1100" b="0" dirty="0">
                          <a:effectLst/>
                          <a:latin typeface="Arial" panose="020B0604020202020204" pitchFamily="34" charset="0"/>
                          <a:ea typeface="Times New Roman" panose="02020603050405020304" pitchFamily="18" charset="0"/>
                          <a:cs typeface="Helv"/>
                        </a:rPr>
                        <a:t>……………………………………….</a:t>
                      </a:r>
                    </a:p>
                    <a:p>
                      <a:pPr marL="85725" lvl="0" indent="-85725" algn="l">
                        <a:spcBef>
                          <a:spcPts val="600"/>
                        </a:spcBef>
                        <a:spcAft>
                          <a:spcPts val="0"/>
                        </a:spcAft>
                        <a:buFont typeface="Helv"/>
                        <a:buNone/>
                        <a:tabLst>
                          <a:tab pos="1650365" algn="l"/>
                          <a:tab pos="-685800" algn="l"/>
                        </a:tabLst>
                      </a:pPr>
                      <a:r>
                        <a:rPr lang="fr-FR" sz="1100" b="0" dirty="0">
                          <a:effectLst/>
                          <a:latin typeface="Arial" panose="020B0604020202020204" pitchFamily="34" charset="0"/>
                          <a:ea typeface="Times New Roman" panose="02020603050405020304" pitchFamily="18" charset="0"/>
                          <a:cs typeface="Helv"/>
                        </a:rPr>
                        <a:t>          ………………….</a:t>
                      </a:r>
                    </a:p>
                    <a:p>
                      <a:pPr marL="85725" lvl="0" indent="-85725" algn="l">
                        <a:spcBef>
                          <a:spcPts val="600"/>
                        </a:spcBef>
                        <a:spcAft>
                          <a:spcPts val="0"/>
                        </a:spcAft>
                        <a:buFont typeface="Arial" panose="020B0604020202020204" pitchFamily="34" charset="0"/>
                        <a:buChar char="•"/>
                        <a:tabLst>
                          <a:tab pos="1650365" algn="l"/>
                          <a:tab pos="-685800" algn="l"/>
                        </a:tabLst>
                      </a:pPr>
                      <a:r>
                        <a:rPr lang="fr-FR" sz="1100" b="0" baseline="0" dirty="0">
                          <a:effectLst/>
                          <a:latin typeface="Arial" panose="020B0604020202020204" pitchFamily="34" charset="0"/>
                          <a:ea typeface="Times New Roman" panose="02020603050405020304" pitchFamily="18" charset="0"/>
                          <a:cs typeface="Helv"/>
                        </a:rPr>
                        <a:t> ………………………………….</a:t>
                      </a:r>
                      <a:endParaRPr lang="fr-FR" sz="1100" b="0" dirty="0">
                        <a:effectLst/>
                        <a:latin typeface="Arial" panose="020B0604020202020204" pitchFamily="34" charset="0"/>
                        <a:ea typeface="Times New Roman" panose="02020603050405020304" pitchFamily="18" charset="0"/>
                        <a:cs typeface="Helv"/>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faux besoin, impression de selle incomplète</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96001">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langue chargée ....……………… ……………… </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somnolence </a:t>
                      </a:r>
                      <a:r>
                        <a:rPr lang="fr-FR" sz="1200" dirty="0" err="1">
                          <a:effectLst/>
                          <a:latin typeface="Arial" panose="020B0604020202020204" pitchFamily="34" charset="0"/>
                          <a:ea typeface="Times New Roman" panose="02020603050405020304" pitchFamily="18" charset="0"/>
                          <a:cs typeface="Helv"/>
                        </a:rPr>
                        <a:t>post-prandiale</a:t>
                      </a:r>
                      <a:endParaRPr lang="fr-FR" sz="1200" dirty="0">
                        <a:effectLst/>
                        <a:latin typeface="Arial" panose="020B0604020202020204" pitchFamily="34" charset="0"/>
                        <a:ea typeface="Times New Roman" panose="02020603050405020304" pitchFamily="18" charset="0"/>
                        <a:cs typeface="Helv"/>
                      </a:endParaRPr>
                    </a:p>
                    <a:p>
                      <a:pPr marL="85725" lvl="0" indent="-85725"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spasmes antipéristaltiques</a:t>
                      </a:r>
                    </a:p>
                    <a:p>
                      <a:pPr marL="114935" algn="l">
                        <a:spcBef>
                          <a:spcPts val="300"/>
                        </a:spcBef>
                        <a:spcAft>
                          <a:spcPts val="0"/>
                        </a:spcAft>
                        <a:tabLst>
                          <a:tab pos="1650365" algn="l"/>
                          <a:tab pos="449580"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MODALITÉS</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Aggravation </a:t>
                      </a:r>
                      <a:endParaRPr lang="fr-FR" sz="1200" dirty="0">
                        <a:effectLst/>
                        <a:latin typeface="Arial" panose="020B0604020202020204" pitchFamily="34" charset="0"/>
                        <a:ea typeface="Times New Roman" panose="02020603050405020304" pitchFamily="18" charset="0"/>
                      </a:endParaRP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les excitants (alcool, café, tabac), les épices</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tabLst>
                          <a:tab pos="1650365" algn="l"/>
                        </a:tabLst>
                      </a:pPr>
                      <a:r>
                        <a:rPr lang="fr-FR" sz="8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Amélioration </a:t>
                      </a:r>
                      <a:endParaRPr lang="fr-FR" sz="1200" dirty="0">
                        <a:effectLst/>
                        <a:latin typeface="Arial" panose="020B0604020202020204" pitchFamily="34" charset="0"/>
                        <a:ea typeface="Times New Roman" panose="02020603050405020304" pitchFamily="18" charset="0"/>
                      </a:endParaRPr>
                    </a:p>
                    <a:p>
                      <a:pPr marL="180975" lvl="0" indent="-92075"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a:t>
                      </a:r>
                    </a:p>
                    <a:p>
                      <a:pPr marL="180975" lvl="0" indent="-92075"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les vomissements </a:t>
                      </a:r>
                    </a:p>
                    <a:p>
                      <a:pPr marL="457200" algn="l">
                        <a:spcAft>
                          <a:spcPts val="0"/>
                        </a:spcAft>
                        <a:tabLst>
                          <a:tab pos="1650365" algn="l"/>
                          <a:tab pos="31432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Rectangle 9"/>
          <p:cNvSpPr>
            <a:spLocks noChangeArrowheads="1"/>
          </p:cNvSpPr>
          <p:nvPr/>
        </p:nvSpPr>
        <p:spPr bwMode="auto">
          <a:xfrm>
            <a:off x="3181350" y="1878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4" name="Group 6"/>
          <p:cNvGrpSpPr>
            <a:grpSpLocks/>
          </p:cNvGrpSpPr>
          <p:nvPr/>
        </p:nvGrpSpPr>
        <p:grpSpPr bwMode="auto">
          <a:xfrm>
            <a:off x="252663" y="1040882"/>
            <a:ext cx="6276566" cy="1254499"/>
            <a:chOff x="1258" y="3978"/>
            <a:chExt cx="9231" cy="1629"/>
          </a:xfrm>
        </p:grpSpPr>
        <p:sp>
          <p:nvSpPr>
            <p:cNvPr id="15" name="Line 8"/>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Line 7"/>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7" name="Rectangle 10"/>
          <p:cNvSpPr>
            <a:spLocks noChangeArrowheads="1"/>
          </p:cNvSpPr>
          <p:nvPr/>
        </p:nvSpPr>
        <p:spPr bwMode="auto">
          <a:xfrm>
            <a:off x="1259536" y="1215139"/>
            <a:ext cx="435739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314325" algn="l"/>
                <a:tab pos="1651000" algn="l"/>
              </a:tabLst>
              <a:defRPr>
                <a:solidFill>
                  <a:schemeClr val="tx1"/>
                </a:solidFill>
                <a:latin typeface="Arial" panose="020B0604020202020204" pitchFamily="34" charset="0"/>
              </a:defRPr>
            </a:lvl1pPr>
            <a:lvl2pPr>
              <a:tabLst>
                <a:tab pos="314325" algn="l"/>
                <a:tab pos="1651000" algn="l"/>
              </a:tabLst>
              <a:defRPr>
                <a:solidFill>
                  <a:schemeClr val="tx1"/>
                </a:solidFill>
                <a:latin typeface="Arial" panose="020B0604020202020204" pitchFamily="34" charset="0"/>
              </a:defRPr>
            </a:lvl2pPr>
            <a:lvl3pPr>
              <a:tabLst>
                <a:tab pos="314325" algn="l"/>
                <a:tab pos="1651000" algn="l"/>
              </a:tabLst>
              <a:defRPr>
                <a:solidFill>
                  <a:schemeClr val="tx1"/>
                </a:solidFill>
                <a:latin typeface="Arial" panose="020B0604020202020204" pitchFamily="34" charset="0"/>
              </a:defRPr>
            </a:lvl3pPr>
            <a:lvl4pPr>
              <a:tabLst>
                <a:tab pos="314325" algn="l"/>
                <a:tab pos="1651000" algn="l"/>
              </a:tabLst>
              <a:defRPr>
                <a:solidFill>
                  <a:schemeClr val="tx1"/>
                </a:solidFill>
                <a:latin typeface="Arial" panose="020B0604020202020204" pitchFamily="34" charset="0"/>
              </a:defRPr>
            </a:lvl4pPr>
            <a:lvl5pPr>
              <a:tabLst>
                <a:tab pos="314325" algn="l"/>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800" b="0" i="0" u="none" strike="noStrike" cap="none" normalizeH="0" baseline="0" dirty="0">
              <a:ln>
                <a:noFill/>
              </a:ln>
              <a:solidFill>
                <a:schemeClr val="tx1"/>
              </a:solidFill>
              <a:effectLst/>
            </a:endParaRPr>
          </a:p>
          <a:p>
            <a:pPr algn="ctr"/>
            <a:r>
              <a:rPr lang="fr-FR" altLang="fr-FR" sz="1100" dirty="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8" name="Rectangle 17"/>
          <p:cNvSpPr/>
          <p:nvPr/>
        </p:nvSpPr>
        <p:spPr>
          <a:xfrm>
            <a:off x="6463004" y="1437679"/>
            <a:ext cx="6096000" cy="738664"/>
          </a:xfrm>
          <a:prstGeom prst="rect">
            <a:avLst/>
          </a:prstGeom>
        </p:spPr>
        <p:txBody>
          <a:bodyPr>
            <a:spAutoFit/>
          </a:bodyPr>
          <a:lstStyle/>
          <a:p>
            <a:pPr algn="ctr">
              <a:spcAft>
                <a:spcPts val="0"/>
              </a:spcAft>
              <a:tabLst>
                <a:tab pos="1650365" algn="l"/>
              </a:tabLst>
            </a:pPr>
            <a:r>
              <a:rPr lang="fr-FR" sz="2800" b="1" dirty="0">
                <a:solidFill>
                  <a:srgbClr val="000099"/>
                </a:solidFill>
                <a:ea typeface="Times New Roman" panose="02020603050405020304" pitchFamily="18" charset="0"/>
              </a:rPr>
              <a:t>NUX VOMICA</a:t>
            </a:r>
            <a:r>
              <a:rPr lang="fr-FR" b="1" dirty="0">
                <a:ea typeface="Times New Roman" panose="02020603050405020304" pitchFamily="18" charset="0"/>
              </a:rPr>
              <a:t> </a:t>
            </a:r>
            <a:endParaRPr lang="fr-FR" sz="1200" dirty="0">
              <a:ea typeface="Times New Roman" panose="02020603050405020304" pitchFamily="18" charset="0"/>
            </a:endParaRPr>
          </a:p>
          <a:p>
            <a:pPr algn="ctr">
              <a:spcAft>
                <a:spcPts val="0"/>
              </a:spcAft>
              <a:tabLst>
                <a:tab pos="1650365" algn="l"/>
              </a:tabLst>
            </a:pPr>
            <a:r>
              <a:rPr lang="fr-FR" sz="1400" b="1" u="sng" dirty="0">
                <a:ea typeface="Times New Roman" panose="02020603050405020304" pitchFamily="18" charset="0"/>
              </a:rPr>
              <a:t>Mots clés</a:t>
            </a:r>
            <a:r>
              <a:rPr lang="fr-FR" sz="1400" b="1" dirty="0">
                <a:ea typeface="Times New Roman" panose="02020603050405020304" pitchFamily="18" charset="0"/>
              </a:rPr>
              <a:t> : hyperexcitabilité, spasmes et irritabilité</a:t>
            </a:r>
            <a:endParaRPr lang="fr-FR" sz="1400" dirty="0">
              <a:ea typeface="Times New Roman" panose="02020603050405020304" pitchFamily="18" charset="0"/>
            </a:endParaRPr>
          </a:p>
        </p:txBody>
      </p:sp>
      <p:sp>
        <p:nvSpPr>
          <p:cNvPr id="19" name="Rectangle 18"/>
          <p:cNvSpPr/>
          <p:nvPr/>
        </p:nvSpPr>
        <p:spPr>
          <a:xfrm>
            <a:off x="6985517" y="2970792"/>
            <a:ext cx="5069633" cy="3532249"/>
          </a:xfrm>
          <a:prstGeom prst="rect">
            <a:avLst/>
          </a:prstGeom>
        </p:spPr>
        <p:txBody>
          <a:bodyPr wrap="square">
            <a:spAutoFit/>
          </a:bodyPr>
          <a:lstStyle/>
          <a:p>
            <a:pPr>
              <a:spcAft>
                <a:spcPts val="0"/>
              </a:spcAft>
              <a:tabLst>
                <a:tab pos="1650365" algn="l"/>
              </a:tabLst>
            </a:pPr>
            <a:r>
              <a:rPr lang="fr-FR" b="1" dirty="0">
                <a:ea typeface="Times New Roman" panose="02020603050405020304" pitchFamily="18" charset="0"/>
              </a:rPr>
              <a:t>Principales indications</a:t>
            </a:r>
          </a:p>
          <a:p>
            <a:pPr>
              <a:spcAft>
                <a:spcPts val="0"/>
              </a:spcAft>
              <a:tabLst>
                <a:tab pos="1650365" algn="l"/>
              </a:tabLst>
            </a:pPr>
            <a:endParaRPr lang="fr-FR" sz="1100" dirty="0">
              <a:ea typeface="Times New Roman" panose="02020603050405020304" pitchFamily="18" charset="0"/>
            </a:endParaRPr>
          </a:p>
          <a:p>
            <a:pPr marL="180975" lvl="0" indent="-180975">
              <a:spcBef>
                <a:spcPts val="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du comportement </a:t>
            </a:r>
            <a:r>
              <a:rPr lang="fr-FR" sz="1200" dirty="0">
                <a:ea typeface="Times New Roman" panose="02020603050405020304" pitchFamily="18" charset="0"/>
                <a:cs typeface="Helv"/>
              </a:rPr>
              <a:t>: </a:t>
            </a:r>
            <a:endParaRPr lang="fr-FR" sz="1200" dirty="0">
              <a:latin typeface="Calibri" panose="020F0502020204030204" pitchFamily="34" charset="0"/>
              <a:ea typeface="Times New Roman" panose="02020603050405020304" pitchFamily="18" charset="0"/>
              <a:cs typeface="Helv"/>
            </a:endParaRPr>
          </a:p>
          <a:p>
            <a:pPr marL="628650" lvl="1" indent="-171450">
              <a:spcBef>
                <a:spcPts val="0"/>
              </a:spcBef>
              <a:spcAft>
                <a:spcPts val="0"/>
              </a:spcAft>
              <a:buFont typeface="Symbol" panose="05050102010706020507" pitchFamily="18" charset="2"/>
              <a:buChar char=""/>
              <a:tabLst>
                <a:tab pos="542925" algn="l"/>
                <a:tab pos="685800" algn="l"/>
              </a:tabLst>
            </a:pPr>
            <a:r>
              <a:rPr lang="fr-FR" sz="1200" dirty="0">
                <a:ea typeface="Times New Roman" panose="02020603050405020304" pitchFamily="18" charset="0"/>
                <a:cs typeface="Times New Roman" panose="02020603050405020304" pitchFamily="18" charset="0"/>
              </a:rPr>
              <a:t>anxiété avec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542925" algn="l"/>
                <a:tab pos="685800" algn="l"/>
              </a:tabLst>
            </a:pPr>
            <a:r>
              <a:rPr lang="fr-FR" sz="1200" dirty="0">
                <a:ea typeface="Times New Roman" panose="02020603050405020304" pitchFamily="18" charset="0"/>
                <a:cs typeface="Times New Roman" panose="02020603050405020304" pitchFamily="18" charset="0"/>
              </a:rPr>
              <a:t>difficultés d’endormissement puis ………………………………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digestifs</a:t>
            </a:r>
            <a:r>
              <a:rPr lang="fr-FR" sz="1200" dirty="0">
                <a:ea typeface="Times New Roman" panose="02020603050405020304" pitchFamily="18" charset="0"/>
                <a:cs typeface="Helv"/>
              </a:rPr>
              <a:t> : </a:t>
            </a:r>
            <a:endParaRPr lang="fr-FR" sz="1200" dirty="0">
              <a:latin typeface="Calibri" panose="020F0502020204030204" pitchFamily="34" charset="0"/>
              <a:ea typeface="Times New Roman" panose="02020603050405020304" pitchFamily="18" charset="0"/>
              <a:cs typeface="Helv"/>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dyspepsie (nausées soulagées par …………………..……, constipation avec besoins inefficaces, somnolence </a:t>
            </a:r>
            <a:r>
              <a:rPr lang="fr-FR" sz="1200" dirty="0" err="1">
                <a:ea typeface="Times New Roman" panose="02020603050405020304" pitchFamily="18" charset="0"/>
                <a:cs typeface="Times New Roman" panose="02020603050405020304" pitchFamily="18" charset="0"/>
              </a:rPr>
              <a:t>post-prandiale</a:t>
            </a: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hémorroïdes prurigineuses,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lourdeur digestive suite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ORL</a:t>
            </a:r>
            <a:r>
              <a:rPr lang="fr-FR" sz="1200" dirty="0">
                <a:ea typeface="Times New Roman" panose="02020603050405020304" pitchFamily="18" charset="0"/>
                <a:cs typeface="Helv"/>
              </a:rPr>
              <a:t> : rhume et rhinite après un refroidissement</a:t>
            </a:r>
            <a:r>
              <a:rPr lang="fr-FR" sz="1100" dirty="0">
                <a:ea typeface="Times New Roman" panose="02020603050405020304" pitchFamily="18" charset="0"/>
                <a:cs typeface="Helv"/>
              </a:rPr>
              <a:t>, </a:t>
            </a:r>
          </a:p>
          <a:p>
            <a:pPr marL="180975" lvl="0" indent="-180975">
              <a:lnSpc>
                <a:spcPct val="115000"/>
              </a:lnSpc>
              <a:spcBef>
                <a:spcPts val="0"/>
              </a:spcBef>
              <a:spcAft>
                <a:spcPts val="0"/>
              </a:spcAft>
              <a:tabLst>
                <a:tab pos="228600" algn="l"/>
              </a:tabLst>
            </a:pPr>
            <a:r>
              <a:rPr lang="fr-FR" sz="1200" dirty="0">
                <a:ea typeface="Times New Roman" panose="02020603050405020304" pitchFamily="18" charset="0"/>
                <a:cs typeface="Helv"/>
              </a:rPr>
              <a:t>	avec </a:t>
            </a:r>
            <a:r>
              <a:rPr lang="fr-FR" sz="1100" dirty="0">
                <a:ea typeface="Times New Roman" panose="02020603050405020304" pitchFamily="18" charset="0"/>
                <a:cs typeface="Helv"/>
              </a:rPr>
              <a:t>……………………………</a:t>
            </a:r>
            <a:endParaRPr lang="fr-FR" sz="1100" dirty="0">
              <a:latin typeface="Calibri" panose="020F0502020204030204" pitchFamily="34" charset="0"/>
              <a:ea typeface="Times New Roman" panose="02020603050405020304" pitchFamily="18" charset="0"/>
              <a:cs typeface="Helv"/>
            </a:endParaRPr>
          </a:p>
          <a:p>
            <a:pPr marL="457200">
              <a:lnSpc>
                <a:spcPct val="115000"/>
              </a:lnSpc>
              <a:spcBef>
                <a:spcPts val="600"/>
              </a:spcBef>
              <a:spcAft>
                <a:spcPts val="0"/>
              </a:spcAft>
            </a:pPr>
            <a:r>
              <a:rPr lang="fr-FR" sz="1200" dirty="0">
                <a:latin typeface="Calibri" panose="020F0502020204030204" pitchFamily="34" charset="0"/>
                <a:ea typeface="Times New Roman" panose="02020603050405020304" pitchFamily="18" charset="0"/>
                <a:cs typeface="Times New Roman" panose="02020603050405020304" pitchFamily="18" charset="0"/>
              </a:rPr>
              <a:t> </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224580" y="1700663"/>
            <a:ext cx="6096000" cy="523220"/>
          </a:xfrm>
          <a:prstGeom prst="rect">
            <a:avLst/>
          </a:prstGeom>
        </p:spPr>
        <p:txBody>
          <a:bodyPr>
            <a:spAutoFit/>
          </a:bodyPr>
          <a:lstStyle/>
          <a:p>
            <a:pPr lvl="0" algn="ctr">
              <a:tabLst>
                <a:tab pos="314325" algn="l"/>
                <a:tab pos="1651000" algn="l"/>
              </a:tabLst>
            </a:pPr>
            <a:r>
              <a:rPr lang="fr-FR" altLang="fr-FR" sz="1400" b="1" dirty="0">
                <a:solidFill>
                  <a:srgbClr val="000099"/>
                </a:solidFill>
                <a:ea typeface="Times New Roman" panose="02020603050405020304" pitchFamily="18" charset="0"/>
                <a:cs typeface="Arial" panose="020B0604020202020204" pitchFamily="34" charset="0"/>
              </a:rPr>
              <a:t>Suite de surmenage, soucis professionnels</a:t>
            </a:r>
            <a:endParaRPr lang="fr-FR" altLang="fr-FR" sz="1400" b="1" dirty="0">
              <a:solidFill>
                <a:srgbClr val="000099"/>
              </a:solidFill>
            </a:endParaRPr>
          </a:p>
          <a:p>
            <a:pPr lvl="0" algn="ctr">
              <a:tabLst>
                <a:tab pos="314325" algn="l"/>
                <a:tab pos="1651000" algn="l"/>
              </a:tabLst>
            </a:pPr>
            <a:r>
              <a:rPr lang="fr-FR" altLang="fr-FR" sz="1400" b="1" dirty="0">
                <a:solidFill>
                  <a:srgbClr val="000099"/>
                </a:solidFill>
                <a:ea typeface="Times New Roman" panose="02020603050405020304" pitchFamily="18" charset="0"/>
                <a:cs typeface="Arial" panose="020B0604020202020204" pitchFamily="34" charset="0"/>
              </a:rPr>
              <a:t>	Suite d’abus d’excitants (café, alcool, tabac), de bonne chère</a:t>
            </a:r>
            <a:endParaRPr lang="fr-FR" altLang="fr-FR" sz="1400" b="1" dirty="0">
              <a:solidFill>
                <a:srgbClr val="000099"/>
              </a:solidFill>
            </a:endParaRPr>
          </a:p>
        </p:txBody>
      </p:sp>
      <p:sp>
        <p:nvSpPr>
          <p:cNvPr id="4" name="Rectangle 3"/>
          <p:cNvSpPr/>
          <p:nvPr/>
        </p:nvSpPr>
        <p:spPr>
          <a:xfrm>
            <a:off x="1391831" y="4870980"/>
            <a:ext cx="1337226"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dans la partie</a:t>
            </a:r>
          </a:p>
        </p:txBody>
      </p:sp>
      <p:sp>
        <p:nvSpPr>
          <p:cNvPr id="6" name="Rectangle 5"/>
          <p:cNvSpPr/>
          <p:nvPr/>
        </p:nvSpPr>
        <p:spPr>
          <a:xfrm>
            <a:off x="332884" y="5055950"/>
            <a:ext cx="1159292"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postérieure</a:t>
            </a:r>
            <a:endParaRPr lang="fr-FR" sz="1400" dirty="0"/>
          </a:p>
        </p:txBody>
      </p:sp>
      <p:sp>
        <p:nvSpPr>
          <p:cNvPr id="7" name="Rectangle 6"/>
          <p:cNvSpPr/>
          <p:nvPr/>
        </p:nvSpPr>
        <p:spPr>
          <a:xfrm>
            <a:off x="3904168" y="2977230"/>
            <a:ext cx="840295"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au froid</a:t>
            </a:r>
          </a:p>
        </p:txBody>
      </p:sp>
      <p:sp>
        <p:nvSpPr>
          <p:cNvPr id="8" name="Rectangle 7"/>
          <p:cNvSpPr/>
          <p:nvPr/>
        </p:nvSpPr>
        <p:spPr>
          <a:xfrm>
            <a:off x="3390946" y="3223438"/>
            <a:ext cx="2751074"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malaise stomacal 1 à 2 heures</a:t>
            </a:r>
          </a:p>
        </p:txBody>
      </p:sp>
      <p:sp>
        <p:nvSpPr>
          <p:cNvPr id="9" name="Rectangle 8"/>
          <p:cNvSpPr/>
          <p:nvPr/>
        </p:nvSpPr>
        <p:spPr>
          <a:xfrm>
            <a:off x="3389296" y="3461764"/>
            <a:ext cx="1537600"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 après les repas</a:t>
            </a:r>
          </a:p>
        </p:txBody>
      </p:sp>
      <p:sp>
        <p:nvSpPr>
          <p:cNvPr id="10" name="Rectangle 9"/>
          <p:cNvSpPr/>
          <p:nvPr/>
        </p:nvSpPr>
        <p:spPr>
          <a:xfrm>
            <a:off x="3390946" y="3703410"/>
            <a:ext cx="2509020"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somnolence </a:t>
            </a:r>
            <a:r>
              <a:rPr lang="fr-FR" sz="1400" b="1" dirty="0" err="1">
                <a:solidFill>
                  <a:srgbClr val="000099"/>
                </a:solidFill>
                <a:ea typeface="Times New Roman" panose="02020603050405020304" pitchFamily="18" charset="0"/>
                <a:cs typeface="Helv"/>
              </a:rPr>
              <a:t>post-prandiale</a:t>
            </a:r>
            <a:endParaRPr lang="fr-FR" sz="1400" b="1" dirty="0">
              <a:solidFill>
                <a:srgbClr val="000099"/>
              </a:solidFill>
              <a:ea typeface="Times New Roman" panose="02020603050405020304" pitchFamily="18" charset="0"/>
              <a:cs typeface="Helv"/>
            </a:endParaRPr>
          </a:p>
        </p:txBody>
      </p:sp>
      <p:sp>
        <p:nvSpPr>
          <p:cNvPr id="11" name="Rectangle 10"/>
          <p:cNvSpPr/>
          <p:nvPr/>
        </p:nvSpPr>
        <p:spPr>
          <a:xfrm>
            <a:off x="3405215" y="4998167"/>
            <a:ext cx="1776448"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le matin au réveil,</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angle 19"/>
          <p:cNvSpPr/>
          <p:nvPr/>
        </p:nvSpPr>
        <p:spPr>
          <a:xfrm>
            <a:off x="3381955" y="5169909"/>
            <a:ext cx="1677062"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après les repas, </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3381955" y="5353683"/>
            <a:ext cx="2938625"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 froid et les courants d’air</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angle 21"/>
          <p:cNvSpPr/>
          <p:nvPr/>
        </p:nvSpPr>
        <p:spPr>
          <a:xfrm>
            <a:off x="3472544" y="6205186"/>
            <a:ext cx="2204450" cy="307777"/>
          </a:xfrm>
          <a:prstGeom prst="rect">
            <a:avLst/>
          </a:prstGeom>
        </p:spPr>
        <p:txBody>
          <a:bodyPr wrap="none">
            <a:spAutoFit/>
          </a:bodyPr>
          <a:lstStyle/>
          <a:p>
            <a:pPr lvl="0">
              <a:spcAft>
                <a:spcPts val="0"/>
              </a:spcAft>
              <a:tabLst>
                <a:tab pos="1650365" algn="l"/>
                <a:tab pos="314325" algn="l"/>
              </a:tabLst>
            </a:pPr>
            <a:r>
              <a:rPr lang="fr-FR" sz="1400" b="1" dirty="0">
                <a:solidFill>
                  <a:srgbClr val="000099"/>
                </a:solidFill>
                <a:ea typeface="Times New Roman" panose="02020603050405020304" pitchFamily="18" charset="0"/>
              </a:rPr>
              <a:t>après un court sommeil</a:t>
            </a:r>
          </a:p>
        </p:txBody>
      </p:sp>
      <p:sp>
        <p:nvSpPr>
          <p:cNvPr id="23" name="Rectangle 22"/>
          <p:cNvSpPr/>
          <p:nvPr/>
        </p:nvSpPr>
        <p:spPr>
          <a:xfrm>
            <a:off x="8084399" y="3644858"/>
            <a:ext cx="3122971"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irritabilité, colère, agressivité</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angle 23"/>
          <p:cNvSpPr/>
          <p:nvPr/>
        </p:nvSpPr>
        <p:spPr>
          <a:xfrm>
            <a:off x="9460959" y="3839369"/>
            <a:ext cx="3160174"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réveil vers 3h du matin</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Rectangle 24"/>
          <p:cNvSpPr/>
          <p:nvPr/>
        </p:nvSpPr>
        <p:spPr>
          <a:xfrm>
            <a:off x="7036334" y="4033745"/>
            <a:ext cx="3477234"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  dans un contexte de surmenage</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Rectangle 25"/>
          <p:cNvSpPr/>
          <p:nvPr/>
        </p:nvSpPr>
        <p:spPr>
          <a:xfrm>
            <a:off x="10021237" y="4578099"/>
            <a:ext cx="1726755"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Times New Roman" panose="02020603050405020304" pitchFamily="18" charset="0"/>
              </a:rPr>
              <a:t>les vomissements</a:t>
            </a:r>
            <a:endParaRPr lang="fr-FR" sz="1400" b="1" dirty="0">
              <a:solidFill>
                <a:srgbClr val="000099"/>
              </a:solidFill>
            </a:endParaRPr>
          </a:p>
        </p:txBody>
      </p:sp>
      <p:sp>
        <p:nvSpPr>
          <p:cNvPr id="27" name="Rectangle 26"/>
          <p:cNvSpPr/>
          <p:nvPr/>
        </p:nvSpPr>
        <p:spPr>
          <a:xfrm>
            <a:off x="8774951" y="5305564"/>
            <a:ext cx="239681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d’excès alimentaires</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7532805" y="5847783"/>
            <a:ext cx="2113079" cy="324128"/>
          </a:xfrm>
          <a:prstGeom prst="rect">
            <a:avLst/>
          </a:prstGeom>
        </p:spPr>
        <p:txBody>
          <a:bodyPr wrap="non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éternuements en salve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Tree>
    <p:extLst>
      <p:ext uri="{BB962C8B-B14F-4D97-AF65-F5344CB8AC3E}">
        <p14:creationId xmlns:p14="http://schemas.microsoft.com/office/powerpoint/2010/main" val="208570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P spid="11" grpId="0"/>
      <p:bldP spid="20" grpId="0"/>
      <p:bldP spid="21" grpId="0"/>
      <p:bldP spid="22" grpId="0"/>
      <p:bldP spid="23" grpId="0"/>
      <p:bldP spid="24" grpId="0"/>
      <p:bldP spid="25" grpId="0"/>
      <p:bldP spid="26" grpId="0"/>
      <p:bldP spid="2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graphicFrame>
        <p:nvGraphicFramePr>
          <p:cNvPr id="8" name="Tableau 7"/>
          <p:cNvGraphicFramePr>
            <a:graphicFrameLocks noGrp="1"/>
          </p:cNvGraphicFramePr>
          <p:nvPr>
            <p:extLst>
              <p:ext uri="{D42A27DB-BD31-4B8C-83A1-F6EECF244321}">
                <p14:modId xmlns:p14="http://schemas.microsoft.com/office/powerpoint/2010/main" val="3059990071"/>
              </p:ext>
            </p:extLst>
          </p:nvPr>
        </p:nvGraphicFramePr>
        <p:xfrm>
          <a:off x="192505" y="2338969"/>
          <a:ext cx="6677527" cy="4565132"/>
        </p:xfrm>
        <a:graphic>
          <a:graphicData uri="http://schemas.openxmlformats.org/drawingml/2006/table">
            <a:tbl>
              <a:tblPr/>
              <a:tblGrid>
                <a:gridCol w="3037127">
                  <a:extLst>
                    <a:ext uri="{9D8B030D-6E8A-4147-A177-3AD203B41FA5}">
                      <a16:colId xmlns:a16="http://schemas.microsoft.com/office/drawing/2014/main" val="20000"/>
                    </a:ext>
                  </a:extLst>
                </a:gridCol>
                <a:gridCol w="3640400">
                  <a:extLst>
                    <a:ext uri="{9D8B030D-6E8A-4147-A177-3AD203B41FA5}">
                      <a16:colId xmlns:a16="http://schemas.microsoft.com/office/drawing/2014/main" val="20001"/>
                    </a:ext>
                  </a:extLst>
                </a:gridCol>
              </a:tblGrid>
              <a:tr h="2318756">
                <a:tc>
                  <a:txBody>
                    <a:bodyPr/>
                    <a:lstStyle/>
                    <a:p>
                      <a:pPr algn="ctr">
                        <a:spcBef>
                          <a:spcPts val="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400" dirty="0">
                        <a:effectLst/>
                        <a:latin typeface="Arial" panose="020B0604020202020204" pitchFamily="34" charset="0"/>
                        <a:ea typeface="Times New Roman" panose="02020603050405020304" pitchFamily="18" charset="0"/>
                      </a:endParaRPr>
                    </a:p>
                    <a:p>
                      <a:pPr marL="171450" lvl="0" indent="-171450" algn="l">
                        <a:spcBef>
                          <a:spcPts val="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peau : </a:t>
                      </a:r>
                    </a:p>
                    <a:p>
                      <a:pPr marL="361950" lvl="1" indent="-200025" algn="l">
                        <a:spcBef>
                          <a:spcPts val="300"/>
                        </a:spcBef>
                        <a:spcAft>
                          <a:spcPts val="0"/>
                        </a:spcAft>
                        <a:buFont typeface="Calibri" panose="020F0502020204030204" pitchFamily="34" charset="0"/>
                        <a:buChar char="-"/>
                        <a:tabLst>
                          <a:tab pos="266700" algn="l"/>
                          <a:tab pos="1649413" algn="l"/>
                        </a:tabLst>
                      </a:pPr>
                      <a:r>
                        <a:rPr lang="fr-FR" sz="1200" b="0" dirty="0">
                          <a:effectLst/>
                          <a:latin typeface="Arial" panose="020B0604020202020204" pitchFamily="34" charset="0"/>
                          <a:ea typeface="Times New Roman" panose="02020603050405020304" pitchFamily="18" charset="0"/>
                        </a:rPr>
                        <a:t>…………………………………….</a:t>
                      </a:r>
                    </a:p>
                    <a:p>
                      <a:pPr marL="361950" lvl="1" indent="-200025" algn="l">
                        <a:spcBef>
                          <a:spcPts val="300"/>
                        </a:spcBef>
                        <a:spcAft>
                          <a:spcPts val="0"/>
                        </a:spcAft>
                        <a:buFont typeface="Calibri" panose="020F0502020204030204" pitchFamily="34" charset="0"/>
                        <a:buNone/>
                        <a:tabLst>
                          <a:tab pos="266700" algn="l"/>
                          <a:tab pos="1649413" algn="l"/>
                        </a:tabLst>
                      </a:pPr>
                      <a:r>
                        <a:rPr lang="fr-FR" sz="1200" b="0" dirty="0">
                          <a:effectLst/>
                          <a:latin typeface="Arial" panose="020B0604020202020204" pitchFamily="34" charset="0"/>
                          <a:ea typeface="Times New Roman" panose="02020603050405020304" pitchFamily="18" charset="0"/>
                        </a:rPr>
                        <a:t>sur une base érythémateuse</a:t>
                      </a:r>
                    </a:p>
                    <a:p>
                      <a:pPr marL="361950" lvl="1" indent="-200025" algn="l">
                        <a:spcBef>
                          <a:spcPts val="300"/>
                        </a:spcBef>
                        <a:spcAft>
                          <a:spcPts val="0"/>
                        </a:spcAft>
                        <a:buFont typeface="Calibri" panose="020F0502020204030204" pitchFamily="34" charset="0"/>
                        <a:buChar char="-"/>
                        <a:tabLst>
                          <a:tab pos="266700" algn="l"/>
                          <a:tab pos="1649413" algn="l"/>
                        </a:tabLst>
                      </a:pPr>
                      <a:r>
                        <a:rPr lang="fr-FR" sz="1200" dirty="0">
                          <a:effectLst/>
                          <a:latin typeface="Arial" panose="020B0604020202020204" pitchFamily="34" charset="0"/>
                          <a:ea typeface="Times New Roman" panose="02020603050405020304" pitchFamily="18" charset="0"/>
                        </a:rPr>
                        <a:t>érythème en « peau de léopard »</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muqueuses</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tissus </a:t>
                      </a:r>
                      <a:r>
                        <a:rPr lang="fr-FR" sz="1200" dirty="0" err="1">
                          <a:effectLst/>
                          <a:latin typeface="Arial" panose="020B0604020202020204" pitchFamily="34" charset="0"/>
                          <a:ea typeface="Times New Roman" panose="02020603050405020304" pitchFamily="18" charset="0"/>
                          <a:cs typeface="Helv"/>
                        </a:rPr>
                        <a:t>fibroconjonctifs</a:t>
                      </a:r>
                      <a:r>
                        <a:rPr lang="fr-FR" sz="1200" dirty="0">
                          <a:effectLst/>
                          <a:latin typeface="Arial" panose="020B0604020202020204" pitchFamily="34" charset="0"/>
                          <a:ea typeface="Times New Roman" panose="02020603050405020304" pitchFamily="18" charset="0"/>
                          <a:cs typeface="Helv"/>
                        </a:rPr>
                        <a:t> </a:t>
                      </a:r>
                      <a:r>
                        <a:rPr lang="fr-FR" sz="1200" dirty="0" err="1">
                          <a:effectLst/>
                          <a:latin typeface="Arial" panose="020B0604020202020204" pitchFamily="34" charset="0"/>
                          <a:ea typeface="Times New Roman" panose="02020603050405020304" pitchFamily="18" charset="0"/>
                          <a:cs typeface="Helv"/>
                        </a:rPr>
                        <a:t>périarticulaires</a:t>
                      </a:r>
                      <a:r>
                        <a:rPr lang="fr-FR" sz="1200" dirty="0">
                          <a:effectLst/>
                          <a:latin typeface="Arial" panose="020B0604020202020204" pitchFamily="34" charset="0"/>
                          <a:ea typeface="Times New Roman" panose="02020603050405020304" pitchFamily="18" charset="0"/>
                          <a:cs typeface="Helv"/>
                        </a:rPr>
                        <a:t> : </a:t>
                      </a: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syndrome fébrile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100" dirty="0">
                        <a:effectLst/>
                        <a:latin typeface="Arial" panose="020B0604020202020204" pitchFamily="34" charset="0"/>
                        <a:ea typeface="Times New Roman" panose="02020603050405020304" pitchFamily="18" charset="0"/>
                      </a:endParaRP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courbatures, meurtrissures, </a:t>
                      </a: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prurit</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13560">
                <a:tc>
                  <a:txBody>
                    <a:bodyPr/>
                    <a:lstStyle/>
                    <a:p>
                      <a:pPr algn="ctr">
                        <a:spcBef>
                          <a:spcPts val="600"/>
                        </a:spcBef>
                        <a:spcAft>
                          <a:spcPts val="0"/>
                        </a:spcAft>
                        <a:tabLst>
                          <a:tab pos="1650365" algn="l"/>
                        </a:tabLst>
                      </a:pPr>
                      <a:r>
                        <a:rPr lang="fr-FR" sz="800" dirty="0">
                          <a:effectLst/>
                          <a:latin typeface="Arial" panose="020B0604020202020204" pitchFamily="34" charset="0"/>
                          <a:ea typeface="Times New Roman" panose="02020603050405020304" pitchFamily="18" charset="0"/>
                        </a:rPr>
                        <a:t> </a:t>
                      </a: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p>
                    <a:p>
                      <a:pPr algn="ctr">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p>
                      <a:pPr marL="342900" lvl="0" indent="-342900" algn="l">
                        <a:spcBef>
                          <a:spcPts val="300"/>
                        </a:spcBef>
                        <a:spcAft>
                          <a:spcPts val="0"/>
                        </a:spcAft>
                        <a:buFont typeface="Helv"/>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marL="114935" algn="l">
                        <a:spcBef>
                          <a:spcPts val="300"/>
                        </a:spcBef>
                        <a:spcAft>
                          <a:spcPts val="0"/>
                        </a:spcAft>
                        <a:tabLst>
                          <a:tab pos="1650365" algn="l"/>
                          <a:tab pos="449580" algn="l"/>
                        </a:tabLst>
                      </a:pPr>
                      <a:r>
                        <a:rPr lang="fr-FR" sz="1200" b="1" dirty="0">
                          <a:effectLst/>
                          <a:latin typeface="Arial" panose="020B0604020202020204" pitchFamily="34" charset="0"/>
                          <a:ea typeface="Times New Roman" panose="02020603050405020304" pitchFamily="18" charset="0"/>
                        </a:rPr>
                        <a:t> </a:t>
                      </a:r>
                      <a:endParaRPr lang="fr-FR" sz="1100" b="1"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endParaRPr lang="fr-FR" sz="8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r>
                        <a:rPr lang="fr-FR" sz="1400" b="1" dirty="0">
                          <a:effectLst/>
                          <a:latin typeface="Arial" panose="020B0604020202020204" pitchFamily="34" charset="0"/>
                          <a:ea typeface="Times New Roman" panose="02020603050405020304" pitchFamily="18" charset="0"/>
                        </a:rPr>
                        <a:t>MODALITÉS</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Aggravation </a:t>
                      </a:r>
                      <a:endParaRPr lang="fr-FR" sz="1200" dirty="0">
                        <a:effectLst/>
                        <a:latin typeface="Arial" panose="020B0604020202020204" pitchFamily="34" charset="0"/>
                        <a:ea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par </a:t>
                      </a: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 contact mouillé</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la fatigue excessive</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tabLst>
                          <a:tab pos="1650365" algn="l"/>
                        </a:tabLst>
                      </a:pPr>
                      <a:r>
                        <a:rPr lang="fr-FR" sz="1200" b="0" dirty="0">
                          <a:effectLst/>
                          <a:latin typeface="Arial" panose="020B0604020202020204" pitchFamily="34" charset="0"/>
                          <a:ea typeface="Times New Roman" panose="02020603050405020304" pitchFamily="18" charset="0"/>
                        </a:rPr>
                        <a:t> </a:t>
                      </a:r>
                    </a:p>
                    <a:p>
                      <a:pPr algn="l">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Amélioration </a:t>
                      </a:r>
                      <a:endParaRPr lang="fr-FR" sz="1200" b="0" dirty="0">
                        <a:effectLst/>
                        <a:latin typeface="Arial" panose="020B0604020202020204" pitchFamily="34" charset="0"/>
                        <a:ea typeface="Times New Roman" panose="02020603050405020304" pitchFamily="18" charset="0"/>
                      </a:endParaRP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a:t>
                      </a: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le changement de position,</a:t>
                      </a: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a:t>
                      </a:r>
                    </a:p>
                    <a:p>
                      <a:pPr marL="457200" algn="l">
                        <a:spcAft>
                          <a:spcPts val="0"/>
                        </a:spcAft>
                        <a:tabLst>
                          <a:tab pos="1650365" algn="l"/>
                          <a:tab pos="314325" algn="l"/>
                        </a:tabLst>
                      </a:pPr>
                      <a:r>
                        <a:rPr lang="fr-FR" sz="1200" dirty="0">
                          <a:effectLst/>
                          <a:latin typeface="Arial" panose="020B0604020202020204" pitchFamily="34" charset="0"/>
                          <a:ea typeface="Times New Roman" panose="02020603050405020304" pitchFamily="18" charset="0"/>
                        </a:rPr>
                        <a:t> </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Rectangle 2"/>
          <p:cNvSpPr>
            <a:spLocks noChangeArrowheads="1"/>
          </p:cNvSpPr>
          <p:nvPr/>
        </p:nvSpPr>
        <p:spPr bwMode="auto">
          <a:xfrm>
            <a:off x="1531285" y="1370989"/>
            <a:ext cx="37721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314325" algn="l"/>
                <a:tab pos="1651000" algn="l"/>
              </a:tabLst>
              <a:defRPr>
                <a:solidFill>
                  <a:schemeClr val="tx1"/>
                </a:solidFill>
                <a:latin typeface="Arial" panose="020B0604020202020204" pitchFamily="34" charset="0"/>
              </a:defRPr>
            </a:lvl1pPr>
            <a:lvl2pPr>
              <a:tabLst>
                <a:tab pos="314325" algn="l"/>
                <a:tab pos="1651000" algn="l"/>
              </a:tabLst>
              <a:defRPr>
                <a:solidFill>
                  <a:schemeClr val="tx1"/>
                </a:solidFill>
                <a:latin typeface="Arial" panose="020B0604020202020204" pitchFamily="34" charset="0"/>
              </a:defRPr>
            </a:lvl2pPr>
            <a:lvl3pPr>
              <a:tabLst>
                <a:tab pos="314325" algn="l"/>
                <a:tab pos="1651000" algn="l"/>
              </a:tabLst>
              <a:defRPr>
                <a:solidFill>
                  <a:schemeClr val="tx1"/>
                </a:solidFill>
                <a:latin typeface="Arial" panose="020B0604020202020204" pitchFamily="34" charset="0"/>
              </a:defRPr>
            </a:lvl3pPr>
            <a:lvl4pPr>
              <a:tabLst>
                <a:tab pos="314325" algn="l"/>
                <a:tab pos="1651000" algn="l"/>
              </a:tabLst>
              <a:defRPr>
                <a:solidFill>
                  <a:schemeClr val="tx1"/>
                </a:solidFill>
                <a:latin typeface="Arial" panose="020B0604020202020204" pitchFamily="34" charset="0"/>
              </a:defRPr>
            </a:lvl4pPr>
            <a:lvl5pPr>
              <a:tabLst>
                <a:tab pos="314325" algn="l"/>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endParaRPr kumimoji="0" lang="fr-FR" altLang="fr-FR"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Suite d’excès musculaires</a:t>
            </a:r>
            <a:endParaRPr kumimoji="0" lang="fr-FR" altLang="fr-FR"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Refroidissements » </a:t>
            </a:r>
            <a:r>
              <a:rPr lang="fr-FR" altLang="fr-FR" sz="1200" dirty="0">
                <a:ea typeface="Times New Roman" panose="02020603050405020304" pitchFamily="18" charset="0"/>
                <a:cs typeface="Arial" panose="020B0604020202020204" pitchFamily="34" charset="0"/>
              </a:rPr>
              <a:t>…………..........</a:t>
            </a:r>
            <a:endParaRPr kumimoji="0" lang="fr-FR" altLang="fr-FR" sz="120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Affections d’origine virale (états grippaux, herpès…)</a:t>
            </a: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grpSp>
        <p:nvGrpSpPr>
          <p:cNvPr id="10" name="Group 6"/>
          <p:cNvGrpSpPr>
            <a:grpSpLocks/>
          </p:cNvGrpSpPr>
          <p:nvPr/>
        </p:nvGrpSpPr>
        <p:grpSpPr bwMode="auto">
          <a:xfrm>
            <a:off x="192505" y="1091706"/>
            <a:ext cx="6677527" cy="1218687"/>
            <a:chOff x="1258" y="3978"/>
            <a:chExt cx="9231" cy="1629"/>
          </a:xfrm>
        </p:grpSpPr>
        <p:sp>
          <p:nvSpPr>
            <p:cNvPr id="11" name="Line 8"/>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Line 7"/>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3" name="Rectangle 12"/>
          <p:cNvSpPr/>
          <p:nvPr/>
        </p:nvSpPr>
        <p:spPr>
          <a:xfrm>
            <a:off x="6435013" y="1451437"/>
            <a:ext cx="6096000" cy="738664"/>
          </a:xfrm>
          <a:prstGeom prst="rect">
            <a:avLst/>
          </a:prstGeom>
        </p:spPr>
        <p:txBody>
          <a:bodyPr>
            <a:spAutoFit/>
          </a:bodyPr>
          <a:lstStyle/>
          <a:p>
            <a:pPr algn="ctr">
              <a:spcAft>
                <a:spcPts val="0"/>
              </a:spcAft>
              <a:tabLst>
                <a:tab pos="1650365" algn="l"/>
              </a:tabLst>
            </a:pPr>
            <a:r>
              <a:rPr lang="fr-FR" sz="2800" b="1" dirty="0">
                <a:solidFill>
                  <a:srgbClr val="000099"/>
                </a:solidFill>
                <a:ea typeface="Times New Roman" panose="02020603050405020304" pitchFamily="18" charset="0"/>
              </a:rPr>
              <a:t>RHUS TOXICODENDRON</a:t>
            </a:r>
            <a:r>
              <a:rPr lang="fr-FR" b="1" dirty="0">
                <a:ea typeface="Times New Roman" panose="02020603050405020304" pitchFamily="18" charset="0"/>
              </a:rPr>
              <a:t> </a:t>
            </a:r>
            <a:endParaRPr lang="fr-FR" sz="1200" dirty="0">
              <a:ea typeface="Times New Roman" panose="02020603050405020304" pitchFamily="18" charset="0"/>
            </a:endParaRPr>
          </a:p>
          <a:p>
            <a:pPr algn="ctr">
              <a:spcAft>
                <a:spcPts val="0"/>
              </a:spcAft>
              <a:tabLst>
                <a:tab pos="1650365" algn="l"/>
              </a:tabLst>
            </a:pPr>
            <a:r>
              <a:rPr lang="fr-FR" sz="1400" b="1" u="sng" dirty="0">
                <a:ea typeface="Times New Roman" panose="02020603050405020304" pitchFamily="18" charset="0"/>
              </a:rPr>
              <a:t>Mots clés</a:t>
            </a:r>
            <a:r>
              <a:rPr lang="fr-FR" sz="1400" b="1" dirty="0">
                <a:ea typeface="Times New Roman" panose="02020603050405020304" pitchFamily="18" charset="0"/>
              </a:rPr>
              <a:t> : dérouillage douloureux, vésicules</a:t>
            </a:r>
            <a:endParaRPr lang="fr-FR" sz="1100" dirty="0">
              <a:ea typeface="Times New Roman" panose="02020603050405020304" pitchFamily="18" charset="0"/>
            </a:endParaRPr>
          </a:p>
        </p:txBody>
      </p:sp>
      <p:sp>
        <p:nvSpPr>
          <p:cNvPr id="14" name="Rectangle 13"/>
          <p:cNvSpPr/>
          <p:nvPr/>
        </p:nvSpPr>
        <p:spPr>
          <a:xfrm>
            <a:off x="7069494" y="2712804"/>
            <a:ext cx="4584441" cy="3800015"/>
          </a:xfrm>
          <a:prstGeom prst="rect">
            <a:avLst/>
          </a:prstGeom>
        </p:spPr>
        <p:txBody>
          <a:bodyPr wrap="square">
            <a:spAutoFit/>
          </a:bodyPr>
          <a:lstStyle/>
          <a:p>
            <a:pPr>
              <a:spcAft>
                <a:spcPts val="0"/>
              </a:spcAft>
              <a:tabLst>
                <a:tab pos="1650365" algn="l"/>
              </a:tabLst>
            </a:pPr>
            <a:r>
              <a:rPr lang="fr-FR" sz="1400" b="1" dirty="0">
                <a:ea typeface="Times New Roman" panose="02020603050405020304" pitchFamily="18" charset="0"/>
              </a:rPr>
              <a:t>Principales indications</a:t>
            </a:r>
            <a:endParaRPr lang="fr-FR" sz="1400" dirty="0">
              <a:ea typeface="Times New Roman" panose="02020603050405020304" pitchFamily="18" charset="0"/>
            </a:endParaRPr>
          </a:p>
          <a:p>
            <a:pPr marL="180975" lvl="0" indent="-180975">
              <a:lnSpc>
                <a:spcPct val="115000"/>
              </a:lnSpc>
              <a:spcBef>
                <a:spcPts val="120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Dermatologie </a:t>
            </a:r>
            <a:r>
              <a:rPr lang="fr-FR" sz="1200" dirty="0">
                <a:ea typeface="Times New Roman" panose="02020603050405020304" pitchFamily="18" charset="0"/>
                <a:cs typeface="Helv"/>
              </a:rPr>
              <a:t>: Dermatoses </a:t>
            </a:r>
            <a:r>
              <a:rPr lang="fr-FR" sz="1200" dirty="0" err="1">
                <a:ea typeface="Times New Roman" panose="02020603050405020304" pitchFamily="18" charset="0"/>
                <a:cs typeface="Helv"/>
              </a:rPr>
              <a:t>érythémato-oedémateuses</a:t>
            </a:r>
            <a:r>
              <a:rPr lang="fr-FR" sz="1200" dirty="0">
                <a:ea typeface="Times New Roman" panose="02020603050405020304" pitchFamily="18" charset="0"/>
                <a:cs typeface="Helv"/>
              </a:rPr>
              <a:t> ou …………………. (eczéma, ……………………………………..)</a:t>
            </a:r>
            <a:endParaRPr lang="fr-FR" sz="1200" dirty="0">
              <a:latin typeface="Calibri" panose="020F0502020204030204" pitchFamily="34" charset="0"/>
              <a:ea typeface="Times New Roman" panose="02020603050405020304" pitchFamily="18" charset="0"/>
              <a:cs typeface="Helv"/>
            </a:endParaRPr>
          </a:p>
          <a:p>
            <a:pPr marL="180975" lvl="0" indent="-180975">
              <a:lnSpc>
                <a:spcPct val="115000"/>
              </a:lnSpc>
              <a:spcBef>
                <a:spcPts val="1200"/>
              </a:spcBef>
              <a:spcAft>
                <a:spcPts val="0"/>
              </a:spcAft>
              <a:buFont typeface="Wingdings" panose="05000000000000000000" pitchFamily="2" charset="2"/>
              <a:buChar char=""/>
              <a:tabLst>
                <a:tab pos="180975" algn="l"/>
              </a:tabLst>
            </a:pPr>
            <a:r>
              <a:rPr lang="fr-FR" sz="1200" b="1" dirty="0">
                <a:ea typeface="Times New Roman" panose="02020603050405020304" pitchFamily="18" charset="0"/>
                <a:cs typeface="Helv"/>
              </a:rPr>
              <a:t>Rhumatologie</a:t>
            </a:r>
            <a:r>
              <a:rPr lang="fr-FR" sz="1200" dirty="0">
                <a:ea typeface="Times New Roman" panose="02020603050405020304" pitchFamily="18" charset="0"/>
                <a:cs typeface="Helv"/>
              </a:rPr>
              <a:t> : </a:t>
            </a:r>
            <a:endParaRPr lang="fr-FR" sz="1200" dirty="0">
              <a:latin typeface="Calibri" panose="020F0502020204030204" pitchFamily="34" charset="0"/>
              <a:ea typeface="Times New Roman" panose="02020603050405020304" pitchFamily="18" charset="0"/>
              <a:cs typeface="Helv"/>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sciatalgies avec douleurs déchirantes améliorées par le mouvement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Traumatologie</a:t>
            </a:r>
            <a:endParaRPr lang="fr-FR" sz="1200" dirty="0">
              <a:latin typeface="Calibri" panose="020F0502020204030204" pitchFamily="34" charset="0"/>
              <a:ea typeface="Times New Roman" panose="02020603050405020304" pitchFamily="18" charset="0"/>
              <a:cs typeface="Helv"/>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fatigabilité musculaire, excès musculaires</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Infectiologie : </a:t>
            </a:r>
            <a:r>
              <a:rPr lang="fr-FR" sz="1200" dirty="0">
                <a:ea typeface="Times New Roman" panose="02020603050405020304" pitchFamily="18" charset="0"/>
                <a:cs typeface="Helv"/>
              </a:rPr>
              <a:t>………..………….., dengue</a:t>
            </a:r>
            <a:endParaRPr lang="fr-FR" sz="1200" dirty="0">
              <a:latin typeface="Calibri" panose="020F0502020204030204" pitchFamily="34" charset="0"/>
              <a:ea typeface="Times New Roman" panose="02020603050405020304" pitchFamily="18" charset="0"/>
              <a:cs typeface="Helv"/>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ORL</a:t>
            </a:r>
            <a:r>
              <a:rPr lang="fr-FR" sz="1200" dirty="0">
                <a:ea typeface="Times New Roman" panose="02020603050405020304" pitchFamily="18" charset="0"/>
                <a:cs typeface="Helv"/>
              </a:rPr>
              <a:t> : enrouement s’améliorant ………………. ………………………………….</a:t>
            </a:r>
            <a:endParaRPr lang="fr-FR" sz="1200" dirty="0">
              <a:effectLst/>
              <a:latin typeface="Calibri" panose="020F0502020204030204" pitchFamily="34" charset="0"/>
              <a:ea typeface="Times New Roman" panose="02020603050405020304" pitchFamily="18" charset="0"/>
              <a:cs typeface="Helv"/>
            </a:endParaRPr>
          </a:p>
        </p:txBody>
      </p:sp>
      <p:sp>
        <p:nvSpPr>
          <p:cNvPr id="2" name="Rectangle 1"/>
          <p:cNvSpPr/>
          <p:nvPr/>
        </p:nvSpPr>
        <p:spPr>
          <a:xfrm>
            <a:off x="3725280" y="1749070"/>
            <a:ext cx="1258678" cy="307777"/>
          </a:xfrm>
          <a:prstGeom prst="rect">
            <a:avLst/>
          </a:prstGeom>
        </p:spPr>
        <p:txBody>
          <a:bodyPr wrap="none">
            <a:spAutoFit/>
          </a:bodyPr>
          <a:lstStyle/>
          <a:p>
            <a:r>
              <a:rPr lang="fr-FR" altLang="fr-FR" sz="1400" b="1" dirty="0">
                <a:solidFill>
                  <a:srgbClr val="000099"/>
                </a:solidFill>
                <a:ea typeface="Times New Roman" panose="02020603050405020304" pitchFamily="18" charset="0"/>
                <a:cs typeface="Arial" panose="020B0604020202020204" pitchFamily="34" charset="0"/>
              </a:rPr>
              <a:t>par humidité</a:t>
            </a:r>
            <a:endParaRPr lang="fr-FR" sz="1400" b="1" dirty="0">
              <a:solidFill>
                <a:srgbClr val="000099"/>
              </a:solidFill>
            </a:endParaRPr>
          </a:p>
        </p:txBody>
      </p:sp>
      <p:sp>
        <p:nvSpPr>
          <p:cNvPr id="4" name="Rectangle 3"/>
          <p:cNvSpPr/>
          <p:nvPr/>
        </p:nvSpPr>
        <p:spPr>
          <a:xfrm>
            <a:off x="402741" y="3061577"/>
            <a:ext cx="2856872" cy="307777"/>
          </a:xfrm>
          <a:prstGeom prst="rect">
            <a:avLst/>
          </a:prstGeom>
        </p:spPr>
        <p:txBody>
          <a:bodyPr wrap="none">
            <a:spAutoFit/>
          </a:bodyPr>
          <a:lstStyle/>
          <a:p>
            <a:r>
              <a:rPr lang="fr-FR" sz="1400" b="1" dirty="0">
                <a:solidFill>
                  <a:srgbClr val="000099"/>
                </a:solidFill>
                <a:ea typeface="Times New Roman" panose="02020603050405020304" pitchFamily="18" charset="0"/>
              </a:rPr>
              <a:t>petites vésicules à liquide clair </a:t>
            </a:r>
            <a:endParaRPr lang="fr-FR" sz="1400" b="1" dirty="0">
              <a:solidFill>
                <a:srgbClr val="000099"/>
              </a:solidFill>
            </a:endParaRPr>
          </a:p>
        </p:txBody>
      </p:sp>
      <p:sp>
        <p:nvSpPr>
          <p:cNvPr id="6" name="Rectangle 5"/>
          <p:cNvSpPr/>
          <p:nvPr/>
        </p:nvSpPr>
        <p:spPr>
          <a:xfrm>
            <a:off x="335828" y="4103033"/>
            <a:ext cx="1745991" cy="307777"/>
          </a:xfrm>
          <a:prstGeom prst="rect">
            <a:avLst/>
          </a:prstGeom>
        </p:spPr>
        <p:txBody>
          <a:bodyPr wrap="none">
            <a:spAutoFit/>
          </a:bodyPr>
          <a:lstStyle/>
          <a:p>
            <a:pPr lvl="0">
              <a:spcBef>
                <a:spcPts val="3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douleurs, raideurs</a:t>
            </a:r>
          </a:p>
        </p:txBody>
      </p:sp>
      <p:sp>
        <p:nvSpPr>
          <p:cNvPr id="7" name="Rectangle 6"/>
          <p:cNvSpPr/>
          <p:nvPr/>
        </p:nvSpPr>
        <p:spPr>
          <a:xfrm>
            <a:off x="5233383" y="2678811"/>
            <a:ext cx="891591"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raideurs</a:t>
            </a:r>
            <a:endParaRPr lang="fr-FR" sz="1800" b="1" dirty="0">
              <a:solidFill>
                <a:srgbClr val="000099"/>
              </a:solidFill>
              <a:ea typeface="Times New Roman" panose="02020603050405020304" pitchFamily="18" charset="0"/>
              <a:cs typeface="Helv"/>
            </a:endParaRPr>
          </a:p>
        </p:txBody>
      </p:sp>
      <p:sp>
        <p:nvSpPr>
          <p:cNvPr id="15" name="Rectangle 14"/>
          <p:cNvSpPr/>
          <p:nvPr/>
        </p:nvSpPr>
        <p:spPr>
          <a:xfrm>
            <a:off x="473575" y="5168148"/>
            <a:ext cx="1677062" cy="307777"/>
          </a:xfrm>
          <a:prstGeom prst="rect">
            <a:avLst/>
          </a:prstGeom>
        </p:spPr>
        <p:txBody>
          <a:bodyPr wrap="none">
            <a:spAutoFit/>
          </a:bodyPr>
          <a:lstStyle/>
          <a:p>
            <a:pPr lvl="0">
              <a:spcBef>
                <a:spcPts val="3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besoin de remuer</a:t>
            </a:r>
          </a:p>
        </p:txBody>
      </p:sp>
      <p:sp>
        <p:nvSpPr>
          <p:cNvPr id="16" name="Rectangle 15"/>
          <p:cNvSpPr/>
          <p:nvPr/>
        </p:nvSpPr>
        <p:spPr>
          <a:xfrm>
            <a:off x="3786824" y="5118855"/>
            <a:ext cx="1029449"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Times New Roman" panose="02020603050405020304" pitchFamily="18" charset="0"/>
              </a:rPr>
              <a:t>l’humidité</a:t>
            </a:r>
            <a:endParaRPr lang="fr-FR" sz="1400" b="1" dirty="0">
              <a:solidFill>
                <a:srgbClr val="000099"/>
              </a:solidFill>
            </a:endParaRPr>
          </a:p>
        </p:txBody>
      </p:sp>
      <p:sp>
        <p:nvSpPr>
          <p:cNvPr id="17" name="Rectangle 16"/>
          <p:cNvSpPr/>
          <p:nvPr/>
        </p:nvSpPr>
        <p:spPr>
          <a:xfrm>
            <a:off x="3808607" y="5300476"/>
            <a:ext cx="2191626" cy="324128"/>
          </a:xfrm>
          <a:prstGeom prst="rect">
            <a:avLst/>
          </a:prstGeom>
        </p:spPr>
        <p:txBody>
          <a:bodyPr wrap="none">
            <a:spAutoFit/>
          </a:bodyPr>
          <a:lstStyle/>
          <a:p>
            <a:pPr lvl="0">
              <a:lnSpc>
                <a:spcPct val="115000"/>
              </a:lnSpc>
              <a:spcAft>
                <a:spcPts val="0"/>
              </a:spcAft>
            </a:pPr>
            <a:r>
              <a:rPr lang="fr-FR" sz="1400" b="1" dirty="0">
                <a:solidFill>
                  <a:srgbClr val="000099"/>
                </a:solidFill>
                <a:ea typeface="Times New Roman" panose="02020603050405020304" pitchFamily="18" charset="0"/>
                <a:cs typeface="Times New Roman" panose="02020603050405020304" pitchFamily="18" charset="0"/>
              </a:rPr>
              <a:t>le début du mouvement</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7"/>
          <p:cNvSpPr/>
          <p:nvPr/>
        </p:nvSpPr>
        <p:spPr>
          <a:xfrm>
            <a:off x="3808607" y="6087037"/>
            <a:ext cx="2658100" cy="307777"/>
          </a:xfrm>
          <a:prstGeom prst="rect">
            <a:avLst/>
          </a:prstGeom>
        </p:spPr>
        <p:txBody>
          <a:bodyPr wrap="none">
            <a:spAutoFit/>
          </a:bodyPr>
          <a:lstStyle/>
          <a:p>
            <a:r>
              <a:rPr lang="fr-FR" sz="1400" b="1" dirty="0">
                <a:solidFill>
                  <a:srgbClr val="000099"/>
                </a:solidFill>
                <a:ea typeface="Times New Roman" panose="02020603050405020304" pitchFamily="18" charset="0"/>
              </a:rPr>
              <a:t>le mouvement lent et continu</a:t>
            </a:r>
            <a:endParaRPr lang="fr-FR" sz="1400" b="1" dirty="0">
              <a:solidFill>
                <a:srgbClr val="000099"/>
              </a:solidFill>
            </a:endParaRPr>
          </a:p>
        </p:txBody>
      </p:sp>
      <p:sp>
        <p:nvSpPr>
          <p:cNvPr id="19" name="Rectangle 18"/>
          <p:cNvSpPr/>
          <p:nvPr/>
        </p:nvSpPr>
        <p:spPr>
          <a:xfrm>
            <a:off x="3796442" y="6480175"/>
            <a:ext cx="1019831" cy="307777"/>
          </a:xfrm>
          <a:prstGeom prst="rect">
            <a:avLst/>
          </a:prstGeom>
        </p:spPr>
        <p:txBody>
          <a:bodyPr wrap="none">
            <a:spAutoFit/>
          </a:bodyPr>
          <a:lstStyle/>
          <a:p>
            <a:pPr lvl="0">
              <a:spcAft>
                <a:spcPts val="0"/>
              </a:spcAft>
              <a:tabLst>
                <a:tab pos="1650365" algn="l"/>
                <a:tab pos="314325" algn="l"/>
              </a:tabLst>
            </a:pPr>
            <a:r>
              <a:rPr lang="fr-FR" sz="1400" b="1" dirty="0">
                <a:solidFill>
                  <a:srgbClr val="000099"/>
                </a:solidFill>
                <a:ea typeface="Times New Roman" panose="02020603050405020304" pitchFamily="18" charset="0"/>
              </a:rPr>
              <a:t>la chaleur</a:t>
            </a:r>
          </a:p>
        </p:txBody>
      </p:sp>
      <p:sp>
        <p:nvSpPr>
          <p:cNvPr id="20" name="Rectangle 19"/>
          <p:cNvSpPr/>
          <p:nvPr/>
        </p:nvSpPr>
        <p:spPr>
          <a:xfrm>
            <a:off x="7201113" y="3274715"/>
            <a:ext cx="1297150"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vésiculeuses</a:t>
            </a:r>
            <a:endParaRPr lang="fr-FR" sz="1200" b="1" dirty="0">
              <a:solidFill>
                <a:srgbClr val="000099"/>
              </a:solidFill>
            </a:endParaRPr>
          </a:p>
        </p:txBody>
      </p:sp>
      <p:sp>
        <p:nvSpPr>
          <p:cNvPr id="21" name="Rectangle 20"/>
          <p:cNvSpPr/>
          <p:nvPr/>
        </p:nvSpPr>
        <p:spPr>
          <a:xfrm>
            <a:off x="9098660" y="3274715"/>
            <a:ext cx="2093843"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herpès, zona, varicelle</a:t>
            </a:r>
            <a:endParaRPr lang="fr-FR" sz="1400" b="1" dirty="0">
              <a:solidFill>
                <a:srgbClr val="000099"/>
              </a:solidFill>
            </a:endParaRPr>
          </a:p>
        </p:txBody>
      </p:sp>
      <p:sp>
        <p:nvSpPr>
          <p:cNvPr id="22" name="Rectangle 21"/>
          <p:cNvSpPr/>
          <p:nvPr/>
        </p:nvSpPr>
        <p:spPr>
          <a:xfrm>
            <a:off x="7321444" y="3950204"/>
            <a:ext cx="4484174"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douleurs rhumatismales provoquées ou</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Rectangle 22"/>
          <p:cNvSpPr/>
          <p:nvPr/>
        </p:nvSpPr>
        <p:spPr>
          <a:xfrm>
            <a:off x="7356373" y="5052702"/>
            <a:ext cx="257314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entorses (rééducation)</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angle 23"/>
          <p:cNvSpPr/>
          <p:nvPr/>
        </p:nvSpPr>
        <p:spPr>
          <a:xfrm>
            <a:off x="8284777" y="5584317"/>
            <a:ext cx="1406154"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états grippaux</a:t>
            </a:r>
            <a:endParaRPr lang="fr-FR" sz="1400" b="1" dirty="0">
              <a:solidFill>
                <a:srgbClr val="000099"/>
              </a:solidFill>
            </a:endParaRPr>
          </a:p>
        </p:txBody>
      </p:sp>
      <p:sp>
        <p:nvSpPr>
          <p:cNvPr id="25" name="Rectangle 24"/>
          <p:cNvSpPr/>
          <p:nvPr/>
        </p:nvSpPr>
        <p:spPr>
          <a:xfrm>
            <a:off x="10110653" y="5945565"/>
            <a:ext cx="2332670" cy="340093"/>
          </a:xfrm>
          <a:prstGeom prst="rect">
            <a:avLst/>
          </a:prstGeom>
        </p:spPr>
        <p:txBody>
          <a:bodyPr wrap="squar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au fur et à</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6" name="Rectangle 25"/>
          <p:cNvSpPr/>
          <p:nvPr/>
        </p:nvSpPr>
        <p:spPr>
          <a:xfrm>
            <a:off x="7219907" y="6159646"/>
            <a:ext cx="1878753" cy="324128"/>
          </a:xfrm>
          <a:prstGeom prst="rect">
            <a:avLst/>
          </a:prstGeom>
        </p:spPr>
        <p:txBody>
          <a:bodyPr wrap="square">
            <a:spAutoFit/>
          </a:bodyPr>
          <a:lstStyle/>
          <a:p>
            <a:pPr>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mesure</a:t>
            </a:r>
            <a:r>
              <a:rPr lang="fr-FR" sz="1400" b="1" dirty="0">
                <a:solidFill>
                  <a:srgbClr val="000099"/>
                </a:solidFill>
                <a:latin typeface="Calibri" panose="020F0502020204030204" pitchFamily="34" charset="0"/>
                <a:ea typeface="Times New Roman" panose="02020603050405020304" pitchFamily="18" charset="0"/>
                <a:cs typeface="Helv"/>
              </a:rPr>
              <a:t> </a:t>
            </a:r>
            <a:r>
              <a:rPr lang="fr-FR" sz="1400" b="1" dirty="0">
                <a:solidFill>
                  <a:srgbClr val="000099"/>
                </a:solidFill>
                <a:ea typeface="Times New Roman" panose="02020603050405020304" pitchFamily="18" charset="0"/>
                <a:cs typeface="Helv"/>
              </a:rPr>
              <a:t>qu’on parle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7" name="Rectangle 26"/>
          <p:cNvSpPr/>
          <p:nvPr/>
        </p:nvSpPr>
        <p:spPr>
          <a:xfrm>
            <a:off x="7356373" y="4128096"/>
            <a:ext cx="275428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aggravées par l’humidité</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9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598613"/>
            <a:ext cx="11347450" cy="430212"/>
          </a:xfrm>
          <a:ln>
            <a:noFill/>
          </a:ln>
        </p:spPr>
        <p:txBody>
          <a:bodyPr>
            <a:noAutofit/>
          </a:bodyPr>
          <a:lstStyle/>
          <a:p>
            <a:pPr marL="269875" indent="-269875">
              <a:lnSpc>
                <a:spcPct val="110000"/>
              </a:lnSpc>
              <a:buClr>
                <a:srgbClr val="1320C3"/>
              </a:buClr>
              <a:defRPr/>
            </a:pPr>
            <a:r>
              <a:rPr lang="fr-FR" altLang="fr-FR" sz="2000" dirty="0">
                <a:solidFill>
                  <a:srgbClr val="000099"/>
                </a:solidFill>
              </a:rPr>
              <a:t>4/ Est-ce que je peux donner des granules à mon bébé ?</a:t>
            </a: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eaLnBrk="1" hangingPunct="1">
              <a:buClr>
                <a:srgbClr val="1320C3"/>
              </a:buCl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pPr>
            <a:endParaRPr lang="fr-FR" altLang="fr-FR" sz="2000" dirty="0">
              <a:solidFill>
                <a:srgbClr val="000099"/>
              </a:solidFill>
            </a:endParaRPr>
          </a:p>
        </p:txBody>
      </p:sp>
      <p:sp>
        <p:nvSpPr>
          <p:cNvPr id="2" name="Espace réservé du numéro de diapositive 1"/>
          <p:cNvSpPr>
            <a:spLocks noGrp="1"/>
          </p:cNvSpPr>
          <p:nvPr>
            <p:ph type="sldNum" sz="quarter" idx="4294967295"/>
          </p:nvPr>
        </p:nvSpPr>
        <p:spPr>
          <a:xfrm>
            <a:off x="9448800" y="6319838"/>
            <a:ext cx="2743200" cy="365125"/>
          </a:xfrm>
        </p:spPr>
        <p:txBody>
          <a:bodyPr/>
          <a:lstStyle/>
          <a:p>
            <a:fld id="{2CE00AA1-E540-4D63-A28F-418A2C4690E4}" type="slidenum">
              <a:rPr lang="fr-FR" smtClean="0"/>
              <a:pPr/>
              <a:t>17</a:t>
            </a:fld>
            <a:endParaRPr lang="fr-FR" dirty="0"/>
          </a:p>
        </p:txBody>
      </p:sp>
      <p:sp>
        <p:nvSpPr>
          <p:cNvPr id="8"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1.1. Idées reçues</a:t>
            </a:r>
          </a:p>
        </p:txBody>
      </p:sp>
      <p:pic>
        <p:nvPicPr>
          <p:cNvPr id="11" name="Image 10"/>
          <p:cNvPicPr>
            <a:picLocks noChangeAspect="1"/>
          </p:cNvPicPr>
          <p:nvPr/>
        </p:nvPicPr>
        <p:blipFill rotWithShape="1">
          <a:blip r:embed="rId3"/>
          <a:srcRect l="8244" t="8116" r="2726" b="1798"/>
          <a:stretch/>
        </p:blipFill>
        <p:spPr>
          <a:xfrm>
            <a:off x="7541564" y="497432"/>
            <a:ext cx="986114" cy="9618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 11"/>
          <p:cNvPicPr>
            <a:picLocks noChangeAspect="1"/>
          </p:cNvPicPr>
          <p:nvPr/>
        </p:nvPicPr>
        <p:blipFill rotWithShape="1">
          <a:blip r:embed="rId4"/>
          <a:srcRect l="5575" t="6914" r="6504" b="3226"/>
          <a:stretch/>
        </p:blipFill>
        <p:spPr>
          <a:xfrm>
            <a:off x="9642573" y="487052"/>
            <a:ext cx="968814" cy="9722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Espace réservé du contenu 2"/>
          <p:cNvSpPr txBox="1">
            <a:spLocks/>
          </p:cNvSpPr>
          <p:nvPr/>
        </p:nvSpPr>
        <p:spPr>
          <a:xfrm>
            <a:off x="323272" y="3809146"/>
            <a:ext cx="11348027" cy="439837"/>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9875" indent="-269875">
              <a:lnSpc>
                <a:spcPct val="110000"/>
              </a:lnSpc>
              <a:buClr>
                <a:srgbClr val="1320C3"/>
              </a:buClr>
              <a:defRPr/>
            </a:pPr>
            <a:r>
              <a:rPr lang="fr-FR" altLang="fr-FR" sz="2000" dirty="0">
                <a:solidFill>
                  <a:srgbClr val="000099"/>
                </a:solidFill>
              </a:rPr>
              <a:t>5/ La posologie est identique pour un homme, un enfant, un chien ou un cheval.</a:t>
            </a:r>
          </a:p>
          <a:p>
            <a:pPr marL="269875" indent="-269875" fontAlgn="auto">
              <a:spcAft>
                <a:spcPts val="0"/>
              </a:spcAft>
              <a:buClr>
                <a:srgbClr val="1320C3"/>
              </a:buClr>
            </a:pPr>
            <a:endParaRPr lang="fr-FR" altLang="fr-FR" sz="2000" dirty="0">
              <a:solidFill>
                <a:srgbClr val="000099"/>
              </a:solidFill>
            </a:endParaRPr>
          </a:p>
          <a:p>
            <a:pPr marL="269875" indent="-269875" fontAlgn="auto">
              <a:spcAft>
                <a:spcPts val="0"/>
              </a:spcAft>
              <a:buClr>
                <a:srgbClr val="1320C3"/>
              </a:buClr>
            </a:pPr>
            <a:endParaRPr lang="fr-FR" altLang="fr-FR" sz="2000" dirty="0">
              <a:solidFill>
                <a:srgbClr val="000099"/>
              </a:solidFill>
            </a:endParaRPr>
          </a:p>
          <a:p>
            <a:pPr fontAlgn="auto">
              <a:spcAft>
                <a:spcPts val="0"/>
              </a:spcAft>
              <a:buClr>
                <a:srgbClr val="1320C3"/>
              </a:buClr>
            </a:pPr>
            <a:endParaRPr lang="fr-FR" altLang="fr-FR" sz="2000" b="1" dirty="0">
              <a:solidFill>
                <a:srgbClr val="000099"/>
              </a:solidFill>
            </a:endParaRPr>
          </a:p>
          <a:p>
            <a:pPr marL="269875" indent="-269875" fontAlgn="auto">
              <a:spcAft>
                <a:spcPts val="0"/>
              </a:spcAft>
              <a:buClr>
                <a:srgbClr val="1320C3"/>
              </a:buClr>
              <a:buFont typeface="Wingdings" panose="05000000000000000000" pitchFamily="2" charset="2"/>
              <a:buChar char="è"/>
            </a:pPr>
            <a:endParaRPr lang="fr-FR" altLang="fr-FR" sz="2000" dirty="0">
              <a:solidFill>
                <a:srgbClr val="000099"/>
              </a:solidFill>
            </a:endParaRPr>
          </a:p>
        </p:txBody>
      </p:sp>
      <p:sp>
        <p:nvSpPr>
          <p:cNvPr id="14" name="Espace réservé du contenu 2"/>
          <p:cNvSpPr txBox="1">
            <a:spLocks/>
          </p:cNvSpPr>
          <p:nvPr/>
        </p:nvSpPr>
        <p:spPr>
          <a:xfrm>
            <a:off x="323271" y="5354567"/>
            <a:ext cx="11348027" cy="441920"/>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0363" indent="-360363">
              <a:buClr>
                <a:srgbClr val="1320C3"/>
              </a:buClr>
              <a:defRPr/>
            </a:pPr>
            <a:r>
              <a:rPr lang="fr-FR" altLang="fr-FR" sz="2000" dirty="0">
                <a:solidFill>
                  <a:srgbClr val="000099"/>
                </a:solidFill>
              </a:rPr>
              <a:t>6/ 10 granules équivalent à 1 dose.</a:t>
            </a:r>
          </a:p>
        </p:txBody>
      </p:sp>
      <p:sp>
        <p:nvSpPr>
          <p:cNvPr id="15" name="ZoneTexte 3"/>
          <p:cNvSpPr txBox="1">
            <a:spLocks noChangeArrowheads="1"/>
          </p:cNvSpPr>
          <p:nvPr/>
        </p:nvSpPr>
        <p:spPr bwMode="auto">
          <a:xfrm>
            <a:off x="706149" y="4242632"/>
            <a:ext cx="9978736"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t>Oui, la quantité à prendre, pour les granules et les globules, est la même quels que soient le poids et l’âge, qu’il s’agisse d’un adulte, d’un enfant ou d’un animal (généralement 5 granules ou une dose par prise)</a:t>
            </a:r>
          </a:p>
        </p:txBody>
      </p:sp>
      <p:sp>
        <p:nvSpPr>
          <p:cNvPr id="16" name="ZoneTexte 9"/>
          <p:cNvSpPr txBox="1">
            <a:spLocks noChangeArrowheads="1"/>
          </p:cNvSpPr>
          <p:nvPr/>
        </p:nvSpPr>
        <p:spPr bwMode="auto">
          <a:xfrm>
            <a:off x="662015" y="5739895"/>
            <a:ext cx="8396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i="1" dirty="0"/>
              <a:t>Non, il n’y a pas d’équivalence. Les 2 formes pharmaceutiques ne sont pas substituables.</a:t>
            </a:r>
          </a:p>
        </p:txBody>
      </p:sp>
      <p:sp>
        <p:nvSpPr>
          <p:cNvPr id="17" name="ZoneTexte 10"/>
          <p:cNvSpPr txBox="1">
            <a:spLocks noChangeArrowheads="1"/>
          </p:cNvSpPr>
          <p:nvPr/>
        </p:nvSpPr>
        <p:spPr bwMode="auto">
          <a:xfrm>
            <a:off x="706149" y="2089295"/>
            <a:ext cx="9764713"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cs typeface="Arial" panose="020B0604020202020204" pitchFamily="34" charset="0"/>
              </a:rPr>
              <a:t>Oui. Pour les médicaments à donner aux nouveau-nés ou aux nourrissons, faire fondre 10 granules de chaque médicament choisi dans ¼ de biberon d’eau et renouveler chaque jour le mélange. </a:t>
            </a:r>
          </a:p>
          <a:p>
            <a:pPr eaLnBrk="1" hangingPunct="1">
              <a:lnSpc>
                <a:spcPct val="120000"/>
              </a:lnSpc>
              <a:buClr>
                <a:srgbClr val="1320C3"/>
              </a:buClr>
            </a:pPr>
            <a:r>
              <a:rPr lang="fr-FR" altLang="fr-FR" i="1" dirty="0">
                <a:cs typeface="Arial" panose="020B0604020202020204" pitchFamily="34" charset="0"/>
              </a:rPr>
              <a:t>Conserver à l’abri de la lumière et au frais. </a:t>
            </a:r>
          </a:p>
          <a:p>
            <a:pPr eaLnBrk="1" hangingPunct="1">
              <a:lnSpc>
                <a:spcPct val="120000"/>
              </a:lnSpc>
              <a:buClr>
                <a:srgbClr val="1320C3"/>
              </a:buClr>
            </a:pPr>
            <a:r>
              <a:rPr lang="fr-FR" altLang="fr-FR" i="1" dirty="0">
                <a:cs typeface="Arial" panose="020B0604020202020204" pitchFamily="34" charset="0"/>
              </a:rPr>
              <a:t>Administrer le mélange par petites gorgées ou cuillères à café tout au long de la journée</a:t>
            </a:r>
          </a:p>
        </p:txBody>
      </p:sp>
    </p:spTree>
    <p:extLst>
      <p:ext uri="{BB962C8B-B14F-4D97-AF65-F5344CB8AC3E}">
        <p14:creationId xmlns:p14="http://schemas.microsoft.com/office/powerpoint/2010/main" val="21940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ChangeArrowheads="1"/>
          </p:cNvSpPr>
          <p:nvPr/>
        </p:nvSpPr>
        <p:spPr bwMode="auto">
          <a:xfrm>
            <a:off x="6261124" y="1671475"/>
            <a:ext cx="5422876"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la méthodologie de conseil</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Repérer et organiser les mots clés </a:t>
            </a: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rgbClr val="FFFFFF"/>
                </a:solidFill>
                <a:latin typeface="Arial Black" panose="020B0A04020102020204" pitchFamily="34" charset="0"/>
                <a:cs typeface="Arial" panose="020B0604020202020204" pitchFamily="34" charset="0"/>
              </a:rPr>
              <a:t>30’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srgbClr val="FFFFFF"/>
                </a:solidFill>
              </a:rPr>
              <a:t>Cas de comptoir</a:t>
            </a:r>
          </a:p>
        </p:txBody>
      </p:sp>
      <p:sp>
        <p:nvSpPr>
          <p:cNvPr id="15"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5">
            <a:extLst>
              <a:ext uri="{FF2B5EF4-FFF2-40B4-BE49-F238E27FC236}">
                <a16:creationId xmlns:a16="http://schemas.microsoft.com/office/drawing/2014/main" id="{DD1941BB-05E4-4936-845E-141A76C132CD}"/>
              </a:ext>
            </a:extLst>
          </p:cNvPr>
          <p:cNvSpPr>
            <a:spLocks noChangeArrowheads="1"/>
          </p:cNvSpPr>
          <p:nvPr/>
        </p:nvSpPr>
        <p:spPr bwMode="auto">
          <a:xfrm>
            <a:off x="3078212" y="2897168"/>
            <a:ext cx="9373763" cy="4429949"/>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sz="1800"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Pratiquer en groupe de 3</a:t>
            </a:r>
            <a:r>
              <a:rPr lang="fr-FR" altLang="fr-FR" sz="1800"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3 cas différents pour pratiquer </a:t>
            </a:r>
            <a:r>
              <a:rPr lang="fr-FR" altLang="fr-FR" sz="1800" dirty="0">
                <a:solidFill>
                  <a:srgbClr val="000099"/>
                </a:solidFill>
                <a:latin typeface="Arial"/>
                <a:ea typeface="ＭＳ Ｐゴシック" panose="020B0600070205080204" pitchFamily="34" charset="-128"/>
              </a:rPr>
              <a:t>chacun des rôles</a:t>
            </a:r>
          </a:p>
          <a:p>
            <a:pPr>
              <a:lnSpc>
                <a:spcPct val="110000"/>
              </a:lnSpc>
              <a:spcBef>
                <a:spcPct val="20000"/>
              </a:spcBef>
              <a:buFontTx/>
              <a:buBlip>
                <a:blip r:embed="rId3"/>
              </a:buBlip>
              <a:defRPr/>
            </a:pPr>
            <a:r>
              <a:rPr lang="fr-FR" altLang="fr-FR" sz="1800" b="1" dirty="0">
                <a:solidFill>
                  <a:srgbClr val="000099"/>
                </a:solidFill>
                <a:latin typeface="Arial"/>
                <a:ea typeface="ＭＳ Ｐゴシック" panose="020B0600070205080204" pitchFamily="34" charset="-128"/>
              </a:rPr>
              <a:t>S’appuyer sur</a:t>
            </a:r>
            <a:r>
              <a:rPr lang="fr-FR" altLang="fr-FR" sz="1800" dirty="0">
                <a:solidFill>
                  <a:srgbClr val="000099"/>
                </a:solidFill>
                <a:latin typeface="Arial"/>
                <a:ea typeface="ＭＳ Ｐゴシック" panose="020B0600070205080204" pitchFamily="34" charset="-128"/>
              </a:rPr>
              <a:t> </a:t>
            </a:r>
            <a:r>
              <a:rPr lang="fr-FR" altLang="fr-FR" sz="1800" b="1" dirty="0">
                <a:solidFill>
                  <a:srgbClr val="000099"/>
                </a:solidFill>
                <a:latin typeface="Arial"/>
                <a:ea typeface="ＭＳ Ｐゴシック" panose="020B0600070205080204" pitchFamily="34" charset="-128"/>
              </a:rPr>
              <a:t>les règles d’or et la méthodologie de conseil </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L’observateur s’appuie sur la grille « Observateur » pour faire le débrief du pharmacien</a:t>
            </a:r>
          </a:p>
          <a:p>
            <a:pPr marL="452438" lvl="1" eaLnBrk="0" fontAlgn="base" hangingPunct="0">
              <a:lnSpc>
                <a:spcPct val="110000"/>
              </a:lnSpc>
              <a:spcBef>
                <a:spcPct val="2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Pour chaque cas  : </a:t>
            </a:r>
            <a:r>
              <a:rPr lang="fr-FR" altLang="fr-FR" sz="1800" dirty="0">
                <a:solidFill>
                  <a:srgbClr val="000099"/>
                </a:solidFill>
                <a:latin typeface="Arial"/>
                <a:ea typeface="ＭＳ Ｐゴシック" panose="020B0600070205080204" pitchFamily="34" charset="-128"/>
              </a:rPr>
              <a:t>4 min de jeu + 5 min débrief (méthode et conseil)</a:t>
            </a:r>
          </a:p>
        </p:txBody>
      </p:sp>
    </p:spTree>
    <p:extLst>
      <p:ext uri="{BB962C8B-B14F-4D97-AF65-F5344CB8AC3E}">
        <p14:creationId xmlns:p14="http://schemas.microsoft.com/office/powerpoint/2010/main" val="1167275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pic>
        <p:nvPicPr>
          <p:cNvPr id="4" name="Image 3"/>
          <p:cNvPicPr>
            <a:picLocks noChangeAspect="1"/>
          </p:cNvPicPr>
          <p:nvPr/>
        </p:nvPicPr>
        <p:blipFill>
          <a:blip r:embed="rId3"/>
          <a:stretch>
            <a:fillRect/>
          </a:stretch>
        </p:blipFill>
        <p:spPr>
          <a:xfrm>
            <a:off x="5097585" y="1464492"/>
            <a:ext cx="3648075" cy="5133975"/>
          </a:xfrm>
          <a:prstGeom prst="rect">
            <a:avLst/>
          </a:prstGeom>
        </p:spPr>
      </p:pic>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FontTx/>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le patient</a:t>
            </a:r>
          </a:p>
          <a:p>
            <a:pPr marL="342900" indent="-342900">
              <a:spcBef>
                <a:spcPct val="50000"/>
              </a:spcBef>
              <a:buClr>
                <a:srgbClr val="000099"/>
              </a:buClr>
              <a:buFontTx/>
              <a:buBlip>
                <a:blip r:embed="rId4"/>
              </a:buBlip>
              <a:defRPr/>
            </a:pPr>
            <a:r>
              <a:rPr lang="fr-FR" sz="1800" b="1" dirty="0">
                <a:solidFill>
                  <a:srgbClr val="000090"/>
                </a:solidFill>
                <a:ea typeface="ＭＳ Ｐゴシック" charset="-128"/>
                <a:cs typeface="Arial" panose="020B0604020202020204" pitchFamily="34" charset="0"/>
              </a:rPr>
              <a:t>p. 104 à 107</a:t>
            </a:r>
          </a:p>
          <a:p>
            <a:pPr marL="342900" indent="-342900">
              <a:spcBef>
                <a:spcPct val="50000"/>
              </a:spcBef>
              <a:buClr>
                <a:srgbClr val="000099"/>
              </a:buClr>
              <a:buFontTx/>
              <a:buBlip>
                <a:blip r:embed="rId4"/>
              </a:buBlip>
              <a:defRPr/>
            </a:pPr>
            <a:r>
              <a:rPr lang="fr-FR" sz="1800" dirty="0">
                <a:solidFill>
                  <a:srgbClr val="000090"/>
                </a:solidFill>
                <a:ea typeface="ＭＳ Ｐゴシック" charset="-128"/>
                <a:cs typeface="Arial" panose="020B0604020202020204" pitchFamily="34" charset="0"/>
              </a:rPr>
              <a:t>1 Fiche cas de comptoir par personne</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spTree>
    <p:extLst>
      <p:ext uri="{BB962C8B-B14F-4D97-AF65-F5344CB8AC3E}">
        <p14:creationId xmlns:p14="http://schemas.microsoft.com/office/powerpoint/2010/main" val="6491334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9277350" y="6319837"/>
            <a:ext cx="2743200" cy="365125"/>
          </a:xfrm>
          <a:prstGeom prst="rect">
            <a:avLst/>
          </a:prstGeom>
        </p:spPr>
        <p:txBody>
          <a:bodyPr/>
          <a:lstStyle/>
          <a:p>
            <a:fld id="{2CE00AA1-E540-4D63-A28F-418A2C4690E4}" type="slidenum">
              <a:rPr lang="fr-FR" smtClean="0">
                <a:solidFill>
                  <a:srgbClr val="4472C4">
                    <a:lumMod val="75000"/>
                  </a:srgbClr>
                </a:solidFill>
              </a:rPr>
              <a:pPr/>
              <a:t>172</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pic>
        <p:nvPicPr>
          <p:cNvPr id="3" name="Image 2"/>
          <p:cNvPicPr>
            <a:picLocks noChangeAspect="1"/>
          </p:cNvPicPr>
          <p:nvPr/>
        </p:nvPicPr>
        <p:blipFill>
          <a:blip r:embed="rId3"/>
          <a:stretch>
            <a:fillRect/>
          </a:stretch>
        </p:blipFill>
        <p:spPr>
          <a:xfrm>
            <a:off x="6055838" y="1555632"/>
            <a:ext cx="3638550" cy="5124450"/>
          </a:xfrm>
          <a:prstGeom prst="rect">
            <a:avLst/>
          </a:prstGeom>
          <a:ln>
            <a:solidFill>
              <a:schemeClr val="bg1">
                <a:lumMod val="65000"/>
              </a:schemeClr>
            </a:solidFill>
          </a:ln>
        </p:spPr>
      </p:pic>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FontTx/>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le pharmacien/préparateur</a:t>
            </a:r>
          </a:p>
          <a:p>
            <a:pPr marL="342900" indent="-342900">
              <a:spcBef>
                <a:spcPct val="50000"/>
              </a:spcBef>
              <a:buClr>
                <a:srgbClr val="000099"/>
              </a:buClr>
              <a:buFontTx/>
              <a:buBlip>
                <a:blip r:embed="rId4"/>
              </a:buBlip>
              <a:defRPr/>
            </a:pPr>
            <a:r>
              <a:rPr lang="fr-FR" sz="1800" b="1" dirty="0">
                <a:solidFill>
                  <a:srgbClr val="000090"/>
                </a:solidFill>
                <a:ea typeface="ＭＳ Ｐゴシック" charset="-128"/>
                <a:cs typeface="Arial" panose="020B0604020202020204" pitchFamily="34" charset="0"/>
              </a:rPr>
              <a:t>p. 101</a:t>
            </a:r>
          </a:p>
        </p:txBody>
      </p:sp>
    </p:spTree>
    <p:extLst>
      <p:ext uri="{BB962C8B-B14F-4D97-AF65-F5344CB8AC3E}">
        <p14:creationId xmlns:p14="http://schemas.microsoft.com/office/powerpoint/2010/main" val="16741855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pic>
        <p:nvPicPr>
          <p:cNvPr id="4" name="Image 3"/>
          <p:cNvPicPr>
            <a:picLocks noChangeAspect="1"/>
          </p:cNvPicPr>
          <p:nvPr/>
        </p:nvPicPr>
        <p:blipFill>
          <a:blip r:embed="rId3"/>
          <a:stretch>
            <a:fillRect/>
          </a:stretch>
        </p:blipFill>
        <p:spPr>
          <a:xfrm>
            <a:off x="5925223" y="1264437"/>
            <a:ext cx="3629025" cy="5124450"/>
          </a:xfrm>
          <a:prstGeom prst="rect">
            <a:avLst/>
          </a:prstGeom>
          <a:ln>
            <a:solidFill>
              <a:schemeClr val="bg1">
                <a:lumMod val="65000"/>
              </a:schemeClr>
            </a:solidFill>
          </a:ln>
        </p:spPr>
      </p:pic>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FontTx/>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l’observateur</a:t>
            </a:r>
          </a:p>
          <a:p>
            <a:pPr marL="342900" indent="-342900">
              <a:spcBef>
                <a:spcPct val="50000"/>
              </a:spcBef>
              <a:buClr>
                <a:srgbClr val="000099"/>
              </a:buClr>
              <a:buFontTx/>
              <a:buBlip>
                <a:blip r:embed="rId4"/>
              </a:buBlip>
              <a:defRPr/>
            </a:pPr>
            <a:r>
              <a:rPr lang="fr-FR" sz="1800" b="1" dirty="0">
                <a:solidFill>
                  <a:srgbClr val="000090"/>
                </a:solidFill>
                <a:ea typeface="ＭＳ Ｐゴシック" charset="-128"/>
                <a:cs typeface="Arial" panose="020B0604020202020204" pitchFamily="34" charset="0"/>
              </a:rPr>
              <a:t>p. 100</a:t>
            </a:r>
          </a:p>
        </p:txBody>
      </p:sp>
    </p:spTree>
    <p:extLst>
      <p:ext uri="{BB962C8B-B14F-4D97-AF65-F5344CB8AC3E}">
        <p14:creationId xmlns:p14="http://schemas.microsoft.com/office/powerpoint/2010/main" val="15331573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n°5</a:t>
            </a:r>
          </a:p>
        </p:txBody>
      </p:sp>
      <p:grpSp>
        <p:nvGrpSpPr>
          <p:cNvPr id="39" name="Groupe 38"/>
          <p:cNvGrpSpPr/>
          <p:nvPr/>
        </p:nvGrpSpPr>
        <p:grpSpPr>
          <a:xfrm>
            <a:off x="85749" y="982339"/>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09341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61927" y="2241768"/>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743031" y="4511342"/>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16003" y="5637393"/>
            <a:ext cx="3463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Aucune idée pour le moment</a:t>
            </a:r>
            <a:endParaRPr lang="fr-FR" dirty="0">
              <a:solidFill>
                <a:srgbClr val="000099"/>
              </a:solidFill>
            </a:endParaRPr>
          </a:p>
        </p:txBody>
      </p:sp>
      <p:sp>
        <p:nvSpPr>
          <p:cNvPr id="24" name="Text Box 11"/>
          <p:cNvSpPr txBox="1">
            <a:spLocks noChangeArrowheads="1"/>
          </p:cNvSpPr>
          <p:nvPr/>
        </p:nvSpPr>
        <p:spPr bwMode="auto">
          <a:xfrm>
            <a:off x="191935" y="5405157"/>
            <a:ext cx="3390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Cette fois non, mais les autres fois j’avais aussi les yeux larmoyants </a:t>
            </a:r>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6" y="2711605"/>
            <a:ext cx="3821253"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J’ai une démangeaison agaçante au niveau du palais.</a:t>
            </a:r>
            <a:endParaRPr lang="fr-FR" dirty="0">
              <a:solidFill>
                <a:srgbClr val="000099"/>
              </a:solidFill>
            </a:endParaRPr>
          </a:p>
        </p:txBody>
      </p:sp>
      <p:sp>
        <p:nvSpPr>
          <p:cNvPr id="29" name="Text Box 11"/>
          <p:cNvSpPr txBox="1">
            <a:spLocks noChangeArrowheads="1"/>
          </p:cNvSpPr>
          <p:nvPr/>
        </p:nvSpPr>
        <p:spPr bwMode="auto">
          <a:xfrm>
            <a:off x="212015" y="2662361"/>
            <a:ext cx="35335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beaucoup d’éternuements.</a:t>
            </a:r>
          </a:p>
          <a:p>
            <a:r>
              <a:rPr lang="fr-FR" i="1" dirty="0">
                <a:solidFill>
                  <a:srgbClr val="000099"/>
                </a:solidFill>
              </a:rPr>
              <a:t>Mon nez coule mais pas trop.</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J’ai de violents éternuements sans doute dus aux pollens de ce mois de mars. »</a:t>
            </a:r>
            <a:endParaRPr lang="fr-FR" altLang="fr-FR" i="1" dirty="0">
              <a:solidFill>
                <a:srgbClr val="000099"/>
              </a:solidFill>
            </a:endParaRPr>
          </a:p>
        </p:txBody>
      </p:sp>
      <p:grpSp>
        <p:nvGrpSpPr>
          <p:cNvPr id="28" name="Groupe 27"/>
          <p:cNvGrpSpPr/>
          <p:nvPr/>
        </p:nvGrpSpPr>
        <p:grpSpPr>
          <a:xfrm>
            <a:off x="850113" y="1703940"/>
            <a:ext cx="6787556" cy="504145"/>
            <a:chOff x="850113" y="1537717"/>
            <a:chExt cx="6787556" cy="504145"/>
          </a:xfrm>
        </p:grpSpPr>
        <p:sp>
          <p:nvSpPr>
            <p:cNvPr id="3" name="Rectangle 2"/>
            <p:cNvSpPr/>
            <p:nvPr/>
          </p:nvSpPr>
          <p:spPr>
            <a:xfrm>
              <a:off x="1480111" y="1537717"/>
              <a:ext cx="5434446" cy="286232"/>
            </a:xfrm>
            <a:prstGeom prst="rect">
              <a:avLst/>
            </a:prstGeom>
          </p:spPr>
          <p:txBody>
            <a:bodyPr wrap="square">
              <a:spAutoFit/>
            </a:bodyPr>
            <a:lstStyle/>
            <a:p>
              <a:pPr>
                <a:lnSpc>
                  <a:spcPct val="90000"/>
                </a:lnSpc>
              </a:pPr>
              <a:r>
                <a:rPr lang="fr-FR" sz="1400" i="1" dirty="0">
                  <a:solidFill>
                    <a:srgbClr val="000099"/>
                  </a:solidFill>
                </a:rPr>
                <a:t>Ça a commencé en sortant de chez le fleuriste. Tous les</a:t>
              </a:r>
            </a:p>
          </p:txBody>
        </p:sp>
        <p:sp>
          <p:nvSpPr>
            <p:cNvPr id="27" name="Rectangle 26"/>
            <p:cNvSpPr/>
            <p:nvPr/>
          </p:nvSpPr>
          <p:spPr>
            <a:xfrm>
              <a:off x="850113" y="1755630"/>
              <a:ext cx="6787556" cy="286232"/>
            </a:xfrm>
            <a:prstGeom prst="rect">
              <a:avLst/>
            </a:prstGeom>
          </p:spPr>
          <p:txBody>
            <a:bodyPr wrap="square">
              <a:spAutoFit/>
            </a:bodyPr>
            <a:lstStyle/>
            <a:p>
              <a:pPr>
                <a:lnSpc>
                  <a:spcPct val="90000"/>
                </a:lnSpc>
              </a:pPr>
              <a:r>
                <a:rPr lang="fr-FR" sz="1400" i="1" dirty="0">
                  <a:solidFill>
                    <a:srgbClr val="000099"/>
                  </a:solidFill>
                </a:rPr>
                <a:t>ans à la même période je fais un rhume qui dure une quinzaine de jours.</a:t>
              </a:r>
            </a:p>
          </p:txBody>
        </p:sp>
      </p:grpSp>
    </p:spTree>
    <p:extLst>
      <p:ext uri="{BB962C8B-B14F-4D97-AF65-F5344CB8AC3E}">
        <p14:creationId xmlns:p14="http://schemas.microsoft.com/office/powerpoint/2010/main" val="21897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n°6</a:t>
            </a:r>
          </a:p>
        </p:txBody>
      </p:sp>
      <p:grpSp>
        <p:nvGrpSpPr>
          <p:cNvPr id="39" name="Groupe 38"/>
          <p:cNvGrpSpPr/>
          <p:nvPr/>
        </p:nvGrpSpPr>
        <p:grpSpPr>
          <a:xfrm>
            <a:off x="85749" y="982339"/>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124585"/>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61927" y="2241768"/>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743031" y="4511342"/>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16003" y="5637393"/>
            <a:ext cx="3463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Rien de spécial</a:t>
            </a:r>
            <a:endParaRPr lang="fr-FR" dirty="0">
              <a:solidFill>
                <a:srgbClr val="000099"/>
              </a:solidFill>
            </a:endParaRPr>
          </a:p>
        </p:txBody>
      </p:sp>
      <p:sp>
        <p:nvSpPr>
          <p:cNvPr id="24" name="Text Box 11"/>
          <p:cNvSpPr txBox="1">
            <a:spLocks noChangeArrowheads="1"/>
          </p:cNvSpPr>
          <p:nvPr/>
        </p:nvSpPr>
        <p:spPr bwMode="auto">
          <a:xfrm>
            <a:off x="191935" y="5405157"/>
            <a:ext cx="33909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D’habitude, ça a tendance à tomber sur les bronches ou ça se transforme en sinusite.</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6" y="2711605"/>
            <a:ext cx="3821253" cy="88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Mon nez est bouché, je respire mal.</a:t>
            </a:r>
          </a:p>
          <a:p>
            <a:pPr>
              <a:spcBef>
                <a:spcPts val="600"/>
              </a:spcBef>
            </a:pPr>
            <a:r>
              <a:rPr lang="fr-FR" i="1" dirty="0">
                <a:solidFill>
                  <a:srgbClr val="000099"/>
                </a:solidFill>
              </a:rPr>
              <a:t>Je mouche épais et ça coule dans ma gorge. </a:t>
            </a:r>
          </a:p>
        </p:txBody>
      </p:sp>
      <p:sp>
        <p:nvSpPr>
          <p:cNvPr id="29" name="Text Box 11"/>
          <p:cNvSpPr txBox="1">
            <a:spLocks noChangeArrowheads="1"/>
          </p:cNvSpPr>
          <p:nvPr/>
        </p:nvSpPr>
        <p:spPr bwMode="auto">
          <a:xfrm>
            <a:off x="212015" y="2662361"/>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un rhume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Je suis enrhumé. »</a:t>
            </a:r>
            <a:endParaRPr lang="fr-FR" altLang="fr-FR" i="1" dirty="0">
              <a:solidFill>
                <a:srgbClr val="000099"/>
              </a:solidFill>
            </a:endParaRPr>
          </a:p>
        </p:txBody>
      </p:sp>
      <p:grpSp>
        <p:nvGrpSpPr>
          <p:cNvPr id="28" name="Groupe 27"/>
          <p:cNvGrpSpPr/>
          <p:nvPr/>
        </p:nvGrpSpPr>
        <p:grpSpPr>
          <a:xfrm>
            <a:off x="850113" y="1703940"/>
            <a:ext cx="6921277" cy="504145"/>
            <a:chOff x="850113" y="1537717"/>
            <a:chExt cx="6921277" cy="504145"/>
          </a:xfrm>
        </p:grpSpPr>
        <p:sp>
          <p:nvSpPr>
            <p:cNvPr id="3" name="Rectangle 2"/>
            <p:cNvSpPr/>
            <p:nvPr/>
          </p:nvSpPr>
          <p:spPr>
            <a:xfrm>
              <a:off x="2336944" y="1537717"/>
              <a:ext cx="5434446" cy="313932"/>
            </a:xfrm>
            <a:prstGeom prst="rect">
              <a:avLst/>
            </a:prstGeom>
          </p:spPr>
          <p:txBody>
            <a:bodyPr wrap="square">
              <a:spAutoFit/>
            </a:bodyPr>
            <a:lstStyle/>
            <a:p>
              <a:pPr>
                <a:lnSpc>
                  <a:spcPct val="90000"/>
                </a:lnSpc>
              </a:pPr>
              <a:r>
                <a:rPr lang="fr-FR" i="1" dirty="0">
                  <a:solidFill>
                    <a:srgbClr val="000099"/>
                  </a:solidFill>
                </a:rPr>
                <a:t>Depuis hier</a:t>
              </a:r>
            </a:p>
          </p:txBody>
        </p:sp>
        <p:sp>
          <p:nvSpPr>
            <p:cNvPr id="27" name="Rectangle 26"/>
            <p:cNvSpPr/>
            <p:nvPr/>
          </p:nvSpPr>
          <p:spPr>
            <a:xfrm>
              <a:off x="850113" y="1755630"/>
              <a:ext cx="6787556" cy="286232"/>
            </a:xfrm>
            <a:prstGeom prst="rect">
              <a:avLst/>
            </a:prstGeom>
          </p:spPr>
          <p:txBody>
            <a:bodyPr wrap="square">
              <a:spAutoFit/>
            </a:bodyPr>
            <a:lstStyle/>
            <a:p>
              <a:pPr>
                <a:lnSpc>
                  <a:spcPct val="90000"/>
                </a:lnSpc>
              </a:pPr>
              <a:endParaRPr lang="fr-FR" sz="1400" i="1" dirty="0">
                <a:solidFill>
                  <a:srgbClr val="000099"/>
                </a:solidFill>
              </a:endParaRPr>
            </a:p>
          </p:txBody>
        </p:sp>
      </p:grpSp>
    </p:spTree>
    <p:extLst>
      <p:ext uri="{BB962C8B-B14F-4D97-AF65-F5344CB8AC3E}">
        <p14:creationId xmlns:p14="http://schemas.microsoft.com/office/powerpoint/2010/main" val="2868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n°7</a:t>
            </a:r>
          </a:p>
        </p:txBody>
      </p:sp>
      <p:grpSp>
        <p:nvGrpSpPr>
          <p:cNvPr id="39" name="Groupe 38"/>
          <p:cNvGrpSpPr/>
          <p:nvPr/>
        </p:nvGrpSpPr>
        <p:grpSpPr>
          <a:xfrm>
            <a:off x="85749" y="982339"/>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124585"/>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61927" y="2241768"/>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ressent-il ? </a:t>
              </a:r>
              <a:endParaRPr lang="fr-FR" sz="1200" dirty="0"/>
            </a:p>
          </p:txBody>
        </p:sp>
        <p:sp>
          <p:nvSpPr>
            <p:cNvPr id="21" name="Text Box 16"/>
            <p:cNvSpPr txBox="1">
              <a:spLocks noChangeArrowheads="1"/>
            </p:cNvSpPr>
            <p:nvPr/>
          </p:nvSpPr>
          <p:spPr bwMode="auto">
            <a:xfrm>
              <a:off x="3743031" y="4511342"/>
              <a:ext cx="36094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16003" y="5637393"/>
            <a:ext cx="3463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dort sur le ventre, il est mieux</a:t>
            </a:r>
            <a:endParaRPr lang="fr-FR" dirty="0">
              <a:solidFill>
                <a:srgbClr val="000099"/>
              </a:solidFill>
            </a:endParaRPr>
          </a:p>
        </p:txBody>
      </p:sp>
      <p:sp>
        <p:nvSpPr>
          <p:cNvPr id="24" name="Text Box 11"/>
          <p:cNvSpPr txBox="1">
            <a:spLocks noChangeArrowheads="1"/>
          </p:cNvSpPr>
          <p:nvPr/>
        </p:nvSpPr>
        <p:spPr bwMode="auto">
          <a:xfrm>
            <a:off x="191935" y="5405157"/>
            <a:ext cx="33909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rien d’autre.</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7" y="2711605"/>
            <a:ext cx="349313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très abondant et liquide,</a:t>
            </a:r>
          </a:p>
          <a:p>
            <a:pPr>
              <a:spcBef>
                <a:spcPts val="600"/>
              </a:spcBef>
            </a:pPr>
            <a:r>
              <a:rPr lang="fr-FR" i="1" dirty="0">
                <a:solidFill>
                  <a:srgbClr val="000099"/>
                </a:solidFill>
              </a:rPr>
              <a:t>C’est surtout le matin et après les repas.</a:t>
            </a:r>
          </a:p>
          <a:p>
            <a:pPr>
              <a:spcBef>
                <a:spcPts val="600"/>
              </a:spcBef>
            </a:pPr>
            <a:r>
              <a:rPr lang="fr-FR" i="1" dirty="0">
                <a:solidFill>
                  <a:srgbClr val="000099"/>
                </a:solidFill>
              </a:rPr>
              <a:t>Il est fatigué et au lit</a:t>
            </a:r>
          </a:p>
        </p:txBody>
      </p:sp>
      <p:sp>
        <p:nvSpPr>
          <p:cNvPr id="29" name="Text Box 11"/>
          <p:cNvSpPr txBox="1">
            <a:spLocks noChangeArrowheads="1"/>
          </p:cNvSpPr>
          <p:nvPr/>
        </p:nvSpPr>
        <p:spPr bwMode="auto">
          <a:xfrm>
            <a:off x="212015" y="2662361"/>
            <a:ext cx="3533526"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Mon fils de 8 ans a la diarrhée.</a:t>
            </a:r>
          </a:p>
          <a:p>
            <a:pPr>
              <a:spcBef>
                <a:spcPts val="600"/>
              </a:spcBef>
            </a:pPr>
            <a:r>
              <a:rPr lang="fr-FR" i="1" dirty="0">
                <a:solidFill>
                  <a:srgbClr val="000099"/>
                </a:solidFill>
              </a:rPr>
              <a:t>C’est très rare qu’il soit malade.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Mon fils (8 ans) a la diarrhée. »</a:t>
            </a:r>
            <a:endParaRPr lang="fr-FR" altLang="fr-FR" i="1" dirty="0">
              <a:solidFill>
                <a:srgbClr val="000099"/>
              </a:solidFill>
            </a:endParaRPr>
          </a:p>
        </p:txBody>
      </p:sp>
      <p:grpSp>
        <p:nvGrpSpPr>
          <p:cNvPr id="28" name="Groupe 27"/>
          <p:cNvGrpSpPr/>
          <p:nvPr/>
        </p:nvGrpSpPr>
        <p:grpSpPr>
          <a:xfrm>
            <a:off x="850113" y="1703940"/>
            <a:ext cx="6921277" cy="535531"/>
            <a:chOff x="850113" y="1537717"/>
            <a:chExt cx="6921277" cy="535531"/>
          </a:xfrm>
        </p:grpSpPr>
        <p:sp>
          <p:nvSpPr>
            <p:cNvPr id="3" name="Rectangle 2"/>
            <p:cNvSpPr/>
            <p:nvPr/>
          </p:nvSpPr>
          <p:spPr>
            <a:xfrm>
              <a:off x="2336944" y="1537717"/>
              <a:ext cx="5434446" cy="535531"/>
            </a:xfrm>
            <a:prstGeom prst="rect">
              <a:avLst/>
            </a:prstGeom>
          </p:spPr>
          <p:txBody>
            <a:bodyPr wrap="square">
              <a:spAutoFit/>
            </a:bodyPr>
            <a:lstStyle/>
            <a:p>
              <a:pPr>
                <a:lnSpc>
                  <a:spcPct val="90000"/>
                </a:lnSpc>
              </a:pPr>
              <a:r>
                <a:rPr lang="fr-FR" i="1" dirty="0">
                  <a:solidFill>
                    <a:srgbClr val="000099"/>
                  </a:solidFill>
                </a:rPr>
                <a:t>Depuis 2 jours</a:t>
              </a:r>
            </a:p>
            <a:p>
              <a:pPr>
                <a:lnSpc>
                  <a:spcPct val="90000"/>
                </a:lnSpc>
              </a:pPr>
              <a:r>
                <a:rPr lang="fr-FR" i="1" dirty="0">
                  <a:solidFill>
                    <a:srgbClr val="000099"/>
                  </a:solidFill>
                </a:rPr>
                <a:t>Il a mangé beaucoup de cerises dimanche</a:t>
              </a:r>
            </a:p>
          </p:txBody>
        </p:sp>
        <p:sp>
          <p:nvSpPr>
            <p:cNvPr id="27" name="Rectangle 26"/>
            <p:cNvSpPr/>
            <p:nvPr/>
          </p:nvSpPr>
          <p:spPr>
            <a:xfrm>
              <a:off x="850113" y="1755630"/>
              <a:ext cx="6787556" cy="286232"/>
            </a:xfrm>
            <a:prstGeom prst="rect">
              <a:avLst/>
            </a:prstGeom>
          </p:spPr>
          <p:txBody>
            <a:bodyPr wrap="square">
              <a:spAutoFit/>
            </a:bodyPr>
            <a:lstStyle/>
            <a:p>
              <a:pPr>
                <a:lnSpc>
                  <a:spcPct val="90000"/>
                </a:lnSpc>
              </a:pPr>
              <a:endParaRPr lang="fr-FR" sz="1400" i="1" dirty="0">
                <a:solidFill>
                  <a:srgbClr val="000099"/>
                </a:solidFill>
              </a:endParaRPr>
            </a:p>
          </p:txBody>
        </p:sp>
      </p:grpSp>
    </p:spTree>
    <p:extLst>
      <p:ext uri="{BB962C8B-B14F-4D97-AF65-F5344CB8AC3E}">
        <p14:creationId xmlns:p14="http://schemas.microsoft.com/office/powerpoint/2010/main" val="25320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n°8</a:t>
            </a:r>
          </a:p>
        </p:txBody>
      </p:sp>
      <p:grpSp>
        <p:nvGrpSpPr>
          <p:cNvPr id="39" name="Groupe 38"/>
          <p:cNvGrpSpPr/>
          <p:nvPr/>
        </p:nvGrpSpPr>
        <p:grpSpPr>
          <a:xfrm>
            <a:off x="85749" y="982339"/>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24585"/>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61927" y="2241768"/>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Que ressentez-vous ? </a:t>
              </a:r>
              <a:endParaRPr lang="fr-FR" sz="1200" dirty="0">
                <a:solidFill>
                  <a:prstClr val="black"/>
                </a:solidFill>
              </a:endParaRPr>
            </a:p>
          </p:txBody>
        </p:sp>
        <p:sp>
          <p:nvSpPr>
            <p:cNvPr id="21" name="Text Box 16"/>
            <p:cNvSpPr txBox="1">
              <a:spLocks noChangeArrowheads="1"/>
            </p:cNvSpPr>
            <p:nvPr/>
          </p:nvSpPr>
          <p:spPr bwMode="auto">
            <a:xfrm>
              <a:off x="3743031" y="4511342"/>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Qu’est-ce qui vous fait du bien ou du moins bien ?</a:t>
              </a:r>
              <a:endParaRPr lang="fr-FR" dirty="0">
                <a:solidFill>
                  <a:prstClr val="black"/>
                </a:solidFill>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Avez-vous d’autres signes</a:t>
              </a:r>
              <a:endParaRPr lang="fr-FR" dirty="0">
                <a:solidFill>
                  <a:prstClr val="black"/>
                </a:solidFill>
              </a:endParaRPr>
            </a:p>
            <a:p>
              <a:pPr algn="ctr"/>
              <a:r>
                <a:rPr lang="fr-FR" b="1" dirty="0">
                  <a:solidFill>
                    <a:prstClr val="black"/>
                  </a:solidFill>
                </a:rPr>
                <a:t>à ajouter ?</a:t>
              </a:r>
              <a:endParaRPr lang="fr-FR" dirty="0">
                <a:solidFill>
                  <a:prstClr val="black"/>
                </a:solidFill>
              </a:endParaRPr>
            </a:p>
          </p:txBody>
        </p:sp>
      </p:grpSp>
      <p:sp>
        <p:nvSpPr>
          <p:cNvPr id="23" name="Text Box 11"/>
          <p:cNvSpPr txBox="1">
            <a:spLocks noChangeArrowheads="1"/>
          </p:cNvSpPr>
          <p:nvPr/>
        </p:nvSpPr>
        <p:spPr bwMode="auto">
          <a:xfrm>
            <a:off x="3916003" y="5637393"/>
            <a:ext cx="34632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Difficile à dire, les douches froides améliorent la démangeaison.</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605"/>
            <a:ext cx="3821253"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plein de petits boutons qui apparaissent surtout au niveau du décolleté.</a:t>
            </a:r>
          </a:p>
          <a:p>
            <a:pPr>
              <a:spcBef>
                <a:spcPts val="600"/>
              </a:spcBef>
            </a:pPr>
            <a:r>
              <a:rPr lang="fr-FR" i="1" dirty="0">
                <a:solidFill>
                  <a:srgbClr val="000099"/>
                </a:solidFill>
              </a:rPr>
              <a:t>Ça démange beaucoup</a:t>
            </a:r>
          </a:p>
        </p:txBody>
      </p:sp>
      <p:sp>
        <p:nvSpPr>
          <p:cNvPr id="29" name="Text Box 11"/>
          <p:cNvSpPr txBox="1">
            <a:spLocks noChangeArrowheads="1"/>
          </p:cNvSpPr>
          <p:nvPr/>
        </p:nvSpPr>
        <p:spPr bwMode="auto">
          <a:xfrm>
            <a:off x="204144" y="2638283"/>
            <a:ext cx="35335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pars dans 15 jours en vacances au soleil et je fais souvent des réactions.</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prstClr val="black"/>
                </a:solidFill>
              </a:rPr>
              <a:t>Qu'est-ce qui vous améliore ?</a:t>
            </a:r>
          </a:p>
          <a:p>
            <a:r>
              <a:rPr lang="fr-FR" sz="1200" dirty="0">
                <a:solidFill>
                  <a:prstClr val="black"/>
                </a:solidFill>
              </a:rPr>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J’aimerais une crème solaire à indice élevé. »</a:t>
            </a:r>
            <a:endParaRPr lang="fr-FR" altLang="fr-FR" i="1" dirty="0">
              <a:solidFill>
                <a:srgbClr val="000099"/>
              </a:solidFill>
            </a:endParaRPr>
          </a:p>
        </p:txBody>
      </p:sp>
      <p:grpSp>
        <p:nvGrpSpPr>
          <p:cNvPr id="28" name="Groupe 27"/>
          <p:cNvGrpSpPr/>
          <p:nvPr/>
        </p:nvGrpSpPr>
        <p:grpSpPr>
          <a:xfrm>
            <a:off x="850113" y="1703940"/>
            <a:ext cx="6787556" cy="535531"/>
            <a:chOff x="850113" y="1537717"/>
            <a:chExt cx="6787556" cy="535531"/>
          </a:xfrm>
        </p:grpSpPr>
        <p:sp>
          <p:nvSpPr>
            <p:cNvPr id="3" name="Rectangle 2"/>
            <p:cNvSpPr/>
            <p:nvPr/>
          </p:nvSpPr>
          <p:spPr>
            <a:xfrm>
              <a:off x="1392382" y="1537717"/>
              <a:ext cx="4859886" cy="535531"/>
            </a:xfrm>
            <a:prstGeom prst="rect">
              <a:avLst/>
            </a:prstGeom>
          </p:spPr>
          <p:txBody>
            <a:bodyPr wrap="square">
              <a:spAutoFit/>
            </a:bodyPr>
            <a:lstStyle/>
            <a:p>
              <a:pPr>
                <a:lnSpc>
                  <a:spcPct val="90000"/>
                </a:lnSpc>
              </a:pPr>
              <a:r>
                <a:rPr lang="fr-FR" i="1" dirty="0">
                  <a:solidFill>
                    <a:srgbClr val="000099"/>
                  </a:solidFill>
                </a:rPr>
                <a:t>Ça fait 2 ou 3 ans, au début c’était l’été et l’an dernier c’était même avec le soleil du printemps. </a:t>
              </a:r>
            </a:p>
          </p:txBody>
        </p:sp>
        <p:sp>
          <p:nvSpPr>
            <p:cNvPr id="27" name="Rectangle 26"/>
            <p:cNvSpPr/>
            <p:nvPr/>
          </p:nvSpPr>
          <p:spPr>
            <a:xfrm>
              <a:off x="850113" y="1755630"/>
              <a:ext cx="6787556" cy="286232"/>
            </a:xfrm>
            <a:prstGeom prst="rect">
              <a:avLst/>
            </a:prstGeom>
          </p:spPr>
          <p:txBody>
            <a:bodyPr wrap="square">
              <a:spAutoFit/>
            </a:bodyPr>
            <a:lstStyle/>
            <a:p>
              <a:pPr>
                <a:lnSpc>
                  <a:spcPct val="90000"/>
                </a:lnSpc>
              </a:pPr>
              <a:endParaRPr lang="fr-FR" sz="1400" i="1" dirty="0">
                <a:solidFill>
                  <a:srgbClr val="000099"/>
                </a:solidFill>
              </a:endParaRPr>
            </a:p>
          </p:txBody>
        </p:sp>
      </p:grpSp>
      <p:cxnSp>
        <p:nvCxnSpPr>
          <p:cNvPr id="30" name="Connecteur droit 29"/>
          <p:cNvCxnSpPr/>
          <p:nvPr/>
        </p:nvCxnSpPr>
        <p:spPr>
          <a:xfrm>
            <a:off x="672962" y="5818909"/>
            <a:ext cx="2091020" cy="10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7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9" name="Rectangle 2"/>
          <p:cNvSpPr>
            <a:spLocks noChangeArrowheads="1"/>
          </p:cNvSpPr>
          <p:nvPr/>
        </p:nvSpPr>
        <p:spPr bwMode="auto">
          <a:xfrm>
            <a:off x="5827014" y="2056309"/>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a:spcBef>
                <a:spcPct val="50000"/>
              </a:spcBef>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Evaluer les connaissances</a:t>
            </a:r>
          </a:p>
        </p:txBody>
      </p:sp>
      <p:sp>
        <p:nvSpPr>
          <p:cNvPr id="9" name="Rectangle 15"/>
          <p:cNvSpPr>
            <a:spLocks noChangeArrowheads="1"/>
          </p:cNvSpPr>
          <p:nvPr/>
        </p:nvSpPr>
        <p:spPr bwMode="auto">
          <a:xfrm>
            <a:off x="4512775" y="3855456"/>
            <a:ext cx="6048375" cy="2160588"/>
          </a:xfrm>
          <a:prstGeom prst="rect">
            <a:avLst/>
          </a:prstGeom>
          <a:noFill/>
          <a:ln>
            <a:noFill/>
          </a:ln>
        </p:spPr>
        <p:txBody>
          <a:bodyPr/>
          <a:lstStyle/>
          <a:p>
            <a:pPr marL="342900" indent="-342900">
              <a:buClr>
                <a:srgbClr val="ABD5FF"/>
              </a:buClr>
              <a:defRPr/>
            </a:pPr>
            <a:r>
              <a:rPr lang="fr-FR" b="1" u="sng" dirty="0">
                <a:solidFill>
                  <a:srgbClr val="000099"/>
                </a:solidFill>
                <a:ea typeface="ＭＳ Ｐゴシック" charset="-128"/>
                <a:cs typeface="Arial" panose="020B0604020202020204" pitchFamily="34" charset="0"/>
              </a:rPr>
              <a:t>Règles du jeu :</a:t>
            </a:r>
          </a:p>
          <a:p>
            <a:pPr marL="342900" indent="-342900">
              <a:buClr>
                <a:srgbClr val="ABD5FF"/>
              </a:buClr>
              <a:buFontTx/>
              <a:buChar char="o"/>
              <a:defRPr/>
            </a:pPr>
            <a:endParaRPr lang="fr-FR" b="1" u="sng" dirty="0">
              <a:solidFill>
                <a:srgbClr val="000099"/>
              </a:solidFill>
              <a:effectLst>
                <a:outerShdw blurRad="38100" dist="38100" dir="2700000" algn="tl">
                  <a:srgbClr val="C0C0C0"/>
                </a:outerShdw>
              </a:effectLst>
              <a:ea typeface="ＭＳ Ｐゴシック" charset="-128"/>
              <a:cs typeface="Arial" panose="020B0604020202020204" pitchFamily="34" charset="0"/>
            </a:endParaRPr>
          </a:p>
          <a:p>
            <a:pPr marL="342900" indent="-342900">
              <a:buClr>
                <a:srgbClr val="000099"/>
              </a:buClr>
              <a:buBlip>
                <a:blip r:embed="rId3"/>
              </a:buBlip>
              <a:defRPr/>
            </a:pPr>
            <a:r>
              <a:rPr lang="fr-FR" b="1" dirty="0">
                <a:solidFill>
                  <a:srgbClr val="000099"/>
                </a:solidFill>
                <a:ea typeface="ＭＳ Ｐゴシック" charset="-128"/>
                <a:cs typeface="Arial" panose="020B0604020202020204" pitchFamily="34" charset="0"/>
              </a:rPr>
              <a:t>Individuellement</a:t>
            </a:r>
          </a:p>
          <a:p>
            <a:pPr marL="342900" indent="-342900">
              <a:buClr>
                <a:srgbClr val="000099"/>
              </a:buClr>
              <a:buFontTx/>
              <a:buChar char="•"/>
              <a:defRPr/>
            </a:pPr>
            <a:endParaRPr lang="fr-FR" b="1" dirty="0">
              <a:solidFill>
                <a:srgbClr val="000099"/>
              </a:solidFill>
              <a:ea typeface="ＭＳ Ｐゴシック" charset="-128"/>
              <a:cs typeface="Arial" panose="020B0604020202020204" pitchFamily="34" charset="0"/>
            </a:endParaRPr>
          </a:p>
          <a:p>
            <a:pPr marL="342900" indent="-342900">
              <a:spcBef>
                <a:spcPct val="30000"/>
              </a:spcBef>
              <a:buClr>
                <a:srgbClr val="000099"/>
              </a:buClr>
              <a:buBlip>
                <a:blip r:embed="rId3"/>
              </a:buBlip>
              <a:defRPr/>
            </a:pPr>
            <a:r>
              <a:rPr lang="fr-FR" dirty="0">
                <a:solidFill>
                  <a:srgbClr val="000099"/>
                </a:solidFill>
                <a:ea typeface="ＭＳ Ｐゴシック" charset="-128"/>
                <a:cs typeface="Arial" panose="020B0604020202020204" pitchFamily="34" charset="0"/>
              </a:rPr>
              <a:t>Répondre à l’</a:t>
            </a:r>
            <a:r>
              <a:rPr lang="fr-FR" dirty="0" err="1">
                <a:solidFill>
                  <a:srgbClr val="000099"/>
                </a:solidFill>
                <a:ea typeface="ＭＳ Ｐゴシック" charset="-128"/>
                <a:cs typeface="Arial" panose="020B0604020202020204" pitchFamily="34" charset="0"/>
              </a:rPr>
              <a:t>homéoquizz</a:t>
            </a:r>
            <a:endParaRPr lang="fr-FR" dirty="0">
              <a:solidFill>
                <a:srgbClr val="000099"/>
              </a:solidFill>
              <a:ea typeface="ＭＳ Ｐゴシック" charset="-128"/>
              <a:cs typeface="Arial" panose="020B0604020202020204" pitchFamily="34" charset="0"/>
            </a:endParaRP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0" name="ZoneTexte 9"/>
          <p:cNvSpPr txBox="1"/>
          <p:nvPr/>
        </p:nvSpPr>
        <p:spPr>
          <a:xfrm rot="21560331">
            <a:off x="1538503"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8’</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Homéoquizz</a:t>
            </a:r>
            <a:endParaRPr lang="fr-FR" sz="3200" b="1"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ext Box 4"/>
          <p:cNvSpPr txBox="1">
            <a:spLocks noChangeArrowheads="1"/>
          </p:cNvSpPr>
          <p:nvPr/>
        </p:nvSpPr>
        <p:spPr bwMode="auto">
          <a:xfrm>
            <a:off x="4112418" y="4242656"/>
            <a:ext cx="5233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fr-FR" altLang="fr-FR" sz="2400" b="1" dirty="0">
                <a:solidFill>
                  <a:srgbClr val="000099"/>
                </a:solidFill>
              </a:rPr>
              <a:t>Et demain …</a:t>
            </a:r>
          </a:p>
          <a:p>
            <a:pPr eaLnBrk="1" hangingPunct="1">
              <a:spcBef>
                <a:spcPct val="50000"/>
              </a:spcBef>
            </a:pPr>
            <a:r>
              <a:rPr lang="fr-FR" altLang="fr-FR" sz="2400" b="1" i="1" dirty="0">
                <a:solidFill>
                  <a:srgbClr val="000099"/>
                </a:solidFill>
              </a:rPr>
              <a:t>Qu’allez-vous expérimenter ?</a:t>
            </a:r>
          </a:p>
        </p:txBody>
      </p:sp>
      <p:pic>
        <p:nvPicPr>
          <p:cNvPr id="351235" name="Picture 9"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931" y="166420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14844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471613"/>
            <a:ext cx="11347450" cy="430212"/>
          </a:xfrm>
          <a:ln>
            <a:noFill/>
          </a:ln>
        </p:spPr>
        <p:txBody>
          <a:bodyPr>
            <a:noAutofit/>
          </a:bodyPr>
          <a:lstStyle/>
          <a:p>
            <a:pPr marL="269875" indent="-269875">
              <a:lnSpc>
                <a:spcPct val="110000"/>
              </a:lnSpc>
              <a:buClr>
                <a:srgbClr val="1320C3"/>
              </a:buClr>
              <a:defRPr/>
            </a:pPr>
            <a:r>
              <a:rPr lang="fr-FR" altLang="fr-FR" sz="2000" dirty="0">
                <a:solidFill>
                  <a:srgbClr val="000099"/>
                </a:solidFill>
              </a:rPr>
              <a:t>7/ Je suis diabétique, puis-je prendre des granules ?</a:t>
            </a: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eaLnBrk="1" hangingPunct="1">
              <a:buClr>
                <a:srgbClr val="1320C3"/>
              </a:buCl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pPr>
            <a:endParaRPr lang="fr-FR" altLang="fr-FR" sz="2000" dirty="0">
              <a:solidFill>
                <a:srgbClr val="000099"/>
              </a:solidFill>
            </a:endParaRPr>
          </a:p>
        </p:txBody>
      </p:sp>
      <p:sp>
        <p:nvSpPr>
          <p:cNvPr id="2" name="Espace réservé du numéro de diapositive 1"/>
          <p:cNvSpPr>
            <a:spLocks noGrp="1"/>
          </p:cNvSpPr>
          <p:nvPr>
            <p:ph type="sldNum" sz="quarter" idx="4294967295"/>
          </p:nvPr>
        </p:nvSpPr>
        <p:spPr>
          <a:xfrm>
            <a:off x="9448800" y="6319838"/>
            <a:ext cx="2743200" cy="365125"/>
          </a:xfrm>
        </p:spPr>
        <p:txBody>
          <a:bodyPr/>
          <a:lstStyle/>
          <a:p>
            <a:fld id="{2CE00AA1-E540-4D63-A28F-418A2C4690E4}" type="slidenum">
              <a:rPr lang="fr-FR" smtClean="0"/>
              <a:pPr/>
              <a:t>18</a:t>
            </a:fld>
            <a:endParaRPr lang="fr-FR" dirty="0"/>
          </a:p>
        </p:txBody>
      </p:sp>
      <p:sp>
        <p:nvSpPr>
          <p:cNvPr id="8"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1.1. Idées reçues</a:t>
            </a:r>
          </a:p>
        </p:txBody>
      </p:sp>
      <p:pic>
        <p:nvPicPr>
          <p:cNvPr id="11" name="Image 10"/>
          <p:cNvPicPr>
            <a:picLocks noChangeAspect="1"/>
          </p:cNvPicPr>
          <p:nvPr/>
        </p:nvPicPr>
        <p:blipFill rotWithShape="1">
          <a:blip r:embed="rId3"/>
          <a:srcRect l="8244" t="8116" r="2726" b="1798"/>
          <a:stretch/>
        </p:blipFill>
        <p:spPr>
          <a:xfrm>
            <a:off x="7541564" y="497432"/>
            <a:ext cx="986114" cy="9618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 11"/>
          <p:cNvPicPr>
            <a:picLocks noChangeAspect="1"/>
          </p:cNvPicPr>
          <p:nvPr/>
        </p:nvPicPr>
        <p:blipFill rotWithShape="1">
          <a:blip r:embed="rId4"/>
          <a:srcRect l="5575" t="6914" r="6504" b="3226"/>
          <a:stretch/>
        </p:blipFill>
        <p:spPr>
          <a:xfrm>
            <a:off x="9642573" y="487052"/>
            <a:ext cx="968814" cy="9722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Espace réservé du contenu 2"/>
          <p:cNvSpPr txBox="1">
            <a:spLocks/>
          </p:cNvSpPr>
          <p:nvPr/>
        </p:nvSpPr>
        <p:spPr>
          <a:xfrm>
            <a:off x="323272" y="2989074"/>
            <a:ext cx="11348027" cy="439837"/>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9875" indent="-269875">
              <a:lnSpc>
                <a:spcPct val="110000"/>
              </a:lnSpc>
              <a:buClr>
                <a:srgbClr val="1320C3"/>
              </a:buClr>
              <a:defRPr/>
            </a:pPr>
            <a:r>
              <a:rPr lang="fr-FR" altLang="fr-FR" sz="2000" dirty="0">
                <a:solidFill>
                  <a:srgbClr val="000099"/>
                </a:solidFill>
              </a:rPr>
              <a:t>8/ J’ai une intolérance au lactose, je ne peux pas prendre de médicaments homéopathiques.</a:t>
            </a:r>
          </a:p>
          <a:p>
            <a:pPr marL="269875" indent="-269875" fontAlgn="auto">
              <a:spcAft>
                <a:spcPts val="0"/>
              </a:spcAft>
              <a:buClr>
                <a:srgbClr val="1320C3"/>
              </a:buClr>
            </a:pPr>
            <a:endParaRPr lang="fr-FR" altLang="fr-FR" sz="2000" dirty="0">
              <a:solidFill>
                <a:srgbClr val="000099"/>
              </a:solidFill>
            </a:endParaRPr>
          </a:p>
          <a:p>
            <a:pPr fontAlgn="auto">
              <a:spcAft>
                <a:spcPts val="0"/>
              </a:spcAft>
              <a:buClr>
                <a:srgbClr val="1320C3"/>
              </a:buClr>
            </a:pPr>
            <a:endParaRPr lang="fr-FR" altLang="fr-FR" sz="2000" b="1" dirty="0">
              <a:solidFill>
                <a:srgbClr val="000099"/>
              </a:solidFill>
            </a:endParaRPr>
          </a:p>
          <a:p>
            <a:pPr marL="269875" indent="-269875" fontAlgn="auto">
              <a:spcAft>
                <a:spcPts val="0"/>
              </a:spcAft>
              <a:buClr>
                <a:srgbClr val="1320C3"/>
              </a:buClr>
              <a:buFont typeface="Wingdings" panose="05000000000000000000" pitchFamily="2" charset="2"/>
              <a:buChar char="è"/>
            </a:pPr>
            <a:endParaRPr lang="fr-FR" altLang="fr-FR" sz="2000" dirty="0">
              <a:solidFill>
                <a:srgbClr val="000099"/>
              </a:solidFill>
            </a:endParaRPr>
          </a:p>
        </p:txBody>
      </p:sp>
      <p:sp>
        <p:nvSpPr>
          <p:cNvPr id="14" name="Espace réservé du contenu 2"/>
          <p:cNvSpPr txBox="1">
            <a:spLocks/>
          </p:cNvSpPr>
          <p:nvPr/>
        </p:nvSpPr>
        <p:spPr>
          <a:xfrm>
            <a:off x="323271" y="4300561"/>
            <a:ext cx="11348027" cy="441920"/>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0363" indent="-360363">
              <a:spcBef>
                <a:spcPts val="0"/>
              </a:spcBef>
              <a:buClr>
                <a:srgbClr val="1320C3"/>
              </a:buClr>
              <a:defRPr/>
            </a:pPr>
            <a:r>
              <a:rPr lang="fr-FR" altLang="fr-FR" sz="2000" dirty="0">
                <a:solidFill>
                  <a:srgbClr val="000099"/>
                </a:solidFill>
              </a:rPr>
              <a:t>9/ Est-ce que je peux garder mon dentifrice à la menthe ?</a:t>
            </a:r>
          </a:p>
        </p:txBody>
      </p:sp>
      <p:sp>
        <p:nvSpPr>
          <p:cNvPr id="18" name="ZoneTexte 6"/>
          <p:cNvSpPr txBox="1">
            <a:spLocks noChangeArrowheads="1"/>
          </p:cNvSpPr>
          <p:nvPr/>
        </p:nvSpPr>
        <p:spPr bwMode="auto">
          <a:xfrm>
            <a:off x="706149" y="1824454"/>
            <a:ext cx="1061389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lnSpc>
                <a:spcPct val="120000"/>
              </a:lnSpc>
            </a:pPr>
            <a:r>
              <a:rPr lang="fr-FR" altLang="fr-FR" i="1" dirty="0"/>
              <a:t>Oui, l’apport en sucre des granules est très faible. Il est à intégrer dans l’apport alimentaire. Le médecin et le patient diabétique connaissent la quantité quotidienne de sucre à ne pas dépasser pour ne pas déséquilibrer le diabète. </a:t>
            </a:r>
          </a:p>
          <a:p>
            <a:pPr algn="just">
              <a:lnSpc>
                <a:spcPct val="120000"/>
              </a:lnSpc>
            </a:pPr>
            <a:r>
              <a:rPr lang="fr-FR" altLang="fr-FR" i="1" dirty="0"/>
              <a:t>En cas de doute, renvoyer le patient vers son médecin.</a:t>
            </a:r>
          </a:p>
        </p:txBody>
      </p:sp>
      <p:sp>
        <p:nvSpPr>
          <p:cNvPr id="19" name="ZoneTexte 3"/>
          <p:cNvSpPr txBox="1">
            <a:spLocks noChangeArrowheads="1"/>
          </p:cNvSpPr>
          <p:nvPr/>
        </p:nvSpPr>
        <p:spPr bwMode="auto">
          <a:xfrm>
            <a:off x="706149" y="3422093"/>
            <a:ext cx="1033451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t>Faux, les symptômes d’intolérance apparaissent après ingestion de 10 g de lactose ; 5 granules 3 fois par jour en apporte près de 100 fois moins.</a:t>
            </a:r>
          </a:p>
        </p:txBody>
      </p:sp>
      <p:sp>
        <p:nvSpPr>
          <p:cNvPr id="20" name="ZoneTexte 10"/>
          <p:cNvSpPr txBox="1">
            <a:spLocks noChangeArrowheads="1"/>
          </p:cNvSpPr>
          <p:nvPr/>
        </p:nvSpPr>
        <p:spPr bwMode="auto">
          <a:xfrm>
            <a:off x="706149" y="4681286"/>
            <a:ext cx="1106530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t>Oui, vous pouvez. La menthe (comme le café), consommés à distance des prises de médicaments homéopathiques, sont sans incidence sur l’efficacité de la prescription.</a:t>
            </a:r>
          </a:p>
        </p:txBody>
      </p:sp>
      <p:sp>
        <p:nvSpPr>
          <p:cNvPr id="21" name="Espace réservé du contenu 2"/>
          <p:cNvSpPr txBox="1">
            <a:spLocks/>
          </p:cNvSpPr>
          <p:nvPr/>
        </p:nvSpPr>
        <p:spPr>
          <a:xfrm>
            <a:off x="323273" y="5552813"/>
            <a:ext cx="11348027" cy="441920"/>
          </a:xfrm>
          <a:prstGeom prst="rect">
            <a:avLst/>
          </a:prstGeom>
          <a:ln>
            <a:noFill/>
          </a:ln>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0363" indent="-360363">
              <a:spcBef>
                <a:spcPts val="0"/>
              </a:spcBef>
              <a:buClr>
                <a:srgbClr val="1320C3"/>
              </a:buClr>
              <a:defRPr/>
            </a:pPr>
            <a:r>
              <a:rPr lang="fr-FR" altLang="fr-FR" sz="2000" dirty="0">
                <a:solidFill>
                  <a:srgbClr val="000099"/>
                </a:solidFill>
              </a:rPr>
              <a:t>10/ 15 CH, c’est plus fort que 9 CH ?</a:t>
            </a:r>
          </a:p>
        </p:txBody>
      </p:sp>
      <p:sp>
        <p:nvSpPr>
          <p:cNvPr id="22" name="ZoneTexte 7"/>
          <p:cNvSpPr txBox="1">
            <a:spLocks noChangeArrowheads="1"/>
          </p:cNvSpPr>
          <p:nvPr/>
        </p:nvSpPr>
        <p:spPr bwMode="auto">
          <a:xfrm>
            <a:off x="707737" y="6005132"/>
            <a:ext cx="8396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buClr>
                <a:srgbClr val="1320C3"/>
              </a:buClr>
            </a:pPr>
            <a:r>
              <a:rPr lang="fr-FR" altLang="fr-FR" i="1" dirty="0"/>
              <a:t>Non, ce n’est pas un dosage mais une dilution adaptée à vos symptômes.</a:t>
            </a:r>
          </a:p>
        </p:txBody>
      </p:sp>
    </p:spTree>
    <p:extLst>
      <p:ext uri="{BB962C8B-B14F-4D97-AF65-F5344CB8AC3E}">
        <p14:creationId xmlns:p14="http://schemas.microsoft.com/office/powerpoint/2010/main" val="385987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p:bldP spid="21" grpId="0"/>
      <p:bldP spid="2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fr-FR" altLang="fr-FR" sz="2800" b="1" u="sng" dirty="0">
              <a:solidFill>
                <a:srgbClr val="62C400"/>
              </a:solidFill>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algn="ctr"/>
            <a:r>
              <a:rPr lang="fr-FR" sz="4000" i="1" dirty="0">
                <a:solidFill>
                  <a:prstClr val="white"/>
                </a:solidFill>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algn="ctr"/>
            <a:r>
              <a:rPr lang="fr-FR" sz="3600" dirty="0">
                <a:solidFill>
                  <a:prstClr val="white"/>
                </a:solidFill>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28675"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FontTx/>
              <a:buNone/>
            </a:pPr>
            <a:r>
              <a:rPr lang="fr-FR" altLang="fr-FR" sz="2200" dirty="0">
                <a:solidFill>
                  <a:srgbClr val="000099"/>
                </a:solidFill>
                <a:cs typeface="Arial" panose="020B0604020202020204" pitchFamily="34" charset="0"/>
              </a:rPr>
              <a:t>Face aux situations cliniques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les principes de prescription</a:t>
            </a:r>
            <a:r>
              <a:rPr lang="fr-FR" altLang="fr-FR" sz="2200" dirty="0">
                <a:solidFill>
                  <a:srgbClr val="000099"/>
                </a:solidFill>
                <a:cs typeface="Arial" panose="020B0604020202020204" pitchFamily="34" charset="0"/>
              </a:rPr>
              <a:t> vus en formation</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pour les intégrer dans son conseil quotidien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10380819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pic>
        <p:nvPicPr>
          <p:cNvPr id="18" name="Image 2" descr="BAN_DEOfficineORL_MoniteurdesPharmacies.jp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9005" y="2619095"/>
            <a:ext cx="841823" cy="11308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18485">
            <a:off x="7018382" y="2800576"/>
            <a:ext cx="817716" cy="10807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Imag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7553">
            <a:off x="10181014" y="2731175"/>
            <a:ext cx="789724" cy="10989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 name="Ellipse 20"/>
          <p:cNvSpPr/>
          <p:nvPr/>
        </p:nvSpPr>
        <p:spPr>
          <a:xfrm>
            <a:off x="371933" y="129677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22" name="Ellipse 21"/>
          <p:cNvSpPr/>
          <p:nvPr/>
        </p:nvSpPr>
        <p:spPr>
          <a:xfrm>
            <a:off x="371933" y="3151736"/>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24" name="Ellipse 23"/>
          <p:cNvSpPr/>
          <p:nvPr/>
        </p:nvSpPr>
        <p:spPr>
          <a:xfrm>
            <a:off x="375024" y="4986034"/>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25" name="Text Box 28"/>
          <p:cNvSpPr txBox="1">
            <a:spLocks noChangeArrowheads="1"/>
          </p:cNvSpPr>
          <p:nvPr/>
        </p:nvSpPr>
        <p:spPr bwMode="auto">
          <a:xfrm>
            <a:off x="1953121" y="1438222"/>
            <a:ext cx="366629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b="1" dirty="0">
                <a:solidFill>
                  <a:srgbClr val="95C41D"/>
                </a:solidFill>
                <a:cs typeface="Arial" panose="020B0604020202020204" pitchFamily="34" charset="0"/>
              </a:rPr>
              <a:t>Homéopathie et Prescription Officinale </a:t>
            </a:r>
          </a:p>
          <a:p>
            <a:pPr eaLnBrk="1" hangingPunct="1"/>
            <a:endParaRPr lang="fr-FR" altLang="fr-FR" sz="500" b="1" dirty="0">
              <a:solidFill>
                <a:srgbClr val="0454A1"/>
              </a:solidFill>
              <a:cs typeface="Arial" panose="020B0604020202020204" pitchFamily="34" charset="0"/>
            </a:endParaRPr>
          </a:p>
          <a:p>
            <a:pPr eaLnBrk="1" hangingPunct="1"/>
            <a:r>
              <a:rPr lang="fr-FR" altLang="fr-FR" sz="1300" dirty="0">
                <a:solidFill>
                  <a:prstClr val="black"/>
                </a:solidFill>
              </a:rPr>
              <a:t>43 situations cliniques</a:t>
            </a:r>
          </a:p>
          <a:p>
            <a:pPr eaLnBrk="1" hangingPunct="1"/>
            <a:r>
              <a:rPr lang="fr-FR" altLang="fr-FR" sz="1300" dirty="0">
                <a:solidFill>
                  <a:prstClr val="black"/>
                </a:solidFill>
              </a:rPr>
              <a:t>Auteurs : Michèle BOIRON et François ROUX</a:t>
            </a:r>
            <a:br>
              <a:rPr lang="fr-FR" altLang="fr-FR" sz="1300" dirty="0">
                <a:solidFill>
                  <a:prstClr val="black"/>
                </a:solidFill>
              </a:rPr>
            </a:br>
            <a:r>
              <a:rPr lang="fr-FR" altLang="fr-FR" sz="1300" dirty="0">
                <a:solidFill>
                  <a:prstClr val="black"/>
                </a:solidFill>
              </a:rPr>
              <a:t>Parution 2009 - Editions : SIMILIA</a:t>
            </a:r>
          </a:p>
        </p:txBody>
      </p:sp>
      <p:pic>
        <p:nvPicPr>
          <p:cNvPr id="29" name="Picture 14" descr="BA9 fINAL HD"/>
          <p:cNvPicPr>
            <a:picLocks noChangeAspect="1" noChangeArrowheads="1"/>
          </p:cNvPicPr>
          <p:nvPr/>
        </p:nvPicPr>
        <p:blipFill>
          <a:blip r:embed="rId6"/>
          <a:srcRect/>
          <a:stretch>
            <a:fillRect/>
          </a:stretch>
        </p:blipFill>
        <p:spPr bwMode="auto">
          <a:xfrm>
            <a:off x="760143" y="1527723"/>
            <a:ext cx="767013" cy="10913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1481" y="2681847"/>
            <a:ext cx="799132" cy="10691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5" name="Image 2" descr="BAN_DEOfficineORL_MoniteurdesPharmacies.jpg"/>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1326137">
            <a:off x="7723399" y="2652652"/>
            <a:ext cx="888632" cy="11355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Imag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239" y="3415348"/>
            <a:ext cx="849787" cy="1135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Imag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989" y="5211269"/>
            <a:ext cx="844915" cy="1126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9" name="Text Box 28"/>
          <p:cNvSpPr txBox="1">
            <a:spLocks noChangeArrowheads="1"/>
          </p:cNvSpPr>
          <p:nvPr/>
        </p:nvSpPr>
        <p:spPr bwMode="auto">
          <a:xfrm>
            <a:off x="1995588" y="3343380"/>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Pharmacologie et matière médicale homéopathique</a:t>
            </a:r>
          </a:p>
          <a:p>
            <a:endParaRPr lang="fr-FR" altLang="fr-FR" sz="500" b="1" dirty="0">
              <a:solidFill>
                <a:srgbClr val="0454A1"/>
              </a:solidFill>
              <a:cs typeface="Arial" panose="020B0604020202020204" pitchFamily="34" charset="0"/>
            </a:endParaRPr>
          </a:p>
          <a:p>
            <a:r>
              <a:rPr lang="fr-FR" altLang="fr-FR" sz="1300" dirty="0"/>
              <a:t>Auteurs : Denis DEMARQUE, Jacques JOUANNY, Bernard POITEVIN, Yves SAINT-JEAN </a:t>
            </a:r>
          </a:p>
          <a:p>
            <a:r>
              <a:rPr lang="fr-FR" altLang="fr-FR" sz="1300" dirty="0"/>
              <a:t>Editions : CEDH - 2017</a:t>
            </a:r>
          </a:p>
        </p:txBody>
      </p:sp>
      <p:sp>
        <p:nvSpPr>
          <p:cNvPr id="40" name="Text Box 28"/>
          <p:cNvSpPr txBox="1">
            <a:spLocks noChangeArrowheads="1"/>
          </p:cNvSpPr>
          <p:nvPr/>
        </p:nvSpPr>
        <p:spPr bwMode="auto">
          <a:xfrm>
            <a:off x="1995588" y="5123659"/>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Matière médicale homéopathique</a:t>
            </a:r>
          </a:p>
          <a:p>
            <a:endParaRPr lang="fr-FR" altLang="fr-FR" sz="500" b="1" dirty="0">
              <a:solidFill>
                <a:srgbClr val="0454A1"/>
              </a:solidFill>
              <a:cs typeface="Arial" panose="020B0604020202020204" pitchFamily="34" charset="0"/>
            </a:endParaRPr>
          </a:p>
          <a:p>
            <a:r>
              <a:rPr lang="fr-FR" altLang="fr-FR" sz="1300" dirty="0"/>
              <a:t>Auteurs : Michel GUERMONPREZ, Madeleine PINKAS, Monique TORK</a:t>
            </a:r>
          </a:p>
          <a:p>
            <a:r>
              <a:rPr lang="fr-FR" altLang="fr-FR" sz="1300" dirty="0"/>
              <a:t>Editions : SIMILIA - 2017</a:t>
            </a:r>
          </a:p>
        </p:txBody>
      </p:sp>
      <p:sp>
        <p:nvSpPr>
          <p:cNvPr id="30" name="Text Box 28"/>
          <p:cNvSpPr txBox="1">
            <a:spLocks noChangeArrowheads="1"/>
          </p:cNvSpPr>
          <p:nvPr/>
        </p:nvSpPr>
        <p:spPr bwMode="auto">
          <a:xfrm>
            <a:off x="7827237" y="2027224"/>
            <a:ext cx="38876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b="1" dirty="0">
                <a:solidFill>
                  <a:srgbClr val="0454A1"/>
                </a:solidFill>
                <a:cs typeface="Arial" panose="020B0604020202020204" pitchFamily="34" charset="0"/>
              </a:rPr>
              <a:t>Les Dossiers de l’Expert</a:t>
            </a:r>
          </a:p>
          <a:p>
            <a:pPr eaLnBrk="1" hangingPunct="1"/>
            <a:endParaRPr lang="fr-FR" altLang="fr-FR" sz="500" b="1" dirty="0">
              <a:solidFill>
                <a:srgbClr val="0454A1"/>
              </a:solidFill>
              <a:cs typeface="Arial" panose="020B0604020202020204" pitchFamily="34" charset="0"/>
            </a:endParaRPr>
          </a:p>
        </p:txBody>
      </p:sp>
      <p:sp>
        <p:nvSpPr>
          <p:cNvPr id="41" name="Text Box 28"/>
          <p:cNvSpPr txBox="1">
            <a:spLocks noChangeArrowheads="1"/>
          </p:cNvSpPr>
          <p:nvPr/>
        </p:nvSpPr>
        <p:spPr bwMode="auto">
          <a:xfrm>
            <a:off x="7401163" y="4239166"/>
            <a:ext cx="4808158"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500" b="1" dirty="0">
              <a:solidFill>
                <a:srgbClr val="0454A1"/>
              </a:solidFill>
              <a:cs typeface="Arial" panose="020B0604020202020204" pitchFamily="34" charset="0"/>
            </a:endParaRPr>
          </a:p>
          <a:p>
            <a:pPr eaLnBrk="1" hangingPunct="1"/>
            <a:r>
              <a:rPr lang="fr-FR" altLang="fr-FR" sz="1300" dirty="0">
                <a:solidFill>
                  <a:prstClr val="black"/>
                </a:solidFill>
                <a:cs typeface="Arial" panose="020B0604020202020204" pitchFamily="34" charset="0"/>
              </a:rPr>
              <a:t>Auteurs : Michèle BOIRON, François ROUX </a:t>
            </a:r>
          </a:p>
          <a:p>
            <a:pPr eaLnBrk="1" hangingPunct="1">
              <a:spcBef>
                <a:spcPts val="600"/>
              </a:spcBef>
            </a:pPr>
            <a:r>
              <a:rPr lang="fr-FR" altLang="fr-FR" sz="1300" dirty="0">
                <a:solidFill>
                  <a:prstClr val="black"/>
                </a:solidFill>
                <a:cs typeface="Arial" panose="020B0604020202020204" pitchFamily="34" charset="0"/>
              </a:rPr>
              <a:t>+ selon les ouvrages Pierre POPOWSKI, Frédéric VOIRIN, Gérard FALALA, Christelle CHARVET, Jean-Philippe WAGNER et Franck CHOFFRUT</a:t>
            </a:r>
          </a:p>
          <a:p>
            <a:pPr eaLnBrk="1" hangingPunct="1">
              <a:spcBef>
                <a:spcPts val="600"/>
              </a:spcBef>
            </a:pPr>
            <a:r>
              <a:rPr lang="fr-FR" altLang="fr-FR" sz="1300" dirty="0">
                <a:solidFill>
                  <a:prstClr val="black"/>
                </a:solidFill>
                <a:cs typeface="Arial" panose="020B0604020202020204" pitchFamily="34" charset="0"/>
              </a:rPr>
              <a:t>Editions : Le Moniteur des Pharmacies</a:t>
            </a:r>
          </a:p>
          <a:p>
            <a:pPr eaLnBrk="1" hangingPunct="1"/>
            <a:endParaRPr lang="fr-FR" altLang="fr-FR" sz="1300" dirty="0">
              <a:solidFill>
                <a:prstClr val="black"/>
              </a:solidFill>
              <a:cs typeface="Arial" panose="020B0604020202020204" pitchFamily="34" charset="0"/>
            </a:endParaRPr>
          </a:p>
          <a:p>
            <a:pPr eaLnBrk="1" hangingPunct="1"/>
            <a:endParaRPr lang="fr-FR" altLang="fr-FR" sz="400" dirty="0">
              <a:solidFill>
                <a:prstClr val="black"/>
              </a:solidFill>
              <a:cs typeface="Arial" panose="020B0604020202020204" pitchFamily="34" charset="0"/>
            </a:endParaRPr>
          </a:p>
        </p:txBody>
      </p:sp>
      <p:pic>
        <p:nvPicPr>
          <p:cNvPr id="3" name="Image 2"/>
          <p:cNvPicPr>
            <a:picLocks noChangeAspect="1"/>
          </p:cNvPicPr>
          <p:nvPr/>
        </p:nvPicPr>
        <p:blipFill>
          <a:blip r:embed="rId11"/>
          <a:stretch>
            <a:fillRect/>
          </a:stretch>
        </p:blipFill>
        <p:spPr>
          <a:xfrm rot="507672">
            <a:off x="11013961" y="2780634"/>
            <a:ext cx="754124" cy="1120617"/>
          </a:xfrm>
          <a:prstGeom prst="rect">
            <a:avLst/>
          </a:prstGeom>
        </p:spPr>
      </p:pic>
    </p:spTree>
    <p:extLst>
      <p:ext uri="{BB962C8B-B14F-4D97-AF65-F5344CB8AC3E}">
        <p14:creationId xmlns:p14="http://schemas.microsoft.com/office/powerpoint/2010/main" val="34786784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ZoneTexte 27"/>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grpSp>
        <p:nvGrpSpPr>
          <p:cNvPr id="642052" name="Groupe 12"/>
          <p:cNvGrpSpPr>
            <a:grpSpLocks/>
          </p:cNvGrpSpPr>
          <p:nvPr/>
        </p:nvGrpSpPr>
        <p:grpSpPr bwMode="auto">
          <a:xfrm>
            <a:off x="8008938" y="4000500"/>
            <a:ext cx="3516312" cy="696913"/>
            <a:chOff x="8062437" y="3970045"/>
            <a:chExt cx="3706181" cy="775485"/>
          </a:xfrm>
        </p:grpSpPr>
        <p:sp>
          <p:nvSpPr>
            <p:cNvPr id="14" name="Rectangle à coins arrondis 13"/>
            <p:cNvSpPr/>
            <p:nvPr/>
          </p:nvSpPr>
          <p:spPr>
            <a:xfrm>
              <a:off x="8062437" y="3970045"/>
              <a:ext cx="3706181" cy="660663"/>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fr-FR" sz="3000" dirty="0">
                  <a:solidFill>
                    <a:prstClr val="white"/>
                  </a:solidFill>
                </a:rPr>
                <a:t>https://www.cdfh.fr</a:t>
              </a:r>
            </a:p>
          </p:txBody>
        </p:sp>
        <p:pic>
          <p:nvPicPr>
            <p:cNvPr id="642055" name="Imag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52376" y="4429288"/>
              <a:ext cx="316242" cy="31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ZoneTexte 15"/>
          <p:cNvSpPr txBox="1"/>
          <p:nvPr/>
        </p:nvSpPr>
        <p:spPr>
          <a:xfrm>
            <a:off x="8112125" y="3640138"/>
            <a:ext cx="3321050" cy="369887"/>
          </a:xfrm>
          <a:prstGeom prst="rect">
            <a:avLst/>
          </a:prstGeom>
          <a:noFill/>
        </p:spPr>
        <p:txBody>
          <a:bodyPr>
            <a:spAutoFit/>
          </a:bodyPr>
          <a:lstStyle/>
          <a:p>
            <a:pPr algn="ctr" eaLnBrk="1" fontAlgn="auto" hangingPunct="1">
              <a:spcBef>
                <a:spcPts val="0"/>
              </a:spcBef>
              <a:spcAft>
                <a:spcPts val="0"/>
              </a:spcAft>
              <a:defRPr/>
            </a:pPr>
            <a:r>
              <a:rPr lang="fr-FR" b="1" dirty="0">
                <a:solidFill>
                  <a:srgbClr val="94C122"/>
                </a:solidFill>
                <a:latin typeface="Calibri Light"/>
                <a:cs typeface="Arial" panose="020B0604020202020204" pitchFamily="34" charset="0"/>
              </a:rPr>
              <a:t>Inscriptions sur</a:t>
            </a:r>
          </a:p>
        </p:txBody>
      </p:sp>
      <p:pic>
        <p:nvPicPr>
          <p:cNvPr id="9" name="Image 8" descr="Une image contenant texte&#10;&#10;Description générée automatiquement">
            <a:extLst>
              <a:ext uri="{FF2B5EF4-FFF2-40B4-BE49-F238E27FC236}">
                <a16:creationId xmlns:a16="http://schemas.microsoft.com/office/drawing/2014/main" id="{72076580-C23E-48F8-8F79-7FC310965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17" y="2111155"/>
            <a:ext cx="7372092" cy="3427852"/>
          </a:xfrm>
          <a:prstGeom prst="rect">
            <a:avLst/>
          </a:prstGeom>
        </p:spPr>
      </p:pic>
    </p:spTree>
    <p:extLst>
      <p:ext uri="{BB962C8B-B14F-4D97-AF65-F5344CB8AC3E}">
        <p14:creationId xmlns:p14="http://schemas.microsoft.com/office/powerpoint/2010/main" val="9870914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5"/>
          <p:cNvSpPr txBox="1">
            <a:spLocks noChangeArrowheads="1"/>
          </p:cNvSpPr>
          <p:nvPr/>
        </p:nvSpPr>
        <p:spPr bwMode="auto">
          <a:xfrm>
            <a:off x="3659798" y="1782763"/>
            <a:ext cx="47147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3200" b="1" dirty="0">
                <a:solidFill>
                  <a:srgbClr val="FFFFFF"/>
                </a:solidFill>
                <a:cs typeface="Arial" panose="020B0604020202020204" pitchFamily="34" charset="0"/>
              </a:rPr>
              <a:t>PARTIE 2</a:t>
            </a:r>
          </a:p>
          <a:p>
            <a:pPr algn="ctr"/>
            <a:r>
              <a:rPr lang="fr-FR" altLang="fr-FR" sz="3200" b="1" dirty="0">
                <a:solidFill>
                  <a:srgbClr val="FFFFFF"/>
                </a:solidFill>
                <a:cs typeface="Arial" panose="020B0604020202020204" pitchFamily="34" charset="0"/>
              </a:rPr>
              <a:t>Prescription ou conseil</a:t>
            </a:r>
            <a:endParaRPr lang="fr-FR" altLang="fr-FR" sz="3200" dirty="0">
              <a:solidFill>
                <a:srgbClr val="FF0000"/>
              </a:solidFill>
              <a:cs typeface="Arial" panose="020B0604020202020204" pitchFamily="34" charset="0"/>
            </a:endParaRPr>
          </a:p>
        </p:txBody>
      </p:sp>
      <p:sp>
        <p:nvSpPr>
          <p:cNvPr id="9" name="Rectangle 1"/>
          <p:cNvSpPr>
            <a:spLocks noChangeArrowheads="1"/>
          </p:cNvSpPr>
          <p:nvPr/>
        </p:nvSpPr>
        <p:spPr bwMode="auto">
          <a:xfrm>
            <a:off x="3463925" y="4316413"/>
            <a:ext cx="609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2.1. Principes de prescription</a:t>
            </a:r>
            <a:endParaRPr lang="fr-FR" altLang="fr-FR" sz="2400" dirty="0">
              <a:solidFill>
                <a:srgbClr val="FF0000"/>
              </a:solidFill>
              <a:cs typeface="Arial" panose="020B0604020202020204" pitchFamily="34" charset="0"/>
            </a:endParaRPr>
          </a:p>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2.2. Méthodologie</a:t>
            </a:r>
          </a:p>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2.3. Conditions d’utilisation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r>
              <a:rPr lang="fr-FR" sz="1800" dirty="0">
                <a:solidFill>
                  <a:srgbClr val="000099"/>
                </a:solidFill>
                <a:cs typeface="Arial" panose="020B0604020202020204" pitchFamily="34" charset="0"/>
              </a:rPr>
              <a:t>Allumer son micro, </a:t>
            </a:r>
            <a:r>
              <a:rPr lang="fr-FR" sz="1800" u="sng" dirty="0">
                <a:solidFill>
                  <a:srgbClr val="000099"/>
                </a:solidFill>
                <a:cs typeface="Arial" panose="020B0604020202020204" pitchFamily="34" charset="0"/>
              </a:rPr>
              <a:t>uniquement</a:t>
            </a:r>
            <a:r>
              <a:rPr lang="fr-FR" sz="1800" dirty="0">
                <a:solidFill>
                  <a:srgbClr val="000099"/>
                </a:solidFill>
                <a:cs typeface="Arial" panose="020B0604020202020204" pitchFamily="34" charset="0"/>
              </a:rPr>
              <a:t> lors des temps d’échange</a:t>
            </a:r>
          </a:p>
          <a:p>
            <a:endParaRPr lang="fr-FR" sz="1800" dirty="0"/>
          </a:p>
        </p:txBody>
      </p:sp>
      <p:sp>
        <p:nvSpPr>
          <p:cNvPr id="15" name="ZoneTexte 14"/>
          <p:cNvSpPr txBox="1"/>
          <p:nvPr/>
        </p:nvSpPr>
        <p:spPr>
          <a:xfrm>
            <a:off x="2706895" y="2995614"/>
            <a:ext cx="2567069" cy="369332"/>
          </a:xfrm>
          <a:prstGeom prst="rect">
            <a:avLst/>
          </a:prstGeom>
          <a:noFill/>
        </p:spPr>
        <p:txBody>
          <a:bodyPr wrap="square" rtlCol="0">
            <a:spAutoFit/>
          </a:bodyPr>
          <a:lstStyle/>
          <a:p>
            <a:r>
              <a:rPr lang="fr-FR" sz="1800" dirty="0">
                <a:solidFill>
                  <a:srgbClr val="000099"/>
                </a:solidFill>
              </a:rPr>
              <a:t>Activer sa caméra</a:t>
            </a:r>
            <a:endParaRPr lang="fr-FR" sz="1800" dirty="0"/>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r>
              <a:rPr lang="fr-FR" sz="1800" dirty="0">
                <a:solidFill>
                  <a:srgbClr val="000099"/>
                </a:solidFill>
              </a:rPr>
              <a:t>Utiliser le « chat »</a:t>
            </a:r>
            <a:endParaRPr lang="fr-FR" sz="1800" dirty="0"/>
          </a:p>
        </p:txBody>
      </p:sp>
      <p:sp>
        <p:nvSpPr>
          <p:cNvPr id="19" name="ZoneTexte 18"/>
          <p:cNvSpPr txBox="1"/>
          <p:nvPr/>
        </p:nvSpPr>
        <p:spPr>
          <a:xfrm>
            <a:off x="2755065" y="5786226"/>
            <a:ext cx="3433299" cy="369332"/>
          </a:xfrm>
          <a:prstGeom prst="rect">
            <a:avLst/>
          </a:prstGeom>
          <a:noFill/>
        </p:spPr>
        <p:txBody>
          <a:bodyPr wrap="square" rtlCol="0">
            <a:spAutoFit/>
          </a:bodyPr>
          <a:lstStyle/>
          <a:p>
            <a:r>
              <a:rPr lang="fr-FR" sz="1800" dirty="0">
                <a:solidFill>
                  <a:srgbClr val="000099"/>
                </a:solidFill>
              </a:rPr>
              <a:t>Se renommer, si besoin</a:t>
            </a:r>
            <a:endParaRPr lang="fr-FR" sz="1800" dirty="0"/>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extLst>
      <p:ext uri="{BB962C8B-B14F-4D97-AF65-F5344CB8AC3E}">
        <p14:creationId xmlns:p14="http://schemas.microsoft.com/office/powerpoint/2010/main" val="2712500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2222500" y="1729492"/>
            <a:ext cx="7391400" cy="7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rPr>
              <a:t>une pratique thérapeutique</a:t>
            </a:r>
          </a:p>
          <a:p>
            <a:pPr algn="ctr"/>
            <a:r>
              <a:rPr lang="fr-FR" altLang="fr-FR" sz="2000" i="1" dirty="0">
                <a:solidFill>
                  <a:srgbClr val="000099"/>
                </a:solidFill>
                <a:cs typeface="Arial" panose="020B0604020202020204" pitchFamily="34" charset="0"/>
              </a:rPr>
              <a:t>qui s’appuie sur</a:t>
            </a:r>
            <a:endParaRPr lang="fr-FR" altLang="fr-FR" sz="2000" dirty="0">
              <a:solidFill>
                <a:srgbClr val="000099"/>
              </a:solidFill>
              <a:cs typeface="Arial" panose="020B0604020202020204" pitchFamily="34" charset="0"/>
            </a:endParaRPr>
          </a:p>
        </p:txBody>
      </p:sp>
      <p:sp>
        <p:nvSpPr>
          <p:cNvPr id="71684" name="Text Box 6"/>
          <p:cNvSpPr txBox="1">
            <a:spLocks noChangeArrowheads="1"/>
          </p:cNvSpPr>
          <p:nvPr/>
        </p:nvSpPr>
        <p:spPr bwMode="auto">
          <a:xfrm>
            <a:off x="2229739" y="2381269"/>
            <a:ext cx="7391400" cy="4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rPr>
              <a:t>une observation clinique complète et rigoureuse</a:t>
            </a:r>
          </a:p>
        </p:txBody>
      </p:sp>
      <p:sp>
        <p:nvSpPr>
          <p:cNvPr id="71685" name="Text Box 7"/>
          <p:cNvSpPr txBox="1">
            <a:spLocks noChangeArrowheads="1"/>
          </p:cNvSpPr>
          <p:nvPr/>
        </p:nvSpPr>
        <p:spPr bwMode="auto">
          <a:xfrm>
            <a:off x="2222500" y="6090752"/>
            <a:ext cx="8396732" cy="4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sym typeface="Wingdings 3" panose="05040102010807070707" pitchFamily="18" charset="2"/>
              </a:rPr>
              <a:t> </a:t>
            </a:r>
            <a:r>
              <a:rPr lang="fr-FR" altLang="fr-FR" sz="2000" b="1" dirty="0">
                <a:solidFill>
                  <a:srgbClr val="000099"/>
                </a:solidFill>
                <a:cs typeface="Arial" panose="020B0604020202020204" pitchFamily="34" charset="0"/>
              </a:rPr>
              <a:t>prescription ou conseil de médicaments homéopathiques</a:t>
            </a:r>
          </a:p>
        </p:txBody>
      </p:sp>
      <p:sp>
        <p:nvSpPr>
          <p:cNvPr id="10" name="Titre 1"/>
          <p:cNvSpPr txBox="1">
            <a:spLocks/>
          </p:cNvSpPr>
          <p:nvPr/>
        </p:nvSpPr>
        <p:spPr>
          <a:xfrm>
            <a:off x="2302764" y="361569"/>
            <a:ext cx="9148212"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endParaRPr lang="fr-FR" sz="3200" b="1" dirty="0">
              <a:solidFill>
                <a:srgbClr val="FF0000"/>
              </a:solidFill>
            </a:endParaRPr>
          </a:p>
        </p:txBody>
      </p:sp>
      <p:sp>
        <p:nvSpPr>
          <p:cNvPr id="8"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Pratique de l’homéopathie</a:t>
            </a:r>
          </a:p>
        </p:txBody>
      </p:sp>
      <p:sp>
        <p:nvSpPr>
          <p:cNvPr id="11" name="Text Box 8"/>
          <p:cNvSpPr txBox="1">
            <a:spLocks noChangeArrowheads="1"/>
          </p:cNvSpPr>
          <p:nvPr/>
        </p:nvSpPr>
        <p:spPr bwMode="auto">
          <a:xfrm>
            <a:off x="392950" y="3493261"/>
            <a:ext cx="5123595" cy="264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Aft>
                <a:spcPts val="1200"/>
              </a:spcAft>
            </a:pPr>
            <a:r>
              <a:rPr lang="fr-FR" altLang="fr-FR" sz="2000" b="1" dirty="0">
                <a:solidFill>
                  <a:srgbClr val="000099"/>
                </a:solidFill>
                <a:cs typeface="Arial" panose="020B0604020202020204" pitchFamily="34" charset="0"/>
              </a:rPr>
              <a:t>Basée sur 4 piliers :</a:t>
            </a:r>
          </a:p>
          <a:p>
            <a:pPr marL="342900" indent="-342900">
              <a:spcBef>
                <a:spcPts val="600"/>
              </a:spcBef>
              <a:buFontTx/>
              <a:buChar char="-"/>
            </a:pPr>
            <a:r>
              <a:rPr lang="fr-FR" altLang="fr-FR" sz="2000" dirty="0">
                <a:solidFill>
                  <a:srgbClr val="000099"/>
                </a:solidFill>
                <a:cs typeface="Arial" panose="020B0604020202020204" pitchFamily="34" charset="0"/>
              </a:rPr>
              <a:t>Similitude</a:t>
            </a:r>
          </a:p>
          <a:p>
            <a:pPr marL="342900" indent="-342900">
              <a:spcBef>
                <a:spcPts val="1200"/>
              </a:spcBef>
              <a:buFontTx/>
              <a:buChar char="-"/>
            </a:pPr>
            <a:r>
              <a:rPr lang="fr-FR" altLang="fr-FR" sz="2000" dirty="0">
                <a:solidFill>
                  <a:srgbClr val="000099"/>
                </a:solidFill>
                <a:cs typeface="Arial" panose="020B0604020202020204" pitchFamily="34" charset="0"/>
              </a:rPr>
              <a:t>Réactivité </a:t>
            </a:r>
            <a:r>
              <a:rPr lang="fr-FR" altLang="fr-FR" dirty="0">
                <a:solidFill>
                  <a:srgbClr val="000099"/>
                </a:solidFill>
                <a:cs typeface="Arial" panose="020B0604020202020204" pitchFamily="34" charset="0"/>
              </a:rPr>
              <a:t>(Réaction Individuelle du Malade)</a:t>
            </a:r>
          </a:p>
          <a:p>
            <a:pPr marL="342900" indent="-342900">
              <a:spcBef>
                <a:spcPts val="1200"/>
              </a:spcBef>
              <a:buFontTx/>
              <a:buChar char="-"/>
            </a:pPr>
            <a:r>
              <a:rPr lang="fr-FR" altLang="fr-FR" sz="2000" dirty="0">
                <a:solidFill>
                  <a:srgbClr val="000099"/>
                </a:solidFill>
                <a:cs typeface="Arial" panose="020B0604020202020204" pitchFamily="34" charset="0"/>
              </a:rPr>
              <a:t>Dilution / Dynamisation</a:t>
            </a:r>
          </a:p>
          <a:p>
            <a:pPr marL="342900" indent="-342900">
              <a:spcBef>
                <a:spcPts val="1200"/>
              </a:spcBef>
              <a:buFontTx/>
              <a:buChar char="-"/>
            </a:pPr>
            <a:r>
              <a:rPr lang="fr-FR" altLang="fr-FR" sz="2000" dirty="0">
                <a:solidFill>
                  <a:srgbClr val="000099"/>
                </a:solidFill>
                <a:cs typeface="Arial" panose="020B0604020202020204" pitchFamily="34" charset="0"/>
              </a:rPr>
              <a:t>Posologie</a:t>
            </a:r>
          </a:p>
          <a:p>
            <a:pPr marL="342900" indent="-342900" algn="ctr">
              <a:buFontTx/>
              <a:buChar char="-"/>
            </a:pPr>
            <a:endParaRPr lang="fr-FR" altLang="fr-FR" sz="2000" dirty="0">
              <a:solidFill>
                <a:srgbClr val="000099"/>
              </a:solidFill>
              <a:cs typeface="Arial" panose="020B0604020202020204" pitchFamily="34" charset="0"/>
            </a:endParaRPr>
          </a:p>
        </p:txBody>
      </p:sp>
      <p:sp>
        <p:nvSpPr>
          <p:cNvPr id="3" name="ZoneTexte 2"/>
          <p:cNvSpPr txBox="1"/>
          <p:nvPr/>
        </p:nvSpPr>
        <p:spPr>
          <a:xfrm>
            <a:off x="6036588" y="4251977"/>
            <a:ext cx="3295861" cy="400110"/>
          </a:xfrm>
          <a:prstGeom prst="rect">
            <a:avLst/>
          </a:prstGeom>
          <a:noFill/>
        </p:spPr>
        <p:txBody>
          <a:bodyPr wrap="square" rtlCol="0">
            <a:spAutoFit/>
          </a:bodyPr>
          <a:lstStyle/>
          <a:p>
            <a:r>
              <a:rPr lang="fr-FR" sz="2000" dirty="0">
                <a:solidFill>
                  <a:srgbClr val="62C400"/>
                </a:solidFill>
              </a:rPr>
              <a:t>Choisir la souche</a:t>
            </a:r>
          </a:p>
        </p:txBody>
      </p:sp>
      <p:sp>
        <p:nvSpPr>
          <p:cNvPr id="12" name="ZoneTexte 11"/>
          <p:cNvSpPr txBox="1"/>
          <p:nvPr/>
        </p:nvSpPr>
        <p:spPr>
          <a:xfrm>
            <a:off x="6036588" y="4922488"/>
            <a:ext cx="5414388" cy="400110"/>
          </a:xfrm>
          <a:prstGeom prst="rect">
            <a:avLst/>
          </a:prstGeom>
          <a:noFill/>
        </p:spPr>
        <p:txBody>
          <a:bodyPr wrap="square" rtlCol="0">
            <a:spAutoFit/>
          </a:bodyPr>
          <a:lstStyle/>
          <a:p>
            <a:r>
              <a:rPr lang="fr-FR" sz="2000" dirty="0">
                <a:solidFill>
                  <a:srgbClr val="62C400"/>
                </a:solidFill>
              </a:rPr>
              <a:t>Choisir le médicament = souche + dilution</a:t>
            </a:r>
          </a:p>
        </p:txBody>
      </p:sp>
      <p:sp>
        <p:nvSpPr>
          <p:cNvPr id="13" name="ZoneTexte 12"/>
          <p:cNvSpPr txBox="1"/>
          <p:nvPr/>
        </p:nvSpPr>
        <p:spPr>
          <a:xfrm>
            <a:off x="6036588" y="5430320"/>
            <a:ext cx="4128200" cy="400110"/>
          </a:xfrm>
          <a:prstGeom prst="rect">
            <a:avLst/>
          </a:prstGeom>
          <a:noFill/>
        </p:spPr>
        <p:txBody>
          <a:bodyPr wrap="square" rtlCol="0">
            <a:spAutoFit/>
          </a:bodyPr>
          <a:lstStyle/>
          <a:p>
            <a:r>
              <a:rPr lang="fr-FR" sz="2000" dirty="0">
                <a:solidFill>
                  <a:srgbClr val="62C400"/>
                </a:solidFill>
              </a:rPr>
              <a:t>Fixer le traitement / observance</a:t>
            </a:r>
          </a:p>
        </p:txBody>
      </p:sp>
      <p:sp>
        <p:nvSpPr>
          <p:cNvPr id="4" name="Parenthèse fermante 3"/>
          <p:cNvSpPr/>
          <p:nvPr/>
        </p:nvSpPr>
        <p:spPr>
          <a:xfrm>
            <a:off x="5295481" y="4066037"/>
            <a:ext cx="221064" cy="811570"/>
          </a:xfrm>
          <a:prstGeom prst="rightBracket">
            <a:avLst/>
          </a:prstGeom>
          <a:ln>
            <a:solidFill>
              <a:srgbClr val="000099"/>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cxnSp>
        <p:nvCxnSpPr>
          <p:cNvPr id="7" name="Connecteur droit avec flèche 6"/>
          <p:cNvCxnSpPr>
            <a:stCxn id="4" idx="2"/>
          </p:cNvCxnSpPr>
          <p:nvPr/>
        </p:nvCxnSpPr>
        <p:spPr>
          <a:xfrm>
            <a:off x="5516545" y="4471822"/>
            <a:ext cx="457506"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7" name="Connecteur droit avec flèche 16"/>
          <p:cNvCxnSpPr/>
          <p:nvPr/>
        </p:nvCxnSpPr>
        <p:spPr>
          <a:xfrm>
            <a:off x="3746810" y="5145262"/>
            <a:ext cx="2171390"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8" name="Connecteur droit avec flèche 17"/>
          <p:cNvCxnSpPr/>
          <p:nvPr/>
        </p:nvCxnSpPr>
        <p:spPr>
          <a:xfrm>
            <a:off x="3746810" y="5630375"/>
            <a:ext cx="2171390"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110" name="Text Box 6"/>
          <p:cNvSpPr txBox="1">
            <a:spLocks noChangeArrowheads="1"/>
          </p:cNvSpPr>
          <p:nvPr/>
        </p:nvSpPr>
        <p:spPr bwMode="auto">
          <a:xfrm>
            <a:off x="8920499" y="1978819"/>
            <a:ext cx="2222500" cy="1279525"/>
          </a:xfrm>
          <a:prstGeom prst="rect">
            <a:avLst/>
          </a:prstGeom>
          <a:noFill/>
          <a:ln w="952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 lésionnels</a:t>
            </a:r>
          </a:p>
          <a:p>
            <a:pPr algn="ctr" eaLnBrk="1" hangingPunct="1">
              <a:spcBef>
                <a:spcPct val="50000"/>
              </a:spcBef>
            </a:pPr>
            <a:r>
              <a:rPr lang="fr-FR" altLang="fr-FR" sz="1400" dirty="0">
                <a:solidFill>
                  <a:srgbClr val="000099"/>
                </a:solidFill>
                <a:cs typeface="Arial" panose="020B0604020202020204" pitchFamily="34" charset="0"/>
              </a:rPr>
              <a:t>• œdème rosé</a:t>
            </a:r>
          </a:p>
          <a:p>
            <a:pPr algn="ctr" eaLnBrk="1" hangingPunct="1">
              <a:spcBef>
                <a:spcPct val="50000"/>
              </a:spcBef>
            </a:pPr>
            <a:r>
              <a:rPr lang="fr-FR" altLang="fr-FR" sz="1400" dirty="0">
                <a:solidFill>
                  <a:srgbClr val="000099"/>
                </a:solidFill>
                <a:cs typeface="Arial" panose="020B0604020202020204" pitchFamily="34" charset="0"/>
              </a:rPr>
              <a:t>• brûlure, prurit</a:t>
            </a:r>
          </a:p>
          <a:p>
            <a:pPr algn="ctr" eaLnBrk="1" hangingPunct="1">
              <a:spcBef>
                <a:spcPct val="50000"/>
              </a:spcBef>
            </a:pPr>
            <a:r>
              <a:rPr lang="fr-FR" altLang="fr-FR" sz="1400" b="1" dirty="0">
                <a:solidFill>
                  <a:srgbClr val="000099"/>
                </a:solidFill>
                <a:cs typeface="Arial" panose="020B0604020202020204" pitchFamily="34" charset="0"/>
              </a:rPr>
              <a:t>amélioré au froid</a:t>
            </a:r>
            <a:endParaRPr lang="fr-FR" altLang="fr-FR" sz="1400" dirty="0">
              <a:solidFill>
                <a:srgbClr val="000099"/>
              </a:solidFill>
              <a:cs typeface="Arial" panose="020B0604020202020204" pitchFamily="34" charset="0"/>
            </a:endParaRPr>
          </a:p>
        </p:txBody>
      </p:sp>
      <p:sp>
        <p:nvSpPr>
          <p:cNvPr id="54" name="Text Box 13"/>
          <p:cNvSpPr txBox="1">
            <a:spLocks noChangeArrowheads="1"/>
          </p:cNvSpPr>
          <p:nvPr/>
        </p:nvSpPr>
        <p:spPr bwMode="auto">
          <a:xfrm>
            <a:off x="6764768" y="4565447"/>
            <a:ext cx="2133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Homme Malade</a:t>
            </a:r>
          </a:p>
        </p:txBody>
      </p:sp>
      <p:sp>
        <p:nvSpPr>
          <p:cNvPr id="56" name="Double flèche verticale 41"/>
          <p:cNvSpPr>
            <a:spLocks noChangeArrowheads="1"/>
          </p:cNvSpPr>
          <p:nvPr/>
        </p:nvSpPr>
        <p:spPr bwMode="auto">
          <a:xfrm>
            <a:off x="10044113" y="3370397"/>
            <a:ext cx="304800" cy="762000"/>
          </a:xfrm>
          <a:prstGeom prst="upDownArrow">
            <a:avLst>
              <a:gd name="adj1" fmla="val 50000"/>
              <a:gd name="adj2" fmla="val 50000"/>
            </a:avLst>
          </a:prstGeom>
          <a:solidFill>
            <a:srgbClr val="62C4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solidFill>
                <a:srgbClr val="FF0000"/>
              </a:solidFill>
              <a:cs typeface="Arial" panose="020B0604020202020204" pitchFamily="34" charset="0"/>
            </a:endParaRPr>
          </a:p>
        </p:txBody>
      </p:sp>
      <p:sp>
        <p:nvSpPr>
          <p:cNvPr id="57" name="Text Box 45"/>
          <p:cNvSpPr txBox="1">
            <a:spLocks noChangeArrowheads="1"/>
          </p:cNvSpPr>
          <p:nvPr/>
        </p:nvSpPr>
        <p:spPr bwMode="auto">
          <a:xfrm>
            <a:off x="10321926" y="3387860"/>
            <a:ext cx="398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1" hangingPunct="1">
              <a:spcBef>
                <a:spcPct val="50000"/>
              </a:spcBef>
            </a:pPr>
            <a:r>
              <a:rPr lang="fr-FR" altLang="fr-FR" sz="4000" dirty="0">
                <a:solidFill>
                  <a:srgbClr val="000099"/>
                </a:solidFill>
                <a:cs typeface="Arial" panose="020B0604020202020204" pitchFamily="34" charset="0"/>
              </a:rPr>
              <a:t>=</a:t>
            </a:r>
            <a:endParaRPr lang="fr-FR" altLang="fr-FR" sz="1200" dirty="0">
              <a:solidFill>
                <a:srgbClr val="000099"/>
              </a:solidFill>
              <a:cs typeface="Arial" panose="020B0604020202020204" pitchFamily="34" charset="0"/>
            </a:endParaRPr>
          </a:p>
        </p:txBody>
      </p:sp>
      <p:sp>
        <p:nvSpPr>
          <p:cNvPr id="61" name="Text Box 15"/>
          <p:cNvSpPr txBox="1">
            <a:spLocks noChangeArrowheads="1"/>
          </p:cNvSpPr>
          <p:nvPr/>
        </p:nvSpPr>
        <p:spPr bwMode="auto">
          <a:xfrm>
            <a:off x="8731250" y="3643447"/>
            <a:ext cx="1384300" cy="2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tabLst>
                <a:tab pos="960438" algn="l"/>
              </a:tabLst>
              <a:defRPr sz="1600">
                <a:solidFill>
                  <a:schemeClr val="tx1"/>
                </a:solidFill>
                <a:latin typeface="Arial" panose="020B0604020202020204" pitchFamily="34" charset="0"/>
              </a:defRPr>
            </a:lvl1pPr>
            <a:lvl2pPr marL="742950" indent="-285750">
              <a:tabLst>
                <a:tab pos="960438" algn="l"/>
              </a:tabLst>
              <a:defRPr sz="1600">
                <a:solidFill>
                  <a:schemeClr val="tx1"/>
                </a:solidFill>
                <a:latin typeface="Arial" panose="020B0604020202020204" pitchFamily="34" charset="0"/>
              </a:defRPr>
            </a:lvl2pPr>
            <a:lvl3pPr marL="1143000" indent="-228600">
              <a:tabLst>
                <a:tab pos="960438" algn="l"/>
              </a:tabLst>
              <a:defRPr sz="1600">
                <a:solidFill>
                  <a:schemeClr val="tx1"/>
                </a:solidFill>
                <a:latin typeface="Arial" panose="020B0604020202020204" pitchFamily="34" charset="0"/>
              </a:defRPr>
            </a:lvl3pPr>
            <a:lvl4pPr marL="1600200" indent="-228600">
              <a:tabLst>
                <a:tab pos="960438" algn="l"/>
              </a:tabLst>
              <a:defRPr sz="1600">
                <a:solidFill>
                  <a:schemeClr val="tx1"/>
                </a:solidFill>
                <a:latin typeface="Arial" panose="020B0604020202020204" pitchFamily="34" charset="0"/>
              </a:defRPr>
            </a:lvl4pPr>
            <a:lvl5pPr marL="2057400" indent="-228600">
              <a:tabLst>
                <a:tab pos="9604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9pPr>
          </a:lstStyle>
          <a:p>
            <a:pPr algn="r" eaLnBrk="1" hangingPunct="1">
              <a:lnSpc>
                <a:spcPct val="70000"/>
              </a:lnSpc>
              <a:spcBef>
                <a:spcPct val="50000"/>
              </a:spcBef>
            </a:pPr>
            <a:r>
              <a:rPr lang="fr-FR" altLang="fr-FR" sz="1400" dirty="0">
                <a:solidFill>
                  <a:srgbClr val="000099"/>
                </a:solidFill>
                <a:cs typeface="Arial" panose="020B0604020202020204" pitchFamily="34" charset="0"/>
              </a:rPr>
              <a:t>Semblables</a:t>
            </a:r>
          </a:p>
        </p:txBody>
      </p:sp>
      <p:sp>
        <p:nvSpPr>
          <p:cNvPr id="62" name="Flèche droite 23"/>
          <p:cNvSpPr>
            <a:spLocks noChangeArrowheads="1"/>
          </p:cNvSpPr>
          <p:nvPr/>
        </p:nvSpPr>
        <p:spPr bwMode="auto">
          <a:xfrm>
            <a:off x="5561403" y="2719937"/>
            <a:ext cx="328612" cy="279400"/>
          </a:xfrm>
          <a:prstGeom prst="rightArrow">
            <a:avLst>
              <a:gd name="adj1" fmla="val 50000"/>
              <a:gd name="adj2" fmla="val 23523"/>
            </a:avLst>
          </a:prstGeom>
          <a:solidFill>
            <a:srgbClr val="0000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cs typeface="Arial" panose="020B0604020202020204" pitchFamily="34" charset="0"/>
            </a:endParaRPr>
          </a:p>
        </p:txBody>
      </p:sp>
      <p:sp>
        <p:nvSpPr>
          <p:cNvPr id="64" name="Text Box 22"/>
          <p:cNvSpPr txBox="1">
            <a:spLocks noChangeArrowheads="1"/>
          </p:cNvSpPr>
          <p:nvPr/>
        </p:nvSpPr>
        <p:spPr bwMode="auto">
          <a:xfrm>
            <a:off x="3158958" y="2618582"/>
            <a:ext cx="44291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r" eaLnBrk="1" hangingPunct="1">
              <a:spcBef>
                <a:spcPct val="50000"/>
              </a:spcBef>
            </a:pPr>
            <a:r>
              <a:rPr lang="fr-FR" altLang="fr-FR" sz="2800" dirty="0">
                <a:solidFill>
                  <a:srgbClr val="000099"/>
                </a:solidFill>
                <a:cs typeface="Arial" panose="020B0604020202020204" pitchFamily="34" charset="0"/>
              </a:rPr>
              <a:t>+</a:t>
            </a:r>
            <a:endParaRPr lang="fr-FR" altLang="fr-FR" sz="2400" dirty="0">
              <a:solidFill>
                <a:srgbClr val="000099"/>
              </a:solidFill>
              <a:cs typeface="Arial" panose="020B0604020202020204" pitchFamily="34" charset="0"/>
            </a:endParaRPr>
          </a:p>
        </p:txBody>
      </p:sp>
      <p:sp>
        <p:nvSpPr>
          <p:cNvPr id="67" name="Text Box 22"/>
          <p:cNvSpPr txBox="1">
            <a:spLocks noChangeArrowheads="1"/>
          </p:cNvSpPr>
          <p:nvPr/>
        </p:nvSpPr>
        <p:spPr bwMode="auto">
          <a:xfrm>
            <a:off x="5475288" y="4883150"/>
            <a:ext cx="442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r" eaLnBrk="1" hangingPunct="1">
              <a:spcBef>
                <a:spcPct val="50000"/>
              </a:spcBef>
            </a:pPr>
            <a:r>
              <a:rPr lang="fr-FR" altLang="fr-FR" sz="2800" dirty="0">
                <a:solidFill>
                  <a:srgbClr val="000099"/>
                </a:solidFill>
                <a:cs typeface="Arial" panose="020B0604020202020204" pitchFamily="34" charset="0"/>
              </a:rPr>
              <a:t>+</a:t>
            </a:r>
            <a:endParaRPr lang="fr-FR" altLang="fr-FR" sz="2400" dirty="0">
              <a:solidFill>
                <a:srgbClr val="000099"/>
              </a:solidFill>
              <a:cs typeface="Arial" panose="020B0604020202020204" pitchFamily="34" charset="0"/>
            </a:endParaRPr>
          </a:p>
        </p:txBody>
      </p:sp>
      <p:sp>
        <p:nvSpPr>
          <p:cNvPr id="68" name="Text Box 3"/>
          <p:cNvSpPr txBox="1">
            <a:spLocks noChangeArrowheads="1"/>
          </p:cNvSpPr>
          <p:nvPr/>
        </p:nvSpPr>
        <p:spPr bwMode="auto">
          <a:xfrm>
            <a:off x="458199" y="4617177"/>
            <a:ext cx="15478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Malade</a:t>
            </a:r>
            <a:r>
              <a:rPr lang="fr-FR" altLang="fr-FR" sz="1400" dirty="0">
                <a:solidFill>
                  <a:srgbClr val="0000FF"/>
                </a:solidFill>
                <a:cs typeface="Arial" panose="020B0604020202020204" pitchFamily="34" charset="0"/>
              </a:rPr>
              <a:t> </a:t>
            </a:r>
            <a:r>
              <a:rPr lang="fr-FR" altLang="fr-FR" sz="1400" dirty="0">
                <a:solidFill>
                  <a:srgbClr val="000099"/>
                </a:solidFill>
                <a:cs typeface="Arial" panose="020B0604020202020204" pitchFamily="34" charset="0"/>
              </a:rPr>
              <a:t>guéri</a:t>
            </a:r>
          </a:p>
        </p:txBody>
      </p:sp>
      <p:sp>
        <p:nvSpPr>
          <p:cNvPr id="70" name="Text Box 9"/>
          <p:cNvSpPr txBox="1">
            <a:spLocks noChangeArrowheads="1"/>
          </p:cNvSpPr>
          <p:nvPr/>
        </p:nvSpPr>
        <p:spPr bwMode="auto">
          <a:xfrm>
            <a:off x="6809025" y="1696914"/>
            <a:ext cx="1698625" cy="2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b="1" dirty="0">
                <a:solidFill>
                  <a:srgbClr val="95C41D"/>
                </a:solidFill>
                <a:cs typeface="Arial" panose="020B0604020202020204" pitchFamily="34" charset="0"/>
              </a:rPr>
              <a:t>Symptômes</a:t>
            </a:r>
          </a:p>
        </p:txBody>
      </p:sp>
      <p:sp>
        <p:nvSpPr>
          <p:cNvPr id="1583128" name="Text Box 24"/>
          <p:cNvSpPr txBox="1">
            <a:spLocks noChangeArrowheads="1"/>
          </p:cNvSpPr>
          <p:nvPr/>
        </p:nvSpPr>
        <p:spPr bwMode="auto">
          <a:xfrm>
            <a:off x="8778969" y="4377531"/>
            <a:ext cx="2363787" cy="1520825"/>
          </a:xfrm>
          <a:prstGeom prst="rect">
            <a:avLst/>
          </a:prstGeom>
          <a:noFill/>
          <a:ln w="952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30000"/>
              </a:spcBef>
            </a:pPr>
            <a:r>
              <a:rPr lang="fr-FR" altLang="fr-FR" sz="1400" dirty="0">
                <a:solidFill>
                  <a:srgbClr val="000099"/>
                </a:solidFill>
                <a:cs typeface="Arial" panose="020B0604020202020204" pitchFamily="34" charset="0"/>
              </a:rPr>
              <a:t>• œdème des muqueuses</a:t>
            </a:r>
          </a:p>
          <a:p>
            <a:pPr algn="ctr" eaLnBrk="1" hangingPunct="1">
              <a:spcBef>
                <a:spcPct val="30000"/>
              </a:spcBef>
            </a:pPr>
            <a:r>
              <a:rPr lang="fr-FR" altLang="fr-FR" sz="1400" dirty="0">
                <a:solidFill>
                  <a:srgbClr val="000099"/>
                </a:solidFill>
                <a:cs typeface="Arial" panose="020B0604020202020204" pitchFamily="34" charset="0"/>
              </a:rPr>
              <a:t>• piquant, brûlant</a:t>
            </a:r>
          </a:p>
          <a:p>
            <a:pPr algn="ctr" eaLnBrk="1" hangingPunct="1">
              <a:spcBef>
                <a:spcPct val="30000"/>
              </a:spcBef>
              <a:buFontTx/>
              <a:buChar char="•"/>
            </a:pPr>
            <a:r>
              <a:rPr lang="fr-FR" altLang="fr-FR" sz="1400" dirty="0">
                <a:solidFill>
                  <a:srgbClr val="000099"/>
                </a:solidFill>
                <a:cs typeface="Arial" panose="020B0604020202020204" pitchFamily="34" charset="0"/>
              </a:rPr>
              <a:t> conjonctivite et </a:t>
            </a:r>
          </a:p>
          <a:p>
            <a:pPr algn="ctr" eaLnBrk="1" hangingPunct="1"/>
            <a:r>
              <a:rPr lang="fr-FR" altLang="fr-FR" sz="1400" dirty="0">
                <a:solidFill>
                  <a:srgbClr val="000099"/>
                </a:solidFill>
                <a:cs typeface="Arial" panose="020B0604020202020204" pitchFamily="34" charset="0"/>
              </a:rPr>
              <a:t>œdème des paupières</a:t>
            </a:r>
          </a:p>
          <a:p>
            <a:pPr algn="ctr" eaLnBrk="1" hangingPunct="1"/>
            <a:endParaRPr lang="fr-FR" altLang="fr-FR" sz="1000" dirty="0">
              <a:solidFill>
                <a:srgbClr val="000099"/>
              </a:solidFill>
              <a:cs typeface="Arial" panose="020B0604020202020204" pitchFamily="34" charset="0"/>
            </a:endParaRPr>
          </a:p>
          <a:p>
            <a:pPr algn="ctr" eaLnBrk="1" hangingPunct="1"/>
            <a:r>
              <a:rPr lang="fr-FR" altLang="fr-FR" sz="1400" b="1" dirty="0">
                <a:solidFill>
                  <a:srgbClr val="000099"/>
                </a:solidFill>
                <a:cs typeface="Arial" panose="020B0604020202020204" pitchFamily="34" charset="0"/>
              </a:rPr>
              <a:t>amélioré par le froid</a:t>
            </a:r>
          </a:p>
        </p:txBody>
      </p:sp>
      <p:pic>
        <p:nvPicPr>
          <p:cNvPr id="1583148" name="Picture 44" descr="tube am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342" y="4138247"/>
            <a:ext cx="5143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3"/>
          <p:cNvSpPr txBox="1">
            <a:spLocks noChangeArrowheads="1"/>
          </p:cNvSpPr>
          <p:nvPr/>
        </p:nvSpPr>
        <p:spPr bwMode="auto">
          <a:xfrm>
            <a:off x="3288812" y="6100397"/>
            <a:ext cx="2133600" cy="62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Apis </a:t>
            </a:r>
            <a:r>
              <a:rPr lang="fr-FR" altLang="fr-FR" sz="1400" dirty="0" err="1">
                <a:solidFill>
                  <a:srgbClr val="000099"/>
                </a:solidFill>
                <a:cs typeface="Arial" panose="020B0604020202020204" pitchFamily="34" charset="0"/>
              </a:rPr>
              <a:t>mellifica</a:t>
            </a:r>
            <a:endParaRPr lang="fr-FR" altLang="fr-FR" sz="1400" dirty="0">
              <a:solidFill>
                <a:srgbClr val="000099"/>
              </a:solidFill>
              <a:cs typeface="Arial" panose="020B0604020202020204" pitchFamily="34" charset="0"/>
            </a:endParaRPr>
          </a:p>
          <a:p>
            <a:pPr algn="ctr" eaLnBrk="1" hangingPunct="1">
              <a:spcBef>
                <a:spcPct val="50000"/>
              </a:spcBef>
            </a:pPr>
            <a:r>
              <a:rPr lang="fr-FR" altLang="fr-FR" sz="1400" dirty="0">
                <a:solidFill>
                  <a:srgbClr val="000099"/>
                </a:solidFill>
                <a:cs typeface="Arial" panose="020B0604020202020204" pitchFamily="34" charset="0"/>
              </a:rPr>
              <a:t>15 CH</a:t>
            </a:r>
          </a:p>
        </p:txBody>
      </p:sp>
      <p:sp>
        <p:nvSpPr>
          <p:cNvPr id="3" name="Flèche droite 23"/>
          <p:cNvSpPr>
            <a:spLocks noChangeArrowheads="1"/>
          </p:cNvSpPr>
          <p:nvPr/>
        </p:nvSpPr>
        <p:spPr bwMode="auto">
          <a:xfrm rot="10800000">
            <a:off x="3289484" y="4883150"/>
            <a:ext cx="328612" cy="279400"/>
          </a:xfrm>
          <a:prstGeom prst="rightArrow">
            <a:avLst>
              <a:gd name="adj1" fmla="val 50000"/>
              <a:gd name="adj2" fmla="val 23523"/>
            </a:avLst>
          </a:prstGeom>
          <a:solidFill>
            <a:srgbClr val="000099"/>
          </a:solidFill>
          <a:ln>
            <a:noFill/>
          </a:ln>
          <a:extLst>
            <a:ext uri="{91240B29-F687-4F45-9708-019B960494DF}">
              <a14:hiddenLine xmlns:a14="http://schemas.microsoft.com/office/drawing/2010/main" w="9525" algn="ctr">
                <a:solidFill>
                  <a:srgbClr val="000000"/>
                </a:solidFill>
                <a:round/>
                <a:headEnd/>
                <a:tailEnd/>
              </a14:hiddenLine>
            </a:ext>
          </a:extLst>
        </p:spPr>
        <p:txBody>
          <a:bodyPr rot="10800000"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cs typeface="Arial" panose="020B0604020202020204" pitchFamily="34" charset="0"/>
            </a:endParaRPr>
          </a:p>
        </p:txBody>
      </p:sp>
      <p:sp>
        <p:nvSpPr>
          <p:cNvPr id="73750"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sym typeface="Wingdings" panose="05000000000000000000" pitchFamily="2" charset="2"/>
              </a:rPr>
              <a:t>S</a:t>
            </a:r>
            <a:r>
              <a:rPr lang="fr-FR" altLang="fr-FR" sz="2000" b="1" dirty="0">
                <a:solidFill>
                  <a:srgbClr val="95C41D"/>
                </a:solidFill>
                <a:cs typeface="Arial" panose="020B0604020202020204" pitchFamily="34" charset="0"/>
              </a:rPr>
              <a:t>imilitude</a:t>
            </a:r>
          </a:p>
        </p:txBody>
      </p:sp>
      <p:sp>
        <p:nvSpPr>
          <p:cNvPr id="2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pic>
        <p:nvPicPr>
          <p:cNvPr id="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49302" y="1237206"/>
            <a:ext cx="1427370" cy="2852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Text Box 3"/>
          <p:cNvSpPr txBox="1">
            <a:spLocks noChangeArrowheads="1"/>
          </p:cNvSpPr>
          <p:nvPr/>
        </p:nvSpPr>
        <p:spPr bwMode="auto">
          <a:xfrm>
            <a:off x="391317" y="1442313"/>
            <a:ext cx="137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endParaRPr lang="fr-FR" altLang="fr-FR" sz="1000" dirty="0">
              <a:solidFill>
                <a:srgbClr val="0000FF"/>
              </a:solidFill>
              <a:cs typeface="Arial" panose="020B0604020202020204" pitchFamily="34" charset="0"/>
            </a:endParaRPr>
          </a:p>
          <a:p>
            <a:pPr algn="ctr" eaLnBrk="1" hangingPunct="1">
              <a:spcBef>
                <a:spcPct val="50000"/>
              </a:spcBef>
            </a:pPr>
            <a:r>
              <a:rPr lang="fr-FR" altLang="fr-FR" sz="1400" dirty="0">
                <a:solidFill>
                  <a:srgbClr val="000099"/>
                </a:solidFill>
                <a:cs typeface="Arial" panose="020B0604020202020204" pitchFamily="34" charset="0"/>
              </a:rPr>
              <a:t>Homme sain</a:t>
            </a:r>
          </a:p>
        </p:txBody>
      </p:sp>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07156" y="1252716"/>
            <a:ext cx="1430268" cy="2858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78833" y="1991303"/>
            <a:ext cx="1426162" cy="1426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84899" y="4005671"/>
            <a:ext cx="1427370" cy="2852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15964" y="4046885"/>
            <a:ext cx="1386123" cy="27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83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831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831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10" grpId="0" animBg="1"/>
      <p:bldP spid="54" grpId="0"/>
      <p:bldP spid="56" grpId="0" animBg="1"/>
      <p:bldP spid="57" grpId="0"/>
      <p:bldP spid="61" grpId="0"/>
      <p:bldP spid="62" grpId="0" animBg="1"/>
      <p:bldP spid="64" grpId="0"/>
      <p:bldP spid="67" grpId="0"/>
      <p:bldP spid="68" grpId="0"/>
      <p:bldP spid="70" grpId="0"/>
      <p:bldP spid="1583128" grpId="0" animBg="1"/>
      <p:bldP spid="2" grpId="0"/>
      <p:bldP spid="3" grpId="0"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1"/>
          <p:cNvSpPr>
            <a:spLocks noChangeArrowheads="1"/>
          </p:cNvSpPr>
          <p:nvPr/>
        </p:nvSpPr>
        <p:spPr bwMode="auto">
          <a:xfrm rot="18900000">
            <a:off x="7048501" y="2767014"/>
            <a:ext cx="1800225" cy="1800225"/>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7" name="Rectangle 60"/>
          <p:cNvSpPr>
            <a:spLocks noChangeArrowheads="1"/>
          </p:cNvSpPr>
          <p:nvPr/>
        </p:nvSpPr>
        <p:spPr bwMode="auto">
          <a:xfrm rot="18900000">
            <a:off x="3467101" y="2767014"/>
            <a:ext cx="1800225" cy="1800225"/>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8" name="Text Box 5"/>
          <p:cNvSpPr txBox="1">
            <a:spLocks noChangeArrowheads="1"/>
          </p:cNvSpPr>
          <p:nvPr/>
        </p:nvSpPr>
        <p:spPr bwMode="auto">
          <a:xfrm>
            <a:off x="2633663" y="533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200">
                <a:solidFill>
                  <a:srgbClr val="000099"/>
                </a:solidFill>
                <a:cs typeface="Arial" panose="020B0604020202020204" pitchFamily="34" charset="0"/>
              </a:rPr>
              <a:t>Le tableau clinique du malade est semblable</a:t>
            </a:r>
          </a:p>
          <a:p>
            <a:pPr algn="ctr"/>
            <a:r>
              <a:rPr lang="fr-FR" altLang="fr-FR" sz="2200">
                <a:solidFill>
                  <a:srgbClr val="000099"/>
                </a:solidFill>
                <a:cs typeface="Arial" panose="020B0604020202020204" pitchFamily="34" charset="0"/>
              </a:rPr>
              <a:t>à celui provoqué par l’expérimentation</a:t>
            </a:r>
            <a:endParaRPr lang="fr-FR" altLang="fr-FR" sz="2400">
              <a:solidFill>
                <a:srgbClr val="000099"/>
              </a:solidFill>
              <a:cs typeface="Arial" panose="020B0604020202020204" pitchFamily="34" charset="0"/>
            </a:endParaRPr>
          </a:p>
        </p:txBody>
      </p:sp>
      <p:sp>
        <p:nvSpPr>
          <p:cNvPr id="77829" name="Text Box 6"/>
          <p:cNvSpPr txBox="1">
            <a:spLocks noChangeArrowheads="1"/>
          </p:cNvSpPr>
          <p:nvPr/>
        </p:nvSpPr>
        <p:spPr bwMode="auto">
          <a:xfrm>
            <a:off x="3405188" y="3200401"/>
            <a:ext cx="190500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400" b="1">
                <a:solidFill>
                  <a:srgbClr val="000099"/>
                </a:solidFill>
                <a:cs typeface="Arial" panose="020B0604020202020204" pitchFamily="34" charset="0"/>
              </a:rPr>
              <a:t>HOMÉO</a:t>
            </a:r>
          </a:p>
          <a:p>
            <a:pPr algn="ctr"/>
            <a:r>
              <a:rPr lang="fr-FR" altLang="fr-FR" sz="2400" b="1">
                <a:solidFill>
                  <a:srgbClr val="62C400"/>
                </a:solidFill>
                <a:cs typeface="Arial" panose="020B0604020202020204" pitchFamily="34" charset="0"/>
              </a:rPr>
              <a:t>semblable</a:t>
            </a:r>
            <a:endParaRPr lang="fr-FR" altLang="fr-FR" sz="2400">
              <a:solidFill>
                <a:srgbClr val="62C400"/>
              </a:solidFill>
              <a:cs typeface="Arial" panose="020B0604020202020204" pitchFamily="34" charset="0"/>
            </a:endParaRPr>
          </a:p>
        </p:txBody>
      </p:sp>
      <p:sp>
        <p:nvSpPr>
          <p:cNvPr id="77830" name="Text Box 7"/>
          <p:cNvSpPr txBox="1">
            <a:spLocks noChangeArrowheads="1"/>
          </p:cNvSpPr>
          <p:nvPr/>
        </p:nvSpPr>
        <p:spPr bwMode="auto">
          <a:xfrm>
            <a:off x="7019925" y="3200401"/>
            <a:ext cx="190500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400" b="1">
                <a:solidFill>
                  <a:srgbClr val="000099"/>
                </a:solidFill>
                <a:cs typeface="Arial" panose="020B0604020202020204" pitchFamily="34" charset="0"/>
              </a:rPr>
              <a:t>PATHIE</a:t>
            </a:r>
          </a:p>
          <a:p>
            <a:pPr algn="ctr"/>
            <a:r>
              <a:rPr lang="fr-FR" altLang="fr-FR" sz="2400" b="1">
                <a:solidFill>
                  <a:srgbClr val="62C400"/>
                </a:solidFill>
                <a:cs typeface="Arial" panose="020B0604020202020204" pitchFamily="34" charset="0"/>
              </a:rPr>
              <a:t>souffrance</a:t>
            </a:r>
            <a:endParaRPr lang="fr-FR" altLang="fr-FR" sz="2400">
              <a:solidFill>
                <a:srgbClr val="62C400"/>
              </a:solidFill>
              <a:cs typeface="Arial" panose="020B0604020202020204" pitchFamily="34" charset="0"/>
            </a:endParaRPr>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10"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sym typeface="Wingdings" panose="05000000000000000000" pitchFamily="2" charset="2"/>
              </a:rPr>
              <a:t>S</a:t>
            </a:r>
            <a:r>
              <a:rPr lang="fr-FR" altLang="fr-FR" sz="2000" b="1" dirty="0">
                <a:solidFill>
                  <a:srgbClr val="95C41D"/>
                </a:solidFill>
                <a:cs typeface="Arial" panose="020B0604020202020204" pitchFamily="34" charset="0"/>
              </a:rPr>
              <a:t>imilitude</a:t>
            </a:r>
          </a:p>
        </p:txBody>
      </p:sp>
    </p:spTree>
    <p:extLst>
      <p:ext uri="{BB962C8B-B14F-4D97-AF65-F5344CB8AC3E}">
        <p14:creationId xmlns:p14="http://schemas.microsoft.com/office/powerpoint/2010/main" val="3294159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054"/>
          <p:cNvSpPr txBox="1">
            <a:spLocks noChangeArrowheads="1"/>
          </p:cNvSpPr>
          <p:nvPr/>
        </p:nvSpPr>
        <p:spPr bwMode="auto">
          <a:xfrm>
            <a:off x="4530725" y="181276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dirty="0">
                <a:solidFill>
                  <a:srgbClr val="000099"/>
                </a:solidFill>
                <a:cs typeface="Arial" panose="020B0604020202020204" pitchFamily="34" charset="0"/>
              </a:rPr>
              <a:t>Syndromes grippaux</a:t>
            </a:r>
          </a:p>
        </p:txBody>
      </p:sp>
      <p:sp>
        <p:nvSpPr>
          <p:cNvPr id="81923" name="Text Box 2055"/>
          <p:cNvSpPr txBox="1">
            <a:spLocks noChangeArrowheads="1"/>
          </p:cNvSpPr>
          <p:nvPr/>
        </p:nvSpPr>
        <p:spPr bwMode="auto">
          <a:xfrm>
            <a:off x="4530725" y="256682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a:solidFill>
                  <a:srgbClr val="000099"/>
                </a:solidFill>
                <a:cs typeface="Arial" panose="020B0604020202020204" pitchFamily="34" charset="0"/>
              </a:rPr>
              <a:t>Malade</a:t>
            </a:r>
          </a:p>
        </p:txBody>
      </p:sp>
      <p:sp>
        <p:nvSpPr>
          <p:cNvPr id="81924" name="Text Box 2056"/>
          <p:cNvSpPr txBox="1">
            <a:spLocks noChangeArrowheads="1"/>
          </p:cNvSpPr>
          <p:nvPr/>
        </p:nvSpPr>
        <p:spPr bwMode="auto">
          <a:xfrm>
            <a:off x="4414838" y="2955564"/>
            <a:ext cx="316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dirty="0">
                <a:solidFill>
                  <a:srgbClr val="000099"/>
                </a:solidFill>
                <a:cs typeface="Arial" panose="020B0604020202020204" pitchFamily="34" charset="0"/>
              </a:rPr>
              <a:t>Symptômes cliniques</a:t>
            </a:r>
          </a:p>
        </p:txBody>
      </p:sp>
      <p:sp>
        <p:nvSpPr>
          <p:cNvPr id="81925" name="Text Box 2057"/>
          <p:cNvSpPr txBox="1">
            <a:spLocks noChangeArrowheads="1"/>
          </p:cNvSpPr>
          <p:nvPr/>
        </p:nvSpPr>
        <p:spPr bwMode="auto">
          <a:xfrm>
            <a:off x="2514601" y="3659029"/>
            <a:ext cx="3457575" cy="312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u="sng" dirty="0">
                <a:solidFill>
                  <a:srgbClr val="000099"/>
                </a:solidFill>
                <a:cs typeface="Arial" panose="020B0604020202020204" pitchFamily="34" charset="0"/>
              </a:rPr>
              <a:t>Signes cliniques de la grippe avec </a:t>
            </a:r>
            <a:r>
              <a:rPr lang="en-US" altLang="fr-FR" sz="1800" b="1" u="sng" dirty="0">
                <a:solidFill>
                  <a:srgbClr val="000099"/>
                </a:solidFill>
                <a:cs typeface="Arial" panose="020B0604020202020204" pitchFamily="34" charset="0"/>
              </a:rPr>
              <a:t>± </a:t>
            </a:r>
            <a:r>
              <a:rPr lang="en-US" altLang="fr-FR" sz="1800" b="1" u="sng" dirty="0" err="1">
                <a:solidFill>
                  <a:srgbClr val="000099"/>
                </a:solidFill>
                <a:cs typeface="Arial" panose="020B0604020202020204" pitchFamily="34" charset="0"/>
              </a:rPr>
              <a:t>d’intensité</a:t>
            </a:r>
            <a:endParaRPr lang="en-US" altLang="fr-FR" sz="1800" b="1" u="sng" dirty="0">
              <a:solidFill>
                <a:srgbClr val="000099"/>
              </a:solidFill>
              <a:cs typeface="Arial" panose="020B0604020202020204" pitchFamily="34" charset="0"/>
            </a:endParaRPr>
          </a:p>
          <a:p>
            <a:pPr algn="ctr">
              <a:spcBef>
                <a:spcPct val="50000"/>
              </a:spcBef>
            </a:pPr>
            <a:endParaRPr lang="en-US" altLang="fr-FR" sz="1000" u="sng" dirty="0">
              <a:solidFill>
                <a:srgbClr val="000099"/>
              </a:solidFill>
              <a:cs typeface="Arial" panose="020B0604020202020204" pitchFamily="34" charset="0"/>
            </a:endParaRPr>
          </a:p>
          <a:p>
            <a:pPr lvl="1">
              <a:spcBef>
                <a:spcPts val="600"/>
              </a:spcBef>
              <a:buFontTx/>
              <a:buChar char="•"/>
            </a:pPr>
            <a:r>
              <a:rPr lang="fr-FR" altLang="fr-FR" sz="1400" dirty="0">
                <a:solidFill>
                  <a:srgbClr val="000099"/>
                </a:solidFill>
                <a:cs typeface="Arial" panose="020B0604020202020204" pitchFamily="34" charset="0"/>
              </a:rPr>
              <a:t> Fièvre</a:t>
            </a:r>
          </a:p>
          <a:p>
            <a:pPr lvl="1">
              <a:spcBef>
                <a:spcPts val="600"/>
              </a:spcBef>
              <a:buFontTx/>
              <a:buChar char="•"/>
            </a:pPr>
            <a:r>
              <a:rPr lang="fr-FR" altLang="fr-FR" sz="1400" dirty="0">
                <a:solidFill>
                  <a:srgbClr val="000099"/>
                </a:solidFill>
                <a:cs typeface="Arial" panose="020B0604020202020204" pitchFamily="34" charset="0"/>
              </a:rPr>
              <a:t> Céphalées</a:t>
            </a:r>
          </a:p>
          <a:p>
            <a:pPr lvl="1">
              <a:spcBef>
                <a:spcPts val="600"/>
              </a:spcBef>
              <a:buFontTx/>
              <a:buChar char="•"/>
            </a:pPr>
            <a:r>
              <a:rPr lang="fr-FR" altLang="fr-FR" sz="1400" dirty="0">
                <a:solidFill>
                  <a:srgbClr val="000099"/>
                </a:solidFill>
                <a:cs typeface="Arial" panose="020B0604020202020204" pitchFamily="34" charset="0"/>
              </a:rPr>
              <a:t> Courbatures</a:t>
            </a:r>
          </a:p>
          <a:p>
            <a:pPr lvl="1">
              <a:spcBef>
                <a:spcPts val="600"/>
              </a:spcBef>
              <a:buFontTx/>
              <a:buChar char="•"/>
            </a:pPr>
            <a:r>
              <a:rPr lang="fr-FR" altLang="fr-FR" sz="1400" dirty="0">
                <a:solidFill>
                  <a:srgbClr val="000099"/>
                </a:solidFill>
                <a:cs typeface="Arial" panose="020B0604020202020204" pitchFamily="34" charset="0"/>
              </a:rPr>
              <a:t> Frissons</a:t>
            </a:r>
          </a:p>
          <a:p>
            <a:pPr lvl="1">
              <a:spcBef>
                <a:spcPts val="600"/>
              </a:spcBef>
              <a:buFontTx/>
              <a:buChar char="•"/>
            </a:pPr>
            <a:r>
              <a:rPr lang="fr-FR" altLang="fr-FR" sz="1400" dirty="0">
                <a:solidFill>
                  <a:srgbClr val="000099"/>
                </a:solidFill>
                <a:cs typeface="Arial" panose="020B0604020202020204" pitchFamily="34" charset="0"/>
              </a:rPr>
              <a:t> Douleurs musculaires</a:t>
            </a:r>
          </a:p>
          <a:p>
            <a:pPr lvl="1">
              <a:spcBef>
                <a:spcPts val="600"/>
              </a:spcBef>
              <a:buFontTx/>
              <a:buChar char="•"/>
            </a:pPr>
            <a:r>
              <a:rPr lang="fr-FR" altLang="fr-FR" sz="1400" dirty="0">
                <a:solidFill>
                  <a:srgbClr val="000099"/>
                </a:solidFill>
                <a:cs typeface="Arial" panose="020B0604020202020204" pitchFamily="34" charset="0"/>
              </a:rPr>
              <a:t> Douleurs articulaires</a:t>
            </a:r>
          </a:p>
          <a:p>
            <a:pPr lvl="1">
              <a:spcBef>
                <a:spcPct val="10000"/>
              </a:spcBef>
              <a:buFontTx/>
              <a:buChar char="•"/>
            </a:pPr>
            <a:r>
              <a:rPr lang="en-US" altLang="fr-FR" sz="1400" dirty="0">
                <a:solidFill>
                  <a:srgbClr val="000099"/>
                </a:solidFill>
                <a:cs typeface="Arial" panose="020B0604020202020204" pitchFamily="34" charset="0"/>
              </a:rPr>
              <a:t> ± </a:t>
            </a:r>
            <a:r>
              <a:rPr lang="en-US" altLang="fr-FR" sz="1400" dirty="0" err="1">
                <a:solidFill>
                  <a:srgbClr val="000099"/>
                </a:solidFill>
                <a:cs typeface="Arial" panose="020B0604020202020204" pitchFamily="34" charset="0"/>
              </a:rPr>
              <a:t>signes</a:t>
            </a:r>
            <a:r>
              <a:rPr lang="en-US" altLang="fr-FR" sz="1400" dirty="0">
                <a:solidFill>
                  <a:srgbClr val="000099"/>
                </a:solidFill>
                <a:cs typeface="Arial" panose="020B0604020202020204" pitchFamily="34" charset="0"/>
              </a:rPr>
              <a:t> ORL</a:t>
            </a:r>
          </a:p>
          <a:p>
            <a:pPr algn="ctr">
              <a:spcBef>
                <a:spcPct val="20000"/>
              </a:spcBef>
            </a:pPr>
            <a:endParaRPr lang="fr-FR" altLang="fr-FR" sz="1400" dirty="0">
              <a:solidFill>
                <a:srgbClr val="000099"/>
              </a:solidFill>
              <a:cs typeface="Arial" panose="020B0604020202020204" pitchFamily="34" charset="0"/>
            </a:endParaRPr>
          </a:p>
        </p:txBody>
      </p:sp>
      <p:sp>
        <p:nvSpPr>
          <p:cNvPr id="81926" name="Text Box 2058"/>
          <p:cNvSpPr txBox="1">
            <a:spLocks noChangeArrowheads="1"/>
          </p:cNvSpPr>
          <p:nvPr/>
        </p:nvSpPr>
        <p:spPr bwMode="auto">
          <a:xfrm>
            <a:off x="6310312" y="3628594"/>
            <a:ext cx="39564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u="sng" dirty="0">
                <a:solidFill>
                  <a:srgbClr val="000099"/>
                </a:solidFill>
                <a:cs typeface="Arial" panose="020B0604020202020204" pitchFamily="34" charset="0"/>
              </a:rPr>
              <a:t>Ceux du malade</a:t>
            </a:r>
          </a:p>
          <a:p>
            <a:endParaRPr lang="fr-FR" altLang="fr-FR" sz="1800" dirty="0">
              <a:solidFill>
                <a:srgbClr val="000099"/>
              </a:solidFill>
              <a:cs typeface="Arial" panose="020B0604020202020204" pitchFamily="34" charset="0"/>
            </a:endParaRPr>
          </a:p>
        </p:txBody>
      </p:sp>
      <p:sp>
        <p:nvSpPr>
          <p:cNvPr id="81927" name="AutoShape 2059"/>
          <p:cNvSpPr>
            <a:spLocks noChangeArrowheads="1"/>
          </p:cNvSpPr>
          <p:nvPr/>
        </p:nvSpPr>
        <p:spPr bwMode="auto">
          <a:xfrm>
            <a:off x="5827713" y="2281078"/>
            <a:ext cx="188912"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81928" name="Line 2061"/>
          <p:cNvSpPr>
            <a:spLocks noChangeShapeType="1"/>
          </p:cNvSpPr>
          <p:nvPr/>
        </p:nvSpPr>
        <p:spPr bwMode="auto">
          <a:xfrm flipH="1">
            <a:off x="4746625" y="331771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81929" name="Group 2063"/>
          <p:cNvGrpSpPr>
            <a:grpSpLocks/>
          </p:cNvGrpSpPr>
          <p:nvPr/>
        </p:nvGrpSpPr>
        <p:grpSpPr bwMode="auto">
          <a:xfrm>
            <a:off x="6393976" y="3714591"/>
            <a:ext cx="390525" cy="358775"/>
            <a:chOff x="1584" y="2688"/>
            <a:chExt cx="166" cy="144"/>
          </a:xfrm>
        </p:grpSpPr>
        <p:sp>
          <p:nvSpPr>
            <p:cNvPr id="81936"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sp>
          <p:nvSpPr>
            <p:cNvPr id="81937"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grpSp>
      <p:sp>
        <p:nvSpPr>
          <p:cNvPr id="81930" name="Text Box 2068"/>
          <p:cNvSpPr txBox="1">
            <a:spLocks noChangeArrowheads="1"/>
          </p:cNvSpPr>
          <p:nvPr/>
        </p:nvSpPr>
        <p:spPr bwMode="auto">
          <a:xfrm>
            <a:off x="7910513" y="1733391"/>
            <a:ext cx="18859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a:solidFill>
                  <a:srgbClr val="000099"/>
                </a:solidFill>
                <a:cs typeface="Arial" panose="020B0604020202020204" pitchFamily="34" charset="0"/>
              </a:rPr>
              <a:t>Virus grippaux et paragrippaux</a:t>
            </a:r>
          </a:p>
        </p:txBody>
      </p:sp>
      <p:sp>
        <p:nvSpPr>
          <p:cNvPr id="81931" name="Line 2069"/>
          <p:cNvSpPr>
            <a:spLocks noChangeShapeType="1"/>
          </p:cNvSpPr>
          <p:nvPr/>
        </p:nvSpPr>
        <p:spPr bwMode="auto">
          <a:xfrm flipH="1">
            <a:off x="7454900" y="2042953"/>
            <a:ext cx="554038" cy="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81932" name="Line 2070"/>
          <p:cNvSpPr>
            <a:spLocks noChangeShapeType="1"/>
          </p:cNvSpPr>
          <p:nvPr/>
        </p:nvSpPr>
        <p:spPr bwMode="auto">
          <a:xfrm>
            <a:off x="6908800" y="331771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81933" name="Text Box 2112"/>
          <p:cNvSpPr txBox="1">
            <a:spLocks noChangeArrowheads="1"/>
          </p:cNvSpPr>
          <p:nvPr/>
        </p:nvSpPr>
        <p:spPr bwMode="auto">
          <a:xfrm>
            <a:off x="629895" y="1733391"/>
            <a:ext cx="9813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i="1" u="sng" dirty="0">
                <a:solidFill>
                  <a:srgbClr val="000099"/>
                </a:solidFill>
                <a:cs typeface="Arial" panose="020B0604020202020204" pitchFamily="34" charset="0"/>
              </a:rPr>
              <a:t>Exemple</a:t>
            </a:r>
          </a:p>
        </p:txBody>
      </p:sp>
      <p:sp>
        <p:nvSpPr>
          <p:cNvPr id="18" name="Text Box 50"/>
          <p:cNvSpPr txBox="1">
            <a:spLocks noChangeArrowheads="1"/>
          </p:cNvSpPr>
          <p:nvPr/>
        </p:nvSpPr>
        <p:spPr bwMode="auto">
          <a:xfrm>
            <a:off x="2387176" y="1073954"/>
            <a:ext cx="7695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21"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grpSp>
        <p:nvGrpSpPr>
          <p:cNvPr id="7" name="Groupe 6"/>
          <p:cNvGrpSpPr/>
          <p:nvPr/>
        </p:nvGrpSpPr>
        <p:grpSpPr>
          <a:xfrm>
            <a:off x="4930815" y="5065883"/>
            <a:ext cx="5645622" cy="523220"/>
            <a:chOff x="4930815" y="5065883"/>
            <a:chExt cx="5645622" cy="523220"/>
          </a:xfrm>
        </p:grpSpPr>
        <p:cxnSp>
          <p:nvCxnSpPr>
            <p:cNvPr id="24" name="Connecteur droit avec flèche 23"/>
            <p:cNvCxnSpPr/>
            <p:nvPr/>
          </p:nvCxnSpPr>
          <p:spPr>
            <a:xfrm>
              <a:off x="4930815" y="5270342"/>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 Box 2058"/>
            <p:cNvSpPr txBox="1">
              <a:spLocks noChangeArrowheads="1"/>
            </p:cNvSpPr>
            <p:nvPr/>
          </p:nvSpPr>
          <p:spPr bwMode="auto">
            <a:xfrm>
              <a:off x="6620006" y="5065883"/>
              <a:ext cx="39564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ts val="600"/>
                </a:spcBef>
              </a:pPr>
              <a:r>
                <a:rPr lang="fr-FR" altLang="fr-FR" sz="1400" dirty="0">
                  <a:solidFill>
                    <a:srgbClr val="000099"/>
                  </a:solidFill>
                  <a:cs typeface="Arial" panose="020B0604020202020204" pitchFamily="34" charset="0"/>
                </a:rPr>
                <a:t>localisées ou généralisées, </a:t>
              </a:r>
            </a:p>
            <a:p>
              <a:pPr lvl="1">
                <a:spcBef>
                  <a:spcPts val="0"/>
                </a:spcBef>
              </a:pPr>
              <a:r>
                <a:rPr lang="fr-FR" altLang="fr-FR" sz="1400" dirty="0">
                  <a:solidFill>
                    <a:srgbClr val="000099"/>
                  </a:solidFill>
                  <a:cs typeface="Arial" panose="020B0604020202020204" pitchFamily="34" charset="0"/>
                </a:rPr>
                <a:t>améliorées par le mouvement ou le repos</a:t>
              </a:r>
            </a:p>
          </p:txBody>
        </p:sp>
      </p:grpSp>
      <p:grpSp>
        <p:nvGrpSpPr>
          <p:cNvPr id="4" name="Groupe 3"/>
          <p:cNvGrpSpPr/>
          <p:nvPr/>
        </p:nvGrpSpPr>
        <p:grpSpPr>
          <a:xfrm>
            <a:off x="4930815" y="4482566"/>
            <a:ext cx="5659553" cy="307777"/>
            <a:chOff x="4930815" y="4482566"/>
            <a:chExt cx="5659553" cy="307777"/>
          </a:xfrm>
        </p:grpSpPr>
        <p:cxnSp>
          <p:nvCxnSpPr>
            <p:cNvPr id="5" name="Connecteur droit avec flèche 4"/>
            <p:cNvCxnSpPr/>
            <p:nvPr/>
          </p:nvCxnSpPr>
          <p:spPr>
            <a:xfrm>
              <a:off x="4930815" y="4651621"/>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 Box 2058"/>
            <p:cNvSpPr txBox="1">
              <a:spLocks noChangeArrowheads="1"/>
            </p:cNvSpPr>
            <p:nvPr/>
          </p:nvSpPr>
          <p:spPr bwMode="auto">
            <a:xfrm>
              <a:off x="6633937" y="4482566"/>
              <a:ext cx="39564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ct val="20000"/>
                </a:spcBef>
              </a:pPr>
              <a:r>
                <a:rPr lang="en-US" altLang="fr-FR" sz="1400" dirty="0">
                  <a:solidFill>
                    <a:srgbClr val="000099"/>
                  </a:solidFill>
                  <a:cs typeface="Arial" panose="020B0604020202020204" pitchFamily="34" charset="0"/>
                </a:rPr>
                <a:t>± </a:t>
              </a:r>
              <a:r>
                <a:rPr lang="en-US" altLang="fr-FR" sz="1400" dirty="0" err="1">
                  <a:solidFill>
                    <a:srgbClr val="000099"/>
                  </a:solidFill>
                  <a:cs typeface="Arial" panose="020B0604020202020204" pitchFamily="34" charset="0"/>
                </a:rPr>
                <a:t>élevée</a:t>
              </a:r>
              <a:r>
                <a:rPr lang="en-US" altLang="fr-FR" sz="1400" dirty="0">
                  <a:solidFill>
                    <a:srgbClr val="000099"/>
                  </a:solidFill>
                  <a:cs typeface="Arial" panose="020B0604020202020204" pitchFamily="34" charset="0"/>
                </a:rPr>
                <a:t> </a:t>
              </a:r>
              <a:r>
                <a:rPr lang="fr-FR" altLang="fr-FR" sz="1400" dirty="0">
                  <a:solidFill>
                    <a:srgbClr val="000099"/>
                  </a:solidFill>
                  <a:cs typeface="Arial" panose="020B0604020202020204" pitchFamily="34" charset="0"/>
                </a:rPr>
                <a:t>39/40 ou 38/39, </a:t>
              </a:r>
              <a:r>
                <a:rPr lang="en-US" altLang="fr-FR" sz="1400" dirty="0">
                  <a:solidFill>
                    <a:srgbClr val="000099"/>
                  </a:solidFill>
                  <a:cs typeface="Arial" panose="020B0604020202020204" pitchFamily="34" charset="0"/>
                </a:rPr>
                <a:t>± </a:t>
              </a:r>
              <a:r>
                <a:rPr lang="en-US" altLang="fr-FR" sz="1400" dirty="0" err="1">
                  <a:solidFill>
                    <a:srgbClr val="000099"/>
                  </a:solidFill>
                  <a:cs typeface="Arial" panose="020B0604020202020204" pitchFamily="34" charset="0"/>
                </a:rPr>
                <a:t>sueurs</a:t>
              </a:r>
              <a:endParaRPr lang="fr-FR" altLang="fr-FR" sz="1400" dirty="0">
                <a:solidFill>
                  <a:srgbClr val="000099"/>
                </a:solidFill>
                <a:cs typeface="Arial" panose="020B0604020202020204" pitchFamily="34" charset="0"/>
              </a:endParaRPr>
            </a:p>
          </p:txBody>
        </p:sp>
      </p:grpSp>
      <p:grpSp>
        <p:nvGrpSpPr>
          <p:cNvPr id="6" name="Groupe 5"/>
          <p:cNvGrpSpPr/>
          <p:nvPr/>
        </p:nvGrpSpPr>
        <p:grpSpPr>
          <a:xfrm>
            <a:off x="4930815" y="4790343"/>
            <a:ext cx="5659553" cy="307777"/>
            <a:chOff x="4930815" y="4790343"/>
            <a:chExt cx="5659553" cy="307777"/>
          </a:xfrm>
        </p:grpSpPr>
        <p:cxnSp>
          <p:nvCxnSpPr>
            <p:cNvPr id="23" name="Connecteur droit avec flèche 22"/>
            <p:cNvCxnSpPr/>
            <p:nvPr/>
          </p:nvCxnSpPr>
          <p:spPr>
            <a:xfrm>
              <a:off x="4930815" y="4967471"/>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 Box 2058"/>
            <p:cNvSpPr txBox="1">
              <a:spLocks noChangeArrowheads="1"/>
            </p:cNvSpPr>
            <p:nvPr/>
          </p:nvSpPr>
          <p:spPr bwMode="auto">
            <a:xfrm>
              <a:off x="6633937" y="4790343"/>
              <a:ext cx="39564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ts val="600"/>
                </a:spcBef>
              </a:pPr>
              <a:r>
                <a:rPr lang="fr-FR" altLang="fr-FR" sz="1400" dirty="0">
                  <a:solidFill>
                    <a:srgbClr val="000099"/>
                  </a:solidFill>
                  <a:cs typeface="Arial" panose="020B0604020202020204" pitchFamily="34" charset="0"/>
                </a:rPr>
                <a:t>en casque, avec abrutissement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819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8192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8192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8192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8192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8192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8192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0-#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750" fill="hold"/>
                                        <p:tgtEl>
                                          <p:spTgt spid="7"/>
                                        </p:tgtEl>
                                        <p:attrNameLst>
                                          <p:attrName>ppt_x</p:attrName>
                                        </p:attrNameLst>
                                      </p:cBhvr>
                                      <p:tavLst>
                                        <p:tav tm="0">
                                          <p:val>
                                            <p:strVal val="0-#ppt_w/2"/>
                                          </p:val>
                                        </p:tav>
                                        <p:tav tm="100000">
                                          <p:val>
                                            <p:strVal val="#ppt_x"/>
                                          </p:val>
                                        </p:tav>
                                      </p:tavLst>
                                    </p:anim>
                                    <p:anim calcmode="lin" valueType="num">
                                      <p:cBhvr additive="base">
                                        <p:cTn id="3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6"/>
          <p:cNvSpPr txBox="1">
            <a:spLocks noChangeArrowheads="1"/>
          </p:cNvSpPr>
          <p:nvPr/>
        </p:nvSpPr>
        <p:spPr bwMode="auto">
          <a:xfrm>
            <a:off x="4716463" y="1885793"/>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000099"/>
                </a:solidFill>
                <a:cs typeface="Arial" panose="020B0604020202020204" pitchFamily="34" charset="0"/>
              </a:rPr>
              <a:t>Maladie aiguë</a:t>
            </a:r>
          </a:p>
        </p:txBody>
      </p:sp>
      <p:sp>
        <p:nvSpPr>
          <p:cNvPr id="79875" name="Text Box 17"/>
          <p:cNvSpPr txBox="1">
            <a:spLocks noChangeArrowheads="1"/>
          </p:cNvSpPr>
          <p:nvPr/>
        </p:nvSpPr>
        <p:spPr bwMode="auto">
          <a:xfrm>
            <a:off x="4716463" y="2639856"/>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000099"/>
                </a:solidFill>
                <a:cs typeface="Arial" panose="020B0604020202020204" pitchFamily="34" charset="0"/>
              </a:rPr>
              <a:t>Malade</a:t>
            </a:r>
          </a:p>
        </p:txBody>
      </p:sp>
      <p:sp>
        <p:nvSpPr>
          <p:cNvPr id="79876" name="Text Box 18"/>
          <p:cNvSpPr txBox="1">
            <a:spLocks noChangeArrowheads="1"/>
          </p:cNvSpPr>
          <p:nvPr/>
        </p:nvSpPr>
        <p:spPr bwMode="auto">
          <a:xfrm>
            <a:off x="4500563" y="3398681"/>
            <a:ext cx="3168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a:solidFill>
                  <a:srgbClr val="000099"/>
                </a:solidFill>
                <a:cs typeface="Arial" panose="020B0604020202020204" pitchFamily="34" charset="0"/>
              </a:rPr>
              <a:t>Symptômes cliniques</a:t>
            </a:r>
          </a:p>
        </p:txBody>
      </p:sp>
      <p:sp>
        <p:nvSpPr>
          <p:cNvPr id="79877" name="Text Box 19"/>
          <p:cNvSpPr txBox="1">
            <a:spLocks noChangeArrowheads="1"/>
          </p:cNvSpPr>
          <p:nvPr/>
        </p:nvSpPr>
        <p:spPr bwMode="auto">
          <a:xfrm>
            <a:off x="2628901" y="4294030"/>
            <a:ext cx="3457575"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u="sng">
                <a:solidFill>
                  <a:srgbClr val="000099"/>
                </a:solidFill>
                <a:cs typeface="Arial" panose="020B0604020202020204" pitchFamily="34" charset="0"/>
              </a:rPr>
              <a:t>Ceux de la maladie</a:t>
            </a:r>
          </a:p>
          <a:p>
            <a:pPr algn="ctr">
              <a:spcBef>
                <a:spcPct val="20000"/>
              </a:spcBef>
            </a:pPr>
            <a:r>
              <a:rPr lang="fr-FR" altLang="fr-FR">
                <a:solidFill>
                  <a:srgbClr val="000099"/>
                </a:solidFill>
                <a:cs typeface="Arial" panose="020B0604020202020204" pitchFamily="34" charset="0"/>
              </a:rPr>
              <a:t>Permet le diagnostic</a:t>
            </a:r>
          </a:p>
        </p:txBody>
      </p:sp>
      <p:sp>
        <p:nvSpPr>
          <p:cNvPr id="79878" name="Text Box 20"/>
          <p:cNvSpPr txBox="1">
            <a:spLocks noChangeArrowheads="1"/>
          </p:cNvSpPr>
          <p:nvPr/>
        </p:nvSpPr>
        <p:spPr bwMode="auto">
          <a:xfrm>
            <a:off x="6156325" y="4276568"/>
            <a:ext cx="574244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ct val="50000"/>
              </a:spcBef>
            </a:pPr>
            <a:r>
              <a:rPr lang="fr-FR" altLang="fr-FR" sz="2000" b="1" u="sng" dirty="0">
                <a:solidFill>
                  <a:srgbClr val="000099"/>
                </a:solidFill>
                <a:cs typeface="Arial" panose="020B0604020202020204" pitchFamily="34" charset="0"/>
              </a:rPr>
              <a:t>Ceux du malade </a:t>
            </a:r>
            <a:r>
              <a:rPr lang="fr-FR" altLang="fr-FR" sz="2000" b="1" dirty="0">
                <a:solidFill>
                  <a:srgbClr val="000099"/>
                </a:solidFill>
                <a:cs typeface="Arial" panose="020B0604020202020204" pitchFamily="34" charset="0"/>
              </a:rPr>
              <a:t>=</a:t>
            </a:r>
            <a:r>
              <a:rPr lang="fr-FR" altLang="fr-FR" sz="2000" b="1" u="sng" dirty="0">
                <a:solidFill>
                  <a:srgbClr val="000099"/>
                </a:solidFill>
                <a:cs typeface="Arial" panose="020B0604020202020204" pitchFamily="34" charset="0"/>
              </a:rPr>
              <a:t> </a:t>
            </a:r>
          </a:p>
          <a:p>
            <a:pPr>
              <a:spcBef>
                <a:spcPts val="600"/>
              </a:spcBef>
            </a:pPr>
            <a:r>
              <a:rPr lang="fr-FR" altLang="fr-FR" sz="2000" b="1" u="sng" dirty="0">
                <a:solidFill>
                  <a:srgbClr val="000099"/>
                </a:solidFill>
                <a:cs typeface="Arial" panose="020B0604020202020204" pitchFamily="34" charset="0"/>
              </a:rPr>
              <a:t>Réaction Individuelle du Malade (RIM)</a:t>
            </a:r>
          </a:p>
        </p:txBody>
      </p:sp>
      <p:sp>
        <p:nvSpPr>
          <p:cNvPr id="79879" name="AutoShape 21"/>
          <p:cNvSpPr>
            <a:spLocks noChangeArrowheads="1"/>
          </p:cNvSpPr>
          <p:nvPr/>
        </p:nvSpPr>
        <p:spPr bwMode="auto">
          <a:xfrm>
            <a:off x="6013451" y="2354105"/>
            <a:ext cx="188913"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0" name="AutoShape 22"/>
          <p:cNvSpPr>
            <a:spLocks noChangeArrowheads="1"/>
          </p:cNvSpPr>
          <p:nvPr/>
        </p:nvSpPr>
        <p:spPr bwMode="auto">
          <a:xfrm>
            <a:off x="6013451" y="3112930"/>
            <a:ext cx="188913"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1" name="Line 23"/>
          <p:cNvSpPr>
            <a:spLocks noChangeShapeType="1"/>
          </p:cNvSpPr>
          <p:nvPr/>
        </p:nvSpPr>
        <p:spPr bwMode="auto">
          <a:xfrm flipH="1">
            <a:off x="4932363" y="379555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79882" name="Group 25"/>
          <p:cNvGrpSpPr>
            <a:grpSpLocks/>
          </p:cNvGrpSpPr>
          <p:nvPr/>
        </p:nvGrpSpPr>
        <p:grpSpPr bwMode="auto">
          <a:xfrm>
            <a:off x="5983289" y="4206718"/>
            <a:ext cx="390525" cy="358775"/>
            <a:chOff x="1584" y="2688"/>
            <a:chExt cx="166" cy="144"/>
          </a:xfrm>
        </p:grpSpPr>
        <p:sp>
          <p:nvSpPr>
            <p:cNvPr id="79889" name="Freeform 26"/>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sp>
          <p:nvSpPr>
            <p:cNvPr id="79890" name="Freeform 27"/>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grpSp>
      <p:sp>
        <p:nvSpPr>
          <p:cNvPr id="79883" name="AutoShape 28"/>
          <p:cNvSpPr>
            <a:spLocks/>
          </p:cNvSpPr>
          <p:nvPr/>
        </p:nvSpPr>
        <p:spPr bwMode="auto">
          <a:xfrm rot="5400000">
            <a:off x="5855495" y="2062787"/>
            <a:ext cx="333375" cy="6408737"/>
          </a:xfrm>
          <a:prstGeom prst="rightBrace">
            <a:avLst>
              <a:gd name="adj1" fmla="val 160198"/>
              <a:gd name="adj2" fmla="val 50000"/>
            </a:avLst>
          </a:prstGeom>
          <a:noFill/>
          <a:ln w="9525">
            <a:solidFill>
              <a:srgbClr val="62C4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4" name="Text Box 29"/>
          <p:cNvSpPr txBox="1">
            <a:spLocks noChangeArrowheads="1"/>
          </p:cNvSpPr>
          <p:nvPr/>
        </p:nvSpPr>
        <p:spPr bwMode="auto">
          <a:xfrm>
            <a:off x="3579813" y="5491850"/>
            <a:ext cx="51117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95C41D"/>
                </a:solidFill>
                <a:cs typeface="Arial" panose="020B0604020202020204" pitchFamily="34" charset="0"/>
              </a:rPr>
              <a:t>Traitement</a:t>
            </a:r>
            <a:r>
              <a:rPr lang="fr-FR" altLang="fr-FR" sz="2000" b="1" dirty="0">
                <a:solidFill>
                  <a:srgbClr val="62C400"/>
                </a:solidFill>
                <a:cs typeface="Arial" panose="020B0604020202020204" pitchFamily="34" charset="0"/>
              </a:rPr>
              <a:t> </a:t>
            </a:r>
            <a:r>
              <a:rPr lang="fr-FR" altLang="fr-FR" sz="2000" b="1" dirty="0">
                <a:solidFill>
                  <a:srgbClr val="95C41D"/>
                </a:solidFill>
                <a:cs typeface="Arial" panose="020B0604020202020204" pitchFamily="34" charset="0"/>
              </a:rPr>
              <a:t>homéopathique</a:t>
            </a:r>
            <a:r>
              <a:rPr lang="fr-FR" altLang="fr-FR" sz="2000" b="1" dirty="0">
                <a:solidFill>
                  <a:srgbClr val="62C400"/>
                </a:solidFill>
                <a:cs typeface="Arial" panose="020B0604020202020204" pitchFamily="34" charset="0"/>
              </a:rPr>
              <a:t> </a:t>
            </a:r>
            <a:r>
              <a:rPr lang="fr-FR" altLang="fr-FR" sz="2000" b="1" dirty="0">
                <a:solidFill>
                  <a:srgbClr val="95C41D"/>
                </a:solidFill>
                <a:cs typeface="Arial" panose="020B0604020202020204" pitchFamily="34" charset="0"/>
              </a:rPr>
              <a:t>individualisé</a:t>
            </a:r>
          </a:p>
        </p:txBody>
      </p:sp>
      <p:sp>
        <p:nvSpPr>
          <p:cNvPr id="79885" name="Line 30"/>
          <p:cNvSpPr>
            <a:spLocks noChangeShapeType="1"/>
          </p:cNvSpPr>
          <p:nvPr/>
        </p:nvSpPr>
        <p:spPr bwMode="auto">
          <a:xfrm>
            <a:off x="7094538" y="379555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79886"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19"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39569" y="1531216"/>
            <a:ext cx="10418617" cy="446722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tabLst>
                <a:tab pos="174625" algn="l"/>
              </a:tabLst>
              <a:defRPr sz="1600">
                <a:solidFill>
                  <a:schemeClr val="tx1"/>
                </a:solidFill>
                <a:latin typeface="Arial" panose="020B0604020202020204" pitchFamily="34" charset="0"/>
              </a:defRPr>
            </a:lvl1pPr>
            <a:lvl2pPr marL="742950" indent="-285750">
              <a:tabLst>
                <a:tab pos="174625" algn="l"/>
              </a:tabLst>
              <a:defRPr sz="1600">
                <a:solidFill>
                  <a:schemeClr val="tx1"/>
                </a:solidFill>
                <a:latin typeface="Arial" panose="020B0604020202020204" pitchFamily="34" charset="0"/>
              </a:defRPr>
            </a:lvl2pPr>
            <a:lvl3pPr marL="1143000" indent="-228600">
              <a:tabLst>
                <a:tab pos="174625" algn="l"/>
              </a:tabLst>
              <a:defRPr sz="1600">
                <a:solidFill>
                  <a:schemeClr val="tx1"/>
                </a:solidFill>
                <a:latin typeface="Arial" panose="020B0604020202020204" pitchFamily="34" charset="0"/>
              </a:defRPr>
            </a:lvl3pPr>
            <a:lvl4pPr marL="1600200" indent="-228600">
              <a:tabLst>
                <a:tab pos="174625" algn="l"/>
              </a:tabLst>
              <a:defRPr sz="1600">
                <a:solidFill>
                  <a:schemeClr val="tx1"/>
                </a:solidFill>
                <a:latin typeface="Arial" panose="020B0604020202020204" pitchFamily="34" charset="0"/>
              </a:defRPr>
            </a:lvl4pPr>
            <a:lvl5pPr marL="2057400" indent="-228600">
              <a:tabLst>
                <a:tab pos="174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9pPr>
          </a:lstStyle>
          <a:p>
            <a:pPr marL="1085850" lvl="1" indent="-342900">
              <a:lnSpc>
                <a:spcPct val="150000"/>
              </a:lnSpc>
              <a:spcBef>
                <a:spcPct val="30000"/>
              </a:spcBef>
              <a:buBlip>
                <a:blip r:embed="rId3"/>
              </a:buBlip>
              <a:defRPr/>
            </a:pPr>
            <a:r>
              <a:rPr lang="fr-FR" altLang="fr-FR" sz="2000" dirty="0">
                <a:solidFill>
                  <a:srgbClr val="000099"/>
                </a:solidFill>
                <a:cs typeface="Arial" panose="020B0604020202020204" pitchFamily="34" charset="0"/>
              </a:rPr>
              <a:t>Expression clinique propre à chaque malade, d’une maladie</a:t>
            </a:r>
          </a:p>
          <a:p>
            <a:pPr marL="1071563" lvl="1" indent="-328613">
              <a:spcBef>
                <a:spcPts val="1200"/>
              </a:spcBef>
              <a:defRPr/>
            </a:pPr>
            <a:r>
              <a:rPr lang="fr-FR" altLang="fr-FR" sz="2000" b="1" dirty="0">
                <a:solidFill>
                  <a:srgbClr val="000099"/>
                </a:solidFill>
                <a:cs typeface="Arial" panose="020B0604020202020204" pitchFamily="34" charset="0"/>
                <a:sym typeface="Wingdings" panose="05000000000000000000" pitchFamily="2" charset="2"/>
              </a:rPr>
              <a:t>	 </a:t>
            </a:r>
            <a:r>
              <a:rPr lang="fr-FR" altLang="fr-FR" sz="2000" b="1" dirty="0">
                <a:solidFill>
                  <a:srgbClr val="000099"/>
                </a:solidFill>
                <a:cs typeface="Arial" panose="020B0604020202020204" pitchFamily="34" charset="0"/>
              </a:rPr>
              <a:t>une sensibilité développée au moment de la maladie</a:t>
            </a:r>
          </a:p>
          <a:p>
            <a:pPr lvl="1" indent="0">
              <a:spcBef>
                <a:spcPts val="0"/>
              </a:spcBef>
              <a:defRPr/>
            </a:pPr>
            <a:endParaRPr lang="fr-FR" altLang="fr-FR" sz="2000" b="1" dirty="0">
              <a:solidFill>
                <a:srgbClr val="000099"/>
              </a:solidFill>
              <a:cs typeface="Arial" panose="020B0604020202020204" pitchFamily="34" charset="0"/>
            </a:endParaRPr>
          </a:p>
          <a:p>
            <a:pPr marL="1085850" lvl="1" indent="-342900">
              <a:spcBef>
                <a:spcPts val="1200"/>
              </a:spcBef>
              <a:buBlip>
                <a:blip r:embed="rId3"/>
              </a:buBlip>
              <a:defRPr/>
            </a:pPr>
            <a:r>
              <a:rPr lang="fr-FR" altLang="fr-FR" sz="2000" dirty="0">
                <a:solidFill>
                  <a:srgbClr val="000099"/>
                </a:solidFill>
                <a:cs typeface="Arial" panose="020B0604020202020204" pitchFamily="34" charset="0"/>
              </a:rPr>
              <a:t>La Réaction Individuelle du Malade (</a:t>
            </a:r>
            <a:r>
              <a:rPr lang="fr-FR" altLang="fr-FR" sz="2000" b="1" dirty="0">
                <a:solidFill>
                  <a:srgbClr val="000099"/>
                </a:solidFill>
                <a:cs typeface="Arial" panose="020B0604020202020204" pitchFamily="34" charset="0"/>
              </a:rPr>
              <a:t>RIM</a:t>
            </a:r>
            <a:r>
              <a:rPr lang="fr-FR" altLang="fr-FR" sz="2000" dirty="0">
                <a:solidFill>
                  <a:srgbClr val="000099"/>
                </a:solidFill>
                <a:cs typeface="Arial" panose="020B0604020202020204" pitchFamily="34" charset="0"/>
              </a:rPr>
              <a:t>) se caractérise par :</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sensations</a:t>
            </a:r>
            <a:r>
              <a:rPr lang="fr-FR" altLang="fr-FR" sz="1800" dirty="0">
                <a:solidFill>
                  <a:srgbClr val="000099"/>
                </a:solidFill>
                <a:cs typeface="Arial" panose="020B0604020202020204" pitchFamily="34" charset="0"/>
              </a:rPr>
              <a:t> ressenties par le malade</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modalités</a:t>
            </a:r>
            <a:r>
              <a:rPr lang="fr-FR" altLang="fr-FR" sz="1800" dirty="0">
                <a:solidFill>
                  <a:srgbClr val="000099"/>
                </a:solidFill>
                <a:cs typeface="Arial" panose="020B0604020202020204" pitchFamily="34" charset="0"/>
              </a:rPr>
              <a:t> d’amélioration ou d’aggravation des symptômes</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signes concomitants </a:t>
            </a:r>
            <a:r>
              <a:rPr lang="fr-FR" altLang="fr-FR" sz="1800" dirty="0">
                <a:solidFill>
                  <a:srgbClr val="000099"/>
                </a:solidFill>
                <a:cs typeface="Arial" panose="020B0604020202020204" pitchFamily="34" charset="0"/>
              </a:rPr>
              <a:t>à la pathologie</a:t>
            </a:r>
          </a:p>
          <a:p>
            <a:pPr marL="1085850" lvl="1" indent="-342900">
              <a:lnSpc>
                <a:spcPct val="150000"/>
              </a:lnSpc>
              <a:spcBef>
                <a:spcPct val="30000"/>
              </a:spcBef>
              <a:buBlip>
                <a:blip r:embed="rId3"/>
              </a:buBlip>
              <a:defRPr/>
            </a:pPr>
            <a:endParaRPr lang="fr-FR" altLang="fr-FR" sz="2000" dirty="0">
              <a:solidFill>
                <a:srgbClr val="000099"/>
              </a:solidFill>
              <a:cs typeface="Arial" panose="020B0604020202020204" pitchFamily="34" charset="0"/>
            </a:endParaRPr>
          </a:p>
        </p:txBody>
      </p:sp>
      <p:sp>
        <p:nvSpPr>
          <p:cNvPr id="6"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8"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172742" y="2634202"/>
            <a:ext cx="3941989" cy="2842279"/>
            <a:chOff x="4172742" y="2634202"/>
            <a:chExt cx="3941989" cy="2842279"/>
          </a:xfrm>
        </p:grpSpPr>
        <p:grpSp>
          <p:nvGrpSpPr>
            <p:cNvPr id="7" name="Groupe 6"/>
            <p:cNvGrpSpPr/>
            <p:nvPr/>
          </p:nvGrpSpPr>
          <p:grpSpPr>
            <a:xfrm>
              <a:off x="4172742" y="2678160"/>
              <a:ext cx="3918233" cy="2798321"/>
              <a:chOff x="4184935" y="2656869"/>
              <a:chExt cx="3918233" cy="2798321"/>
            </a:xfrm>
          </p:grpSpPr>
          <p:sp>
            <p:nvSpPr>
              <p:cNvPr id="26" name="Rectangle 25"/>
              <p:cNvSpPr/>
              <p:nvPr/>
            </p:nvSpPr>
            <p:spPr>
              <a:xfrm>
                <a:off x="4184935" y="4090930"/>
                <a:ext cx="1991046" cy="136426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6199241" y="4062626"/>
                <a:ext cx="1897793" cy="1387629"/>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205375" y="2656869"/>
                <a:ext cx="1897793" cy="1420452"/>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074" name="Groupe 9"/>
            <p:cNvGrpSpPr>
              <a:grpSpLocks/>
            </p:cNvGrpSpPr>
            <p:nvPr/>
          </p:nvGrpSpPr>
          <p:grpSpPr bwMode="auto">
            <a:xfrm>
              <a:off x="4172968" y="2634202"/>
              <a:ext cx="3941763" cy="2820988"/>
              <a:chOff x="2748195" y="2224318"/>
              <a:chExt cx="3411540" cy="2670656"/>
            </a:xfrm>
          </p:grpSpPr>
          <p:sp>
            <p:nvSpPr>
              <p:cNvPr id="88076"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cs typeface="Arial" panose="020B0604020202020204" pitchFamily="34" charset="0"/>
                </a:endParaRPr>
              </a:p>
            </p:txBody>
          </p:sp>
          <p:grpSp>
            <p:nvGrpSpPr>
              <p:cNvPr id="88077" name="Groupe 3"/>
              <p:cNvGrpSpPr>
                <a:grpSpLocks/>
              </p:cNvGrpSpPr>
              <p:nvPr/>
            </p:nvGrpSpPr>
            <p:grpSpPr bwMode="auto">
              <a:xfrm>
                <a:off x="2748195" y="2224318"/>
                <a:ext cx="3411344" cy="2670656"/>
                <a:chOff x="2748195" y="2224318"/>
                <a:chExt cx="3411344" cy="2670656"/>
              </a:xfrm>
            </p:grpSpPr>
            <p:sp>
              <p:nvSpPr>
                <p:cNvPr id="88078"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cs typeface="Arial" panose="020B0604020202020204" pitchFamily="34" charset="0"/>
                  </a:endParaRPr>
                </a:p>
              </p:txBody>
            </p:sp>
            <p:grpSp>
              <p:nvGrpSpPr>
                <p:cNvPr id="88079" name="Group 5"/>
                <p:cNvGrpSpPr>
                  <a:grpSpLocks/>
                </p:cNvGrpSpPr>
                <p:nvPr/>
              </p:nvGrpSpPr>
              <p:grpSpPr bwMode="auto">
                <a:xfrm>
                  <a:off x="2748195" y="2224318"/>
                  <a:ext cx="3411344" cy="2670656"/>
                  <a:chOff x="1746" y="1246"/>
                  <a:chExt cx="2366" cy="1867"/>
                </a:xfrm>
              </p:grpSpPr>
              <p:sp>
                <p:nvSpPr>
                  <p:cNvPr id="88080"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cs typeface="Arial" panose="020B0604020202020204" pitchFamily="34" charset="0"/>
                    </a:endParaRPr>
                  </a:p>
                </p:txBody>
              </p:sp>
              <p:grpSp>
                <p:nvGrpSpPr>
                  <p:cNvPr id="88081" name="Group 7"/>
                  <p:cNvGrpSpPr>
                    <a:grpSpLocks/>
                  </p:cNvGrpSpPr>
                  <p:nvPr/>
                </p:nvGrpSpPr>
                <p:grpSpPr bwMode="auto">
                  <a:xfrm>
                    <a:off x="1791" y="1246"/>
                    <a:ext cx="2141" cy="1845"/>
                    <a:chOff x="1791" y="1246"/>
                    <a:chExt cx="2141" cy="1845"/>
                  </a:xfrm>
                </p:grpSpPr>
                <p:sp>
                  <p:nvSpPr>
                    <p:cNvPr id="88082" name="Text Box 8"/>
                    <p:cNvSpPr txBox="1">
                      <a:spLocks noChangeArrowheads="1"/>
                    </p:cNvSpPr>
                    <p:nvPr/>
                  </p:nvSpPr>
                  <p:spPr bwMode="auto">
                    <a:xfrm>
                      <a:off x="1806" y="1500"/>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cs typeface="Arial" panose="020B0604020202020204" pitchFamily="34" charset="0"/>
                        </a:rPr>
                        <a:t>Aspect</a:t>
                      </a:r>
                    </a:p>
                    <a:p>
                      <a:r>
                        <a:rPr lang="fr-FR" altLang="fr-FR" sz="1400" b="1" dirty="0">
                          <a:solidFill>
                            <a:srgbClr val="000000"/>
                          </a:solidFill>
                          <a:ea typeface="ＭＳ Ｐゴシック" panose="020B0600070205080204" pitchFamily="34" charset="-128"/>
                          <a:cs typeface="Arial" panose="020B0604020202020204" pitchFamily="34" charset="0"/>
                        </a:rPr>
                        <a:t>Stade</a:t>
                      </a:r>
                    </a:p>
                    <a:p>
                      <a:r>
                        <a:rPr lang="fr-FR" altLang="fr-FR" sz="1400" b="1" dirty="0">
                          <a:solidFill>
                            <a:srgbClr val="000000"/>
                          </a:solidFill>
                          <a:ea typeface="ＭＳ Ｐゴシック" panose="020B0600070205080204" pitchFamily="34" charset="-128"/>
                          <a:cs typeface="Arial" panose="020B0604020202020204" pitchFamily="34" charset="0"/>
                        </a:rPr>
                        <a:t>Localisation</a:t>
                      </a:r>
                    </a:p>
                  </p:txBody>
                </p:sp>
                <p:sp>
                  <p:nvSpPr>
                    <p:cNvPr id="88083"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a:t>
                      </a:r>
                    </a:p>
                  </p:txBody>
                </p:sp>
                <p:sp>
                  <p:nvSpPr>
                    <p:cNvPr id="88084"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dirty="0">
                          <a:solidFill>
                            <a:srgbClr val="000000"/>
                          </a:solidFill>
                          <a:ea typeface="ＭＳ Ｐゴシック" panose="020B0600070205080204" pitchFamily="34" charset="-128"/>
                          <a:cs typeface="Arial" panose="020B0604020202020204" pitchFamily="34" charset="0"/>
                        </a:rPr>
                        <a:t>II</a:t>
                      </a:r>
                    </a:p>
                  </p:txBody>
                </p:sp>
                <p:sp>
                  <p:nvSpPr>
                    <p:cNvPr id="88085"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III</a:t>
                      </a:r>
                    </a:p>
                  </p:txBody>
                </p:sp>
                <p:sp>
                  <p:nvSpPr>
                    <p:cNvPr id="88086"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IV</a:t>
                      </a:r>
                    </a:p>
                  </p:txBody>
                </p:sp>
                <p:sp>
                  <p:nvSpPr>
                    <p:cNvPr id="88087"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88088"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88089"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cs typeface="Arial" panose="020B0604020202020204" pitchFamily="34" charset="0"/>
                        </a:rPr>
                        <a:t>Sensations</a:t>
                      </a:r>
                    </a:p>
                  </p:txBody>
                </p:sp>
              </p:grpSp>
            </p:grpSp>
          </p:grpSp>
        </p:grpSp>
      </p:grpSp>
      <p:sp>
        <p:nvSpPr>
          <p:cNvPr id="88070" name="Text Box 58"/>
          <p:cNvSpPr txBox="1">
            <a:spLocks noChangeArrowheads="1"/>
          </p:cNvSpPr>
          <p:nvPr/>
        </p:nvSpPr>
        <p:spPr bwMode="auto">
          <a:xfrm>
            <a:off x="4176011" y="1908461"/>
            <a:ext cx="3927157" cy="40005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rgbClr val="2648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dirty="0">
                <a:solidFill>
                  <a:srgbClr val="000099"/>
                </a:solidFill>
                <a:cs typeface="Arial" panose="020B0604020202020204" pitchFamily="34" charset="0"/>
              </a:rPr>
              <a:t>Un outil d’organisation</a:t>
            </a:r>
          </a:p>
        </p:txBody>
      </p:sp>
      <p:sp>
        <p:nvSpPr>
          <p:cNvPr id="23"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9" name="ZoneTexte 8"/>
          <p:cNvSpPr txBox="1"/>
          <p:nvPr/>
        </p:nvSpPr>
        <p:spPr>
          <a:xfrm>
            <a:off x="8657392" y="3071023"/>
            <a:ext cx="677108" cy="2033538"/>
          </a:xfrm>
          <a:prstGeom prst="rect">
            <a:avLst/>
          </a:prstGeom>
          <a:solidFill>
            <a:srgbClr val="CCFF99"/>
          </a:solidFill>
        </p:spPr>
        <p:txBody>
          <a:bodyPr vert="vert" wrap="square" rtlCol="0">
            <a:spAutoFit/>
          </a:bodyPr>
          <a:lstStyle/>
          <a:p>
            <a:pPr algn="ctr"/>
            <a:r>
              <a:rPr lang="fr-FR" sz="3200" b="1" dirty="0"/>
              <a:t>RIM</a:t>
            </a:r>
          </a:p>
        </p:txBody>
      </p:sp>
      <p:sp>
        <p:nvSpPr>
          <p:cNvPr id="27"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7" name="Text Box 2"/>
          <p:cNvSpPr txBox="1">
            <a:spLocks noChangeArrowheads="1"/>
          </p:cNvSpPr>
          <p:nvPr/>
        </p:nvSpPr>
        <p:spPr bwMode="auto">
          <a:xfrm>
            <a:off x="565676" y="1745647"/>
            <a:ext cx="11165515" cy="5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b="1" dirty="0">
                <a:solidFill>
                  <a:srgbClr val="000099"/>
                </a:solidFill>
                <a:cs typeface="Arial" panose="020B0604020202020204" pitchFamily="34" charset="0"/>
              </a:rPr>
              <a:t>Ouvrage de référence </a:t>
            </a:r>
            <a:r>
              <a:rPr lang="fr-FR" altLang="fr-FR" sz="2000" dirty="0">
                <a:solidFill>
                  <a:srgbClr val="000099"/>
                </a:solidFill>
                <a:cs typeface="Arial" panose="020B0604020202020204" pitchFamily="34" charset="0"/>
              </a:rPr>
              <a:t>regroupant les </a:t>
            </a:r>
            <a:r>
              <a:rPr lang="fr-FR" altLang="fr-FR" sz="2000" dirty="0" err="1">
                <a:solidFill>
                  <a:srgbClr val="000099"/>
                </a:solidFill>
                <a:cs typeface="Arial" panose="020B0604020202020204" pitchFamily="34" charset="0"/>
              </a:rPr>
              <a:t>pathogénésies</a:t>
            </a:r>
            <a:r>
              <a:rPr lang="fr-FR" altLang="fr-FR" sz="2000" dirty="0">
                <a:solidFill>
                  <a:srgbClr val="000099"/>
                </a:solidFill>
                <a:cs typeface="Arial" panose="020B0604020202020204" pitchFamily="34" charset="0"/>
              </a:rPr>
              <a:t> des médicaments homéopathiques</a:t>
            </a:r>
          </a:p>
          <a:p>
            <a:pPr marL="0" indent="0">
              <a:lnSpc>
                <a:spcPct val="110000"/>
              </a:lnSpc>
              <a:buClr>
                <a:srgbClr val="62C400"/>
              </a:buClr>
            </a:pPr>
            <a:endParaRPr lang="fr-FR" altLang="fr-FR" sz="2000" dirty="0">
              <a:solidFill>
                <a:srgbClr val="000099"/>
              </a:solidFill>
              <a:cs typeface="Arial" panose="020B0604020202020204" pitchFamily="34" charset="0"/>
            </a:endParaRPr>
          </a:p>
          <a:p>
            <a:pPr marL="342900" indent="-342900">
              <a:lnSpc>
                <a:spcPct val="110000"/>
              </a:lnSpc>
              <a:buClr>
                <a:srgbClr val="62C400"/>
              </a:buClr>
              <a:buBlip>
                <a:blip r:embed="rId3"/>
              </a:buBlip>
            </a:pPr>
            <a:r>
              <a:rPr lang="fr-FR" altLang="fr-FR" sz="2000" b="1" dirty="0">
                <a:solidFill>
                  <a:srgbClr val="000099"/>
                </a:solidFill>
                <a:cs typeface="Arial" panose="020B0604020202020204" pitchFamily="34" charset="0"/>
              </a:rPr>
              <a:t>3 sources : </a:t>
            </a:r>
          </a:p>
          <a:p>
            <a:pPr lvl="1">
              <a:spcBef>
                <a:spcPts val="6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Toxicologie</a:t>
            </a:r>
            <a:r>
              <a:rPr lang="fr-FR" altLang="fr-FR" dirty="0">
                <a:solidFill>
                  <a:srgbClr val="000099"/>
                </a:solidFill>
                <a:cs typeface="Arial" panose="020B0604020202020204" pitchFamily="34" charset="0"/>
              </a:rPr>
              <a:t> : doses toxiques </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a:t>
            </a:r>
            <a:r>
              <a:rPr lang="fr-FR" altLang="fr-FR" dirty="0">
                <a:solidFill>
                  <a:srgbClr val="000099"/>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symptômes lésionnels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Identiques pour tous / fiables et reproductifs / indépendants de la sensibilité</a:t>
            </a:r>
          </a:p>
          <a:p>
            <a:pPr lvl="1">
              <a:spcBef>
                <a:spcPts val="12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Expérimentation </a:t>
            </a:r>
            <a:r>
              <a:rPr lang="fr-FR" altLang="fr-FR" sz="2000" b="1" dirty="0" err="1">
                <a:solidFill>
                  <a:srgbClr val="000099"/>
                </a:solidFill>
                <a:cs typeface="Arial" panose="020B0604020202020204" pitchFamily="34" charset="0"/>
              </a:rPr>
              <a:t>pathogénétique</a:t>
            </a:r>
            <a:r>
              <a:rPr lang="fr-FR" altLang="fr-FR" sz="2000"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 doses non toxiques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Symptômes fonctionnels et généraux plus fins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D’autant plus fins et intenses que le sujet est sensible (bon répondeur) à la substance</a:t>
            </a:r>
          </a:p>
          <a:p>
            <a:pPr lvl="1">
              <a:spcBef>
                <a:spcPts val="12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Expérience clinique</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Confirme les indications du médicament</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Précise certaines indications cliniques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Précise les caractéristiques des personnes sensibles au médicament</a:t>
            </a:r>
          </a:p>
          <a:p>
            <a:pPr marL="342900" indent="-342900">
              <a:lnSpc>
                <a:spcPct val="110000"/>
              </a:lnSpc>
              <a:spcBef>
                <a:spcPct val="60000"/>
              </a:spcBef>
              <a:buClr>
                <a:srgbClr val="62C400"/>
              </a:buClr>
              <a:buBlip>
                <a:blip r:embed="rId3"/>
              </a:buBlip>
            </a:pPr>
            <a:endParaRPr lang="fr-FR" altLang="fr-FR" sz="1200" dirty="0">
              <a:solidFill>
                <a:srgbClr val="000099"/>
              </a:solidFill>
              <a:cs typeface="Arial" panose="020B0604020202020204" pitchFamily="34" charset="0"/>
            </a:endParaRPr>
          </a:p>
          <a:p>
            <a:pPr marL="0" indent="0">
              <a:lnSpc>
                <a:spcPct val="110000"/>
              </a:lnSpc>
              <a:spcBef>
                <a:spcPct val="60000"/>
              </a:spcBef>
              <a:buClr>
                <a:srgbClr val="62C400"/>
              </a:buClr>
            </a:pPr>
            <a:endParaRPr lang="fr-FR" altLang="fr-FR" dirty="0">
              <a:solidFill>
                <a:srgbClr val="000099"/>
              </a:solidFill>
              <a:cs typeface="Arial" panose="020B0604020202020204" pitchFamily="34" charset="0"/>
            </a:endParaRPr>
          </a:p>
        </p:txBody>
      </p:sp>
      <p:sp>
        <p:nvSpPr>
          <p:cNvPr id="8"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Matière médicale</a:t>
            </a:r>
            <a:endParaRPr lang="fr-FR" altLang="fr-FR" sz="2000" b="1" dirty="0">
              <a:solidFill>
                <a:srgbClr val="95C41D"/>
              </a:solidFill>
              <a:cs typeface="Arial" panose="020B0604020202020204" pitchFamily="34" charset="0"/>
            </a:endParaRPr>
          </a:p>
        </p:txBody>
      </p:sp>
    </p:spTree>
    <p:extLst>
      <p:ext uri="{BB962C8B-B14F-4D97-AF65-F5344CB8AC3E}">
        <p14:creationId xmlns:p14="http://schemas.microsoft.com/office/powerpoint/2010/main" val="36878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8"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Matière médicale</a:t>
            </a:r>
            <a:endParaRPr lang="fr-FR" altLang="fr-FR" sz="2000" b="1" dirty="0">
              <a:solidFill>
                <a:srgbClr val="95C41D"/>
              </a:solidFill>
              <a:cs typeface="Arial" panose="020B0604020202020204" pitchFamily="34" charset="0"/>
            </a:endParaRPr>
          </a:p>
        </p:txBody>
      </p:sp>
      <p:pic>
        <p:nvPicPr>
          <p:cNvPr id="3" name="Image 2"/>
          <p:cNvPicPr>
            <a:picLocks noChangeAspect="1"/>
          </p:cNvPicPr>
          <p:nvPr/>
        </p:nvPicPr>
        <p:blipFill>
          <a:blip r:embed="rId3"/>
          <a:stretch>
            <a:fillRect/>
          </a:stretch>
        </p:blipFill>
        <p:spPr>
          <a:xfrm>
            <a:off x="292989" y="1456375"/>
            <a:ext cx="3355277" cy="5032915"/>
          </a:xfrm>
          <a:prstGeom prst="rect">
            <a:avLst/>
          </a:prstGeom>
          <a:ln>
            <a:solidFill>
              <a:schemeClr val="bg1">
                <a:lumMod val="65000"/>
              </a:schemeClr>
            </a:solidFill>
          </a:ln>
        </p:spPr>
      </p:pic>
      <p:pic>
        <p:nvPicPr>
          <p:cNvPr id="4" name="Image 3"/>
          <p:cNvPicPr>
            <a:picLocks noChangeAspect="1"/>
          </p:cNvPicPr>
          <p:nvPr/>
        </p:nvPicPr>
        <p:blipFill>
          <a:blip r:embed="rId4"/>
          <a:stretch>
            <a:fillRect/>
          </a:stretch>
        </p:blipFill>
        <p:spPr>
          <a:xfrm>
            <a:off x="3806558" y="1448629"/>
            <a:ext cx="3361158" cy="5053770"/>
          </a:xfrm>
          <a:prstGeom prst="rect">
            <a:avLst/>
          </a:prstGeom>
          <a:ln>
            <a:solidFill>
              <a:srgbClr val="B2B2B2"/>
            </a:solidFill>
          </a:ln>
        </p:spPr>
      </p:pic>
      <p:pic>
        <p:nvPicPr>
          <p:cNvPr id="6" name="Image 5"/>
          <p:cNvPicPr>
            <a:picLocks noChangeAspect="1"/>
          </p:cNvPicPr>
          <p:nvPr/>
        </p:nvPicPr>
        <p:blipFill>
          <a:blip r:embed="rId5"/>
          <a:stretch>
            <a:fillRect/>
          </a:stretch>
        </p:blipFill>
        <p:spPr>
          <a:xfrm>
            <a:off x="7285479" y="1456375"/>
            <a:ext cx="3420621" cy="5046023"/>
          </a:xfrm>
          <a:prstGeom prst="rect">
            <a:avLst/>
          </a:prstGeom>
          <a:ln>
            <a:solidFill>
              <a:srgbClr val="B2B2B2"/>
            </a:solidFill>
          </a:ln>
        </p:spPr>
      </p:pic>
    </p:spTree>
    <p:extLst>
      <p:ext uri="{BB962C8B-B14F-4D97-AF65-F5344CB8AC3E}">
        <p14:creationId xmlns:p14="http://schemas.microsoft.com/office/powerpoint/2010/main" val="126506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15"/>
          <p:cNvSpPr>
            <a:spLocks noChangeArrowheads="1"/>
          </p:cNvSpPr>
          <p:nvPr/>
        </p:nvSpPr>
        <p:spPr bwMode="auto">
          <a:xfrm>
            <a:off x="4313154" y="3699164"/>
            <a:ext cx="6900862"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Individuellement</a:t>
            </a:r>
          </a:p>
          <a:p>
            <a:pPr eaLnBrk="1" hangingPunct="1">
              <a:buBlip>
                <a:blip r:embed="rId3"/>
              </a:buBlip>
            </a:pPr>
            <a:r>
              <a:rPr lang="fr-FR" altLang="fr-FR" sz="1800" dirty="0">
                <a:solidFill>
                  <a:srgbClr val="000099"/>
                </a:solidFill>
                <a:cs typeface="Arial" panose="020B0604020202020204" pitchFamily="34" charset="0"/>
              </a:rPr>
              <a:t>Répondre à 2 questions, en s’aidant des pages de matière médicale</a:t>
            </a:r>
          </a:p>
          <a:p>
            <a:pPr eaLnBrk="1" hangingPunct="1">
              <a:buBlip>
                <a:blip r:embed="rId3"/>
              </a:buBlip>
            </a:pPr>
            <a:r>
              <a:rPr lang="fr-FR" altLang="fr-FR" sz="1800" dirty="0">
                <a:solidFill>
                  <a:srgbClr val="000099"/>
                </a:solidFill>
                <a:cs typeface="Arial" panose="020B0604020202020204" pitchFamily="34" charset="0"/>
              </a:rPr>
              <a:t>Noter les informations dans l’outil d’organisation</a:t>
            </a:r>
          </a:p>
        </p:txBody>
      </p:sp>
      <p:sp>
        <p:nvSpPr>
          <p:cNvPr id="98311" name="Rectangle 19"/>
          <p:cNvSpPr>
            <a:spLocks noChangeArrowheads="1"/>
          </p:cNvSpPr>
          <p:nvPr/>
        </p:nvSpPr>
        <p:spPr bwMode="auto">
          <a:xfrm>
            <a:off x="6172200" y="2038350"/>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fr-FR" altLang="fr-FR" sz="2000" b="1" u="sng" dirty="0">
                <a:solidFill>
                  <a:srgbClr val="000099"/>
                </a:solidFill>
                <a:cs typeface="Arial" panose="020B0604020202020204" pitchFamily="34" charset="0"/>
              </a:rPr>
              <a:t>Objectif :</a:t>
            </a:r>
          </a:p>
          <a:p>
            <a:pPr eaLnBrk="1" hangingPunct="1">
              <a:lnSpc>
                <a:spcPct val="90000"/>
              </a:lnSpc>
              <a:buFont typeface="Wingdings" panose="05000000000000000000" pitchFamily="2" charset="2"/>
              <a:buChar char=""/>
            </a:pPr>
            <a:r>
              <a:rPr lang="fr-FR" altLang="fr-FR" sz="2000" dirty="0">
                <a:solidFill>
                  <a:srgbClr val="000099"/>
                </a:solidFill>
                <a:cs typeface="Arial" panose="020B0604020202020204" pitchFamily="34" charset="0"/>
              </a:rPr>
              <a:t>Se familiariser avec l’utilisation d’une matière médicale</a:t>
            </a:r>
            <a:r>
              <a:rPr lang="fr-FR" altLang="fr-FR" sz="2000" dirty="0">
                <a:solidFill>
                  <a:srgbClr val="000000"/>
                </a:solidFill>
                <a:cs typeface="Arial" panose="020B0604020202020204" pitchFamily="34" charset="0"/>
              </a:rPr>
              <a:t> </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59164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Matière médicale</a:t>
            </a:r>
          </a:p>
        </p:txBody>
      </p:sp>
      <p:sp>
        <p:nvSpPr>
          <p:cNvPr id="11"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fontAlgn="base" hangingPunct="0">
              <a:lnSpc>
                <a:spcPct val="110000"/>
              </a:lnSpc>
              <a:spcBef>
                <a:spcPct val="0"/>
              </a:spcBef>
              <a:spcAft>
                <a:spcPct val="0"/>
              </a:spcAft>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fontAlgn="base" hangingPunct="0">
              <a:lnSpc>
                <a:spcPct val="110000"/>
              </a:lnSpc>
              <a:spcBef>
                <a:spcPct val="0"/>
              </a:spcBef>
              <a:spcAft>
                <a:spcPct val="0"/>
              </a:spcAft>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411348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1391515663"/>
              </p:ext>
            </p:extLst>
          </p:nvPr>
        </p:nvGraphicFramePr>
        <p:xfrm>
          <a:off x="609600" y="1719072"/>
          <a:ext cx="5827775" cy="4340352"/>
        </p:xfrm>
        <a:graphic>
          <a:graphicData uri="http://schemas.openxmlformats.org/drawingml/2006/table">
            <a:tbl>
              <a:tblPr>
                <a:tableStyleId>{5C22544A-7EE6-4342-B048-85BDC9FD1C3A}</a:tableStyleId>
              </a:tblPr>
              <a:tblGrid>
                <a:gridCol w="2929829">
                  <a:extLst>
                    <a:ext uri="{9D8B030D-6E8A-4147-A177-3AD203B41FA5}">
                      <a16:colId xmlns:a16="http://schemas.microsoft.com/office/drawing/2014/main" val="20000"/>
                    </a:ext>
                  </a:extLst>
                </a:gridCol>
                <a:gridCol w="2897946">
                  <a:extLst>
                    <a:ext uri="{9D8B030D-6E8A-4147-A177-3AD203B41FA5}">
                      <a16:colId xmlns:a16="http://schemas.microsoft.com/office/drawing/2014/main" val="20001"/>
                    </a:ext>
                  </a:extLst>
                </a:gridCol>
              </a:tblGrid>
              <a:tr h="2070742">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ASPECT / STADE / LOCALISATION</a:t>
                      </a:r>
                      <a:r>
                        <a:rPr lang="fr-FR" sz="1200" dirty="0">
                          <a:effectLst/>
                        </a:rPr>
                        <a:t> </a:t>
                      </a:r>
                    </a:p>
                    <a:p>
                      <a:pPr algn="l">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SENSATIONS</a:t>
                      </a:r>
                    </a:p>
                    <a:p>
                      <a:pPr algn="l">
                        <a:spcBef>
                          <a:spcPts val="600"/>
                        </a:spcBef>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extLst>
                  <a:ext uri="{0D108BD9-81ED-4DB2-BD59-A6C34878D82A}">
                    <a16:rowId xmlns:a16="http://schemas.microsoft.com/office/drawing/2014/main" val="10000"/>
                  </a:ext>
                </a:extLst>
              </a:tr>
              <a:tr h="2269610">
                <a:tc>
                  <a:txBody>
                    <a:bodyPr/>
                    <a:lstStyle/>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 </a:t>
                      </a: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SIGNES CONCOMITANTS</a:t>
                      </a:r>
                      <a:endParaRPr lang="fr-FR" sz="1600" dirty="0">
                        <a:solidFill>
                          <a:srgbClr val="000099"/>
                        </a:solidFill>
                        <a:effectLst/>
                        <a:latin typeface="Arial" panose="020B0604020202020204" pitchFamily="34" charset="0"/>
                        <a:cs typeface="Arial" panose="020B0604020202020204" pitchFamily="34" charset="0"/>
                      </a:endParaRPr>
                    </a:p>
                    <a:p>
                      <a:pPr algn="l">
                        <a:spcAft>
                          <a:spcPts val="0"/>
                        </a:spcAft>
                        <a:tabLst>
                          <a:tab pos="1650365" algn="l"/>
                        </a:tabLst>
                      </a:pPr>
                      <a:r>
                        <a:rPr lang="fr-FR" sz="1200" dirty="0">
                          <a:effectLst/>
                        </a:rPr>
                        <a:t> </a:t>
                      </a: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tabLst>
                          <a:tab pos="1650365" algn="l"/>
                        </a:tabLst>
                      </a:pPr>
                      <a:r>
                        <a:rPr lang="fr-FR" sz="1200" dirty="0">
                          <a:effectLst/>
                        </a:rPr>
                        <a:t> </a:t>
                      </a:r>
                      <a:endParaRPr lang="fr-FR" sz="1100" dirty="0">
                        <a:effectLst/>
                      </a:endParaRP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MODALITES</a:t>
                      </a:r>
                    </a:p>
                    <a:p>
                      <a:pPr marL="93345" algn="l">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extLst>
                  <a:ext uri="{0D108BD9-81ED-4DB2-BD59-A6C34878D82A}">
                    <a16:rowId xmlns:a16="http://schemas.microsoft.com/office/drawing/2014/main" val="10001"/>
                  </a:ext>
                </a:extLst>
              </a:tr>
            </a:tbl>
          </a:graphicData>
        </a:graphic>
      </p:graphicFrame>
      <p:sp>
        <p:nvSpPr>
          <p:cNvPr id="5" name="Espace réservé du contenu 2"/>
          <p:cNvSpPr txBox="1">
            <a:spLocks/>
          </p:cNvSpPr>
          <p:nvPr/>
        </p:nvSpPr>
        <p:spPr>
          <a:xfrm>
            <a:off x="7275576" y="1708086"/>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Gelsemium</a:t>
            </a:r>
            <a:endParaRPr lang="fr-FR" sz="3200" b="1" dirty="0"/>
          </a:p>
        </p:txBody>
      </p:sp>
    </p:spTree>
    <p:extLst>
      <p:ext uri="{BB962C8B-B14F-4D97-AF65-F5344CB8AC3E}">
        <p14:creationId xmlns:p14="http://schemas.microsoft.com/office/powerpoint/2010/main" val="1043078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extLst>
              <p:ext uri="{D42A27DB-BD31-4B8C-83A1-F6EECF244321}">
                <p14:modId xmlns:p14="http://schemas.microsoft.com/office/powerpoint/2010/main" val="3465609139"/>
              </p:ext>
            </p:extLst>
          </p:nvPr>
        </p:nvGraphicFramePr>
        <p:xfrm>
          <a:off x="609600" y="1719072"/>
          <a:ext cx="5827775" cy="4340352"/>
        </p:xfrm>
        <a:graphic>
          <a:graphicData uri="http://schemas.openxmlformats.org/drawingml/2006/table">
            <a:tbl>
              <a:tblPr>
                <a:tableStyleId>{5C22544A-7EE6-4342-B048-85BDC9FD1C3A}</a:tableStyleId>
              </a:tblPr>
              <a:tblGrid>
                <a:gridCol w="2929829">
                  <a:extLst>
                    <a:ext uri="{9D8B030D-6E8A-4147-A177-3AD203B41FA5}">
                      <a16:colId xmlns:a16="http://schemas.microsoft.com/office/drawing/2014/main" val="20000"/>
                    </a:ext>
                  </a:extLst>
                </a:gridCol>
                <a:gridCol w="2897946">
                  <a:extLst>
                    <a:ext uri="{9D8B030D-6E8A-4147-A177-3AD203B41FA5}">
                      <a16:colId xmlns:a16="http://schemas.microsoft.com/office/drawing/2014/main" val="20001"/>
                    </a:ext>
                  </a:extLst>
                </a:gridCol>
              </a:tblGrid>
              <a:tr h="2070742">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ASPECT / STADE / LOCALISATION</a:t>
                      </a:r>
                      <a:r>
                        <a:rPr lang="fr-FR" sz="1200" dirty="0">
                          <a:effectLst/>
                        </a:rPr>
                        <a:t> </a:t>
                      </a:r>
                    </a:p>
                    <a:p>
                      <a:pPr algn="l">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SENSATIONS</a:t>
                      </a:r>
                    </a:p>
                    <a:p>
                      <a:pPr algn="l">
                        <a:spcBef>
                          <a:spcPts val="600"/>
                        </a:spcBef>
                        <a:spcAft>
                          <a:spcPts val="0"/>
                        </a:spcAft>
                        <a:tabLst>
                          <a:tab pos="1650365" algn="l"/>
                        </a:tabLst>
                      </a:pPr>
                      <a:endParaRPr lang="fr-FR" sz="1600" b="1" dirty="0">
                        <a:solidFill>
                          <a:srgbClr val="000099"/>
                        </a:solidFill>
                        <a:effectLst/>
                        <a:latin typeface="Arial" panose="020B0604020202020204" pitchFamily="34" charset="0"/>
                        <a:cs typeface="Arial" panose="020B0604020202020204" pitchFamily="34" charset="0"/>
                      </a:endParaRPr>
                    </a:p>
                  </a:txBody>
                  <a:tcPr marL="44450" marR="44450" marT="0" marB="0"/>
                </a:tc>
                <a:extLst>
                  <a:ext uri="{0D108BD9-81ED-4DB2-BD59-A6C34878D82A}">
                    <a16:rowId xmlns:a16="http://schemas.microsoft.com/office/drawing/2014/main" val="10000"/>
                  </a:ext>
                </a:extLst>
              </a:tr>
              <a:tr h="2269610">
                <a:tc>
                  <a:txBody>
                    <a:bodyPr/>
                    <a:lstStyle/>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 </a:t>
                      </a: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SIGNES CONCOMITANTS</a:t>
                      </a:r>
                      <a:endParaRPr lang="fr-FR" sz="1600" dirty="0">
                        <a:solidFill>
                          <a:srgbClr val="000099"/>
                        </a:solidFill>
                        <a:effectLst/>
                        <a:latin typeface="Arial" panose="020B0604020202020204" pitchFamily="34" charset="0"/>
                        <a:cs typeface="Arial" panose="020B0604020202020204" pitchFamily="34" charset="0"/>
                      </a:endParaRPr>
                    </a:p>
                    <a:p>
                      <a:pPr algn="l">
                        <a:spcAft>
                          <a:spcPts val="0"/>
                        </a:spcAft>
                        <a:tabLst>
                          <a:tab pos="1650365" algn="l"/>
                        </a:tabLst>
                      </a:pPr>
                      <a:r>
                        <a:rPr lang="fr-FR" sz="1200" dirty="0">
                          <a:effectLst/>
                        </a:rPr>
                        <a:t> </a:t>
                      </a: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tabLst>
                          <a:tab pos="1650365" algn="l"/>
                        </a:tabLst>
                      </a:pPr>
                      <a:r>
                        <a:rPr lang="fr-FR" sz="1200" dirty="0">
                          <a:effectLst/>
                        </a:rPr>
                        <a:t> </a:t>
                      </a:r>
                      <a:endParaRPr lang="fr-FR" sz="1100" dirty="0">
                        <a:effectLst/>
                      </a:endParaRP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MODALITES</a:t>
                      </a:r>
                    </a:p>
                    <a:p>
                      <a:pPr marL="93345" algn="l">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extLst>
                  <a:ext uri="{0D108BD9-81ED-4DB2-BD59-A6C34878D82A}">
                    <a16:rowId xmlns:a16="http://schemas.microsoft.com/office/drawing/2014/main" val="10001"/>
                  </a:ext>
                </a:extLst>
              </a:tr>
            </a:tbl>
          </a:graphicData>
        </a:graphic>
      </p:graphicFrame>
      <p:sp>
        <p:nvSpPr>
          <p:cNvPr id="5" name="Espace réservé du contenu 2"/>
          <p:cNvSpPr txBox="1">
            <a:spLocks/>
          </p:cNvSpPr>
          <p:nvPr/>
        </p:nvSpPr>
        <p:spPr>
          <a:xfrm>
            <a:off x="7275576" y="1708086"/>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Nux</a:t>
            </a:r>
            <a:r>
              <a:rPr lang="fr-FR" sz="3200" b="1" dirty="0"/>
              <a:t> </a:t>
            </a:r>
            <a:r>
              <a:rPr lang="fr-FR" sz="3200" b="1" dirty="0" err="1"/>
              <a:t>vomica</a:t>
            </a:r>
            <a:endParaRPr lang="fr-FR" sz="3200" b="1" dirty="0"/>
          </a:p>
        </p:txBody>
      </p:sp>
    </p:spTree>
    <p:extLst>
      <p:ext uri="{BB962C8B-B14F-4D97-AF65-F5344CB8AC3E}">
        <p14:creationId xmlns:p14="http://schemas.microsoft.com/office/powerpoint/2010/main" val="342568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3248027790"/>
              </p:ext>
            </p:extLst>
          </p:nvPr>
        </p:nvGraphicFramePr>
        <p:xfrm>
          <a:off x="609600" y="1719072"/>
          <a:ext cx="5827775" cy="4340352"/>
        </p:xfrm>
        <a:graphic>
          <a:graphicData uri="http://schemas.openxmlformats.org/drawingml/2006/table">
            <a:tbl>
              <a:tblPr>
                <a:tableStyleId>{5C22544A-7EE6-4342-B048-85BDC9FD1C3A}</a:tableStyleId>
              </a:tblPr>
              <a:tblGrid>
                <a:gridCol w="2929829">
                  <a:extLst>
                    <a:ext uri="{9D8B030D-6E8A-4147-A177-3AD203B41FA5}">
                      <a16:colId xmlns:a16="http://schemas.microsoft.com/office/drawing/2014/main" val="20000"/>
                    </a:ext>
                  </a:extLst>
                </a:gridCol>
                <a:gridCol w="2897946">
                  <a:extLst>
                    <a:ext uri="{9D8B030D-6E8A-4147-A177-3AD203B41FA5}">
                      <a16:colId xmlns:a16="http://schemas.microsoft.com/office/drawing/2014/main" val="20001"/>
                    </a:ext>
                  </a:extLst>
                </a:gridCol>
              </a:tblGrid>
              <a:tr h="2070742">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ASPECT / STADE / LOCALISATION</a:t>
                      </a:r>
                      <a:r>
                        <a:rPr lang="fr-FR" sz="1200" dirty="0">
                          <a:effectLst/>
                        </a:rPr>
                        <a:t> </a:t>
                      </a:r>
                    </a:p>
                    <a:p>
                      <a:pPr algn="l">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Bef>
                          <a:spcPts val="600"/>
                        </a:spcBef>
                        <a:spcAft>
                          <a:spcPts val="0"/>
                        </a:spcAft>
                        <a:tabLst>
                          <a:tab pos="1650365" algn="l"/>
                        </a:tabLst>
                      </a:pPr>
                      <a:r>
                        <a:rPr lang="fr-FR" sz="1400" b="1" dirty="0">
                          <a:effectLst/>
                          <a:latin typeface="Arial" panose="020B0604020202020204" pitchFamily="34" charset="0"/>
                          <a:cs typeface="Arial" panose="020B0604020202020204" pitchFamily="34" charset="0"/>
                        </a:rPr>
                        <a:t>SENSATIONS</a:t>
                      </a:r>
                    </a:p>
                    <a:p>
                      <a:pPr algn="l">
                        <a:spcBef>
                          <a:spcPts val="600"/>
                        </a:spcBef>
                        <a:spcAft>
                          <a:spcPts val="0"/>
                        </a:spcAft>
                        <a:tabLst>
                          <a:tab pos="1650365" algn="l"/>
                        </a:tabLst>
                      </a:pPr>
                      <a:r>
                        <a:rPr lang="fr-FR" sz="1600" dirty="0">
                          <a:solidFill>
                            <a:srgbClr val="000099"/>
                          </a:solidFill>
                          <a:effectLst/>
                          <a:latin typeface="Arial" panose="020B0604020202020204" pitchFamily="34" charset="0"/>
                          <a:cs typeface="Arial" panose="020B0604020202020204" pitchFamily="34" charset="0"/>
                        </a:rPr>
                        <a:t> </a:t>
                      </a: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extLst>
                  <a:ext uri="{0D108BD9-81ED-4DB2-BD59-A6C34878D82A}">
                    <a16:rowId xmlns:a16="http://schemas.microsoft.com/office/drawing/2014/main" val="10000"/>
                  </a:ext>
                </a:extLst>
              </a:tr>
              <a:tr h="2269610">
                <a:tc>
                  <a:txBody>
                    <a:bodyPr/>
                    <a:lstStyle/>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 </a:t>
                      </a: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SIGNES CONCOMITANTS</a:t>
                      </a:r>
                      <a:endParaRPr lang="fr-FR" sz="1600" dirty="0">
                        <a:solidFill>
                          <a:srgbClr val="000099"/>
                        </a:solidFill>
                        <a:effectLst/>
                        <a:latin typeface="Arial" panose="020B0604020202020204" pitchFamily="34" charset="0"/>
                        <a:cs typeface="Arial" panose="020B0604020202020204" pitchFamily="34" charset="0"/>
                      </a:endParaRPr>
                    </a:p>
                    <a:p>
                      <a:pPr algn="l">
                        <a:spcAft>
                          <a:spcPts val="0"/>
                        </a:spcAft>
                        <a:tabLst>
                          <a:tab pos="1650365" algn="l"/>
                        </a:tabLst>
                      </a:pPr>
                      <a:r>
                        <a:rPr lang="fr-FR" sz="1200" dirty="0">
                          <a:effectLst/>
                        </a:rPr>
                        <a:t>  </a:t>
                      </a:r>
                      <a:endParaRPr lang="fr-FR" sz="1600" dirty="0">
                        <a:solidFill>
                          <a:srgbClr val="000099"/>
                        </a:solidFill>
                        <a:effectLst/>
                        <a:latin typeface="Arial" panose="020B0604020202020204" pitchFamily="34" charset="0"/>
                        <a:ea typeface="Times New Roman" panose="02020603050405020304" pitchFamily="18" charset="0"/>
                      </a:endParaRPr>
                    </a:p>
                  </a:txBody>
                  <a:tcPr marL="44450" marR="44450" marT="0" marB="0"/>
                </a:tc>
                <a:tc>
                  <a:txBody>
                    <a:bodyPr/>
                    <a:lstStyle/>
                    <a:p>
                      <a:pPr algn="ctr">
                        <a:spcAft>
                          <a:spcPts val="0"/>
                        </a:spcAft>
                        <a:tabLst>
                          <a:tab pos="1650365" algn="l"/>
                        </a:tabLst>
                      </a:pPr>
                      <a:r>
                        <a:rPr lang="fr-FR" sz="1200" dirty="0">
                          <a:effectLst/>
                        </a:rPr>
                        <a:t> </a:t>
                      </a:r>
                      <a:endParaRPr lang="fr-FR" sz="1100" dirty="0">
                        <a:effectLst/>
                      </a:endParaRPr>
                    </a:p>
                    <a:p>
                      <a:pPr algn="ctr">
                        <a:spcAft>
                          <a:spcPts val="0"/>
                        </a:spcAft>
                        <a:tabLst>
                          <a:tab pos="1650365" algn="l"/>
                        </a:tabLst>
                      </a:pPr>
                      <a:r>
                        <a:rPr lang="fr-FR" sz="1400" b="1" dirty="0">
                          <a:effectLst/>
                          <a:latin typeface="Arial" panose="020B0604020202020204" pitchFamily="34" charset="0"/>
                          <a:cs typeface="Arial" panose="020B0604020202020204" pitchFamily="34" charset="0"/>
                        </a:rPr>
                        <a:t>MODALITES</a:t>
                      </a:r>
                    </a:p>
                    <a:p>
                      <a:pPr marL="93345" algn="l">
                        <a:spcAft>
                          <a:spcPts val="0"/>
                        </a:spcAft>
                        <a:tabLst>
                          <a:tab pos="1650365" algn="l"/>
                        </a:tabLst>
                      </a:pPr>
                      <a:r>
                        <a:rPr lang="fr-FR" sz="1200" dirty="0">
                          <a:effectLst/>
                        </a:rPr>
                        <a:t> </a:t>
                      </a:r>
                      <a:endParaRPr lang="fr-FR" sz="1600" dirty="0">
                        <a:solidFill>
                          <a:srgbClr val="000099"/>
                        </a:solidFill>
                        <a:effectLst/>
                        <a:latin typeface="Arial" panose="020B060402020202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bl>
          </a:graphicData>
        </a:graphic>
      </p:graphicFrame>
      <p:sp>
        <p:nvSpPr>
          <p:cNvPr id="5" name="Espace réservé du contenu 2"/>
          <p:cNvSpPr txBox="1">
            <a:spLocks/>
          </p:cNvSpPr>
          <p:nvPr/>
        </p:nvSpPr>
        <p:spPr>
          <a:xfrm>
            <a:off x="7275576" y="1708086"/>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Rhus</a:t>
            </a:r>
            <a:r>
              <a:rPr lang="fr-FR" sz="3200" b="1" dirty="0"/>
              <a:t> </a:t>
            </a:r>
            <a:r>
              <a:rPr lang="fr-FR" sz="3200" b="1" dirty="0" err="1"/>
              <a:t>toxicodendron</a:t>
            </a:r>
            <a:endParaRPr lang="fr-FR" sz="3200" b="1" dirty="0"/>
          </a:p>
        </p:txBody>
      </p:sp>
    </p:spTree>
    <p:extLst>
      <p:ext uri="{BB962C8B-B14F-4D97-AF65-F5344CB8AC3E}">
        <p14:creationId xmlns:p14="http://schemas.microsoft.com/office/powerpoint/2010/main" val="3258171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60"/>
          <p:cNvSpPr>
            <a:spLocks noChangeArrowheads="1"/>
          </p:cNvSpPr>
          <p:nvPr/>
        </p:nvSpPr>
        <p:spPr bwMode="auto">
          <a:xfrm rot="18900000">
            <a:off x="2471797" y="2460493"/>
            <a:ext cx="2289490" cy="2386663"/>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9" name="Text Box 6"/>
          <p:cNvSpPr txBox="1">
            <a:spLocks noChangeArrowheads="1"/>
          </p:cNvSpPr>
          <p:nvPr/>
        </p:nvSpPr>
        <p:spPr bwMode="auto">
          <a:xfrm>
            <a:off x="2418902" y="3085131"/>
            <a:ext cx="2395279" cy="64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800" dirty="0">
                <a:solidFill>
                  <a:srgbClr val="000099"/>
                </a:solidFill>
                <a:cs typeface="Arial" panose="020B0604020202020204" pitchFamily="34" charset="0"/>
              </a:rPr>
              <a:t>CELUI DU MALADE DANS SA MALADIE</a:t>
            </a:r>
            <a:endParaRPr lang="fr-FR" altLang="fr-FR" sz="1800" dirty="0">
              <a:solidFill>
                <a:srgbClr val="62C400"/>
              </a:solidFill>
              <a:cs typeface="Arial" panose="020B0604020202020204" pitchFamily="34" charset="0"/>
            </a:endParaRPr>
          </a:p>
        </p:txBody>
      </p:sp>
      <p:sp>
        <p:nvSpPr>
          <p:cNvPr id="77830" name="Text Box 7"/>
          <p:cNvSpPr txBox="1">
            <a:spLocks noChangeArrowheads="1"/>
          </p:cNvSpPr>
          <p:nvPr/>
        </p:nvSpPr>
        <p:spPr bwMode="auto">
          <a:xfrm>
            <a:off x="7255482" y="3085131"/>
            <a:ext cx="2830597" cy="92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800" cap="all" dirty="0">
                <a:solidFill>
                  <a:srgbClr val="000099"/>
                </a:solidFill>
                <a:cs typeface="Arial" panose="020B0604020202020204" pitchFamily="34" charset="0"/>
              </a:rPr>
              <a:t>Celui de l’individu soumis à l’expérimentation</a:t>
            </a:r>
            <a:endParaRPr lang="fr-FR" altLang="fr-FR" sz="1800" cap="all" dirty="0">
              <a:solidFill>
                <a:srgbClr val="62C400"/>
              </a:solidFill>
              <a:cs typeface="Arial" panose="020B0604020202020204" pitchFamily="34" charset="0"/>
            </a:endParaRPr>
          </a:p>
        </p:txBody>
      </p:sp>
      <p:sp>
        <p:nvSpPr>
          <p:cNvPr id="12"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9" name="Text Box 2"/>
          <p:cNvSpPr txBox="1">
            <a:spLocks noChangeArrowheads="1"/>
          </p:cNvSpPr>
          <p:nvPr/>
        </p:nvSpPr>
        <p:spPr bwMode="auto">
          <a:xfrm>
            <a:off x="4765270" y="1403883"/>
            <a:ext cx="5532873"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a:lnSpc>
                <a:spcPct val="110000"/>
              </a:lnSpc>
              <a:buClr>
                <a:srgbClr val="62C400"/>
              </a:buClr>
            </a:pPr>
            <a:r>
              <a:rPr lang="fr-FR" altLang="fr-FR" sz="2800" b="1" dirty="0">
                <a:solidFill>
                  <a:srgbClr val="000099"/>
                </a:solidFill>
                <a:cs typeface="Arial" panose="020B0604020202020204" pitchFamily="34" charset="0"/>
              </a:rPr>
              <a:t>Faire coïncider</a:t>
            </a:r>
          </a:p>
        </p:txBody>
      </p:sp>
      <p:sp>
        <p:nvSpPr>
          <p:cNvPr id="10" name="Text Box 6"/>
          <p:cNvSpPr txBox="1">
            <a:spLocks noChangeArrowheads="1"/>
          </p:cNvSpPr>
          <p:nvPr/>
        </p:nvSpPr>
        <p:spPr bwMode="auto">
          <a:xfrm>
            <a:off x="2484698" y="3939571"/>
            <a:ext cx="2280572" cy="5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dirty="0">
                <a:solidFill>
                  <a:srgbClr val="62C400"/>
                </a:solidFill>
                <a:cs typeface="Arial" panose="020B0604020202020204" pitchFamily="34" charset="0"/>
              </a:rPr>
              <a:t>Tableau clinique complet du malade </a:t>
            </a:r>
          </a:p>
        </p:txBody>
      </p:sp>
      <p:pic>
        <p:nvPicPr>
          <p:cNvPr id="6" name="Image 5"/>
          <p:cNvPicPr>
            <a:picLocks noChangeAspect="1"/>
          </p:cNvPicPr>
          <p:nvPr/>
        </p:nvPicPr>
        <p:blipFill>
          <a:blip r:embed="rId3"/>
          <a:stretch>
            <a:fillRect/>
          </a:stretch>
        </p:blipFill>
        <p:spPr>
          <a:xfrm>
            <a:off x="5354503" y="3375053"/>
            <a:ext cx="1597981" cy="521110"/>
          </a:xfrm>
          <a:prstGeom prst="rect">
            <a:avLst/>
          </a:prstGeom>
        </p:spPr>
      </p:pic>
      <p:sp>
        <p:nvSpPr>
          <p:cNvPr id="16" name="Rectangle 60"/>
          <p:cNvSpPr>
            <a:spLocks noChangeArrowheads="1"/>
          </p:cNvSpPr>
          <p:nvPr/>
        </p:nvSpPr>
        <p:spPr bwMode="auto">
          <a:xfrm rot="18900000">
            <a:off x="7545700" y="2434755"/>
            <a:ext cx="2289490" cy="2386663"/>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11" name="Text Box 6"/>
          <p:cNvSpPr txBox="1">
            <a:spLocks noChangeArrowheads="1"/>
          </p:cNvSpPr>
          <p:nvPr/>
        </p:nvSpPr>
        <p:spPr bwMode="auto">
          <a:xfrm>
            <a:off x="7806772" y="3967626"/>
            <a:ext cx="1905000" cy="5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dirty="0">
                <a:solidFill>
                  <a:srgbClr val="62C400"/>
                </a:solidFill>
                <a:cs typeface="Arial" panose="020B0604020202020204" pitchFamily="34" charset="0"/>
              </a:rPr>
              <a:t>Tableau de la matière médicale</a:t>
            </a:r>
          </a:p>
        </p:txBody>
      </p:sp>
    </p:spTree>
    <p:extLst>
      <p:ext uri="{BB962C8B-B14F-4D97-AF65-F5344CB8AC3E}">
        <p14:creationId xmlns:p14="http://schemas.microsoft.com/office/powerpoint/2010/main" val="119376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a:t>
            </a:r>
            <a:r>
              <a:rPr lang="fr-FR" altLang="fr-FR" sz="2000" b="1" dirty="0">
                <a:solidFill>
                  <a:srgbClr val="95C41D"/>
                </a:solidFill>
                <a:cs typeface="Arial" panose="020B0604020202020204" pitchFamily="34" charset="0"/>
              </a:rPr>
              <a:t>ilution - dynamisation</a:t>
            </a:r>
          </a:p>
        </p:txBody>
      </p:sp>
      <p:sp>
        <p:nvSpPr>
          <p:cNvPr id="29"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8" y="4063365"/>
            <a:ext cx="2418426" cy="1778474"/>
          </a:xfrm>
          <a:prstGeom prst="rect">
            <a:avLst/>
          </a:prstGeom>
        </p:spPr>
      </p:pic>
      <p:grpSp>
        <p:nvGrpSpPr>
          <p:cNvPr id="35" name="Groupe 34"/>
          <p:cNvGrpSpPr>
            <a:grpSpLocks/>
          </p:cNvGrpSpPr>
          <p:nvPr/>
        </p:nvGrpSpPr>
        <p:grpSpPr bwMode="auto">
          <a:xfrm>
            <a:off x="628957" y="4701043"/>
            <a:ext cx="1147762" cy="606425"/>
            <a:chOff x="3897216" y="3464035"/>
            <a:chExt cx="1148179" cy="606114"/>
          </a:xfrm>
        </p:grpSpPr>
        <p:sp>
          <p:nvSpPr>
            <p:cNvPr id="36" name="Rectangle 22"/>
            <p:cNvSpPr>
              <a:spLocks noChangeArrowheads="1"/>
            </p:cNvSpPr>
            <p:nvPr/>
          </p:nvSpPr>
          <p:spPr bwMode="auto">
            <a:xfrm>
              <a:off x="3941682" y="3511636"/>
              <a:ext cx="506596" cy="193576"/>
            </a:xfrm>
            <a:prstGeom prst="rect">
              <a:avLst/>
            </a:prstGeom>
            <a:noFill/>
            <a:ln w="9525">
              <a:noFill/>
              <a:miter lim="800000"/>
              <a:headEnd/>
              <a:tailEnd/>
            </a:ln>
          </p:spPr>
          <p:txBody>
            <a:bodyPr wrap="none" anchor="ctr"/>
            <a:lstStyle/>
            <a:p>
              <a:pPr algn="ctr" defTabSz="457200">
                <a:defRPr/>
              </a:pPr>
              <a:r>
                <a:rPr lang="fr-FR" sz="1200" b="1" dirty="0">
                  <a:solidFill>
                    <a:srgbClr val="000099"/>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37" name="Rectangle 22"/>
            <p:cNvSpPr>
              <a:spLocks noChangeArrowheads="1"/>
            </p:cNvSpPr>
            <p:nvPr/>
          </p:nvSpPr>
          <p:spPr bwMode="auto">
            <a:xfrm>
              <a:off x="3897216" y="3832146"/>
              <a:ext cx="505008" cy="195163"/>
            </a:xfrm>
            <a:prstGeom prst="rect">
              <a:avLst/>
            </a:prstGeom>
            <a:noFill/>
            <a:ln w="9525">
              <a:noFill/>
              <a:miter lim="800000"/>
              <a:headEnd/>
              <a:tailEnd/>
            </a:ln>
          </p:spPr>
          <p:txBody>
            <a:bodyPr wrap="none" anchor="ctr"/>
            <a:lstStyle/>
            <a:p>
              <a:pPr algn="ctr" defTabSz="457200">
                <a:defRPr/>
              </a:pPr>
              <a:r>
                <a:rPr lang="fr-FR" sz="1200" b="1" dirty="0">
                  <a:solidFill>
                    <a:srgbClr val="000099"/>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38" name="AutoShape 41"/>
            <p:cNvSpPr>
              <a:spLocks noChangeArrowheads="1"/>
            </p:cNvSpPr>
            <p:nvPr/>
          </p:nvSpPr>
          <p:spPr bwMode="auto">
            <a:xfrm rot="7861389">
              <a:off x="4455776" y="3480529"/>
              <a:ext cx="606114" cy="5731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pic>
        <p:nvPicPr>
          <p:cNvPr id="43" name="Image 42"/>
          <p:cNvPicPr>
            <a:picLocks noChangeAspect="1"/>
          </p:cNvPicPr>
          <p:nvPr/>
        </p:nvPicPr>
        <p:blipFill>
          <a:blip r:embed="rId4"/>
          <a:stretch>
            <a:fillRect/>
          </a:stretch>
        </p:blipFill>
        <p:spPr>
          <a:xfrm>
            <a:off x="4969728" y="2948376"/>
            <a:ext cx="1597981" cy="52111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204" y="1680203"/>
            <a:ext cx="2070201" cy="2070201"/>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88" y="1700634"/>
            <a:ext cx="2049770" cy="2049770"/>
          </a:xfrm>
          <a:prstGeom prst="rect">
            <a:avLst/>
          </a:prstGeom>
        </p:spPr>
      </p:pic>
      <p:pic>
        <p:nvPicPr>
          <p:cNvPr id="7" name="Image 6"/>
          <p:cNvPicPr>
            <a:picLocks noChangeAspect="1"/>
          </p:cNvPicPr>
          <p:nvPr/>
        </p:nvPicPr>
        <p:blipFill rotWithShape="1">
          <a:blip r:embed="rId7"/>
          <a:srcRect l="2057" t="9590" r="2572" b="7474"/>
          <a:stretch/>
        </p:blipFill>
        <p:spPr>
          <a:xfrm>
            <a:off x="8594390" y="3955779"/>
            <a:ext cx="2251587" cy="1406013"/>
          </a:xfrm>
          <a:prstGeom prst="rect">
            <a:avLst/>
          </a:prstGeom>
        </p:spPr>
      </p:pic>
      <p:sp>
        <p:nvSpPr>
          <p:cNvPr id="46" name="Text Box 9"/>
          <p:cNvSpPr txBox="1">
            <a:spLocks noChangeArrowheads="1"/>
          </p:cNvSpPr>
          <p:nvPr/>
        </p:nvSpPr>
        <p:spPr bwMode="auto">
          <a:xfrm>
            <a:off x="3132257" y="4786595"/>
            <a:ext cx="610133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377825" algn="l"/>
              </a:tabLst>
              <a:defRPr sz="1600">
                <a:solidFill>
                  <a:schemeClr val="tx1"/>
                </a:solidFill>
                <a:latin typeface="Arial" panose="020B0604020202020204" pitchFamily="34" charset="0"/>
              </a:defRPr>
            </a:lvl1pPr>
            <a:lvl2pPr marL="742950" indent="-285750">
              <a:tabLst>
                <a:tab pos="377825" algn="l"/>
              </a:tabLst>
              <a:defRPr sz="1600">
                <a:solidFill>
                  <a:schemeClr val="tx1"/>
                </a:solidFill>
                <a:latin typeface="Arial" panose="020B0604020202020204" pitchFamily="34" charset="0"/>
              </a:defRPr>
            </a:lvl2pPr>
            <a:lvl3pPr marL="1143000" indent="-228600">
              <a:tabLst>
                <a:tab pos="377825" algn="l"/>
              </a:tabLst>
              <a:defRPr sz="1600">
                <a:solidFill>
                  <a:schemeClr val="tx1"/>
                </a:solidFill>
                <a:latin typeface="Arial" panose="020B0604020202020204" pitchFamily="34" charset="0"/>
              </a:defRPr>
            </a:lvl3pPr>
            <a:lvl4pPr marL="1600200" indent="-228600">
              <a:tabLst>
                <a:tab pos="377825" algn="l"/>
              </a:tabLst>
              <a:defRPr sz="1600">
                <a:solidFill>
                  <a:schemeClr val="tx1"/>
                </a:solidFill>
                <a:latin typeface="Arial" panose="020B0604020202020204" pitchFamily="34" charset="0"/>
              </a:defRPr>
            </a:lvl4pPr>
            <a:lvl5pPr marL="2057400" indent="-228600">
              <a:tabLst>
                <a:tab pos="3778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9pPr>
          </a:lstStyle>
          <a:p>
            <a:r>
              <a:rPr lang="fr-FR" altLang="fr-FR" sz="1800" b="1" dirty="0">
                <a:solidFill>
                  <a:srgbClr val="000099"/>
                </a:solidFill>
                <a:cs typeface="Arial" panose="020B0604020202020204" pitchFamily="34" charset="0"/>
              </a:rPr>
              <a:t>Plus le malade présente de signes cliniques concordant avec le descriptif du médicament </a:t>
            </a:r>
            <a:endParaRPr lang="fr-FR" altLang="fr-FR" sz="1800" dirty="0">
              <a:solidFill>
                <a:srgbClr val="000099"/>
              </a:solidFill>
              <a:cs typeface="Arial" panose="020B0604020202020204" pitchFamily="34" charset="0"/>
            </a:endParaRPr>
          </a:p>
          <a:p>
            <a:r>
              <a:rPr lang="fr-FR" altLang="fr-FR" sz="1800" dirty="0">
                <a:solidFill>
                  <a:srgbClr val="000099"/>
                </a:solidFill>
                <a:cs typeface="Arial" panose="020B0604020202020204" pitchFamily="34" charset="0"/>
              </a:rPr>
              <a:t> </a:t>
            </a:r>
            <a:endParaRPr lang="fr-FR" altLang="fr-FR" sz="2000" dirty="0">
              <a:solidFill>
                <a:srgbClr val="000099"/>
              </a:solidFill>
              <a:cs typeface="Arial" panose="020B0604020202020204" pitchFamily="34" charset="0"/>
            </a:endParaRPr>
          </a:p>
          <a:p>
            <a:r>
              <a:rPr lang="fr-FR" altLang="fr-FR" sz="2000" dirty="0">
                <a:solidFill>
                  <a:srgbClr val="62C400"/>
                </a:solidFill>
                <a:cs typeface="Arial" panose="020B0604020202020204" pitchFamily="34" charset="0"/>
                <a:sym typeface="Monotype Sorts" pitchFamily="2" charset="2"/>
              </a:rPr>
              <a:t></a:t>
            </a:r>
            <a:r>
              <a:rPr lang="fr-FR" altLang="fr-FR" sz="2000" dirty="0">
                <a:solidFill>
                  <a:srgbClr val="000099"/>
                </a:solidFill>
                <a:cs typeface="Arial" panose="020B0604020202020204" pitchFamily="34" charset="0"/>
                <a:sym typeface="Monotype Sorts" pitchFamily="2" charset="2"/>
              </a:rPr>
              <a:t>	</a:t>
            </a:r>
            <a:r>
              <a:rPr lang="fr-FR" altLang="fr-FR" sz="1800" b="1" dirty="0">
                <a:solidFill>
                  <a:srgbClr val="000099"/>
                </a:solidFill>
                <a:cs typeface="Arial" panose="020B0604020202020204" pitchFamily="34" charset="0"/>
              </a:rPr>
              <a:t>plus</a:t>
            </a:r>
            <a:r>
              <a:rPr lang="fr-FR" altLang="fr-FR" sz="1800" dirty="0">
                <a:solidFill>
                  <a:srgbClr val="000099"/>
                </a:solidFill>
                <a:cs typeface="Arial" panose="020B0604020202020204" pitchFamily="34" charset="0"/>
              </a:rPr>
              <a:t> le malade est supposé sensible à ce médicament</a:t>
            </a:r>
          </a:p>
          <a:p>
            <a:endParaRPr lang="fr-FR" altLang="fr-FR" sz="1800" dirty="0">
              <a:solidFill>
                <a:srgbClr val="000099"/>
              </a:solidFill>
              <a:cs typeface="Arial" panose="020B0604020202020204" pitchFamily="34" charset="0"/>
            </a:endParaRPr>
          </a:p>
          <a:p>
            <a:r>
              <a:rPr lang="fr-FR" altLang="fr-FR" sz="1800" dirty="0">
                <a:solidFill>
                  <a:srgbClr val="62C400"/>
                </a:solidFill>
                <a:cs typeface="Arial" panose="020B0604020202020204" pitchFamily="34" charset="0"/>
                <a:sym typeface="Monotype Sorts" pitchFamily="2" charset="2"/>
              </a:rPr>
              <a:t></a:t>
            </a:r>
            <a:r>
              <a:rPr lang="fr-FR" altLang="fr-FR" sz="1800" dirty="0">
                <a:solidFill>
                  <a:srgbClr val="000099"/>
                </a:solidFill>
                <a:cs typeface="Arial" panose="020B0604020202020204" pitchFamily="34" charset="0"/>
                <a:sym typeface="Monotype Sorts" pitchFamily="2" charset="2"/>
              </a:rPr>
              <a:t>	</a:t>
            </a:r>
            <a:r>
              <a:rPr lang="fr-FR" altLang="fr-FR" sz="1800" b="1" dirty="0">
                <a:solidFill>
                  <a:srgbClr val="000099"/>
                </a:solidFill>
                <a:cs typeface="Arial" panose="020B0604020202020204" pitchFamily="34" charset="0"/>
              </a:rPr>
              <a:t>et plus</a:t>
            </a:r>
            <a:r>
              <a:rPr lang="fr-FR" altLang="fr-FR" sz="1800" dirty="0">
                <a:solidFill>
                  <a:srgbClr val="000099"/>
                </a:solidFill>
                <a:cs typeface="Arial" panose="020B0604020202020204" pitchFamily="34" charset="0"/>
              </a:rPr>
              <a:t> la dilution du médicament doit être élevée</a:t>
            </a:r>
          </a:p>
        </p:txBody>
      </p:sp>
    </p:spTree>
    <p:extLst>
      <p:ext uri="{BB962C8B-B14F-4D97-AF65-F5344CB8AC3E}">
        <p14:creationId xmlns:p14="http://schemas.microsoft.com/office/powerpoint/2010/main" val="26025988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 Box 2"/>
          <p:cNvSpPr txBox="1">
            <a:spLocks noChangeArrowheads="1"/>
          </p:cNvSpPr>
          <p:nvPr/>
        </p:nvSpPr>
        <p:spPr bwMode="auto">
          <a:xfrm>
            <a:off x="1008728" y="1996801"/>
            <a:ext cx="48418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a:buFontTx/>
              <a:buChar char="•"/>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a:t>
            </a:r>
            <a:endParaRPr lang="fr-FR" altLang="fr-FR" sz="1800" i="1" dirty="0">
              <a:solidFill>
                <a:srgbClr val="000099"/>
              </a:solidFill>
              <a:cs typeface="Arial" panose="020B0604020202020204" pitchFamily="34" charset="0"/>
            </a:endParaRPr>
          </a:p>
        </p:txBody>
      </p:sp>
      <p:sp>
        <p:nvSpPr>
          <p:cNvPr id="90121" name="Rectangle 1"/>
          <p:cNvSpPr>
            <a:spLocks noChangeArrowheads="1"/>
          </p:cNvSpPr>
          <p:nvPr/>
        </p:nvSpPr>
        <p:spPr bwMode="auto">
          <a:xfrm>
            <a:off x="1274201" y="2335382"/>
            <a:ext cx="5329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dirty="0">
                <a:solidFill>
                  <a:srgbClr val="62C400"/>
                </a:solidFill>
                <a:cs typeface="Arial" panose="020B0604020202020204" pitchFamily="34" charset="0"/>
                <a:sym typeface="Monotype Sorts" pitchFamily="2" charset="2"/>
              </a:rPr>
              <a:t></a:t>
            </a:r>
            <a:r>
              <a:rPr lang="fr-FR" altLang="fr-FR" dirty="0">
                <a:solidFill>
                  <a:srgbClr val="62C400"/>
                </a:solidFill>
                <a:cs typeface="Arial" panose="020B0604020202020204" pitchFamily="34" charset="0"/>
              </a:rPr>
              <a:t> </a:t>
            </a:r>
            <a:r>
              <a:rPr lang="fr-FR" altLang="fr-FR" dirty="0">
                <a:solidFill>
                  <a:srgbClr val="000099"/>
                </a:solidFill>
                <a:cs typeface="Arial" panose="020B0604020202020204" pitchFamily="34" charset="0"/>
              </a:rPr>
              <a:t>basse dilution = </a:t>
            </a:r>
            <a:r>
              <a:rPr lang="fr-FR" altLang="fr-FR" b="1" dirty="0">
                <a:solidFill>
                  <a:srgbClr val="62C400"/>
                </a:solidFill>
                <a:cs typeface="Arial" panose="020B0604020202020204" pitchFamily="34" charset="0"/>
              </a:rPr>
              <a:t>5 CH</a:t>
            </a:r>
            <a:endParaRPr lang="fr-FR" altLang="fr-FR" dirty="0">
              <a:cs typeface="Arial" panose="020B0604020202020204" pitchFamily="34" charset="0"/>
            </a:endParaRPr>
          </a:p>
        </p:txBody>
      </p:sp>
      <p:sp>
        <p:nvSpPr>
          <p:cNvPr id="90122" name="Text Box 2"/>
          <p:cNvSpPr txBox="1">
            <a:spLocks noChangeArrowheads="1"/>
          </p:cNvSpPr>
          <p:nvPr/>
        </p:nvSpPr>
        <p:spPr bwMode="auto">
          <a:xfrm>
            <a:off x="1008728" y="3016188"/>
            <a:ext cx="5218113" cy="35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marL="182563" indent="-182563">
              <a:buFontTx/>
              <a:buChar char="•"/>
              <a:tabLst>
                <a:tab pos="182563" algn="l"/>
                <a:tab pos="6854825" algn="r"/>
              </a:tabLst>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 avec sensation de raideur</a:t>
            </a:r>
            <a:endParaRPr lang="fr-FR" altLang="fr-FR" sz="1800" i="1" dirty="0">
              <a:solidFill>
                <a:srgbClr val="000099"/>
              </a:solidFill>
              <a:cs typeface="Arial" panose="020B0604020202020204" pitchFamily="34" charset="0"/>
            </a:endParaRPr>
          </a:p>
        </p:txBody>
      </p:sp>
      <p:sp>
        <p:nvSpPr>
          <p:cNvPr id="90123" name="Rectangle 2"/>
          <p:cNvSpPr>
            <a:spLocks noChangeArrowheads="1"/>
          </p:cNvSpPr>
          <p:nvPr/>
        </p:nvSpPr>
        <p:spPr bwMode="auto">
          <a:xfrm>
            <a:off x="1274201" y="3409395"/>
            <a:ext cx="6049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moyenne dilution = </a:t>
            </a:r>
            <a:r>
              <a:rPr lang="fr-FR" altLang="fr-FR" b="1" dirty="0">
                <a:solidFill>
                  <a:srgbClr val="62C400"/>
                </a:solidFill>
                <a:cs typeface="Arial" panose="020B0604020202020204" pitchFamily="34" charset="0"/>
              </a:rPr>
              <a:t>7 - 9 CH</a:t>
            </a:r>
          </a:p>
        </p:txBody>
      </p:sp>
      <p:sp>
        <p:nvSpPr>
          <p:cNvPr id="90124" name="Text Box 2"/>
          <p:cNvSpPr txBox="1">
            <a:spLocks noChangeArrowheads="1"/>
          </p:cNvSpPr>
          <p:nvPr/>
        </p:nvSpPr>
        <p:spPr bwMode="auto">
          <a:xfrm>
            <a:off x="991265" y="5531740"/>
            <a:ext cx="5429250" cy="84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a:buFontTx/>
              <a:buChar char="•"/>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Fièvre avec douleurs articulaires (raideur) </a:t>
            </a:r>
          </a:p>
          <a:p>
            <a:r>
              <a:rPr lang="fr-FR" altLang="fr-FR" i="1" dirty="0">
                <a:solidFill>
                  <a:srgbClr val="000099"/>
                </a:solidFill>
                <a:cs typeface="Arial" panose="020B0604020202020204" pitchFamily="34" charset="0"/>
              </a:rPr>
              <a:t>	améliorées par le mouvement lent et continu</a:t>
            </a:r>
          </a:p>
          <a:p>
            <a:r>
              <a:rPr lang="fr-FR" altLang="fr-FR" i="1" dirty="0">
                <a:solidFill>
                  <a:srgbClr val="000099"/>
                </a:solidFill>
                <a:cs typeface="Arial" panose="020B0604020202020204" pitchFamily="34" charset="0"/>
              </a:rPr>
              <a:t>+ crise d’herpès</a:t>
            </a:r>
          </a:p>
        </p:txBody>
      </p:sp>
      <p:sp>
        <p:nvSpPr>
          <p:cNvPr id="90125" name="Rectangle 3"/>
          <p:cNvSpPr>
            <a:spLocks noChangeArrowheads="1"/>
          </p:cNvSpPr>
          <p:nvPr/>
        </p:nvSpPr>
        <p:spPr bwMode="auto">
          <a:xfrm>
            <a:off x="1274201" y="6368924"/>
            <a:ext cx="7972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haute dilution = </a:t>
            </a:r>
            <a:r>
              <a:rPr lang="fr-FR" altLang="fr-FR" b="1" dirty="0">
                <a:solidFill>
                  <a:srgbClr val="62C400"/>
                </a:solidFill>
                <a:cs typeface="Arial" panose="020B0604020202020204" pitchFamily="34" charset="0"/>
              </a:rPr>
              <a:t>15 - 30 CH</a:t>
            </a:r>
          </a:p>
        </p:txBody>
      </p:sp>
      <p:grpSp>
        <p:nvGrpSpPr>
          <p:cNvPr id="4" name="Groupe 3"/>
          <p:cNvGrpSpPr/>
          <p:nvPr/>
        </p:nvGrpSpPr>
        <p:grpSpPr>
          <a:xfrm>
            <a:off x="8542339" y="1724598"/>
            <a:ext cx="1454150" cy="1109662"/>
            <a:chOff x="8542339" y="2309814"/>
            <a:chExt cx="1454150" cy="1109662"/>
          </a:xfrm>
        </p:grpSpPr>
        <p:sp>
          <p:nvSpPr>
            <p:cNvPr id="90116" name="Rectangle 5"/>
            <p:cNvSpPr>
              <a:spLocks noChangeArrowheads="1"/>
            </p:cNvSpPr>
            <p:nvPr/>
          </p:nvSpPr>
          <p:spPr bwMode="auto">
            <a:xfrm>
              <a:off x="8542339" y="23177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6" name="Rectangle 32"/>
            <p:cNvSpPr>
              <a:spLocks noChangeArrowheads="1"/>
            </p:cNvSpPr>
            <p:nvPr/>
          </p:nvSpPr>
          <p:spPr bwMode="auto">
            <a:xfrm>
              <a:off x="9274176" y="2317751"/>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7" name="Rectangle 33"/>
            <p:cNvSpPr>
              <a:spLocks noChangeArrowheads="1"/>
            </p:cNvSpPr>
            <p:nvPr/>
          </p:nvSpPr>
          <p:spPr bwMode="auto">
            <a:xfrm>
              <a:off x="8542339" y="2859089"/>
              <a:ext cx="720725"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8" name="Rectangle 34"/>
            <p:cNvSpPr>
              <a:spLocks noChangeArrowheads="1"/>
            </p:cNvSpPr>
            <p:nvPr/>
          </p:nvSpPr>
          <p:spPr bwMode="auto">
            <a:xfrm>
              <a:off x="9274176" y="2859089"/>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9" name="Text Box 9"/>
            <p:cNvSpPr txBox="1">
              <a:spLocks noChangeArrowheads="1"/>
            </p:cNvSpPr>
            <p:nvPr/>
          </p:nvSpPr>
          <p:spPr bwMode="auto">
            <a:xfrm>
              <a:off x="9017001" y="2309814"/>
              <a:ext cx="3032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30" name="Text Box 10"/>
            <p:cNvSpPr txBox="1">
              <a:spLocks noChangeArrowheads="1"/>
            </p:cNvSpPr>
            <p:nvPr/>
          </p:nvSpPr>
          <p:spPr bwMode="auto">
            <a:xfrm>
              <a:off x="9274176" y="2311400"/>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31" name="Text Box 11"/>
            <p:cNvSpPr txBox="1">
              <a:spLocks noChangeArrowheads="1"/>
            </p:cNvSpPr>
            <p:nvPr/>
          </p:nvSpPr>
          <p:spPr bwMode="auto">
            <a:xfrm>
              <a:off x="9305926" y="3141664"/>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32" name="Text Box 12"/>
            <p:cNvSpPr txBox="1">
              <a:spLocks noChangeArrowheads="1"/>
            </p:cNvSpPr>
            <p:nvPr/>
          </p:nvSpPr>
          <p:spPr bwMode="auto">
            <a:xfrm>
              <a:off x="8964614" y="3157539"/>
              <a:ext cx="492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7" name="Groupe 1"/>
            <p:cNvGrpSpPr>
              <a:grpSpLocks/>
            </p:cNvGrpSpPr>
            <p:nvPr/>
          </p:nvGrpSpPr>
          <p:grpSpPr bwMode="auto">
            <a:xfrm>
              <a:off x="8639176" y="2646363"/>
              <a:ext cx="792163" cy="431800"/>
              <a:chOff x="7115176" y="2645992"/>
              <a:chExt cx="792016" cy="431744"/>
            </a:xfrm>
          </p:grpSpPr>
          <p:sp>
            <p:nvSpPr>
              <p:cNvPr id="37"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38"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8"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grpSp>
        <p:nvGrpSpPr>
          <p:cNvPr id="3" name="Groupe 2"/>
          <p:cNvGrpSpPr/>
          <p:nvPr/>
        </p:nvGrpSpPr>
        <p:grpSpPr>
          <a:xfrm>
            <a:off x="8542339" y="4292600"/>
            <a:ext cx="1454150" cy="1101725"/>
            <a:chOff x="8542339" y="3835400"/>
            <a:chExt cx="1454150" cy="1101725"/>
          </a:xfrm>
        </p:grpSpPr>
        <p:sp>
          <p:nvSpPr>
            <p:cNvPr id="90115" name="Rectangle 40"/>
            <p:cNvSpPr>
              <a:spLocks noChangeArrowheads="1"/>
            </p:cNvSpPr>
            <p:nvPr/>
          </p:nvSpPr>
          <p:spPr bwMode="auto">
            <a:xfrm>
              <a:off x="9274176" y="3843339"/>
              <a:ext cx="722313"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3" name="Rectangle 39"/>
            <p:cNvSpPr>
              <a:spLocks noChangeArrowheads="1"/>
            </p:cNvSpPr>
            <p:nvPr/>
          </p:nvSpPr>
          <p:spPr bwMode="auto">
            <a:xfrm>
              <a:off x="8542339" y="384333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4" name="Rectangle 41"/>
            <p:cNvSpPr>
              <a:spLocks noChangeArrowheads="1"/>
            </p:cNvSpPr>
            <p:nvPr/>
          </p:nvSpPr>
          <p:spPr bwMode="auto">
            <a:xfrm>
              <a:off x="8542339" y="4384676"/>
              <a:ext cx="720725" cy="538163"/>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5" name="Rectangle 42"/>
            <p:cNvSpPr>
              <a:spLocks noChangeArrowheads="1"/>
            </p:cNvSpPr>
            <p:nvPr/>
          </p:nvSpPr>
          <p:spPr bwMode="auto">
            <a:xfrm>
              <a:off x="9274176" y="4384676"/>
              <a:ext cx="722313" cy="538163"/>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6" name="Text Box 9"/>
            <p:cNvSpPr txBox="1">
              <a:spLocks noChangeArrowheads="1"/>
            </p:cNvSpPr>
            <p:nvPr/>
          </p:nvSpPr>
          <p:spPr bwMode="auto">
            <a:xfrm>
              <a:off x="9017001" y="3835400"/>
              <a:ext cx="303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37" name="Text Box 10"/>
            <p:cNvSpPr txBox="1">
              <a:spLocks noChangeArrowheads="1"/>
            </p:cNvSpPr>
            <p:nvPr/>
          </p:nvSpPr>
          <p:spPr bwMode="auto">
            <a:xfrm>
              <a:off x="9274176" y="3836989"/>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38" name="Text Box 11"/>
            <p:cNvSpPr txBox="1">
              <a:spLocks noChangeArrowheads="1"/>
            </p:cNvSpPr>
            <p:nvPr/>
          </p:nvSpPr>
          <p:spPr bwMode="auto">
            <a:xfrm>
              <a:off x="9305926" y="4659314"/>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39" name="Text Box 12"/>
            <p:cNvSpPr txBox="1">
              <a:spLocks noChangeArrowheads="1"/>
            </p:cNvSpPr>
            <p:nvPr/>
          </p:nvSpPr>
          <p:spPr bwMode="auto">
            <a:xfrm>
              <a:off x="8964614" y="4676775"/>
              <a:ext cx="492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8" name="Groupe 40"/>
            <p:cNvGrpSpPr>
              <a:grpSpLocks/>
            </p:cNvGrpSpPr>
            <p:nvPr/>
          </p:nvGrpSpPr>
          <p:grpSpPr bwMode="auto">
            <a:xfrm>
              <a:off x="8656638" y="4154488"/>
              <a:ext cx="792162" cy="431800"/>
              <a:chOff x="7115176" y="2645992"/>
              <a:chExt cx="792016" cy="431744"/>
            </a:xfrm>
          </p:grpSpPr>
          <p:sp>
            <p:nvSpPr>
              <p:cNvPr id="42" name="Rectangle 22"/>
              <p:cNvSpPr>
                <a:spLocks noChangeArrowheads="1"/>
              </p:cNvSpPr>
              <p:nvPr/>
            </p:nvSpPr>
            <p:spPr bwMode="auto">
              <a:xfrm>
                <a:off x="7145332" y="2645992"/>
                <a:ext cx="506320"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43" name="Rectangle 22"/>
              <p:cNvSpPr>
                <a:spLocks noChangeArrowheads="1"/>
              </p:cNvSpPr>
              <p:nvPr/>
            </p:nvSpPr>
            <p:spPr bwMode="auto">
              <a:xfrm>
                <a:off x="7115176" y="2882498"/>
                <a:ext cx="504732"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5"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grpSp>
        <p:nvGrpSpPr>
          <p:cNvPr id="2" name="Groupe 1"/>
          <p:cNvGrpSpPr/>
          <p:nvPr/>
        </p:nvGrpSpPr>
        <p:grpSpPr>
          <a:xfrm>
            <a:off x="8534401" y="5530615"/>
            <a:ext cx="1452563" cy="1117599"/>
            <a:chOff x="8534401" y="5294314"/>
            <a:chExt cx="1452563" cy="1117599"/>
          </a:xfrm>
        </p:grpSpPr>
        <p:sp>
          <p:nvSpPr>
            <p:cNvPr id="90114" name="Rectangle 49"/>
            <p:cNvSpPr>
              <a:spLocks noChangeArrowheads="1"/>
            </p:cNvSpPr>
            <p:nvPr/>
          </p:nvSpPr>
          <p:spPr bwMode="auto">
            <a:xfrm>
              <a:off x="8534401" y="584358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0" name="Rectangle 47"/>
            <p:cNvSpPr>
              <a:spLocks noChangeArrowheads="1"/>
            </p:cNvSpPr>
            <p:nvPr/>
          </p:nvSpPr>
          <p:spPr bwMode="auto">
            <a:xfrm>
              <a:off x="8534401" y="53022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1" name="Rectangle 48"/>
            <p:cNvSpPr>
              <a:spLocks noChangeArrowheads="1"/>
            </p:cNvSpPr>
            <p:nvPr/>
          </p:nvSpPr>
          <p:spPr bwMode="auto">
            <a:xfrm>
              <a:off x="9266239" y="53022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2" name="Rectangle 50"/>
            <p:cNvSpPr>
              <a:spLocks noChangeArrowheads="1"/>
            </p:cNvSpPr>
            <p:nvPr/>
          </p:nvSpPr>
          <p:spPr bwMode="auto">
            <a:xfrm>
              <a:off x="9266239" y="584358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3" name="Text Box 9"/>
            <p:cNvSpPr txBox="1">
              <a:spLocks noChangeArrowheads="1"/>
            </p:cNvSpPr>
            <p:nvPr/>
          </p:nvSpPr>
          <p:spPr bwMode="auto">
            <a:xfrm>
              <a:off x="9009063" y="5294314"/>
              <a:ext cx="3032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44" name="Text Box 10"/>
            <p:cNvSpPr txBox="1">
              <a:spLocks noChangeArrowheads="1"/>
            </p:cNvSpPr>
            <p:nvPr/>
          </p:nvSpPr>
          <p:spPr bwMode="auto">
            <a:xfrm>
              <a:off x="9264651" y="5295900"/>
              <a:ext cx="4556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45" name="Text Box 11"/>
            <p:cNvSpPr txBox="1">
              <a:spLocks noChangeArrowheads="1"/>
            </p:cNvSpPr>
            <p:nvPr/>
          </p:nvSpPr>
          <p:spPr bwMode="auto">
            <a:xfrm>
              <a:off x="9297989" y="6134100"/>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46" name="Text Box 12"/>
            <p:cNvSpPr txBox="1">
              <a:spLocks noChangeArrowheads="1"/>
            </p:cNvSpPr>
            <p:nvPr/>
          </p:nvSpPr>
          <p:spPr bwMode="auto">
            <a:xfrm>
              <a:off x="8955088" y="6149975"/>
              <a:ext cx="4937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9" name="Groupe 44"/>
            <p:cNvGrpSpPr>
              <a:grpSpLocks/>
            </p:cNvGrpSpPr>
            <p:nvPr/>
          </p:nvGrpSpPr>
          <p:grpSpPr bwMode="auto">
            <a:xfrm>
              <a:off x="8639176" y="5611813"/>
              <a:ext cx="792163" cy="431800"/>
              <a:chOff x="7115176" y="2645992"/>
              <a:chExt cx="792016" cy="431744"/>
            </a:xfrm>
          </p:grpSpPr>
          <p:sp>
            <p:nvSpPr>
              <p:cNvPr id="46"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47"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2"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sp>
        <p:nvSpPr>
          <p:cNvPr id="50" name="Text Box 2"/>
          <p:cNvSpPr txBox="1">
            <a:spLocks noChangeArrowheads="1"/>
          </p:cNvSpPr>
          <p:nvPr/>
        </p:nvSpPr>
        <p:spPr bwMode="auto">
          <a:xfrm>
            <a:off x="1008728" y="4256724"/>
            <a:ext cx="5396547" cy="59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marL="182563" indent="-182563">
              <a:buFontTx/>
              <a:buChar char="•"/>
              <a:tabLst>
                <a:tab pos="182563" algn="l"/>
                <a:tab pos="6854825" algn="r"/>
              </a:tabLst>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 avec sensation de raideur, améliorées par le mouvement lent et continu</a:t>
            </a:r>
            <a:endParaRPr lang="fr-FR" altLang="fr-FR" sz="1800" i="1" dirty="0">
              <a:solidFill>
                <a:srgbClr val="000099"/>
              </a:solidFill>
              <a:cs typeface="Arial" panose="020B0604020202020204" pitchFamily="34" charset="0"/>
            </a:endParaRPr>
          </a:p>
        </p:txBody>
      </p:sp>
      <p:sp>
        <p:nvSpPr>
          <p:cNvPr id="51" name="Rectangle 2"/>
          <p:cNvSpPr>
            <a:spLocks noChangeArrowheads="1"/>
          </p:cNvSpPr>
          <p:nvPr/>
        </p:nvSpPr>
        <p:spPr bwMode="auto">
          <a:xfrm>
            <a:off x="1274201" y="4837748"/>
            <a:ext cx="6049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moyenne dilution = </a:t>
            </a:r>
            <a:r>
              <a:rPr lang="fr-FR" altLang="fr-FR" b="1" dirty="0">
                <a:solidFill>
                  <a:srgbClr val="62C400"/>
                </a:solidFill>
                <a:cs typeface="Arial" panose="020B0604020202020204" pitchFamily="34" charset="0"/>
              </a:rPr>
              <a:t>7 - 9 CH</a:t>
            </a:r>
          </a:p>
        </p:txBody>
      </p:sp>
      <p:grpSp>
        <p:nvGrpSpPr>
          <p:cNvPr id="5" name="Groupe 4"/>
          <p:cNvGrpSpPr/>
          <p:nvPr/>
        </p:nvGrpSpPr>
        <p:grpSpPr>
          <a:xfrm>
            <a:off x="8530974" y="3011870"/>
            <a:ext cx="1454150" cy="1109662"/>
            <a:chOff x="8530974" y="3011870"/>
            <a:chExt cx="1454150" cy="1109662"/>
          </a:xfrm>
        </p:grpSpPr>
        <p:sp>
          <p:nvSpPr>
            <p:cNvPr id="53" name="Rectangle 5"/>
            <p:cNvSpPr>
              <a:spLocks noChangeArrowheads="1"/>
            </p:cNvSpPr>
            <p:nvPr/>
          </p:nvSpPr>
          <p:spPr bwMode="auto">
            <a:xfrm>
              <a:off x="8530974" y="3019807"/>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4" name="Rectangle 32"/>
            <p:cNvSpPr>
              <a:spLocks noChangeArrowheads="1"/>
            </p:cNvSpPr>
            <p:nvPr/>
          </p:nvSpPr>
          <p:spPr bwMode="auto">
            <a:xfrm>
              <a:off x="9262811" y="3019807"/>
              <a:ext cx="722313"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5" name="Rectangle 33"/>
            <p:cNvSpPr>
              <a:spLocks noChangeArrowheads="1"/>
            </p:cNvSpPr>
            <p:nvPr/>
          </p:nvSpPr>
          <p:spPr bwMode="auto">
            <a:xfrm>
              <a:off x="8530974" y="3561145"/>
              <a:ext cx="720725"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6" name="Rectangle 34"/>
            <p:cNvSpPr>
              <a:spLocks noChangeArrowheads="1"/>
            </p:cNvSpPr>
            <p:nvPr/>
          </p:nvSpPr>
          <p:spPr bwMode="auto">
            <a:xfrm>
              <a:off x="9262811" y="3561145"/>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7" name="Text Box 9"/>
            <p:cNvSpPr txBox="1">
              <a:spLocks noChangeArrowheads="1"/>
            </p:cNvSpPr>
            <p:nvPr/>
          </p:nvSpPr>
          <p:spPr bwMode="auto">
            <a:xfrm>
              <a:off x="9005636" y="3011870"/>
              <a:ext cx="3032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58" name="Text Box 10"/>
            <p:cNvSpPr txBox="1">
              <a:spLocks noChangeArrowheads="1"/>
            </p:cNvSpPr>
            <p:nvPr/>
          </p:nvSpPr>
          <p:spPr bwMode="auto">
            <a:xfrm>
              <a:off x="9262811" y="3013456"/>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59" name="Text Box 11"/>
            <p:cNvSpPr txBox="1">
              <a:spLocks noChangeArrowheads="1"/>
            </p:cNvSpPr>
            <p:nvPr/>
          </p:nvSpPr>
          <p:spPr bwMode="auto">
            <a:xfrm>
              <a:off x="9294561" y="3843720"/>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60" name="Text Box 12"/>
            <p:cNvSpPr txBox="1">
              <a:spLocks noChangeArrowheads="1"/>
            </p:cNvSpPr>
            <p:nvPr/>
          </p:nvSpPr>
          <p:spPr bwMode="auto">
            <a:xfrm>
              <a:off x="8953249" y="3859595"/>
              <a:ext cx="492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61" name="Groupe 1"/>
            <p:cNvGrpSpPr>
              <a:grpSpLocks/>
            </p:cNvGrpSpPr>
            <p:nvPr/>
          </p:nvGrpSpPr>
          <p:grpSpPr bwMode="auto">
            <a:xfrm>
              <a:off x="8627811" y="3348419"/>
              <a:ext cx="792163" cy="431800"/>
              <a:chOff x="7115176" y="2645992"/>
              <a:chExt cx="792016" cy="431744"/>
            </a:xfrm>
          </p:grpSpPr>
          <p:sp>
            <p:nvSpPr>
              <p:cNvPr id="62"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63"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64"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sp>
        <p:nvSpPr>
          <p:cNvPr id="6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a:t>
            </a:r>
            <a:r>
              <a:rPr lang="fr-FR" altLang="fr-FR" sz="2000" b="1" dirty="0">
                <a:solidFill>
                  <a:srgbClr val="95C41D"/>
                </a:solidFill>
                <a:cs typeface="Arial" panose="020B0604020202020204" pitchFamily="34" charset="0"/>
              </a:rPr>
              <a:t>ilution - dynamisation</a:t>
            </a:r>
          </a:p>
        </p:txBody>
      </p:sp>
      <p:sp>
        <p:nvSpPr>
          <p:cNvPr id="67"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68" name="Text Box 2112"/>
          <p:cNvSpPr txBox="1">
            <a:spLocks noChangeArrowheads="1"/>
          </p:cNvSpPr>
          <p:nvPr/>
        </p:nvSpPr>
        <p:spPr bwMode="auto">
          <a:xfrm>
            <a:off x="315477" y="1526917"/>
            <a:ext cx="29770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i="1" u="sng" dirty="0">
                <a:solidFill>
                  <a:srgbClr val="000099"/>
                </a:solidFill>
                <a:cs typeface="Arial" panose="020B0604020202020204" pitchFamily="34" charset="0"/>
              </a:rPr>
              <a:t>Exemple : </a:t>
            </a:r>
            <a:r>
              <a:rPr lang="fr-FR" altLang="fr-FR" i="1" u="sng" dirty="0" err="1">
                <a:solidFill>
                  <a:srgbClr val="000099"/>
                </a:solidFill>
                <a:cs typeface="Arial" panose="020B0604020202020204" pitchFamily="34" charset="0"/>
              </a:rPr>
              <a:t>Rhus</a:t>
            </a:r>
            <a:r>
              <a:rPr lang="fr-FR" altLang="fr-FR" i="1" u="sng" dirty="0">
                <a:solidFill>
                  <a:srgbClr val="000099"/>
                </a:solidFill>
                <a:cs typeface="Arial" panose="020B0604020202020204" pitchFamily="34" charset="0"/>
              </a:rPr>
              <a:t> </a:t>
            </a:r>
            <a:r>
              <a:rPr lang="fr-FR" altLang="fr-FR" i="1" u="sng" dirty="0" err="1">
                <a:solidFill>
                  <a:srgbClr val="000099"/>
                </a:solidFill>
                <a:cs typeface="Arial" panose="020B0604020202020204" pitchFamily="34" charset="0"/>
              </a:rPr>
              <a:t>toxicodendron</a:t>
            </a:r>
            <a:endParaRPr lang="fr-FR" altLang="fr-FR" i="1" u="sng" dirty="0">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1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1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1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21" grpId="0"/>
      <p:bldP spid="90122" grpId="0"/>
      <p:bldP spid="90123" grpId="0"/>
      <p:bldP spid="90124" grpId="0"/>
      <p:bldP spid="90125" grpId="0"/>
      <p:bldP spid="50"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624446" y="4529045"/>
            <a:ext cx="6553200" cy="203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spcAft>
                <a:spcPct val="30000"/>
              </a:spcAft>
              <a:buClr>
                <a:srgbClr val="62C400"/>
              </a:buClr>
            </a:pPr>
            <a:r>
              <a:rPr lang="fr-FR" altLang="fr-FR" sz="2000" b="1" dirty="0">
                <a:solidFill>
                  <a:srgbClr val="000099"/>
                </a:solidFill>
                <a:cs typeface="Arial" panose="020B0604020202020204" pitchFamily="34" charset="0"/>
              </a:rPr>
              <a:t>Fréquence et durée</a:t>
            </a:r>
            <a:endParaRPr lang="fr-FR" altLang="fr-FR" sz="2200" dirty="0">
              <a:solidFill>
                <a:srgbClr val="000099"/>
              </a:solidFill>
              <a:cs typeface="Arial" panose="020B0604020202020204" pitchFamily="34" charset="0"/>
            </a:endParaRPr>
          </a:p>
          <a:p>
            <a:pPr marL="285750" indent="-285750">
              <a:lnSpc>
                <a:spcPct val="150000"/>
              </a:lnSpc>
              <a:buClr>
                <a:srgbClr val="62C400"/>
              </a:buClr>
              <a:buBlip>
                <a:blip r:embed="rId3"/>
              </a:buBlip>
            </a:pP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Démarrer le traitement le plus tôt possible</a:t>
            </a:r>
            <a:endParaRPr lang="fr-FR" altLang="fr-FR" b="1" dirty="0">
              <a:solidFill>
                <a:srgbClr val="000099"/>
              </a:solidFill>
              <a:cs typeface="Arial" panose="020B0604020202020204" pitchFamily="34" charset="0"/>
            </a:endParaRP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Répétition des prises en aigu</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Espacer les prises selon amélioration (ESA)</a:t>
            </a:r>
          </a:p>
          <a:p>
            <a:pPr>
              <a:spcBef>
                <a:spcPct val="10000"/>
              </a:spcBef>
              <a:buClr>
                <a:srgbClr val="62C400"/>
              </a:buClr>
            </a:pPr>
            <a:endParaRPr lang="fr-FR" altLang="fr-FR" sz="2200" b="1" dirty="0">
              <a:solidFill>
                <a:srgbClr val="000099"/>
              </a:solidFill>
              <a:cs typeface="Arial" panose="020B0604020202020204" pitchFamily="34" charset="0"/>
            </a:endParaRPr>
          </a:p>
        </p:txBody>
      </p:sp>
      <p:sp>
        <p:nvSpPr>
          <p:cNvPr id="92163" name="Text Box 3"/>
          <p:cNvSpPr txBox="1">
            <a:spLocks noChangeArrowheads="1"/>
          </p:cNvSpPr>
          <p:nvPr/>
        </p:nvSpPr>
        <p:spPr bwMode="auto">
          <a:xfrm>
            <a:off x="1624446" y="1921889"/>
            <a:ext cx="9699336" cy="24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spcAft>
                <a:spcPct val="30000"/>
              </a:spcAft>
              <a:buClr>
                <a:srgbClr val="62C400"/>
              </a:buClr>
            </a:pPr>
            <a:r>
              <a:rPr lang="fr-FR" altLang="fr-FR" sz="2000" b="1" dirty="0">
                <a:solidFill>
                  <a:srgbClr val="000099"/>
                </a:solidFill>
                <a:cs typeface="Arial" panose="020B0604020202020204" pitchFamily="34" charset="0"/>
              </a:rPr>
              <a:t>Prise</a:t>
            </a:r>
            <a:endParaRPr lang="fr-FR" altLang="fr-FR" sz="2000" dirty="0">
              <a:solidFill>
                <a:srgbClr val="000099"/>
              </a:solidFill>
              <a:cs typeface="Arial" panose="020B0604020202020204" pitchFamily="34" charset="0"/>
            </a:endParaRPr>
          </a:p>
          <a:p>
            <a:pPr marL="285750" indent="-285750">
              <a:lnSpc>
                <a:spcPct val="150000"/>
              </a:lnSpc>
              <a:buClr>
                <a:srgbClr val="62C400"/>
              </a:buClr>
              <a:buBlip>
                <a:blip r:embed="rId3"/>
              </a:buBlip>
            </a:pPr>
            <a:r>
              <a:rPr lang="fr-FR" altLang="fr-FR" b="1" dirty="0">
                <a:solidFill>
                  <a:srgbClr val="000099"/>
                </a:solidFill>
                <a:cs typeface="Arial" panose="020B0604020202020204" pitchFamily="34" charset="0"/>
              </a:rPr>
              <a:t>	INDÉPENDANTE DU POIDS ET DE L’AGE</a:t>
            </a:r>
          </a:p>
          <a:p>
            <a:pPr marL="285750" indent="-285750">
              <a:lnSpc>
                <a:spcPct val="150000"/>
              </a:lnSpc>
              <a:spcBef>
                <a:spcPct val="10000"/>
              </a:spcBef>
              <a:buClr>
                <a:srgbClr val="62C400"/>
              </a:buClr>
              <a:buBlip>
                <a:blip r:embed="rId3"/>
              </a:buBlip>
            </a:pP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Voie orale, en dehors des repas</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Les </a:t>
            </a:r>
            <a:r>
              <a:rPr lang="fr-FR" altLang="fr-FR" b="1" dirty="0">
                <a:solidFill>
                  <a:srgbClr val="62C400"/>
                </a:solidFill>
                <a:cs typeface="Arial" panose="020B0604020202020204" pitchFamily="34" charset="0"/>
              </a:rPr>
              <a:t>granules</a:t>
            </a:r>
            <a:r>
              <a:rPr lang="fr-FR" altLang="fr-FR" dirty="0">
                <a:solidFill>
                  <a:srgbClr val="62C400"/>
                </a:solidFill>
                <a:cs typeface="Arial" panose="020B0604020202020204" pitchFamily="34" charset="0"/>
              </a:rPr>
              <a:t> </a:t>
            </a:r>
            <a:r>
              <a:rPr lang="fr-FR" altLang="fr-FR" dirty="0">
                <a:solidFill>
                  <a:srgbClr val="000099"/>
                </a:solidFill>
                <a:cs typeface="Arial" panose="020B0604020202020204" pitchFamily="34" charset="0"/>
              </a:rPr>
              <a:t>: 5 granules à laisser fondre dans la bouche</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Les </a:t>
            </a:r>
            <a:r>
              <a:rPr lang="fr-FR" altLang="fr-FR" b="1" dirty="0">
                <a:solidFill>
                  <a:srgbClr val="62C400"/>
                </a:solidFill>
                <a:cs typeface="Arial" panose="020B0604020202020204" pitchFamily="34" charset="0"/>
              </a:rPr>
              <a:t>globules</a:t>
            </a:r>
            <a:r>
              <a:rPr lang="fr-FR" altLang="fr-FR" dirty="0">
                <a:solidFill>
                  <a:srgbClr val="000099"/>
                </a:solidFill>
                <a:cs typeface="Arial" panose="020B0604020202020204" pitchFamily="34" charset="0"/>
              </a:rPr>
              <a:t> : laisser fondre la totalité du contenu dans la bouche</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Usage pédiatrique : dissoudre dans un peu d’eau et à administrer de préférence avant les repas</a:t>
            </a:r>
          </a:p>
        </p:txBody>
      </p:sp>
      <p:sp>
        <p:nvSpPr>
          <p:cNvPr id="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
            </a:r>
            <a:r>
              <a:rPr lang="fr-FR" altLang="fr-FR" sz="2000" b="1" dirty="0">
                <a:solidFill>
                  <a:srgbClr val="95C41D"/>
                </a:solidFill>
                <a:cs typeface="Arial" panose="020B0604020202020204" pitchFamily="34" charset="0"/>
              </a:rPr>
              <a:t>osologie</a:t>
            </a:r>
          </a:p>
        </p:txBody>
      </p:sp>
      <p:sp>
        <p:nvSpPr>
          <p:cNvPr id="8"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8" name="Text Box 28"/>
          <p:cNvSpPr txBox="1">
            <a:spLocks noChangeArrowheads="1"/>
          </p:cNvSpPr>
          <p:nvPr/>
        </p:nvSpPr>
        <p:spPr bwMode="auto">
          <a:xfrm>
            <a:off x="4368128" y="4989227"/>
            <a:ext cx="1728787" cy="3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94239" name="Text Box 29"/>
          <p:cNvSpPr txBox="1">
            <a:spLocks noChangeArrowheads="1"/>
          </p:cNvSpPr>
          <p:nvPr/>
        </p:nvSpPr>
        <p:spPr bwMode="auto">
          <a:xfrm>
            <a:off x="6141684" y="5001630"/>
            <a:ext cx="1728787" cy="52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5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2.2. Méthodologie</a:t>
            </a:r>
          </a:p>
        </p:txBody>
      </p:sp>
      <p:grpSp>
        <p:nvGrpSpPr>
          <p:cNvPr id="66" name="Groupe 65"/>
          <p:cNvGrpSpPr>
            <a:grpSpLocks/>
          </p:cNvGrpSpPr>
          <p:nvPr/>
        </p:nvGrpSpPr>
        <p:grpSpPr bwMode="auto">
          <a:xfrm>
            <a:off x="3421489" y="4787900"/>
            <a:ext cx="4895851" cy="1630363"/>
            <a:chOff x="1979613" y="5150607"/>
            <a:chExt cx="4895850" cy="1630177"/>
          </a:xfrm>
        </p:grpSpPr>
        <p:grpSp>
          <p:nvGrpSpPr>
            <p:cNvPr id="67" name="Group 23"/>
            <p:cNvGrpSpPr>
              <a:grpSpLocks/>
            </p:cNvGrpSpPr>
            <p:nvPr/>
          </p:nvGrpSpPr>
          <p:grpSpPr bwMode="auto">
            <a:xfrm>
              <a:off x="2537329" y="5150607"/>
              <a:ext cx="3942222" cy="1166340"/>
              <a:chOff x="1509" y="3123"/>
              <a:chExt cx="2455" cy="486"/>
            </a:xfrm>
          </p:grpSpPr>
          <p:sp>
            <p:nvSpPr>
              <p:cNvPr id="76"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77"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70"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71"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72"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rPr>
                <a:t>15 – 30 CH</a:t>
              </a:r>
            </a:p>
          </p:txBody>
        </p:sp>
        <p:sp>
          <p:nvSpPr>
            <p:cNvPr id="73"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rPr>
                <a:t>15 – 30 CH</a:t>
              </a:r>
            </a:p>
          </p:txBody>
        </p:sp>
        <p:sp>
          <p:nvSpPr>
            <p:cNvPr id="74"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dirty="0">
                  <a:solidFill>
                    <a:srgbClr val="4040B3"/>
                  </a:solidFill>
                  <a:ea typeface="ＭＳ Ｐゴシック" panose="020B0600070205080204" pitchFamily="34" charset="-128"/>
                </a:rPr>
                <a:t>5 gr/j puis 1 dose/semaine</a:t>
              </a:r>
            </a:p>
          </p:txBody>
        </p:sp>
        <p:sp>
          <p:nvSpPr>
            <p:cNvPr id="75"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92" name="Groupe 91"/>
          <p:cNvGrpSpPr/>
          <p:nvPr/>
        </p:nvGrpSpPr>
        <p:grpSpPr>
          <a:xfrm>
            <a:off x="3979863" y="1978025"/>
            <a:ext cx="5117761" cy="2820988"/>
            <a:chOff x="3979863" y="1978025"/>
            <a:chExt cx="5117761" cy="2820988"/>
          </a:xfrm>
        </p:grpSpPr>
        <p:grpSp>
          <p:nvGrpSpPr>
            <p:cNvPr id="93" name="Groupe 92"/>
            <p:cNvGrpSpPr/>
            <p:nvPr/>
          </p:nvGrpSpPr>
          <p:grpSpPr>
            <a:xfrm>
              <a:off x="3979863" y="1978025"/>
              <a:ext cx="3941762" cy="2820988"/>
              <a:chOff x="3979863" y="1978025"/>
              <a:chExt cx="3941762" cy="2820988"/>
            </a:xfrm>
          </p:grpSpPr>
          <p:sp>
            <p:nvSpPr>
              <p:cNvPr id="95" name="Rectangle 94"/>
              <p:cNvSpPr/>
              <p:nvPr/>
            </p:nvSpPr>
            <p:spPr>
              <a:xfrm>
                <a:off x="3992582" y="34458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6" name="Groupe 95"/>
              <p:cNvGrpSpPr/>
              <p:nvPr/>
            </p:nvGrpSpPr>
            <p:grpSpPr>
              <a:xfrm>
                <a:off x="3979863" y="1978025"/>
                <a:ext cx="3941762" cy="2820988"/>
                <a:chOff x="3979863" y="1978025"/>
                <a:chExt cx="3941762" cy="2820988"/>
              </a:xfrm>
            </p:grpSpPr>
            <p:sp>
              <p:nvSpPr>
                <p:cNvPr id="97" name="Rectangle 96"/>
                <p:cNvSpPr/>
                <p:nvPr/>
              </p:nvSpPr>
              <p:spPr>
                <a:xfrm>
                  <a:off x="5993944" y="19938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9" name="Groupe 9"/>
                <p:cNvGrpSpPr>
                  <a:grpSpLocks/>
                </p:cNvGrpSpPr>
                <p:nvPr/>
              </p:nvGrpSpPr>
              <p:grpSpPr bwMode="auto">
                <a:xfrm>
                  <a:off x="3979863" y="1978025"/>
                  <a:ext cx="3941762" cy="2820988"/>
                  <a:chOff x="2748195" y="2224318"/>
                  <a:chExt cx="3411540" cy="2670656"/>
                </a:xfrm>
              </p:grpSpPr>
              <p:sp>
                <p:nvSpPr>
                  <p:cNvPr id="101"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02" name="Groupe 3"/>
                  <p:cNvGrpSpPr>
                    <a:grpSpLocks/>
                  </p:cNvGrpSpPr>
                  <p:nvPr/>
                </p:nvGrpSpPr>
                <p:grpSpPr bwMode="auto">
                  <a:xfrm>
                    <a:off x="2748195" y="2224318"/>
                    <a:ext cx="3411344" cy="2670656"/>
                    <a:chOff x="2748195" y="2224318"/>
                    <a:chExt cx="3411344" cy="2670656"/>
                  </a:xfrm>
                </p:grpSpPr>
                <p:sp>
                  <p:nvSpPr>
                    <p:cNvPr id="103"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04" name="Group 5"/>
                    <p:cNvGrpSpPr>
                      <a:grpSpLocks/>
                    </p:cNvGrpSpPr>
                    <p:nvPr/>
                  </p:nvGrpSpPr>
                  <p:grpSpPr bwMode="auto">
                    <a:xfrm>
                      <a:off x="2748195" y="2224318"/>
                      <a:ext cx="3411344" cy="2670656"/>
                      <a:chOff x="1746" y="1246"/>
                      <a:chExt cx="2366" cy="1867"/>
                    </a:xfrm>
                  </p:grpSpPr>
                  <p:sp>
                    <p:nvSpPr>
                      <p:cNvPr id="105"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06" name="Group 7"/>
                      <p:cNvGrpSpPr>
                        <a:grpSpLocks/>
                      </p:cNvGrpSpPr>
                      <p:nvPr/>
                    </p:nvGrpSpPr>
                    <p:grpSpPr bwMode="auto">
                      <a:xfrm>
                        <a:off x="1758" y="1246"/>
                        <a:ext cx="2174" cy="1845"/>
                        <a:chOff x="1758" y="1246"/>
                        <a:chExt cx="2174" cy="1845"/>
                      </a:xfrm>
                    </p:grpSpPr>
                    <p:sp>
                      <p:nvSpPr>
                        <p:cNvPr id="107"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108"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09"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a:t>
                          </a:r>
                        </a:p>
                      </p:txBody>
                    </p:sp>
                    <p:sp>
                      <p:nvSpPr>
                        <p:cNvPr id="110"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III</a:t>
                          </a:r>
                        </a:p>
                      </p:txBody>
                    </p:sp>
                    <p:sp>
                      <p:nvSpPr>
                        <p:cNvPr id="111"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IV</a:t>
                          </a:r>
                        </a:p>
                      </p:txBody>
                    </p:sp>
                    <p:sp>
                      <p:nvSpPr>
                        <p:cNvPr id="112"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chemeClr val="bg1"/>
                              </a:solidFill>
                              <a:ea typeface="ＭＳ Ｐゴシック" panose="020B0600070205080204" pitchFamily="34" charset="-128"/>
                            </a:rPr>
                            <a:t>Signes concomitants</a:t>
                          </a:r>
                        </a:p>
                      </p:txBody>
                    </p:sp>
                    <p:sp>
                      <p:nvSpPr>
                        <p:cNvPr id="113"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chemeClr val="bg1"/>
                              </a:solidFill>
                              <a:ea typeface="ＭＳ Ｐゴシック" panose="020B0600070205080204" pitchFamily="34" charset="-128"/>
                            </a:rPr>
                            <a:t>Modalités</a:t>
                          </a:r>
                        </a:p>
                      </p:txBody>
                    </p:sp>
                    <p:sp>
                      <p:nvSpPr>
                        <p:cNvPr id="114"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Sensations</a:t>
                          </a:r>
                        </a:p>
                      </p:txBody>
                    </p:sp>
                  </p:grpSp>
                </p:grpSp>
              </p:grpSp>
            </p:grpSp>
          </p:grpSp>
        </p:grpSp>
        <p:sp>
          <p:nvSpPr>
            <p:cNvPr id="94" name="ZoneTexte 93"/>
            <p:cNvSpPr txBox="1"/>
            <p:nvPr/>
          </p:nvSpPr>
          <p:spPr>
            <a:xfrm>
              <a:off x="8482071" y="2183827"/>
              <a:ext cx="615553" cy="2400873"/>
            </a:xfrm>
            <a:prstGeom prst="rect">
              <a:avLst/>
            </a:prstGeom>
            <a:solidFill>
              <a:srgbClr val="95C41D"/>
            </a:solidFill>
            <a:ln>
              <a:noFill/>
            </a:ln>
          </p:spPr>
          <p:txBody>
            <a:bodyPr vert="vert" wrap="square" rtlCol="0">
              <a:spAutoFit/>
            </a:bodyPr>
            <a:lstStyle/>
            <a:p>
              <a:pPr algn="ctr"/>
              <a:r>
                <a:rPr lang="fr-FR" sz="2800" b="1" dirty="0">
                  <a:solidFill>
                    <a:schemeClr val="bg1"/>
                  </a:solidFill>
                </a:rPr>
                <a:t>R</a:t>
              </a:r>
              <a:r>
                <a:rPr lang="fr-FR" b="1" dirty="0">
                  <a:solidFill>
                    <a:schemeClr val="bg1"/>
                  </a:solidFill>
                </a:rPr>
                <a:t> </a:t>
              </a:r>
              <a:r>
                <a:rPr lang="fr-FR" sz="2800" b="1" dirty="0">
                  <a:solidFill>
                    <a:schemeClr val="bg1"/>
                  </a:solidFill>
                </a:rPr>
                <a:t>I M</a:t>
              </a:r>
              <a:endParaRPr lang="fr-FR" dirty="0">
                <a:solidFill>
                  <a:schemeClr val="bg1"/>
                </a:solidFill>
              </a:endParaRPr>
            </a:p>
          </p:txBody>
        </p:sp>
      </p:grpSp>
      <p:grpSp>
        <p:nvGrpSpPr>
          <p:cNvPr id="3" name="Groupe 2"/>
          <p:cNvGrpSpPr/>
          <p:nvPr/>
        </p:nvGrpSpPr>
        <p:grpSpPr>
          <a:xfrm>
            <a:off x="3967163" y="1184903"/>
            <a:ext cx="5683250" cy="816754"/>
            <a:chOff x="3967163" y="1184903"/>
            <a:chExt cx="5683250" cy="816754"/>
          </a:xfrm>
        </p:grpSpPr>
        <p:grpSp>
          <p:nvGrpSpPr>
            <p:cNvPr id="81" name="Group 37"/>
            <p:cNvGrpSpPr>
              <a:grpSpLocks/>
            </p:cNvGrpSpPr>
            <p:nvPr/>
          </p:nvGrpSpPr>
          <p:grpSpPr bwMode="auto">
            <a:xfrm>
              <a:off x="3967163" y="1184903"/>
              <a:ext cx="3942390" cy="808995"/>
              <a:chOff x="1700" y="967"/>
              <a:chExt cx="2343" cy="537"/>
            </a:xfrm>
          </p:grpSpPr>
          <p:grpSp>
            <p:nvGrpSpPr>
              <p:cNvPr id="83" name="Group 38"/>
              <p:cNvGrpSpPr>
                <a:grpSpLocks/>
              </p:cNvGrpSpPr>
              <p:nvPr/>
            </p:nvGrpSpPr>
            <p:grpSpPr bwMode="auto">
              <a:xfrm>
                <a:off x="1707" y="967"/>
                <a:ext cx="2336" cy="537"/>
                <a:chOff x="1707" y="1058"/>
                <a:chExt cx="2336" cy="537"/>
              </a:xfrm>
            </p:grpSpPr>
            <p:sp>
              <p:nvSpPr>
                <p:cNvPr id="85"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86"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84"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82" name="Text Box 42"/>
            <p:cNvSpPr txBox="1">
              <a:spLocks noChangeArrowheads="1"/>
            </p:cNvSpPr>
            <p:nvPr/>
          </p:nvSpPr>
          <p:spPr bwMode="auto">
            <a:xfrm>
              <a:off x="5531718" y="1377861"/>
              <a:ext cx="1178103" cy="30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Etiologie</a:t>
              </a:r>
            </a:p>
          </p:txBody>
        </p:sp>
        <p:sp>
          <p:nvSpPr>
            <p:cNvPr id="126" name="Rectangle 22"/>
            <p:cNvSpPr>
              <a:spLocks noChangeArrowheads="1"/>
            </p:cNvSpPr>
            <p:nvPr/>
          </p:nvSpPr>
          <p:spPr bwMode="auto">
            <a:xfrm>
              <a:off x="7315222" y="1557338"/>
              <a:ext cx="2335191" cy="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gr/j puis 1 dose/semaine</a:t>
              </a:r>
            </a:p>
          </p:txBody>
        </p:sp>
        <p:sp>
          <p:nvSpPr>
            <p:cNvPr id="127" name="Text Box 51"/>
            <p:cNvSpPr txBox="1">
              <a:spLocks noChangeArrowheads="1"/>
            </p:cNvSpPr>
            <p:nvPr/>
          </p:nvSpPr>
          <p:spPr bwMode="auto">
            <a:xfrm>
              <a:off x="5558837" y="1724658"/>
              <a:ext cx="1333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FR" altLang="fr-FR" sz="1200" b="1" i="0" u="none" strike="noStrike" kern="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rPr>
                <a:t>15 – 30 CH</a:t>
              </a:r>
            </a:p>
          </p:txBody>
        </p:sp>
      </p:grpSp>
      <p:grpSp>
        <p:nvGrpSpPr>
          <p:cNvPr id="4" name="Groupe 3"/>
          <p:cNvGrpSpPr/>
          <p:nvPr/>
        </p:nvGrpSpPr>
        <p:grpSpPr>
          <a:xfrm>
            <a:off x="1735138" y="2736497"/>
            <a:ext cx="4560016" cy="1000478"/>
            <a:chOff x="1735138" y="2736497"/>
            <a:chExt cx="4560016" cy="1000478"/>
          </a:xfrm>
        </p:grpSpPr>
        <p:sp>
          <p:nvSpPr>
            <p:cNvPr id="123" name="Rectangle 22"/>
            <p:cNvSpPr>
              <a:spLocks noChangeArrowheads="1"/>
            </p:cNvSpPr>
            <p:nvPr/>
          </p:nvSpPr>
          <p:spPr bwMode="auto">
            <a:xfrm>
              <a:off x="5192713" y="3178175"/>
              <a:ext cx="506412" cy="193675"/>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5 CH</a:t>
              </a:r>
            </a:p>
          </p:txBody>
        </p:sp>
        <p:sp>
          <p:nvSpPr>
            <p:cNvPr id="124" name="Rectangle 22"/>
            <p:cNvSpPr>
              <a:spLocks noChangeArrowheads="1"/>
            </p:cNvSpPr>
            <p:nvPr/>
          </p:nvSpPr>
          <p:spPr bwMode="auto">
            <a:xfrm>
              <a:off x="5146675" y="3498850"/>
              <a:ext cx="504825" cy="195263"/>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30 CH</a:t>
              </a:r>
            </a:p>
          </p:txBody>
        </p:sp>
        <p:sp>
          <p:nvSpPr>
            <p:cNvPr id="125" name="Rectangle 22"/>
            <p:cNvSpPr>
              <a:spLocks noChangeArrowheads="1"/>
            </p:cNvSpPr>
            <p:nvPr/>
          </p:nvSpPr>
          <p:spPr bwMode="auto">
            <a:xfrm>
              <a:off x="1735138" y="2736497"/>
              <a:ext cx="1992294" cy="7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 à répéter</a:t>
              </a:r>
              <a:r>
                <a:rPr kumimoji="0" lang="en-US"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sym typeface="Symbol" panose="05050102010706020507" pitchFamily="18" charset="2"/>
                </a:rPr>
                <a:t> - ESA</a:t>
              </a: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 </a:t>
              </a:r>
            </a:p>
          </p:txBody>
        </p:sp>
        <p:sp>
          <p:nvSpPr>
            <p:cNvPr id="128" name="AutoShape 41"/>
            <p:cNvSpPr>
              <a:spLocks noChangeArrowheads="1"/>
            </p:cNvSpPr>
            <p:nvPr/>
          </p:nvSpPr>
          <p:spPr bwMode="auto">
            <a:xfrm rot="7861389">
              <a:off x="5705663" y="3147484"/>
              <a:ext cx="605862" cy="5731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2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Outil de synthèse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679863" y="2211646"/>
            <a:ext cx="68961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dirty="0">
                <a:solidFill>
                  <a:srgbClr val="000099"/>
                </a:solidFill>
                <a:cs typeface="Arial" panose="020B0604020202020204" pitchFamily="34" charset="0"/>
              </a:rPr>
              <a:t>Lésion </a:t>
            </a:r>
            <a:r>
              <a:rPr lang="fr-FR" altLang="fr-FR" sz="2000" b="1" dirty="0">
                <a:solidFill>
                  <a:srgbClr val="000099"/>
                </a:solidFill>
                <a:cs typeface="Arial" panose="020B0604020202020204" pitchFamily="34" charset="0"/>
              </a:rPr>
              <a:t>réversible</a:t>
            </a:r>
            <a:r>
              <a:rPr lang="fr-FR" altLang="fr-FR" sz="2000" dirty="0">
                <a:solidFill>
                  <a:srgbClr val="000099"/>
                </a:solidFill>
                <a:cs typeface="Arial" panose="020B0604020202020204" pitchFamily="34" charset="0"/>
              </a:rPr>
              <a:t> ou syndrome fonctionnel</a:t>
            </a:r>
          </a:p>
          <a:p>
            <a:pPr>
              <a:lnSpc>
                <a:spcPct val="110000"/>
              </a:lnSpc>
              <a:buClr>
                <a:srgbClr val="62C400"/>
              </a:buClr>
              <a:buFont typeface="Symbol" panose="05050102010706020507" pitchFamily="18" charset="2"/>
              <a:buChar char="·"/>
            </a:pPr>
            <a:endParaRPr lang="fr-FR" altLang="fr-FR" sz="1200" dirty="0">
              <a:solidFill>
                <a:srgbClr val="000099"/>
              </a:solidFill>
              <a:cs typeface="Arial" panose="020B0604020202020204" pitchFamily="34" charset="0"/>
            </a:endParaRPr>
          </a:p>
          <a:p>
            <a:pPr marL="342900" indent="-342900">
              <a:lnSpc>
                <a:spcPct val="110000"/>
              </a:lnSpc>
              <a:spcBef>
                <a:spcPct val="60000"/>
              </a:spcBef>
              <a:buClr>
                <a:srgbClr val="62C400"/>
              </a:buClr>
              <a:buBlip>
                <a:blip r:embed="rId3"/>
              </a:buBlip>
            </a:pPr>
            <a:r>
              <a:rPr lang="fr-FR" altLang="fr-FR" sz="2000" b="1" dirty="0">
                <a:solidFill>
                  <a:srgbClr val="000099"/>
                </a:solidFill>
                <a:cs typeface="Arial" panose="020B0604020202020204" pitchFamily="34" charset="0"/>
              </a:rPr>
              <a:t>Possibilité de réaction de l’organisme</a:t>
            </a:r>
            <a:endParaRPr lang="fr-FR" altLang="fr-FR" sz="2000" dirty="0">
              <a:solidFill>
                <a:srgbClr val="000099"/>
              </a:solidFill>
              <a:cs typeface="Arial" panose="020B0604020202020204" pitchFamily="34" charset="0"/>
            </a:endParaRPr>
          </a:p>
          <a:p>
            <a:pPr>
              <a:lnSpc>
                <a:spcPct val="110000"/>
              </a:lnSpc>
              <a:buClr>
                <a:srgbClr val="62C400"/>
              </a:buClr>
              <a:buFont typeface="Symbol" panose="05050102010706020507" pitchFamily="18" charset="2"/>
              <a:buChar char="·"/>
            </a:pPr>
            <a:endParaRPr lang="fr-FR" altLang="fr-FR" sz="1200" dirty="0">
              <a:solidFill>
                <a:srgbClr val="000099"/>
              </a:solidFill>
              <a:cs typeface="Arial" panose="020B0604020202020204" pitchFamily="34" charset="0"/>
            </a:endParaRPr>
          </a:p>
          <a:p>
            <a:pPr marL="342900" indent="-342900">
              <a:lnSpc>
                <a:spcPct val="110000"/>
              </a:lnSpc>
              <a:spcBef>
                <a:spcPct val="60000"/>
              </a:spcBef>
              <a:buClr>
                <a:srgbClr val="62C400"/>
              </a:buClr>
              <a:buBlip>
                <a:blip r:embed="rId3"/>
              </a:buBlip>
            </a:pPr>
            <a:r>
              <a:rPr lang="fr-FR" altLang="fr-FR" sz="2000" b="1" dirty="0">
                <a:solidFill>
                  <a:srgbClr val="000099"/>
                </a:solidFill>
                <a:cs typeface="Arial" panose="020B0604020202020204" pitchFamily="34" charset="0"/>
              </a:rPr>
              <a:t>Existence d’une substance</a:t>
            </a:r>
            <a:r>
              <a:rPr lang="fr-FR" altLang="fr-FR" sz="2000" dirty="0">
                <a:solidFill>
                  <a:srgbClr val="000099"/>
                </a:solidFill>
                <a:cs typeface="Arial" panose="020B0604020202020204" pitchFamily="34" charset="0"/>
              </a:rPr>
              <a:t> pouvant :</a:t>
            </a:r>
          </a:p>
          <a:p>
            <a:pPr lvl="1">
              <a:lnSpc>
                <a:spcPct val="110000"/>
              </a:lnSpc>
              <a:spcBef>
                <a:spcPct val="60000"/>
              </a:spcBef>
              <a:buClr>
                <a:srgbClr val="62C400"/>
              </a:buClr>
              <a:buFont typeface="Symbol" panose="05050102010706020507" pitchFamily="18" charset="2"/>
              <a:buChar char="-"/>
            </a:pPr>
            <a:r>
              <a:rPr lang="fr-FR" altLang="fr-FR" dirty="0">
                <a:solidFill>
                  <a:srgbClr val="000099"/>
                </a:solidFill>
                <a:cs typeface="Arial" panose="020B0604020202020204" pitchFamily="34" charset="0"/>
              </a:rPr>
              <a:t>provoquer les mêmes symptômes chez l’individu sain</a:t>
            </a:r>
          </a:p>
          <a:p>
            <a:pPr lvl="1">
              <a:lnSpc>
                <a:spcPct val="110000"/>
              </a:lnSpc>
              <a:spcBef>
                <a:spcPct val="60000"/>
              </a:spcBef>
              <a:buClr>
                <a:srgbClr val="62C400"/>
              </a:buClr>
              <a:buFont typeface="Symbol" panose="05050102010706020507" pitchFamily="18" charset="2"/>
              <a:buChar char="-"/>
            </a:pPr>
            <a:r>
              <a:rPr lang="fr-FR" altLang="fr-FR" dirty="0">
                <a:solidFill>
                  <a:srgbClr val="000099"/>
                </a:solidFill>
                <a:cs typeface="Arial" panose="020B0604020202020204" pitchFamily="34" charset="0"/>
              </a:rPr>
              <a:t>les guérir, en dilution homéopathique, chez l’individu malade</a:t>
            </a:r>
          </a:p>
          <a:p>
            <a:pPr>
              <a:lnSpc>
                <a:spcPct val="110000"/>
              </a:lnSpc>
              <a:spcBef>
                <a:spcPct val="60000"/>
              </a:spcBef>
              <a:buClr>
                <a:srgbClr val="62C400"/>
              </a:buClr>
              <a:buFont typeface="Symbol" panose="05050102010706020507" pitchFamily="18" charset="2"/>
              <a:buChar char="·"/>
            </a:pPr>
            <a:endParaRPr lang="fr-FR" altLang="fr-FR" dirty="0">
              <a:solidFill>
                <a:srgbClr val="000099"/>
              </a:solidFill>
              <a:cs typeface="Arial" panose="020B0604020202020204" pitchFamily="34" charset="0"/>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2.3. Conditions d’utilisation</a:t>
            </a: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Possibilités</a:t>
            </a:r>
          </a:p>
        </p:txBody>
      </p:sp>
    </p:spTree>
    <p:extLst>
      <p:ext uri="{BB962C8B-B14F-4D97-AF65-F5344CB8AC3E}">
        <p14:creationId xmlns:p14="http://schemas.microsoft.com/office/powerpoint/2010/main" val="2430841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665167" y="2186564"/>
            <a:ext cx="938152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530225" algn="l"/>
              </a:tabLst>
              <a:defRPr sz="1600">
                <a:solidFill>
                  <a:schemeClr val="tx1"/>
                </a:solidFill>
                <a:latin typeface="Arial" panose="020B0604020202020204" pitchFamily="34" charset="0"/>
              </a:defRPr>
            </a:lvl1pPr>
            <a:lvl2pPr marL="742950" indent="-285750">
              <a:tabLst>
                <a:tab pos="530225" algn="l"/>
              </a:tabLst>
              <a:defRPr sz="1600">
                <a:solidFill>
                  <a:schemeClr val="tx1"/>
                </a:solidFill>
                <a:latin typeface="Arial" panose="020B0604020202020204" pitchFamily="34" charset="0"/>
              </a:defRPr>
            </a:lvl2pPr>
            <a:lvl3pPr marL="1143000" indent="-228600">
              <a:tabLst>
                <a:tab pos="530225" algn="l"/>
              </a:tabLst>
              <a:defRPr sz="1600">
                <a:solidFill>
                  <a:schemeClr val="tx1"/>
                </a:solidFill>
                <a:latin typeface="Arial" panose="020B0604020202020204" pitchFamily="34" charset="0"/>
              </a:defRPr>
            </a:lvl3pPr>
            <a:lvl4pPr marL="1600200" indent="-228600">
              <a:tabLst>
                <a:tab pos="530225" algn="l"/>
              </a:tabLst>
              <a:defRPr sz="1600">
                <a:solidFill>
                  <a:schemeClr val="tx1"/>
                </a:solidFill>
                <a:latin typeface="Arial" panose="020B0604020202020204" pitchFamily="34" charset="0"/>
              </a:defRPr>
            </a:lvl4pPr>
            <a:lvl5pPr marL="2057400" indent="-228600">
              <a:tabLst>
                <a:tab pos="5302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dirty="0">
                <a:solidFill>
                  <a:srgbClr val="000099"/>
                </a:solidFill>
                <a:cs typeface="Arial" panose="020B0604020202020204" pitchFamily="34" charset="0"/>
              </a:rPr>
              <a:t>Pathologies nécessitant le recours à </a:t>
            </a:r>
            <a:r>
              <a:rPr lang="fr-FR" altLang="fr-FR" sz="2000" b="1" dirty="0">
                <a:solidFill>
                  <a:srgbClr val="000099"/>
                </a:solidFill>
                <a:cs typeface="Arial" panose="020B0604020202020204" pitchFamily="34" charset="0"/>
              </a:rPr>
              <a:t>d’autres moyens thérapeutiques</a:t>
            </a:r>
            <a:r>
              <a:rPr lang="fr-FR" altLang="fr-FR" sz="2000" dirty="0">
                <a:solidFill>
                  <a:srgbClr val="000099"/>
                </a:solidFill>
                <a:cs typeface="Arial" panose="020B0604020202020204" pitchFamily="34" charset="0"/>
              </a:rPr>
              <a:t> (psychothérapie, intervention chirurgicale, cancer…)</a:t>
            </a:r>
          </a:p>
          <a:p>
            <a:pPr marL="342900" indent="-342900">
              <a:spcBef>
                <a:spcPts val="2400"/>
              </a:spcBef>
              <a:buClr>
                <a:srgbClr val="62C400"/>
              </a:buClr>
              <a:buBlip>
                <a:blip r:embed="rId3"/>
              </a:buBlip>
            </a:pPr>
            <a:r>
              <a:rPr lang="fr-FR" altLang="fr-FR" sz="2000" dirty="0">
                <a:solidFill>
                  <a:srgbClr val="000099"/>
                </a:solidFill>
                <a:cs typeface="Arial" panose="020B0604020202020204" pitchFamily="34" charset="0"/>
              </a:rPr>
              <a:t>Les </a:t>
            </a:r>
            <a:r>
              <a:rPr lang="fr-FR" altLang="fr-FR" sz="2000" b="1" dirty="0">
                <a:solidFill>
                  <a:srgbClr val="000099"/>
                </a:solidFill>
                <a:cs typeface="Arial" panose="020B0604020202020204" pitchFamily="34" charset="0"/>
              </a:rPr>
              <a:t>vaccinations</a:t>
            </a:r>
            <a:r>
              <a:rPr lang="fr-FR" altLang="fr-FR" sz="2000" dirty="0">
                <a:solidFill>
                  <a:srgbClr val="000099"/>
                </a:solidFill>
                <a:cs typeface="Arial" panose="020B0604020202020204" pitchFamily="34" charset="0"/>
              </a:rPr>
              <a:t> (l’homéopathie ne remplace pas les vaccins)</a:t>
            </a:r>
          </a:p>
          <a:p>
            <a:pPr marL="342900" indent="-342900">
              <a:spcBef>
                <a:spcPts val="2400"/>
              </a:spcBef>
              <a:buClr>
                <a:srgbClr val="62C400"/>
              </a:buClr>
              <a:buBlip>
                <a:blip r:embed="rId3"/>
              </a:buBlip>
            </a:pPr>
            <a:r>
              <a:rPr lang="fr-FR" altLang="fr-FR" sz="2000" b="1" dirty="0">
                <a:solidFill>
                  <a:srgbClr val="000099"/>
                </a:solidFill>
                <a:cs typeface="Arial" panose="020B0604020202020204" pitchFamily="34" charset="0"/>
              </a:rPr>
              <a:t>Processus pathologiques</a:t>
            </a:r>
            <a:r>
              <a:rPr lang="fr-FR" altLang="fr-FR" sz="2000" dirty="0">
                <a:solidFill>
                  <a:srgbClr val="000099"/>
                </a:solidFill>
                <a:cs typeface="Arial" panose="020B0604020202020204" pitchFamily="34" charset="0"/>
              </a:rPr>
              <a:t> nécessitant une </a:t>
            </a:r>
            <a:r>
              <a:rPr lang="fr-FR" altLang="fr-FR" sz="2000" b="1" dirty="0">
                <a:solidFill>
                  <a:srgbClr val="000099"/>
                </a:solidFill>
                <a:cs typeface="Arial" panose="020B0604020202020204" pitchFamily="34" charset="0"/>
              </a:rPr>
              <a:t>médication substitutive</a:t>
            </a:r>
            <a:r>
              <a:rPr lang="fr-FR" altLang="fr-FR" sz="2000" dirty="0">
                <a:solidFill>
                  <a:srgbClr val="000099"/>
                </a:solidFill>
                <a:cs typeface="Arial" panose="020B0604020202020204" pitchFamily="34" charset="0"/>
              </a:rPr>
              <a:t> (insuline dans le diabète insulino-dépendant)</a:t>
            </a:r>
          </a:p>
          <a:p>
            <a:pPr marL="357188" lvl="1" indent="0">
              <a:spcBef>
                <a:spcPts val="600"/>
              </a:spcBef>
              <a:buClr>
                <a:srgbClr val="62C400"/>
              </a:buClr>
              <a:tabLst/>
            </a:pPr>
            <a:r>
              <a:rPr lang="fr-FR" altLang="fr-FR" sz="2000" b="1" dirty="0">
                <a:solidFill>
                  <a:srgbClr val="000099"/>
                </a:solidFill>
                <a:cs typeface="Arial" panose="020B0604020202020204" pitchFamily="34" charset="0"/>
              </a:rPr>
              <a:t>ou antagoniste</a:t>
            </a:r>
            <a:r>
              <a:rPr lang="fr-FR" altLang="fr-FR" sz="2000" dirty="0">
                <a:solidFill>
                  <a:srgbClr val="000099"/>
                </a:solidFill>
                <a:cs typeface="Arial" panose="020B0604020202020204" pitchFamily="34" charset="0"/>
              </a:rPr>
              <a:t> (antibiotiques dans une pneumopathie microbienne)</a:t>
            </a:r>
          </a:p>
          <a:p>
            <a:pPr marL="0" indent="0">
              <a:lnSpc>
                <a:spcPct val="110000"/>
              </a:lnSpc>
              <a:buClr>
                <a:srgbClr val="62C400"/>
              </a:buClr>
            </a:pPr>
            <a:endParaRPr lang="fr-FR" altLang="fr-FR" sz="2000" dirty="0">
              <a:solidFill>
                <a:srgbClr val="000099"/>
              </a:solidFill>
              <a:cs typeface="Arial" panose="020B0604020202020204" pitchFamily="34" charset="0"/>
            </a:endParaRP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a:t>
            </a:r>
            <a:r>
              <a:rPr lang="fr-FR" altLang="fr-FR" sz="2000" b="1" dirty="0">
                <a:solidFill>
                  <a:srgbClr val="95C41D"/>
                </a:solidFill>
                <a:cs typeface="Arial" panose="020B0604020202020204" pitchFamily="34" charset="0"/>
              </a:rPr>
              <a:t>imites d’utilisation</a:t>
            </a:r>
          </a:p>
        </p:txBody>
      </p:sp>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2.3. Conditions d’utilisation</a:t>
            </a:r>
          </a:p>
        </p:txBody>
      </p:sp>
      <p:sp>
        <p:nvSpPr>
          <p:cNvPr id="4" name="Rectangle 3"/>
          <p:cNvSpPr/>
          <p:nvPr/>
        </p:nvSpPr>
        <p:spPr>
          <a:xfrm>
            <a:off x="1612779" y="5314995"/>
            <a:ext cx="7738485" cy="769441"/>
          </a:xfrm>
          <a:prstGeom prst="rect">
            <a:avLst/>
          </a:prstGeom>
        </p:spPr>
        <p:txBody>
          <a:bodyPr wrap="square">
            <a:spAutoFit/>
          </a:bodyPr>
          <a:lstStyle/>
          <a:p>
            <a:pPr marL="357188" indent="-357188">
              <a:lnSpc>
                <a:spcPct val="110000"/>
              </a:lnSpc>
              <a:buClr>
                <a:srgbClr val="62C400"/>
              </a:buClr>
            </a:pPr>
            <a:r>
              <a:rPr lang="fr-FR" altLang="fr-FR" sz="2000" dirty="0">
                <a:solidFill>
                  <a:srgbClr val="62C400"/>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un traitement homéopathique peut être prescrit en </a:t>
            </a:r>
            <a:r>
              <a:rPr lang="fr-FR" altLang="fr-FR" sz="2000" b="1" dirty="0">
                <a:solidFill>
                  <a:srgbClr val="000099"/>
                </a:solidFill>
                <a:cs typeface="Arial" panose="020B0604020202020204" pitchFamily="34" charset="0"/>
              </a:rPr>
              <a:t>complément</a:t>
            </a:r>
            <a:r>
              <a:rPr lang="fr-FR" altLang="fr-FR" sz="2000" dirty="0">
                <a:solidFill>
                  <a:srgbClr val="000099"/>
                </a:solidFill>
                <a:cs typeface="Arial" panose="020B0604020202020204" pitchFamily="34" charset="0"/>
              </a:rPr>
              <a:t> des autres thérapeutiques utilisées.</a:t>
            </a:r>
          </a:p>
        </p:txBody>
      </p:sp>
    </p:spTree>
    <p:extLst>
      <p:ext uri="{BB962C8B-B14F-4D97-AF65-F5344CB8AC3E}">
        <p14:creationId xmlns:p14="http://schemas.microsoft.com/office/powerpoint/2010/main" val="22904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lstStyle/>
          <a:p>
            <a:r>
              <a:rPr lang="fr-FR" altLang="fr-FR" dirty="0"/>
              <a:t>Offre de formations CDFH</a:t>
            </a:r>
          </a:p>
        </p:txBody>
      </p:sp>
      <p:pic>
        <p:nvPicPr>
          <p:cNvPr id="4" name="Image 3" descr="Une image contenant texte&#10;&#10;Description générée automatiquement">
            <a:extLst>
              <a:ext uri="{FF2B5EF4-FFF2-40B4-BE49-F238E27FC236}">
                <a16:creationId xmlns:a16="http://schemas.microsoft.com/office/drawing/2014/main" id="{97D5EE51-472C-40ED-9AB8-0AA4C977D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12643" name="Text Box 2"/>
          <p:cNvSpPr txBox="1">
            <a:spLocks noChangeArrowheads="1"/>
          </p:cNvSpPr>
          <p:nvPr/>
        </p:nvSpPr>
        <p:spPr bwMode="auto">
          <a:xfrm>
            <a:off x="3338512" y="3888805"/>
            <a:ext cx="55149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Blip>
                <a:blip r:embed="rId4"/>
              </a:buBlip>
            </a:pPr>
            <a:r>
              <a:rPr lang="fr-FR" altLang="fr-FR" sz="2400" dirty="0">
                <a:solidFill>
                  <a:srgbClr val="000099"/>
                </a:solidFill>
                <a:cs typeface="Arial" panose="020B0604020202020204" pitchFamily="34" charset="0"/>
              </a:rPr>
              <a:t>3.1. Attentes patients</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3.2. Premier recours </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3.3. Règles d’or du conseil</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3.4. Méthodologie de conseil</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3.5. Place de l’homéopathie </a:t>
            </a:r>
          </a:p>
        </p:txBody>
      </p:sp>
      <p:sp>
        <p:nvSpPr>
          <p:cNvPr id="5" name="ZoneTexte 4"/>
          <p:cNvSpPr txBox="1"/>
          <p:nvPr/>
        </p:nvSpPr>
        <p:spPr>
          <a:xfrm>
            <a:off x="4490296" y="1783144"/>
            <a:ext cx="3347391"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3</a:t>
            </a:r>
          </a:p>
          <a:p>
            <a:pPr algn="ctr"/>
            <a:r>
              <a:rPr lang="fr-FR" altLang="fr-FR" sz="3200" b="1" dirty="0">
                <a:solidFill>
                  <a:srgbClr val="FFFFFF"/>
                </a:solidFill>
                <a:cs typeface="Arial" panose="020B0604020202020204" pitchFamily="34" charset="0"/>
              </a:rPr>
              <a:t>Conseil officinal</a:t>
            </a:r>
            <a:endParaRPr lang="fr-FR" sz="3200" dirty="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5"/>
          <p:cNvSpPr txBox="1">
            <a:spLocks noChangeArrowheads="1"/>
          </p:cNvSpPr>
          <p:nvPr/>
        </p:nvSpPr>
        <p:spPr bwMode="auto">
          <a:xfrm>
            <a:off x="55238" y="6142636"/>
            <a:ext cx="11409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r>
              <a:rPr lang="fr-FR" sz="800" dirty="0"/>
              <a:t>(1) Enquête réalisée par IPSOS , du 23 et 26 octobre 2018, auprès de 2000 individus représentatifs de la population française âgés de 18 ans et plus. </a:t>
            </a:r>
          </a:p>
          <a:p>
            <a:pPr>
              <a:defRPr/>
            </a:pPr>
            <a:r>
              <a:rPr lang="fr-FR" sz="800" dirty="0"/>
              <a:t>(2) Observatoire sociétal du médicament 2018, Enquête réalisée par Ipsos pour le </a:t>
            </a:r>
            <a:r>
              <a:rPr lang="fr-FR" sz="800" dirty="0" err="1"/>
              <a:t>Leem</a:t>
            </a:r>
            <a:r>
              <a:rPr lang="fr-FR" sz="800" dirty="0"/>
              <a:t> du 28 août au 5 septembre 2018, auprès de 1 000 individus représentatifs de la population française âgés de 18 ans et plus</a:t>
            </a:r>
          </a:p>
          <a:p>
            <a:pPr>
              <a:defRPr/>
            </a:pPr>
            <a:r>
              <a:rPr lang="fr-FR" sz="800" dirty="0"/>
              <a:t>(3) Enquête réalisée par IPSOS, du 4 au 9 octobre 2019, auprès de 2077 individus représentatifs de la population française âgés de 18 ans et plus</a:t>
            </a:r>
          </a:p>
          <a:p>
            <a:pPr>
              <a:defRPr/>
            </a:pPr>
            <a:endParaRPr lang="fr-FR" sz="800" dirty="0"/>
          </a:p>
        </p:txBody>
      </p:sp>
      <p:sp>
        <p:nvSpPr>
          <p:cNvPr id="40964" name="Text Box 97"/>
          <p:cNvSpPr txBox="1">
            <a:spLocks noChangeArrowheads="1"/>
          </p:cNvSpPr>
          <p:nvPr/>
        </p:nvSpPr>
        <p:spPr bwMode="auto">
          <a:xfrm>
            <a:off x="795339" y="1513554"/>
            <a:ext cx="8219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000099"/>
              </a:buClr>
              <a:buBlip>
                <a:blip r:embed="rId3"/>
              </a:buBlip>
            </a:pPr>
            <a:r>
              <a:rPr lang="fr-FR" altLang="fr-FR" sz="1800" b="1" dirty="0">
                <a:solidFill>
                  <a:srgbClr val="000099"/>
                </a:solidFill>
                <a:cs typeface="Arial" panose="020B0604020202020204" pitchFamily="34" charset="0"/>
              </a:rPr>
              <a:t>Les médicaments homéopathiques : une demande de vos patients</a:t>
            </a:r>
          </a:p>
        </p:txBody>
      </p:sp>
      <p:sp>
        <p:nvSpPr>
          <p:cNvPr id="17" name="Rectangle 16"/>
          <p:cNvSpPr/>
          <p:nvPr/>
        </p:nvSpPr>
        <p:spPr>
          <a:xfrm>
            <a:off x="2520221" y="2156429"/>
            <a:ext cx="7234237" cy="584775"/>
          </a:xfrm>
          <a:prstGeom prst="rect">
            <a:avLst/>
          </a:prstGeom>
        </p:spPr>
        <p:txBody>
          <a:bodyPr>
            <a:spAutoFit/>
          </a:bodyPr>
          <a:lstStyle/>
          <a:p>
            <a:pPr>
              <a:defRPr/>
            </a:pPr>
            <a:r>
              <a:rPr lang="fr-FR" dirty="0">
                <a:solidFill>
                  <a:srgbClr val="000099"/>
                </a:solidFill>
                <a:cs typeface="Arial" panose="020B0604020202020204" pitchFamily="34" charset="0"/>
              </a:rPr>
              <a:t>ont déjà utilisé des médicaments homéopathiques</a:t>
            </a:r>
            <a:r>
              <a:rPr lang="fr-FR" baseline="30000" dirty="0">
                <a:solidFill>
                  <a:srgbClr val="000099"/>
                </a:solidFill>
                <a:cs typeface="Arial" panose="020B0604020202020204" pitchFamily="34" charset="0"/>
              </a:rPr>
              <a:t>(1)</a:t>
            </a:r>
            <a:endParaRPr lang="fr-FR" dirty="0">
              <a:solidFill>
                <a:srgbClr val="000099"/>
              </a:solidFill>
              <a:cs typeface="Arial" panose="020B0604020202020204" pitchFamily="34" charset="0"/>
            </a:endParaRPr>
          </a:p>
          <a:p>
            <a:pPr algn="ctr">
              <a:defRPr/>
            </a:pPr>
            <a:endParaRPr lang="fr-FR" dirty="0">
              <a:solidFill>
                <a:srgbClr val="000099"/>
              </a:solidFill>
              <a:cs typeface="Arial" panose="020B0604020202020204" pitchFamily="34" charset="0"/>
            </a:endParaRPr>
          </a:p>
        </p:txBody>
      </p:sp>
      <p:sp>
        <p:nvSpPr>
          <p:cNvPr id="40966" name="Text Box 97"/>
          <p:cNvSpPr txBox="1">
            <a:spLocks noChangeArrowheads="1"/>
          </p:cNvSpPr>
          <p:nvPr/>
        </p:nvSpPr>
        <p:spPr bwMode="auto">
          <a:xfrm>
            <a:off x="831852" y="4521687"/>
            <a:ext cx="6045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000099"/>
              </a:buClr>
              <a:buBlip>
                <a:blip r:embed="rId3"/>
              </a:buBlip>
            </a:pPr>
            <a:r>
              <a:rPr lang="fr-FR" altLang="fr-FR" sz="1800" b="1" dirty="0">
                <a:solidFill>
                  <a:srgbClr val="000099"/>
                </a:solidFill>
                <a:cs typeface="Arial" panose="020B0604020202020204" pitchFamily="34" charset="0"/>
              </a:rPr>
              <a:t>          Le pharmacien, un acteur clé</a:t>
            </a:r>
          </a:p>
        </p:txBody>
      </p:sp>
      <p:sp>
        <p:nvSpPr>
          <p:cNvPr id="3" name="ZoneTexte 2"/>
          <p:cNvSpPr txBox="1"/>
          <p:nvPr/>
        </p:nvSpPr>
        <p:spPr>
          <a:xfrm>
            <a:off x="2397126" y="314258"/>
            <a:ext cx="7076058" cy="584775"/>
          </a:xfrm>
          <a:prstGeom prst="rect">
            <a:avLst/>
          </a:prstGeom>
          <a:noFill/>
        </p:spPr>
        <p:txBody>
          <a:bodyPr wrap="square" rtlCol="0">
            <a:spAutoFit/>
          </a:bodyPr>
          <a:lstStyle/>
          <a:p>
            <a:r>
              <a:rPr lang="fr-FR" sz="3200" b="1" dirty="0">
                <a:solidFill>
                  <a:schemeClr val="bg1"/>
                </a:solidFill>
              </a:rPr>
              <a:t>3.1. Attentes des patients</a:t>
            </a:r>
          </a:p>
        </p:txBody>
      </p:sp>
      <p:pic>
        <p:nvPicPr>
          <p:cNvPr id="4" name="Image 3"/>
          <p:cNvPicPr>
            <a:picLocks noChangeAspect="1"/>
          </p:cNvPicPr>
          <p:nvPr/>
        </p:nvPicPr>
        <p:blipFill>
          <a:blip r:embed="rId4"/>
          <a:stretch>
            <a:fillRect/>
          </a:stretch>
        </p:blipFill>
        <p:spPr>
          <a:xfrm>
            <a:off x="1080090" y="4409158"/>
            <a:ext cx="577202" cy="594389"/>
          </a:xfrm>
          <a:prstGeom prst="rect">
            <a:avLst/>
          </a:prstGeom>
        </p:spPr>
      </p:pic>
      <p:sp>
        <p:nvSpPr>
          <p:cNvPr id="13" name="Rectangle 12"/>
          <p:cNvSpPr/>
          <p:nvPr/>
        </p:nvSpPr>
        <p:spPr>
          <a:xfrm>
            <a:off x="1143457" y="5090551"/>
            <a:ext cx="1005403" cy="584775"/>
          </a:xfrm>
          <a:prstGeom prst="rect">
            <a:avLst/>
          </a:prstGeom>
        </p:spPr>
        <p:txBody>
          <a:bodyPr wrap="none">
            <a:spAutoFit/>
          </a:bodyPr>
          <a:lstStyle/>
          <a:p>
            <a:pPr algn="ctr"/>
            <a:r>
              <a:rPr lang="fr-FR" altLang="fr-FR"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83%</a:t>
            </a:r>
            <a:endParaRPr lang="fr-FR" dirty="0">
              <a:cs typeface="Arial" panose="020B0604020202020204" pitchFamily="34" charset="0"/>
            </a:endParaRPr>
          </a:p>
        </p:txBody>
      </p:sp>
      <p:sp>
        <p:nvSpPr>
          <p:cNvPr id="14" name="Rectangle 13"/>
          <p:cNvSpPr/>
          <p:nvPr/>
        </p:nvSpPr>
        <p:spPr>
          <a:xfrm>
            <a:off x="2148860" y="5229406"/>
            <a:ext cx="7748539" cy="584775"/>
          </a:xfrm>
          <a:prstGeom prst="rect">
            <a:avLst/>
          </a:prstGeom>
        </p:spPr>
        <p:txBody>
          <a:bodyPr wrap="square">
            <a:spAutoFit/>
          </a:bodyPr>
          <a:lstStyle/>
          <a:p>
            <a:r>
              <a:rPr lang="fr-FR" altLang="fr-FR" dirty="0">
                <a:solidFill>
                  <a:srgbClr val="000099"/>
                </a:solidFill>
                <a:cs typeface="Arial" panose="020B0604020202020204" pitchFamily="34" charset="0"/>
              </a:rPr>
              <a:t>des Français estiment que </a:t>
            </a:r>
            <a:r>
              <a:rPr lang="fr-FR" altLang="fr-FR" b="1" dirty="0">
                <a:solidFill>
                  <a:srgbClr val="000099"/>
                </a:solidFill>
                <a:cs typeface="Arial" panose="020B0604020202020204" pitchFamily="34" charset="0"/>
              </a:rPr>
              <a:t>leur pharmacien devrait être formé à l’homéopathie </a:t>
            </a:r>
            <a:r>
              <a:rPr lang="fr-FR" altLang="fr-FR" dirty="0">
                <a:solidFill>
                  <a:srgbClr val="000099"/>
                </a:solidFill>
                <a:cs typeface="Arial" panose="020B0604020202020204" pitchFamily="34" charset="0"/>
              </a:rPr>
              <a:t>pour les soigner au mieux</a:t>
            </a:r>
            <a:r>
              <a:rPr lang="fr-FR" altLang="fr-FR" baseline="30000" dirty="0">
                <a:solidFill>
                  <a:srgbClr val="000099"/>
                </a:solidFill>
                <a:cs typeface="Arial" panose="020B0604020202020204" pitchFamily="34" charset="0"/>
              </a:rPr>
              <a:t>(3)</a:t>
            </a:r>
            <a:endParaRPr lang="fr-FR" baseline="30000" dirty="0">
              <a:solidFill>
                <a:srgbClr val="000099"/>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41</a:t>
            </a:fld>
            <a:endParaRPr lang="fr-FR"/>
          </a:p>
        </p:txBody>
      </p:sp>
      <p:sp>
        <p:nvSpPr>
          <p:cNvPr id="12" name="Rectangle 11"/>
          <p:cNvSpPr/>
          <p:nvPr/>
        </p:nvSpPr>
        <p:spPr>
          <a:xfrm>
            <a:off x="2120772" y="3143812"/>
            <a:ext cx="8280528" cy="338554"/>
          </a:xfrm>
          <a:prstGeom prst="rect">
            <a:avLst/>
          </a:prstGeom>
        </p:spPr>
        <p:txBody>
          <a:bodyPr wrap="square">
            <a:spAutoFit/>
          </a:bodyPr>
          <a:lstStyle/>
          <a:p>
            <a:pPr>
              <a:spcBef>
                <a:spcPts val="600"/>
              </a:spcBef>
              <a:spcAft>
                <a:spcPts val="0"/>
              </a:spcAft>
            </a:pPr>
            <a:r>
              <a:rPr lang="fr-FR" dirty="0">
                <a:solidFill>
                  <a:srgbClr val="000099"/>
                </a:solidFill>
                <a:cs typeface="Arial" panose="020B0604020202020204" pitchFamily="34" charset="0"/>
              </a:rPr>
              <a:t>des Français ont </a:t>
            </a:r>
            <a:r>
              <a:rPr lang="fr-FR" b="1" dirty="0">
                <a:solidFill>
                  <a:srgbClr val="000099"/>
                </a:solidFill>
                <a:cs typeface="Arial" panose="020B0604020202020204" pitchFamily="34" charset="0"/>
              </a:rPr>
              <a:t>confiance</a:t>
            </a:r>
            <a:r>
              <a:rPr lang="fr-FR" dirty="0">
                <a:solidFill>
                  <a:srgbClr val="000099"/>
                </a:solidFill>
                <a:cs typeface="Arial" panose="020B0604020202020204" pitchFamily="34" charset="0"/>
              </a:rPr>
              <a:t> dans les médicaments homéopathiques</a:t>
            </a:r>
            <a:r>
              <a:rPr lang="fr-FR" baseline="30000" dirty="0">
                <a:solidFill>
                  <a:srgbClr val="000099"/>
                </a:solidFill>
                <a:cs typeface="Arial" panose="020B0604020202020204" pitchFamily="34" charset="0"/>
              </a:rPr>
              <a:t>(2)</a:t>
            </a:r>
          </a:p>
        </p:txBody>
      </p:sp>
      <p:sp>
        <p:nvSpPr>
          <p:cNvPr id="27" name="Rectangle 26"/>
          <p:cNvSpPr/>
          <p:nvPr/>
        </p:nvSpPr>
        <p:spPr>
          <a:xfrm>
            <a:off x="1129604" y="2992167"/>
            <a:ext cx="1005404" cy="584775"/>
          </a:xfrm>
          <a:prstGeom prst="rect">
            <a:avLst/>
          </a:prstGeom>
        </p:spPr>
        <p:txBody>
          <a:bodyPr wrap="none">
            <a:spAutoFit/>
          </a:bodyPr>
          <a:lstStyle/>
          <a:p>
            <a:pPr algn="ctr"/>
            <a:r>
              <a:rPr lang="fr-FR" altLang="fr-FR"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69%</a:t>
            </a:r>
            <a:endParaRPr lang="fr-FR" dirty="0">
              <a:cs typeface="Arial" panose="020B0604020202020204" pitchFamily="34" charset="0"/>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 y="1899911"/>
            <a:ext cx="1526444" cy="897581"/>
          </a:xfrm>
          <a:prstGeom prst="rect">
            <a:avLst/>
          </a:prstGeom>
        </p:spPr>
      </p:pic>
    </p:spTree>
    <p:extLst>
      <p:ext uri="{BB962C8B-B14F-4D97-AF65-F5344CB8AC3E}">
        <p14:creationId xmlns:p14="http://schemas.microsoft.com/office/powerpoint/2010/main" val="34560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966" grpId="0"/>
      <p:bldP spid="13" grpId="0"/>
      <p:bldP spid="14" grpId="0"/>
      <p:bldP spid="12"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tine tassone">
            <a:hlinkClick r:id="" action="ppaction://media"/>
          </p:cNvPr>
          <p:cNvPicPr>
            <a:picLocks noChangeAspect="1"/>
          </p:cNvPicPr>
          <p:nvPr>
            <a:videoFile r:link="rId1"/>
            <p:extLst>
              <p:ext uri="{DAA4B4D4-6D71-4841-9C94-3DE7FCFB9230}">
                <p14:media xmlns:p14="http://schemas.microsoft.com/office/powerpoint/2010/main" r:embed="rId2">
                  <p14:trim st="231"/>
                </p14:media>
              </p:ext>
            </p:extLst>
          </p:nvPr>
        </p:nvPicPr>
        <p:blipFill>
          <a:blip r:embed="rId5"/>
          <a:stretch>
            <a:fillRect/>
          </a:stretch>
        </p:blipFill>
        <p:spPr>
          <a:xfrm>
            <a:off x="3396343" y="1436915"/>
            <a:ext cx="5421085" cy="5421085"/>
          </a:xfrm>
          <a:prstGeom prst="rect">
            <a:avLst/>
          </a:prstGeom>
        </p:spPr>
      </p:pic>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3.2. Premier recours</a:t>
            </a:r>
          </a:p>
        </p:txBody>
      </p:sp>
      <p:sp>
        <p:nvSpPr>
          <p:cNvPr id="14" name="Text Box 50"/>
          <p:cNvSpPr txBox="1">
            <a:spLocks noChangeArrowheads="1"/>
          </p:cNvSpPr>
          <p:nvPr/>
        </p:nvSpPr>
        <p:spPr bwMode="auto">
          <a:xfrm>
            <a:off x="2390654" y="1064382"/>
            <a:ext cx="86194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Témoignage médecin : complémentarité médecin-pharmacien </a:t>
            </a:r>
          </a:p>
          <a:p>
            <a:pPr>
              <a:buClr>
                <a:srgbClr val="62C400"/>
              </a:buClr>
              <a:buFont typeface="Wingdings" panose="05000000000000000000" pitchFamily="2" charset="2"/>
              <a:buNone/>
            </a:pPr>
            <a:endParaRPr lang="fr-FR" altLang="fr-FR" sz="2000" b="1" dirty="0">
              <a:solidFill>
                <a:srgbClr val="95C41D"/>
              </a:solidFill>
              <a:cs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42</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ZoneTexte 1"/>
          <p:cNvSpPr txBox="1">
            <a:spLocks noChangeArrowheads="1"/>
          </p:cNvSpPr>
          <p:nvPr/>
        </p:nvSpPr>
        <p:spPr bwMode="auto">
          <a:xfrm>
            <a:off x="298267" y="1385966"/>
            <a:ext cx="1898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u="sng" dirty="0">
                <a:solidFill>
                  <a:srgbClr val="000099"/>
                </a:solidFill>
                <a:cs typeface="Arial" panose="020B0604020202020204" pitchFamily="34" charset="0"/>
              </a:rPr>
              <a:t>Loi HPST (2009)</a:t>
            </a:r>
          </a:p>
        </p:txBody>
      </p:sp>
      <p:sp>
        <p:nvSpPr>
          <p:cNvPr id="119812" name="ZoneTexte 3"/>
          <p:cNvSpPr txBox="1">
            <a:spLocks noChangeArrowheads="1"/>
          </p:cNvSpPr>
          <p:nvPr/>
        </p:nvSpPr>
        <p:spPr bwMode="auto">
          <a:xfrm>
            <a:off x="1654405" y="1773824"/>
            <a:ext cx="6135013"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Blip>
                <a:blip r:embed="rId3"/>
              </a:buBlip>
              <a:defRPr/>
            </a:pPr>
            <a:r>
              <a:rPr lang="fr-FR" altLang="fr-FR" sz="1800" dirty="0">
                <a:solidFill>
                  <a:srgbClr val="000099"/>
                </a:solidFill>
                <a:cs typeface="Arial" panose="020B0604020202020204" pitchFamily="34" charset="0"/>
              </a:rPr>
              <a:t>Rôle des pharmaciens renforcé + </a:t>
            </a:r>
            <a:r>
              <a:rPr lang="fr-FR" altLang="fr-FR" sz="1800" b="1" dirty="0">
                <a:solidFill>
                  <a:srgbClr val="000099"/>
                </a:solidFill>
                <a:cs typeface="Arial" panose="020B0604020202020204" pitchFamily="34" charset="0"/>
              </a:rPr>
              <a:t>nouvelles missions </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Entretiens pharmaceutiques</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Bilans partagés de médication</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Vaccination, …</a:t>
            </a:r>
            <a:endParaRPr lang="fr-FR" altLang="fr-FR" sz="2000" dirty="0">
              <a:solidFill>
                <a:srgbClr val="000099"/>
              </a:solidFill>
              <a:cs typeface="Arial" panose="020B0604020202020204" pitchFamily="34" charset="0"/>
            </a:endParaRPr>
          </a:p>
          <a:p>
            <a:pPr marL="285750" indent="-285750">
              <a:spcBef>
                <a:spcPts val="1200"/>
              </a:spcBef>
              <a:buBlip>
                <a:blip r:embed="rId3"/>
              </a:buBlip>
              <a:defRPr/>
            </a:pPr>
            <a:r>
              <a:rPr lang="fr-FR" altLang="fr-FR" sz="1800" dirty="0">
                <a:solidFill>
                  <a:srgbClr val="000099"/>
                </a:solidFill>
                <a:cs typeface="Arial" panose="020B0604020202020204" pitchFamily="34" charset="0"/>
              </a:rPr>
              <a:t>Pharmacien = </a:t>
            </a:r>
            <a:r>
              <a:rPr lang="fr-FR" altLang="fr-FR" sz="1800" b="1" dirty="0">
                <a:solidFill>
                  <a:srgbClr val="000099"/>
                </a:solidFill>
                <a:cs typeface="Arial" panose="020B0604020202020204" pitchFamily="34" charset="0"/>
              </a:rPr>
              <a:t>Acteur de santé de 1er recours</a:t>
            </a: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3.2. Premier recours</a:t>
            </a:r>
          </a:p>
        </p:txBody>
      </p:sp>
      <p:sp>
        <p:nvSpPr>
          <p:cNvPr id="7" name="Rectangle 7"/>
          <p:cNvSpPr>
            <a:spLocks noChangeArrowheads="1"/>
          </p:cNvSpPr>
          <p:nvPr/>
        </p:nvSpPr>
        <p:spPr bwMode="auto">
          <a:xfrm>
            <a:off x="938093" y="3789535"/>
            <a:ext cx="8867661" cy="247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tabLst>
                <a:tab pos="449263" algn="l"/>
              </a:tabLst>
              <a:defRPr sz="3200">
                <a:solidFill>
                  <a:schemeClr val="tx1"/>
                </a:solidFill>
                <a:latin typeface="Arial" panose="020B0604020202020204" pitchFamily="34" charset="0"/>
              </a:defRPr>
            </a:lvl1pPr>
            <a:lvl2pPr marL="1001713" indent="-285750">
              <a:spcBef>
                <a:spcPct val="20000"/>
              </a:spcBef>
              <a:buChar char="–"/>
              <a:tabLst>
                <a:tab pos="449263" algn="l"/>
              </a:tabLst>
              <a:defRPr sz="2800">
                <a:solidFill>
                  <a:schemeClr val="tx1"/>
                </a:solidFill>
                <a:latin typeface="Arial" panose="020B0604020202020204" pitchFamily="34" charset="0"/>
              </a:defRPr>
            </a:lvl2pPr>
            <a:lvl3pPr marL="1409700" indent="-228600">
              <a:spcBef>
                <a:spcPct val="20000"/>
              </a:spcBef>
              <a:buChar char="•"/>
              <a:tabLst>
                <a:tab pos="449263" algn="l"/>
              </a:tabLst>
              <a:defRPr sz="2400">
                <a:solidFill>
                  <a:schemeClr val="tx1"/>
                </a:solidFill>
                <a:latin typeface="Arial" panose="020B0604020202020204" pitchFamily="34" charset="0"/>
              </a:defRPr>
            </a:lvl3pPr>
            <a:lvl4pPr marL="1817688" indent="-228600">
              <a:spcBef>
                <a:spcPct val="20000"/>
              </a:spcBef>
              <a:buChar char="–"/>
              <a:tabLst>
                <a:tab pos="449263" algn="l"/>
              </a:tabLst>
              <a:defRPr sz="2000">
                <a:solidFill>
                  <a:schemeClr val="tx1"/>
                </a:solidFill>
                <a:latin typeface="Arial" panose="020B0604020202020204" pitchFamily="34" charset="0"/>
              </a:defRPr>
            </a:lvl4pPr>
            <a:lvl5pPr marL="2225675" indent="-228600">
              <a:spcBef>
                <a:spcPct val="20000"/>
              </a:spcBef>
              <a:buChar char="»"/>
              <a:tabLst>
                <a:tab pos="449263" algn="l"/>
              </a:tabLst>
              <a:defRPr sz="2000">
                <a:solidFill>
                  <a:schemeClr val="tx1"/>
                </a:solidFill>
                <a:latin typeface="Arial" panose="020B0604020202020204" pitchFamily="34" charset="0"/>
              </a:defRPr>
            </a:lvl5pPr>
            <a:lvl6pPr marL="2682875" indent="-228600" fontAlgn="base">
              <a:spcBef>
                <a:spcPct val="20000"/>
              </a:spcBef>
              <a:spcAft>
                <a:spcPct val="0"/>
              </a:spcAft>
              <a:buChar char="»"/>
              <a:tabLst>
                <a:tab pos="449263" algn="l"/>
              </a:tabLst>
              <a:defRPr sz="2000">
                <a:solidFill>
                  <a:schemeClr val="tx1"/>
                </a:solidFill>
                <a:latin typeface="Arial" panose="020B0604020202020204" pitchFamily="34" charset="0"/>
              </a:defRPr>
            </a:lvl6pPr>
            <a:lvl7pPr marL="3140075" indent="-228600" fontAlgn="base">
              <a:spcBef>
                <a:spcPct val="20000"/>
              </a:spcBef>
              <a:spcAft>
                <a:spcPct val="0"/>
              </a:spcAft>
              <a:buChar char="»"/>
              <a:tabLst>
                <a:tab pos="449263" algn="l"/>
              </a:tabLst>
              <a:defRPr sz="2000">
                <a:solidFill>
                  <a:schemeClr val="tx1"/>
                </a:solidFill>
                <a:latin typeface="Arial" panose="020B0604020202020204" pitchFamily="34" charset="0"/>
              </a:defRPr>
            </a:lvl7pPr>
            <a:lvl8pPr marL="3597275" indent="-228600" fontAlgn="base">
              <a:spcBef>
                <a:spcPct val="20000"/>
              </a:spcBef>
              <a:spcAft>
                <a:spcPct val="0"/>
              </a:spcAft>
              <a:buChar char="»"/>
              <a:tabLst>
                <a:tab pos="449263" algn="l"/>
              </a:tabLst>
              <a:defRPr sz="2000">
                <a:solidFill>
                  <a:schemeClr val="tx1"/>
                </a:solidFill>
                <a:latin typeface="Arial" panose="020B0604020202020204" pitchFamily="34" charset="0"/>
              </a:defRPr>
            </a:lvl8pPr>
            <a:lvl9pPr marL="4054475" indent="-228600" fontAlgn="base">
              <a:spcBef>
                <a:spcPct val="20000"/>
              </a:spcBef>
              <a:spcAft>
                <a:spcPct val="0"/>
              </a:spcAft>
              <a:buChar char="»"/>
              <a:tabLst>
                <a:tab pos="449263" algn="l"/>
              </a:tabLst>
              <a:defRPr sz="2000">
                <a:solidFill>
                  <a:schemeClr val="tx1"/>
                </a:solidFill>
                <a:latin typeface="Arial" panose="020B0604020202020204" pitchFamily="34" charset="0"/>
              </a:defRPr>
            </a:lvl9pPr>
          </a:lstStyle>
          <a:p>
            <a:pPr>
              <a:spcBef>
                <a:spcPct val="25000"/>
              </a:spcBef>
              <a:buClr>
                <a:srgbClr val="0099CC"/>
              </a:buClr>
              <a:buFont typeface="Wingdings" panose="05000000000000000000" pitchFamily="2" charset="2"/>
              <a:buNone/>
            </a:pPr>
            <a:endParaRPr lang="fr-FR" altLang="fr-FR" sz="100" dirty="0"/>
          </a:p>
          <a:p>
            <a:pPr lvl="1">
              <a:spcBef>
                <a:spcPct val="25000"/>
              </a:spcBef>
              <a:buClr>
                <a:srgbClr val="0099CC"/>
              </a:buClr>
              <a:buBlip>
                <a:blip r:embed="rId3"/>
              </a:buBlip>
            </a:pPr>
            <a:r>
              <a:rPr lang="fr-FR" altLang="fr-FR" sz="1800" b="1" dirty="0">
                <a:solidFill>
                  <a:srgbClr val="000099"/>
                </a:solidFill>
                <a:cs typeface="Arial" panose="020B0604020202020204" pitchFamily="34" charset="0"/>
              </a:rPr>
              <a:t>Dispensation</a:t>
            </a:r>
            <a:r>
              <a:rPr lang="fr-FR" altLang="fr-FR" sz="1800" dirty="0">
                <a:solidFill>
                  <a:srgbClr val="000099"/>
                </a:solidFill>
                <a:cs typeface="Arial" panose="020B0604020202020204" pitchFamily="34" charset="0"/>
              </a:rPr>
              <a:t> et </a:t>
            </a:r>
            <a:r>
              <a:rPr lang="fr-FR" altLang="fr-FR" sz="1800" b="1" dirty="0">
                <a:solidFill>
                  <a:srgbClr val="000099"/>
                </a:solidFill>
                <a:cs typeface="Arial" panose="020B0604020202020204" pitchFamily="34" charset="0"/>
              </a:rPr>
              <a:t>observance</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Respecter et accompagner la prescription</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Répondre aux éventuelles objections</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Intervention pharmaceutique</a:t>
            </a:r>
            <a:endParaRPr lang="fr-FR" altLang="fr-FR" sz="2000" dirty="0">
              <a:solidFill>
                <a:srgbClr val="000099"/>
              </a:solidFill>
              <a:cs typeface="Arial" panose="020B0604020202020204" pitchFamily="34" charset="0"/>
            </a:endParaRPr>
          </a:p>
          <a:p>
            <a:pPr lvl="1">
              <a:spcBef>
                <a:spcPts val="1200"/>
              </a:spcBef>
              <a:buClr>
                <a:srgbClr val="0099CC"/>
              </a:buClr>
              <a:buBlip>
                <a:blip r:embed="rId3"/>
              </a:buBlip>
            </a:pPr>
            <a:r>
              <a:rPr lang="fr-FR" altLang="fr-FR" sz="1800" b="1" dirty="0">
                <a:solidFill>
                  <a:srgbClr val="000099"/>
                </a:solidFill>
                <a:cs typeface="Arial" panose="020B0604020202020204" pitchFamily="34" charset="0"/>
              </a:rPr>
              <a:t>Conseil</a:t>
            </a:r>
            <a:r>
              <a:rPr lang="fr-FR" altLang="fr-FR" sz="1800" dirty="0">
                <a:solidFill>
                  <a:srgbClr val="000099"/>
                </a:solidFill>
                <a:cs typeface="Arial" panose="020B0604020202020204" pitchFamily="34" charset="0"/>
              </a:rPr>
              <a:t> pharmaceutique et </a:t>
            </a:r>
            <a:r>
              <a:rPr lang="fr-FR" altLang="fr-FR" sz="1800" b="1" dirty="0">
                <a:solidFill>
                  <a:srgbClr val="000099"/>
                </a:solidFill>
                <a:cs typeface="Arial" panose="020B0604020202020204" pitchFamily="34" charset="0"/>
              </a:rPr>
              <a:t>suivi</a:t>
            </a:r>
            <a:r>
              <a:rPr lang="fr-FR" altLang="fr-FR" sz="1800" dirty="0">
                <a:solidFill>
                  <a:srgbClr val="000099"/>
                </a:solidFill>
                <a:cs typeface="Arial" panose="020B0604020202020204" pitchFamily="34" charset="0"/>
              </a:rPr>
              <a:t> du patient</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Intervenir en 1ère intention</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Délivrer un traitement d’attente</a:t>
            </a:r>
            <a:endParaRPr lang="fr-FR" altLang="fr-FR" sz="2400" dirty="0"/>
          </a:p>
          <a:p>
            <a:pPr>
              <a:buClr>
                <a:srgbClr val="0099CC"/>
              </a:buClr>
              <a:buFont typeface="Wingdings" panose="05000000000000000000" pitchFamily="2" charset="2"/>
              <a:buChar char="è"/>
            </a:pPr>
            <a:endParaRPr lang="fr-FR" altLang="fr-FR" sz="2800" dirty="0"/>
          </a:p>
        </p:txBody>
      </p:sp>
      <p:pic>
        <p:nvPicPr>
          <p:cNvPr id="11" name="Image 10"/>
          <p:cNvPicPr>
            <a:picLocks noChangeAspect="1"/>
          </p:cNvPicPr>
          <p:nvPr/>
        </p:nvPicPr>
        <p:blipFill>
          <a:blip r:embed="rId4"/>
          <a:stretch>
            <a:fillRect/>
          </a:stretch>
        </p:blipFill>
        <p:spPr>
          <a:xfrm>
            <a:off x="8377909" y="2183619"/>
            <a:ext cx="3160205" cy="2108556"/>
          </a:xfrm>
          <a:prstGeom prst="rect">
            <a:avLst/>
          </a:prstGeom>
          <a:ln>
            <a:noFill/>
          </a:ln>
          <a:effectLst>
            <a:outerShdw blurRad="292100" dist="139700" dir="2700000" algn="tl" rotWithShape="0">
              <a:srgbClr val="333333">
                <a:alpha val="65000"/>
              </a:srgbClr>
            </a:outerShdw>
          </a:effectLst>
        </p:spPr>
      </p:pic>
      <p:grpSp>
        <p:nvGrpSpPr>
          <p:cNvPr id="9" name="Groupe 8"/>
          <p:cNvGrpSpPr/>
          <p:nvPr/>
        </p:nvGrpSpPr>
        <p:grpSpPr>
          <a:xfrm>
            <a:off x="3219234" y="6316724"/>
            <a:ext cx="6096000" cy="434975"/>
            <a:chOff x="79426" y="6333754"/>
            <a:chExt cx="6096000" cy="434975"/>
          </a:xfrm>
        </p:grpSpPr>
        <p:sp>
          <p:nvSpPr>
            <p:cNvPr id="3" name="Rectangle 2"/>
            <p:cNvSpPr/>
            <p:nvPr/>
          </p:nvSpPr>
          <p:spPr>
            <a:xfrm>
              <a:off x="79426" y="6347735"/>
              <a:ext cx="6096000" cy="338554"/>
            </a:xfrm>
            <a:prstGeom prst="rect">
              <a:avLst/>
            </a:prstGeom>
          </p:spPr>
          <p:txBody>
            <a:bodyPr>
              <a:spAutoFit/>
            </a:bodyPr>
            <a:lstStyle/>
            <a:p>
              <a:pPr lvl="2">
                <a:spcBef>
                  <a:spcPct val="25000"/>
                </a:spcBef>
                <a:buClr>
                  <a:srgbClr val="0099CC"/>
                </a:buClr>
              </a:pPr>
              <a:r>
                <a:rPr lang="fr-FR" altLang="fr-FR" b="1" dirty="0">
                  <a:solidFill>
                    <a:srgbClr val="000099"/>
                  </a:solidFill>
                  <a:cs typeface="Arial" panose="020B0604020202020204" pitchFamily="34" charset="0"/>
                </a:rPr>
                <a:t>Promouvoir le BON USAGE DU MÉDICAMENT</a:t>
              </a:r>
              <a:endParaRPr lang="fr-FR" b="1" dirty="0"/>
            </a:p>
          </p:txBody>
        </p:sp>
        <p:sp>
          <p:nvSpPr>
            <p:cNvPr id="15" name="Freeform 17"/>
            <p:cNvSpPr>
              <a:spLocks/>
            </p:cNvSpPr>
            <p:nvPr/>
          </p:nvSpPr>
          <p:spPr bwMode="auto">
            <a:xfrm rot="3815727" flipV="1">
              <a:off x="262941" y="6211517"/>
              <a:ext cx="434975" cy="679450"/>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sp>
        <p:nvSpPr>
          <p:cNvPr id="16" name="ZoneTexte 1"/>
          <p:cNvSpPr txBox="1">
            <a:spLocks noChangeArrowheads="1"/>
          </p:cNvSpPr>
          <p:nvPr/>
        </p:nvSpPr>
        <p:spPr bwMode="auto">
          <a:xfrm>
            <a:off x="298267" y="3671287"/>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u="sng" dirty="0">
                <a:solidFill>
                  <a:srgbClr val="000099"/>
                </a:solidFill>
                <a:cs typeface="Arial" panose="020B0604020202020204" pitchFamily="34" charset="0"/>
              </a:rPr>
              <a:t>Rôles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43</a:t>
            </a:fld>
            <a:endParaRPr lang="fr-FR" dirty="0"/>
          </a:p>
        </p:txBody>
      </p:sp>
    </p:spTree>
    <p:extLst>
      <p:ext uri="{BB962C8B-B14F-4D97-AF65-F5344CB8AC3E}">
        <p14:creationId xmlns:p14="http://schemas.microsoft.com/office/powerpoint/2010/main" val="332309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p:bldP spid="119812" grpId="0"/>
      <p:bldP spid="7"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149806" y="1719813"/>
            <a:ext cx="1086521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a:buClr>
                <a:srgbClr val="62C400"/>
              </a:buClr>
              <a:buBlip>
                <a:blip r:embed="rId3"/>
              </a:buBlip>
            </a:pPr>
            <a:r>
              <a:rPr lang="fr-FR" altLang="fr-FR" sz="2000" dirty="0">
                <a:solidFill>
                  <a:srgbClr val="000099"/>
                </a:solidFill>
                <a:cs typeface="Arial" panose="020B0604020202020204" pitchFamily="34" charset="0"/>
              </a:rPr>
              <a:t>Savoir </a:t>
            </a:r>
            <a:r>
              <a:rPr lang="fr-FR" altLang="fr-FR" sz="2000" b="1" i="1" dirty="0">
                <a:solidFill>
                  <a:srgbClr val="000099"/>
                </a:solidFill>
                <a:cs typeface="Arial" panose="020B0604020202020204" pitchFamily="34" charset="0"/>
              </a:rPr>
              <a:t>évaluer la demande</a:t>
            </a:r>
          </a:p>
          <a:p>
            <a:pPr marL="0" indent="0">
              <a:buClr>
                <a:srgbClr val="62C400"/>
              </a:buClr>
            </a:pPr>
            <a:endParaRPr lang="fr-FR" altLang="fr-FR" sz="2000" dirty="0">
              <a:solidFill>
                <a:srgbClr val="000099"/>
              </a:solidFill>
              <a:cs typeface="Arial" panose="020B0604020202020204" pitchFamily="34" charset="0"/>
            </a:endParaRPr>
          </a:p>
          <a:p>
            <a:pPr marL="342900" indent="-342900">
              <a:buClr>
                <a:srgbClr val="62C400"/>
              </a:buClr>
              <a:buBlip>
                <a:blip r:embed="rId3"/>
              </a:buBlip>
            </a:pPr>
            <a:r>
              <a:rPr lang="fr-FR" altLang="fr-FR" sz="2000" dirty="0">
                <a:solidFill>
                  <a:srgbClr val="000099"/>
                </a:solidFill>
                <a:cs typeface="Arial" panose="020B0604020202020204" pitchFamily="34" charset="0"/>
              </a:rPr>
              <a:t>Se limiter aux </a:t>
            </a:r>
            <a:r>
              <a:rPr lang="fr-FR" altLang="fr-FR" sz="2000" b="1" i="1" dirty="0">
                <a:solidFill>
                  <a:srgbClr val="000099"/>
                </a:solidFill>
                <a:cs typeface="Arial" panose="020B0604020202020204" pitchFamily="34" charset="0"/>
              </a:rPr>
              <a:t>pathologies aiguës</a:t>
            </a:r>
            <a:endParaRPr lang="fr-FR" altLang="fr-FR" sz="2000" dirty="0">
              <a:solidFill>
                <a:srgbClr val="000099"/>
              </a:solidFill>
              <a:cs typeface="Arial" panose="020B0604020202020204" pitchFamily="34" charset="0"/>
            </a:endParaRPr>
          </a:p>
          <a:p>
            <a:pPr marL="0" indent="0">
              <a:buClr>
                <a:srgbClr val="62C400"/>
              </a:buClr>
            </a:pPr>
            <a:endParaRPr lang="fr-FR" altLang="fr-FR" sz="2000" dirty="0">
              <a:solidFill>
                <a:srgbClr val="000099"/>
              </a:solidFill>
              <a:cs typeface="Arial" panose="020B0604020202020204" pitchFamily="34" charset="0"/>
            </a:endParaRPr>
          </a:p>
          <a:p>
            <a:pPr marL="342900" indent="-342900">
              <a:spcBef>
                <a:spcPct val="30000"/>
              </a:spcBef>
              <a:buClr>
                <a:srgbClr val="62C400"/>
              </a:buClr>
              <a:buBlip>
                <a:blip r:embed="rId3"/>
              </a:buBlip>
            </a:pPr>
            <a:r>
              <a:rPr lang="fr-FR" altLang="fr-FR" sz="2000" b="1" i="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i="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en 24 ou 48 heures</a:t>
            </a:r>
          </a:p>
          <a:p>
            <a:pPr>
              <a:buClr>
                <a:srgbClr val="62C400"/>
              </a:buClr>
              <a:buFont typeface="Symbol" panose="05050102010706020507" pitchFamily="18" charset="2"/>
              <a:buNone/>
            </a:pPr>
            <a:endParaRPr lang="fr-FR" altLang="fr-FR" sz="2000" dirty="0">
              <a:solidFill>
                <a:srgbClr val="000099"/>
              </a:solidFill>
              <a:cs typeface="Arial" panose="020B0604020202020204" pitchFamily="34" charset="0"/>
            </a:endParaRPr>
          </a:p>
          <a:p>
            <a:pPr marL="342900" indent="-342900">
              <a:spcBef>
                <a:spcPct val="30000"/>
              </a:spcBef>
              <a:buClr>
                <a:srgbClr val="62C400"/>
              </a:buClr>
              <a:buBlip>
                <a:blip r:embed="rId3"/>
              </a:buBlip>
            </a:pPr>
            <a:r>
              <a:rPr lang="fr-FR" altLang="fr-FR" sz="2000" b="1" i="1" dirty="0" err="1">
                <a:solidFill>
                  <a:srgbClr val="000099"/>
                </a:solidFill>
                <a:cs typeface="Arial" panose="020B0604020202020204" pitchFamily="34" charset="0"/>
              </a:rPr>
              <a:t>Ré-évaluer</a:t>
            </a:r>
            <a:r>
              <a:rPr lang="fr-FR" altLang="fr-FR" sz="2000" b="1" i="1" dirty="0">
                <a:solidFill>
                  <a:srgbClr val="000099"/>
                </a:solidFill>
                <a:cs typeface="Arial" panose="020B0604020202020204" pitchFamily="34" charset="0"/>
              </a:rPr>
              <a:t> le conseil en fonction de l’évolution (suivi) </a:t>
            </a:r>
          </a:p>
          <a:p>
            <a:pPr marL="354013" lvl="1" indent="0">
              <a:spcBef>
                <a:spcPct val="30000"/>
              </a:spcBef>
              <a:buClr>
                <a:srgbClr val="62C400"/>
              </a:buClr>
            </a:pPr>
            <a:r>
              <a:rPr lang="fr-FR" altLang="fr-FR" sz="2000" dirty="0">
                <a:solidFill>
                  <a:srgbClr val="000099"/>
                </a:solidFill>
                <a:cs typeface="Arial" panose="020B0604020202020204" pitchFamily="34" charset="0"/>
              </a:rPr>
              <a:t>et orienter vers une consultation médicale si nécessaire</a:t>
            </a:r>
            <a:endParaRPr lang="fr-FR" altLang="fr-FR" sz="2000" b="1" i="1" dirty="0">
              <a:solidFill>
                <a:srgbClr val="000099"/>
              </a:solidFill>
              <a:cs typeface="Arial" panose="020B0604020202020204" pitchFamily="34" charset="0"/>
            </a:endParaRPr>
          </a:p>
        </p:txBody>
      </p:sp>
      <p:sp>
        <p:nvSpPr>
          <p:cNvPr id="2" name="ZoneTexte 1"/>
          <p:cNvSpPr txBox="1"/>
          <p:nvPr/>
        </p:nvSpPr>
        <p:spPr>
          <a:xfrm>
            <a:off x="2964264" y="5234504"/>
            <a:ext cx="7898344" cy="708025"/>
          </a:xfrm>
          <a:prstGeom prst="rect">
            <a:avLst/>
          </a:prstGeom>
          <a:noFill/>
        </p:spPr>
        <p:txBody>
          <a:bodyPr wrap="square">
            <a:spAutoFit/>
          </a:bodyPr>
          <a:lstStyle/>
          <a:p>
            <a:pPr marL="342900" indent="-342900">
              <a:buFont typeface="Wingdings" panose="05000000000000000000" pitchFamily="2" charset="2"/>
              <a:buChar char="è"/>
              <a:defRPr/>
            </a:pPr>
            <a:r>
              <a:rPr lang="fr-FR" sz="2000" dirty="0">
                <a:solidFill>
                  <a:srgbClr val="000099"/>
                </a:solidFill>
                <a:cs typeface="Arial" panose="020B0604020202020204" pitchFamily="34" charset="0"/>
              </a:rPr>
              <a:t>Mentionner </a:t>
            </a:r>
            <a:r>
              <a:rPr lang="fr-FR" sz="2000" b="1" i="1" dirty="0">
                <a:solidFill>
                  <a:srgbClr val="000099"/>
                </a:solidFill>
                <a:cs typeface="Arial" panose="020B0604020202020204" pitchFamily="34" charset="0"/>
              </a:rPr>
              <a:t>votre conseil par écrit </a:t>
            </a:r>
            <a:r>
              <a:rPr lang="fr-FR" sz="2000" dirty="0">
                <a:solidFill>
                  <a:srgbClr val="000099"/>
                </a:solidFill>
                <a:cs typeface="Arial" panose="020B0604020202020204" pitchFamily="34" charset="0"/>
              </a:rPr>
              <a:t>: </a:t>
            </a:r>
          </a:p>
          <a:p>
            <a:pPr marL="358775" indent="-358775">
              <a:defRPr/>
            </a:pPr>
            <a:r>
              <a:rPr lang="fr-FR" sz="2000" dirty="0">
                <a:solidFill>
                  <a:srgbClr val="000099"/>
                </a:solidFill>
                <a:cs typeface="Arial" panose="020B0604020202020204" pitchFamily="34" charset="0"/>
              </a:rPr>
              <a:t>	posologie + durée du traitement</a:t>
            </a: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pic>
        <p:nvPicPr>
          <p:cNvPr id="6" name="Image 5"/>
          <p:cNvPicPr>
            <a:picLocks noChangeAspect="1"/>
          </p:cNvPicPr>
          <p:nvPr/>
        </p:nvPicPr>
        <p:blipFill>
          <a:blip r:embed="rId4"/>
          <a:stretch>
            <a:fillRect/>
          </a:stretch>
        </p:blipFill>
        <p:spPr>
          <a:xfrm>
            <a:off x="820291" y="5084466"/>
            <a:ext cx="1935679" cy="1470324"/>
          </a:xfrm>
          <a:prstGeom prst="rect">
            <a:avLst/>
          </a:prstGeom>
        </p:spPr>
      </p:pic>
      <p:sp>
        <p:nvSpPr>
          <p:cNvPr id="7" name="Ellipse 6"/>
          <p:cNvSpPr/>
          <p:nvPr/>
        </p:nvSpPr>
        <p:spPr>
          <a:xfrm>
            <a:off x="2532185" y="4973934"/>
            <a:ext cx="432079" cy="341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964264" y="6118919"/>
            <a:ext cx="7898344" cy="400110"/>
          </a:xfrm>
          <a:prstGeom prst="rect">
            <a:avLst/>
          </a:prstGeom>
          <a:noFill/>
        </p:spPr>
        <p:txBody>
          <a:bodyPr wrap="square">
            <a:spAutoFit/>
          </a:bodyPr>
          <a:lstStyle/>
          <a:p>
            <a:pPr marL="342900" indent="-342900">
              <a:buFont typeface="Wingdings" panose="05000000000000000000" pitchFamily="2" charset="2"/>
              <a:buChar char="è"/>
              <a:defRPr/>
            </a:pPr>
            <a:r>
              <a:rPr lang="fr-FR" sz="2000" dirty="0">
                <a:solidFill>
                  <a:srgbClr val="000099"/>
                </a:solidFill>
                <a:cs typeface="Arial" panose="020B0604020202020204" pitchFamily="34" charset="0"/>
              </a:rPr>
              <a:t>Enregistrer le conseil sur DMP ou DP</a:t>
            </a: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44</a:t>
            </a:fld>
            <a:endParaRPr lang="fr-F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096000" y="1882403"/>
            <a:ext cx="59436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Déterminer les règles d’or du conseil officinal</a:t>
            </a:r>
          </a:p>
        </p:txBody>
      </p:sp>
      <p:sp>
        <p:nvSpPr>
          <p:cNvPr id="116740" name="Rectangle 4"/>
          <p:cNvSpPr>
            <a:spLocks noChangeArrowheads="1"/>
          </p:cNvSpPr>
          <p:nvPr/>
        </p:nvSpPr>
        <p:spPr bwMode="auto">
          <a:xfrm>
            <a:off x="3714113" y="4057344"/>
            <a:ext cx="6599238"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Lister les facteurs qui peuvent faire échouer un conseil</a:t>
            </a:r>
          </a:p>
          <a:p>
            <a:pPr eaLnBrk="1" hangingPunct="1">
              <a:buBlip>
                <a:blip r:embed="rId3"/>
              </a:buBlip>
            </a:pPr>
            <a:r>
              <a:rPr lang="fr-FR" altLang="fr-FR" sz="1800" dirty="0">
                <a:solidFill>
                  <a:srgbClr val="000099"/>
                </a:solidFill>
                <a:cs typeface="Arial" panose="020B0604020202020204" pitchFamily="34" charset="0"/>
              </a:rPr>
              <a:t>En déduire les règles d’or d’un conseil efficace</a:t>
            </a:r>
          </a:p>
        </p:txBody>
      </p:sp>
      <p:sp>
        <p:nvSpPr>
          <p:cNvPr id="13"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sp>
        <p:nvSpPr>
          <p:cNvPr id="15" name="ZoneTexte 14"/>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45</a:t>
            </a:fld>
            <a:endParaRPr lang="fr-F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sz="1800" dirty="0">
              <a:solidFill>
                <a:srgbClr val="000099"/>
              </a:solidFill>
            </a:endParaRPr>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t>46</a:t>
            </a:fld>
            <a:endParaRPr lang="fr-FR"/>
          </a:p>
        </p:txBody>
      </p:sp>
    </p:spTree>
    <p:extLst>
      <p:ext uri="{BB962C8B-B14F-4D97-AF65-F5344CB8AC3E}">
        <p14:creationId xmlns:p14="http://schemas.microsoft.com/office/powerpoint/2010/main" val="4214853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Text Box 2"/>
          <p:cNvSpPr txBox="1">
            <a:spLocks noChangeArrowheads="1"/>
          </p:cNvSpPr>
          <p:nvPr/>
        </p:nvSpPr>
        <p:spPr bwMode="auto">
          <a:xfrm>
            <a:off x="4094164" y="1358901"/>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empathie, écoute</a:t>
            </a:r>
          </a:p>
        </p:txBody>
      </p:sp>
      <p:sp>
        <p:nvSpPr>
          <p:cNvPr id="2394115" name="Text Box 3"/>
          <p:cNvSpPr txBox="1">
            <a:spLocks noChangeArrowheads="1"/>
          </p:cNvSpPr>
          <p:nvPr/>
        </p:nvSpPr>
        <p:spPr bwMode="auto">
          <a:xfrm>
            <a:off x="2551113" y="235585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dirty="0">
                <a:solidFill>
                  <a:srgbClr val="62C400"/>
                </a:solidFill>
                <a:cs typeface="Arial" panose="020B0604020202020204" pitchFamily="34" charset="0"/>
              </a:rPr>
              <a:t>I</a:t>
            </a:r>
            <a:r>
              <a:rPr lang="fr-FR" altLang="fr-FR" sz="2400" dirty="0">
                <a:solidFill>
                  <a:srgbClr val="000099"/>
                </a:solidFill>
                <a:cs typeface="Arial" panose="020B0604020202020204" pitchFamily="34" charset="0"/>
              </a:rPr>
              <a:t>nterroger</a:t>
            </a:r>
            <a:endParaRPr lang="fr-FR" altLang="fr-FR" sz="2000" dirty="0">
              <a:solidFill>
                <a:srgbClr val="000099"/>
              </a:solidFill>
              <a:cs typeface="Arial" panose="020B0604020202020204" pitchFamily="34" charset="0"/>
            </a:endParaRPr>
          </a:p>
        </p:txBody>
      </p:sp>
      <p:sp>
        <p:nvSpPr>
          <p:cNvPr id="2394116" name="Text Box 4"/>
          <p:cNvSpPr txBox="1">
            <a:spLocks noChangeArrowheads="1"/>
          </p:cNvSpPr>
          <p:nvPr/>
        </p:nvSpPr>
        <p:spPr bwMode="auto">
          <a:xfrm>
            <a:off x="2551113" y="12985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dirty="0">
                <a:solidFill>
                  <a:srgbClr val="62C400"/>
                </a:solidFill>
                <a:cs typeface="Arial" panose="020B0604020202020204" pitchFamily="34" charset="0"/>
              </a:rPr>
              <a:t>A</a:t>
            </a:r>
            <a:r>
              <a:rPr lang="fr-FR" altLang="fr-FR" sz="2400" dirty="0">
                <a:solidFill>
                  <a:srgbClr val="000099"/>
                </a:solidFill>
                <a:cs typeface="Arial" panose="020B0604020202020204" pitchFamily="34" charset="0"/>
              </a:rPr>
              <a:t>ccueillir</a:t>
            </a:r>
            <a:endParaRPr lang="fr-FR" altLang="fr-FR" sz="2000" dirty="0">
              <a:solidFill>
                <a:srgbClr val="000099"/>
              </a:solidFill>
              <a:cs typeface="Arial" panose="020B0604020202020204" pitchFamily="34" charset="0"/>
            </a:endParaRPr>
          </a:p>
        </p:txBody>
      </p:sp>
      <p:sp>
        <p:nvSpPr>
          <p:cNvPr id="2394117" name="Text Box 5"/>
          <p:cNvSpPr txBox="1">
            <a:spLocks noChangeArrowheads="1"/>
          </p:cNvSpPr>
          <p:nvPr/>
        </p:nvSpPr>
        <p:spPr bwMode="auto">
          <a:xfrm>
            <a:off x="2551113" y="35179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D</a:t>
            </a:r>
            <a:r>
              <a:rPr lang="fr-FR" altLang="fr-FR" sz="2400">
                <a:solidFill>
                  <a:srgbClr val="000099"/>
                </a:solidFill>
                <a:cs typeface="Arial" panose="020B0604020202020204" pitchFamily="34" charset="0"/>
              </a:rPr>
              <a:t>écider</a:t>
            </a:r>
            <a:endParaRPr lang="fr-FR" altLang="fr-FR" sz="2000">
              <a:solidFill>
                <a:srgbClr val="000099"/>
              </a:solidFill>
              <a:cs typeface="Arial" panose="020B0604020202020204" pitchFamily="34" charset="0"/>
            </a:endParaRPr>
          </a:p>
        </p:txBody>
      </p:sp>
      <p:sp>
        <p:nvSpPr>
          <p:cNvPr id="2394118" name="Text Box 6"/>
          <p:cNvSpPr txBox="1">
            <a:spLocks noChangeArrowheads="1"/>
          </p:cNvSpPr>
          <p:nvPr/>
        </p:nvSpPr>
        <p:spPr bwMode="auto">
          <a:xfrm>
            <a:off x="2551113" y="4598988"/>
            <a:ext cx="208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E</a:t>
            </a:r>
            <a:r>
              <a:rPr lang="fr-FR" altLang="fr-FR" sz="2400">
                <a:solidFill>
                  <a:srgbClr val="000099"/>
                </a:solidFill>
                <a:cs typeface="Arial" panose="020B0604020202020204" pitchFamily="34" charset="0"/>
              </a:rPr>
              <a:t>xpliquer</a:t>
            </a:r>
            <a:endParaRPr lang="fr-FR" altLang="fr-FR" sz="2000">
              <a:solidFill>
                <a:srgbClr val="000099"/>
              </a:solidFill>
              <a:cs typeface="Arial" panose="020B0604020202020204" pitchFamily="34" charset="0"/>
            </a:endParaRPr>
          </a:p>
        </p:txBody>
      </p:sp>
      <p:sp>
        <p:nvSpPr>
          <p:cNvPr id="2394119" name="Text Box 7"/>
          <p:cNvSpPr txBox="1">
            <a:spLocks noChangeArrowheads="1"/>
          </p:cNvSpPr>
          <p:nvPr/>
        </p:nvSpPr>
        <p:spPr bwMode="auto">
          <a:xfrm>
            <a:off x="4095750" y="3578226"/>
            <a:ext cx="2592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délivrance</a:t>
            </a:r>
          </a:p>
        </p:txBody>
      </p:sp>
      <p:sp>
        <p:nvSpPr>
          <p:cNvPr id="118792" name="Text Box 8"/>
          <p:cNvSpPr txBox="1">
            <a:spLocks noChangeArrowheads="1"/>
          </p:cNvSpPr>
          <p:nvPr/>
        </p:nvSpPr>
        <p:spPr bwMode="auto">
          <a:xfrm>
            <a:off x="7334251" y="1818483"/>
            <a:ext cx="4240213" cy="929485"/>
          </a:xfrm>
          <a:prstGeom prst="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lnSpc>
                <a:spcPct val="85000"/>
              </a:lnSpc>
              <a:spcBef>
                <a:spcPct val="50000"/>
              </a:spcBef>
            </a:pPr>
            <a:r>
              <a:rPr lang="fr-FR" altLang="fr-FR" sz="3200" b="1" dirty="0">
                <a:solidFill>
                  <a:srgbClr val="000099"/>
                </a:solidFill>
                <a:cs typeface="Arial" panose="020B0604020202020204" pitchFamily="34" charset="0"/>
              </a:rPr>
              <a:t>Les clés d’un conseil réussi</a:t>
            </a:r>
          </a:p>
        </p:txBody>
      </p:sp>
      <p:grpSp>
        <p:nvGrpSpPr>
          <p:cNvPr id="3" name="Groupe 2"/>
          <p:cNvGrpSpPr/>
          <p:nvPr/>
        </p:nvGrpSpPr>
        <p:grpSpPr>
          <a:xfrm>
            <a:off x="4022725" y="2035175"/>
            <a:ext cx="4402139" cy="1204914"/>
            <a:chOff x="4022725" y="2035175"/>
            <a:chExt cx="4402139" cy="1204914"/>
          </a:xfrm>
        </p:grpSpPr>
        <p:grpSp>
          <p:nvGrpSpPr>
            <p:cNvPr id="2394121" name="Group 9"/>
            <p:cNvGrpSpPr>
              <a:grpSpLocks/>
            </p:cNvGrpSpPr>
            <p:nvPr/>
          </p:nvGrpSpPr>
          <p:grpSpPr bwMode="auto">
            <a:xfrm>
              <a:off x="4022725" y="2741614"/>
              <a:ext cx="4402138" cy="498475"/>
              <a:chOff x="1610" y="2115"/>
              <a:chExt cx="2773" cy="314"/>
            </a:xfrm>
          </p:grpSpPr>
          <p:sp>
            <p:nvSpPr>
              <p:cNvPr id="118806" name="Text Box 10"/>
              <p:cNvSpPr txBox="1">
                <a:spLocks noChangeArrowheads="1"/>
              </p:cNvSpPr>
              <p:nvPr/>
            </p:nvSpPr>
            <p:spPr bwMode="auto">
              <a:xfrm>
                <a:off x="2160" y="2198"/>
                <a:ext cx="22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dirty="0">
                    <a:solidFill>
                      <a:srgbClr val="000099"/>
                    </a:solidFill>
                    <a:cs typeface="Arial" panose="020B0604020202020204" pitchFamily="34" charset="0"/>
                  </a:rPr>
                  <a:t>reformulation</a:t>
                </a:r>
              </a:p>
            </p:txBody>
          </p:sp>
          <p:sp>
            <p:nvSpPr>
              <p:cNvPr id="118807" name="Freeform 11"/>
              <p:cNvSpPr>
                <a:spLocks/>
              </p:cNvSpPr>
              <p:nvPr/>
            </p:nvSpPr>
            <p:spPr bwMode="auto">
              <a:xfrm rot="5448765" flipV="1">
                <a:off x="1687" y="2038"/>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nvGrpSpPr>
            <p:cNvPr id="2394124" name="Group 12"/>
            <p:cNvGrpSpPr>
              <a:grpSpLocks/>
            </p:cNvGrpSpPr>
            <p:nvPr/>
          </p:nvGrpSpPr>
          <p:grpSpPr bwMode="auto">
            <a:xfrm>
              <a:off x="4057651" y="2035175"/>
              <a:ext cx="4367213" cy="527050"/>
              <a:chOff x="1632" y="1670"/>
              <a:chExt cx="2751" cy="332"/>
            </a:xfrm>
          </p:grpSpPr>
          <p:sp>
            <p:nvSpPr>
              <p:cNvPr id="118804" name="Text Box 13"/>
              <p:cNvSpPr txBox="1">
                <a:spLocks noChangeArrowheads="1"/>
              </p:cNvSpPr>
              <p:nvPr/>
            </p:nvSpPr>
            <p:spPr bwMode="auto">
              <a:xfrm>
                <a:off x="2160" y="1670"/>
                <a:ext cx="22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dirty="0">
                    <a:solidFill>
                      <a:srgbClr val="000099"/>
                    </a:solidFill>
                    <a:cs typeface="Arial" panose="020B0604020202020204" pitchFamily="34" charset="0"/>
                  </a:rPr>
                  <a:t>questions</a:t>
                </a:r>
              </a:p>
            </p:txBody>
          </p:sp>
          <p:sp>
            <p:nvSpPr>
              <p:cNvPr id="118805" name="Freeform 14"/>
              <p:cNvSpPr>
                <a:spLocks/>
              </p:cNvSpPr>
              <p:nvPr/>
            </p:nvSpPr>
            <p:spPr bwMode="auto">
              <a:xfrm rot="-5126162">
                <a:off x="1709" y="1651"/>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grpSp>
        <p:nvGrpSpPr>
          <p:cNvPr id="2" name="Groupe 1"/>
          <p:cNvGrpSpPr/>
          <p:nvPr/>
        </p:nvGrpSpPr>
        <p:grpSpPr>
          <a:xfrm>
            <a:off x="4010024" y="4329114"/>
            <a:ext cx="6211887" cy="1154112"/>
            <a:chOff x="4010024" y="4329114"/>
            <a:chExt cx="6211887" cy="1154112"/>
          </a:xfrm>
        </p:grpSpPr>
        <p:grpSp>
          <p:nvGrpSpPr>
            <p:cNvPr id="2394127" name="Group 15"/>
            <p:cNvGrpSpPr>
              <a:grpSpLocks/>
            </p:cNvGrpSpPr>
            <p:nvPr/>
          </p:nvGrpSpPr>
          <p:grpSpPr bwMode="auto">
            <a:xfrm>
              <a:off x="4010024" y="5010151"/>
              <a:ext cx="5978525" cy="473075"/>
              <a:chOff x="1610" y="3700"/>
              <a:chExt cx="3766" cy="298"/>
            </a:xfrm>
          </p:grpSpPr>
          <p:sp>
            <p:nvSpPr>
              <p:cNvPr id="118802" name="Text Box 16"/>
              <p:cNvSpPr txBox="1">
                <a:spLocks noChangeArrowheads="1"/>
              </p:cNvSpPr>
              <p:nvPr/>
            </p:nvSpPr>
            <p:spPr bwMode="auto">
              <a:xfrm>
                <a:off x="2157" y="3748"/>
                <a:ext cx="32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dirty="0">
                    <a:solidFill>
                      <a:srgbClr val="000099"/>
                    </a:solidFill>
                    <a:cs typeface="Arial" panose="020B0604020202020204" pitchFamily="34" charset="0"/>
                  </a:rPr>
                  <a:t>la posologie, conseil </a:t>
                </a:r>
                <a:r>
                  <a:rPr lang="fr-FR" altLang="fr-FR" sz="1800" dirty="0" err="1">
                    <a:solidFill>
                      <a:srgbClr val="000099"/>
                    </a:solidFill>
                    <a:cs typeface="Arial" panose="020B0604020202020204" pitchFamily="34" charset="0"/>
                  </a:rPr>
                  <a:t>hygièno-diététique</a:t>
                </a:r>
                <a:r>
                  <a:rPr lang="fr-FR" altLang="fr-FR" sz="2000" b="1" dirty="0">
                    <a:solidFill>
                      <a:srgbClr val="000099"/>
                    </a:solidFill>
                    <a:cs typeface="Arial" panose="020B0604020202020204" pitchFamily="34" charset="0"/>
                  </a:rPr>
                  <a:t> </a:t>
                </a:r>
              </a:p>
            </p:txBody>
          </p:sp>
          <p:sp>
            <p:nvSpPr>
              <p:cNvPr id="118803" name="Freeform 17"/>
              <p:cNvSpPr>
                <a:spLocks/>
              </p:cNvSpPr>
              <p:nvPr/>
            </p:nvSpPr>
            <p:spPr bwMode="auto">
              <a:xfrm rot="5448765" flipV="1">
                <a:off x="1687" y="3623"/>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nvGrpSpPr>
            <p:cNvPr id="2394130" name="Group 18"/>
            <p:cNvGrpSpPr>
              <a:grpSpLocks/>
            </p:cNvGrpSpPr>
            <p:nvPr/>
          </p:nvGrpSpPr>
          <p:grpSpPr bwMode="auto">
            <a:xfrm>
              <a:off x="4024311" y="4329114"/>
              <a:ext cx="6197600" cy="466725"/>
              <a:chOff x="1619" y="3271"/>
              <a:chExt cx="3904" cy="294"/>
            </a:xfrm>
          </p:grpSpPr>
          <p:sp>
            <p:nvSpPr>
              <p:cNvPr id="118800" name="Text Box 19"/>
              <p:cNvSpPr txBox="1">
                <a:spLocks noChangeArrowheads="1"/>
              </p:cNvSpPr>
              <p:nvPr/>
            </p:nvSpPr>
            <p:spPr bwMode="auto">
              <a:xfrm>
                <a:off x="2160" y="3271"/>
                <a:ext cx="336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a:solidFill>
                      <a:srgbClr val="000099"/>
                    </a:solidFill>
                    <a:cs typeface="Arial" panose="020B0604020202020204" pitchFamily="34" charset="0"/>
                  </a:rPr>
                  <a:t>les bénéfices pour votre client / à ses besoins</a:t>
                </a:r>
              </a:p>
            </p:txBody>
          </p:sp>
          <p:sp>
            <p:nvSpPr>
              <p:cNvPr id="118801" name="Freeform 20"/>
              <p:cNvSpPr>
                <a:spLocks/>
              </p:cNvSpPr>
              <p:nvPr/>
            </p:nvSpPr>
            <p:spPr bwMode="auto">
              <a:xfrm rot="-5126162">
                <a:off x="1696" y="3214"/>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sp>
        <p:nvSpPr>
          <p:cNvPr id="22" name="Text Box 5"/>
          <p:cNvSpPr txBox="1">
            <a:spLocks noChangeArrowheads="1"/>
          </p:cNvSpPr>
          <p:nvPr/>
        </p:nvSpPr>
        <p:spPr bwMode="auto">
          <a:xfrm>
            <a:off x="2551113" y="57277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S</a:t>
            </a:r>
            <a:r>
              <a:rPr lang="fr-FR" altLang="fr-FR" sz="2400">
                <a:solidFill>
                  <a:srgbClr val="000099"/>
                </a:solidFill>
                <a:cs typeface="Arial" panose="020B0604020202020204" pitchFamily="34" charset="0"/>
              </a:rPr>
              <a:t>uivre</a:t>
            </a:r>
            <a:endParaRPr lang="fr-FR" altLang="fr-FR" sz="2000">
              <a:solidFill>
                <a:srgbClr val="000099"/>
              </a:solidFill>
              <a:cs typeface="Arial" panose="020B0604020202020204" pitchFamily="34" charset="0"/>
            </a:endParaRPr>
          </a:p>
        </p:txBody>
      </p:sp>
      <p:sp>
        <p:nvSpPr>
          <p:cNvPr id="23" name="Text Box 7"/>
          <p:cNvSpPr txBox="1">
            <a:spLocks noChangeArrowheads="1"/>
          </p:cNvSpPr>
          <p:nvPr/>
        </p:nvSpPr>
        <p:spPr bwMode="auto">
          <a:xfrm>
            <a:off x="4095750" y="5788026"/>
            <a:ext cx="2592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évaluation</a:t>
            </a:r>
          </a:p>
        </p:txBody>
      </p:sp>
      <p:sp>
        <p:nvSpPr>
          <p:cNvPr id="2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pPr/>
              <a:t>47</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4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94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94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94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94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4114" grpId="0" autoUpdateAnimBg="0"/>
      <p:bldP spid="2394115" grpId="0" autoUpdateAnimBg="0"/>
      <p:bldP spid="2394116" grpId="0" autoUpdateAnimBg="0"/>
      <p:bldP spid="2394117" grpId="0" autoUpdateAnimBg="0"/>
      <p:bldP spid="2394118" grpId="0" autoUpdateAnimBg="0"/>
      <p:bldP spid="2394119" grpId="0" autoUpdateAnimBg="0"/>
      <p:bldP spid="22" grpId="0" autoUpdateAnimBg="0"/>
      <p:bldP spid="2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ChangeArrowheads="1"/>
          </p:cNvSpPr>
          <p:nvPr/>
        </p:nvSpPr>
        <p:spPr bwMode="auto">
          <a:xfrm>
            <a:off x="995770" y="1856042"/>
            <a:ext cx="577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Qui ?</a:t>
            </a:r>
            <a:r>
              <a:rPr lang="fr-FR" altLang="fr-FR" sz="2000"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Est-ce pour vous ? </a:t>
            </a:r>
          </a:p>
          <a:p>
            <a:pPr eaLnBrk="1" hangingPunct="1">
              <a:spcBef>
                <a:spcPct val="50000"/>
              </a:spcBef>
              <a:buFontTx/>
              <a:buChar char="•"/>
            </a:pPr>
            <a:endParaRPr lang="fr-FR" altLang="fr-FR" sz="2000" i="1" dirty="0">
              <a:solidFill>
                <a:srgbClr val="000099"/>
              </a:solidFill>
              <a:cs typeface="Arial" panose="020B0604020202020204" pitchFamily="34" charset="0"/>
            </a:endParaRPr>
          </a:p>
          <a:p>
            <a:pPr eaLnBrk="1" hangingPunct="1">
              <a:spcBef>
                <a:spcPct val="50000"/>
              </a:spcBef>
              <a:buFontTx/>
              <a:buChar char="•"/>
            </a:pPr>
            <a:endParaRPr lang="fr-FR" altLang="fr-FR" sz="2000" dirty="0">
              <a:solidFill>
                <a:srgbClr val="003399"/>
              </a:solidFill>
              <a:cs typeface="Arial" panose="020B0604020202020204" pitchFamily="34" charset="0"/>
            </a:endParaRPr>
          </a:p>
        </p:txBody>
      </p:sp>
      <p:sp>
        <p:nvSpPr>
          <p:cNvPr id="2396163" name="Rectangle 3"/>
          <p:cNvSpPr>
            <a:spLocks noChangeArrowheads="1"/>
          </p:cNvSpPr>
          <p:nvPr/>
        </p:nvSpPr>
        <p:spPr bwMode="auto">
          <a:xfrm>
            <a:off x="1006881" y="3295926"/>
            <a:ext cx="9877429" cy="17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Quoi ?</a:t>
            </a:r>
            <a:r>
              <a:rPr lang="fr-FR" altLang="fr-FR" sz="2000" i="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rPr>
              <a:t>   Que vous arrive-t-il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Que ressentez-vous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Qu’est-ce qui vous améliore ? / vous aggrave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Avez-vous d’autres signes à ajouter ?</a:t>
            </a:r>
          </a:p>
          <a:p>
            <a:pPr marL="2066925" indent="-2066925" eaLnBrk="1" hangingPunct="1">
              <a:spcBef>
                <a:spcPct val="20000"/>
              </a:spcBef>
              <a:tabLst>
                <a:tab pos="2066925" algn="l"/>
              </a:tabLst>
            </a:pPr>
            <a:endParaRPr lang="fr-FR" altLang="fr-FR" sz="2000" dirty="0">
              <a:solidFill>
                <a:srgbClr val="003399"/>
              </a:solidFill>
              <a:cs typeface="Arial" panose="020B0604020202020204" pitchFamily="34" charset="0"/>
            </a:endParaRPr>
          </a:p>
        </p:txBody>
      </p:sp>
      <p:sp>
        <p:nvSpPr>
          <p:cNvPr id="2396164" name="Rectangle 4"/>
          <p:cNvSpPr>
            <a:spLocks noChangeArrowheads="1"/>
          </p:cNvSpPr>
          <p:nvPr/>
        </p:nvSpPr>
        <p:spPr bwMode="auto">
          <a:xfrm>
            <a:off x="987832" y="2452116"/>
            <a:ext cx="5778500" cy="74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 pos="2112963" algn="l"/>
              </a:tabLst>
              <a:defRPr sz="1600">
                <a:solidFill>
                  <a:schemeClr val="tx1"/>
                </a:solidFill>
                <a:latin typeface="Arial" panose="020B0604020202020204" pitchFamily="34" charset="0"/>
              </a:defRPr>
            </a:lvl1pPr>
            <a:lvl2pPr marL="742950" indent="-285750">
              <a:tabLst>
                <a:tab pos="1611313" algn="l"/>
                <a:tab pos="2112963" algn="l"/>
              </a:tabLst>
              <a:defRPr sz="1600">
                <a:solidFill>
                  <a:schemeClr val="tx1"/>
                </a:solidFill>
                <a:latin typeface="Arial" panose="020B0604020202020204" pitchFamily="34" charset="0"/>
              </a:defRPr>
            </a:lvl2pPr>
            <a:lvl3pPr marL="1143000" indent="-228600">
              <a:tabLst>
                <a:tab pos="1611313" algn="l"/>
                <a:tab pos="2112963" algn="l"/>
              </a:tabLst>
              <a:defRPr sz="1600">
                <a:solidFill>
                  <a:schemeClr val="tx1"/>
                </a:solidFill>
                <a:latin typeface="Arial" panose="020B0604020202020204" pitchFamily="34" charset="0"/>
              </a:defRPr>
            </a:lvl3pPr>
            <a:lvl4pPr marL="1600200" indent="-228600">
              <a:tabLst>
                <a:tab pos="1611313" algn="l"/>
                <a:tab pos="2112963" algn="l"/>
              </a:tabLst>
              <a:defRPr sz="1600">
                <a:solidFill>
                  <a:schemeClr val="tx1"/>
                </a:solidFill>
                <a:latin typeface="Arial" panose="020B0604020202020204" pitchFamily="34" charset="0"/>
              </a:defRPr>
            </a:lvl4pPr>
            <a:lvl5pPr marL="2057400" indent="-228600">
              <a:tabLst>
                <a:tab pos="1611313" algn="l"/>
                <a:tab pos="21129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Quand ?</a:t>
            </a:r>
            <a:r>
              <a:rPr lang="fr-FR" altLang="fr-FR" sz="2000"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rPr>
              <a:t>   Depuis quand ?</a:t>
            </a:r>
            <a:br>
              <a:rPr lang="fr-FR" altLang="fr-FR" sz="2000" dirty="0">
                <a:solidFill>
                  <a:srgbClr val="000099"/>
                </a:solidFill>
                <a:cs typeface="Arial" panose="020B0604020202020204" pitchFamily="34" charset="0"/>
              </a:rPr>
            </a:br>
            <a:r>
              <a:rPr lang="fr-FR" altLang="fr-FR" sz="2000" dirty="0">
                <a:solidFill>
                  <a:srgbClr val="000099"/>
                </a:solidFill>
                <a:cs typeface="Arial" panose="020B0604020202020204" pitchFamily="34" charset="0"/>
              </a:rPr>
              <a:t>		A la suite de quoi ?</a:t>
            </a:r>
            <a:br>
              <a:rPr lang="fr-FR" altLang="fr-FR" sz="2000" dirty="0">
                <a:solidFill>
                  <a:srgbClr val="000099"/>
                </a:solidFill>
                <a:cs typeface="Arial" panose="020B0604020202020204" pitchFamily="34" charset="0"/>
              </a:rPr>
            </a:br>
            <a:r>
              <a:rPr lang="fr-FR" altLang="fr-FR" sz="2000" dirty="0">
                <a:solidFill>
                  <a:srgbClr val="000099"/>
                </a:solidFill>
                <a:cs typeface="Arial" panose="020B0604020202020204" pitchFamily="34" charset="0"/>
              </a:rPr>
              <a:t>		</a:t>
            </a:r>
          </a:p>
        </p:txBody>
      </p:sp>
      <p:grpSp>
        <p:nvGrpSpPr>
          <p:cNvPr id="2396165" name="Group 5"/>
          <p:cNvGrpSpPr>
            <a:grpSpLocks/>
          </p:cNvGrpSpPr>
          <p:nvPr/>
        </p:nvGrpSpPr>
        <p:grpSpPr bwMode="auto">
          <a:xfrm>
            <a:off x="1006882" y="5197854"/>
            <a:ext cx="6934200" cy="1371600"/>
            <a:chOff x="576" y="2448"/>
            <a:chExt cx="4368" cy="864"/>
          </a:xfrm>
        </p:grpSpPr>
        <p:sp>
          <p:nvSpPr>
            <p:cNvPr id="120840" name="Rectangle 6"/>
            <p:cNvSpPr>
              <a:spLocks noChangeArrowheads="1"/>
            </p:cNvSpPr>
            <p:nvPr/>
          </p:nvSpPr>
          <p:spPr bwMode="auto">
            <a:xfrm>
              <a:off x="576" y="2736"/>
              <a:ext cx="4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50000"/>
                </a:spcBef>
              </a:pPr>
              <a:endParaRPr lang="fr-FR" altLang="fr-FR" sz="2000" i="1" dirty="0">
                <a:solidFill>
                  <a:srgbClr val="003399"/>
                </a:solidFill>
                <a:cs typeface="Arial" panose="020B0604020202020204" pitchFamily="34" charset="0"/>
              </a:endParaRPr>
            </a:p>
            <a:p>
              <a:pPr eaLnBrk="1" hangingPunct="1">
                <a:spcBef>
                  <a:spcPct val="50000"/>
                </a:spcBef>
                <a:buBlip>
                  <a:blip r:embed="rId3"/>
                </a:buBlip>
              </a:pPr>
              <a:r>
                <a:rPr lang="fr-FR" altLang="fr-FR" sz="2000" dirty="0">
                  <a:solidFill>
                    <a:srgbClr val="000099"/>
                  </a:solidFill>
                  <a:cs typeface="Arial" panose="020B0604020202020204" pitchFamily="34" charset="0"/>
                </a:rPr>
                <a:t>Avez-vous un traitement en cours ?</a:t>
              </a:r>
              <a:r>
                <a:rPr lang="fr-FR" altLang="fr-FR" sz="2000" dirty="0">
                  <a:solidFill>
                    <a:srgbClr val="003399"/>
                  </a:solidFill>
                  <a:cs typeface="Arial" panose="020B0604020202020204" pitchFamily="34" charset="0"/>
                </a:rPr>
                <a:t> </a:t>
              </a:r>
            </a:p>
          </p:txBody>
        </p:sp>
        <p:sp>
          <p:nvSpPr>
            <p:cNvPr id="120841" name="Rectangle 7"/>
            <p:cNvSpPr>
              <a:spLocks noChangeArrowheads="1"/>
            </p:cNvSpPr>
            <p:nvPr/>
          </p:nvSpPr>
          <p:spPr bwMode="auto">
            <a:xfrm>
              <a:off x="576" y="2448"/>
              <a:ext cx="4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50000"/>
                </a:spcBef>
              </a:pPr>
              <a:endParaRPr lang="fr-FR" altLang="fr-FR" sz="2000" dirty="0">
                <a:solidFill>
                  <a:srgbClr val="003399"/>
                </a:solidFill>
                <a:cs typeface="Arial" panose="020B0604020202020204" pitchFamily="34" charset="0"/>
              </a:endParaRPr>
            </a:p>
            <a:p>
              <a:pPr eaLnBrk="1" hangingPunct="1">
                <a:spcBef>
                  <a:spcPct val="50000"/>
                </a:spcBef>
                <a:buBlip>
                  <a:blip r:embed="rId3"/>
                </a:buBlip>
              </a:pPr>
              <a:r>
                <a:rPr lang="fr-FR" altLang="fr-FR" sz="2000" dirty="0">
                  <a:solidFill>
                    <a:srgbClr val="000099"/>
                  </a:solidFill>
                  <a:cs typeface="Arial" panose="020B0604020202020204" pitchFamily="34" charset="0"/>
                </a:rPr>
                <a:t>Avez-vous déjà pris quelque chose ?</a:t>
              </a:r>
              <a:r>
                <a:rPr lang="fr-FR" altLang="fr-FR" sz="2000" dirty="0">
                  <a:solidFill>
                    <a:srgbClr val="003399"/>
                  </a:solidFill>
                  <a:cs typeface="Arial" panose="020B0604020202020204" pitchFamily="34" charset="0"/>
                </a:rPr>
                <a:t> </a:t>
              </a:r>
            </a:p>
          </p:txBody>
        </p:sp>
      </p:gr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grpSp>
        <p:nvGrpSpPr>
          <p:cNvPr id="11" name="Group 40"/>
          <p:cNvGrpSpPr>
            <a:grpSpLocks/>
          </p:cNvGrpSpPr>
          <p:nvPr/>
        </p:nvGrpSpPr>
        <p:grpSpPr bwMode="auto">
          <a:xfrm>
            <a:off x="2776151" y="5022435"/>
            <a:ext cx="360362" cy="350837"/>
            <a:chOff x="1584" y="2688"/>
            <a:chExt cx="166" cy="144"/>
          </a:xfrm>
        </p:grpSpPr>
        <p:sp>
          <p:nvSpPr>
            <p:cNvPr id="1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sp>
          <p:nvSpPr>
            <p:cNvPr id="1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gr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L’interrogatoire au comptoir</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9792" y="2674780"/>
            <a:ext cx="1768591" cy="1616687"/>
          </a:xfrm>
          <a:prstGeom prst="rect">
            <a:avLst/>
          </a:prstGeom>
        </p:spPr>
      </p:pic>
      <p:sp>
        <p:nvSpPr>
          <p:cNvPr id="2" name="Accolade fermante 1"/>
          <p:cNvSpPr/>
          <p:nvPr/>
        </p:nvSpPr>
        <p:spPr>
          <a:xfrm>
            <a:off x="8613057" y="2447176"/>
            <a:ext cx="432619" cy="2468953"/>
          </a:xfrm>
          <a:prstGeom prst="rightBrace">
            <a:avLst/>
          </a:prstGeom>
          <a:ln>
            <a:solidFill>
              <a:srgbClr val="62C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48</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6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6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96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2396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62" grpId="0" autoUpdateAnimBg="0"/>
      <p:bldP spid="2396163" grpId="0" autoUpdateAnimBg="0"/>
      <p:bldP spid="2396164" grpId="0" autoUpdateAnimBg="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92582" y="41189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49</a:t>
            </a:fld>
            <a:endParaRPr lang="fr-FR" dirty="0"/>
          </a:p>
        </p:txBody>
      </p:sp>
      <p:grpSp>
        <p:nvGrpSpPr>
          <p:cNvPr id="56" name="Groupe 55"/>
          <p:cNvGrpSpPr/>
          <p:nvPr/>
        </p:nvGrpSpPr>
        <p:grpSpPr>
          <a:xfrm>
            <a:off x="3967163" y="1858003"/>
            <a:ext cx="3954462" cy="3614110"/>
            <a:chOff x="3967163" y="1858003"/>
            <a:chExt cx="3954462" cy="3614110"/>
          </a:xfrm>
        </p:grpSpPr>
        <p:grpSp>
          <p:nvGrpSpPr>
            <p:cNvPr id="55" name="Groupe 54"/>
            <p:cNvGrpSpPr/>
            <p:nvPr/>
          </p:nvGrpSpPr>
          <p:grpSpPr>
            <a:xfrm>
              <a:off x="3967163" y="1858003"/>
              <a:ext cx="3954462" cy="3614110"/>
              <a:chOff x="3967163" y="1858003"/>
              <a:chExt cx="3954462" cy="3614110"/>
            </a:xfrm>
          </p:grpSpPr>
          <p:sp>
            <p:nvSpPr>
              <p:cNvPr id="15" name="Rectangle 14"/>
              <p:cNvSpPr/>
              <p:nvPr/>
            </p:nvSpPr>
            <p:spPr>
              <a:xfrm>
                <a:off x="5993944" y="26669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1"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4" name="Group 37"/>
              <p:cNvGrpSpPr>
                <a:grpSpLocks/>
              </p:cNvGrpSpPr>
              <p:nvPr/>
            </p:nvGrpSpPr>
            <p:grpSpPr bwMode="auto">
              <a:xfrm>
                <a:off x="3967163" y="1858003"/>
                <a:ext cx="3942390" cy="808995"/>
                <a:chOff x="1700" y="967"/>
                <a:chExt cx="2343" cy="537"/>
              </a:xfrm>
            </p:grpSpPr>
            <p:grpSp>
              <p:nvGrpSpPr>
                <p:cNvPr id="6" name="Group 38"/>
                <p:cNvGrpSpPr>
                  <a:grpSpLocks/>
                </p:cNvGrpSpPr>
                <p:nvPr/>
              </p:nvGrpSpPr>
              <p:grpSpPr bwMode="auto">
                <a:xfrm>
                  <a:off x="1707" y="967"/>
                  <a:ext cx="2336" cy="537"/>
                  <a:chOff x="1707" y="1058"/>
                  <a:chExt cx="2336" cy="537"/>
                </a:xfrm>
              </p:grpSpPr>
              <p:sp>
                <p:nvSpPr>
                  <p:cNvPr id="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1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24" name="Text Box 9"/>
          <p:cNvSpPr txBox="1">
            <a:spLocks noChangeArrowheads="1"/>
          </p:cNvSpPr>
          <p:nvPr/>
        </p:nvSpPr>
        <p:spPr bwMode="auto">
          <a:xfrm>
            <a:off x="5675757" y="2651125"/>
            <a:ext cx="303195"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25" name="Text Box 10"/>
          <p:cNvSpPr txBox="1">
            <a:spLocks noChangeArrowheads="1"/>
          </p:cNvSpPr>
          <p:nvPr/>
        </p:nvSpPr>
        <p:spPr bwMode="auto">
          <a:xfrm>
            <a:off x="6042256" y="2669257"/>
            <a:ext cx="454793"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a:t>
            </a:r>
          </a:p>
        </p:txBody>
      </p:sp>
      <p:sp>
        <p:nvSpPr>
          <p:cNvPr id="26" name="Text Box 11"/>
          <p:cNvSpPr txBox="1">
            <a:spLocks noChangeArrowheads="1"/>
          </p:cNvSpPr>
          <p:nvPr/>
        </p:nvSpPr>
        <p:spPr bwMode="auto">
          <a:xfrm>
            <a:off x="6012270" y="5059618"/>
            <a:ext cx="454793"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III</a:t>
            </a:r>
          </a:p>
        </p:txBody>
      </p:sp>
      <p:sp>
        <p:nvSpPr>
          <p:cNvPr id="27" name="Text Box 12"/>
          <p:cNvSpPr txBox="1">
            <a:spLocks noChangeArrowheads="1"/>
          </p:cNvSpPr>
          <p:nvPr/>
        </p:nvSpPr>
        <p:spPr bwMode="auto">
          <a:xfrm>
            <a:off x="5500836" y="5070194"/>
            <a:ext cx="493108"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IV</a:t>
            </a:r>
          </a:p>
        </p:txBody>
      </p:sp>
      <p:sp>
        <p:nvSpPr>
          <p:cNvPr id="12" name="ZoneTexte 11"/>
          <p:cNvSpPr txBox="1"/>
          <p:nvPr/>
        </p:nvSpPr>
        <p:spPr>
          <a:xfrm>
            <a:off x="10590271" y="2856927"/>
            <a:ext cx="615553" cy="2400873"/>
          </a:xfrm>
          <a:prstGeom prst="rect">
            <a:avLst/>
          </a:prstGeom>
          <a:solidFill>
            <a:srgbClr val="95C41D"/>
          </a:solidFill>
          <a:ln>
            <a:noFill/>
          </a:ln>
        </p:spPr>
        <p:txBody>
          <a:bodyPr vert="vert" wrap="square" rtlCol="0">
            <a:spAutoFit/>
          </a:bodyPr>
          <a:lstStyle/>
          <a:p>
            <a:pPr algn="ctr"/>
            <a:r>
              <a:rPr lang="fr-FR" sz="2800" b="1" dirty="0">
                <a:solidFill>
                  <a:schemeClr val="bg1"/>
                </a:solidFill>
              </a:rPr>
              <a:t>R</a:t>
            </a:r>
            <a:r>
              <a:rPr lang="fr-FR" b="1" dirty="0">
                <a:solidFill>
                  <a:schemeClr val="bg1"/>
                </a:solidFill>
              </a:rPr>
              <a:t> </a:t>
            </a:r>
            <a:r>
              <a:rPr lang="fr-FR" sz="2800" b="1" dirty="0">
                <a:solidFill>
                  <a:schemeClr val="bg1"/>
                </a:solidFill>
              </a:rPr>
              <a:t>I M</a:t>
            </a:r>
            <a:endParaRPr lang="fr-FR" dirty="0">
              <a:solidFill>
                <a:schemeClr val="bg1"/>
              </a:solidFill>
            </a:endParaRPr>
          </a:p>
        </p:txBody>
      </p:sp>
      <p:sp>
        <p:nvSpPr>
          <p:cNvPr id="32" name="Rectangle 22"/>
          <p:cNvSpPr>
            <a:spLocks noChangeArrowheads="1"/>
          </p:cNvSpPr>
          <p:nvPr/>
        </p:nvSpPr>
        <p:spPr bwMode="auto">
          <a:xfrm>
            <a:off x="5192713" y="3851275"/>
            <a:ext cx="506412" cy="193675"/>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5 CH</a:t>
            </a:r>
          </a:p>
        </p:txBody>
      </p:sp>
      <p:sp>
        <p:nvSpPr>
          <p:cNvPr id="33" name="Rectangle 22"/>
          <p:cNvSpPr>
            <a:spLocks noChangeArrowheads="1"/>
          </p:cNvSpPr>
          <p:nvPr/>
        </p:nvSpPr>
        <p:spPr bwMode="auto">
          <a:xfrm>
            <a:off x="5146675" y="4171950"/>
            <a:ext cx="504825" cy="195263"/>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30 CH</a:t>
            </a:r>
          </a:p>
        </p:txBody>
      </p:sp>
      <p:sp>
        <p:nvSpPr>
          <p:cNvPr id="34" name="Rectangle 22"/>
          <p:cNvSpPr>
            <a:spLocks noChangeArrowheads="1"/>
          </p:cNvSpPr>
          <p:nvPr/>
        </p:nvSpPr>
        <p:spPr bwMode="auto">
          <a:xfrm>
            <a:off x="1735138" y="3409597"/>
            <a:ext cx="1992294" cy="7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 à répéter</a:t>
            </a:r>
            <a:r>
              <a:rPr kumimoji="0" lang="en-US"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sym typeface="Symbol" panose="05050102010706020507" pitchFamily="18" charset="2"/>
              </a:rPr>
              <a:t> - ESA</a:t>
            </a: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 </a:t>
            </a:r>
          </a:p>
        </p:txBody>
      </p:sp>
      <p:sp>
        <p:nvSpPr>
          <p:cNvPr id="35" name="Rectangle 22"/>
          <p:cNvSpPr>
            <a:spLocks noChangeArrowheads="1"/>
          </p:cNvSpPr>
          <p:nvPr/>
        </p:nvSpPr>
        <p:spPr bwMode="auto">
          <a:xfrm>
            <a:off x="7315222" y="2230438"/>
            <a:ext cx="2335191" cy="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gr/j puis 1 dose/semaine</a:t>
            </a:r>
          </a:p>
        </p:txBody>
      </p:sp>
      <p:sp>
        <p:nvSpPr>
          <p:cNvPr id="36" name="Text Box 51"/>
          <p:cNvSpPr txBox="1">
            <a:spLocks noChangeArrowheads="1"/>
          </p:cNvSpPr>
          <p:nvPr/>
        </p:nvSpPr>
        <p:spPr bwMode="auto">
          <a:xfrm>
            <a:off x="5558837" y="2397758"/>
            <a:ext cx="1333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FR" altLang="fr-FR" sz="1200" b="1" i="0" u="none" strike="noStrike" kern="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rPr>
              <a:t>15 – 30 CH</a:t>
            </a:r>
          </a:p>
        </p:txBody>
      </p:sp>
      <p:sp>
        <p:nvSpPr>
          <p:cNvPr id="37" name="AutoShape 41"/>
          <p:cNvSpPr>
            <a:spLocks noChangeArrowheads="1"/>
          </p:cNvSpPr>
          <p:nvPr/>
        </p:nvSpPr>
        <p:spPr bwMode="auto">
          <a:xfrm rot="7861389">
            <a:off x="5705663" y="3820584"/>
            <a:ext cx="605862" cy="5731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5"/>
          <p:cNvSpPr txBox="1">
            <a:spLocks noChangeArrowheads="1"/>
          </p:cNvSpPr>
          <p:nvPr/>
        </p:nvSpPr>
        <p:spPr bwMode="auto">
          <a:xfrm>
            <a:off x="6095565" y="334617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Sensations</a:t>
            </a:r>
          </a:p>
        </p:txBody>
      </p:sp>
      <p:sp>
        <p:nvSpPr>
          <p:cNvPr id="39" name="AutoShape 17"/>
          <p:cNvSpPr>
            <a:spLocks noChangeArrowheads="1"/>
          </p:cNvSpPr>
          <p:nvPr/>
        </p:nvSpPr>
        <p:spPr bwMode="auto">
          <a:xfrm>
            <a:off x="8021769" y="2980446"/>
            <a:ext cx="1993900" cy="414200"/>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ressentez-vous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3" name="Text Box 8"/>
          <p:cNvSpPr txBox="1">
            <a:spLocks noChangeArrowheads="1"/>
          </p:cNvSpPr>
          <p:nvPr/>
        </p:nvSpPr>
        <p:spPr bwMode="auto">
          <a:xfrm>
            <a:off x="4101452" y="3081753"/>
            <a:ext cx="1739207" cy="73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40" name="AutoShape 18"/>
          <p:cNvSpPr>
            <a:spLocks noChangeArrowheads="1"/>
          </p:cNvSpPr>
          <p:nvPr/>
        </p:nvSpPr>
        <p:spPr bwMode="auto">
          <a:xfrm>
            <a:off x="1905890" y="2615195"/>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8"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1" name="AutoShape 19"/>
          <p:cNvSpPr>
            <a:spLocks noChangeArrowheads="1"/>
          </p:cNvSpPr>
          <p:nvPr/>
        </p:nvSpPr>
        <p:spPr bwMode="auto">
          <a:xfrm>
            <a:off x="16589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9" name="Text Box 14"/>
          <p:cNvSpPr txBox="1">
            <a:spLocks noChangeArrowheads="1"/>
          </p:cNvSpPr>
          <p:nvPr/>
        </p:nvSpPr>
        <p:spPr bwMode="auto">
          <a:xfrm>
            <a:off x="6110558" y="4562507"/>
            <a:ext cx="1510978"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Modalités</a:t>
            </a:r>
          </a:p>
        </p:txBody>
      </p:sp>
      <p:sp>
        <p:nvSpPr>
          <p:cNvPr id="42" name="AutoShape 20"/>
          <p:cNvSpPr>
            <a:spLocks noChangeArrowheads="1"/>
          </p:cNvSpPr>
          <p:nvPr/>
        </p:nvSpPr>
        <p:spPr bwMode="auto">
          <a:xfrm>
            <a:off x="8046341" y="444314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vous 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vous 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 name="Text Box 42"/>
          <p:cNvSpPr txBox="1">
            <a:spLocks noChangeArrowheads="1"/>
          </p:cNvSpPr>
          <p:nvPr/>
        </p:nvSpPr>
        <p:spPr bwMode="auto">
          <a:xfrm>
            <a:off x="5531718" y="2050961"/>
            <a:ext cx="1178103" cy="30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Etiologie</a:t>
            </a:r>
          </a:p>
        </p:txBody>
      </p:sp>
      <p:sp>
        <p:nvSpPr>
          <p:cNvPr id="43" name="AutoShape 35"/>
          <p:cNvSpPr>
            <a:spLocks noChangeArrowheads="1"/>
          </p:cNvSpPr>
          <p:nvPr/>
        </p:nvSpPr>
        <p:spPr bwMode="auto">
          <a:xfrm>
            <a:off x="6866047" y="1619541"/>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4" name="Titre 1"/>
          <p:cNvSpPr txBox="1">
            <a:spLocks/>
          </p:cNvSpPr>
          <p:nvPr/>
        </p:nvSpPr>
        <p:spPr>
          <a:xfrm>
            <a:off x="2302764" y="361569"/>
            <a:ext cx="925284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3.4. Méthodologie de conseil</a:t>
            </a:r>
          </a:p>
        </p:txBody>
      </p:sp>
    </p:spTree>
    <p:extLst>
      <p:ext uri="{BB962C8B-B14F-4D97-AF65-F5344CB8AC3E}">
        <p14:creationId xmlns:p14="http://schemas.microsoft.com/office/powerpoint/2010/main" val="20897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animBg="1"/>
      <p:bldP spid="30" grpId="0"/>
      <p:bldP spid="39" grpId="0" animBg="1"/>
      <p:bldP spid="23" grpId="0"/>
      <p:bldP spid="40" grpId="0" animBg="1"/>
      <p:bldP spid="28" grpId="0"/>
      <p:bldP spid="41" grpId="0" animBg="1"/>
      <p:bldP spid="29" grpId="0"/>
      <p:bldP spid="42" grpId="0" animBg="1"/>
      <p:bldP spid="5"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fr-FR" altLang="fr-FR" sz="2800" b="1" u="sng" dirty="0">
              <a:solidFill>
                <a:srgbClr val="62C400"/>
              </a:solidFill>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lvl="0" algn="ctr"/>
            <a:r>
              <a:rPr lang="fr-FR" sz="4000" i="1" dirty="0">
                <a:solidFill>
                  <a:prstClr val="white"/>
                </a:solidFill>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28675"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situations cliniques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les principes de prescription</a:t>
            </a:r>
            <a:r>
              <a:rPr lang="fr-FR" altLang="fr-FR" sz="2200" dirty="0">
                <a:solidFill>
                  <a:srgbClr val="000099"/>
                </a:solidFill>
                <a:cs typeface="Arial" panose="020B0604020202020204" pitchFamily="34" charset="0"/>
              </a:rPr>
              <a:t> vus en formation</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pour les intégrer dans son conseil quotidien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sz="quarter" idx="13"/>
          </p:nvPr>
        </p:nvSpPr>
        <p:spPr bwMode="auto">
          <a:xfrm>
            <a:off x="5588000" y="2003009"/>
            <a:ext cx="6019800" cy="104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dirty="0">
                <a:solidFill>
                  <a:srgbClr val="000099"/>
                </a:solidFill>
              </a:rPr>
              <a:t>Objectif :</a:t>
            </a:r>
          </a:p>
          <a:p>
            <a:pPr eaLnBrk="1" hangingPunct="1">
              <a:lnSpc>
                <a:spcPct val="90000"/>
              </a:lnSpc>
              <a:buFont typeface="Wingdings" panose="05000000000000000000" pitchFamily="2" charset="2"/>
              <a:buChar char="Ø"/>
            </a:pPr>
            <a:r>
              <a:rPr lang="fr-FR" altLang="fr-FR" sz="2000" dirty="0">
                <a:solidFill>
                  <a:srgbClr val="000099"/>
                </a:solidFill>
              </a:rPr>
              <a:t> Positionner l’homéopathie dans votre pratique </a:t>
            </a:r>
            <a:endParaRPr lang="fr-FR" altLang="fr-FR" sz="2000" b="1" dirty="0">
              <a:solidFill>
                <a:srgbClr val="FF0000"/>
              </a:solidFill>
            </a:endParaRPr>
          </a:p>
        </p:txBody>
      </p:sp>
      <p:sp>
        <p:nvSpPr>
          <p:cNvPr id="61447" name="Rectangle 8"/>
          <p:cNvSpPr>
            <a:spLocks noChangeArrowheads="1"/>
          </p:cNvSpPr>
          <p:nvPr/>
        </p:nvSpPr>
        <p:spPr bwMode="auto">
          <a:xfrm>
            <a:off x="3876530" y="3410534"/>
            <a:ext cx="7731270" cy="318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b="1" dirty="0">
                <a:solidFill>
                  <a:srgbClr val="000099"/>
                </a:solidFill>
                <a:cs typeface="Arial" panose="020B0604020202020204" pitchFamily="34" charset="0"/>
              </a:rPr>
              <a:t>En utilisant</a:t>
            </a:r>
          </a:p>
          <a:p>
            <a:pPr marL="0" indent="0" eaLnBrk="1" hangingPunct="1">
              <a:spcBef>
                <a:spcPct val="20000"/>
              </a:spcBef>
            </a:pPr>
            <a:endParaRPr lang="fr-FR" altLang="fr-FR" sz="1800" b="1" dirty="0">
              <a:solidFill>
                <a:srgbClr val="000099"/>
              </a:solidFill>
              <a:cs typeface="Arial" panose="020B0604020202020204" pitchFamily="34" charset="0"/>
            </a:endParaRPr>
          </a:p>
          <a:p>
            <a:pPr marL="0" indent="0" eaLnBrk="1" hangingPunct="1">
              <a:spcBef>
                <a:spcPct val="20000"/>
              </a:spcBef>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dirty="0">
                <a:solidFill>
                  <a:srgbClr val="000099"/>
                </a:solidFill>
                <a:cs typeface="Arial" panose="020B0604020202020204" pitchFamily="34" charset="0"/>
              </a:rPr>
              <a:t>Répondre aux questions : </a:t>
            </a:r>
            <a:r>
              <a:rPr lang="fr-FR" altLang="fr-FR" sz="1800" b="1" i="1" dirty="0">
                <a:solidFill>
                  <a:srgbClr val="000099"/>
                </a:solidFill>
                <a:cs typeface="Arial" panose="020B0604020202020204" pitchFamily="34" charset="0"/>
              </a:rPr>
              <a:t>Dans votre pratique,</a:t>
            </a:r>
          </a:p>
          <a:p>
            <a:pPr lvl="1" eaLnBrk="1" hangingPunct="1">
              <a:spcBef>
                <a:spcPct val="20000"/>
              </a:spcBef>
              <a:buClr>
                <a:srgbClr val="000099"/>
              </a:buClr>
              <a:buFont typeface="Arial" panose="020B0604020202020204" pitchFamily="34" charset="0"/>
              <a:buChar char="-"/>
            </a:pPr>
            <a:r>
              <a:rPr lang="fr-FR" altLang="fr-FR" sz="1800" i="1" dirty="0">
                <a:solidFill>
                  <a:srgbClr val="000099"/>
                </a:solidFill>
                <a:cs typeface="Arial" panose="020B0604020202020204" pitchFamily="34" charset="0"/>
              </a:rPr>
              <a:t>l’homéopathie pour qui ?</a:t>
            </a:r>
          </a:p>
          <a:p>
            <a:pPr lvl="1" eaLnBrk="1" hangingPunct="1">
              <a:spcBef>
                <a:spcPct val="20000"/>
              </a:spcBef>
              <a:buClr>
                <a:srgbClr val="000099"/>
              </a:buClr>
              <a:buFont typeface="Arial" panose="020B0604020202020204" pitchFamily="34" charset="0"/>
              <a:buChar char="-"/>
            </a:pPr>
            <a:r>
              <a:rPr lang="fr-FR" altLang="fr-FR" sz="1800" i="1" dirty="0">
                <a:solidFill>
                  <a:srgbClr val="000099"/>
                </a:solidFill>
                <a:cs typeface="Arial" panose="020B0604020202020204" pitchFamily="34" charset="0"/>
              </a:rPr>
              <a:t>l’homéopathie face aux demandes de solutions « naturelles » ?</a:t>
            </a:r>
          </a:p>
        </p:txBody>
      </p:sp>
      <p:sp>
        <p:nvSpPr>
          <p:cNvPr id="12" name="ZoneTexte 11"/>
          <p:cNvSpPr txBox="1"/>
          <p:nvPr/>
        </p:nvSpPr>
        <p:spPr>
          <a:xfrm rot="21560331">
            <a:off x="1506149"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50</a:t>
            </a:fld>
            <a:endParaRPr lang="fr-FR" dirty="0"/>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3.5. Place de l’homéopathie</a:t>
            </a:r>
          </a:p>
        </p:txBody>
      </p:sp>
      <p:grpSp>
        <p:nvGrpSpPr>
          <p:cNvPr id="14" name="Groupe 13"/>
          <p:cNvGrpSpPr/>
          <p:nvPr/>
        </p:nvGrpSpPr>
        <p:grpSpPr>
          <a:xfrm>
            <a:off x="5598754" y="3795469"/>
            <a:ext cx="1587401" cy="1179532"/>
            <a:chOff x="1496843" y="3571273"/>
            <a:chExt cx="1587401" cy="1179532"/>
          </a:xfrm>
        </p:grpSpPr>
        <p:pic>
          <p:nvPicPr>
            <p:cNvPr id="15" name="Image 14"/>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6" name="ZoneTexte 15"/>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extLst>
      <p:ext uri="{BB962C8B-B14F-4D97-AF65-F5344CB8AC3E}">
        <p14:creationId xmlns:p14="http://schemas.microsoft.com/office/powerpoint/2010/main" val="3390322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986128" y="1909305"/>
            <a:ext cx="88893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r>
              <a:rPr lang="fr-FR" altLang="fr-FR" sz="2000" b="1" dirty="0">
                <a:solidFill>
                  <a:srgbClr val="000099"/>
                </a:solidFill>
                <a:cs typeface="Arial" panose="020B0604020202020204" pitchFamily="34" charset="0"/>
              </a:rPr>
              <a:t>Les médicaments homéopathiques peuvent être conseillés</a:t>
            </a:r>
            <a:r>
              <a:rPr lang="fr-FR" altLang="fr-FR" sz="2000" b="1" dirty="0">
                <a:solidFill>
                  <a:srgbClr val="FF0000"/>
                </a:solidFill>
                <a:cs typeface="Arial" panose="020B0604020202020204" pitchFamily="34" charset="0"/>
              </a:rPr>
              <a:t> </a:t>
            </a:r>
            <a:r>
              <a:rPr lang="fr-FR" altLang="fr-FR" sz="2000" b="1" dirty="0">
                <a:solidFill>
                  <a:srgbClr val="000099"/>
                </a:solidFill>
                <a:cs typeface="Arial" panose="020B0604020202020204" pitchFamily="34" charset="0"/>
              </a:rPr>
              <a:t>:</a:t>
            </a:r>
            <a:endParaRPr lang="fr-FR" altLang="fr-FR" i="1" dirty="0">
              <a:solidFill>
                <a:srgbClr val="000099"/>
              </a:solidFill>
              <a:cs typeface="Arial" panose="020B0604020202020204" pitchFamily="34" charset="0"/>
            </a:endParaRPr>
          </a:p>
        </p:txBody>
      </p:sp>
      <p:sp>
        <p:nvSpPr>
          <p:cNvPr id="1595407" name="Text Box 15"/>
          <p:cNvSpPr txBox="1">
            <a:spLocks noChangeArrowheads="1"/>
          </p:cNvSpPr>
          <p:nvPr/>
        </p:nvSpPr>
        <p:spPr bwMode="auto">
          <a:xfrm>
            <a:off x="1769919" y="2403810"/>
            <a:ext cx="905791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buClr>
                <a:srgbClr val="62C400"/>
              </a:buClr>
              <a:buSzPct val="100000"/>
              <a:buBlip>
                <a:blip r:embed="rId3"/>
              </a:buBlip>
            </a:pPr>
            <a:r>
              <a:rPr lang="fr-FR" altLang="fr-FR" sz="2000" dirty="0">
                <a:solidFill>
                  <a:srgbClr val="000099"/>
                </a:solidFill>
              </a:rPr>
              <a:t>  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 seul </a:t>
            </a:r>
            <a:r>
              <a:rPr lang="fr-FR" altLang="fr-FR" sz="2000" dirty="0">
                <a:solidFill>
                  <a:srgbClr val="000099"/>
                </a:solidFill>
              </a:rPr>
              <a:t>ou</a:t>
            </a:r>
            <a:r>
              <a:rPr lang="fr-FR" altLang="fr-FR" sz="2000" b="1" dirty="0">
                <a:solidFill>
                  <a:srgbClr val="000099"/>
                </a:solidFill>
              </a:rPr>
              <a:t> en attente d’une consultation</a:t>
            </a:r>
          </a:p>
          <a:p>
            <a:pPr>
              <a:buClr>
                <a:srgbClr val="62C400"/>
              </a:buClr>
            </a:pPr>
            <a:r>
              <a:rPr lang="fr-FR" altLang="fr-FR" sz="20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stress, pathologies virales…</a:t>
            </a:r>
          </a:p>
        </p:txBody>
      </p:sp>
      <p:sp>
        <p:nvSpPr>
          <p:cNvPr id="1595408" name="Text Box 16"/>
          <p:cNvSpPr txBox="1">
            <a:spLocks noChangeArrowheads="1"/>
          </p:cNvSpPr>
          <p:nvPr/>
        </p:nvSpPr>
        <p:spPr bwMode="auto">
          <a:xfrm>
            <a:off x="1761981" y="3366345"/>
            <a:ext cx="897991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spcBef>
                <a:spcPts val="600"/>
              </a:spcBef>
              <a:buClr>
                <a:srgbClr val="62C400"/>
              </a:buClr>
              <a:buSzPct val="100000"/>
              <a:buBlip>
                <a:blip r:embed="rId3"/>
              </a:buBlip>
            </a:pPr>
            <a:r>
              <a:rPr lang="fr-FR" altLang="fr-FR" sz="2000" b="1" dirty="0">
                <a:solidFill>
                  <a:srgbClr val="000099"/>
                </a:solidFill>
              </a:rPr>
              <a:t>  Complément</a:t>
            </a:r>
            <a:r>
              <a:rPr lang="fr-FR" altLang="fr-FR" sz="2000" dirty="0">
                <a:solidFill>
                  <a:srgbClr val="000099"/>
                </a:solidFill>
              </a:rPr>
              <a:t> d’une </a:t>
            </a:r>
            <a:r>
              <a:rPr lang="fr-FR" altLang="fr-FR" sz="2000" b="1" dirty="0">
                <a:solidFill>
                  <a:srgbClr val="000099"/>
                </a:solidFill>
              </a:rPr>
              <a:t>prescription </a:t>
            </a:r>
            <a:r>
              <a:rPr lang="fr-FR" altLang="fr-FR" sz="2000" dirty="0">
                <a:solidFill>
                  <a:srgbClr val="000099"/>
                </a:solidFill>
              </a:rPr>
              <a:t>(autres médicaments)</a:t>
            </a:r>
          </a:p>
          <a:p>
            <a:pPr>
              <a:buClr>
                <a:srgbClr val="62C400"/>
              </a:buClr>
            </a:pPr>
            <a:r>
              <a:rPr lang="fr-FR" altLang="fr-FR" sz="18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douleur, </a:t>
            </a:r>
            <a:r>
              <a:rPr lang="fr-FR" altLang="fr-FR" i="1" dirty="0" err="1">
                <a:solidFill>
                  <a:srgbClr val="000099"/>
                </a:solidFill>
                <a:cs typeface="Arial" panose="020B0604020202020204" pitchFamily="34" charset="0"/>
              </a:rPr>
              <a:t>atelle</a:t>
            </a:r>
            <a:r>
              <a:rPr lang="fr-FR" altLang="fr-FR" i="1" dirty="0">
                <a:solidFill>
                  <a:srgbClr val="000099"/>
                </a:solidFill>
                <a:cs typeface="Arial" panose="020B0604020202020204" pitchFamily="34" charset="0"/>
              </a:rPr>
              <a:t>, soins support en oncologie…</a:t>
            </a:r>
          </a:p>
        </p:txBody>
      </p:sp>
      <p:sp>
        <p:nvSpPr>
          <p:cNvPr id="1595409" name="Text Box 17"/>
          <p:cNvSpPr txBox="1">
            <a:spLocks noChangeArrowheads="1"/>
          </p:cNvSpPr>
          <p:nvPr/>
        </p:nvSpPr>
        <p:spPr bwMode="auto">
          <a:xfrm>
            <a:off x="1769919" y="4450108"/>
            <a:ext cx="702627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spcBef>
                <a:spcPts val="600"/>
              </a:spcBef>
              <a:buClr>
                <a:srgbClr val="62C400"/>
              </a:buClr>
              <a:buSzPct val="100000"/>
              <a:buBlip>
                <a:blip r:embed="rId3"/>
              </a:buBlip>
            </a:pPr>
            <a:r>
              <a:rPr lang="fr-FR" altLang="fr-FR" sz="2000" dirty="0">
                <a:solidFill>
                  <a:srgbClr val="000099"/>
                </a:solidFill>
              </a:rPr>
              <a:t>  Complément d’un </a:t>
            </a:r>
            <a:r>
              <a:rPr lang="fr-FR" altLang="fr-FR" sz="2000" b="1" dirty="0">
                <a:solidFill>
                  <a:srgbClr val="000099"/>
                </a:solidFill>
              </a:rPr>
              <a:t>achat spontané</a:t>
            </a:r>
          </a:p>
          <a:p>
            <a:pPr>
              <a:buClr>
                <a:srgbClr val="62C400"/>
              </a:buClr>
            </a:pPr>
            <a:r>
              <a:rPr lang="fr-FR" altLang="fr-FR" sz="20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lavage de nez, crème solaire…</a:t>
            </a: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3.5. Place de l’homéopathie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51</a:t>
            </a:fld>
            <a:endParaRPr lang="fr-FR"/>
          </a:p>
        </p:txBody>
      </p:sp>
      <p:pic>
        <p:nvPicPr>
          <p:cNvPr id="13" name="Image 12"/>
          <p:cNvPicPr>
            <a:picLocks noChangeAspect="1"/>
          </p:cNvPicPr>
          <p:nvPr/>
        </p:nvPicPr>
        <p:blipFill>
          <a:blip r:embed="rId4"/>
          <a:stretch>
            <a:fillRect/>
          </a:stretch>
        </p:blipFill>
        <p:spPr>
          <a:xfrm>
            <a:off x="492309" y="5623386"/>
            <a:ext cx="987638" cy="1018120"/>
          </a:xfrm>
          <a:prstGeom prst="rect">
            <a:avLst/>
          </a:prstGeom>
        </p:spPr>
      </p:pic>
      <p:sp>
        <p:nvSpPr>
          <p:cNvPr id="14" name="ZoneTexte 1"/>
          <p:cNvSpPr txBox="1">
            <a:spLocks noChangeArrowheads="1"/>
          </p:cNvSpPr>
          <p:nvPr/>
        </p:nvSpPr>
        <p:spPr bwMode="auto">
          <a:xfrm>
            <a:off x="1761981" y="5932391"/>
            <a:ext cx="79771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2000" b="1" dirty="0">
                <a:solidFill>
                  <a:srgbClr val="000099"/>
                </a:solidFill>
                <a:cs typeface="Arial" panose="020B0604020202020204" pitchFamily="34" charset="0"/>
              </a:rPr>
              <a:t>Souvent seule solution thérapeutique possible</a:t>
            </a:r>
          </a:p>
        </p:txBody>
      </p:sp>
      <p:pic>
        <p:nvPicPr>
          <p:cNvPr id="15"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462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954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954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954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35" presetClass="emph" presetSubtype="0" repeatCount="indefinite" fill="hold" nodeType="withEffect">
                                  <p:stCondLst>
                                    <p:cond delay="0"/>
                                  </p:stCondLst>
                                  <p:childTnLst>
                                    <p:anim calcmode="discrete" valueType="str">
                                      <p:cBhvr>
                                        <p:cTn id="2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407" grpId="0" autoUpdateAnimBg="0"/>
      <p:bldP spid="1595408" grpId="0" autoUpdateAnimBg="0"/>
      <p:bldP spid="1595409" grpId="0" autoUpdateAnimBg="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33123" name="Text Box 30"/>
          <p:cNvSpPr txBox="1">
            <a:spLocks noChangeArrowheads="1"/>
          </p:cNvSpPr>
          <p:nvPr/>
        </p:nvSpPr>
        <p:spPr bwMode="auto">
          <a:xfrm>
            <a:off x="3515171" y="3516000"/>
            <a:ext cx="5545137" cy="310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30238" algn="l"/>
              </a:tabLst>
              <a:defRPr sz="1600">
                <a:solidFill>
                  <a:schemeClr val="tx1"/>
                </a:solidFill>
                <a:latin typeface="Arial" panose="020B0604020202020204" pitchFamily="34" charset="0"/>
              </a:defRPr>
            </a:lvl1pPr>
            <a:lvl2pPr marL="742950" indent="-285750">
              <a:tabLst>
                <a:tab pos="630238" algn="l"/>
              </a:tabLst>
              <a:defRPr sz="1600">
                <a:solidFill>
                  <a:schemeClr val="tx1"/>
                </a:solidFill>
                <a:latin typeface="Arial" panose="020B0604020202020204" pitchFamily="34" charset="0"/>
              </a:defRPr>
            </a:lvl2pPr>
            <a:lvl3pPr marL="1143000" indent="-228600">
              <a:tabLst>
                <a:tab pos="630238" algn="l"/>
              </a:tabLst>
              <a:defRPr sz="1600">
                <a:solidFill>
                  <a:schemeClr val="tx1"/>
                </a:solidFill>
                <a:latin typeface="Arial" panose="020B0604020202020204" pitchFamily="34" charset="0"/>
              </a:defRPr>
            </a:lvl3pPr>
            <a:lvl4pPr marL="1600200" indent="-228600">
              <a:tabLst>
                <a:tab pos="630238" algn="l"/>
              </a:tabLst>
              <a:defRPr sz="1600">
                <a:solidFill>
                  <a:schemeClr val="tx1"/>
                </a:solidFill>
                <a:latin typeface="Arial" panose="020B0604020202020204" pitchFamily="34" charset="0"/>
              </a:defRPr>
            </a:lvl4pPr>
            <a:lvl5pPr marL="2057400" indent="-228600">
              <a:tabLst>
                <a:tab pos="6302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9pPr>
          </a:lstStyle>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4.1. Troubles anxieux et du sommeil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4.2. Traumatologie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4.3. Dermatologie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4.4. Troubles ORL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4.5. Troubles digestifs</a:t>
            </a:r>
          </a:p>
        </p:txBody>
      </p:sp>
      <p:sp>
        <p:nvSpPr>
          <p:cNvPr id="5" name="ZoneTexte 4"/>
          <p:cNvSpPr txBox="1"/>
          <p:nvPr/>
        </p:nvSpPr>
        <p:spPr>
          <a:xfrm>
            <a:off x="3409877" y="1783144"/>
            <a:ext cx="5508239"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4</a:t>
            </a:r>
          </a:p>
          <a:p>
            <a:pPr algn="ctr"/>
            <a:r>
              <a:rPr lang="fr-FR" altLang="fr-FR" sz="3200" b="1" dirty="0">
                <a:solidFill>
                  <a:srgbClr val="FFFFFF"/>
                </a:solidFill>
                <a:cs typeface="Arial" panose="020B0604020202020204" pitchFamily="34" charset="0"/>
              </a:rPr>
              <a:t>Incontournables du conseil</a:t>
            </a:r>
            <a:endParaRPr lang="fr-FR" sz="3200" dirty="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61" name="Text Box 53"/>
          <p:cNvSpPr txBox="1">
            <a:spLocks noChangeArrowheads="1"/>
          </p:cNvSpPr>
          <p:nvPr/>
        </p:nvSpPr>
        <p:spPr bwMode="auto">
          <a:xfrm>
            <a:off x="946784" y="1761023"/>
            <a:ext cx="504507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Trac par anticipation avec </a:t>
            </a:r>
            <a:r>
              <a:rPr lang="fr-FR" altLang="fr-FR" sz="1500" b="1" dirty="0">
                <a:solidFill>
                  <a:srgbClr val="000099"/>
                </a:solidFill>
                <a:cs typeface="Arial" panose="020B0604020202020204" pitchFamily="34" charset="0"/>
              </a:rPr>
              <a:t>inhibition</a:t>
            </a:r>
            <a:r>
              <a:rPr lang="fr-FR" altLang="fr-FR" sz="1500" dirty="0">
                <a:solidFill>
                  <a:srgbClr val="000099"/>
                </a:solidFill>
                <a:cs typeface="Arial" panose="020B0604020202020204" pitchFamily="34" charset="0"/>
              </a:rPr>
              <a:t>,</a:t>
            </a:r>
            <a:br>
              <a:rPr lang="fr-FR" altLang="fr-FR" sz="1500" dirty="0">
                <a:solidFill>
                  <a:srgbClr val="000099"/>
                </a:solidFill>
                <a:cs typeface="Arial" panose="020B0604020202020204" pitchFamily="34" charset="0"/>
              </a:rPr>
            </a:br>
            <a:r>
              <a:rPr lang="fr-FR" altLang="fr-FR" sz="1500" b="1" dirty="0">
                <a:solidFill>
                  <a:srgbClr val="000099"/>
                </a:solidFill>
                <a:cs typeface="Arial" panose="020B0604020202020204" pitchFamily="34" charset="0"/>
              </a:rPr>
              <a:t>sensation d’abrutissement</a:t>
            </a:r>
            <a:r>
              <a:rPr lang="fr-FR" altLang="fr-FR" sz="1500" dirty="0">
                <a:solidFill>
                  <a:srgbClr val="000099"/>
                </a:solidFill>
                <a:cs typeface="Arial" panose="020B0604020202020204" pitchFamily="34" charset="0"/>
              </a:rPr>
              <a:t>, de vertige, </a:t>
            </a:r>
            <a:r>
              <a:rPr lang="fr-FR" altLang="fr-FR" sz="1500" b="1" dirty="0">
                <a:solidFill>
                  <a:srgbClr val="000099"/>
                </a:solidFill>
                <a:cs typeface="Arial" panose="020B0604020202020204" pitchFamily="34" charset="0"/>
              </a:rPr>
              <a:t>tremblements</a:t>
            </a:r>
            <a:r>
              <a:rPr lang="fr-FR" altLang="fr-FR" sz="1500" dirty="0">
                <a:solidFill>
                  <a:srgbClr val="000099"/>
                </a:solidFill>
                <a:cs typeface="Arial" panose="020B0604020202020204" pitchFamily="34" charset="0"/>
              </a:rPr>
              <a:t>, diarrhées émotionnelles, polyurie</a:t>
            </a:r>
          </a:p>
        </p:txBody>
      </p:sp>
      <p:sp>
        <p:nvSpPr>
          <p:cNvPr id="708662" name="Rectangle 54"/>
          <p:cNvSpPr>
            <a:spLocks noChangeArrowheads="1"/>
          </p:cNvSpPr>
          <p:nvPr/>
        </p:nvSpPr>
        <p:spPr bwMode="auto">
          <a:xfrm>
            <a:off x="7091491" y="1733334"/>
            <a:ext cx="3319148"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matin et soir, </a:t>
            </a:r>
          </a:p>
          <a:p>
            <a:pPr algn="r">
              <a:buFont typeface="Wingdings" panose="05000000000000000000" pitchFamily="2" charset="2"/>
              <a:buNone/>
            </a:pPr>
            <a:r>
              <a:rPr lang="fr-FR" altLang="fr-FR" sz="1300" dirty="0">
                <a:solidFill>
                  <a:srgbClr val="000099"/>
                </a:solidFill>
                <a:cs typeface="Arial" panose="020B0604020202020204" pitchFamily="34" charset="0"/>
              </a:rPr>
              <a:t>à renouveler en cas de besoin</a:t>
            </a:r>
          </a:p>
          <a:p>
            <a:pPr algn="r"/>
            <a:r>
              <a:rPr lang="fr-FR" altLang="fr-FR" sz="1300" dirty="0">
                <a:solidFill>
                  <a:srgbClr val="000099"/>
                </a:solidFill>
                <a:cs typeface="Arial" panose="020B0604020202020204" pitchFamily="34" charset="0"/>
              </a:rPr>
              <a:t>Ou 1 dose la veille et</a:t>
            </a:r>
          </a:p>
          <a:p>
            <a:pPr algn="r"/>
            <a:r>
              <a:rPr lang="fr-FR" altLang="fr-FR" sz="1300" dirty="0">
                <a:solidFill>
                  <a:srgbClr val="000099"/>
                </a:solidFill>
                <a:cs typeface="Arial" panose="020B0604020202020204" pitchFamily="34" charset="0"/>
              </a:rPr>
              <a:t>1 dose 1 heure avant l’épreuve redoutée</a:t>
            </a:r>
            <a:r>
              <a:rPr lang="fr-FR" altLang="fr-FR" sz="1100" dirty="0">
                <a:solidFill>
                  <a:srgbClr val="000099"/>
                </a:solidFill>
                <a:cs typeface="Arial" panose="020B0604020202020204" pitchFamily="34" charset="0"/>
              </a:rPr>
              <a:t> </a:t>
            </a:r>
          </a:p>
        </p:txBody>
      </p:sp>
      <p:sp>
        <p:nvSpPr>
          <p:cNvPr id="708663" name="Text Box 55"/>
          <p:cNvSpPr txBox="1">
            <a:spLocks noChangeArrowheads="1"/>
          </p:cNvSpPr>
          <p:nvPr/>
        </p:nvSpPr>
        <p:spPr bwMode="auto">
          <a:xfrm>
            <a:off x="946784" y="3262209"/>
            <a:ext cx="544478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Comportement </a:t>
            </a:r>
            <a:r>
              <a:rPr lang="fr-FR" altLang="fr-FR" sz="1500" b="1" dirty="0">
                <a:solidFill>
                  <a:srgbClr val="000099"/>
                </a:solidFill>
                <a:cs typeface="Arial" panose="020B0604020202020204" pitchFamily="34" charset="0"/>
              </a:rPr>
              <a:t>paradoxal,</a:t>
            </a:r>
          </a:p>
          <a:p>
            <a:pPr marL="268288" indent="-268288">
              <a:buClr>
                <a:srgbClr val="62C400"/>
              </a:buClr>
              <a:tabLst>
                <a:tab pos="268288" algn="l"/>
                <a:tab pos="7124700" algn="r"/>
              </a:tabLst>
            </a:pPr>
            <a:r>
              <a:rPr lang="fr-FR" altLang="fr-FR" sz="1500" dirty="0">
                <a:solidFill>
                  <a:srgbClr val="000099"/>
                </a:solidFill>
                <a:cs typeface="Arial" panose="020B0604020202020204" pitchFamily="34" charset="0"/>
              </a:rPr>
              <a:t>	hyperesthésie de tous les sens, palpitations et </a:t>
            </a:r>
            <a:r>
              <a:rPr lang="fr-FR" altLang="fr-FR" sz="1500" b="1" dirty="0">
                <a:solidFill>
                  <a:srgbClr val="000099"/>
                </a:solidFill>
                <a:cs typeface="Arial" panose="020B0604020202020204" pitchFamily="34" charset="0"/>
              </a:rPr>
              <a:t>spasmes</a:t>
            </a:r>
            <a:r>
              <a:rPr lang="fr-FR" altLang="fr-FR" sz="1500" dirty="0">
                <a:solidFill>
                  <a:srgbClr val="000099"/>
                </a:solidFill>
                <a:cs typeface="Arial" panose="020B0604020202020204" pitchFamily="34" charset="0"/>
              </a:rPr>
              <a:t> : boule à la gorge, sanglot, spasmes abdominaux, bâillements, soupirs</a:t>
            </a:r>
            <a:br>
              <a:rPr lang="fr-FR" altLang="fr-FR" sz="1500" dirty="0">
                <a:solidFill>
                  <a:srgbClr val="000099"/>
                </a:solidFill>
                <a:cs typeface="Arial" panose="020B0604020202020204" pitchFamily="34" charset="0"/>
              </a:rPr>
            </a:br>
            <a:r>
              <a:rPr lang="fr-FR" altLang="fr-FR" sz="1500" b="1" i="1" dirty="0">
                <a:solidFill>
                  <a:srgbClr val="000099"/>
                </a:solidFill>
                <a:cs typeface="Arial" panose="020B0604020202020204" pitchFamily="34" charset="0"/>
              </a:rPr>
              <a:t>amélioration par la distraction</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708664" name="Rectangle 56"/>
          <p:cNvSpPr>
            <a:spLocks noChangeArrowheads="1"/>
          </p:cNvSpPr>
          <p:nvPr/>
        </p:nvSpPr>
        <p:spPr bwMode="auto">
          <a:xfrm>
            <a:off x="7916248" y="3551099"/>
            <a:ext cx="249439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FR" altLang="fr-FR" b="1" dirty="0" err="1">
                <a:solidFill>
                  <a:srgbClr val="000099"/>
                </a:solidFill>
                <a:cs typeface="Arial" panose="020B0604020202020204" pitchFamily="34" charset="0"/>
              </a:rPr>
              <a:t>Ignatia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amara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matin et soir, </a:t>
            </a:r>
          </a:p>
          <a:p>
            <a:pPr algn="r"/>
            <a:r>
              <a:rPr lang="fr-FR" altLang="fr-FR" sz="1300" dirty="0">
                <a:solidFill>
                  <a:srgbClr val="000099"/>
                </a:solidFill>
                <a:cs typeface="Arial" panose="020B0604020202020204" pitchFamily="34" charset="0"/>
              </a:rPr>
              <a:t>à renouveler en cas de besoin</a:t>
            </a:r>
          </a:p>
        </p:txBody>
      </p:sp>
      <p:sp>
        <p:nvSpPr>
          <p:cNvPr id="708665" name="Text Box 57"/>
          <p:cNvSpPr txBox="1">
            <a:spLocks noChangeArrowheads="1"/>
          </p:cNvSpPr>
          <p:nvPr/>
        </p:nvSpPr>
        <p:spPr bwMode="auto">
          <a:xfrm>
            <a:off x="946784" y="4945524"/>
            <a:ext cx="58049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Sujet </a:t>
            </a:r>
            <a:r>
              <a:rPr lang="fr-FR" altLang="fr-FR" sz="1500" b="1" dirty="0">
                <a:solidFill>
                  <a:srgbClr val="000099"/>
                </a:solidFill>
                <a:cs typeface="Arial" panose="020B0604020202020204" pitchFamily="34" charset="0"/>
              </a:rPr>
              <a:t>agité/précipité</a:t>
            </a:r>
            <a:r>
              <a:rPr lang="fr-FR" altLang="fr-FR" sz="1500" dirty="0">
                <a:solidFill>
                  <a:srgbClr val="000099"/>
                </a:solidFill>
                <a:cs typeface="Arial" panose="020B0604020202020204" pitchFamily="34" charset="0"/>
              </a:rPr>
              <a:t>, voudrait avoir fini avant de commencer,</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tendance diarrhéique, </a:t>
            </a:r>
            <a:r>
              <a:rPr lang="fr-FR" altLang="fr-FR" sz="1500" b="1" dirty="0">
                <a:solidFill>
                  <a:srgbClr val="000099"/>
                </a:solidFill>
                <a:cs typeface="Arial" panose="020B0604020202020204" pitchFamily="34" charset="0"/>
              </a:rPr>
              <a:t>éructations, </a:t>
            </a:r>
            <a:r>
              <a:rPr lang="fr-FR" altLang="fr-FR" sz="1500" b="1" i="1" dirty="0">
                <a:solidFill>
                  <a:srgbClr val="000099"/>
                </a:solidFill>
                <a:cs typeface="Arial" panose="020B0604020202020204" pitchFamily="34" charset="0"/>
              </a:rPr>
              <a:t>besoin de sucre qui aggrave </a:t>
            </a:r>
            <a:r>
              <a:rPr lang="fr-FR" altLang="fr-FR" sz="1500" i="1" dirty="0">
                <a:solidFill>
                  <a:srgbClr val="000099"/>
                </a:solidFill>
                <a:cs typeface="Arial" panose="020B0604020202020204" pitchFamily="34" charset="0"/>
              </a:rPr>
              <a:t>les troubles digestifs</a:t>
            </a:r>
          </a:p>
        </p:txBody>
      </p:sp>
      <p:sp>
        <p:nvSpPr>
          <p:cNvPr id="708666" name="Rectangle 58"/>
          <p:cNvSpPr>
            <a:spLocks noChangeArrowheads="1"/>
          </p:cNvSpPr>
          <p:nvPr/>
        </p:nvSpPr>
        <p:spPr bwMode="auto">
          <a:xfrm>
            <a:off x="7673769" y="4945524"/>
            <a:ext cx="273687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a:solidFill>
                  <a:srgbClr val="000099"/>
                </a:solidFill>
                <a:cs typeface="Arial" panose="020B0604020202020204" pitchFamily="34" charset="0"/>
              </a:rPr>
              <a:t>Argentum nitricum 15 CH</a:t>
            </a:r>
            <a:endParaRPr lang="fr-FR" altLang="fr-FR">
              <a:solidFill>
                <a:srgbClr val="000099"/>
              </a:solidFill>
              <a:cs typeface="Arial" panose="020B0604020202020204" pitchFamily="34" charset="0"/>
            </a:endParaRPr>
          </a:p>
          <a:p>
            <a:pPr algn="r">
              <a:buFont typeface="Wingdings" panose="05000000000000000000" pitchFamily="2" charset="2"/>
              <a:buNone/>
            </a:pPr>
            <a:r>
              <a:rPr lang="fr-FR" altLang="fr-FR" sz="1300">
                <a:solidFill>
                  <a:srgbClr val="000099"/>
                </a:solidFill>
                <a:cs typeface="Arial" panose="020B0604020202020204" pitchFamily="34" charset="0"/>
              </a:rPr>
              <a:t>5 granules matin et soir,</a:t>
            </a:r>
          </a:p>
          <a:p>
            <a:pPr algn="r">
              <a:buFont typeface="Wingdings" panose="05000000000000000000" pitchFamily="2" charset="2"/>
              <a:buNone/>
            </a:pPr>
            <a:r>
              <a:rPr lang="fr-FR" altLang="fr-FR" sz="1300">
                <a:solidFill>
                  <a:srgbClr val="000099"/>
                </a:solidFill>
                <a:cs typeface="Arial" panose="020B0604020202020204" pitchFamily="34" charset="0"/>
              </a:rPr>
              <a:t>à renouveler en cas de besoin</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anxieux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86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86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86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86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86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08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61" grpId="0" autoUpdateAnimBg="0"/>
      <p:bldP spid="708662" grpId="0" animBg="1"/>
      <p:bldP spid="708663" grpId="0" autoUpdateAnimBg="0"/>
      <p:bldP spid="708664" grpId="0" animBg="1"/>
      <p:bldP spid="708665" grpId="0" autoUpdateAnimBg="0"/>
      <p:bldP spid="70866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67" name="Text Box 59"/>
          <p:cNvSpPr txBox="1">
            <a:spLocks noChangeArrowheads="1"/>
          </p:cNvSpPr>
          <p:nvPr/>
        </p:nvSpPr>
        <p:spPr bwMode="auto">
          <a:xfrm>
            <a:off x="946785" y="1863069"/>
            <a:ext cx="50450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Irritabilité, colère, agressivité</a:t>
            </a:r>
            <a:r>
              <a:rPr lang="fr-FR" altLang="fr-FR" sz="1500" dirty="0">
                <a:solidFill>
                  <a:srgbClr val="000099"/>
                </a:solidFill>
                <a:cs typeface="Arial" panose="020B0604020202020204" pitchFamily="34" charset="0"/>
              </a:rPr>
              <a:t>, spasmes digestifs, dans un </a:t>
            </a:r>
            <a:r>
              <a:rPr lang="fr-FR" altLang="fr-FR" sz="1500" b="1" dirty="0">
                <a:solidFill>
                  <a:srgbClr val="000099"/>
                </a:solidFill>
                <a:cs typeface="Arial" panose="020B0604020202020204" pitchFamily="34" charset="0"/>
              </a:rPr>
              <a:t>contexte de surmenage, abus</a:t>
            </a:r>
            <a:r>
              <a:rPr lang="fr-FR" altLang="fr-FR" sz="1500" dirty="0">
                <a:solidFill>
                  <a:srgbClr val="000099"/>
                </a:solidFill>
                <a:cs typeface="Arial" panose="020B0604020202020204" pitchFamily="34" charset="0"/>
              </a:rPr>
              <a:t> d’excitants (café, alcool, …)</a:t>
            </a:r>
          </a:p>
        </p:txBody>
      </p:sp>
      <p:sp>
        <p:nvSpPr>
          <p:cNvPr id="708668" name="Rectangle 60"/>
          <p:cNvSpPr>
            <a:spLocks noChangeArrowheads="1"/>
          </p:cNvSpPr>
          <p:nvPr/>
        </p:nvSpPr>
        <p:spPr bwMode="auto">
          <a:xfrm>
            <a:off x="7898990" y="1757332"/>
            <a:ext cx="2494392" cy="817245"/>
          </a:xfrm>
          <a:prstGeom prst="roundRect">
            <a:avLst/>
          </a:prstGeom>
          <a:noFill/>
          <a:ln w="3175" algn="ctr">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matin et soir,</a:t>
            </a:r>
          </a:p>
          <a:p>
            <a:pPr algn="r">
              <a:buFont typeface="Wingdings" panose="05000000000000000000" pitchFamily="2" charset="2"/>
              <a:buNone/>
            </a:pPr>
            <a:r>
              <a:rPr lang="fr-FR" altLang="fr-FR" sz="1300" dirty="0">
                <a:solidFill>
                  <a:srgbClr val="000099"/>
                </a:solidFill>
                <a:cs typeface="Arial" panose="020B0604020202020204" pitchFamily="34" charset="0"/>
              </a:rPr>
              <a:t>à renouveler en cas de besoin</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anxieux</a:t>
            </a:r>
          </a:p>
        </p:txBody>
      </p:sp>
      <p:sp>
        <p:nvSpPr>
          <p:cNvPr id="18" name="Text Box 59"/>
          <p:cNvSpPr txBox="1">
            <a:spLocks noChangeArrowheads="1"/>
          </p:cNvSpPr>
          <p:nvPr/>
        </p:nvSpPr>
        <p:spPr bwMode="auto">
          <a:xfrm>
            <a:off x="946785" y="3108480"/>
            <a:ext cx="42560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Suite de </a:t>
            </a:r>
            <a:r>
              <a:rPr lang="fr-FR" altLang="fr-FR" sz="1500" b="1" dirty="0">
                <a:solidFill>
                  <a:srgbClr val="000099"/>
                </a:solidFill>
                <a:cs typeface="Arial" panose="020B0604020202020204" pitchFamily="34" charset="0"/>
              </a:rPr>
              <a:t>frustration, </a:t>
            </a:r>
            <a:r>
              <a:rPr lang="fr-FR" altLang="fr-FR" sz="1500" dirty="0">
                <a:solidFill>
                  <a:srgbClr val="000099"/>
                </a:solidFill>
                <a:cs typeface="Arial" panose="020B0604020202020204" pitchFamily="34" charset="0"/>
              </a:rPr>
              <a:t>sentiment d’</a:t>
            </a:r>
            <a:r>
              <a:rPr lang="fr-FR" altLang="fr-FR" sz="1500" b="1" dirty="0">
                <a:solidFill>
                  <a:srgbClr val="000099"/>
                </a:solidFill>
                <a:cs typeface="Arial" panose="020B0604020202020204" pitchFamily="34" charset="0"/>
              </a:rPr>
              <a:t>injustice</a:t>
            </a:r>
            <a:r>
              <a:rPr lang="fr-FR" altLang="fr-FR" sz="1500" dirty="0">
                <a:solidFill>
                  <a:srgbClr val="000099"/>
                </a:solidFill>
                <a:cs typeface="Arial" panose="020B0604020202020204" pitchFamily="34" charset="0"/>
              </a:rPr>
              <a:t>, de colère ou de chagrin dissimulé</a:t>
            </a:r>
          </a:p>
        </p:txBody>
      </p:sp>
      <p:sp>
        <p:nvSpPr>
          <p:cNvPr id="19" name="Rectangle 60"/>
          <p:cNvSpPr>
            <a:spLocks noChangeArrowheads="1"/>
          </p:cNvSpPr>
          <p:nvPr/>
        </p:nvSpPr>
        <p:spPr bwMode="auto">
          <a:xfrm>
            <a:off x="7845634" y="3062604"/>
            <a:ext cx="2547748" cy="595908"/>
          </a:xfrm>
          <a:prstGeom prst="roundRect">
            <a:avLst/>
          </a:prstGeom>
          <a:noFill/>
          <a:ln w="3175" algn="ctr">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Staphysagria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par jour pendant 3 jours</a:t>
            </a:r>
          </a:p>
        </p:txBody>
      </p:sp>
      <p:sp>
        <p:nvSpPr>
          <p:cNvPr id="21" name="Rectangle 5"/>
          <p:cNvSpPr>
            <a:spLocks noChangeArrowheads="1"/>
          </p:cNvSpPr>
          <p:nvPr/>
        </p:nvSpPr>
        <p:spPr bwMode="auto">
          <a:xfrm>
            <a:off x="7658161" y="4158108"/>
            <a:ext cx="273522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Aconitum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napellus</a:t>
            </a:r>
            <a:r>
              <a:rPr lang="fr-FR" altLang="fr-FR" b="1" dirty="0">
                <a:solidFill>
                  <a:srgbClr val="000099"/>
                </a:solidFill>
                <a:cs typeface="Arial" panose="020B0604020202020204" pitchFamily="34" charset="0"/>
              </a:rPr>
              <a:t> 30 CH</a:t>
            </a:r>
          </a:p>
          <a:p>
            <a:pPr algn="ctr">
              <a:defRPr/>
            </a:pPr>
            <a:r>
              <a:rPr lang="fr-FR" altLang="fr-FR" sz="1300" dirty="0">
                <a:solidFill>
                  <a:srgbClr val="000099"/>
                </a:solidFill>
              </a:rPr>
              <a:t>1 dose à renouveler</a:t>
            </a:r>
          </a:p>
          <a:p>
            <a:pPr algn="ctr">
              <a:defRPr/>
            </a:pPr>
            <a:r>
              <a:rPr lang="fr-FR" altLang="fr-FR" sz="1300" dirty="0">
                <a:solidFill>
                  <a:srgbClr val="000099"/>
                </a:solidFill>
              </a:rPr>
              <a:t>½ heure après si besoin</a:t>
            </a:r>
          </a:p>
        </p:txBody>
      </p:sp>
      <p:sp>
        <p:nvSpPr>
          <p:cNvPr id="22" name="Text Box 59"/>
          <p:cNvSpPr txBox="1">
            <a:spLocks noChangeArrowheads="1"/>
          </p:cNvSpPr>
          <p:nvPr/>
        </p:nvSpPr>
        <p:spPr bwMode="auto">
          <a:xfrm>
            <a:off x="946785" y="4286708"/>
            <a:ext cx="45101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Crise de panique </a:t>
            </a:r>
            <a:r>
              <a:rPr lang="fr-FR" altLang="fr-FR" sz="1500" b="1" dirty="0">
                <a:solidFill>
                  <a:srgbClr val="000099"/>
                </a:solidFill>
                <a:cs typeface="Arial" panose="020B0604020202020204" pitchFamily="34" charset="0"/>
              </a:rPr>
              <a:t>intense et brutale</a:t>
            </a:r>
            <a:r>
              <a:rPr lang="fr-FR" altLang="fr-FR" sz="1500" dirty="0">
                <a:solidFill>
                  <a:srgbClr val="000099"/>
                </a:solidFill>
                <a:cs typeface="Arial" panose="020B0604020202020204" pitchFamily="34" charset="0"/>
              </a:rPr>
              <a:t>,  sensation de palpitations, </a:t>
            </a:r>
            <a:r>
              <a:rPr lang="fr-FR" altLang="fr-FR" sz="1500" b="1" dirty="0">
                <a:solidFill>
                  <a:srgbClr val="000099"/>
                </a:solidFill>
                <a:cs typeface="Arial" panose="020B0604020202020204" pitchFamily="34" charset="0"/>
              </a:rPr>
              <a:t>« peur de mourir »</a:t>
            </a:r>
          </a:p>
        </p:txBody>
      </p:sp>
    </p:spTree>
    <p:extLst>
      <p:ext uri="{BB962C8B-B14F-4D97-AF65-F5344CB8AC3E}">
        <p14:creationId xmlns:p14="http://schemas.microsoft.com/office/powerpoint/2010/main" val="2186793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8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8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67" grpId="0"/>
      <p:bldP spid="708668" grpId="0" animBg="1"/>
      <p:bldP spid="18" grpId="0"/>
      <p:bldP spid="19" grpId="0" animBg="1"/>
      <p:bldP spid="21"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703" name="Text Box 71"/>
          <p:cNvSpPr txBox="1">
            <a:spLocks noChangeArrowheads="1"/>
          </p:cNvSpPr>
          <p:nvPr/>
        </p:nvSpPr>
        <p:spPr bwMode="auto">
          <a:xfrm>
            <a:off x="955929" y="2060576"/>
            <a:ext cx="480624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Suite de mauvaises nouvelles, trac d’anticipation</a:t>
            </a:r>
            <a:r>
              <a:rPr lang="fr-FR" altLang="fr-FR" sz="1500" dirty="0">
                <a:solidFill>
                  <a:srgbClr val="000099"/>
                </a:solidFill>
                <a:cs typeface="Arial" panose="020B0604020202020204" pitchFamily="34" charset="0"/>
              </a:rPr>
              <a:t> avec inhibition,</a:t>
            </a:r>
            <a:br>
              <a:rPr lang="fr-FR" altLang="fr-FR" sz="1500" dirty="0">
                <a:solidFill>
                  <a:srgbClr val="000099"/>
                </a:solidFill>
                <a:cs typeface="Arial" panose="020B0604020202020204" pitchFamily="34" charset="0"/>
              </a:rPr>
            </a:br>
            <a:r>
              <a:rPr lang="fr-FR" altLang="fr-FR" sz="1500" i="1" dirty="0">
                <a:solidFill>
                  <a:srgbClr val="000099"/>
                </a:solidFill>
                <a:cs typeface="Arial" panose="020B0604020202020204" pitchFamily="34" charset="0"/>
              </a:rPr>
              <a:t>aggravation par la crainte de ne pas s’endormir</a:t>
            </a:r>
            <a:endParaRPr lang="fr-FR" altLang="fr-FR" sz="1500" b="1" i="1" dirty="0">
              <a:solidFill>
                <a:srgbClr val="000099"/>
              </a:solidFill>
              <a:cs typeface="Arial" panose="020B0604020202020204" pitchFamily="34" charset="0"/>
            </a:endParaRPr>
          </a:p>
        </p:txBody>
      </p:sp>
      <p:sp>
        <p:nvSpPr>
          <p:cNvPr id="709704" name="Rectangle 72"/>
          <p:cNvSpPr>
            <a:spLocks noChangeArrowheads="1"/>
          </p:cNvSpPr>
          <p:nvPr/>
        </p:nvSpPr>
        <p:spPr bwMode="auto">
          <a:xfrm>
            <a:off x="6677022" y="204820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Gelsemium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709705" name="Text Box 73"/>
          <p:cNvSpPr txBox="1">
            <a:spLocks noChangeArrowheads="1"/>
          </p:cNvSpPr>
          <p:nvPr/>
        </p:nvSpPr>
        <p:spPr bwMode="auto">
          <a:xfrm>
            <a:off x="955928" y="3409952"/>
            <a:ext cx="4356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Suite d’émotions</a:t>
            </a:r>
            <a:r>
              <a:rPr lang="fr-FR" altLang="fr-FR" sz="1500" dirty="0">
                <a:solidFill>
                  <a:srgbClr val="000099"/>
                </a:solidFill>
                <a:cs typeface="Arial" panose="020B0604020202020204" pitchFamily="34" charset="0"/>
              </a:rPr>
              <a:t>, de chagrins, avec comportement </a:t>
            </a:r>
            <a:r>
              <a:rPr lang="fr-FR" altLang="fr-FR" sz="1500" b="1" dirty="0">
                <a:solidFill>
                  <a:srgbClr val="000099"/>
                </a:solidFill>
                <a:cs typeface="Arial" panose="020B0604020202020204" pitchFamily="34" charset="0"/>
              </a:rPr>
              <a:t>paradoxal</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hypersensibilité, spasmes</a:t>
            </a:r>
            <a:r>
              <a:rPr lang="fr-FR" altLang="fr-FR" sz="1500" dirty="0">
                <a:solidFill>
                  <a:srgbClr val="000099"/>
                </a:solidFill>
                <a:cs typeface="Arial" panose="020B0604020202020204" pitchFamily="34" charset="0"/>
              </a:rPr>
              <a:t> : boule dans la gorge, sanglot, nœud à l’estomac </a:t>
            </a:r>
            <a:endParaRPr lang="fr-FR" altLang="fr-FR" sz="1500" b="1" dirty="0">
              <a:solidFill>
                <a:srgbClr val="000099"/>
              </a:solidFill>
              <a:cs typeface="Arial" panose="020B0604020202020204" pitchFamily="34" charset="0"/>
            </a:endParaRPr>
          </a:p>
        </p:txBody>
      </p:sp>
      <p:sp>
        <p:nvSpPr>
          <p:cNvPr id="709706" name="Rectangle 74"/>
          <p:cNvSpPr>
            <a:spLocks noChangeArrowheads="1"/>
          </p:cNvSpPr>
          <p:nvPr/>
        </p:nvSpPr>
        <p:spPr bwMode="auto">
          <a:xfrm>
            <a:off x="6677022" y="3449170"/>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Ignatia amara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709707" name="Text Box 75"/>
          <p:cNvSpPr txBox="1">
            <a:spLocks noChangeArrowheads="1"/>
          </p:cNvSpPr>
          <p:nvPr/>
        </p:nvSpPr>
        <p:spPr bwMode="auto">
          <a:xfrm>
            <a:off x="955928" y="4877246"/>
            <a:ext cx="449389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dirty="0" err="1">
                <a:solidFill>
                  <a:srgbClr val="000099"/>
                </a:solidFill>
                <a:cs typeface="Arial" panose="020B0604020202020204" pitchFamily="34" charset="0"/>
              </a:rPr>
              <a:t>hyperidéation</a:t>
            </a:r>
            <a:r>
              <a:rPr lang="fr-FR" altLang="fr-FR" sz="1500" dirty="0">
                <a:solidFill>
                  <a:srgbClr val="000099"/>
                </a:solidFill>
                <a:cs typeface="Arial" panose="020B0604020202020204" pitchFamily="34" charset="0"/>
              </a:rPr>
              <a:t>, à la suite d’</a:t>
            </a:r>
            <a:r>
              <a:rPr lang="fr-FR" altLang="fr-FR" sz="1500" b="1" dirty="0">
                <a:solidFill>
                  <a:srgbClr val="000099"/>
                </a:solidFill>
                <a:cs typeface="Arial" panose="020B0604020202020204" pitchFamily="34" charset="0"/>
              </a:rPr>
              <a:t>émotions vives</a:t>
            </a:r>
          </a:p>
        </p:txBody>
      </p:sp>
      <p:sp>
        <p:nvSpPr>
          <p:cNvPr id="709708" name="Rectangle 76"/>
          <p:cNvSpPr>
            <a:spLocks noChangeArrowheads="1"/>
          </p:cNvSpPr>
          <p:nvPr/>
        </p:nvSpPr>
        <p:spPr bwMode="auto">
          <a:xfrm>
            <a:off x="6677022" y="4630205"/>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a:solidFill>
                  <a:srgbClr val="000099"/>
                </a:solidFill>
                <a:cs typeface="Arial" panose="020B0604020202020204" pitchFamily="34" charset="0"/>
              </a:rPr>
              <a:t>Coffea cruda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137225" name="Text Box 87"/>
          <p:cNvSpPr txBox="1">
            <a:spLocks noChangeArrowheads="1"/>
          </p:cNvSpPr>
          <p:nvPr/>
        </p:nvSpPr>
        <p:spPr bwMode="auto">
          <a:xfrm>
            <a:off x="1052757" y="1597162"/>
            <a:ext cx="3308228"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Insomnie d’endormissement</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97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97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97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97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97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0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703" grpId="0" autoUpdateAnimBg="0"/>
      <p:bldP spid="709704" grpId="0" animBg="1"/>
      <p:bldP spid="709705" grpId="0" autoUpdateAnimBg="0"/>
      <p:bldP spid="709706" grpId="0" animBg="1"/>
      <p:bldP spid="709707" grpId="0" autoUpdateAnimBg="0"/>
      <p:bldP spid="70970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8" name="Text Box 4"/>
          <p:cNvSpPr txBox="1">
            <a:spLocks noChangeArrowheads="1"/>
          </p:cNvSpPr>
          <p:nvPr/>
        </p:nvSpPr>
        <p:spPr bwMode="auto">
          <a:xfrm>
            <a:off x="977900" y="2579688"/>
            <a:ext cx="401796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Réveil nocturne</a:t>
            </a:r>
            <a:r>
              <a:rPr lang="fr-FR" altLang="fr-FR" sz="1500" b="1" dirty="0">
                <a:solidFill>
                  <a:srgbClr val="000099"/>
                </a:solidFill>
                <a:cs typeface="Arial" panose="020B0604020202020204" pitchFamily="34" charset="0"/>
              </a:rPr>
              <a:t> entre minuit et 1h du matin </a:t>
            </a:r>
            <a:r>
              <a:rPr lang="fr-FR" altLang="fr-FR" sz="1500" dirty="0">
                <a:solidFill>
                  <a:srgbClr val="000099"/>
                </a:solidFill>
                <a:cs typeface="Arial" panose="020B0604020202020204" pitchFamily="34" charset="0"/>
              </a:rPr>
              <a:t>+ angoisses, sensation de mort imminente,</a:t>
            </a:r>
            <a:r>
              <a:rPr lang="fr-FR" altLang="fr-FR" sz="1500" b="1" dirty="0">
                <a:solidFill>
                  <a:srgbClr val="000099"/>
                </a:solidFill>
                <a:cs typeface="Arial" panose="020B0604020202020204" pitchFamily="34" charset="0"/>
              </a:rPr>
              <a:t> intensité, brutalité</a:t>
            </a:r>
          </a:p>
        </p:txBody>
      </p:sp>
      <p:sp>
        <p:nvSpPr>
          <p:cNvPr id="2433029" name="Rectangle 5"/>
          <p:cNvSpPr>
            <a:spLocks noChangeArrowheads="1"/>
          </p:cNvSpPr>
          <p:nvPr/>
        </p:nvSpPr>
        <p:spPr bwMode="auto">
          <a:xfrm>
            <a:off x="6654866" y="254031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Aconitum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napellus</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3030" name="Text Box 6"/>
          <p:cNvSpPr txBox="1">
            <a:spLocks noChangeArrowheads="1"/>
          </p:cNvSpPr>
          <p:nvPr/>
        </p:nvSpPr>
        <p:spPr bwMode="auto">
          <a:xfrm>
            <a:off x="977899" y="4698048"/>
            <a:ext cx="500086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Difficultés d’endormissement </a:t>
            </a:r>
            <a:r>
              <a:rPr lang="fr-FR" altLang="fr-FR" sz="1500" dirty="0">
                <a:solidFill>
                  <a:srgbClr val="000099"/>
                </a:solidFill>
                <a:cs typeface="Arial" panose="020B0604020202020204" pitchFamily="34" charset="0"/>
              </a:rPr>
              <a:t>puis réveil</a:t>
            </a:r>
            <a:r>
              <a:rPr lang="fr-FR" altLang="fr-FR" sz="1500" b="1" dirty="0">
                <a:solidFill>
                  <a:srgbClr val="000099"/>
                </a:solidFill>
                <a:cs typeface="Arial" panose="020B0604020202020204" pitchFamily="34" charset="0"/>
              </a:rPr>
              <a:t> vers 3h du matin </a:t>
            </a:r>
            <a:r>
              <a:rPr lang="fr-FR" altLang="fr-FR" sz="1500" dirty="0">
                <a:solidFill>
                  <a:srgbClr val="000099"/>
                </a:solidFill>
                <a:cs typeface="Arial" panose="020B0604020202020204" pitchFamily="34" charset="0"/>
              </a:rPr>
              <a:t>avec préoccupations, sensibilité aux bruits,</a:t>
            </a:r>
            <a:r>
              <a:rPr lang="fr-FR" altLang="fr-FR" sz="1500" b="1" dirty="0">
                <a:solidFill>
                  <a:srgbClr val="000099"/>
                </a:solidFill>
                <a:cs typeface="Arial" panose="020B0604020202020204" pitchFamily="34" charset="0"/>
              </a:rPr>
              <a:t> surmenage </a:t>
            </a:r>
          </a:p>
        </p:txBody>
      </p:sp>
      <p:sp>
        <p:nvSpPr>
          <p:cNvPr id="2433031" name="Rectangle 7"/>
          <p:cNvSpPr>
            <a:spLocks noChangeArrowheads="1"/>
          </p:cNvSpPr>
          <p:nvPr/>
        </p:nvSpPr>
        <p:spPr bwMode="auto">
          <a:xfrm>
            <a:off x="6654866" y="469804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139271" name="Text Box 11"/>
          <p:cNvSpPr txBox="1">
            <a:spLocks noChangeArrowheads="1"/>
          </p:cNvSpPr>
          <p:nvPr/>
        </p:nvSpPr>
        <p:spPr bwMode="auto">
          <a:xfrm>
            <a:off x="1052757" y="1603606"/>
            <a:ext cx="2217981" cy="3762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Réveils nocturnes</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30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330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3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3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3028" grpId="0" autoUpdateAnimBg="0"/>
      <p:bldP spid="2433029" grpId="0" animBg="1"/>
      <p:bldP spid="2433030" grpId="0" autoUpdateAnimBg="0"/>
      <p:bldP spid="24330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6" name="Text Box 4"/>
          <p:cNvSpPr txBox="1">
            <a:spLocks noChangeArrowheads="1"/>
          </p:cNvSpPr>
          <p:nvPr/>
        </p:nvSpPr>
        <p:spPr bwMode="auto">
          <a:xfrm>
            <a:off x="946515" y="2329349"/>
            <a:ext cx="4017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Cauchemars et agitation, colère,</a:t>
            </a:r>
            <a:br>
              <a:rPr lang="fr-FR" altLang="fr-FR" sz="1500" b="1" dirty="0">
                <a:solidFill>
                  <a:srgbClr val="000099"/>
                </a:solidFill>
                <a:cs typeface="Arial" panose="020B0604020202020204" pitchFamily="34" charset="0"/>
              </a:rPr>
            </a:br>
            <a:r>
              <a:rPr lang="fr-FR" altLang="fr-FR" sz="1500" b="1" dirty="0">
                <a:solidFill>
                  <a:srgbClr val="000099"/>
                </a:solidFill>
                <a:cs typeface="Arial" panose="020B0604020202020204" pitchFamily="34" charset="0"/>
              </a:rPr>
              <a:t>violence, jalousie</a:t>
            </a:r>
          </a:p>
        </p:txBody>
      </p:sp>
      <p:sp>
        <p:nvSpPr>
          <p:cNvPr id="2435077" name="Rectangle 5"/>
          <p:cNvSpPr>
            <a:spLocks noChangeArrowheads="1"/>
          </p:cNvSpPr>
          <p:nvPr/>
        </p:nvSpPr>
        <p:spPr bwMode="auto">
          <a:xfrm>
            <a:off x="6707619" y="2195364"/>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Hyoscyamus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niger</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5078" name="Text Box 6"/>
          <p:cNvSpPr txBox="1">
            <a:spLocks noChangeArrowheads="1"/>
          </p:cNvSpPr>
          <p:nvPr/>
        </p:nvSpPr>
        <p:spPr bwMode="auto">
          <a:xfrm>
            <a:off x="946515" y="3412681"/>
            <a:ext cx="488657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Anxiété, peur de la solitude, de</a:t>
            </a:r>
            <a:r>
              <a:rPr lang="fr-FR" altLang="fr-FR" sz="1500" b="1" dirty="0">
                <a:solidFill>
                  <a:srgbClr val="000099"/>
                </a:solidFill>
                <a:cs typeface="Arial" panose="020B0604020202020204" pitchFamily="34" charset="0"/>
              </a:rPr>
              <a:t> l’obscurité</a:t>
            </a:r>
            <a:r>
              <a:rPr lang="fr-FR" altLang="fr-FR" sz="1500" dirty="0">
                <a:solidFill>
                  <a:srgbClr val="000099"/>
                </a:solidFill>
                <a:cs typeface="Arial" panose="020B0604020202020204" pitchFamily="34" charset="0"/>
              </a:rPr>
              <a:t>, cauchemars, parle en dormant,</a:t>
            </a:r>
            <a:r>
              <a:rPr lang="fr-FR" altLang="fr-FR" sz="1500" b="1" dirty="0">
                <a:solidFill>
                  <a:srgbClr val="000099"/>
                </a:solidFill>
                <a:cs typeface="Arial" panose="020B0604020202020204" pitchFamily="34" charset="0"/>
              </a:rPr>
              <a:t> terreurs nocturnes</a:t>
            </a:r>
          </a:p>
          <a:p>
            <a:pPr>
              <a:buClr>
                <a:srgbClr val="62C400"/>
              </a:buClr>
              <a:tabLst>
                <a:tab pos="261938" algn="l"/>
              </a:tabLst>
            </a:pPr>
            <a:r>
              <a:rPr lang="fr-FR" altLang="fr-FR" sz="1500" b="1"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amélioration par la lumière diffuse (veilleuse…)</a:t>
            </a:r>
          </a:p>
        </p:txBody>
      </p:sp>
      <p:sp>
        <p:nvSpPr>
          <p:cNvPr id="2435079" name="Rectangle 7"/>
          <p:cNvSpPr>
            <a:spLocks noChangeArrowheads="1"/>
          </p:cNvSpPr>
          <p:nvPr/>
        </p:nvSpPr>
        <p:spPr bwMode="auto">
          <a:xfrm>
            <a:off x="6707619" y="3387110"/>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Stramonium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5080" name="Text Box 8"/>
          <p:cNvSpPr txBox="1">
            <a:spLocks noChangeArrowheads="1"/>
          </p:cNvSpPr>
          <p:nvPr/>
        </p:nvSpPr>
        <p:spPr bwMode="auto">
          <a:xfrm>
            <a:off x="946515" y="4553120"/>
            <a:ext cx="49493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Cauchemars et parle en dormant, </a:t>
            </a:r>
          </a:p>
          <a:p>
            <a:pPr>
              <a:buClr>
                <a:srgbClr val="62C400"/>
              </a:buClr>
            </a:pPr>
            <a:r>
              <a:rPr lang="fr-FR" altLang="fr-FR" sz="1500" b="1" dirty="0">
                <a:solidFill>
                  <a:srgbClr val="000099"/>
                </a:solidFill>
                <a:cs typeface="Arial" panose="020B0604020202020204" pitchFamily="34" charset="0"/>
              </a:rPr>
              <a:t>      grince des dents, agitation des mains le jour</a:t>
            </a:r>
          </a:p>
        </p:txBody>
      </p:sp>
      <p:sp>
        <p:nvSpPr>
          <p:cNvPr id="2435081" name="Rectangle 9"/>
          <p:cNvSpPr>
            <a:spLocks noChangeArrowheads="1"/>
          </p:cNvSpPr>
          <p:nvPr/>
        </p:nvSpPr>
        <p:spPr bwMode="auto">
          <a:xfrm>
            <a:off x="6707619" y="4578856"/>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bromatum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141321" name="Text Box 11"/>
          <p:cNvSpPr txBox="1">
            <a:spLocks noChangeArrowheads="1"/>
          </p:cNvSpPr>
          <p:nvPr/>
        </p:nvSpPr>
        <p:spPr bwMode="auto">
          <a:xfrm>
            <a:off x="1052757" y="1594496"/>
            <a:ext cx="1672858" cy="3762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Cauchemars</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5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350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50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350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350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35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5076" grpId="0" autoUpdateAnimBg="0"/>
      <p:bldP spid="2435077" grpId="0" animBg="1"/>
      <p:bldP spid="2435078" grpId="0" autoUpdateAnimBg="0"/>
      <p:bldP spid="2435079" grpId="0" animBg="1"/>
      <p:bldP spid="2435080" grpId="0" autoUpdateAnimBg="0"/>
      <p:bldP spid="243508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7889876" y="2892341"/>
            <a:ext cx="2476500" cy="110668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Insomnies</a:t>
            </a:r>
            <a:br>
              <a:rPr lang="fr-FR" altLang="fr-FR" sz="1400"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des surmenés</a:t>
            </a:r>
            <a:br>
              <a:rPr lang="fr-FR" altLang="fr-FR" sz="1400"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vers 3h du matin</a:t>
            </a:r>
          </a:p>
        </p:txBody>
      </p:sp>
      <p:sp>
        <p:nvSpPr>
          <p:cNvPr id="143363" name="Text Box 3"/>
          <p:cNvSpPr txBox="1">
            <a:spLocks noChangeArrowheads="1"/>
          </p:cNvSpPr>
          <p:nvPr/>
        </p:nvSpPr>
        <p:spPr bwMode="auto">
          <a:xfrm>
            <a:off x="7896226" y="1868687"/>
            <a:ext cx="2476500" cy="69806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endParaRPr lang="fr-FR" altLang="fr-FR" sz="1400" dirty="0">
              <a:solidFill>
                <a:srgbClr val="000099"/>
              </a:solidFill>
              <a:cs typeface="Arial" panose="020B0604020202020204" pitchFamily="34" charset="0"/>
            </a:endParaRPr>
          </a:p>
          <a:p>
            <a:pPr algn="ctr">
              <a:spcBef>
                <a:spcPct val="50000"/>
              </a:spcBef>
            </a:pPr>
            <a:r>
              <a:rPr lang="fr-FR" altLang="fr-FR" sz="1400" dirty="0">
                <a:solidFill>
                  <a:srgbClr val="000099"/>
                </a:solidFill>
                <a:cs typeface="Arial" panose="020B0604020202020204" pitchFamily="34" charset="0"/>
              </a:rPr>
              <a:t>Vers minuit</a:t>
            </a:r>
          </a:p>
        </p:txBody>
      </p:sp>
      <p:sp>
        <p:nvSpPr>
          <p:cNvPr id="143364" name="Text Box 4"/>
          <p:cNvSpPr txBox="1">
            <a:spLocks noChangeArrowheads="1"/>
          </p:cNvSpPr>
          <p:nvPr/>
        </p:nvSpPr>
        <p:spPr bwMode="auto">
          <a:xfrm>
            <a:off x="1871663" y="2663600"/>
            <a:ext cx="2095500" cy="8683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Insomnies réactionnelles</a:t>
            </a:r>
          </a:p>
        </p:txBody>
      </p:sp>
      <p:sp>
        <p:nvSpPr>
          <p:cNvPr id="143365" name="Text Box 6"/>
          <p:cNvSpPr txBox="1">
            <a:spLocks noChangeArrowheads="1"/>
          </p:cNvSpPr>
          <p:nvPr/>
        </p:nvSpPr>
        <p:spPr bwMode="auto">
          <a:xfrm>
            <a:off x="1862138" y="3626495"/>
            <a:ext cx="2095500"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err="1">
                <a:solidFill>
                  <a:srgbClr val="000099"/>
                </a:solidFill>
                <a:cs typeface="Arial" panose="020B0604020202020204" pitchFamily="34" charset="0"/>
              </a:rPr>
              <a:t>Hyperidéation</a:t>
            </a:r>
            <a:endParaRPr lang="fr-FR" altLang="fr-FR" sz="1400" dirty="0">
              <a:solidFill>
                <a:srgbClr val="000099"/>
              </a:solidFill>
              <a:cs typeface="Arial" panose="020B0604020202020204" pitchFamily="34" charset="0"/>
            </a:endParaRPr>
          </a:p>
        </p:txBody>
      </p:sp>
      <p:sp>
        <p:nvSpPr>
          <p:cNvPr id="143366" name="Text Box 10"/>
          <p:cNvSpPr txBox="1">
            <a:spLocks noChangeArrowheads="1"/>
          </p:cNvSpPr>
          <p:nvPr/>
        </p:nvSpPr>
        <p:spPr bwMode="auto">
          <a:xfrm rot="16200000">
            <a:off x="2801938" y="2617788"/>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a:solidFill>
                  <a:srgbClr val="000099"/>
                </a:solidFill>
                <a:cs typeface="Arial" panose="020B0604020202020204" pitchFamily="34" charset="0"/>
              </a:rPr>
              <a:t>ENDORMISSEMENT</a:t>
            </a:r>
          </a:p>
        </p:txBody>
      </p:sp>
      <p:sp>
        <p:nvSpPr>
          <p:cNvPr id="143367" name="Text Box 11"/>
          <p:cNvSpPr txBox="1">
            <a:spLocks noChangeArrowheads="1"/>
          </p:cNvSpPr>
          <p:nvPr/>
        </p:nvSpPr>
        <p:spPr bwMode="auto">
          <a:xfrm rot="5400000">
            <a:off x="5946775" y="3084513"/>
            <a:ext cx="299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b="1">
                <a:solidFill>
                  <a:srgbClr val="000099"/>
                </a:solidFill>
                <a:cs typeface="Arial" panose="020B0604020202020204" pitchFamily="34" charset="0"/>
              </a:rPr>
              <a:t>RÉVEILS NOCTURNES</a:t>
            </a:r>
          </a:p>
        </p:txBody>
      </p:sp>
      <p:sp>
        <p:nvSpPr>
          <p:cNvPr id="143370" name="Text Box 61"/>
          <p:cNvSpPr txBox="1">
            <a:spLocks noChangeArrowheads="1"/>
          </p:cNvSpPr>
          <p:nvPr/>
        </p:nvSpPr>
        <p:spPr bwMode="auto">
          <a:xfrm>
            <a:off x="4380707" y="4274039"/>
            <a:ext cx="2971800" cy="37457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99"/>
                </a:solidFill>
                <a:cs typeface="Arial" panose="020B0604020202020204" pitchFamily="34" charset="0"/>
              </a:rPr>
              <a:t>CAUCHEMARS</a:t>
            </a:r>
          </a:p>
        </p:txBody>
      </p:sp>
      <p:sp>
        <p:nvSpPr>
          <p:cNvPr id="143371" name="Text Box 62"/>
          <p:cNvSpPr txBox="1">
            <a:spLocks noChangeArrowheads="1"/>
          </p:cNvSpPr>
          <p:nvPr/>
        </p:nvSpPr>
        <p:spPr bwMode="auto">
          <a:xfrm>
            <a:off x="1871663" y="1917909"/>
            <a:ext cx="2085975"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Trac d’anticipation</a:t>
            </a:r>
          </a:p>
        </p:txBody>
      </p:sp>
      <p:sp>
        <p:nvSpPr>
          <p:cNvPr id="143372" name="Text Box 63"/>
          <p:cNvSpPr txBox="1">
            <a:spLocks noChangeArrowheads="1"/>
          </p:cNvSpPr>
          <p:nvPr/>
        </p:nvSpPr>
        <p:spPr bwMode="auto">
          <a:xfrm>
            <a:off x="4219576" y="4661588"/>
            <a:ext cx="3268663" cy="69806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endParaRPr lang="fr-FR" altLang="fr-FR" sz="1400" dirty="0">
              <a:solidFill>
                <a:srgbClr val="000099"/>
              </a:solidFill>
              <a:cs typeface="Arial" panose="020B0604020202020204" pitchFamily="34" charset="0"/>
            </a:endParaRPr>
          </a:p>
          <a:p>
            <a:pPr algn="ctr">
              <a:spcBef>
                <a:spcPct val="50000"/>
              </a:spcBef>
            </a:pPr>
            <a:r>
              <a:rPr lang="fr-FR" altLang="fr-FR" sz="1400" dirty="0">
                <a:solidFill>
                  <a:srgbClr val="000099"/>
                </a:solidFill>
                <a:cs typeface="Arial" panose="020B0604020202020204" pitchFamily="34" charset="0"/>
              </a:rPr>
              <a:t>Violence, jalousie</a:t>
            </a:r>
          </a:p>
        </p:txBody>
      </p:sp>
      <p:sp>
        <p:nvSpPr>
          <p:cNvPr id="143373" name="Text Box 66"/>
          <p:cNvSpPr txBox="1">
            <a:spLocks noChangeArrowheads="1"/>
          </p:cNvSpPr>
          <p:nvPr/>
        </p:nvSpPr>
        <p:spPr bwMode="auto">
          <a:xfrm>
            <a:off x="4232275" y="5366193"/>
            <a:ext cx="3268663"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Peur de l’obscurité, terreurs nocturnes</a:t>
            </a:r>
          </a:p>
        </p:txBody>
      </p:sp>
      <p:sp>
        <p:nvSpPr>
          <p:cNvPr id="143374" name="Text Box 67"/>
          <p:cNvSpPr txBox="1">
            <a:spLocks noChangeArrowheads="1"/>
          </p:cNvSpPr>
          <p:nvPr/>
        </p:nvSpPr>
        <p:spPr bwMode="auto">
          <a:xfrm>
            <a:off x="4232274" y="6054646"/>
            <a:ext cx="3268663"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Agitation des mains le jour</a:t>
            </a:r>
          </a:p>
        </p:txBody>
      </p:sp>
      <p:sp>
        <p:nvSpPr>
          <p:cNvPr id="1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pic>
        <p:nvPicPr>
          <p:cNvPr id="28569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946" y="1459871"/>
            <a:ext cx="1828257" cy="24645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
        <p:nvSpPr>
          <p:cNvPr id="2" name="Rectangle 1"/>
          <p:cNvSpPr/>
          <p:nvPr/>
        </p:nvSpPr>
        <p:spPr>
          <a:xfrm>
            <a:off x="2241804" y="1917909"/>
            <a:ext cx="1428596"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Gelsemium</a:t>
            </a:r>
            <a:endParaRPr lang="fr-FR" sz="1800" dirty="0"/>
          </a:p>
        </p:txBody>
      </p:sp>
      <p:sp>
        <p:nvSpPr>
          <p:cNvPr id="3" name="Rectangle 2"/>
          <p:cNvSpPr/>
          <p:nvPr/>
        </p:nvSpPr>
        <p:spPr>
          <a:xfrm>
            <a:off x="2119975" y="2688397"/>
            <a:ext cx="1672253"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Ignatia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amara</a:t>
            </a:r>
            <a:endParaRPr lang="fr-FR" dirty="0"/>
          </a:p>
        </p:txBody>
      </p:sp>
      <p:sp>
        <p:nvSpPr>
          <p:cNvPr id="4" name="Rectangle 3"/>
          <p:cNvSpPr/>
          <p:nvPr/>
        </p:nvSpPr>
        <p:spPr>
          <a:xfrm>
            <a:off x="2132291" y="3635462"/>
            <a:ext cx="1595309"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Coffea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cruda</a:t>
            </a:r>
            <a:endParaRPr lang="fr-FR" sz="1800" dirty="0"/>
          </a:p>
        </p:txBody>
      </p:sp>
      <p:sp>
        <p:nvSpPr>
          <p:cNvPr id="5" name="Rectangle 4"/>
          <p:cNvSpPr/>
          <p:nvPr/>
        </p:nvSpPr>
        <p:spPr>
          <a:xfrm>
            <a:off x="8025510" y="1919361"/>
            <a:ext cx="6096000" cy="369332"/>
          </a:xfrm>
          <a:prstGeom prst="rect">
            <a:avLst/>
          </a:prstGeom>
        </p:spPr>
        <p:txBody>
          <a:bodyPr>
            <a:spAutoFit/>
          </a:bodyPr>
          <a:lstStyle/>
          <a:p>
            <a:r>
              <a:rPr lang="fr-FR" altLang="fr-FR" sz="1800" b="1" dirty="0" err="1">
                <a:solidFill>
                  <a:srgbClr val="000099"/>
                </a:solidFill>
                <a:cs typeface="Arial" panose="020B0604020202020204" pitchFamily="34" charset="0"/>
              </a:rPr>
              <a:t>Aconitum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napellus</a:t>
            </a:r>
            <a:endParaRPr lang="fr-FR" sz="1800" dirty="0"/>
          </a:p>
        </p:txBody>
      </p:sp>
      <p:sp>
        <p:nvSpPr>
          <p:cNvPr id="6" name="Rectangle 5"/>
          <p:cNvSpPr/>
          <p:nvPr/>
        </p:nvSpPr>
        <p:spPr>
          <a:xfrm>
            <a:off x="8460315" y="2928484"/>
            <a:ext cx="1479892"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Nux</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vomica</a:t>
            </a:r>
            <a:endParaRPr lang="fr-FR" sz="1800" dirty="0"/>
          </a:p>
        </p:txBody>
      </p:sp>
      <p:sp>
        <p:nvSpPr>
          <p:cNvPr id="7" name="Rectangle 6"/>
          <p:cNvSpPr/>
          <p:nvPr/>
        </p:nvSpPr>
        <p:spPr>
          <a:xfrm>
            <a:off x="4848226" y="4728430"/>
            <a:ext cx="6096000" cy="646331"/>
          </a:xfrm>
          <a:prstGeom prst="rect">
            <a:avLst/>
          </a:prstGeom>
        </p:spPr>
        <p:txBody>
          <a:bodyPr>
            <a:spAutoFit/>
          </a:bodyPr>
          <a:lstStyle/>
          <a:p>
            <a:r>
              <a:rPr lang="fr-FR" altLang="fr-FR" sz="1800" b="1" dirty="0" err="1">
                <a:solidFill>
                  <a:srgbClr val="000099"/>
                </a:solidFill>
                <a:cs typeface="Arial" panose="020B0604020202020204" pitchFamily="34" charset="0"/>
              </a:rPr>
              <a:t>Hyoscyamus</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niger</a:t>
            </a:r>
            <a:br>
              <a:rPr lang="fr-FR" altLang="fr-FR" sz="1800" b="1" dirty="0">
                <a:solidFill>
                  <a:srgbClr val="000099"/>
                </a:solidFill>
                <a:cs typeface="Arial" panose="020B0604020202020204" pitchFamily="34" charset="0"/>
              </a:rPr>
            </a:br>
            <a:endParaRPr lang="fr-FR" sz="1800" dirty="0"/>
          </a:p>
        </p:txBody>
      </p:sp>
      <p:sp>
        <p:nvSpPr>
          <p:cNvPr id="8" name="Rectangle 7"/>
          <p:cNvSpPr/>
          <p:nvPr/>
        </p:nvSpPr>
        <p:spPr>
          <a:xfrm>
            <a:off x="5101011" y="5403466"/>
            <a:ext cx="1531188" cy="369332"/>
          </a:xfrm>
          <a:prstGeom prst="rect">
            <a:avLst/>
          </a:prstGeom>
        </p:spPr>
        <p:txBody>
          <a:bodyPr wrap="none">
            <a:spAutoFit/>
          </a:bodyPr>
          <a:lstStyle/>
          <a:p>
            <a:r>
              <a:rPr lang="fr-FR" altLang="fr-FR" sz="1800" b="1" dirty="0">
                <a:solidFill>
                  <a:srgbClr val="000099"/>
                </a:solidFill>
                <a:cs typeface="Arial" panose="020B0604020202020204" pitchFamily="34" charset="0"/>
              </a:rPr>
              <a:t>Stramonium</a:t>
            </a:r>
            <a:endParaRPr lang="fr-FR" sz="1800" dirty="0"/>
          </a:p>
        </p:txBody>
      </p:sp>
      <p:sp>
        <p:nvSpPr>
          <p:cNvPr id="9" name="Rectangle 8"/>
          <p:cNvSpPr/>
          <p:nvPr/>
        </p:nvSpPr>
        <p:spPr>
          <a:xfrm>
            <a:off x="4793234" y="6059794"/>
            <a:ext cx="2146742" cy="369332"/>
          </a:xfrm>
          <a:prstGeom prst="rect">
            <a:avLst/>
          </a:prstGeom>
        </p:spPr>
        <p:txBody>
          <a:bodyPr wrap="none">
            <a:spAutoFit/>
          </a:bodyPr>
          <a:lstStyle/>
          <a:p>
            <a:r>
              <a:rPr lang="fr-FR" altLang="fr-FR" sz="1800" b="1" dirty="0">
                <a:solidFill>
                  <a:srgbClr val="000099"/>
                </a:solidFill>
                <a:cs typeface="Arial" panose="020B0604020202020204" pitchFamily="34" charset="0"/>
              </a:rPr>
              <a:t>Kalium </a:t>
            </a:r>
            <a:r>
              <a:rPr lang="fr-FR" altLang="fr-FR" sz="1800" b="1" dirty="0" err="1">
                <a:solidFill>
                  <a:srgbClr val="000099"/>
                </a:solidFill>
                <a:cs typeface="Arial" panose="020B0604020202020204" pitchFamily="34" charset="0"/>
              </a:rPr>
              <a:t>bromatum</a:t>
            </a:r>
            <a:endParaRPr lang="fr-FR"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765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Tree>
    <p:extLst>
      <p:ext uri="{BB962C8B-B14F-4D97-AF65-F5344CB8AC3E}">
        <p14:creationId xmlns:p14="http://schemas.microsoft.com/office/powerpoint/2010/main" val="109020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p:cNvSpPr>
            <a:spLocks noChangeArrowheads="1"/>
          </p:cNvSpPr>
          <p:nvPr/>
        </p:nvSpPr>
        <p:spPr bwMode="auto">
          <a:xfrm>
            <a:off x="2140144" y="4044171"/>
            <a:ext cx="452820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lvl="1" eaLnBrk="1" hangingPunct="1">
              <a:buClr>
                <a:srgbClr val="62C400"/>
              </a:buClr>
              <a:defRPr/>
            </a:pPr>
            <a:r>
              <a:rPr lang="fr-FR" altLang="fr-FR" sz="2000" dirty="0">
                <a:solidFill>
                  <a:srgbClr val="000099"/>
                </a:solidFill>
                <a:cs typeface="Arial" panose="020B0604020202020204" pitchFamily="34" charset="0"/>
              </a:rPr>
              <a:t>2.1. Principes de prescription</a:t>
            </a:r>
          </a:p>
          <a:p>
            <a:pPr lvl="1" eaLnBrk="1" hangingPunct="1">
              <a:buClr>
                <a:srgbClr val="62C400"/>
              </a:buClr>
              <a:defRPr/>
            </a:pPr>
            <a:r>
              <a:rPr lang="fr-FR" altLang="fr-FR" sz="2000" dirty="0">
                <a:solidFill>
                  <a:srgbClr val="000099"/>
                </a:solidFill>
                <a:cs typeface="Arial" panose="020B0604020202020204" pitchFamily="34" charset="0"/>
              </a:rPr>
              <a:t>2.2. Méthodologie</a:t>
            </a:r>
          </a:p>
          <a:p>
            <a:pPr lvl="1" eaLnBrk="1" hangingPunct="1">
              <a:buClr>
                <a:srgbClr val="62C400"/>
              </a:buClr>
              <a:defRPr/>
            </a:pPr>
            <a:r>
              <a:rPr lang="fr-FR" altLang="fr-FR" sz="2000" dirty="0">
                <a:solidFill>
                  <a:srgbClr val="000099"/>
                </a:solidFill>
                <a:cs typeface="Arial" panose="020B0604020202020204" pitchFamily="34" charset="0"/>
              </a:rPr>
              <a:t>2.3. Condition d’utilisation</a:t>
            </a:r>
          </a:p>
        </p:txBody>
      </p:sp>
      <p:sp>
        <p:nvSpPr>
          <p:cNvPr id="7" name="Titre 1"/>
          <p:cNvSpPr>
            <a:spLocks noGrp="1"/>
          </p:cNvSpPr>
          <p:nvPr>
            <p:ph type="title"/>
          </p:nvPr>
        </p:nvSpPr>
        <p:spPr>
          <a:xfrm>
            <a:off x="2095500" y="3105"/>
            <a:ext cx="10515600" cy="1325563"/>
          </a:xfrm>
        </p:spPr>
        <p:txBody>
          <a:bodyPr/>
          <a:lstStyle/>
          <a:p>
            <a:r>
              <a:rPr lang="fr-FR" altLang="fr-FR" b="1" dirty="0"/>
              <a:t>Sommaire</a:t>
            </a:r>
          </a:p>
        </p:txBody>
      </p:sp>
      <p:sp>
        <p:nvSpPr>
          <p:cNvPr id="5" name="Rectangle 2"/>
          <p:cNvSpPr>
            <a:spLocks noChangeArrowheads="1"/>
          </p:cNvSpPr>
          <p:nvPr/>
        </p:nvSpPr>
        <p:spPr bwMode="auto">
          <a:xfrm>
            <a:off x="2497983" y="1705853"/>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defRP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Spécificités de l’homéopathie</a:t>
            </a:r>
            <a:endParaRPr lang="fr-FR" altLang="fr-FR" sz="2200" b="1" dirty="0">
              <a:solidFill>
                <a:srgbClr val="000099"/>
              </a:solidFill>
              <a:cs typeface="Arial" panose="020B0604020202020204" pitchFamily="34" charset="0"/>
              <a:sym typeface="Wingdings" panose="05000000000000000000" pitchFamily="2" charset="2"/>
            </a:endParaRPr>
          </a:p>
          <a:p>
            <a:pPr eaLnBrk="1" hangingPunct="1">
              <a:buClr>
                <a:srgbClr val="62C400"/>
              </a:buClr>
              <a:buFontTx/>
              <a:buChar char="•"/>
              <a:defRPr/>
            </a:pPr>
            <a:endParaRPr lang="fr-FR" altLang="fr-FR" sz="500" dirty="0">
              <a:solidFill>
                <a:srgbClr val="000099"/>
              </a:solidFill>
              <a:cs typeface="Arial" panose="020B0604020202020204" pitchFamily="34" charset="0"/>
              <a:sym typeface="Wingdings" panose="05000000000000000000" pitchFamily="2" charset="2"/>
            </a:endParaRPr>
          </a:p>
        </p:txBody>
      </p:sp>
      <p:sp>
        <p:nvSpPr>
          <p:cNvPr id="6" name="Rectangle 2"/>
          <p:cNvSpPr>
            <a:spLocks noChangeArrowheads="1"/>
          </p:cNvSpPr>
          <p:nvPr/>
        </p:nvSpPr>
        <p:spPr bwMode="auto">
          <a:xfrm>
            <a:off x="7356949" y="1944982"/>
            <a:ext cx="4613049"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171450" indent="-171450" eaLnBrk="1" hangingPunct="1">
              <a:buClr>
                <a:srgbClr val="62C400"/>
              </a:buClr>
              <a:buFont typeface="Wingdings" panose="05000000000000000000" pitchFamily="2" charset="2"/>
              <a:buChar char=""/>
              <a:defRPr/>
            </a:pPr>
            <a:endParaRPr lang="fr-FR" altLang="fr-FR" sz="2000" dirty="0">
              <a:solidFill>
                <a:srgbClr val="000099"/>
              </a:solidFill>
              <a:cs typeface="Arial" panose="020B0604020202020204" pitchFamily="34" charset="0"/>
              <a:sym typeface="Wingdings" panose="05000000000000000000" pitchFamily="2" charset="2"/>
            </a:endParaRPr>
          </a:p>
          <a:p>
            <a:pPr marL="457200" lvl="1" eaLnBrk="1" hangingPunct="1">
              <a:buClr>
                <a:srgbClr val="62C400"/>
              </a:buClr>
              <a:tabLst/>
              <a:defRPr/>
            </a:pPr>
            <a:r>
              <a:rPr lang="fr-FR" altLang="fr-FR" sz="2000" dirty="0">
                <a:solidFill>
                  <a:srgbClr val="000099"/>
                </a:solidFill>
                <a:cs typeface="Arial" panose="020B0604020202020204" pitchFamily="34" charset="0"/>
              </a:rPr>
              <a:t>3.1. Attentes patients </a:t>
            </a:r>
          </a:p>
          <a:p>
            <a:pPr marL="457200" lvl="1" eaLnBrk="1" hangingPunct="1">
              <a:buClr>
                <a:srgbClr val="62C400"/>
              </a:buClr>
              <a:tabLst/>
              <a:defRPr/>
            </a:pPr>
            <a:r>
              <a:rPr lang="fr-FR" altLang="fr-FR" sz="2000" dirty="0">
                <a:solidFill>
                  <a:srgbClr val="000099"/>
                </a:solidFill>
                <a:cs typeface="Arial" panose="020B0604020202020204" pitchFamily="34" charset="0"/>
              </a:rPr>
              <a:t>3.2. Premier recours </a:t>
            </a:r>
          </a:p>
          <a:p>
            <a:pPr marL="457200" lvl="1" eaLnBrk="1" hangingPunct="1">
              <a:buClr>
                <a:srgbClr val="62C400"/>
              </a:buClr>
              <a:tabLst/>
              <a:defRPr/>
            </a:pPr>
            <a:r>
              <a:rPr lang="fr-FR" altLang="fr-FR" sz="2000" dirty="0">
                <a:solidFill>
                  <a:srgbClr val="000099"/>
                </a:solidFill>
                <a:cs typeface="Arial" panose="020B0604020202020204" pitchFamily="34" charset="0"/>
              </a:rPr>
              <a:t>3.3. Règles d’or du conseil</a:t>
            </a:r>
          </a:p>
          <a:p>
            <a:pPr marL="457200" lvl="1" eaLnBrk="1" hangingPunct="1">
              <a:buClr>
                <a:srgbClr val="62C400"/>
              </a:buClr>
              <a:tabLst/>
              <a:defRPr/>
            </a:pPr>
            <a:r>
              <a:rPr lang="fr-FR" altLang="fr-FR" sz="2000" dirty="0">
                <a:solidFill>
                  <a:srgbClr val="000099"/>
                </a:solidFill>
                <a:cs typeface="Arial" panose="020B0604020202020204" pitchFamily="34" charset="0"/>
              </a:rPr>
              <a:t>3.4. Méthodologie de conseil</a:t>
            </a:r>
          </a:p>
          <a:p>
            <a:pPr marL="457200" lvl="1" eaLnBrk="1" hangingPunct="1">
              <a:buClr>
                <a:srgbClr val="62C400"/>
              </a:buClr>
              <a:tabLst/>
              <a:defRPr/>
            </a:pPr>
            <a:r>
              <a:rPr lang="fr-FR" altLang="fr-FR" sz="2000" dirty="0">
                <a:solidFill>
                  <a:srgbClr val="000099"/>
                </a:solidFill>
                <a:cs typeface="Arial" panose="020B0604020202020204" pitchFamily="34" charset="0"/>
              </a:rPr>
              <a:t>3.5. Place de l’homéopathie </a:t>
            </a:r>
          </a:p>
          <a:p>
            <a:pPr marL="457200" lvl="1" eaLnBrk="1" hangingPunct="1">
              <a:buClr>
                <a:srgbClr val="62C400"/>
              </a:buClr>
              <a:tabLst/>
              <a:defRPr/>
            </a:pPr>
            <a:endParaRPr lang="fr-FR" altLang="fr-FR" sz="2000" dirty="0">
              <a:solidFill>
                <a:srgbClr val="FF0000"/>
              </a:solidFill>
              <a:cs typeface="Arial" panose="020B0604020202020204" pitchFamily="34" charset="0"/>
            </a:endParaRPr>
          </a:p>
        </p:txBody>
      </p:sp>
      <p:sp>
        <p:nvSpPr>
          <p:cNvPr id="8" name="Rectangle 2"/>
          <p:cNvSpPr>
            <a:spLocks noChangeArrowheads="1"/>
          </p:cNvSpPr>
          <p:nvPr/>
        </p:nvSpPr>
        <p:spPr bwMode="auto">
          <a:xfrm>
            <a:off x="7449867" y="4566462"/>
            <a:ext cx="6621463" cy="17081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buFontTx/>
              <a:buChar char="•"/>
              <a:defRPr/>
            </a:pPr>
            <a:endParaRPr lang="fr-FR" altLang="fr-FR" sz="500" dirty="0">
              <a:solidFill>
                <a:srgbClr val="FF0000"/>
              </a:solidFill>
              <a:cs typeface="Arial" panose="020B0604020202020204" pitchFamily="34" charset="0"/>
            </a:endParaRPr>
          </a:p>
          <a:p>
            <a:pPr lvl="1" eaLnBrk="1" hangingPunct="1">
              <a:buClr>
                <a:srgbClr val="62C400"/>
              </a:buClr>
              <a:defRPr/>
            </a:pPr>
            <a:r>
              <a:rPr lang="fr-FR" altLang="fr-FR" sz="2000" dirty="0">
                <a:solidFill>
                  <a:srgbClr val="000099"/>
                </a:solidFill>
                <a:cs typeface="Arial" panose="020B0604020202020204" pitchFamily="34" charset="0"/>
              </a:rPr>
              <a:t>4.1. Troubles anxieux et du sommeil</a:t>
            </a:r>
          </a:p>
          <a:p>
            <a:pPr lvl="1" eaLnBrk="1" hangingPunct="1">
              <a:buClr>
                <a:srgbClr val="62C400"/>
              </a:buClr>
              <a:defRPr/>
            </a:pPr>
            <a:r>
              <a:rPr lang="fr-FR" altLang="fr-FR" sz="2000" dirty="0">
                <a:solidFill>
                  <a:srgbClr val="000099"/>
                </a:solidFill>
                <a:cs typeface="Arial" panose="020B0604020202020204" pitchFamily="34" charset="0"/>
              </a:rPr>
              <a:t>4.2. Traumatologie</a:t>
            </a:r>
          </a:p>
          <a:p>
            <a:pPr lvl="1" eaLnBrk="1" hangingPunct="1">
              <a:buClr>
                <a:srgbClr val="62C400"/>
              </a:buClr>
              <a:defRPr/>
            </a:pPr>
            <a:r>
              <a:rPr lang="fr-FR" altLang="fr-FR" sz="2000" dirty="0">
                <a:solidFill>
                  <a:srgbClr val="000099"/>
                </a:solidFill>
                <a:cs typeface="Arial" panose="020B0604020202020204" pitchFamily="34" charset="0"/>
              </a:rPr>
              <a:t>4.3. Dermatologie</a:t>
            </a:r>
          </a:p>
          <a:p>
            <a:pPr lvl="1" eaLnBrk="1" hangingPunct="1">
              <a:buClr>
                <a:srgbClr val="62C400"/>
              </a:buClr>
              <a:defRPr/>
            </a:pPr>
            <a:r>
              <a:rPr lang="fr-FR" altLang="fr-FR" sz="2000" dirty="0">
                <a:solidFill>
                  <a:srgbClr val="000099"/>
                </a:solidFill>
                <a:cs typeface="Arial" panose="020B0604020202020204" pitchFamily="34" charset="0"/>
              </a:rPr>
              <a:t>4.4. Troubles ORL</a:t>
            </a:r>
          </a:p>
          <a:p>
            <a:pPr lvl="1" eaLnBrk="1" hangingPunct="1">
              <a:buClr>
                <a:srgbClr val="62C400"/>
              </a:buClr>
              <a:defRPr/>
            </a:pPr>
            <a:r>
              <a:rPr lang="fr-FR" altLang="fr-FR" sz="2000" dirty="0">
                <a:solidFill>
                  <a:srgbClr val="000099"/>
                </a:solidFill>
                <a:cs typeface="Arial" panose="020B0604020202020204" pitchFamily="34" charset="0"/>
              </a:rPr>
              <a:t>4.5. Troubles digestifs</a:t>
            </a:r>
          </a:p>
        </p:txBody>
      </p:sp>
      <p:sp>
        <p:nvSpPr>
          <p:cNvPr id="9" name="Rectangle 2"/>
          <p:cNvSpPr>
            <a:spLocks noChangeArrowheads="1"/>
          </p:cNvSpPr>
          <p:nvPr/>
        </p:nvSpPr>
        <p:spPr bwMode="auto">
          <a:xfrm>
            <a:off x="2497982" y="3453248"/>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Prescription ou conseil</a:t>
            </a:r>
          </a:p>
          <a:p>
            <a:pPr marL="171450" indent="-171450" eaLnBrk="1" hangingPunct="1">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0" name="Rectangle 2"/>
          <p:cNvSpPr>
            <a:spLocks noChangeArrowheads="1"/>
          </p:cNvSpPr>
          <p:nvPr/>
        </p:nvSpPr>
        <p:spPr bwMode="auto">
          <a:xfrm>
            <a:off x="2140144" y="2273119"/>
            <a:ext cx="5005909" cy="9694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buFontTx/>
              <a:buChar char="•"/>
              <a:defRPr/>
            </a:pPr>
            <a:endParaRPr lang="fr-FR" altLang="fr-FR" sz="500" dirty="0">
              <a:solidFill>
                <a:srgbClr val="FF0000"/>
              </a:solidFill>
              <a:cs typeface="Arial" panose="020B0604020202020204" pitchFamily="34" charset="0"/>
              <a:sym typeface="Wingdings" panose="05000000000000000000" pitchFamily="2" charset="2"/>
            </a:endParaRPr>
          </a:p>
          <a:p>
            <a:pPr lvl="1" eaLnBrk="1" hangingPunct="1">
              <a:buClr>
                <a:srgbClr val="62C400"/>
              </a:buClr>
              <a:defRPr/>
            </a:pPr>
            <a:r>
              <a:rPr lang="fr-FR" altLang="fr-FR" sz="2000" dirty="0">
                <a:solidFill>
                  <a:srgbClr val="000099"/>
                </a:solidFill>
                <a:cs typeface="Arial" panose="020B0604020202020204" pitchFamily="34" charset="0"/>
              </a:rPr>
              <a:t>1.1. Intérêt de l’homéopathie</a:t>
            </a:r>
          </a:p>
          <a:p>
            <a:pPr lvl="1" eaLnBrk="1" hangingPunct="1">
              <a:buClr>
                <a:srgbClr val="62C400"/>
              </a:buClr>
              <a:defRPr/>
            </a:pPr>
            <a:r>
              <a:rPr lang="fr-FR" altLang="fr-FR" sz="2000" dirty="0">
                <a:solidFill>
                  <a:srgbClr val="000099"/>
                </a:solidFill>
                <a:cs typeface="Arial" panose="020B0604020202020204" pitchFamily="34" charset="0"/>
              </a:rPr>
              <a:t>1.2. Idées reçues</a:t>
            </a:r>
          </a:p>
          <a:p>
            <a:pPr eaLnBrk="1" hangingPunct="1">
              <a:buClr>
                <a:srgbClr val="62C400"/>
              </a:buClr>
              <a:buFontTx/>
              <a:buChar char="•"/>
              <a:defRPr/>
            </a:pPr>
            <a:endParaRPr lang="fr-FR" altLang="fr-FR" sz="1200" dirty="0">
              <a:solidFill>
                <a:srgbClr val="FF0000"/>
              </a:solidFill>
              <a:cs typeface="Arial" panose="020B0604020202020204" pitchFamily="34" charset="0"/>
              <a:sym typeface="Wingdings" panose="05000000000000000000" pitchFamily="2" charset="2"/>
            </a:endParaRPr>
          </a:p>
        </p:txBody>
      </p:sp>
      <p:sp>
        <p:nvSpPr>
          <p:cNvPr id="11" name="Rectangle 2"/>
          <p:cNvSpPr>
            <a:spLocks noChangeArrowheads="1"/>
          </p:cNvSpPr>
          <p:nvPr/>
        </p:nvSpPr>
        <p:spPr bwMode="auto">
          <a:xfrm>
            <a:off x="7687020" y="1705852"/>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defRP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Conseil officinal</a:t>
            </a:r>
          </a:p>
          <a:p>
            <a:pPr marL="171450" indent="-171450" eaLnBrk="1" hangingPunct="1">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7748833" y="4100888"/>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eaLnBrk="1" hangingPunct="1">
              <a:buClr>
                <a:srgbClr val="62C400"/>
              </a:buClr>
              <a:defRP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Les incontournables du conseil</a:t>
            </a:r>
            <a:endParaRPr lang="fr-FR" altLang="fr-FR" sz="2200" b="1" dirty="0">
              <a:solidFill>
                <a:srgbClr val="000099"/>
              </a:solidFill>
              <a:cs typeface="Arial" panose="020B0604020202020204" pitchFamily="34" charset="0"/>
              <a:sym typeface="Wingdings" panose="05000000000000000000" pitchFamily="2" charset="2"/>
            </a:endParaRPr>
          </a:p>
          <a:p>
            <a:pPr eaLnBrk="1" hangingPunct="1">
              <a:buClr>
                <a:srgbClr val="62C400"/>
              </a:buClr>
              <a:buFontTx/>
              <a:buChar char="•"/>
              <a:defRPr/>
            </a:pPr>
            <a:endParaRPr lang="fr-FR" altLang="fr-FR" sz="500" dirty="0">
              <a:solidFill>
                <a:srgbClr val="000099"/>
              </a:solidFill>
              <a:cs typeface="Arial" panose="020B0604020202020204" pitchFamily="34" charset="0"/>
            </a:endParaRPr>
          </a:p>
        </p:txBody>
      </p:sp>
      <p:pic>
        <p:nvPicPr>
          <p:cNvPr id="13" name="Image 2"/>
          <p:cNvPicPr>
            <a:picLocks noChangeAspect="1"/>
          </p:cNvPicPr>
          <p:nvPr/>
        </p:nvPicPr>
        <p:blipFill>
          <a:blip r:embed="rId3" cstate="print">
            <a:extLst>
              <a:ext uri="{28A0092B-C50C-407E-A947-70E740481C1C}">
                <a14:useLocalDpi xmlns:a14="http://schemas.microsoft.com/office/drawing/2010/main" val="0"/>
              </a:ext>
            </a:extLst>
          </a:blip>
          <a:srcRect l="156" t="412" r="58765" b="-412"/>
          <a:stretch>
            <a:fillRect/>
          </a:stretch>
        </p:blipFill>
        <p:spPr bwMode="auto">
          <a:xfrm>
            <a:off x="-445421" y="3476367"/>
            <a:ext cx="2837955" cy="388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Tree>
    <p:extLst>
      <p:ext uri="{BB962C8B-B14F-4D97-AF65-F5344CB8AC3E}">
        <p14:creationId xmlns:p14="http://schemas.microsoft.com/office/powerpoint/2010/main" val="26986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Je suis fatiguée et je dors mal en ce moment, mais je n’ai pas envie de prendre de somnifères.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Tree>
    <p:extLst>
      <p:ext uri="{BB962C8B-B14F-4D97-AF65-F5344CB8AC3E}">
        <p14:creationId xmlns:p14="http://schemas.microsoft.com/office/powerpoint/2010/main" val="2960858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4691445" y="1661463"/>
            <a:ext cx="40914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Depuis 2 à 3 semaines. J’ai des soucis dans mon travail.</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67140" y="2575067"/>
            <a:ext cx="1993900" cy="414200"/>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ressentez-vous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444523" y="4410288"/>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vous 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vous 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Je suis fatiguée et je dors mal en ce moment</a:t>
            </a:r>
            <a:r>
              <a:rPr lang="fr-FR" altLang="fr-FR" sz="1600" dirty="0">
                <a:solidFill>
                  <a:srgbClr val="000099"/>
                </a:solidFill>
              </a:rPr>
              <a:t> </a:t>
            </a:r>
          </a:p>
          <a:p>
            <a:pPr>
              <a:spcBef>
                <a:spcPts val="600"/>
              </a:spcBef>
            </a:pPr>
            <a:r>
              <a:rPr lang="fr-FR" altLang="fr-FR" sz="1600" i="1" dirty="0"/>
              <a:t>= </a:t>
            </a:r>
            <a:r>
              <a:rPr lang="fr-FR" altLang="fr-FR" sz="1600" dirty="0"/>
              <a:t>Troubles du sommeil et fatigue</a:t>
            </a:r>
          </a:p>
        </p:txBody>
      </p:sp>
      <p:sp>
        <p:nvSpPr>
          <p:cNvPr id="56" name="Text Box 5"/>
          <p:cNvSpPr txBox="1">
            <a:spLocks noChangeArrowheads="1"/>
          </p:cNvSpPr>
          <p:nvPr/>
        </p:nvSpPr>
        <p:spPr bwMode="auto">
          <a:xfrm>
            <a:off x="6524985" y="2661838"/>
            <a:ext cx="3137798"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J’ai du mal à m’endormir, puis je me réveille au milieu de la nuit et je ressasse les soucis</a:t>
            </a:r>
            <a:r>
              <a:rPr lang="fr-FR" altLang="fr-FR" sz="1600" dirty="0">
                <a:solidFill>
                  <a:srgbClr val="000099"/>
                </a:solidFill>
              </a:rPr>
              <a:t> </a:t>
            </a:r>
          </a:p>
          <a:p>
            <a:pPr>
              <a:spcBef>
                <a:spcPts val="600"/>
              </a:spcBef>
              <a:buClr>
                <a:srgbClr val="0099CC"/>
              </a:buClr>
            </a:pPr>
            <a:r>
              <a:rPr lang="fr-FR" altLang="fr-FR" sz="1600" i="1" dirty="0">
                <a:solidFill>
                  <a:srgbClr val="000099"/>
                </a:solidFill>
              </a:rPr>
              <a:t>J’ai du mal à me concentrer. </a:t>
            </a:r>
          </a:p>
          <a:p>
            <a:pPr>
              <a:spcBef>
                <a:spcPts val="600"/>
              </a:spcBef>
              <a:buClr>
                <a:srgbClr val="0099CC"/>
              </a:buClr>
            </a:pPr>
            <a:r>
              <a:rPr lang="fr-FR" altLang="fr-FR" sz="1600" i="1" dirty="0">
                <a:solidFill>
                  <a:srgbClr val="000099"/>
                </a:solidFill>
              </a:rPr>
              <a:t>Je suis de mauvaise humeur et facilement irritable.</a:t>
            </a:r>
            <a:r>
              <a:rPr lang="fr-FR" altLang="fr-FR" sz="1600" dirty="0">
                <a:solidFill>
                  <a:srgbClr val="000099"/>
                </a:solidFill>
              </a:rPr>
              <a:t> </a:t>
            </a:r>
          </a:p>
        </p:txBody>
      </p:sp>
      <p:sp>
        <p:nvSpPr>
          <p:cNvPr id="57" name="Text Box 9"/>
          <p:cNvSpPr txBox="1">
            <a:spLocks noChangeArrowheads="1"/>
          </p:cNvSpPr>
          <p:nvPr/>
        </p:nvSpPr>
        <p:spPr bwMode="auto">
          <a:xfrm>
            <a:off x="3209747" y="5101637"/>
            <a:ext cx="310774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Je bois beaucoup de café pour tenir le coup. </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6" name="Text Box 4"/>
          <p:cNvSpPr txBox="1">
            <a:spLocks noChangeArrowheads="1"/>
          </p:cNvSpPr>
          <p:nvPr/>
        </p:nvSpPr>
        <p:spPr bwMode="auto">
          <a:xfrm>
            <a:off x="6907460" y="510490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Tree>
    <p:extLst>
      <p:ext uri="{BB962C8B-B14F-4D97-AF65-F5344CB8AC3E}">
        <p14:creationId xmlns:p14="http://schemas.microsoft.com/office/powerpoint/2010/main" val="31079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Espace réservé du contenu 2"/>
          <p:cNvSpPr txBox="1">
            <a:spLocks/>
          </p:cNvSpPr>
          <p:nvPr/>
        </p:nvSpPr>
        <p:spPr>
          <a:xfrm>
            <a:off x="7129356" y="1331324"/>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Votre conseil</a:t>
            </a:r>
          </a:p>
          <a:p>
            <a:pPr marL="342900" indent="-342900" fontAlgn="auto">
              <a:spcAft>
                <a:spcPts val="0"/>
              </a:spcAft>
              <a:buFont typeface="Arial" panose="020B0604020202020204" pitchFamily="34" charset="0"/>
              <a:buChar char="•"/>
            </a:pPr>
            <a:endParaRPr lang="fr-FR" sz="1600" dirty="0">
              <a:solidFill>
                <a:srgbClr val="000099"/>
              </a:solidFill>
            </a:endParaRPr>
          </a:p>
        </p:txBody>
      </p:sp>
      <p:grpSp>
        <p:nvGrpSpPr>
          <p:cNvPr id="7" name="Groupe 6"/>
          <p:cNvGrpSpPr/>
          <p:nvPr/>
        </p:nvGrpSpPr>
        <p:grpSpPr>
          <a:xfrm>
            <a:off x="239571" y="1058865"/>
            <a:ext cx="6477471" cy="5387334"/>
            <a:chOff x="3967163" y="1858003"/>
            <a:chExt cx="3954462" cy="3614110"/>
          </a:xfrm>
        </p:grpSpPr>
        <p:grpSp>
          <p:nvGrpSpPr>
            <p:cNvPr id="8" name="Groupe 7"/>
            <p:cNvGrpSpPr/>
            <p:nvPr/>
          </p:nvGrpSpPr>
          <p:grpSpPr>
            <a:xfrm>
              <a:off x="3967163" y="1858003"/>
              <a:ext cx="3954462" cy="3614110"/>
              <a:chOff x="3967163" y="1858003"/>
              <a:chExt cx="3954462" cy="3614110"/>
            </a:xfrm>
          </p:grpSpPr>
          <p:sp>
            <p:nvSpPr>
              <p:cNvPr id="13" name="Rectangle 12"/>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5"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6" name="Group 37"/>
              <p:cNvGrpSpPr>
                <a:grpSpLocks/>
              </p:cNvGrpSpPr>
              <p:nvPr/>
            </p:nvGrpSpPr>
            <p:grpSpPr bwMode="auto">
              <a:xfrm>
                <a:off x="3967163" y="1858003"/>
                <a:ext cx="3942390" cy="808995"/>
                <a:chOff x="1700" y="967"/>
                <a:chExt cx="2343" cy="537"/>
              </a:xfrm>
            </p:grpSpPr>
            <p:grpSp>
              <p:nvGrpSpPr>
                <p:cNvPr id="17" name="Group 38"/>
                <p:cNvGrpSpPr>
                  <a:grpSpLocks/>
                </p:cNvGrpSpPr>
                <p:nvPr/>
              </p:nvGrpSpPr>
              <p:grpSpPr bwMode="auto">
                <a:xfrm>
                  <a:off x="1707" y="967"/>
                  <a:ext cx="2336" cy="537"/>
                  <a:chOff x="1707" y="1058"/>
                  <a:chExt cx="2336" cy="537"/>
                </a:xfrm>
              </p:grpSpPr>
              <p:sp>
                <p:nvSpPr>
                  <p:cNvPr id="19"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0"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21" name="Text Box 4"/>
          <p:cNvSpPr txBox="1">
            <a:spLocks noChangeArrowheads="1"/>
          </p:cNvSpPr>
          <p:nvPr/>
        </p:nvSpPr>
        <p:spPr bwMode="auto">
          <a:xfrm>
            <a:off x="1771257" y="1661463"/>
            <a:ext cx="40914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Depuis 2 à 3 semaines. J’ai des soucis dans mon travail.</a:t>
            </a:r>
          </a:p>
        </p:txBody>
      </p:sp>
      <p:sp>
        <p:nvSpPr>
          <p:cNvPr id="22" name="Text Box 16"/>
          <p:cNvSpPr txBox="1">
            <a:spLocks noChangeArrowheads="1"/>
          </p:cNvSpPr>
          <p:nvPr/>
        </p:nvSpPr>
        <p:spPr bwMode="auto">
          <a:xfrm>
            <a:off x="3051893"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23" name="Text Box 16"/>
          <p:cNvSpPr txBox="1">
            <a:spLocks noChangeArrowheads="1"/>
          </p:cNvSpPr>
          <p:nvPr/>
        </p:nvSpPr>
        <p:spPr bwMode="auto">
          <a:xfrm>
            <a:off x="1234765"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24" name="Text Box 16"/>
          <p:cNvSpPr txBox="1">
            <a:spLocks noChangeArrowheads="1"/>
          </p:cNvSpPr>
          <p:nvPr/>
        </p:nvSpPr>
        <p:spPr bwMode="auto">
          <a:xfrm>
            <a:off x="4334056"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25" name="Text Box 16"/>
          <p:cNvSpPr txBox="1">
            <a:spLocks noChangeArrowheads="1"/>
          </p:cNvSpPr>
          <p:nvPr/>
        </p:nvSpPr>
        <p:spPr bwMode="auto">
          <a:xfrm>
            <a:off x="4198297"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26" name="Text Box 16"/>
          <p:cNvSpPr txBox="1">
            <a:spLocks noChangeArrowheads="1"/>
          </p:cNvSpPr>
          <p:nvPr/>
        </p:nvSpPr>
        <p:spPr bwMode="auto">
          <a:xfrm>
            <a:off x="333906"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27" name="Text Box 11"/>
          <p:cNvSpPr txBox="1">
            <a:spLocks noChangeArrowheads="1"/>
          </p:cNvSpPr>
          <p:nvPr/>
        </p:nvSpPr>
        <p:spPr bwMode="auto">
          <a:xfrm>
            <a:off x="261328" y="2934889"/>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Je suis fatiguée et je dors mal en ce moment</a:t>
            </a:r>
            <a:r>
              <a:rPr lang="fr-FR" altLang="fr-FR" sz="1600" dirty="0">
                <a:solidFill>
                  <a:srgbClr val="000099"/>
                </a:solidFill>
              </a:rPr>
              <a:t> </a:t>
            </a:r>
          </a:p>
          <a:p>
            <a:pPr>
              <a:spcBef>
                <a:spcPts val="600"/>
              </a:spcBef>
            </a:pPr>
            <a:r>
              <a:rPr lang="fr-FR" altLang="fr-FR" sz="1600" i="1" dirty="0"/>
              <a:t>= </a:t>
            </a:r>
            <a:r>
              <a:rPr lang="fr-FR" altLang="fr-FR" sz="1600" dirty="0"/>
              <a:t>Troubles du sommeil et fatigue</a:t>
            </a:r>
          </a:p>
        </p:txBody>
      </p:sp>
      <p:sp>
        <p:nvSpPr>
          <p:cNvPr id="28" name="Text Box 5"/>
          <p:cNvSpPr txBox="1">
            <a:spLocks noChangeArrowheads="1"/>
          </p:cNvSpPr>
          <p:nvPr/>
        </p:nvSpPr>
        <p:spPr bwMode="auto">
          <a:xfrm>
            <a:off x="3604797" y="2661838"/>
            <a:ext cx="3137798"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J’ai du mal à m’endormir, puis je me réveille au milieu de la nuit et je ressasse les soucis</a:t>
            </a:r>
            <a:r>
              <a:rPr lang="fr-FR" altLang="fr-FR" sz="1600" dirty="0">
                <a:solidFill>
                  <a:srgbClr val="000099"/>
                </a:solidFill>
              </a:rPr>
              <a:t> </a:t>
            </a:r>
          </a:p>
          <a:p>
            <a:pPr>
              <a:spcBef>
                <a:spcPts val="600"/>
              </a:spcBef>
              <a:buClr>
                <a:srgbClr val="0099CC"/>
              </a:buClr>
            </a:pPr>
            <a:r>
              <a:rPr lang="fr-FR" altLang="fr-FR" sz="1600" i="1" dirty="0">
                <a:solidFill>
                  <a:srgbClr val="000099"/>
                </a:solidFill>
              </a:rPr>
              <a:t>J’ai du mal à me concentrer. </a:t>
            </a:r>
          </a:p>
          <a:p>
            <a:pPr>
              <a:spcBef>
                <a:spcPts val="600"/>
              </a:spcBef>
              <a:buClr>
                <a:srgbClr val="0099CC"/>
              </a:buClr>
            </a:pPr>
            <a:r>
              <a:rPr lang="fr-FR" altLang="fr-FR" sz="1600" i="1" dirty="0">
                <a:solidFill>
                  <a:srgbClr val="000099"/>
                </a:solidFill>
              </a:rPr>
              <a:t>Je suis de mauvaise humeur et facilement irritable.</a:t>
            </a:r>
            <a:r>
              <a:rPr lang="fr-FR" altLang="fr-FR" sz="1600" dirty="0">
                <a:solidFill>
                  <a:srgbClr val="000099"/>
                </a:solidFill>
              </a:rPr>
              <a:t> </a:t>
            </a:r>
          </a:p>
        </p:txBody>
      </p:sp>
      <p:sp>
        <p:nvSpPr>
          <p:cNvPr id="29" name="Text Box 9"/>
          <p:cNvSpPr txBox="1">
            <a:spLocks noChangeArrowheads="1"/>
          </p:cNvSpPr>
          <p:nvPr/>
        </p:nvSpPr>
        <p:spPr bwMode="auto">
          <a:xfrm>
            <a:off x="289559" y="5101637"/>
            <a:ext cx="310774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Je bois beaucoup de café pour tenir le coup. </a:t>
            </a:r>
            <a:endParaRPr lang="fr-FR" altLang="fr-FR" sz="1600" dirty="0">
              <a:solidFill>
                <a:srgbClr val="000099"/>
              </a:solidFill>
            </a:endParaRPr>
          </a:p>
        </p:txBody>
      </p:sp>
      <p:sp>
        <p:nvSpPr>
          <p:cNvPr id="30" name="Text Box 4"/>
          <p:cNvSpPr txBox="1">
            <a:spLocks noChangeArrowheads="1"/>
          </p:cNvSpPr>
          <p:nvPr/>
        </p:nvSpPr>
        <p:spPr bwMode="auto">
          <a:xfrm>
            <a:off x="3987272" y="510490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pic>
        <p:nvPicPr>
          <p:cNvPr id="31" name="Image 30">
            <a:extLst>
              <a:ext uri="{FF2B5EF4-FFF2-40B4-BE49-F238E27FC236}">
                <a16:creationId xmlns:a16="http://schemas.microsoft.com/office/drawing/2014/main" id="{A20A6BC0-E944-4FFF-A8D8-94CB57986E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a:t>
            </a:r>
          </a:p>
        </p:txBody>
      </p:sp>
      <p:sp>
        <p:nvSpPr>
          <p:cNvPr id="12"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Synthèse</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prstClr val="white"/>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0"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1800" b="1" u="sng" dirty="0">
                <a:solidFill>
                  <a:srgbClr val="000090"/>
                </a:solidFill>
                <a:latin typeface="Arial"/>
                <a:ea typeface="ＭＳ Ｐゴシック" panose="020B0600070205080204" pitchFamily="34" charset="-128"/>
              </a:rPr>
              <a:t>Règles du jeu</a:t>
            </a:r>
            <a:r>
              <a:rPr lang="fr-FR" altLang="fr-FR" sz="1800"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a:spcBef>
                <a:spcPct val="50000"/>
              </a:spcBef>
              <a:buClr>
                <a:srgbClr val="000099"/>
              </a:buClr>
              <a:buFontTx/>
              <a:buBlip>
                <a:blip r:embed="rId3"/>
              </a:buBlip>
              <a:defRPr/>
            </a:pPr>
            <a:r>
              <a:rPr lang="fr-FR" altLang="fr-FR" sz="1800" b="1" dirty="0">
                <a:solidFill>
                  <a:srgbClr val="000090"/>
                </a:solidFill>
                <a:latin typeface="Arial"/>
                <a:ea typeface="ＭＳ Ｐゴシック" panose="020B0600070205080204" pitchFamily="34" charset="-128"/>
              </a:rPr>
              <a:t>Collégialement</a:t>
            </a:r>
          </a:p>
          <a:p>
            <a:pPr>
              <a:spcBef>
                <a:spcPct val="50000"/>
              </a:spcBef>
              <a:buClr>
                <a:srgbClr val="000099"/>
              </a:buClr>
              <a:buFontTx/>
              <a:buBlip>
                <a:blip r:embed="rId3"/>
              </a:buBlip>
              <a:defRPr/>
            </a:pPr>
            <a:r>
              <a:rPr lang="fr-FR" altLang="fr-FR" sz="1800" dirty="0">
                <a:solidFill>
                  <a:srgbClr val="000090"/>
                </a:solidFill>
                <a:latin typeface="Arial"/>
                <a:ea typeface="ＭＳ Ｐゴシック" panose="020B0600070205080204" pitchFamily="34" charset="-128"/>
              </a:rPr>
              <a:t>Quelles sont les </a:t>
            </a:r>
            <a:r>
              <a:rPr lang="fr-FR" altLang="fr-FR" sz="1800" b="1" dirty="0">
                <a:solidFill>
                  <a:srgbClr val="000090"/>
                </a:solidFill>
                <a:latin typeface="Arial"/>
                <a:ea typeface="ＭＳ Ｐゴシック" panose="020B0600070205080204" pitchFamily="34" charset="-128"/>
              </a:rPr>
              <a:t>notions vues </a:t>
            </a:r>
            <a:r>
              <a:rPr lang="fr-FR" altLang="fr-FR" sz="1800" dirty="0">
                <a:solidFill>
                  <a:srgbClr val="000090"/>
                </a:solidFill>
                <a:latin typeface="Arial"/>
                <a:ea typeface="ＭＳ Ｐゴシック" panose="020B0600070205080204" pitchFamily="34" charset="-128"/>
              </a:rPr>
              <a:t>ce matin ?</a:t>
            </a:r>
          </a:p>
        </p:txBody>
      </p:sp>
    </p:spTree>
    <p:extLst>
      <p:ext uri="{BB962C8B-B14F-4D97-AF65-F5344CB8AC3E}">
        <p14:creationId xmlns:p14="http://schemas.microsoft.com/office/powerpoint/2010/main" val="1531684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7" descr="Copie de tube_bleu co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275" y="2214564"/>
            <a:ext cx="8001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Freeform 14"/>
          <p:cNvSpPr>
            <a:spLocks/>
          </p:cNvSpPr>
          <p:nvPr/>
        </p:nvSpPr>
        <p:spPr bwMode="auto">
          <a:xfrm rot="11949562" flipV="1">
            <a:off x="5605463" y="2395538"/>
            <a:ext cx="1128712" cy="1054100"/>
          </a:xfrm>
          <a:custGeom>
            <a:avLst/>
            <a:gdLst>
              <a:gd name="T0" fmla="*/ 2147483646 w 1645"/>
              <a:gd name="T1" fmla="*/ 0 h 823"/>
              <a:gd name="T2" fmla="*/ 2147483646 w 1645"/>
              <a:gd name="T3" fmla="*/ 0 h 823"/>
              <a:gd name="T4" fmla="*/ 2147483646 w 1645"/>
              <a:gd name="T5" fmla="*/ 2147483646 h 823"/>
              <a:gd name="T6" fmla="*/ 2147483646 w 1645"/>
              <a:gd name="T7" fmla="*/ 2147483646 h 823"/>
              <a:gd name="T8" fmla="*/ 2147483646 w 1645"/>
              <a:gd name="T9" fmla="*/ 2147483646 h 823"/>
              <a:gd name="T10" fmla="*/ 2147483646 w 1645"/>
              <a:gd name="T11" fmla="*/ 2147483646 h 823"/>
              <a:gd name="T12" fmla="*/ 2147483646 w 1645"/>
              <a:gd name="T13" fmla="*/ 2147483646 h 823"/>
              <a:gd name="T14" fmla="*/ 2147483646 w 1645"/>
              <a:gd name="T15" fmla="*/ 2147483646 h 823"/>
              <a:gd name="T16" fmla="*/ 2147483646 w 1645"/>
              <a:gd name="T17" fmla="*/ 2147483646 h 823"/>
              <a:gd name="T18" fmla="*/ 2147483646 w 1645"/>
              <a:gd name="T19" fmla="*/ 2147483646 h 823"/>
              <a:gd name="T20" fmla="*/ 2147483646 w 1645"/>
              <a:gd name="T21" fmla="*/ 2147483646 h 823"/>
              <a:gd name="T22" fmla="*/ 2147483646 w 1645"/>
              <a:gd name="T23" fmla="*/ 2147483646 h 823"/>
              <a:gd name="T24" fmla="*/ 2147483646 w 1645"/>
              <a:gd name="T25" fmla="*/ 2147483646 h 823"/>
              <a:gd name="T26" fmla="*/ 2147483646 w 1645"/>
              <a:gd name="T27" fmla="*/ 2147483646 h 823"/>
              <a:gd name="T28" fmla="*/ 2147483646 w 1645"/>
              <a:gd name="T29" fmla="*/ 2147483646 h 823"/>
              <a:gd name="T30" fmla="*/ 2147483646 w 1645"/>
              <a:gd name="T31" fmla="*/ 2147483646 h 823"/>
              <a:gd name="T32" fmla="*/ 2147483646 w 1645"/>
              <a:gd name="T33" fmla="*/ 2147483646 h 823"/>
              <a:gd name="T34" fmla="*/ 2147483646 w 1645"/>
              <a:gd name="T35" fmla="*/ 2147483646 h 823"/>
              <a:gd name="T36" fmla="*/ 2147483646 w 1645"/>
              <a:gd name="T37" fmla="*/ 2147483646 h 823"/>
              <a:gd name="T38" fmla="*/ 2147483646 w 1645"/>
              <a:gd name="T39" fmla="*/ 2147483646 h 823"/>
              <a:gd name="T40" fmla="*/ 2147483646 w 1645"/>
              <a:gd name="T41" fmla="*/ 2147483646 h 823"/>
              <a:gd name="T42" fmla="*/ 2147483646 w 1645"/>
              <a:gd name="T43" fmla="*/ 2147483646 h 823"/>
              <a:gd name="T44" fmla="*/ 2147483646 w 1645"/>
              <a:gd name="T45" fmla="*/ 2147483646 h 823"/>
              <a:gd name="T46" fmla="*/ 2147483646 w 1645"/>
              <a:gd name="T47" fmla="*/ 2147483646 h 823"/>
              <a:gd name="T48" fmla="*/ 2147483646 w 1645"/>
              <a:gd name="T49" fmla="*/ 2147483646 h 823"/>
              <a:gd name="T50" fmla="*/ 2147483646 w 1645"/>
              <a:gd name="T51" fmla="*/ 2147483646 h 823"/>
              <a:gd name="T52" fmla="*/ 2147483646 w 1645"/>
              <a:gd name="T53" fmla="*/ 2147483646 h 823"/>
              <a:gd name="T54" fmla="*/ 2147483646 w 1645"/>
              <a:gd name="T55" fmla="*/ 2147483646 h 823"/>
              <a:gd name="T56" fmla="*/ 2147483646 w 1645"/>
              <a:gd name="T57" fmla="*/ 2147483646 h 823"/>
              <a:gd name="T58" fmla="*/ 2147483646 w 1645"/>
              <a:gd name="T59" fmla="*/ 2147483646 h 823"/>
              <a:gd name="T60" fmla="*/ 2147483646 w 1645"/>
              <a:gd name="T61" fmla="*/ 2147483646 h 823"/>
              <a:gd name="T62" fmla="*/ 2147483646 w 1645"/>
              <a:gd name="T63" fmla="*/ 2147483646 h 823"/>
              <a:gd name="T64" fmla="*/ 2147483646 w 1645"/>
              <a:gd name="T65" fmla="*/ 2147483646 h 823"/>
              <a:gd name="T66" fmla="*/ 2147483646 w 1645"/>
              <a:gd name="T67" fmla="*/ 2147483646 h 823"/>
              <a:gd name="T68" fmla="*/ 2147483646 w 1645"/>
              <a:gd name="T69" fmla="*/ 2147483646 h 823"/>
              <a:gd name="T70" fmla="*/ 2147483646 w 1645"/>
              <a:gd name="T71" fmla="*/ 2147483646 h 823"/>
              <a:gd name="T72" fmla="*/ 2147483646 w 1645"/>
              <a:gd name="T73" fmla="*/ 2147483646 h 823"/>
              <a:gd name="T74" fmla="*/ 2147483646 w 1645"/>
              <a:gd name="T75" fmla="*/ 2147483646 h 823"/>
              <a:gd name="T76" fmla="*/ 2147483646 w 1645"/>
              <a:gd name="T77" fmla="*/ 2147483646 h 823"/>
              <a:gd name="T78" fmla="*/ 2147483646 w 1645"/>
              <a:gd name="T79" fmla="*/ 2147483646 h 823"/>
              <a:gd name="T80" fmla="*/ 2147483646 w 1645"/>
              <a:gd name="T81" fmla="*/ 2147483646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a:effectLst>
            <a:outerShdw dist="107763" dir="2700000" algn="ctr" rotWithShape="0">
              <a:srgbClr val="808080"/>
            </a:outerShdw>
          </a:effectLst>
        </p:spPr>
        <p:txBody>
          <a:bodyPr/>
          <a:lstStyle/>
          <a:p>
            <a:endParaRPr lang="fr-FR">
              <a:cs typeface="Arial" panose="020B0604020202020204" pitchFamily="34" charset="0"/>
            </a:endParaRPr>
          </a:p>
        </p:txBody>
      </p:sp>
      <p:sp>
        <p:nvSpPr>
          <p:cNvPr id="165892" name="Text Box 17"/>
          <p:cNvSpPr txBox="1">
            <a:spLocks noChangeArrowheads="1"/>
          </p:cNvSpPr>
          <p:nvPr/>
        </p:nvSpPr>
        <p:spPr bwMode="auto">
          <a:xfrm>
            <a:off x="2476500" y="3470275"/>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7124700" algn="r"/>
              </a:tabLst>
              <a:defRPr sz="1600">
                <a:solidFill>
                  <a:schemeClr val="tx1"/>
                </a:solidFill>
                <a:latin typeface="Arial" panose="020B0604020202020204" pitchFamily="34" charset="0"/>
              </a:defRPr>
            </a:lvl1pPr>
            <a:lvl2pPr marL="742950" indent="-285750">
              <a:tabLst>
                <a:tab pos="7124700" algn="r"/>
              </a:tabLst>
              <a:defRPr sz="1600">
                <a:solidFill>
                  <a:schemeClr val="tx1"/>
                </a:solidFill>
                <a:latin typeface="Arial" panose="020B0604020202020204" pitchFamily="34" charset="0"/>
              </a:defRPr>
            </a:lvl2pPr>
            <a:lvl3pPr marL="1143000" indent="-228600">
              <a:tabLst>
                <a:tab pos="7124700" algn="r"/>
              </a:tabLst>
              <a:defRPr sz="1600">
                <a:solidFill>
                  <a:schemeClr val="tx1"/>
                </a:solidFill>
                <a:latin typeface="Arial" panose="020B0604020202020204" pitchFamily="34" charset="0"/>
              </a:defRPr>
            </a:lvl3pPr>
            <a:lvl4pPr marL="1600200" indent="-228600">
              <a:tabLst>
                <a:tab pos="7124700" algn="r"/>
              </a:tabLst>
              <a:defRPr sz="1600">
                <a:solidFill>
                  <a:schemeClr val="tx1"/>
                </a:solidFill>
                <a:latin typeface="Arial" panose="020B0604020202020204" pitchFamily="34" charset="0"/>
              </a:defRPr>
            </a:lvl4pPr>
            <a:lvl5pPr marL="2057400" indent="-228600">
              <a:tabLst>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9pPr>
          </a:lstStyle>
          <a:p>
            <a:pPr algn="ctr">
              <a:buFont typeface="Wingdings" panose="05000000000000000000" pitchFamily="2" charset="2"/>
              <a:buNone/>
            </a:pPr>
            <a:r>
              <a:rPr lang="fr-FR" altLang="fr-FR" sz="1800" b="1">
                <a:solidFill>
                  <a:srgbClr val="000099"/>
                </a:solidFill>
                <a:cs typeface="Arial" panose="020B0604020202020204" pitchFamily="34" charset="0"/>
              </a:rPr>
              <a:t>Action sur les muscles</a:t>
            </a:r>
          </a:p>
          <a:p>
            <a:pPr algn="ctr">
              <a:buFont typeface="Wingdings" panose="05000000000000000000" pitchFamily="2" charset="2"/>
              <a:buNone/>
            </a:pPr>
            <a:r>
              <a:rPr lang="fr-FR" altLang="fr-FR" sz="1800" b="1">
                <a:solidFill>
                  <a:srgbClr val="000099"/>
                </a:solidFill>
                <a:cs typeface="Arial" panose="020B0604020202020204" pitchFamily="34" charset="0"/>
              </a:rPr>
              <a:t>et les capillaires</a:t>
            </a:r>
          </a:p>
        </p:txBody>
      </p:sp>
      <p:sp>
        <p:nvSpPr>
          <p:cNvPr id="165893" name="Text Box 18"/>
          <p:cNvSpPr txBox="1">
            <a:spLocks noChangeArrowheads="1"/>
          </p:cNvSpPr>
          <p:nvPr/>
        </p:nvSpPr>
        <p:spPr bwMode="auto">
          <a:xfrm>
            <a:off x="5614988" y="4943476"/>
            <a:ext cx="3581400" cy="595313"/>
          </a:xfrm>
          <a:prstGeom prst="rect">
            <a:avLst/>
          </a:prstGeom>
          <a:solidFill>
            <a:srgbClr val="CEE9EA"/>
          </a:solidFill>
          <a:ln>
            <a:noFill/>
          </a:ln>
          <a:effectLst/>
          <a:extLs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lgn="ctr">
              <a:buFont typeface="Wingdings" panose="05000000000000000000" pitchFamily="2" charset="2"/>
              <a:buNone/>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Arnica montana 9 CH</a:t>
            </a:r>
          </a:p>
          <a:p>
            <a:pPr algn="ctr">
              <a:buFont typeface="Wingdings" panose="05000000000000000000" pitchFamily="2" charset="2"/>
              <a:buNone/>
            </a:pPr>
            <a:r>
              <a:rPr lang="fr-FR" altLang="fr-FR" sz="1300">
                <a:solidFill>
                  <a:srgbClr val="000099"/>
                </a:solidFill>
                <a:cs typeface="Arial" panose="020B0604020202020204" pitchFamily="34" charset="0"/>
              </a:rPr>
              <a:t>5 granules 3 à 4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Un conseil incontournable</a:t>
            </a:r>
          </a:p>
        </p:txBody>
      </p:sp>
    </p:spTree>
    <p:extLst>
      <p:ext uri="{BB962C8B-B14F-4D97-AF65-F5344CB8AC3E}">
        <p14:creationId xmlns:p14="http://schemas.microsoft.com/office/powerpoint/2010/main" val="375206035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3"/>
          <p:cNvSpPr txBox="1">
            <a:spLocks noChangeArrowheads="1"/>
          </p:cNvSpPr>
          <p:nvPr/>
        </p:nvSpPr>
        <p:spPr bwMode="auto">
          <a:xfrm>
            <a:off x="2837872" y="2767168"/>
            <a:ext cx="2830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LOCALISATIONS</a:t>
            </a:r>
          </a:p>
        </p:txBody>
      </p:sp>
      <p:sp>
        <p:nvSpPr>
          <p:cNvPr id="167939" name="Rectangle 4"/>
          <p:cNvSpPr>
            <a:spLocks noChangeArrowheads="1"/>
          </p:cNvSpPr>
          <p:nvPr/>
        </p:nvSpPr>
        <p:spPr bwMode="auto">
          <a:xfrm>
            <a:off x="2761672" y="4272118"/>
            <a:ext cx="3352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a:solidFill>
                  <a:srgbClr val="000066"/>
                </a:solidFill>
                <a:cs typeface="Arial" panose="020B0604020202020204" pitchFamily="34" charset="0"/>
              </a:rPr>
              <a:t>SYMPTOMES ASSOCIÉS</a:t>
            </a:r>
          </a:p>
        </p:txBody>
      </p:sp>
      <p:sp>
        <p:nvSpPr>
          <p:cNvPr id="167940" name="Rectangle 5"/>
          <p:cNvSpPr>
            <a:spLocks noChangeArrowheads="1"/>
          </p:cNvSpPr>
          <p:nvPr/>
        </p:nvSpPr>
        <p:spPr bwMode="auto">
          <a:xfrm>
            <a:off x="6571673" y="2767168"/>
            <a:ext cx="2746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SENSATIONS</a:t>
            </a:r>
          </a:p>
        </p:txBody>
      </p:sp>
      <p:sp>
        <p:nvSpPr>
          <p:cNvPr id="167941" name="Rectangle 6"/>
          <p:cNvSpPr>
            <a:spLocks noChangeArrowheads="1"/>
          </p:cNvSpPr>
          <p:nvPr/>
        </p:nvSpPr>
        <p:spPr bwMode="auto">
          <a:xfrm>
            <a:off x="6647872" y="4272118"/>
            <a:ext cx="271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a:solidFill>
                  <a:srgbClr val="000066"/>
                </a:solidFill>
                <a:cs typeface="Arial" panose="020B0604020202020204" pitchFamily="34" charset="0"/>
              </a:rPr>
              <a:t>MODALITÉS</a:t>
            </a:r>
          </a:p>
        </p:txBody>
      </p:sp>
      <p:sp>
        <p:nvSpPr>
          <p:cNvPr id="1856521" name="Text Box 9"/>
          <p:cNvSpPr txBox="1">
            <a:spLocks noChangeArrowheads="1"/>
          </p:cNvSpPr>
          <p:nvPr/>
        </p:nvSpPr>
        <p:spPr bwMode="auto">
          <a:xfrm>
            <a:off x="3158548" y="3167219"/>
            <a:ext cx="27749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Tx/>
              <a:buChar char="•"/>
            </a:pPr>
            <a:r>
              <a:rPr lang="fr-FR" altLang="fr-FR" dirty="0">
                <a:solidFill>
                  <a:srgbClr val="000099"/>
                </a:solidFill>
                <a:cs typeface="Arial" panose="020B0604020202020204" pitchFamily="34" charset="0"/>
              </a:rPr>
              <a:t>  Muscles </a:t>
            </a:r>
          </a:p>
          <a:p>
            <a:pPr>
              <a:buClr>
                <a:srgbClr val="62C400"/>
              </a:buClr>
              <a:buFontTx/>
              <a:buChar char="•"/>
            </a:pPr>
            <a:r>
              <a:rPr lang="fr-FR" altLang="fr-FR" dirty="0">
                <a:solidFill>
                  <a:srgbClr val="000099"/>
                </a:solidFill>
                <a:cs typeface="Arial" panose="020B0604020202020204" pitchFamily="34" charset="0"/>
              </a:rPr>
              <a:t>  Capillaires : ecchymoses</a:t>
            </a:r>
          </a:p>
          <a:p>
            <a:pPr>
              <a:buClr>
                <a:srgbClr val="62C400"/>
              </a:buClr>
              <a:buFontTx/>
              <a:buChar char="•"/>
            </a:pPr>
            <a:r>
              <a:rPr lang="fr-FR" altLang="fr-FR" dirty="0">
                <a:solidFill>
                  <a:srgbClr val="000099"/>
                </a:solidFill>
                <a:cs typeface="Arial" panose="020B0604020202020204" pitchFamily="34" charset="0"/>
              </a:rPr>
              <a:t>  Etat fébrile</a:t>
            </a:r>
          </a:p>
        </p:txBody>
      </p:sp>
      <p:sp>
        <p:nvSpPr>
          <p:cNvPr id="1856522" name="Text Box 10"/>
          <p:cNvSpPr txBox="1">
            <a:spLocks noChangeArrowheads="1"/>
          </p:cNvSpPr>
          <p:nvPr/>
        </p:nvSpPr>
        <p:spPr bwMode="auto">
          <a:xfrm>
            <a:off x="6281159" y="4772181"/>
            <a:ext cx="3810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95263" algn="l"/>
              </a:tabLst>
              <a:defRPr sz="1600">
                <a:solidFill>
                  <a:schemeClr val="tx1"/>
                </a:solidFill>
                <a:latin typeface="Arial" panose="020B0604020202020204" pitchFamily="34" charset="0"/>
              </a:defRPr>
            </a:lvl1pPr>
            <a:lvl2pPr marL="742950" indent="-285750">
              <a:tabLst>
                <a:tab pos="195263" algn="l"/>
              </a:tabLst>
              <a:defRPr sz="1600">
                <a:solidFill>
                  <a:schemeClr val="tx1"/>
                </a:solidFill>
                <a:latin typeface="Arial" panose="020B0604020202020204" pitchFamily="34" charset="0"/>
              </a:defRPr>
            </a:lvl2pPr>
            <a:lvl3pPr marL="1143000" indent="-228600">
              <a:tabLst>
                <a:tab pos="195263" algn="l"/>
              </a:tabLst>
              <a:defRPr sz="1600">
                <a:solidFill>
                  <a:schemeClr val="tx1"/>
                </a:solidFill>
                <a:latin typeface="Arial" panose="020B0604020202020204" pitchFamily="34" charset="0"/>
              </a:defRPr>
            </a:lvl3pPr>
            <a:lvl4pPr marL="1600200" indent="-228600">
              <a:tabLst>
                <a:tab pos="195263" algn="l"/>
              </a:tabLst>
              <a:defRPr sz="1600">
                <a:solidFill>
                  <a:schemeClr val="tx1"/>
                </a:solidFill>
                <a:latin typeface="Arial" panose="020B0604020202020204" pitchFamily="34" charset="0"/>
              </a:defRPr>
            </a:lvl4pPr>
            <a:lvl5pPr marL="2057400" indent="-228600">
              <a:tabLst>
                <a:tab pos="1952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9pPr>
          </a:lstStyle>
          <a:p>
            <a:pPr>
              <a:buClr>
                <a:srgbClr val="62C400"/>
              </a:buClr>
              <a:buFontTx/>
              <a:buChar char="•"/>
            </a:pPr>
            <a:r>
              <a:rPr lang="fr-FR" altLang="fr-FR" dirty="0">
                <a:solidFill>
                  <a:srgbClr val="000099"/>
                </a:solidFill>
                <a:cs typeface="Arial" panose="020B0604020202020204" pitchFamily="34" charset="0"/>
              </a:rPr>
              <a:t>  Aggravation par le plus léger 	effleurement, les secousses</a:t>
            </a:r>
          </a:p>
          <a:p>
            <a:pPr>
              <a:buClr>
                <a:srgbClr val="62C400"/>
              </a:buClr>
              <a:buFontTx/>
              <a:buChar char="•"/>
            </a:pPr>
            <a:r>
              <a:rPr lang="fr-FR" altLang="fr-FR" dirty="0">
                <a:solidFill>
                  <a:srgbClr val="000099"/>
                </a:solidFill>
                <a:cs typeface="Arial" panose="020B0604020202020204" pitchFamily="34" charset="0"/>
              </a:rPr>
              <a:t>  Amélioration par le repos</a:t>
            </a:r>
            <a:endParaRPr lang="fr-FR" altLang="fr-FR" b="1" dirty="0">
              <a:solidFill>
                <a:srgbClr val="000099"/>
              </a:solidFill>
              <a:cs typeface="Arial" panose="020B0604020202020204" pitchFamily="34" charset="0"/>
            </a:endParaRPr>
          </a:p>
        </p:txBody>
      </p:sp>
      <p:sp>
        <p:nvSpPr>
          <p:cNvPr id="1856524" name="Text Box 12"/>
          <p:cNvSpPr txBox="1">
            <a:spLocks noChangeArrowheads="1"/>
          </p:cNvSpPr>
          <p:nvPr/>
        </p:nvSpPr>
        <p:spPr bwMode="auto">
          <a:xfrm>
            <a:off x="6266872" y="3268819"/>
            <a:ext cx="31861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176213" indent="-176213">
              <a:buClr>
                <a:srgbClr val="62C400"/>
              </a:buClr>
              <a:buFontTx/>
              <a:buChar char="•"/>
            </a:pPr>
            <a:r>
              <a:rPr lang="fr-FR" altLang="fr-FR" dirty="0">
                <a:solidFill>
                  <a:srgbClr val="000099"/>
                </a:solidFill>
                <a:cs typeface="Arial" panose="020B0604020202020204" pitchFamily="34" charset="0"/>
              </a:rPr>
              <a:t>Contusion, courbature, douleurs musculaires</a:t>
            </a:r>
          </a:p>
          <a:p>
            <a:pPr>
              <a:buClr>
                <a:srgbClr val="62C400"/>
              </a:buClr>
              <a:buFontTx/>
              <a:buChar char="•"/>
            </a:pPr>
            <a:r>
              <a:rPr lang="fr-FR" altLang="fr-FR" dirty="0">
                <a:solidFill>
                  <a:srgbClr val="000099"/>
                </a:solidFill>
                <a:cs typeface="Arial" panose="020B0604020202020204" pitchFamily="34" charset="0"/>
              </a:rPr>
              <a:t>  Sensation de lit trop dur</a:t>
            </a:r>
          </a:p>
        </p:txBody>
      </p:sp>
      <p:sp>
        <p:nvSpPr>
          <p:cNvPr id="1856539" name="Text Box 27"/>
          <p:cNvSpPr txBox="1">
            <a:spLocks noChangeArrowheads="1"/>
          </p:cNvSpPr>
          <p:nvPr/>
        </p:nvSpPr>
        <p:spPr bwMode="auto">
          <a:xfrm>
            <a:off x="3158547" y="4822982"/>
            <a:ext cx="27749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176213" indent="-176213">
              <a:spcBef>
                <a:spcPct val="50000"/>
              </a:spcBef>
              <a:buClr>
                <a:srgbClr val="62C400"/>
              </a:buClr>
              <a:buFontTx/>
              <a:buChar char="•"/>
            </a:pPr>
            <a:r>
              <a:rPr lang="fr-FR" altLang="fr-FR" dirty="0">
                <a:solidFill>
                  <a:srgbClr val="000099"/>
                </a:solidFill>
                <a:cs typeface="Arial" panose="020B0604020202020204" pitchFamily="34" charset="0"/>
              </a:rPr>
              <a:t>Frissons, soif vive, face       rouge pendant la fièvre</a:t>
            </a:r>
          </a:p>
        </p:txBody>
      </p:sp>
      <p:grpSp>
        <p:nvGrpSpPr>
          <p:cNvPr id="1856553" name="Group 41"/>
          <p:cNvGrpSpPr>
            <a:grpSpLocks/>
          </p:cNvGrpSpPr>
          <p:nvPr/>
        </p:nvGrpSpPr>
        <p:grpSpPr bwMode="auto">
          <a:xfrm>
            <a:off x="173824" y="4806406"/>
            <a:ext cx="6742113" cy="1871662"/>
            <a:chOff x="4" y="3159"/>
            <a:chExt cx="4247" cy="1179"/>
          </a:xfrm>
        </p:grpSpPr>
        <p:sp>
          <p:nvSpPr>
            <p:cNvPr id="167951" name="Text Box 2"/>
            <p:cNvSpPr txBox="1">
              <a:spLocks noChangeArrowheads="1"/>
            </p:cNvSpPr>
            <p:nvPr/>
          </p:nvSpPr>
          <p:spPr bwMode="auto">
            <a:xfrm>
              <a:off x="1467" y="3798"/>
              <a:ext cx="27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800" b="1" dirty="0">
                  <a:solidFill>
                    <a:srgbClr val="95C41D"/>
                  </a:solidFill>
                  <a:cs typeface="Arial" panose="020B0604020202020204" pitchFamily="34" charset="0"/>
                  <a:sym typeface="Wingdings" panose="05000000000000000000" pitchFamily="2" charset="2"/>
                </a:rPr>
                <a:t> </a:t>
              </a:r>
              <a:r>
                <a:rPr lang="fr-FR" altLang="fr-FR" sz="2800" b="1" dirty="0">
                  <a:solidFill>
                    <a:srgbClr val="95C41D"/>
                  </a:solidFill>
                  <a:cs typeface="Arial" panose="020B0604020202020204" pitchFamily="34" charset="0"/>
                </a:rPr>
                <a:t>Arnica </a:t>
              </a:r>
              <a:r>
                <a:rPr lang="fr-FR" altLang="fr-FR" sz="2800" b="1" dirty="0" err="1">
                  <a:solidFill>
                    <a:srgbClr val="95C41D"/>
                  </a:solidFill>
                  <a:cs typeface="Arial" panose="020B0604020202020204" pitchFamily="34" charset="0"/>
                </a:rPr>
                <a:t>montana</a:t>
              </a:r>
              <a:endParaRPr lang="fr-FR" altLang="fr-FR" sz="2800" b="1" dirty="0">
                <a:solidFill>
                  <a:srgbClr val="95C41D"/>
                </a:solidFill>
                <a:cs typeface="Arial" panose="020B0604020202020204" pitchFamily="34" charset="0"/>
              </a:endParaRPr>
            </a:p>
          </p:txBody>
        </p:sp>
        <p:pic>
          <p:nvPicPr>
            <p:cNvPr id="167952" name="Picture 38" descr="ar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3159"/>
              <a:ext cx="1179" cy="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Un conseil incontournable</a:t>
            </a:r>
          </a:p>
        </p:txBody>
      </p:sp>
      <p:grpSp>
        <p:nvGrpSpPr>
          <p:cNvPr id="4" name="Groupe 3"/>
          <p:cNvGrpSpPr/>
          <p:nvPr/>
        </p:nvGrpSpPr>
        <p:grpSpPr>
          <a:xfrm>
            <a:off x="2815216" y="1695045"/>
            <a:ext cx="6724959" cy="4103726"/>
            <a:chOff x="2815216" y="1695045"/>
            <a:chExt cx="6724959" cy="4103726"/>
          </a:xfrm>
        </p:grpSpPr>
        <p:grpSp>
          <p:nvGrpSpPr>
            <p:cNvPr id="3" name="Groupe 2"/>
            <p:cNvGrpSpPr/>
            <p:nvPr/>
          </p:nvGrpSpPr>
          <p:grpSpPr>
            <a:xfrm>
              <a:off x="2815216" y="2675531"/>
              <a:ext cx="6724959" cy="3123240"/>
              <a:chOff x="2815216" y="2675531"/>
              <a:chExt cx="6724959" cy="3123240"/>
            </a:xfrm>
          </p:grpSpPr>
          <p:sp>
            <p:nvSpPr>
              <p:cNvPr id="167948" name="Line 32"/>
              <p:cNvSpPr>
                <a:spLocks noChangeShapeType="1"/>
              </p:cNvSpPr>
              <p:nvPr/>
            </p:nvSpPr>
            <p:spPr bwMode="auto">
              <a:xfrm>
                <a:off x="2823584" y="4191156"/>
                <a:ext cx="6705600" cy="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2" name="Groupe 1"/>
              <p:cNvGrpSpPr/>
              <p:nvPr/>
            </p:nvGrpSpPr>
            <p:grpSpPr>
              <a:xfrm>
                <a:off x="2815216" y="2675531"/>
                <a:ext cx="6724959" cy="3123240"/>
                <a:chOff x="2734832" y="2675531"/>
                <a:chExt cx="6724959" cy="3123240"/>
              </a:xfrm>
            </p:grpSpPr>
            <p:sp>
              <p:nvSpPr>
                <p:cNvPr id="167947" name="Line 31"/>
                <p:cNvSpPr>
                  <a:spLocks noChangeShapeType="1"/>
                </p:cNvSpPr>
                <p:nvPr/>
              </p:nvSpPr>
              <p:spPr bwMode="auto">
                <a:xfrm>
                  <a:off x="6062663" y="2675531"/>
                  <a:ext cx="0" cy="309360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19" name="Line 31"/>
                <p:cNvSpPr>
                  <a:spLocks noChangeShapeType="1"/>
                </p:cNvSpPr>
                <p:nvPr/>
              </p:nvSpPr>
              <p:spPr bwMode="auto">
                <a:xfrm flipH="1">
                  <a:off x="2738332" y="2675531"/>
                  <a:ext cx="4867" cy="309360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0" name="Line 31"/>
                <p:cNvSpPr>
                  <a:spLocks noChangeShapeType="1"/>
                </p:cNvSpPr>
                <p:nvPr/>
              </p:nvSpPr>
              <p:spPr bwMode="auto">
                <a:xfrm>
                  <a:off x="9443933" y="2675531"/>
                  <a:ext cx="0" cy="3120027"/>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1" name="Line 32"/>
                <p:cNvSpPr>
                  <a:spLocks noChangeShapeType="1"/>
                </p:cNvSpPr>
                <p:nvPr/>
              </p:nvSpPr>
              <p:spPr bwMode="auto">
                <a:xfrm>
                  <a:off x="2738332" y="5759082"/>
                  <a:ext cx="6721459" cy="39689"/>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2" name="Line 32"/>
                <p:cNvSpPr>
                  <a:spLocks noChangeShapeType="1"/>
                </p:cNvSpPr>
                <p:nvPr/>
              </p:nvSpPr>
              <p:spPr bwMode="auto">
                <a:xfrm>
                  <a:off x="2734832" y="2675531"/>
                  <a:ext cx="6705600" cy="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grpSp>
        <p:sp>
          <p:nvSpPr>
            <p:cNvPr id="23" name="Line 32"/>
            <p:cNvSpPr>
              <a:spLocks noChangeShapeType="1"/>
            </p:cNvSpPr>
            <p:nvPr/>
          </p:nvSpPr>
          <p:spPr bwMode="auto">
            <a:xfrm flipV="1">
              <a:off x="2815216" y="1695045"/>
              <a:ext cx="3327831" cy="969787"/>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4" name="Line 32"/>
            <p:cNvSpPr>
              <a:spLocks noChangeShapeType="1"/>
            </p:cNvSpPr>
            <p:nvPr/>
          </p:nvSpPr>
          <p:spPr bwMode="auto">
            <a:xfrm flipH="1" flipV="1">
              <a:off x="6125152" y="1697378"/>
              <a:ext cx="3399164" cy="967454"/>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sp>
        <p:nvSpPr>
          <p:cNvPr id="26" name="Rectangle 5"/>
          <p:cNvSpPr>
            <a:spLocks noChangeArrowheads="1"/>
          </p:cNvSpPr>
          <p:nvPr/>
        </p:nvSpPr>
        <p:spPr bwMode="auto">
          <a:xfrm>
            <a:off x="4769859" y="1856219"/>
            <a:ext cx="2746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ETIOLOGIE</a:t>
            </a:r>
          </a:p>
        </p:txBody>
      </p:sp>
      <p:sp>
        <p:nvSpPr>
          <p:cNvPr id="27" name="Text Box 12"/>
          <p:cNvSpPr txBox="1">
            <a:spLocks noChangeArrowheads="1"/>
          </p:cNvSpPr>
          <p:nvPr/>
        </p:nvSpPr>
        <p:spPr bwMode="auto">
          <a:xfrm>
            <a:off x="4500341" y="2245341"/>
            <a:ext cx="3186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dirty="0">
                <a:solidFill>
                  <a:srgbClr val="000099"/>
                </a:solidFill>
                <a:cs typeface="Arial" panose="020B0604020202020204" pitchFamily="34" charset="0"/>
              </a:rPr>
              <a:t>Suite de traumatisme</a:t>
            </a:r>
          </a:p>
        </p:txBody>
      </p:sp>
    </p:spTree>
    <p:extLst>
      <p:ext uri="{BB962C8B-B14F-4D97-AF65-F5344CB8AC3E}">
        <p14:creationId xmlns:p14="http://schemas.microsoft.com/office/powerpoint/2010/main" val="2432319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565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565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565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65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56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21" grpId="0" autoUpdateAnimBg="0"/>
      <p:bldP spid="1856522" grpId="0" autoUpdateAnimBg="0"/>
      <p:bldP spid="1856524" grpId="0" autoUpdateAnimBg="0"/>
      <p:bldP spid="1856539" grpId="0"/>
      <p:bldP spid="2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222" name="Text Box 62"/>
          <p:cNvSpPr txBox="1">
            <a:spLocks noChangeArrowheads="1"/>
          </p:cNvSpPr>
          <p:nvPr/>
        </p:nvSpPr>
        <p:spPr bwMode="auto">
          <a:xfrm>
            <a:off x="959094" y="1789602"/>
            <a:ext cx="5626344"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musculaire, </a:t>
            </a:r>
            <a:r>
              <a:rPr lang="fr-FR" altLang="fr-FR" sz="1500" b="1" dirty="0">
                <a:solidFill>
                  <a:srgbClr val="000099"/>
                </a:solidFill>
                <a:cs typeface="Arial" panose="020B0604020202020204" pitchFamily="34" charset="0"/>
              </a:rPr>
              <a:t>courbatures</a:t>
            </a:r>
            <a:r>
              <a:rPr lang="fr-FR" altLang="fr-FR" sz="1500" dirty="0">
                <a:solidFill>
                  <a:srgbClr val="000099"/>
                </a:solidFill>
                <a:cs typeface="Arial" panose="020B0604020202020204" pitchFamily="34" charset="0"/>
              </a:rPr>
              <a:t>, contractures</a:t>
            </a:r>
          </a:p>
          <a:p>
            <a:pPr marL="265113" indent="-265113">
              <a:buClr>
                <a:srgbClr val="62C400"/>
              </a:buClr>
            </a:pPr>
            <a:r>
              <a:rPr lang="fr-FR" altLang="fr-FR" sz="1500" dirty="0">
                <a:solidFill>
                  <a:srgbClr val="000099"/>
                </a:solidFill>
                <a:cs typeface="Arial" panose="020B0604020202020204" pitchFamily="34" charset="0"/>
              </a:rPr>
              <a:t>		douloureux au moindre effleurement</a:t>
            </a:r>
            <a:endParaRPr lang="fr-FR" altLang="fr-FR" dirty="0">
              <a:solidFill>
                <a:srgbClr val="000099"/>
              </a:solidFill>
              <a:cs typeface="Arial" panose="020B0604020202020204" pitchFamily="34" charset="0"/>
            </a:endParaRPr>
          </a:p>
        </p:txBody>
      </p:sp>
      <p:sp>
        <p:nvSpPr>
          <p:cNvPr id="732223" name="Text Box 63"/>
          <p:cNvSpPr txBox="1">
            <a:spLocks noChangeArrowheads="1"/>
          </p:cNvSpPr>
          <p:nvPr/>
        </p:nvSpPr>
        <p:spPr bwMode="auto">
          <a:xfrm>
            <a:off x="959094" y="5592082"/>
            <a:ext cx="46720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due à une </a:t>
            </a:r>
            <a:r>
              <a:rPr lang="fr-FR" altLang="fr-FR" sz="1500" b="1" dirty="0">
                <a:solidFill>
                  <a:srgbClr val="000099"/>
                </a:solidFill>
                <a:cs typeface="Arial" panose="020B0604020202020204" pitchFamily="34" charset="0"/>
              </a:rPr>
              <a:t>perte </a:t>
            </a:r>
            <a:r>
              <a:rPr lang="fr-FR" altLang="fr-FR" sz="1500" b="1" dirty="0" err="1">
                <a:solidFill>
                  <a:srgbClr val="000099"/>
                </a:solidFill>
                <a:cs typeface="Arial" panose="020B0604020202020204" pitchFamily="34" charset="0"/>
              </a:rPr>
              <a:t>hydrosodée</a:t>
            </a:r>
            <a:r>
              <a:rPr lang="fr-FR" altLang="fr-FR" sz="1500" dirty="0">
                <a:solidFill>
                  <a:srgbClr val="000099"/>
                </a:solidFill>
                <a:cs typeface="Arial" panose="020B0604020202020204" pitchFamily="34" charset="0"/>
              </a:rPr>
              <a:t> importante (sueurs abondantes)</a:t>
            </a:r>
            <a:endParaRPr lang="fr-FR" altLang="fr-FR" dirty="0">
              <a:solidFill>
                <a:srgbClr val="000099"/>
              </a:solidFill>
              <a:cs typeface="Arial" panose="020B0604020202020204" pitchFamily="34" charset="0"/>
            </a:endParaRPr>
          </a:p>
        </p:txBody>
      </p:sp>
      <p:sp>
        <p:nvSpPr>
          <p:cNvPr id="732227" name="Rectangle 67"/>
          <p:cNvSpPr>
            <a:spLocks noChangeArrowheads="1"/>
          </p:cNvSpPr>
          <p:nvPr/>
        </p:nvSpPr>
        <p:spPr bwMode="auto">
          <a:xfrm>
            <a:off x="8066214" y="1631340"/>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732228" name="Rectangle 68"/>
          <p:cNvSpPr>
            <a:spLocks noChangeArrowheads="1"/>
          </p:cNvSpPr>
          <p:nvPr/>
        </p:nvSpPr>
        <p:spPr bwMode="auto">
          <a:xfrm>
            <a:off x="7995877" y="5568766"/>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Effort physique</a:t>
            </a:r>
            <a:endParaRPr lang="fr-FR" altLang="fr-FR" sz="2000" b="1" strike="sngStrike" dirty="0">
              <a:solidFill>
                <a:srgbClr val="FF0000"/>
              </a:solidFill>
              <a:cs typeface="Arial" panose="020B0604020202020204" pitchFamily="34" charset="0"/>
            </a:endParaRPr>
          </a:p>
        </p:txBody>
      </p:sp>
      <p:sp>
        <p:nvSpPr>
          <p:cNvPr id="10" name="Text Box 6"/>
          <p:cNvSpPr txBox="1">
            <a:spLocks noChangeArrowheads="1"/>
          </p:cNvSpPr>
          <p:nvPr/>
        </p:nvSpPr>
        <p:spPr bwMode="auto">
          <a:xfrm>
            <a:off x="967886" y="3005325"/>
            <a:ext cx="4357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Crampes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musculaires</a:t>
            </a:r>
            <a:r>
              <a:rPr lang="fr-FR" altLang="fr-FR" sz="1500"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aggravées au froid</a:t>
            </a:r>
            <a:endParaRPr lang="fr-FR" altLang="fr-FR" i="1" dirty="0">
              <a:solidFill>
                <a:srgbClr val="000099"/>
              </a:solidFill>
              <a:cs typeface="Arial" panose="020B0604020202020204" pitchFamily="34" charset="0"/>
            </a:endParaRPr>
          </a:p>
        </p:txBody>
      </p:sp>
      <p:sp>
        <p:nvSpPr>
          <p:cNvPr id="11" name="Rectangle 10"/>
          <p:cNvSpPr>
            <a:spLocks noChangeArrowheads="1"/>
          </p:cNvSpPr>
          <p:nvPr/>
        </p:nvSpPr>
        <p:spPr bwMode="auto">
          <a:xfrm>
            <a:off x="7737777" y="2903824"/>
            <a:ext cx="2676834"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Cuprum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metallicum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2" name="Text Box 7"/>
          <p:cNvSpPr txBox="1">
            <a:spLocks noChangeArrowheads="1"/>
          </p:cNvSpPr>
          <p:nvPr/>
        </p:nvSpPr>
        <p:spPr bwMode="auto">
          <a:xfrm>
            <a:off x="967886" y="4170816"/>
            <a:ext cx="563611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Sensation de </a:t>
            </a:r>
            <a:r>
              <a:rPr lang="fr-FR" altLang="fr-FR" sz="1500" b="1" dirty="0">
                <a:solidFill>
                  <a:srgbClr val="000099"/>
                </a:solidFill>
                <a:cs typeface="Arial" panose="020B0604020202020204" pitchFamily="34" charset="0"/>
              </a:rPr>
              <a:t>raideurs articulaires</a:t>
            </a:r>
            <a:r>
              <a:rPr lang="fr-FR" altLang="fr-FR" sz="1500" dirty="0">
                <a:solidFill>
                  <a:srgbClr val="000099"/>
                </a:solidFill>
                <a:cs typeface="Arial" panose="020B0604020202020204" pitchFamily="34" charset="0"/>
              </a:rPr>
              <a:t>,</a:t>
            </a:r>
          </a:p>
          <a:p>
            <a:pPr marL="268288" indent="-268288">
              <a:buClr>
                <a:srgbClr val="62C400"/>
              </a:buClr>
            </a:pPr>
            <a:r>
              <a:rPr lang="fr-FR" altLang="fr-FR" sz="1500" dirty="0">
                <a:solidFill>
                  <a:srgbClr val="000099"/>
                </a:solidFill>
                <a:cs typeface="Arial" panose="020B0604020202020204" pitchFamily="34" charset="0"/>
              </a:rPr>
              <a:t>	  de courbatures, de meurtrissures </a:t>
            </a:r>
            <a:r>
              <a:rPr lang="fr-FR" altLang="fr-FR" sz="1500" i="1" dirty="0">
                <a:solidFill>
                  <a:srgbClr val="000099"/>
                </a:solidFill>
                <a:cs typeface="Arial" panose="020B0604020202020204" pitchFamily="34" charset="0"/>
              </a:rPr>
              <a:t>aggravée par l’humidité</a:t>
            </a:r>
          </a:p>
          <a:p>
            <a:pPr marL="268288" indent="-268288">
              <a:buClr>
                <a:srgbClr val="62C400"/>
              </a:buClr>
            </a:pPr>
            <a:r>
              <a:rPr lang="fr-FR" altLang="fr-FR" sz="1500" b="1" i="1" dirty="0">
                <a:solidFill>
                  <a:srgbClr val="000099"/>
                </a:solidFill>
                <a:cs typeface="Arial" panose="020B0604020202020204" pitchFamily="34" charset="0"/>
              </a:rPr>
              <a:t>	  améliorée par le mouvement lent et progressif</a:t>
            </a:r>
            <a:endParaRPr lang="fr-FR" altLang="fr-FR" b="1" i="1" dirty="0">
              <a:solidFill>
                <a:srgbClr val="000099"/>
              </a:solidFill>
              <a:cs typeface="Arial" panose="020B0604020202020204" pitchFamily="34" charset="0"/>
            </a:endParaRPr>
          </a:p>
        </p:txBody>
      </p:sp>
      <p:sp>
        <p:nvSpPr>
          <p:cNvPr id="13" name="Rectangle 11"/>
          <p:cNvSpPr>
            <a:spLocks noChangeArrowheads="1"/>
          </p:cNvSpPr>
          <p:nvPr/>
        </p:nvSpPr>
        <p:spPr bwMode="auto">
          <a:xfrm>
            <a:off x="7660979" y="4193951"/>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30000"/>
              </a:spcBef>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Tree>
    <p:extLst>
      <p:ext uri="{BB962C8B-B14F-4D97-AF65-F5344CB8AC3E}">
        <p14:creationId xmlns:p14="http://schemas.microsoft.com/office/powerpoint/2010/main" val="3854684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2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22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22" grpId="0" autoUpdateAnimBg="0"/>
      <p:bldP spid="732223" grpId="0"/>
      <p:bldP spid="732227" grpId="0" animBg="1"/>
      <p:bldP spid="732228" grpId="0" animBg="1"/>
      <p:bldP spid="10" grpId="0"/>
      <p:bldP spid="11" grpId="0" animBg="1"/>
      <p:bldP spid="1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84" name="Text Box 48"/>
          <p:cNvSpPr txBox="1">
            <a:spLocks noChangeArrowheads="1"/>
          </p:cNvSpPr>
          <p:nvPr/>
        </p:nvSpPr>
        <p:spPr bwMode="auto">
          <a:xfrm>
            <a:off x="958363" y="3386840"/>
            <a:ext cx="4632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œdème </a:t>
            </a:r>
            <a:r>
              <a:rPr lang="fr-FR" altLang="fr-FR" sz="1500" b="1" i="1" dirty="0">
                <a:solidFill>
                  <a:srgbClr val="000099"/>
                </a:solidFill>
                <a:cs typeface="Arial" panose="020B0604020202020204" pitchFamily="34" charset="0"/>
              </a:rPr>
              <a:t>amélioré par le froid</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859185" name="Rectangle 49"/>
          <p:cNvSpPr>
            <a:spLocks noChangeArrowheads="1"/>
          </p:cNvSpPr>
          <p:nvPr/>
        </p:nvSpPr>
        <p:spPr bwMode="auto">
          <a:xfrm>
            <a:off x="7755875" y="3291492"/>
            <a:ext cx="266594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15 minutes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Espacer selon amélioration</a:t>
            </a:r>
          </a:p>
        </p:txBody>
      </p:sp>
      <p:sp>
        <p:nvSpPr>
          <p:cNvPr id="859192" name="Text Box 56"/>
          <p:cNvSpPr txBox="1">
            <a:spLocks noChangeArrowheads="1"/>
          </p:cNvSpPr>
          <p:nvPr/>
        </p:nvSpPr>
        <p:spPr bwMode="auto">
          <a:xfrm>
            <a:off x="958363" y="1944810"/>
            <a:ext cx="36925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Suite de traumatisme</a:t>
            </a:r>
            <a:r>
              <a:rPr lang="fr-FR" altLang="fr-FR" sz="1500" dirty="0">
                <a:solidFill>
                  <a:srgbClr val="000099"/>
                </a:solidFill>
                <a:cs typeface="Arial" panose="020B0604020202020204" pitchFamily="34" charset="0"/>
              </a:rPr>
              <a:t> </a:t>
            </a:r>
            <a:endParaRPr lang="fr-FR" altLang="fr-FR" sz="1500" b="1" u="sng" dirty="0">
              <a:solidFill>
                <a:srgbClr val="000099"/>
              </a:solidFill>
              <a:cs typeface="Arial" panose="020B0604020202020204" pitchFamily="34" charset="0"/>
            </a:endParaRPr>
          </a:p>
        </p:txBody>
      </p:sp>
      <p:sp>
        <p:nvSpPr>
          <p:cNvPr id="859194" name="Rectangle 58"/>
          <p:cNvSpPr>
            <a:spLocks noChangeArrowheads="1"/>
          </p:cNvSpPr>
          <p:nvPr/>
        </p:nvSpPr>
        <p:spPr bwMode="auto">
          <a:xfrm>
            <a:off x="8073419" y="1807193"/>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5" name="Text Box 17"/>
          <p:cNvSpPr txBox="1">
            <a:spLocks noChangeArrowheads="1"/>
          </p:cNvSpPr>
          <p:nvPr/>
        </p:nvSpPr>
        <p:spPr bwMode="auto">
          <a:xfrm>
            <a:off x="1046285" y="4947565"/>
            <a:ext cx="64166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douleur </a:t>
            </a:r>
            <a:r>
              <a:rPr lang="fr-FR" altLang="fr-FR" sz="1500" i="1" dirty="0">
                <a:solidFill>
                  <a:srgbClr val="000099"/>
                </a:solidFill>
                <a:cs typeface="Arial" panose="020B0604020202020204" pitchFamily="34" charset="0"/>
              </a:rPr>
              <a:t>aggravée par le mouvement</a:t>
            </a:r>
          </a:p>
          <a:p>
            <a:pPr>
              <a:buClr>
                <a:srgbClr val="62C400"/>
              </a:buClr>
            </a:pPr>
            <a:r>
              <a:rPr lang="fr-FR" altLang="fr-FR" sz="1500" dirty="0">
                <a:solidFill>
                  <a:srgbClr val="000099"/>
                </a:solidFill>
                <a:cs typeface="Arial" panose="020B0604020202020204" pitchFamily="34" charset="0"/>
              </a:rPr>
              <a:t>	  et </a:t>
            </a:r>
            <a:r>
              <a:rPr lang="fr-FR" altLang="fr-FR" sz="1500" b="1" i="1" dirty="0">
                <a:solidFill>
                  <a:srgbClr val="000099"/>
                </a:solidFill>
                <a:cs typeface="Arial" panose="020B0604020202020204" pitchFamily="34" charset="0"/>
              </a:rPr>
              <a:t>améliorée par la pression forte et l’immobilisation ou repos</a:t>
            </a:r>
          </a:p>
          <a:p>
            <a:pPr>
              <a:buClr>
                <a:srgbClr val="62C400"/>
              </a:buClr>
            </a:pPr>
            <a:r>
              <a:rPr lang="fr-FR" altLang="fr-FR" sz="1500" b="1" i="1" dirty="0">
                <a:solidFill>
                  <a:srgbClr val="000099"/>
                </a:solidFill>
                <a:cs typeface="Arial" panose="020B0604020202020204" pitchFamily="34" charset="0"/>
              </a:rPr>
              <a:t>     Œdème des séreuses</a:t>
            </a:r>
          </a:p>
        </p:txBody>
      </p:sp>
      <p:sp>
        <p:nvSpPr>
          <p:cNvPr id="16" name="Rectangle 18"/>
          <p:cNvSpPr>
            <a:spLocks noChangeArrowheads="1"/>
          </p:cNvSpPr>
          <p:nvPr/>
        </p:nvSpPr>
        <p:spPr bwMode="auto">
          <a:xfrm>
            <a:off x="8073418" y="4933344"/>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Bryonia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a:t>
            </a:r>
            <a:r>
              <a:rPr lang="fr-FR" altLang="fr-FR" sz="2000" b="1" dirty="0">
                <a:solidFill>
                  <a:srgbClr val="95C41D"/>
                </a:solidFill>
                <a:cs typeface="Arial" panose="020B0604020202020204" pitchFamily="34" charset="0"/>
              </a:rPr>
              <a:t>raumatisme </a:t>
            </a:r>
            <a:r>
              <a:rPr lang="fr-FR" altLang="fr-FR" sz="2000" b="1" dirty="0" err="1">
                <a:solidFill>
                  <a:srgbClr val="95C41D"/>
                </a:solidFill>
                <a:cs typeface="Arial" panose="020B0604020202020204" pitchFamily="34" charset="0"/>
              </a:rPr>
              <a:t>aigü</a:t>
            </a:r>
            <a:r>
              <a:rPr lang="fr-FR" altLang="fr-FR" sz="2000" b="1" dirty="0">
                <a:solidFill>
                  <a:srgbClr val="95C41D"/>
                </a:solidFill>
                <a:cs typeface="Arial" panose="020B0604020202020204" pitchFamily="34" charset="0"/>
              </a:rPr>
              <a:t> récent</a:t>
            </a:r>
            <a:endParaRPr lang="fr-FR" altLang="fr-FR" sz="2000" b="1" strike="sngStrike" dirty="0">
              <a:solidFill>
                <a:srgbClr val="95C41D"/>
              </a:solidFill>
              <a:cs typeface="Arial" panose="020B0604020202020204" pitchFamily="34" charset="0"/>
            </a:endParaRPr>
          </a:p>
        </p:txBody>
      </p:sp>
    </p:spTree>
    <p:extLst>
      <p:ext uri="{BB962C8B-B14F-4D97-AF65-F5344CB8AC3E}">
        <p14:creationId xmlns:p14="http://schemas.microsoft.com/office/powerpoint/2010/main" val="29603678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91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9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91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91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84" grpId="0" autoUpdateAnimBg="0"/>
      <p:bldP spid="859185" grpId="0" animBg="1"/>
      <p:bldP spid="859194" grpId="0" animBg="1"/>
      <p:bldP spid="15" grpId="0" autoUpdateAnimBg="0"/>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962393" y="4301134"/>
            <a:ext cx="558618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Rééducation – douleur</a:t>
            </a:r>
            <a:r>
              <a:rPr lang="fr-FR" altLang="fr-FR" sz="1500" b="1" dirty="0">
                <a:solidFill>
                  <a:srgbClr val="000099"/>
                </a:solidFill>
                <a:cs typeface="Arial" panose="020B0604020202020204" pitchFamily="34" charset="0"/>
              </a:rPr>
              <a:t> </a:t>
            </a:r>
            <a:r>
              <a:rPr lang="fr-FR" altLang="fr-FR" sz="1500" b="1" i="1" dirty="0">
                <a:solidFill>
                  <a:srgbClr val="000099"/>
                </a:solidFill>
                <a:cs typeface="Arial" panose="020B0604020202020204" pitchFamily="34" charset="0"/>
              </a:rPr>
              <a:t>aggravée par le repos et lors des premiers mouvements</a:t>
            </a:r>
            <a:r>
              <a:rPr lang="fr-FR" altLang="fr-FR" sz="1500" b="1" dirty="0">
                <a:solidFill>
                  <a:srgbClr val="000099"/>
                </a:solidFill>
                <a:cs typeface="Arial" panose="020B0604020202020204" pitchFamily="34" charset="0"/>
              </a:rPr>
              <a:t>,</a:t>
            </a:r>
            <a:br>
              <a:rPr lang="fr-FR" altLang="fr-FR" sz="1500" b="1" dirty="0">
                <a:solidFill>
                  <a:srgbClr val="000099"/>
                </a:solidFill>
                <a:cs typeface="Arial" panose="020B0604020202020204" pitchFamily="34" charset="0"/>
              </a:rPr>
            </a:br>
            <a:r>
              <a:rPr lang="fr-FR" altLang="fr-FR" sz="1500" b="1" i="1" dirty="0">
                <a:solidFill>
                  <a:srgbClr val="000099"/>
                </a:solidFill>
                <a:cs typeface="Arial" panose="020B0604020202020204" pitchFamily="34" charset="0"/>
              </a:rPr>
              <a:t>améliorée par le mouvement lent et progressif</a:t>
            </a:r>
          </a:p>
        </p:txBody>
      </p:sp>
      <p:sp>
        <p:nvSpPr>
          <p:cNvPr id="14" name="Rectangle 11"/>
          <p:cNvSpPr>
            <a:spLocks noChangeArrowheads="1"/>
          </p:cNvSpPr>
          <p:nvPr/>
        </p:nvSpPr>
        <p:spPr bwMode="auto">
          <a:xfrm>
            <a:off x="7663422" y="4256701"/>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7" name="Text Box 62"/>
          <p:cNvSpPr txBox="1">
            <a:spLocks noChangeArrowheads="1"/>
          </p:cNvSpPr>
          <p:nvPr/>
        </p:nvSpPr>
        <p:spPr bwMode="auto">
          <a:xfrm>
            <a:off x="962393" y="2429224"/>
            <a:ext cx="46323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traumatisme des </a:t>
            </a:r>
            <a:r>
              <a:rPr lang="fr-FR" altLang="fr-FR" sz="1500" b="1" dirty="0">
                <a:solidFill>
                  <a:srgbClr val="000099"/>
                </a:solidFill>
                <a:cs typeface="Arial" panose="020B0604020202020204" pitchFamily="34" charset="0"/>
              </a:rPr>
              <a:t>tendons et des ligaments</a:t>
            </a:r>
          </a:p>
          <a:p>
            <a:pPr>
              <a:buClr>
                <a:srgbClr val="62C400"/>
              </a:buClr>
            </a:pPr>
            <a:r>
              <a:rPr lang="fr-FR" altLang="fr-FR" sz="1500"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amélioration par le mouvement</a:t>
            </a:r>
          </a:p>
          <a:p>
            <a:pPr>
              <a:buClr>
                <a:srgbClr val="62C400"/>
              </a:buClr>
            </a:pPr>
            <a:r>
              <a:rPr lang="fr-FR" altLang="fr-FR" sz="1500" b="1" dirty="0">
                <a:solidFill>
                  <a:srgbClr val="000099"/>
                </a:solidFill>
                <a:cs typeface="Arial" panose="020B0604020202020204" pitchFamily="34" charset="0"/>
              </a:rPr>
              <a:t>	 utilisation systématique en aigu</a:t>
            </a:r>
            <a:endParaRPr lang="fr-FR" altLang="fr-FR" sz="1500" dirty="0">
              <a:solidFill>
                <a:srgbClr val="000099"/>
              </a:solidFill>
              <a:cs typeface="Arial" panose="020B0604020202020204" pitchFamily="34" charset="0"/>
            </a:endParaRPr>
          </a:p>
        </p:txBody>
      </p:sp>
      <p:sp>
        <p:nvSpPr>
          <p:cNvPr id="18" name="Rectangle 63"/>
          <p:cNvSpPr>
            <a:spLocks noChangeArrowheads="1"/>
          </p:cNvSpPr>
          <p:nvPr/>
        </p:nvSpPr>
        <p:spPr bwMode="auto">
          <a:xfrm>
            <a:off x="7926266" y="2590561"/>
            <a:ext cx="249078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Ruta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graveolens</a:t>
            </a:r>
            <a:r>
              <a:rPr lang="fr-FR" altLang="fr-FR" b="1" dirty="0">
                <a:solidFill>
                  <a:srgbClr val="000099"/>
                </a:solidFill>
                <a:cs typeface="Arial" panose="020B0604020202020204" pitchFamily="34" charset="0"/>
              </a:rPr>
              <a:t> 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a:t>
            </a:r>
            <a:r>
              <a:rPr lang="fr-FR" altLang="fr-FR" sz="2000" b="1" dirty="0">
                <a:solidFill>
                  <a:srgbClr val="95C41D"/>
                </a:solidFill>
                <a:cs typeface="Arial" panose="020B0604020202020204" pitchFamily="34" charset="0"/>
              </a:rPr>
              <a:t>raumatisme </a:t>
            </a:r>
            <a:r>
              <a:rPr lang="fr-FR" altLang="fr-FR" sz="2000" b="1" dirty="0" err="1">
                <a:solidFill>
                  <a:srgbClr val="95C41D"/>
                </a:solidFill>
                <a:cs typeface="Arial" panose="020B0604020202020204" pitchFamily="34" charset="0"/>
              </a:rPr>
              <a:t>aigü</a:t>
            </a:r>
            <a:r>
              <a:rPr lang="fr-FR" altLang="fr-FR" sz="2000" b="1" dirty="0">
                <a:solidFill>
                  <a:srgbClr val="95C41D"/>
                </a:solidFill>
                <a:cs typeface="Arial" panose="020B0604020202020204" pitchFamily="34" charset="0"/>
              </a:rPr>
              <a:t> récent</a:t>
            </a:r>
            <a:endParaRPr lang="fr-FR" altLang="fr-FR" sz="2000" b="1" strike="sngStrike" dirty="0">
              <a:solidFill>
                <a:srgbClr val="95C41D"/>
              </a:solidFill>
              <a:cs typeface="Arial" panose="020B0604020202020204" pitchFamily="34" charset="0"/>
            </a:endParaRPr>
          </a:p>
        </p:txBody>
      </p:sp>
    </p:spTree>
    <p:extLst>
      <p:ext uri="{BB962C8B-B14F-4D97-AF65-F5344CB8AC3E}">
        <p14:creationId xmlns:p14="http://schemas.microsoft.com/office/powerpoint/2010/main" val="2155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animBg="1"/>
      <p:bldP spid="17" grpId="0" autoUpdateAnimBg="0"/>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656138" y="5322888"/>
            <a:ext cx="2952750"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ea typeface="ＭＳ Ｐゴシック" panose="020B0600070205080204" pitchFamily="34" charset="-128"/>
              </a:rPr>
              <a:t>Phosphorus</a:t>
            </a:r>
            <a:r>
              <a:rPr lang="fr-FR" altLang="fr-FR" b="1" dirty="0">
                <a:solidFill>
                  <a:srgbClr val="000099"/>
                </a:solidFill>
                <a:latin typeface="Arial"/>
                <a:ea typeface="ＭＳ Ｐゴシック" panose="020B0600070205080204" pitchFamily="34" charset="-128"/>
              </a:rPr>
              <a:t> 15 CH</a:t>
            </a:r>
          </a:p>
          <a:p>
            <a:pPr algn="ctr">
              <a:spcBef>
                <a:spcPct val="20000"/>
              </a:spcBef>
            </a:pPr>
            <a:r>
              <a:rPr lang="fr-FR" altLang="fr-FR" sz="1300" dirty="0">
                <a:solidFill>
                  <a:srgbClr val="000099"/>
                </a:solidFill>
                <a:latin typeface="Arial"/>
                <a:ea typeface="ＭＳ Ｐゴシック" panose="020B0600070205080204" pitchFamily="34" charset="-128"/>
              </a:rPr>
              <a:t>1 dose la veille de l’intervention</a:t>
            </a:r>
          </a:p>
        </p:txBody>
      </p:sp>
      <p:grpSp>
        <p:nvGrpSpPr>
          <p:cNvPr id="340996" name="Group 40"/>
          <p:cNvGrpSpPr>
            <a:grpSpLocks/>
          </p:cNvGrpSpPr>
          <p:nvPr/>
        </p:nvGrpSpPr>
        <p:grpSpPr bwMode="auto">
          <a:xfrm>
            <a:off x="5916614" y="2564904"/>
            <a:ext cx="415925" cy="431800"/>
            <a:chOff x="1584" y="2688"/>
            <a:chExt cx="166" cy="144"/>
          </a:xfrm>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340999" name="Text Box 38"/>
          <p:cNvSpPr txBox="1">
            <a:spLocks noChangeArrowheads="1"/>
          </p:cNvSpPr>
          <p:nvPr/>
        </p:nvSpPr>
        <p:spPr bwMode="auto">
          <a:xfrm>
            <a:off x="3503712" y="4930776"/>
            <a:ext cx="5202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buClr>
                <a:srgbClr val="007A00"/>
              </a:buClr>
            </a:pPr>
            <a:r>
              <a:rPr lang="fr-FR" altLang="fr-FR" b="1" dirty="0">
                <a:solidFill>
                  <a:srgbClr val="000099"/>
                </a:solidFill>
                <a:latin typeface="Arial"/>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3619501" y="1628776"/>
            <a:ext cx="4968875"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Arnica </a:t>
            </a:r>
            <a:r>
              <a:rPr lang="fr-FR" altLang="fr-FR" b="1" dirty="0" err="1">
                <a:solidFill>
                  <a:srgbClr val="000099"/>
                </a:solidFill>
                <a:latin typeface="Arial"/>
              </a:rPr>
              <a:t>montana</a:t>
            </a:r>
            <a:r>
              <a:rPr lang="fr-FR" altLang="fr-FR" b="1" dirty="0">
                <a:solidFill>
                  <a:srgbClr val="000099"/>
                </a:solidFill>
                <a:latin typeface="Arial"/>
              </a:rPr>
              <a:t>  9 CH</a:t>
            </a:r>
            <a:r>
              <a:rPr lang="fr-FR" altLang="fr-FR" dirty="0">
                <a:solidFill>
                  <a:srgbClr val="000000"/>
                </a:solidFill>
                <a:latin typeface="Arial"/>
              </a:rPr>
              <a:t> </a:t>
            </a:r>
          </a:p>
          <a:p>
            <a:pPr algn="ctr">
              <a:spcBef>
                <a:spcPct val="20000"/>
              </a:spcBef>
            </a:pPr>
            <a:r>
              <a:rPr lang="fr-FR" altLang="fr-FR" sz="1300" dirty="0">
                <a:solidFill>
                  <a:srgbClr val="000099"/>
                </a:solidFill>
                <a:latin typeface="Arial"/>
              </a:rPr>
              <a:t>1 dose la veille de l’intervention</a:t>
            </a:r>
            <a:endParaRPr lang="fr-FR" altLang="fr-FR" sz="1300" dirty="0">
              <a:solidFill>
                <a:srgbClr val="000099"/>
              </a:solidFill>
              <a:latin typeface="Arial"/>
              <a:ea typeface="ＭＳ Ｐゴシック" panose="020B0600070205080204" pitchFamily="34" charset="-128"/>
            </a:endParaRPr>
          </a:p>
        </p:txBody>
      </p:sp>
      <p:grpSp>
        <p:nvGrpSpPr>
          <p:cNvPr id="341001" name="Group 40"/>
          <p:cNvGrpSpPr>
            <a:grpSpLocks/>
          </p:cNvGrpSpPr>
          <p:nvPr/>
        </p:nvGrpSpPr>
        <p:grpSpPr bwMode="auto">
          <a:xfrm>
            <a:off x="5922964" y="4437360"/>
            <a:ext cx="415925" cy="431800"/>
            <a:chOff x="1584" y="2688"/>
            <a:chExt cx="166" cy="144"/>
          </a:xfrm>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5" name="Rectangle à coins arrondis 4"/>
          <p:cNvSpPr>
            <a:spLocks noChangeArrowheads="1"/>
          </p:cNvSpPr>
          <p:nvPr/>
        </p:nvSpPr>
        <p:spPr bwMode="auto">
          <a:xfrm>
            <a:off x="4440239" y="3212976"/>
            <a:ext cx="3311525" cy="905780"/>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Médicament d’anxiété</a:t>
            </a:r>
            <a:r>
              <a:rPr lang="fr-FR" altLang="fr-FR" dirty="0">
                <a:solidFill>
                  <a:srgbClr val="000099"/>
                </a:solidFill>
                <a:latin typeface="Arial"/>
              </a:rPr>
              <a:t> </a:t>
            </a:r>
          </a:p>
          <a:p>
            <a:pPr algn="ctr">
              <a:spcBef>
                <a:spcPct val="20000"/>
              </a:spcBef>
            </a:pPr>
            <a:r>
              <a:rPr lang="fr-FR" altLang="fr-FR" sz="1300" dirty="0">
                <a:solidFill>
                  <a:srgbClr val="000099"/>
                </a:solidFill>
                <a:latin typeface="Arial"/>
                <a:ea typeface="ＭＳ Ｐゴシック" panose="020B0600070205080204" pitchFamily="34" charset="-128"/>
              </a:rPr>
              <a:t>5 granules matin et soir </a:t>
            </a:r>
          </a:p>
          <a:p>
            <a:pPr algn="ctr">
              <a:spcBef>
                <a:spcPct val="20000"/>
              </a:spcBef>
            </a:pPr>
            <a:r>
              <a:rPr lang="fr-FR" altLang="fr-FR" sz="1300" dirty="0">
                <a:solidFill>
                  <a:srgbClr val="000099"/>
                </a:solidFill>
                <a:latin typeface="Arial"/>
                <a:ea typeface="ＭＳ Ｐゴシック" panose="020B0600070205080204" pitchFamily="34" charset="-128"/>
              </a:rPr>
              <a:t>la semaine avant l’intervention</a:t>
            </a:r>
          </a:p>
        </p:txBody>
      </p:sp>
      <p:sp>
        <p:nvSpPr>
          <p:cNvPr id="15" name="Rectangle 11"/>
          <p:cNvSpPr>
            <a:spLocks noChangeArrowheads="1"/>
          </p:cNvSpPr>
          <p:nvPr/>
        </p:nvSpPr>
        <p:spPr bwMode="auto">
          <a:xfrm>
            <a:off x="2397125" y="926306"/>
            <a:ext cx="225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2000" b="1" dirty="0">
                <a:solidFill>
                  <a:srgbClr val="95C41D"/>
                </a:solidFill>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b="1" dirty="0">
                <a:solidFill>
                  <a:srgbClr val="95C41D"/>
                </a:solidFill>
                <a:latin typeface="Arial"/>
                <a:ea typeface="ＭＳ Ｐゴシック" panose="020B0600070205080204" pitchFamily="34" charset="-128"/>
                <a:cs typeface="Arial" panose="020B0604020202020204" pitchFamily="34" charset="0"/>
              </a:rPr>
              <a:t> </a:t>
            </a:r>
            <a:r>
              <a:rPr lang="fr-FR" altLang="fr-FR" sz="2000" b="1" dirty="0" err="1">
                <a:solidFill>
                  <a:srgbClr val="95C41D"/>
                </a:solidFill>
                <a:latin typeface="Arial"/>
                <a:ea typeface="ＭＳ Ｐゴシック" panose="020B0600070205080204" pitchFamily="34" charset="-128"/>
                <a:cs typeface="Arial" panose="020B0604020202020204" pitchFamily="34" charset="0"/>
              </a:rPr>
              <a:t>Pré-opératoire</a:t>
            </a:r>
            <a:endParaRPr lang="fr-FR" altLang="fr-FR" sz="2000" b="1" dirty="0">
              <a:solidFill>
                <a:srgbClr val="95C41D"/>
              </a:solidFill>
              <a:latin typeface="Arial"/>
              <a:ea typeface="ＭＳ Ｐゴシック" panose="020B0600070205080204" pitchFamily="34" charset="-128"/>
              <a:cs typeface="Arial" panose="020B0604020202020204" pitchFamily="34" charset="0"/>
            </a:endParaRPr>
          </a:p>
        </p:txBody>
      </p:sp>
      <p:sp>
        <p:nvSpPr>
          <p:cNvPr id="1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236029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0996"/>
                                        </p:tgtEl>
                                        <p:attrNameLst>
                                          <p:attrName>style.visibility</p:attrName>
                                        </p:attrNameLst>
                                      </p:cBhvr>
                                      <p:to>
                                        <p:strVal val="visible"/>
                                      </p:to>
                                    </p:set>
                                    <p:animEffect transition="in" filter="fade">
                                      <p:cBhvr>
                                        <p:cTn id="11" dur="500"/>
                                        <p:tgtEl>
                                          <p:spTgt spid="3409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41001"/>
                                        </p:tgtEl>
                                        <p:attrNameLst>
                                          <p:attrName>style.visibility</p:attrName>
                                        </p:attrNameLst>
                                      </p:cBhvr>
                                      <p:to>
                                        <p:strVal val="visible"/>
                                      </p:to>
                                    </p:set>
                                    <p:animEffect transition="in" filter="fade">
                                      <p:cBhvr>
                                        <p:cTn id="20" dur="500"/>
                                        <p:tgtEl>
                                          <p:spTgt spid="34100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0999"/>
                                        </p:tgtEl>
                                        <p:attrNameLst>
                                          <p:attrName>style.visibility</p:attrName>
                                        </p:attrNameLst>
                                      </p:cBhvr>
                                      <p:to>
                                        <p:strVal val="visible"/>
                                      </p:to>
                                    </p:set>
                                    <p:animEffect transition="in" filter="fade">
                                      <p:cBhvr>
                                        <p:cTn id="25" dur="500"/>
                                        <p:tgtEl>
                                          <p:spTgt spid="34099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None/>
            </a:pPr>
            <a:endParaRPr lang="fr-FR" sz="2000" b="1" dirty="0">
              <a:solidFill>
                <a:srgbClr val="000099"/>
              </a:solidFill>
            </a:endParaRPr>
          </a:p>
          <a:p>
            <a:pPr marL="0" indent="0" fontAlgn="auto">
              <a:spcAft>
                <a:spcPts val="0"/>
              </a:spcAft>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None/>
            </a:pPr>
            <a:endParaRPr lang="fr-FR" sz="2000" dirty="0">
              <a:solidFill>
                <a:srgbClr val="000099"/>
              </a:solidFill>
            </a:endParaRPr>
          </a:p>
          <a:p>
            <a:pPr fontAlgn="auto">
              <a:spcAft>
                <a:spcPts val="0"/>
              </a:spcAft>
            </a:pPr>
            <a:r>
              <a:rPr lang="fr-FR" sz="2000" dirty="0">
                <a:solidFill>
                  <a:schemeClr val="bg1"/>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p>
          <a:p>
            <a:pPr fontAlgn="auto">
              <a:spcAft>
                <a:spcPts val="0"/>
              </a:spcAft>
            </a:pPr>
            <a:endParaRPr lang="fr-FR" sz="2000" b="1" dirty="0">
              <a:solidFill>
                <a:srgbClr val="000099"/>
              </a:solidFill>
            </a:endParaRPr>
          </a:p>
          <a:p>
            <a:pPr marL="1028700" lvl="3" indent="0" fontAlgn="auto">
              <a:spcAft>
                <a:spcPts val="0"/>
              </a:spcAft>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344941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8" name="Text Box 38"/>
          <p:cNvSpPr txBox="1">
            <a:spLocks noChangeArrowheads="1"/>
          </p:cNvSpPr>
          <p:nvPr/>
        </p:nvSpPr>
        <p:spPr bwMode="auto">
          <a:xfrm>
            <a:off x="4052661" y="5886786"/>
            <a:ext cx="4249738"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spcBef>
                <a:spcPct val="20000"/>
              </a:spcBef>
              <a:buClr>
                <a:srgbClr val="007A00"/>
              </a:buClr>
            </a:pPr>
            <a:r>
              <a:rPr lang="fr-FR" altLang="fr-FR" b="1" dirty="0" err="1">
                <a:solidFill>
                  <a:srgbClr val="000099"/>
                </a:solidFill>
              </a:rPr>
              <a:t>Staphysagria</a:t>
            </a:r>
            <a:r>
              <a:rPr lang="fr-FR" altLang="fr-FR" b="1" dirty="0">
                <a:solidFill>
                  <a:srgbClr val="000099"/>
                </a:solidFill>
              </a:rPr>
              <a:t> 9 CH</a:t>
            </a:r>
          </a:p>
          <a:p>
            <a:pPr algn="ctr">
              <a:spcBef>
                <a:spcPct val="20000"/>
              </a:spcBef>
              <a:buClr>
                <a:srgbClr val="007A00"/>
              </a:buClr>
            </a:pPr>
            <a:r>
              <a:rPr lang="fr-FR" altLang="fr-FR" sz="1300" dirty="0">
                <a:solidFill>
                  <a:srgbClr val="000099"/>
                </a:solidFill>
              </a:rPr>
              <a:t>5 granules matin et soir jusqu’à cicatrisation</a:t>
            </a:r>
          </a:p>
        </p:txBody>
      </p:sp>
      <p:sp>
        <p:nvSpPr>
          <p:cNvPr id="81938" name="Rectangle 18"/>
          <p:cNvSpPr>
            <a:spLocks noChangeArrowheads="1"/>
          </p:cNvSpPr>
          <p:nvPr/>
        </p:nvSpPr>
        <p:spPr bwMode="auto">
          <a:xfrm>
            <a:off x="3790950" y="1358469"/>
            <a:ext cx="4572000" cy="905780"/>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20000"/>
              </a:spcBef>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ctr" eaLnBrk="1" hangingPunct="1">
              <a:spcBef>
                <a:spcPct val="20000"/>
              </a:spcBef>
            </a:pPr>
            <a:r>
              <a:rPr lang="fr-FR" altLang="fr-FR" sz="1300" dirty="0">
                <a:solidFill>
                  <a:srgbClr val="000099"/>
                </a:solidFill>
                <a:cs typeface="Arial" panose="020B0604020202020204" pitchFamily="34" charset="0"/>
              </a:rPr>
              <a:t>1 dose dès que possible au réveil</a:t>
            </a:r>
          </a:p>
          <a:p>
            <a:pPr algn="ctr" eaLnBrk="1" hangingPunct="1">
              <a:spcBef>
                <a:spcPct val="20000"/>
              </a:spcBef>
            </a:pPr>
            <a:r>
              <a:rPr lang="fr-FR" altLang="fr-FR" sz="1300" dirty="0">
                <a:solidFill>
                  <a:srgbClr val="000099"/>
                </a:solidFill>
                <a:cs typeface="Arial" panose="020B0604020202020204" pitchFamily="34" charset="0"/>
              </a:rPr>
              <a:t>Puis 5 granules toutes les 15 min - ESA</a:t>
            </a:r>
          </a:p>
        </p:txBody>
      </p:sp>
      <p:sp>
        <p:nvSpPr>
          <p:cNvPr id="81949" name="Rectangle 29"/>
          <p:cNvSpPr>
            <a:spLocks noChangeArrowheads="1"/>
          </p:cNvSpPr>
          <p:nvPr/>
        </p:nvSpPr>
        <p:spPr bwMode="auto">
          <a:xfrm>
            <a:off x="3857156" y="5510908"/>
            <a:ext cx="48590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dirty="0">
                <a:solidFill>
                  <a:srgbClr val="000099"/>
                </a:solidFill>
                <a:latin typeface="Tahoma" panose="020B0604030504040204" pitchFamily="34" charset="0"/>
                <a:cs typeface="Arial" panose="020B0604020202020204" pitchFamily="34" charset="0"/>
              </a:rPr>
              <a:t> Si douleurs des plaies par </a:t>
            </a:r>
            <a:r>
              <a:rPr lang="fr-FR" altLang="fr-FR" b="1" dirty="0">
                <a:solidFill>
                  <a:srgbClr val="000099"/>
                </a:solidFill>
                <a:latin typeface="Tahoma" panose="020B0604030504040204" pitchFamily="34" charset="0"/>
                <a:cs typeface="Arial" panose="020B0604020202020204" pitchFamily="34" charset="0"/>
              </a:rPr>
              <a:t>instrument tranchant</a:t>
            </a:r>
          </a:p>
        </p:txBody>
      </p:sp>
      <p:sp>
        <p:nvSpPr>
          <p:cNvPr id="24" name="Rectangle 11"/>
          <p:cNvSpPr>
            <a:spLocks noChangeArrowheads="1"/>
          </p:cNvSpPr>
          <p:nvPr/>
        </p:nvSpPr>
        <p:spPr bwMode="auto">
          <a:xfrm>
            <a:off x="2397125" y="926306"/>
            <a:ext cx="24016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2000" b="1" dirty="0">
                <a:solidFill>
                  <a:srgbClr val="95C41D"/>
                </a:solidFill>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b="1" dirty="0">
                <a:solidFill>
                  <a:srgbClr val="95C41D"/>
                </a:solidFill>
                <a:latin typeface="Arial"/>
                <a:ea typeface="ＭＳ Ｐゴシック" panose="020B0600070205080204" pitchFamily="34" charset="-128"/>
                <a:cs typeface="Arial" panose="020B0604020202020204" pitchFamily="34" charset="0"/>
              </a:rPr>
              <a:t> Post-opératoire</a:t>
            </a:r>
          </a:p>
        </p:txBody>
      </p:sp>
      <p:sp>
        <p:nvSpPr>
          <p:cNvPr id="2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Rectangle 24"/>
          <p:cNvSpPr>
            <a:spLocks noChangeArrowheads="1"/>
          </p:cNvSpPr>
          <p:nvPr/>
        </p:nvSpPr>
        <p:spPr bwMode="auto">
          <a:xfrm>
            <a:off x="4853390" y="2855491"/>
            <a:ext cx="2422736" cy="374571"/>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fr-FR" altLang="fr-FR" b="1" dirty="0">
                <a:solidFill>
                  <a:srgbClr val="000099"/>
                </a:solidFill>
                <a:cs typeface="Arial" panose="020B0604020202020204" pitchFamily="34" charset="0"/>
              </a:rPr>
              <a:t>Arnica montana 9 CH  </a:t>
            </a:r>
          </a:p>
        </p:txBody>
      </p:sp>
      <p:sp>
        <p:nvSpPr>
          <p:cNvPr id="11" name="Rectangle 29"/>
          <p:cNvSpPr>
            <a:spLocks noChangeArrowheads="1"/>
          </p:cNvSpPr>
          <p:nvPr/>
        </p:nvSpPr>
        <p:spPr bwMode="auto">
          <a:xfrm>
            <a:off x="7932882" y="3875327"/>
            <a:ext cx="31111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fr-FR" altLang="fr-FR" dirty="0">
                <a:solidFill>
                  <a:srgbClr val="000099"/>
                </a:solidFill>
                <a:cs typeface="Arial" panose="020B0604020202020204" pitchFamily="34" charset="0"/>
              </a:rPr>
              <a:t> Si retard de reprise de transit</a:t>
            </a:r>
            <a:endParaRPr lang="fr-FR" altLang="fr-FR" b="1" dirty="0">
              <a:solidFill>
                <a:srgbClr val="FF0000"/>
              </a:solidFill>
              <a:cs typeface="Arial" panose="020B0604020202020204" pitchFamily="34" charset="0"/>
            </a:endParaRPr>
          </a:p>
        </p:txBody>
      </p:sp>
      <p:grpSp>
        <p:nvGrpSpPr>
          <p:cNvPr id="12" name="Group 40"/>
          <p:cNvGrpSpPr>
            <a:grpSpLocks/>
          </p:cNvGrpSpPr>
          <p:nvPr/>
        </p:nvGrpSpPr>
        <p:grpSpPr bwMode="auto">
          <a:xfrm>
            <a:off x="5833930" y="2332601"/>
            <a:ext cx="415925" cy="431800"/>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grpSp>
        <p:nvGrpSpPr>
          <p:cNvPr id="23" name="Group 40"/>
          <p:cNvGrpSpPr>
            <a:grpSpLocks/>
          </p:cNvGrpSpPr>
          <p:nvPr/>
        </p:nvGrpSpPr>
        <p:grpSpPr bwMode="auto">
          <a:xfrm>
            <a:off x="5833929" y="3364231"/>
            <a:ext cx="415925" cy="431800"/>
            <a:chOff x="1584" y="2688"/>
            <a:chExt cx="166" cy="144"/>
          </a:xfrm>
        </p:grpSpPr>
        <p:sp>
          <p:nvSpPr>
            <p:cNvPr id="2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fr-FR" altLang="fr-FR" sz="1800">
                <a:solidFill>
                  <a:srgbClr val="000000"/>
                </a:solidFill>
                <a:latin typeface="Arial"/>
              </a:endParaRPr>
            </a:p>
          </p:txBody>
        </p:sp>
        <p:sp>
          <p:nvSpPr>
            <p:cNvPr id="2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fr-FR" altLang="fr-FR" sz="1800">
                <a:solidFill>
                  <a:srgbClr val="000000"/>
                </a:solidFill>
                <a:latin typeface="Arial"/>
              </a:endParaRPr>
            </a:p>
          </p:txBody>
        </p:sp>
      </p:grpSp>
      <p:sp>
        <p:nvSpPr>
          <p:cNvPr id="29" name="Rectangle 4"/>
          <p:cNvSpPr>
            <a:spLocks noChangeArrowheads="1"/>
          </p:cNvSpPr>
          <p:nvPr/>
        </p:nvSpPr>
        <p:spPr bwMode="auto">
          <a:xfrm>
            <a:off x="161635" y="4568560"/>
            <a:ext cx="4492625" cy="6401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rPr>
              <a:t>Hypericum</a:t>
            </a:r>
            <a:r>
              <a:rPr lang="fr-FR" altLang="fr-FR" b="1" dirty="0">
                <a:solidFill>
                  <a:srgbClr val="000099"/>
                </a:solidFill>
                <a:latin typeface="Arial"/>
              </a:rPr>
              <a:t> </a:t>
            </a:r>
            <a:r>
              <a:rPr lang="fr-FR" altLang="fr-FR" b="1" dirty="0" err="1">
                <a:solidFill>
                  <a:srgbClr val="000099"/>
                </a:solidFill>
                <a:latin typeface="Arial"/>
              </a:rPr>
              <a:t>perforatum</a:t>
            </a:r>
            <a:r>
              <a:rPr lang="fr-FR" altLang="fr-FR" b="1" dirty="0">
                <a:solidFill>
                  <a:srgbClr val="000099"/>
                </a:solidFill>
                <a:latin typeface="Arial"/>
              </a:rPr>
              <a:t> 15 CH </a:t>
            </a:r>
          </a:p>
          <a:p>
            <a:pPr algn="ctr">
              <a:spcBef>
                <a:spcPct val="20000"/>
              </a:spcBef>
            </a:pPr>
            <a:r>
              <a:rPr lang="fr-FR" altLang="fr-FR" sz="1300" dirty="0">
                <a:solidFill>
                  <a:srgbClr val="000099"/>
                </a:solidFill>
                <a:latin typeface="Arial"/>
              </a:rPr>
              <a:t>5 granules de chaque toutes les heures - ESA</a:t>
            </a:r>
            <a:r>
              <a:rPr lang="fr-FR" altLang="fr-FR" sz="1300" dirty="0">
                <a:solidFill>
                  <a:srgbClr val="3333CC"/>
                </a:solidFill>
                <a:latin typeface="Arial"/>
              </a:rPr>
              <a:t> </a:t>
            </a:r>
            <a:endParaRPr lang="fr-FR" altLang="fr-FR" sz="1300" b="1" dirty="0">
              <a:solidFill>
                <a:srgbClr val="3333CC"/>
              </a:solidFill>
              <a:latin typeface="Arial"/>
            </a:endParaRPr>
          </a:p>
        </p:txBody>
      </p:sp>
      <p:sp>
        <p:nvSpPr>
          <p:cNvPr id="30" name="Rectangle 30"/>
          <p:cNvSpPr>
            <a:spLocks noChangeArrowheads="1"/>
          </p:cNvSpPr>
          <p:nvPr/>
        </p:nvSpPr>
        <p:spPr bwMode="auto">
          <a:xfrm>
            <a:off x="172458" y="3876198"/>
            <a:ext cx="45407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fr-FR" altLang="fr-FR" dirty="0">
                <a:solidFill>
                  <a:srgbClr val="000099"/>
                </a:solidFill>
                <a:latin typeface="Arial"/>
              </a:rPr>
              <a:t>Si douleurs sur le territoire d’un </a:t>
            </a:r>
            <a:r>
              <a:rPr lang="fr-FR" altLang="fr-FR" b="1" dirty="0">
                <a:solidFill>
                  <a:srgbClr val="000099"/>
                </a:solidFill>
                <a:latin typeface="Arial"/>
              </a:rPr>
              <a:t>trajet nerveux </a:t>
            </a:r>
            <a:r>
              <a:rPr lang="fr-FR" altLang="fr-FR" dirty="0">
                <a:solidFill>
                  <a:srgbClr val="000099"/>
                </a:solidFill>
                <a:latin typeface="Arial"/>
              </a:rPr>
              <a:t>(exemple : extraction dentaire)</a:t>
            </a:r>
          </a:p>
        </p:txBody>
      </p:sp>
      <p:sp>
        <p:nvSpPr>
          <p:cNvPr id="31" name="Rectangle 4"/>
          <p:cNvSpPr>
            <a:spLocks noChangeArrowheads="1"/>
          </p:cNvSpPr>
          <p:nvPr/>
        </p:nvSpPr>
        <p:spPr bwMode="auto">
          <a:xfrm>
            <a:off x="8493106" y="4250642"/>
            <a:ext cx="1990744" cy="6401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Opium 30 CH </a:t>
            </a:r>
          </a:p>
          <a:p>
            <a:pPr algn="ctr">
              <a:spcBef>
                <a:spcPct val="20000"/>
              </a:spcBef>
            </a:pPr>
            <a:r>
              <a:rPr lang="fr-FR" altLang="fr-FR" sz="1300" dirty="0">
                <a:solidFill>
                  <a:srgbClr val="000099"/>
                </a:solidFill>
                <a:latin typeface="Arial"/>
              </a:rPr>
              <a:t>1 dose</a:t>
            </a:r>
            <a:endParaRPr lang="fr-FR" altLang="fr-FR" sz="1300" b="1" dirty="0">
              <a:solidFill>
                <a:srgbClr val="3333CC"/>
              </a:solidFill>
              <a:latin typeface="Arial"/>
            </a:endParaRPr>
          </a:p>
        </p:txBody>
      </p:sp>
      <p:grpSp>
        <p:nvGrpSpPr>
          <p:cNvPr id="2" name="Groupe 1"/>
          <p:cNvGrpSpPr/>
          <p:nvPr/>
        </p:nvGrpSpPr>
        <p:grpSpPr>
          <a:xfrm>
            <a:off x="9964738" y="358775"/>
            <a:ext cx="1735137" cy="1819275"/>
            <a:chOff x="9964738" y="358775"/>
            <a:chExt cx="1735137" cy="1819275"/>
          </a:xfrm>
        </p:grpSpPr>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2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Line 22"/>
          <p:cNvSpPr>
            <a:spLocks noChangeShapeType="1"/>
          </p:cNvSpPr>
          <p:nvPr/>
        </p:nvSpPr>
        <p:spPr bwMode="auto">
          <a:xfrm flipH="1">
            <a:off x="4654260" y="3937154"/>
            <a:ext cx="1049882" cy="34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35" name="Line 22"/>
          <p:cNvSpPr>
            <a:spLocks noChangeShapeType="1"/>
          </p:cNvSpPr>
          <p:nvPr/>
        </p:nvSpPr>
        <p:spPr bwMode="auto">
          <a:xfrm flipH="1">
            <a:off x="6020628" y="4088259"/>
            <a:ext cx="0" cy="9760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36" name="Line 22"/>
          <p:cNvSpPr>
            <a:spLocks noChangeShapeType="1"/>
          </p:cNvSpPr>
          <p:nvPr/>
        </p:nvSpPr>
        <p:spPr bwMode="auto">
          <a:xfrm>
            <a:off x="6540159" y="3937154"/>
            <a:ext cx="1017526" cy="34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Tree>
    <p:extLst>
      <p:ext uri="{BB962C8B-B14F-4D97-AF65-F5344CB8AC3E}">
        <p14:creationId xmlns:p14="http://schemas.microsoft.com/office/powerpoint/2010/main" val="262944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animEffect transition="in" filter="fade">
                                      <p:cBhvr>
                                        <p:cTn id="7" dur="500"/>
                                        <p:tgtEl>
                                          <p:spTgt spid="819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194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19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81938" grpId="0" animBg="1"/>
      <p:bldP spid="81949" grpId="0"/>
      <p:bldP spid="9" grpId="0" animBg="1"/>
      <p:bldP spid="11" grpId="0"/>
      <p:bldP spid="29" grpId="0" animBg="1"/>
      <p:bldP spid="30" grpId="0"/>
      <p:bldP spid="31" grpId="0" animBg="1"/>
      <p:bldP spid="33" grpId="0" animBg="1"/>
      <p:bldP spid="35" grpId="0" animBg="1"/>
      <p:bldP spid="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30" name="Text Box 6"/>
          <p:cNvSpPr txBox="1">
            <a:spLocks noChangeArrowheads="1"/>
          </p:cNvSpPr>
          <p:nvPr/>
        </p:nvSpPr>
        <p:spPr bwMode="auto">
          <a:xfrm>
            <a:off x="950303" y="2793973"/>
            <a:ext cx="43195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b="1" dirty="0">
                <a:solidFill>
                  <a:srgbClr val="000099"/>
                </a:solidFill>
                <a:cs typeface="Arial" panose="020B0604020202020204" pitchFamily="34" charset="0"/>
              </a:rPr>
              <a:t>Inflammation</a:t>
            </a:r>
            <a:r>
              <a:rPr lang="fr-FR" altLang="fr-FR" sz="1500" dirty="0">
                <a:solidFill>
                  <a:srgbClr val="000099"/>
                </a:solidFill>
                <a:cs typeface="Arial" panose="020B0604020202020204" pitchFamily="34" charset="0"/>
              </a:rPr>
              <a:t>, douleur, </a:t>
            </a:r>
            <a:r>
              <a:rPr lang="fr-FR" altLang="fr-FR" sz="1500" dirty="0">
                <a:solidFill>
                  <a:srgbClr val="000099"/>
                </a:solidFill>
                <a:latin typeface="Tahoma" panose="020B0604030504040204" pitchFamily="34" charset="0"/>
              </a:rPr>
              <a:t>rougeur et tuméfaction de la gencive, poussée de fièvre élevée avec sueurs</a:t>
            </a:r>
          </a:p>
          <a:p>
            <a:pPr>
              <a:buClr>
                <a:srgbClr val="62C400"/>
              </a:buClr>
            </a:pPr>
            <a:r>
              <a:rPr lang="fr-FR" altLang="fr-FR" sz="1500" dirty="0">
                <a:solidFill>
                  <a:srgbClr val="000099"/>
                </a:solidFill>
                <a:cs typeface="Arial" panose="020B0604020202020204" pitchFamily="34" charset="0"/>
              </a:rPr>
              <a:t>	</a:t>
            </a:r>
          </a:p>
        </p:txBody>
      </p:sp>
      <p:sp>
        <p:nvSpPr>
          <p:cNvPr id="871433" name="Rectangle 9"/>
          <p:cNvSpPr>
            <a:spLocks noChangeArrowheads="1"/>
          </p:cNvSpPr>
          <p:nvPr/>
        </p:nvSpPr>
        <p:spPr bwMode="auto">
          <a:xfrm>
            <a:off x="7619881" y="4100320"/>
            <a:ext cx="279631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Chamomilla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vulgaris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871435" name="Rectangle 11"/>
          <p:cNvSpPr>
            <a:spLocks noChangeArrowheads="1"/>
          </p:cNvSpPr>
          <p:nvPr/>
        </p:nvSpPr>
        <p:spPr bwMode="auto">
          <a:xfrm>
            <a:off x="7921741" y="2904489"/>
            <a:ext cx="249445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871480" name="Text Box 56"/>
          <p:cNvSpPr txBox="1">
            <a:spLocks noChangeArrowheads="1"/>
          </p:cNvSpPr>
          <p:nvPr/>
        </p:nvSpPr>
        <p:spPr bwMode="auto">
          <a:xfrm>
            <a:off x="966177" y="3948397"/>
            <a:ext cx="451326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b="1" dirty="0">
                <a:solidFill>
                  <a:srgbClr val="000099"/>
                </a:solidFill>
                <a:cs typeface="Arial" panose="020B0604020202020204" pitchFamily="34" charset="0"/>
              </a:rPr>
              <a:t>Hyperesthésie à la douleur</a:t>
            </a:r>
            <a:r>
              <a:rPr lang="fr-FR" altLang="fr-FR" sz="1500" dirty="0">
                <a:solidFill>
                  <a:srgbClr val="000099"/>
                </a:solidFill>
                <a:cs typeface="Arial" panose="020B0604020202020204" pitchFamily="34" charset="0"/>
              </a:rPr>
              <a:t>, irritabilité, 	</a:t>
            </a:r>
            <a:r>
              <a:rPr lang="fr-FR" altLang="fr-FR" sz="1500" b="1" dirty="0">
                <a:solidFill>
                  <a:srgbClr val="000099"/>
                </a:solidFill>
                <a:cs typeface="Arial" panose="020B0604020202020204" pitchFamily="34" charset="0"/>
              </a:rPr>
              <a:t>colère, caprice, </a:t>
            </a:r>
            <a:r>
              <a:rPr lang="fr-FR" altLang="fr-FR" sz="1500" dirty="0">
                <a:solidFill>
                  <a:srgbClr val="000099"/>
                </a:solidFill>
                <a:cs typeface="Arial" panose="020B0604020202020204" pitchFamily="34" charset="0"/>
              </a:rPr>
              <a:t>une joue rouge, l’autre pas</a:t>
            </a:r>
          </a:p>
          <a:p>
            <a:pPr>
              <a:buClr>
                <a:srgbClr val="62C400"/>
              </a:buClr>
            </a:pPr>
            <a:r>
              <a:rPr lang="fr-FR" altLang="fr-FR" sz="1500" b="1" i="1" dirty="0">
                <a:solidFill>
                  <a:srgbClr val="000099"/>
                </a:solidFill>
                <a:cs typeface="Arial" panose="020B0604020202020204" pitchFamily="34" charset="0"/>
              </a:rPr>
              <a:t>     amélioration par le bercement</a:t>
            </a:r>
          </a:p>
        </p:txBody>
      </p:sp>
      <p:sp>
        <p:nvSpPr>
          <p:cNvPr id="1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Douleurs dentaires</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3" name="Text Box 57"/>
          <p:cNvSpPr txBox="1">
            <a:spLocks noChangeArrowheads="1"/>
          </p:cNvSpPr>
          <p:nvPr/>
        </p:nvSpPr>
        <p:spPr bwMode="auto">
          <a:xfrm>
            <a:off x="1078889" y="5620181"/>
            <a:ext cx="49985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dirty="0">
                <a:solidFill>
                  <a:srgbClr val="000099"/>
                </a:solidFill>
                <a:cs typeface="Arial" panose="020B0604020202020204" pitchFamily="34" charset="0"/>
              </a:rPr>
              <a:t>Traumatisme des </a:t>
            </a:r>
            <a:r>
              <a:rPr lang="fr-FR" altLang="fr-FR" sz="1500" b="1" dirty="0">
                <a:solidFill>
                  <a:srgbClr val="000099"/>
                </a:solidFill>
                <a:cs typeface="Arial" panose="020B0604020202020204" pitchFamily="34" charset="0"/>
              </a:rPr>
              <a:t>terminaisons nerveuses</a:t>
            </a:r>
          </a:p>
        </p:txBody>
      </p:sp>
      <p:sp>
        <p:nvSpPr>
          <p:cNvPr id="16" name="Rectangle 60"/>
          <p:cNvSpPr>
            <a:spLocks noChangeArrowheads="1"/>
          </p:cNvSpPr>
          <p:nvPr/>
        </p:nvSpPr>
        <p:spPr bwMode="auto">
          <a:xfrm>
            <a:off x="7334131" y="5373140"/>
            <a:ext cx="308206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Hypericum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perforatum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 </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 </a:t>
            </a:r>
          </a:p>
        </p:txBody>
      </p:sp>
      <p:sp>
        <p:nvSpPr>
          <p:cNvPr id="11" name="Text Box 56"/>
          <p:cNvSpPr txBox="1">
            <a:spLocks noChangeArrowheads="1"/>
          </p:cNvSpPr>
          <p:nvPr/>
        </p:nvSpPr>
        <p:spPr bwMode="auto">
          <a:xfrm>
            <a:off x="958363" y="1886751"/>
            <a:ext cx="36925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Suite de traumatisme</a:t>
            </a:r>
            <a:r>
              <a:rPr lang="fr-FR" altLang="fr-FR" sz="1500" dirty="0">
                <a:solidFill>
                  <a:srgbClr val="000099"/>
                </a:solidFill>
                <a:cs typeface="Arial" panose="020B0604020202020204" pitchFamily="34" charset="0"/>
              </a:rPr>
              <a:t> </a:t>
            </a:r>
            <a:endParaRPr lang="fr-FR" altLang="fr-FR" sz="1500" b="1" u="sng" dirty="0">
              <a:solidFill>
                <a:srgbClr val="000099"/>
              </a:solidFill>
              <a:cs typeface="Arial" panose="020B0604020202020204" pitchFamily="34" charset="0"/>
            </a:endParaRPr>
          </a:p>
        </p:txBody>
      </p:sp>
      <p:sp>
        <p:nvSpPr>
          <p:cNvPr id="14" name="Rectangle 58"/>
          <p:cNvSpPr>
            <a:spLocks noChangeArrowheads="1"/>
          </p:cNvSpPr>
          <p:nvPr/>
        </p:nvSpPr>
        <p:spPr bwMode="auto">
          <a:xfrm>
            <a:off x="7927424" y="1749134"/>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Tree>
    <p:extLst>
      <p:ext uri="{BB962C8B-B14F-4D97-AF65-F5344CB8AC3E}">
        <p14:creationId xmlns:p14="http://schemas.microsoft.com/office/powerpoint/2010/main" val="1709571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14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1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714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14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30" grpId="0"/>
      <p:bldP spid="871433" grpId="0" animBg="1"/>
      <p:bldP spid="871435" grpId="0" animBg="1"/>
      <p:bldP spid="871480" grpId="0" autoUpdateAnimBg="0"/>
      <p:bldP spid="13" grpId="0" autoUpdateAnimBg="0"/>
      <p:bldP spid="16"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790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648215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Mon fils ainé se fait enlever les 2 dernières dents de sagesse dans 2 jours et il appréhende.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2024253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730445"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67140" y="2115886"/>
            <a:ext cx="1993900" cy="753349"/>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Comment ça s’est passé la dernière fois ?</a:t>
            </a:r>
          </a:p>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444523" y="4410288"/>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292904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fils se fait enlever les 2 dernières dents de sagesse et il appréhende</a:t>
            </a:r>
            <a:endParaRPr lang="fr-FR" altLang="fr-FR" sz="1600" dirty="0">
              <a:solidFill>
                <a:srgbClr val="000099"/>
              </a:solidFill>
            </a:endParaRPr>
          </a:p>
          <a:p>
            <a:pPr>
              <a:spcBef>
                <a:spcPts val="600"/>
              </a:spcBef>
            </a:pPr>
            <a:r>
              <a:rPr lang="fr-FR" altLang="fr-FR" sz="1600" i="1" dirty="0"/>
              <a:t>= </a:t>
            </a:r>
            <a:r>
              <a:rPr lang="fr-FR" altLang="fr-FR" sz="1600" dirty="0"/>
              <a:t>Traumatologie et anxiété</a:t>
            </a:r>
          </a:p>
        </p:txBody>
      </p:sp>
      <p:sp>
        <p:nvSpPr>
          <p:cNvPr id="56" name="Text Box 5"/>
          <p:cNvSpPr txBox="1">
            <a:spLocks noChangeArrowheads="1"/>
          </p:cNvSpPr>
          <p:nvPr/>
        </p:nvSpPr>
        <p:spPr bwMode="auto">
          <a:xfrm>
            <a:off x="6524985" y="2930062"/>
            <a:ext cx="313779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eu très mal, ça irradiait</a:t>
            </a:r>
          </a:p>
          <a:p>
            <a:pPr>
              <a:spcBef>
                <a:spcPts val="600"/>
              </a:spcBef>
              <a:buClr>
                <a:srgbClr val="0099CC"/>
              </a:buClr>
            </a:pPr>
            <a:r>
              <a:rPr lang="fr-FR" altLang="fr-FR" i="1" dirty="0">
                <a:solidFill>
                  <a:srgbClr val="000099"/>
                </a:solidFill>
              </a:rPr>
              <a:t>Il a beaucoup saigné pendant l’intervention et ça s’est infecté</a:t>
            </a:r>
          </a:p>
        </p:txBody>
      </p:sp>
      <p:sp>
        <p:nvSpPr>
          <p:cNvPr id="57" name="Text Box 9"/>
          <p:cNvSpPr txBox="1">
            <a:spLocks noChangeArrowheads="1"/>
          </p:cNvSpPr>
          <p:nvPr/>
        </p:nvSpPr>
        <p:spPr bwMode="auto">
          <a:xfrm>
            <a:off x="3209747" y="5101637"/>
            <a:ext cx="3107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eu le visage gonflé pendant 3 jours et du mal à manger</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39" name="Text Box 5"/>
          <p:cNvSpPr txBox="1">
            <a:spLocks noChangeArrowheads="1"/>
          </p:cNvSpPr>
          <p:nvPr/>
        </p:nvSpPr>
        <p:spPr bwMode="auto">
          <a:xfrm>
            <a:off x="6564202" y="4964599"/>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La dernière fois, il a mis de la glace</a:t>
            </a:r>
          </a:p>
        </p:txBody>
      </p:sp>
    </p:spTree>
    <p:extLst>
      <p:ext uri="{BB962C8B-B14F-4D97-AF65-F5344CB8AC3E}">
        <p14:creationId xmlns:p14="http://schemas.microsoft.com/office/powerpoint/2010/main" val="35847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7129356" y="1331324"/>
            <a:ext cx="4761936" cy="4351338"/>
          </a:xfrm>
          <a:prstGeom prst="rect">
            <a:avLst/>
          </a:prstGeom>
          <a:ln>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Votre conseil</a:t>
            </a:r>
          </a:p>
          <a:p>
            <a:pPr marL="342900" indent="-342900" fontAlgn="auto">
              <a:spcAft>
                <a:spcPts val="0"/>
              </a:spcAft>
              <a:buFont typeface="Arial" panose="020B0604020202020204" pitchFamily="34" charset="0"/>
              <a:buChar char="•"/>
            </a:pPr>
            <a:endParaRPr lang="fr-FR" sz="1600" dirty="0">
              <a:solidFill>
                <a:srgbClr val="000099"/>
              </a:solidFill>
            </a:endParaRPr>
          </a:p>
        </p:txBody>
      </p:sp>
      <p:grpSp>
        <p:nvGrpSpPr>
          <p:cNvPr id="31" name="Groupe 30"/>
          <p:cNvGrpSpPr/>
          <p:nvPr/>
        </p:nvGrpSpPr>
        <p:grpSpPr>
          <a:xfrm>
            <a:off x="330834" y="1058865"/>
            <a:ext cx="6477471" cy="5387334"/>
            <a:chOff x="3967163" y="1858003"/>
            <a:chExt cx="3954462" cy="3614110"/>
          </a:xfrm>
        </p:grpSpPr>
        <p:grpSp>
          <p:nvGrpSpPr>
            <p:cNvPr id="32" name="Groupe 31"/>
            <p:cNvGrpSpPr/>
            <p:nvPr/>
          </p:nvGrpSpPr>
          <p:grpSpPr>
            <a:xfrm>
              <a:off x="3967163" y="1858003"/>
              <a:ext cx="3954462" cy="3614110"/>
              <a:chOff x="3967163" y="1858003"/>
              <a:chExt cx="3954462" cy="3614110"/>
            </a:xfrm>
          </p:grpSpPr>
          <p:sp>
            <p:nvSpPr>
              <p:cNvPr id="34" name="Rectangle 33"/>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6"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37" name="Group 37"/>
              <p:cNvGrpSpPr>
                <a:grpSpLocks/>
              </p:cNvGrpSpPr>
              <p:nvPr/>
            </p:nvGrpSpPr>
            <p:grpSpPr bwMode="auto">
              <a:xfrm>
                <a:off x="3967163" y="1858003"/>
                <a:ext cx="3942390" cy="808995"/>
                <a:chOff x="1700" y="967"/>
                <a:chExt cx="2343" cy="537"/>
              </a:xfrm>
            </p:grpSpPr>
            <p:grpSp>
              <p:nvGrpSpPr>
                <p:cNvPr id="38" name="Group 38"/>
                <p:cNvGrpSpPr>
                  <a:grpSpLocks/>
                </p:cNvGrpSpPr>
                <p:nvPr/>
              </p:nvGrpSpPr>
              <p:grpSpPr bwMode="auto">
                <a:xfrm>
                  <a:off x="1707" y="967"/>
                  <a:ext cx="2336" cy="537"/>
                  <a:chOff x="1707" y="1058"/>
                  <a:chExt cx="2336" cy="537"/>
                </a:xfrm>
              </p:grpSpPr>
              <p:sp>
                <p:nvSpPr>
                  <p:cNvPr id="40"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41"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9"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33"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42" name="Text Box 4"/>
          <p:cNvSpPr txBox="1">
            <a:spLocks noChangeArrowheads="1"/>
          </p:cNvSpPr>
          <p:nvPr/>
        </p:nvSpPr>
        <p:spPr bwMode="auto">
          <a:xfrm>
            <a:off x="2901520"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43" name="Text Box 16"/>
          <p:cNvSpPr txBox="1">
            <a:spLocks noChangeArrowheads="1"/>
          </p:cNvSpPr>
          <p:nvPr/>
        </p:nvSpPr>
        <p:spPr bwMode="auto">
          <a:xfrm>
            <a:off x="3143156"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44" name="Text Box 16"/>
          <p:cNvSpPr txBox="1">
            <a:spLocks noChangeArrowheads="1"/>
          </p:cNvSpPr>
          <p:nvPr/>
        </p:nvSpPr>
        <p:spPr bwMode="auto">
          <a:xfrm>
            <a:off x="1326028"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45" name="Text Box 16"/>
          <p:cNvSpPr txBox="1">
            <a:spLocks noChangeArrowheads="1"/>
          </p:cNvSpPr>
          <p:nvPr/>
        </p:nvSpPr>
        <p:spPr bwMode="auto">
          <a:xfrm>
            <a:off x="4425319"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46" name="Text Box 16"/>
          <p:cNvSpPr txBox="1">
            <a:spLocks noChangeArrowheads="1"/>
          </p:cNvSpPr>
          <p:nvPr/>
        </p:nvSpPr>
        <p:spPr bwMode="auto">
          <a:xfrm>
            <a:off x="4289560"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47" name="Text Box 16"/>
          <p:cNvSpPr txBox="1">
            <a:spLocks noChangeArrowheads="1"/>
          </p:cNvSpPr>
          <p:nvPr/>
        </p:nvSpPr>
        <p:spPr bwMode="auto">
          <a:xfrm>
            <a:off x="425169"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48" name="Text Box 11"/>
          <p:cNvSpPr txBox="1">
            <a:spLocks noChangeArrowheads="1"/>
          </p:cNvSpPr>
          <p:nvPr/>
        </p:nvSpPr>
        <p:spPr bwMode="auto">
          <a:xfrm>
            <a:off x="352591" y="2934889"/>
            <a:ext cx="292904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fils se fait enlever les 2 dernières dents de sagesse et il appréhende</a:t>
            </a:r>
            <a:endParaRPr lang="fr-FR" altLang="fr-FR" sz="1600" dirty="0">
              <a:solidFill>
                <a:srgbClr val="000099"/>
              </a:solidFill>
            </a:endParaRPr>
          </a:p>
          <a:p>
            <a:pPr>
              <a:spcBef>
                <a:spcPts val="600"/>
              </a:spcBef>
            </a:pPr>
            <a:r>
              <a:rPr lang="fr-FR" altLang="fr-FR" sz="1600" i="1" dirty="0"/>
              <a:t>= </a:t>
            </a:r>
            <a:r>
              <a:rPr lang="fr-FR" altLang="fr-FR" sz="1600" dirty="0"/>
              <a:t>Traumatologie et anxiété</a:t>
            </a:r>
          </a:p>
        </p:txBody>
      </p:sp>
      <p:sp>
        <p:nvSpPr>
          <p:cNvPr id="49" name="Text Box 5"/>
          <p:cNvSpPr txBox="1">
            <a:spLocks noChangeArrowheads="1"/>
          </p:cNvSpPr>
          <p:nvPr/>
        </p:nvSpPr>
        <p:spPr bwMode="auto">
          <a:xfrm>
            <a:off x="3696060" y="2930062"/>
            <a:ext cx="313779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eu très mal, ça irradiait</a:t>
            </a:r>
          </a:p>
          <a:p>
            <a:pPr>
              <a:spcBef>
                <a:spcPts val="600"/>
              </a:spcBef>
              <a:buClr>
                <a:srgbClr val="0099CC"/>
              </a:buClr>
            </a:pPr>
            <a:r>
              <a:rPr lang="fr-FR" altLang="fr-FR" i="1" dirty="0">
                <a:solidFill>
                  <a:srgbClr val="000099"/>
                </a:solidFill>
              </a:rPr>
              <a:t>Il a beaucoup saigné pendant l’intervention et ça s’est infecté</a:t>
            </a:r>
          </a:p>
        </p:txBody>
      </p:sp>
      <p:sp>
        <p:nvSpPr>
          <p:cNvPr id="50" name="Text Box 9"/>
          <p:cNvSpPr txBox="1">
            <a:spLocks noChangeArrowheads="1"/>
          </p:cNvSpPr>
          <p:nvPr/>
        </p:nvSpPr>
        <p:spPr bwMode="auto">
          <a:xfrm>
            <a:off x="380822" y="5101637"/>
            <a:ext cx="3107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eu le visage gonflé pendant 3 jours et du mal à manger</a:t>
            </a:r>
            <a:endParaRPr lang="fr-FR" altLang="fr-FR" sz="1600" dirty="0">
              <a:solidFill>
                <a:srgbClr val="000099"/>
              </a:solidFill>
            </a:endParaRPr>
          </a:p>
        </p:txBody>
      </p:sp>
      <p:sp>
        <p:nvSpPr>
          <p:cNvPr id="51" name="Text Box 5"/>
          <p:cNvSpPr txBox="1">
            <a:spLocks noChangeArrowheads="1"/>
          </p:cNvSpPr>
          <p:nvPr/>
        </p:nvSpPr>
        <p:spPr bwMode="auto">
          <a:xfrm>
            <a:off x="3735277" y="4964599"/>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La dernière fois, il a mis de la glace</a:t>
            </a:r>
          </a:p>
        </p:txBody>
      </p:sp>
      <p:sp>
        <p:nvSpPr>
          <p:cNvPr id="5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367948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Traumatologie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Tree>
    <p:extLst>
      <p:ext uri="{BB962C8B-B14F-4D97-AF65-F5344CB8AC3E}">
        <p14:creationId xmlns:p14="http://schemas.microsoft.com/office/powerpoint/2010/main" val="3081458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rotWithShape="1">
          <a:blip r:embed="rId3"/>
          <a:srcRect t="15782"/>
          <a:stretch/>
        </p:blipFill>
        <p:spPr>
          <a:xfrm>
            <a:off x="1879875" y="1082352"/>
            <a:ext cx="8857959" cy="5281126"/>
          </a:xfrm>
          <a:prstGeom prst="rect">
            <a:avLst/>
          </a:prstGeom>
        </p:spPr>
      </p:pic>
      <p:sp>
        <p:nvSpPr>
          <p:cNvPr id="29388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prstClr val="white"/>
                </a:solidFill>
                <a:ea typeface="Tahoma" panose="020B0604030504040204" pitchFamily="34" charset="0"/>
                <a:cs typeface="Arial" panose="020B0604020202020204" pitchFamily="34" charset="0"/>
              </a:rPr>
              <a:t>Traumatologie</a:t>
            </a:r>
          </a:p>
        </p:txBody>
      </p:sp>
      <p:sp>
        <p:nvSpPr>
          <p:cNvPr id="5" name="Pentagone 4"/>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5497940" y="167678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ARNICA MONTANA 9 CH</a:t>
            </a:r>
            <a:endParaRPr lang="fr-FR" altLang="fr-FR" sz="1400" b="1" dirty="0">
              <a:solidFill>
                <a:srgbClr val="000099"/>
              </a:solidFill>
            </a:endParaRPr>
          </a:p>
        </p:txBody>
      </p:sp>
      <p:sp>
        <p:nvSpPr>
          <p:cNvPr id="9" name="ZoneTexte 8"/>
          <p:cNvSpPr txBox="1">
            <a:spLocks noChangeArrowheads="1"/>
          </p:cNvSpPr>
          <p:nvPr/>
        </p:nvSpPr>
        <p:spPr bwMode="auto">
          <a:xfrm>
            <a:off x="9333301" y="353414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tendineux</a:t>
            </a:r>
          </a:p>
        </p:txBody>
      </p:sp>
      <p:sp>
        <p:nvSpPr>
          <p:cNvPr id="13" name="ZoneTexte 12"/>
          <p:cNvSpPr txBox="1">
            <a:spLocks noChangeArrowheads="1"/>
          </p:cNvSpPr>
          <p:nvPr/>
        </p:nvSpPr>
        <p:spPr bwMode="auto">
          <a:xfrm>
            <a:off x="2733775" y="363107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le froid</a:t>
            </a:r>
            <a:endParaRPr lang="fr-FR" altLang="fr-FR" sz="1400" b="1" dirty="0">
              <a:solidFill>
                <a:srgbClr val="000099"/>
              </a:solidFill>
            </a:endParaRPr>
          </a:p>
        </p:txBody>
      </p:sp>
      <p:sp>
        <p:nvSpPr>
          <p:cNvPr id="14" name="ZoneTexte 13"/>
          <p:cNvSpPr txBox="1">
            <a:spLocks noChangeArrowheads="1"/>
          </p:cNvSpPr>
          <p:nvPr/>
        </p:nvSpPr>
        <p:spPr bwMode="auto">
          <a:xfrm>
            <a:off x="2572478" y="392443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APIS  MELLIFICA 15 CH</a:t>
            </a:r>
          </a:p>
        </p:txBody>
      </p:sp>
      <p:sp>
        <p:nvSpPr>
          <p:cNvPr id="15" name="ZoneTexte 14"/>
          <p:cNvSpPr txBox="1">
            <a:spLocks noChangeArrowheads="1"/>
          </p:cNvSpPr>
          <p:nvPr/>
        </p:nvSpPr>
        <p:spPr bwMode="auto">
          <a:xfrm>
            <a:off x="5548898" y="364743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l’immobilisation</a:t>
            </a:r>
            <a:endParaRPr lang="fr-FR" altLang="fr-FR" sz="1400" b="1" dirty="0">
              <a:solidFill>
                <a:srgbClr val="000099"/>
              </a:solidFill>
            </a:endParaRPr>
          </a:p>
        </p:txBody>
      </p:sp>
      <p:sp>
        <p:nvSpPr>
          <p:cNvPr id="16" name="ZoneTexte 15"/>
          <p:cNvSpPr txBox="1">
            <a:spLocks noChangeArrowheads="1"/>
          </p:cNvSpPr>
          <p:nvPr/>
        </p:nvSpPr>
        <p:spPr bwMode="auto">
          <a:xfrm>
            <a:off x="5539567" y="393146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BRYONIA 9 CH</a:t>
            </a:r>
            <a:endParaRPr lang="fr-FR" altLang="fr-FR" sz="1400" b="1" dirty="0">
              <a:solidFill>
                <a:srgbClr val="000099"/>
              </a:solidFill>
            </a:endParaRPr>
          </a:p>
        </p:txBody>
      </p:sp>
      <p:sp>
        <p:nvSpPr>
          <p:cNvPr id="17" name="ZoneTexte 16"/>
          <p:cNvSpPr txBox="1">
            <a:spLocks noChangeArrowheads="1"/>
          </p:cNvSpPr>
          <p:nvPr/>
        </p:nvSpPr>
        <p:spPr bwMode="auto">
          <a:xfrm>
            <a:off x="4952058" y="545919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Raideur articulaire</a:t>
            </a:r>
            <a:endParaRPr lang="fr-FR" altLang="fr-FR" sz="1400" b="1" dirty="0">
              <a:solidFill>
                <a:srgbClr val="000099"/>
              </a:solidFill>
            </a:endParaRPr>
          </a:p>
        </p:txBody>
      </p:sp>
      <p:sp>
        <p:nvSpPr>
          <p:cNvPr id="18" name="ZoneTexte 17"/>
          <p:cNvSpPr txBox="1">
            <a:spLocks noChangeArrowheads="1"/>
          </p:cNvSpPr>
          <p:nvPr/>
        </p:nvSpPr>
        <p:spPr bwMode="auto">
          <a:xfrm>
            <a:off x="4721711" y="566614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Améliorée par le mouvement</a:t>
            </a:r>
            <a:endParaRPr lang="fr-FR" altLang="fr-FR" sz="1400" b="1" dirty="0">
              <a:solidFill>
                <a:srgbClr val="000099"/>
              </a:solidFill>
            </a:endParaRPr>
          </a:p>
        </p:txBody>
      </p:sp>
    </p:spTree>
    <p:extLst>
      <p:ext uri="{BB962C8B-B14F-4D97-AF65-F5344CB8AC3E}">
        <p14:creationId xmlns:p14="http://schemas.microsoft.com/office/powerpoint/2010/main" val="85396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par>
                                <p:cTn id="43" presetID="22" presetClass="entr" presetSubtype="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3" grpId="0"/>
      <p:bldP spid="14" grpId="0"/>
      <p:bldP spid="15" grpId="0"/>
      <p:bldP spid="16" grpId="0"/>
      <p:bldP spid="17"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121" name="Text Box 57"/>
          <p:cNvSpPr txBox="1">
            <a:spLocks noChangeArrowheads="1"/>
          </p:cNvSpPr>
          <p:nvPr/>
        </p:nvSpPr>
        <p:spPr bwMode="auto">
          <a:xfrm>
            <a:off x="987063" y="2166281"/>
            <a:ext cx="482624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Intérêt préventif, pour limiter les </a:t>
            </a:r>
            <a:r>
              <a:rPr lang="fr-FR" altLang="fr-FR" sz="1500" b="1" dirty="0">
                <a:solidFill>
                  <a:srgbClr val="000099"/>
                </a:solidFill>
                <a:cs typeface="Arial" panose="020B0604020202020204" pitchFamily="34" charset="0"/>
              </a:rPr>
              <a:t>réactions aux piqûres</a:t>
            </a:r>
            <a:r>
              <a:rPr lang="fr-FR" altLang="fr-FR" sz="1500" dirty="0">
                <a:solidFill>
                  <a:srgbClr val="000099"/>
                </a:solidFill>
                <a:cs typeface="Arial" panose="020B0604020202020204" pitchFamily="34" charset="0"/>
              </a:rPr>
              <a:t> d’insectes</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chez les patients réactifs aux piqûres d’insectes</a:t>
            </a:r>
          </a:p>
        </p:txBody>
      </p:sp>
      <p:sp>
        <p:nvSpPr>
          <p:cNvPr id="728122" name="Text Box 58"/>
          <p:cNvSpPr txBox="1">
            <a:spLocks noChangeArrowheads="1"/>
          </p:cNvSpPr>
          <p:nvPr/>
        </p:nvSpPr>
        <p:spPr bwMode="auto">
          <a:xfrm>
            <a:off x="959096" y="5598834"/>
            <a:ext cx="39258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 rosé, piquant, brûlant</a:t>
            </a:r>
          </a:p>
          <a:p>
            <a:pPr>
              <a:buClr>
                <a:srgbClr val="62C400"/>
              </a:buClr>
            </a:pPr>
            <a:r>
              <a:rPr lang="fr-FR" altLang="fr-FR" sz="1500" b="1" i="1" dirty="0">
                <a:solidFill>
                  <a:srgbClr val="000099"/>
                </a:solidFill>
                <a:cs typeface="Arial" panose="020B0604020202020204" pitchFamily="34" charset="0"/>
              </a:rPr>
              <a:t>	  amélioré par des applications froides</a:t>
            </a:r>
          </a:p>
        </p:txBody>
      </p:sp>
      <p:sp>
        <p:nvSpPr>
          <p:cNvPr id="728123" name="Rectangle 59"/>
          <p:cNvSpPr>
            <a:spLocks noChangeArrowheads="1"/>
          </p:cNvSpPr>
          <p:nvPr/>
        </p:nvSpPr>
        <p:spPr bwMode="auto">
          <a:xfrm>
            <a:off x="8038911" y="4326666"/>
            <a:ext cx="239872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Ledum</a:t>
            </a:r>
            <a:r>
              <a:rPr lang="fr-FR" altLang="fr-FR" b="1" dirty="0">
                <a:solidFill>
                  <a:srgbClr val="000099"/>
                </a:solidFill>
                <a:cs typeface="Arial" panose="020B0604020202020204" pitchFamily="34" charset="0"/>
              </a:rPr>
              <a:t> palustre 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728124" name="Rectangle 60"/>
          <p:cNvSpPr>
            <a:spLocks noChangeArrowheads="1"/>
          </p:cNvSpPr>
          <p:nvPr/>
        </p:nvSpPr>
        <p:spPr bwMode="auto">
          <a:xfrm>
            <a:off x="8042377" y="5528702"/>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Piqûres d’insectes et démangeaisons</a:t>
            </a:r>
          </a:p>
        </p:txBody>
      </p:sp>
      <p:sp>
        <p:nvSpPr>
          <p:cNvPr id="22" name="Text Box 57"/>
          <p:cNvSpPr txBox="1">
            <a:spLocks noChangeArrowheads="1"/>
          </p:cNvSpPr>
          <p:nvPr/>
        </p:nvSpPr>
        <p:spPr bwMode="auto">
          <a:xfrm>
            <a:off x="955631" y="4468752"/>
            <a:ext cx="482624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Piqûres</a:t>
            </a:r>
            <a:r>
              <a:rPr lang="fr-FR" altLang="fr-FR" sz="1500" dirty="0">
                <a:solidFill>
                  <a:srgbClr val="000099"/>
                </a:solidFill>
                <a:cs typeface="Arial" panose="020B0604020202020204" pitchFamily="34" charset="0"/>
              </a:rPr>
              <a:t> d’insectes (moustiques), </a:t>
            </a:r>
          </a:p>
          <a:p>
            <a:pPr marL="269875" indent="0">
              <a:buClr>
                <a:srgbClr val="62C400"/>
              </a:buClr>
            </a:pPr>
            <a:r>
              <a:rPr lang="fr-FR" altLang="fr-FR" sz="1500" dirty="0">
                <a:solidFill>
                  <a:srgbClr val="000099"/>
                </a:solidFill>
                <a:cs typeface="Arial" panose="020B0604020202020204" pitchFamily="34" charset="0"/>
              </a:rPr>
              <a:t>peau marbrée et froide</a:t>
            </a:r>
          </a:p>
        </p:txBody>
      </p:sp>
      <p:sp>
        <p:nvSpPr>
          <p:cNvPr id="23" name="Rectangle 59"/>
          <p:cNvSpPr>
            <a:spLocks noChangeArrowheads="1"/>
          </p:cNvSpPr>
          <p:nvPr/>
        </p:nvSpPr>
        <p:spPr bwMode="auto">
          <a:xfrm>
            <a:off x="7867361" y="2085017"/>
            <a:ext cx="257027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Ledum</a:t>
            </a:r>
            <a:r>
              <a:rPr lang="fr-FR" altLang="fr-FR" b="1" dirty="0">
                <a:solidFill>
                  <a:srgbClr val="000099"/>
                </a:solidFill>
                <a:cs typeface="Arial" panose="020B0604020202020204" pitchFamily="34" charset="0"/>
              </a:rPr>
              <a:t> palustre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pendant la période d’exposition</a:t>
            </a:r>
          </a:p>
        </p:txBody>
      </p:sp>
      <p:sp>
        <p:nvSpPr>
          <p:cNvPr id="24" name="Rectangle 60"/>
          <p:cNvSpPr>
            <a:spLocks noChangeArrowheads="1"/>
          </p:cNvSpPr>
          <p:nvPr/>
        </p:nvSpPr>
        <p:spPr bwMode="auto">
          <a:xfrm>
            <a:off x="1050925" y="1663253"/>
            <a:ext cx="1771406"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prévention</a:t>
            </a:r>
          </a:p>
        </p:txBody>
      </p:sp>
      <p:sp>
        <p:nvSpPr>
          <p:cNvPr id="25" name="Rectangle 60"/>
          <p:cNvSpPr>
            <a:spLocks noChangeArrowheads="1"/>
          </p:cNvSpPr>
          <p:nvPr/>
        </p:nvSpPr>
        <p:spPr bwMode="auto">
          <a:xfrm>
            <a:off x="1050925" y="3910671"/>
            <a:ext cx="267408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cas de piqûres</a:t>
            </a:r>
          </a:p>
        </p:txBody>
      </p:sp>
      <p:sp>
        <p:nvSpPr>
          <p:cNvPr id="26" name="ZoneTexte 25"/>
          <p:cNvSpPr txBox="1"/>
          <p:nvPr/>
        </p:nvSpPr>
        <p:spPr>
          <a:xfrm>
            <a:off x="3048674" y="3172783"/>
            <a:ext cx="5529262" cy="338554"/>
          </a:xfrm>
          <a:prstGeom prst="rect">
            <a:avLst/>
          </a:prstGeom>
          <a:noFill/>
        </p:spPr>
        <p:txBody>
          <a:bodyPr wrap="square">
            <a:spAutoFit/>
          </a:bodyPr>
          <a:lstStyle/>
          <a:p>
            <a:pPr eaLnBrk="1" fontAlgn="auto" hangingPunct="1">
              <a:spcBef>
                <a:spcPts val="0"/>
              </a:spcBef>
              <a:spcAft>
                <a:spcPts val="0"/>
              </a:spcAft>
              <a:defRPr/>
            </a:pPr>
            <a:r>
              <a:rPr lang="fr-FR" dirty="0">
                <a:solidFill>
                  <a:srgbClr val="FF0000"/>
                </a:solidFill>
                <a:latin typeface="+mj-lt"/>
              </a:rPr>
              <a:t>Ne remplace pas un traitement préventif </a:t>
            </a:r>
            <a:r>
              <a:rPr lang="fr-FR" dirty="0" err="1">
                <a:solidFill>
                  <a:srgbClr val="FF0000"/>
                </a:solidFill>
                <a:latin typeface="+mj-lt"/>
              </a:rPr>
              <a:t>anti-paludéen</a:t>
            </a:r>
            <a:endParaRPr lang="fr-FR" dirty="0">
              <a:solidFill>
                <a:srgbClr val="FF0000"/>
              </a:solidFill>
              <a:latin typeface="+mj-lt"/>
            </a:endParaRPr>
          </a:p>
        </p:txBody>
      </p:sp>
      <p:pic>
        <p:nvPicPr>
          <p:cNvPr id="27"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2212" y="2942402"/>
            <a:ext cx="8810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608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81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8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8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8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21" grpId="0"/>
      <p:bldP spid="728122" grpId="0"/>
      <p:bldP spid="728123" grpId="0" animBg="1"/>
      <p:bldP spid="728124" grpId="0" animBg="1"/>
      <p:bldP spid="22" grpId="0"/>
      <p:bldP spid="23" grpId="0" animBg="1"/>
      <p:bldP spid="24" grpId="0" animBg="1"/>
      <p:bldP spid="25" grpId="0" animBg="1"/>
      <p:bldP spid="2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959096" y="2242415"/>
            <a:ext cx="320241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lgn="r">
              <a:buClr>
                <a:srgbClr val="62C400"/>
              </a:buClr>
              <a:buBlip>
                <a:blip r:embed="rId3"/>
              </a:buBlip>
            </a:pPr>
            <a:r>
              <a:rPr lang="fr-FR" altLang="fr-FR" sz="1500" dirty="0">
                <a:solidFill>
                  <a:srgbClr val="000099"/>
                </a:solidFill>
                <a:cs typeface="Arial" panose="020B0604020202020204" pitchFamily="34" charset="0"/>
              </a:rPr>
              <a:t>Prurit </a:t>
            </a:r>
            <a:r>
              <a:rPr lang="fr-FR" altLang="fr-FR" sz="1500" i="1" dirty="0">
                <a:solidFill>
                  <a:srgbClr val="000099"/>
                </a:solidFill>
                <a:cs typeface="Arial" panose="020B0604020202020204" pitchFamily="34" charset="0"/>
              </a:rPr>
              <a:t>non amélioré par le froid</a:t>
            </a:r>
            <a:r>
              <a:rPr lang="fr-FR" altLang="fr-FR" sz="1500" dirty="0">
                <a:solidFill>
                  <a:srgbClr val="000099"/>
                </a:solidFill>
                <a:cs typeface="Arial" panose="020B0604020202020204" pitchFamily="34" charset="0"/>
              </a:rPr>
              <a:t>	</a:t>
            </a:r>
          </a:p>
        </p:txBody>
      </p:sp>
      <p:sp>
        <p:nvSpPr>
          <p:cNvPr id="13" name="Rectangle 6"/>
          <p:cNvSpPr>
            <a:spLocks noChangeArrowheads="1"/>
          </p:cNvSpPr>
          <p:nvPr/>
        </p:nvSpPr>
        <p:spPr bwMode="auto">
          <a:xfrm>
            <a:off x="8042377" y="2106043"/>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Urtica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urens</a:t>
            </a:r>
            <a:r>
              <a:rPr lang="fr-FR" altLang="fr-FR" b="1" dirty="0">
                <a:solidFill>
                  <a:srgbClr val="000099"/>
                </a:solidFill>
                <a:cs typeface="Arial" panose="020B0604020202020204" pitchFamily="34" charset="0"/>
              </a:rPr>
              <a:t> 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Piqûres d’insectes et démangeaisons</a:t>
            </a:r>
          </a:p>
        </p:txBody>
      </p:sp>
      <p:sp>
        <p:nvSpPr>
          <p:cNvPr id="14" name="Text Box 55"/>
          <p:cNvSpPr txBox="1">
            <a:spLocks noChangeArrowheads="1"/>
          </p:cNvSpPr>
          <p:nvPr/>
        </p:nvSpPr>
        <p:spPr bwMode="auto">
          <a:xfrm>
            <a:off x="959096" y="3567073"/>
            <a:ext cx="48542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aggravée par le toucher</a:t>
            </a:r>
            <a:endParaRPr lang="fr-FR" altLang="fr-FR" sz="1500" b="1" dirty="0">
              <a:solidFill>
                <a:srgbClr val="000099"/>
              </a:solidFill>
              <a:cs typeface="Arial" panose="020B0604020202020204" pitchFamily="34" charset="0"/>
            </a:endParaRPr>
          </a:p>
        </p:txBody>
      </p:sp>
      <p:sp>
        <p:nvSpPr>
          <p:cNvPr id="15" name="Rectangle 57"/>
          <p:cNvSpPr>
            <a:spLocks noChangeArrowheads="1"/>
          </p:cNvSpPr>
          <p:nvPr/>
        </p:nvSpPr>
        <p:spPr bwMode="auto">
          <a:xfrm>
            <a:off x="8001610" y="3535765"/>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16" name="Text Box 47"/>
          <p:cNvSpPr txBox="1">
            <a:spLocks noChangeArrowheads="1"/>
          </p:cNvSpPr>
          <p:nvPr/>
        </p:nvSpPr>
        <p:spPr bwMode="auto">
          <a:xfrm>
            <a:off x="955917" y="5031292"/>
            <a:ext cx="52370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réaction allergique</a:t>
            </a:r>
            <a:r>
              <a:rPr lang="fr-FR" altLang="fr-FR" sz="1500" dirty="0">
                <a:solidFill>
                  <a:srgbClr val="000099"/>
                </a:solidFill>
                <a:cs typeface="Arial" panose="020B0604020202020204" pitchFamily="34" charset="0"/>
              </a:rPr>
              <a:t>, </a:t>
            </a:r>
          </a:p>
          <a:p>
            <a:pPr marL="269875" lvl="1" indent="0">
              <a:buClr>
                <a:srgbClr val="62C400"/>
              </a:buClr>
            </a:pPr>
            <a:r>
              <a:rPr lang="fr-FR" altLang="fr-FR" sz="1500" dirty="0">
                <a:solidFill>
                  <a:srgbClr val="000099"/>
                </a:solidFill>
                <a:cs typeface="Arial" panose="020B0604020202020204" pitchFamily="34" charset="0"/>
              </a:rPr>
              <a:t>pour moduler le mécanisme de la réaction allergique</a:t>
            </a:r>
          </a:p>
        </p:txBody>
      </p:sp>
      <p:sp>
        <p:nvSpPr>
          <p:cNvPr id="17" name="Rectangle 48"/>
          <p:cNvSpPr>
            <a:spLocks noChangeArrowheads="1"/>
          </p:cNvSpPr>
          <p:nvPr/>
        </p:nvSpPr>
        <p:spPr bwMode="auto">
          <a:xfrm>
            <a:off x="7626963" y="4918579"/>
            <a:ext cx="278765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Poumon histamine 15 CH</a:t>
            </a:r>
          </a:p>
          <a:p>
            <a:pPr algn="r"/>
            <a:r>
              <a:rPr lang="fr-FR" altLang="fr-FR" sz="1300" dirty="0">
                <a:solidFill>
                  <a:srgbClr val="000099"/>
                </a:solidFill>
                <a:cs typeface="Arial" panose="020B0604020202020204" pitchFamily="34" charset="0"/>
              </a:rPr>
              <a:t>5 granules 3 à 6 fois par jour</a:t>
            </a:r>
            <a:endParaRPr lang="fr-FR" sz="1300" dirty="0"/>
          </a:p>
        </p:txBody>
      </p:sp>
    </p:spTree>
    <p:extLst>
      <p:ext uri="{BB962C8B-B14F-4D97-AF65-F5344CB8AC3E}">
        <p14:creationId xmlns:p14="http://schemas.microsoft.com/office/powerpoint/2010/main" val="1233665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utoUpdateAnimBg="0"/>
      <p:bldP spid="15" grpId="0" animBg="1"/>
      <p:bldP spid="16" grpId="0" autoUpdateAnimBg="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3939165" y="3414277"/>
            <a:ext cx="7632700" cy="225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50000"/>
              </a:spcBef>
              <a:buClr>
                <a:srgbClr val="000099"/>
              </a:buClr>
              <a:buBlip>
                <a:blip r:embed="rId3"/>
              </a:buBlip>
            </a:pPr>
            <a:r>
              <a:rPr lang="fr-FR" altLang="fr-FR" sz="1800" b="1" dirty="0">
                <a:solidFill>
                  <a:srgbClr val="000099"/>
                </a:solidFill>
                <a:ea typeface="ＭＳ Ｐゴシック" panose="020B0600070205080204" pitchFamily="34" charset="-128"/>
                <a:cs typeface="Arial" panose="020B0604020202020204" pitchFamily="34" charset="0"/>
              </a:rPr>
              <a:t>1 min</a:t>
            </a:r>
            <a:r>
              <a:rPr lang="fr-FR" altLang="fr-FR" sz="1800" dirty="0">
                <a:solidFill>
                  <a:srgbClr val="000099"/>
                </a:solidFill>
                <a:ea typeface="ＭＳ Ｐゴシック" panose="020B0600070205080204" pitchFamily="34" charset="-128"/>
                <a:cs typeface="Arial" panose="020B0604020202020204" pitchFamily="34" charset="0"/>
              </a:rPr>
              <a:t> par participant </a:t>
            </a:r>
          </a:p>
          <a:p>
            <a:pPr eaLnBrk="1" hangingPunct="1">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Présentation : </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Qui je suis?</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Pourquoi je suis là ?</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Ce que j’attends de cette formation</a:t>
            </a:r>
          </a:p>
        </p:txBody>
      </p:sp>
      <p:sp>
        <p:nvSpPr>
          <p:cNvPr id="2237459" name="Rectangle 19"/>
          <p:cNvSpPr>
            <a:spLocks noChangeArrowheads="1"/>
          </p:cNvSpPr>
          <p:nvPr/>
        </p:nvSpPr>
        <p:spPr bwMode="auto">
          <a:xfrm>
            <a:off x="6132513" y="1966762"/>
            <a:ext cx="5508625" cy="108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Découvrir le groupe</a:t>
            </a:r>
            <a:r>
              <a:rPr lang="fr-FR" altLang="fr-FR" sz="2000" b="1" dirty="0">
                <a:solidFill>
                  <a:srgbClr val="000099"/>
                </a:solidFill>
                <a:ea typeface="ＭＳ Ｐゴシック" panose="020B0600070205080204" pitchFamily="34" charset="-128"/>
                <a:cs typeface="Arial" panose="020B0604020202020204" pitchFamily="34" charset="0"/>
              </a:rPr>
              <a:t> </a:t>
            </a:r>
          </a:p>
        </p:txBody>
      </p:sp>
      <p:sp>
        <p:nvSpPr>
          <p:cNvPr id="36868"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Présentation</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1" name="ZoneTexte 10"/>
          <p:cNvSpPr txBox="1"/>
          <p:nvPr/>
        </p:nvSpPr>
        <p:spPr>
          <a:xfrm rot="21560331">
            <a:off x="1396420" y="3028433"/>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rPr>
              <a:t>15’</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143" name="Text Box 55"/>
          <p:cNvSpPr txBox="1">
            <a:spLocks noChangeArrowheads="1"/>
          </p:cNvSpPr>
          <p:nvPr/>
        </p:nvSpPr>
        <p:spPr bwMode="auto">
          <a:xfrm>
            <a:off x="948716" y="3633965"/>
            <a:ext cx="51091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Érythème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	  </a:t>
            </a:r>
          </a:p>
          <a:p>
            <a:pPr>
              <a:buClr>
                <a:srgbClr val="62C400"/>
              </a:buClr>
              <a:tabLst>
                <a:tab pos="269875" algn="l"/>
                <a:tab pos="7124700" algn="r"/>
              </a:tabLst>
            </a:pPr>
            <a:r>
              <a:rPr lang="fr-FR" altLang="fr-FR" sz="1500" b="1" i="1" dirty="0">
                <a:solidFill>
                  <a:srgbClr val="000099"/>
                </a:solidFill>
                <a:cs typeface="Arial" panose="020B0604020202020204" pitchFamily="34" charset="0"/>
              </a:rPr>
              <a:t>	 aggravée par le toucher</a:t>
            </a:r>
            <a:endParaRPr lang="fr-FR" altLang="fr-FR" sz="1500" b="1" dirty="0">
              <a:solidFill>
                <a:srgbClr val="000099"/>
              </a:solidFill>
              <a:cs typeface="Arial" panose="020B0604020202020204" pitchFamily="34" charset="0"/>
            </a:endParaRPr>
          </a:p>
        </p:txBody>
      </p:sp>
      <p:sp>
        <p:nvSpPr>
          <p:cNvPr id="729144" name="Text Box 56"/>
          <p:cNvSpPr txBox="1">
            <a:spLocks noChangeArrowheads="1"/>
          </p:cNvSpPr>
          <p:nvPr/>
        </p:nvSpPr>
        <p:spPr bwMode="auto">
          <a:xfrm>
            <a:off x="948716" y="5360183"/>
            <a:ext cx="24987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Phlyctènes</a:t>
            </a:r>
          </a:p>
        </p:txBody>
      </p:sp>
      <p:sp>
        <p:nvSpPr>
          <p:cNvPr id="729145" name="Rectangle 57"/>
          <p:cNvSpPr>
            <a:spLocks noChangeArrowheads="1"/>
          </p:cNvSpPr>
          <p:nvPr/>
        </p:nvSpPr>
        <p:spPr bwMode="auto">
          <a:xfrm>
            <a:off x="8088450" y="3608266"/>
            <a:ext cx="235095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729146" name="Rectangle 58"/>
          <p:cNvSpPr>
            <a:spLocks noChangeArrowheads="1"/>
          </p:cNvSpPr>
          <p:nvPr/>
        </p:nvSpPr>
        <p:spPr bwMode="auto">
          <a:xfrm>
            <a:off x="8088516" y="2554171"/>
            <a:ext cx="235088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dirty="0">
              <a:solidFill>
                <a:srgbClr val="000099"/>
              </a:solidFill>
              <a:cs typeface="Arial" panose="020B0604020202020204" pitchFamily="34" charset="0"/>
            </a:endParaRP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729147" name="Rectangle 59"/>
          <p:cNvSpPr>
            <a:spLocks noChangeArrowheads="1"/>
          </p:cNvSpPr>
          <p:nvPr/>
        </p:nvSpPr>
        <p:spPr bwMode="auto">
          <a:xfrm>
            <a:off x="948716" y="2528586"/>
            <a:ext cx="3652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Éruption </a:t>
            </a:r>
            <a:r>
              <a:rPr lang="fr-FR" altLang="fr-FR" sz="1500" b="1" dirty="0" err="1">
                <a:solidFill>
                  <a:srgbClr val="000099"/>
                </a:solidFill>
                <a:cs typeface="Arial" panose="020B0604020202020204" pitchFamily="34" charset="0"/>
              </a:rPr>
              <a:t>érythémato</a:t>
            </a:r>
            <a:r>
              <a:rPr lang="fr-FR" altLang="fr-FR" sz="1500" b="1" dirty="0">
                <a:solidFill>
                  <a:srgbClr val="000099"/>
                </a:solidFill>
                <a:cs typeface="Arial" panose="020B0604020202020204" pitchFamily="34" charset="0"/>
              </a:rPr>
              <a:t>-œdémateuse</a:t>
            </a:r>
            <a:r>
              <a:rPr lang="fr-FR" altLang="fr-FR" sz="1500" dirty="0">
                <a:solidFill>
                  <a:srgbClr val="000099"/>
                </a:solidFill>
                <a:cs typeface="Arial" panose="020B0604020202020204" pitchFamily="34" charset="0"/>
              </a:rPr>
              <a:t>, douleur</a:t>
            </a:r>
            <a:r>
              <a:rPr lang="fr-FR" altLang="fr-FR" sz="1500" b="1" dirty="0">
                <a:solidFill>
                  <a:srgbClr val="000099"/>
                </a:solidFill>
                <a:cs typeface="Arial" panose="020B0604020202020204" pitchFamily="34" charset="0"/>
              </a:rPr>
              <a:t> piquante</a:t>
            </a:r>
            <a:r>
              <a:rPr lang="fr-FR" altLang="fr-FR" sz="1500" dirty="0">
                <a:solidFill>
                  <a:srgbClr val="000099"/>
                </a:solidFill>
                <a:cs typeface="Arial" panose="020B0604020202020204" pitchFamily="34" charset="0"/>
              </a:rPr>
              <a:t>, brûlante</a:t>
            </a:r>
          </a:p>
          <a:p>
            <a:pPr>
              <a:buClr>
                <a:srgbClr val="62C400"/>
              </a:buClr>
            </a:pPr>
            <a:r>
              <a:rPr lang="fr-FR" altLang="fr-FR" sz="1500" b="1" i="1" dirty="0">
                <a:solidFill>
                  <a:srgbClr val="000099"/>
                </a:solidFill>
                <a:cs typeface="Arial" panose="020B0604020202020204" pitchFamily="34" charset="0"/>
              </a:rPr>
              <a:t>	  améliorée par le froid</a:t>
            </a:r>
          </a:p>
        </p:txBody>
      </p:sp>
      <p:sp>
        <p:nvSpPr>
          <p:cNvPr id="729148" name="Rectangle 60"/>
          <p:cNvSpPr>
            <a:spLocks noChangeArrowheads="1"/>
          </p:cNvSpPr>
          <p:nvPr/>
        </p:nvSpPr>
        <p:spPr bwMode="auto">
          <a:xfrm>
            <a:off x="1050925" y="1787945"/>
            <a:ext cx="1446090"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sz="1800" b="1">
                <a:solidFill>
                  <a:srgbClr val="000099"/>
                </a:solidFill>
                <a:cs typeface="Arial" panose="020B0604020202020204" pitchFamily="34" charset="0"/>
              </a:rPr>
              <a:t>1</a:t>
            </a:r>
            <a:r>
              <a:rPr lang="fr-FR" altLang="fr-FR" sz="1800" b="1" baseline="30000">
                <a:solidFill>
                  <a:srgbClr val="000099"/>
                </a:solidFill>
                <a:cs typeface="Arial" panose="020B0604020202020204" pitchFamily="34" charset="0"/>
              </a:rPr>
              <a:t>er</a:t>
            </a:r>
            <a:r>
              <a:rPr lang="fr-FR" altLang="fr-FR" sz="1800" b="1">
                <a:solidFill>
                  <a:srgbClr val="000099"/>
                </a:solidFill>
                <a:cs typeface="Arial" panose="020B0604020202020204" pitchFamily="34" charset="0"/>
              </a:rPr>
              <a:t> degré</a:t>
            </a:r>
          </a:p>
        </p:txBody>
      </p:sp>
      <p:sp>
        <p:nvSpPr>
          <p:cNvPr id="729149" name="Rectangle 61"/>
          <p:cNvSpPr>
            <a:spLocks noChangeArrowheads="1"/>
          </p:cNvSpPr>
          <p:nvPr/>
        </p:nvSpPr>
        <p:spPr bwMode="auto">
          <a:xfrm>
            <a:off x="1050926" y="4609082"/>
            <a:ext cx="1446090"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b="1">
                <a:solidFill>
                  <a:srgbClr val="000099"/>
                </a:solidFill>
                <a:cs typeface="Arial" panose="020B0604020202020204" pitchFamily="34" charset="0"/>
              </a:rPr>
              <a:t>2</a:t>
            </a:r>
            <a:r>
              <a:rPr lang="fr-FR" altLang="fr-FR" sz="1800" b="1" baseline="30000">
                <a:solidFill>
                  <a:srgbClr val="000099"/>
                </a:solidFill>
                <a:cs typeface="Arial" panose="020B0604020202020204" pitchFamily="34" charset="0"/>
              </a:rPr>
              <a:t>ème</a:t>
            </a:r>
            <a:r>
              <a:rPr lang="fr-FR" altLang="fr-FR" sz="1800" b="1">
                <a:solidFill>
                  <a:srgbClr val="000099"/>
                </a:solidFill>
                <a:cs typeface="Arial" panose="020B0604020202020204" pitchFamily="34" charset="0"/>
              </a:rPr>
              <a:t> degré</a:t>
            </a:r>
          </a:p>
        </p:txBody>
      </p:sp>
      <p:sp>
        <p:nvSpPr>
          <p:cNvPr id="729150" name="Rectangle 62"/>
          <p:cNvSpPr>
            <a:spLocks noChangeArrowheads="1"/>
          </p:cNvSpPr>
          <p:nvPr/>
        </p:nvSpPr>
        <p:spPr bwMode="auto">
          <a:xfrm>
            <a:off x="8375320" y="5336084"/>
            <a:ext cx="206408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Cantharis</a:t>
            </a:r>
            <a:r>
              <a:rPr lang="fr-FR" altLang="fr-FR" b="1" dirty="0">
                <a:solidFill>
                  <a:srgbClr val="000099"/>
                </a:solidFill>
                <a:cs typeface="Arial" panose="020B0604020202020204" pitchFamily="34" charset="0"/>
              </a:rPr>
              <a:t> 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Brûlure et coup de soleil</a:t>
            </a:r>
          </a:p>
        </p:txBody>
      </p:sp>
    </p:spTree>
    <p:extLst>
      <p:ext uri="{BB962C8B-B14F-4D97-AF65-F5344CB8AC3E}">
        <p14:creationId xmlns:p14="http://schemas.microsoft.com/office/powerpoint/2010/main" val="3964363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9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91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91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9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9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9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43" grpId="0"/>
      <p:bldP spid="729144" grpId="0"/>
      <p:bldP spid="729145" grpId="0" animBg="1"/>
      <p:bldP spid="729146" grpId="0" animBg="1"/>
      <p:bldP spid="729147" grpId="0"/>
      <p:bldP spid="729148" grpId="0" animBg="1"/>
      <p:bldP spid="729149" grpId="0" animBg="1"/>
      <p:bldP spid="72915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62" name="Text Box 2"/>
          <p:cNvSpPr txBox="1">
            <a:spLocks noChangeArrowheads="1"/>
          </p:cNvSpPr>
          <p:nvPr/>
        </p:nvSpPr>
        <p:spPr bwMode="auto">
          <a:xfrm>
            <a:off x="958365" y="1888609"/>
            <a:ext cx="421481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Sensation de chaleur locale, </a:t>
            </a: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associé, </a:t>
            </a:r>
            <a:r>
              <a:rPr lang="fr-FR" altLang="fr-FR" sz="1500" b="1" dirty="0">
                <a:solidFill>
                  <a:srgbClr val="000099"/>
                </a:solidFill>
                <a:cs typeface="Arial" panose="020B0604020202020204" pitchFamily="34" charset="0"/>
              </a:rPr>
              <a:t>sensation de piqûre</a:t>
            </a:r>
          </a:p>
          <a:p>
            <a:pPr marL="0" indent="0">
              <a:buClr>
                <a:srgbClr val="62C400"/>
              </a:buClr>
            </a:pPr>
            <a:r>
              <a:rPr lang="fr-FR" altLang="fr-FR" sz="1500" b="1" i="1" dirty="0">
                <a:solidFill>
                  <a:srgbClr val="000099"/>
                </a:solidFill>
                <a:cs typeface="Arial" panose="020B0604020202020204" pitchFamily="34" charset="0"/>
              </a:rPr>
              <a:t>	 améliorée par le froid</a:t>
            </a:r>
            <a:endParaRPr lang="fr-FR" altLang="fr-FR" sz="1500" b="1" dirty="0">
              <a:solidFill>
                <a:srgbClr val="000099"/>
              </a:solidFill>
              <a:cs typeface="Arial" panose="020B0604020202020204" pitchFamily="34" charset="0"/>
            </a:endParaRPr>
          </a:p>
        </p:txBody>
      </p:sp>
      <p:sp>
        <p:nvSpPr>
          <p:cNvPr id="2088963" name="Text Box 3"/>
          <p:cNvSpPr txBox="1">
            <a:spLocks noChangeArrowheads="1"/>
          </p:cNvSpPr>
          <p:nvPr/>
        </p:nvSpPr>
        <p:spPr bwMode="auto">
          <a:xfrm>
            <a:off x="958365" y="2852654"/>
            <a:ext cx="45737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Petites vésicules de liquide clair</a:t>
            </a:r>
            <a:r>
              <a:rPr lang="fr-FR" altLang="fr-FR" sz="1500" dirty="0">
                <a:solidFill>
                  <a:srgbClr val="000099"/>
                </a:solidFill>
                <a:cs typeface="Arial" panose="020B0604020202020204" pitchFamily="34" charset="0"/>
              </a:rPr>
              <a:t> et transparent groupées en amas, démangeaison</a:t>
            </a:r>
          </a:p>
          <a:p>
            <a:pPr marL="0" indent="0">
              <a:buClr>
                <a:srgbClr val="62C400"/>
              </a:buClr>
            </a:pPr>
            <a:r>
              <a:rPr lang="fr-FR" altLang="fr-FR" sz="1500" b="1" i="1" dirty="0">
                <a:solidFill>
                  <a:srgbClr val="000099"/>
                </a:solidFill>
                <a:cs typeface="Arial" panose="020B0604020202020204" pitchFamily="34" charset="0"/>
              </a:rPr>
              <a:t>	 améliorée par la chaleur</a:t>
            </a:r>
            <a:endParaRPr lang="fr-FR" altLang="fr-FR" sz="1500" b="1" dirty="0">
              <a:solidFill>
                <a:srgbClr val="000099"/>
              </a:solidFill>
              <a:cs typeface="Arial" panose="020B0604020202020204" pitchFamily="34" charset="0"/>
            </a:endParaRPr>
          </a:p>
          <a:p>
            <a:pPr marL="0" indent="0">
              <a:buClr>
                <a:srgbClr val="62C400"/>
              </a:buClr>
            </a:pPr>
            <a:endParaRPr lang="fr-FR" altLang="fr-FR" sz="1500" dirty="0">
              <a:solidFill>
                <a:srgbClr val="000099"/>
              </a:solidFill>
              <a:cs typeface="Arial" panose="020B0604020202020204" pitchFamily="34" charset="0"/>
            </a:endParaRPr>
          </a:p>
        </p:txBody>
      </p:sp>
      <p:sp>
        <p:nvSpPr>
          <p:cNvPr id="2088964" name="Text Box 4"/>
          <p:cNvSpPr txBox="1">
            <a:spLocks noChangeArrowheads="1"/>
          </p:cNvSpPr>
          <p:nvPr/>
        </p:nvSpPr>
        <p:spPr bwMode="auto">
          <a:xfrm>
            <a:off x="2046410" y="4832604"/>
            <a:ext cx="548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r>
              <a:rPr lang="fr-FR" altLang="fr-FR" b="1" u="sng" dirty="0">
                <a:solidFill>
                  <a:srgbClr val="000099"/>
                </a:solidFill>
                <a:cs typeface="Arial" panose="020B0604020202020204" pitchFamily="34" charset="0"/>
              </a:rPr>
              <a:t>+ Systématiquement</a:t>
            </a:r>
            <a:endParaRPr lang="fr-FR" altLang="fr-FR" b="1" dirty="0">
              <a:solidFill>
                <a:srgbClr val="000099"/>
              </a:solidFill>
              <a:cs typeface="Arial" panose="020B0604020202020204" pitchFamily="34" charset="0"/>
            </a:endParaRPr>
          </a:p>
        </p:txBody>
      </p:sp>
      <p:sp>
        <p:nvSpPr>
          <p:cNvPr id="2088966" name="Text Box 6"/>
          <p:cNvSpPr txBox="1">
            <a:spLocks noChangeArrowheads="1"/>
          </p:cNvSpPr>
          <p:nvPr/>
        </p:nvSpPr>
        <p:spPr bwMode="auto">
          <a:xfrm>
            <a:off x="958364" y="5530850"/>
            <a:ext cx="555327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7325" algn="l"/>
                <a:tab pos="5295900" algn="r"/>
              </a:tabLst>
              <a:defRPr sz="1600">
                <a:solidFill>
                  <a:schemeClr val="tx1"/>
                </a:solidFill>
                <a:latin typeface="Arial" panose="020B0604020202020204" pitchFamily="34" charset="0"/>
              </a:defRPr>
            </a:lvl1pPr>
            <a:lvl2pPr marL="742950" indent="-285750">
              <a:tabLst>
                <a:tab pos="187325" algn="l"/>
                <a:tab pos="5295900" algn="r"/>
              </a:tabLst>
              <a:defRPr sz="1600">
                <a:solidFill>
                  <a:schemeClr val="tx1"/>
                </a:solidFill>
                <a:latin typeface="Arial" panose="020B0604020202020204" pitchFamily="34" charset="0"/>
              </a:defRPr>
            </a:lvl2pPr>
            <a:lvl3pPr marL="1143000" indent="-228600">
              <a:tabLst>
                <a:tab pos="187325" algn="l"/>
                <a:tab pos="5295900" algn="r"/>
              </a:tabLst>
              <a:defRPr sz="1600">
                <a:solidFill>
                  <a:schemeClr val="tx1"/>
                </a:solidFill>
                <a:latin typeface="Arial" panose="020B0604020202020204" pitchFamily="34" charset="0"/>
              </a:defRPr>
            </a:lvl3pPr>
            <a:lvl4pPr marL="1600200" indent="-228600">
              <a:tabLst>
                <a:tab pos="187325" algn="l"/>
                <a:tab pos="5295900" algn="r"/>
              </a:tabLst>
              <a:defRPr sz="1600">
                <a:solidFill>
                  <a:schemeClr val="tx1"/>
                </a:solidFill>
                <a:latin typeface="Arial" panose="020B0604020202020204" pitchFamily="34" charset="0"/>
              </a:defRPr>
            </a:lvl4pPr>
            <a:lvl5pPr marL="2057400" indent="-228600">
              <a:tabLst>
                <a:tab pos="1873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Biothérapique préparé à partir du vaccin antivariolique</a:t>
            </a:r>
          </a:p>
        </p:txBody>
      </p:sp>
      <p:sp>
        <p:nvSpPr>
          <p:cNvPr id="2088969" name="Rectangle 9"/>
          <p:cNvSpPr>
            <a:spLocks noChangeArrowheads="1"/>
          </p:cNvSpPr>
          <p:nvPr/>
        </p:nvSpPr>
        <p:spPr bwMode="auto">
          <a:xfrm>
            <a:off x="7918327" y="1851897"/>
            <a:ext cx="2495550"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p:txBody>
      </p:sp>
      <p:sp>
        <p:nvSpPr>
          <p:cNvPr id="2088971" name="Rectangle 11"/>
          <p:cNvSpPr>
            <a:spLocks noChangeArrowheads="1"/>
          </p:cNvSpPr>
          <p:nvPr/>
        </p:nvSpPr>
        <p:spPr bwMode="auto">
          <a:xfrm>
            <a:off x="7640636" y="5530850"/>
            <a:ext cx="2773241"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Vaccinotoxinum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1 dose dès la sensation d’éruption</a:t>
            </a:r>
          </a:p>
        </p:txBody>
      </p:sp>
      <p:sp>
        <p:nvSpPr>
          <p:cNvPr id="2088986" name="Text Box 26"/>
          <p:cNvSpPr txBox="1">
            <a:spLocks noChangeArrowheads="1"/>
          </p:cNvSpPr>
          <p:nvPr/>
        </p:nvSpPr>
        <p:spPr bwMode="auto">
          <a:xfrm>
            <a:off x="958365" y="3879598"/>
            <a:ext cx="37782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croûtes épaisses blanchâtres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ou brunâtres, prurit</a:t>
            </a:r>
            <a:endParaRPr lang="fr-FR" altLang="fr-FR" sz="1500" b="1" u="sng" dirty="0">
              <a:solidFill>
                <a:srgbClr val="000099"/>
              </a:solidFill>
              <a:cs typeface="Arial" panose="020B0604020202020204" pitchFamily="34" charset="0"/>
            </a:endParaRPr>
          </a:p>
        </p:txBody>
      </p:sp>
      <p:sp>
        <p:nvSpPr>
          <p:cNvPr id="2088987" name="Text Box 27"/>
          <p:cNvSpPr txBox="1">
            <a:spLocks noChangeArrowheads="1"/>
          </p:cNvSpPr>
          <p:nvPr/>
        </p:nvSpPr>
        <p:spPr bwMode="auto">
          <a:xfrm>
            <a:off x="6646740" y="3883025"/>
            <a:ext cx="376713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b="1" dirty="0" err="1">
                <a:solidFill>
                  <a:srgbClr val="000099"/>
                </a:solidFill>
                <a:cs typeface="Arial" panose="020B0604020202020204" pitchFamily="34" charset="0"/>
              </a:rPr>
              <a:t>Mezereum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 jusqu’à guérison</a:t>
            </a:r>
          </a:p>
        </p:txBody>
      </p:sp>
      <p:grpSp>
        <p:nvGrpSpPr>
          <p:cNvPr id="2088995" name="Group 35"/>
          <p:cNvGrpSpPr>
            <a:grpSpLocks/>
          </p:cNvGrpSpPr>
          <p:nvPr/>
        </p:nvGrpSpPr>
        <p:grpSpPr bwMode="auto">
          <a:xfrm>
            <a:off x="5844808" y="2833816"/>
            <a:ext cx="4572000" cy="828674"/>
            <a:chOff x="2448" y="1771"/>
            <a:chExt cx="2880" cy="522"/>
          </a:xfrm>
        </p:grpSpPr>
        <p:sp>
          <p:nvSpPr>
            <p:cNvPr id="151565" name="Rectangle 10"/>
            <p:cNvSpPr>
              <a:spLocks noChangeArrowheads="1"/>
            </p:cNvSpPr>
            <p:nvPr/>
          </p:nvSpPr>
          <p:spPr bwMode="auto">
            <a:xfrm>
              <a:off x="3214" y="1771"/>
              <a:ext cx="2114" cy="2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lnSpc>
                  <a:spcPct val="80000"/>
                </a:lnSpc>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endParaRPr lang="fr-FR" altLang="fr-FR" sz="1200" dirty="0">
                <a:solidFill>
                  <a:srgbClr val="000099"/>
                </a:solidFill>
                <a:cs typeface="Arial" panose="020B0604020202020204" pitchFamily="34" charset="0"/>
              </a:endParaRPr>
            </a:p>
          </p:txBody>
        </p:sp>
        <p:sp>
          <p:nvSpPr>
            <p:cNvPr id="151566" name="Rectangle 32"/>
            <p:cNvSpPr>
              <a:spLocks noChangeArrowheads="1"/>
            </p:cNvSpPr>
            <p:nvPr/>
          </p:nvSpPr>
          <p:spPr bwMode="auto">
            <a:xfrm>
              <a:off x="2448" y="1950"/>
              <a:ext cx="2880" cy="34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300" dirty="0">
                  <a:solidFill>
                    <a:srgbClr val="000099"/>
                  </a:solidFill>
                  <a:cs typeface="Arial" panose="020B0604020202020204" pitchFamily="34" charset="0"/>
                </a:rPr>
                <a:t>5 granules toutes les heures en alternance</a:t>
              </a:r>
            </a:p>
            <a:p>
              <a:pPr algn="r"/>
              <a:r>
                <a:rPr lang="fr-FR" altLang="fr-FR" sz="1300" dirty="0">
                  <a:solidFill>
                    <a:srgbClr val="000099"/>
                  </a:solidFill>
                  <a:cs typeface="Arial" panose="020B0604020202020204" pitchFamily="34" charset="0"/>
                </a:rPr>
                <a:t>dès les sensations de piqûre</a:t>
              </a:r>
            </a:p>
          </p:txBody>
        </p:sp>
      </p:grpSp>
      <p:sp>
        <p:nvSpPr>
          <p:cNvPr id="1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Herpès labial</a:t>
            </a:r>
          </a:p>
        </p:txBody>
      </p:sp>
    </p:spTree>
    <p:extLst>
      <p:ext uri="{BB962C8B-B14F-4D97-AF65-F5344CB8AC3E}">
        <p14:creationId xmlns:p14="http://schemas.microsoft.com/office/powerpoint/2010/main" val="3092000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88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89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89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89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889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889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088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2" grpId="0" autoUpdateAnimBg="0"/>
      <p:bldP spid="2088963" grpId="0" autoUpdateAnimBg="0"/>
      <p:bldP spid="2088964" grpId="0" autoUpdateAnimBg="0"/>
      <p:bldP spid="2088966" grpId="0" autoUpdateAnimBg="0"/>
      <p:bldP spid="2088969" grpId="0" animBg="1"/>
      <p:bldP spid="2088971" grpId="0" animBg="1"/>
      <p:bldP spid="2088986" grpId="0"/>
      <p:bldP spid="208898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27" name="Text Box 19"/>
          <p:cNvSpPr txBox="1">
            <a:spLocks noChangeArrowheads="1"/>
          </p:cNvSpPr>
          <p:nvPr/>
        </p:nvSpPr>
        <p:spPr bwMode="auto">
          <a:xfrm>
            <a:off x="976680" y="3204455"/>
            <a:ext cx="506390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Petites vésicules de liquide clair </a:t>
            </a:r>
            <a:r>
              <a:rPr lang="fr-FR" altLang="fr-FR" sz="1500" dirty="0">
                <a:solidFill>
                  <a:srgbClr val="000099"/>
                </a:solidFill>
                <a:cs typeface="Arial" panose="020B0604020202020204" pitchFamily="34" charset="0"/>
              </a:rPr>
              <a:t>et transparent, prurit</a:t>
            </a:r>
          </a:p>
        </p:txBody>
      </p:sp>
      <p:sp>
        <p:nvSpPr>
          <p:cNvPr id="887828" name="Text Box 20"/>
          <p:cNvSpPr txBox="1">
            <a:spLocks noChangeArrowheads="1"/>
          </p:cNvSpPr>
          <p:nvPr/>
        </p:nvSpPr>
        <p:spPr bwMode="auto">
          <a:xfrm>
            <a:off x="976679" y="5289481"/>
            <a:ext cx="44889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Prurit </a:t>
            </a:r>
            <a:r>
              <a:rPr lang="fr-FR" altLang="fr-FR" sz="1500" b="1" dirty="0">
                <a:solidFill>
                  <a:srgbClr val="000099"/>
                </a:solidFill>
                <a:cs typeface="Arial" panose="020B0604020202020204" pitchFamily="34" charset="0"/>
              </a:rPr>
              <a:t>intense, </a:t>
            </a:r>
            <a:r>
              <a:rPr lang="fr-FR" altLang="fr-FR" sz="1500" dirty="0">
                <a:solidFill>
                  <a:srgbClr val="000099"/>
                </a:solidFill>
                <a:cs typeface="Arial" panose="020B0604020202020204" pitchFamily="34" charset="0"/>
              </a:rPr>
              <a:t>localisation</a:t>
            </a:r>
            <a:r>
              <a:rPr lang="fr-FR" altLang="fr-FR" sz="1500" b="1" dirty="0">
                <a:solidFill>
                  <a:srgbClr val="000099"/>
                </a:solidFill>
                <a:cs typeface="Arial" panose="020B0604020202020204" pitchFamily="34" charset="0"/>
              </a:rPr>
              <a:t> génito-urinaire</a:t>
            </a:r>
          </a:p>
        </p:txBody>
      </p:sp>
      <p:sp>
        <p:nvSpPr>
          <p:cNvPr id="887830" name="Text Box 22"/>
          <p:cNvSpPr txBox="1">
            <a:spLocks noChangeArrowheads="1"/>
          </p:cNvSpPr>
          <p:nvPr/>
        </p:nvSpPr>
        <p:spPr bwMode="auto">
          <a:xfrm>
            <a:off x="976678" y="4278457"/>
            <a:ext cx="39020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Vésicules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croûteuses</a:t>
            </a:r>
            <a:r>
              <a:rPr lang="fr-FR" altLang="fr-FR" sz="1500" dirty="0">
                <a:solidFill>
                  <a:srgbClr val="000099"/>
                </a:solidFill>
                <a:cs typeface="Arial" panose="020B0604020202020204" pitchFamily="34" charset="0"/>
              </a:rPr>
              <a:t> prurigineuses</a:t>
            </a:r>
          </a:p>
        </p:txBody>
      </p:sp>
      <p:sp>
        <p:nvSpPr>
          <p:cNvPr id="887832" name="Rectangle 24"/>
          <p:cNvSpPr>
            <a:spLocks noChangeArrowheads="1"/>
          </p:cNvSpPr>
          <p:nvPr/>
        </p:nvSpPr>
        <p:spPr bwMode="auto">
          <a:xfrm>
            <a:off x="7676123" y="3137185"/>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887833" name="Rectangle 25"/>
          <p:cNvSpPr>
            <a:spLocks noChangeArrowheads="1"/>
          </p:cNvSpPr>
          <p:nvPr/>
        </p:nvSpPr>
        <p:spPr bwMode="auto">
          <a:xfrm>
            <a:off x="7958806" y="5251878"/>
            <a:ext cx="2470949"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Croton </a:t>
            </a:r>
            <a:r>
              <a:rPr lang="fr-FR" altLang="fr-FR" b="1" dirty="0" err="1">
                <a:solidFill>
                  <a:srgbClr val="000099"/>
                </a:solidFill>
                <a:cs typeface="Arial" panose="020B0604020202020204" pitchFamily="34" charset="0"/>
              </a:rPr>
              <a:t>tiglium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p:txBody>
      </p:sp>
      <p:sp>
        <p:nvSpPr>
          <p:cNvPr id="887834" name="Rectangle 26"/>
          <p:cNvSpPr>
            <a:spLocks noChangeArrowheads="1"/>
          </p:cNvSpPr>
          <p:nvPr/>
        </p:nvSpPr>
        <p:spPr bwMode="auto">
          <a:xfrm>
            <a:off x="8365675" y="4185795"/>
            <a:ext cx="206408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Mezereum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Varicelle</a:t>
            </a:r>
          </a:p>
        </p:txBody>
      </p:sp>
      <p:sp>
        <p:nvSpPr>
          <p:cNvPr id="14" name="Text Box 6"/>
          <p:cNvSpPr txBox="1">
            <a:spLocks noChangeArrowheads="1"/>
          </p:cNvSpPr>
          <p:nvPr/>
        </p:nvSpPr>
        <p:spPr bwMode="auto">
          <a:xfrm>
            <a:off x="958364" y="2284662"/>
            <a:ext cx="555327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7325" algn="l"/>
                <a:tab pos="5295900" algn="r"/>
              </a:tabLst>
              <a:defRPr sz="1600">
                <a:solidFill>
                  <a:schemeClr val="tx1"/>
                </a:solidFill>
                <a:latin typeface="Arial" panose="020B0604020202020204" pitchFamily="34" charset="0"/>
              </a:defRPr>
            </a:lvl1pPr>
            <a:lvl2pPr marL="742950" indent="-285750">
              <a:tabLst>
                <a:tab pos="187325" algn="l"/>
                <a:tab pos="5295900" algn="r"/>
              </a:tabLst>
              <a:defRPr sz="1600">
                <a:solidFill>
                  <a:schemeClr val="tx1"/>
                </a:solidFill>
                <a:latin typeface="Arial" panose="020B0604020202020204" pitchFamily="34" charset="0"/>
              </a:defRPr>
            </a:lvl2pPr>
            <a:lvl3pPr marL="1143000" indent="-228600">
              <a:tabLst>
                <a:tab pos="187325" algn="l"/>
                <a:tab pos="5295900" algn="r"/>
              </a:tabLst>
              <a:defRPr sz="1600">
                <a:solidFill>
                  <a:schemeClr val="tx1"/>
                </a:solidFill>
                <a:latin typeface="Arial" panose="020B0604020202020204" pitchFamily="34" charset="0"/>
              </a:defRPr>
            </a:lvl3pPr>
            <a:lvl4pPr marL="1600200" indent="-228600">
              <a:tabLst>
                <a:tab pos="187325" algn="l"/>
                <a:tab pos="5295900" algn="r"/>
              </a:tabLst>
              <a:defRPr sz="1600">
                <a:solidFill>
                  <a:schemeClr val="tx1"/>
                </a:solidFill>
                <a:latin typeface="Arial" panose="020B0604020202020204" pitchFamily="34" charset="0"/>
              </a:defRPr>
            </a:lvl4pPr>
            <a:lvl5pPr marL="2057400" indent="-228600">
              <a:tabLst>
                <a:tab pos="1873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Systématiquement</a:t>
            </a:r>
          </a:p>
        </p:txBody>
      </p:sp>
      <p:sp>
        <p:nvSpPr>
          <p:cNvPr id="15" name="Rectangle 11"/>
          <p:cNvSpPr>
            <a:spLocks noChangeArrowheads="1"/>
          </p:cNvSpPr>
          <p:nvPr/>
        </p:nvSpPr>
        <p:spPr bwMode="auto">
          <a:xfrm>
            <a:off x="7972471" y="2111400"/>
            <a:ext cx="2441406"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Vaccinotoxinum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1 dose le plus tôt possible</a:t>
            </a:r>
          </a:p>
        </p:txBody>
      </p:sp>
      <p:pic>
        <p:nvPicPr>
          <p:cNvPr id="16"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999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78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78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78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78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78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7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7" grpId="0"/>
      <p:bldP spid="887828" grpId="0"/>
      <p:bldP spid="887830" grpId="0"/>
      <p:bldP spid="887832" grpId="0" animBg="1"/>
      <p:bldP spid="887833" grpId="0" animBg="1"/>
      <p:bldP spid="887834" grpId="0" animBg="1"/>
      <p:bldP spid="14" grpId="0"/>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6253163" y="1737504"/>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les principes de prescription</a:t>
            </a:r>
          </a:p>
          <a:p>
            <a:pPr eaLnBrk="1" hangingPunct="1">
              <a:buFont typeface="Wingdings" panose="05000000000000000000" pitchFamily="2" charset="2"/>
              <a:buChar char=""/>
            </a:pPr>
            <a:endParaRPr lang="fr-FR" altLang="fr-FR" sz="2000" dirty="0">
              <a:solidFill>
                <a:srgbClr val="000099"/>
              </a:solidFill>
              <a:cs typeface="Arial" panose="020B0604020202020204" pitchFamily="34" charset="0"/>
            </a:endParaRPr>
          </a:p>
        </p:txBody>
      </p:sp>
      <p:sp>
        <p:nvSpPr>
          <p:cNvPr id="9" name="Rectangle 7"/>
          <p:cNvSpPr>
            <a:spLocks noChangeArrowheads="1"/>
          </p:cNvSpPr>
          <p:nvPr/>
        </p:nvSpPr>
        <p:spPr bwMode="auto">
          <a:xfrm>
            <a:off x="3572002" y="3450853"/>
            <a:ext cx="733425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FontTx/>
              <a:buBlip>
                <a:blip r:embed="rId3"/>
              </a:buBlip>
            </a:pPr>
            <a:r>
              <a:rPr lang="fr-FR" altLang="fr-FR" sz="1800" b="1" dirty="0">
                <a:solidFill>
                  <a:srgbClr val="000099"/>
                </a:solidFill>
                <a:cs typeface="Arial" panose="020B0604020202020204" pitchFamily="34" charset="0"/>
              </a:rPr>
              <a:t>Individuellement</a:t>
            </a:r>
          </a:p>
          <a:p>
            <a:pPr eaLnBrk="1" hangingPunct="1">
              <a:buFontTx/>
              <a:buBlip>
                <a:blip r:embed="rId3"/>
              </a:buBlip>
            </a:pPr>
            <a:r>
              <a:rPr lang="fr-FR" altLang="fr-FR" sz="1800" dirty="0">
                <a:solidFill>
                  <a:srgbClr val="000099"/>
                </a:solidFill>
                <a:cs typeface="Arial" panose="020B0604020202020204" pitchFamily="34" charset="0"/>
              </a:rPr>
              <a:t>2 cas</a:t>
            </a:r>
          </a:p>
          <a:p>
            <a:pPr eaLnBrk="1" hangingPunct="1">
              <a:buFontTx/>
              <a:buBlip>
                <a:blip r:embed="rId3"/>
              </a:buBlip>
            </a:pPr>
            <a:r>
              <a:rPr lang="fr-FR" altLang="fr-FR" sz="1800" b="1" dirty="0">
                <a:solidFill>
                  <a:srgbClr val="000099"/>
                </a:solidFill>
                <a:cs typeface="Arial" panose="020B0604020202020204" pitchFamily="34" charset="0"/>
              </a:rPr>
              <a:t>Classer</a:t>
            </a:r>
            <a:r>
              <a:rPr lang="fr-FR" altLang="fr-FR" sz="1800" dirty="0">
                <a:solidFill>
                  <a:srgbClr val="000099"/>
                </a:solidFill>
                <a:cs typeface="Arial" panose="020B0604020202020204" pitchFamily="34" charset="0"/>
              </a:rPr>
              <a:t> les informations et </a:t>
            </a:r>
            <a:r>
              <a:rPr lang="fr-FR" altLang="fr-FR" sz="1800" b="1" dirty="0">
                <a:solidFill>
                  <a:srgbClr val="000099"/>
                </a:solidFill>
                <a:cs typeface="Arial" panose="020B0604020202020204" pitchFamily="34" charset="0"/>
              </a:rPr>
              <a:t>repérer les mots clés </a:t>
            </a:r>
          </a:p>
          <a:p>
            <a:pPr eaLnBrk="1" hangingPunct="1">
              <a:buFontTx/>
              <a:buBlip>
                <a:blip r:embed="rId3"/>
              </a:buBlip>
            </a:pPr>
            <a:r>
              <a:rPr lang="fr-FR" altLang="fr-FR" sz="1800" b="1" dirty="0">
                <a:solidFill>
                  <a:srgbClr val="000099"/>
                </a:solidFill>
                <a:cs typeface="Arial" panose="020B0604020202020204" pitchFamily="34" charset="0"/>
              </a:rPr>
              <a:t>Choisir</a:t>
            </a:r>
            <a:r>
              <a:rPr lang="fr-FR" altLang="fr-FR" sz="1800" dirty="0">
                <a:solidFill>
                  <a:srgbClr val="000099"/>
                </a:solidFill>
                <a:cs typeface="Arial" panose="020B0604020202020204" pitchFamily="34" charset="0"/>
              </a:rPr>
              <a:t> entre 2 médicaments, celui qui semble </a:t>
            </a:r>
            <a:r>
              <a:rPr lang="fr-FR" altLang="fr-FR" sz="1800" b="1" dirty="0">
                <a:solidFill>
                  <a:srgbClr val="000099"/>
                </a:solidFill>
                <a:cs typeface="Arial" panose="020B0604020202020204" pitchFamily="34" charset="0"/>
              </a:rPr>
              <a:t>le plus approprié</a:t>
            </a:r>
            <a:r>
              <a:rPr lang="fr-FR" altLang="fr-FR" sz="1800" dirty="0">
                <a:solidFill>
                  <a:srgbClr val="000099"/>
                </a:solidFill>
                <a:cs typeface="Arial" panose="020B0604020202020204" pitchFamily="34" charset="0"/>
              </a:rPr>
              <a:t>, </a:t>
            </a:r>
          </a:p>
          <a:p>
            <a:pPr eaLnBrk="1" hangingPunct="1">
              <a:buFontTx/>
              <a:buBlip>
                <a:blip r:embed="rId3"/>
              </a:buBlip>
            </a:pPr>
            <a:r>
              <a:rPr lang="fr-FR" altLang="fr-FR" sz="1800" dirty="0">
                <a:solidFill>
                  <a:srgbClr val="000099"/>
                </a:solidFill>
                <a:cs typeface="Arial" panose="020B0604020202020204" pitchFamily="34" charset="0"/>
              </a:rPr>
              <a:t>Indiquer la </a:t>
            </a:r>
            <a:r>
              <a:rPr lang="fr-FR" altLang="fr-FR" sz="1800" b="1" dirty="0">
                <a:solidFill>
                  <a:srgbClr val="000099"/>
                </a:solidFill>
                <a:cs typeface="Arial" panose="020B0604020202020204" pitchFamily="34" charset="0"/>
              </a:rPr>
              <a:t>dilution et la posologie</a:t>
            </a:r>
          </a:p>
        </p:txBody>
      </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Synthèse</a:t>
            </a:r>
          </a:p>
        </p:txBody>
      </p:sp>
      <p:sp>
        <p:nvSpPr>
          <p:cNvPr id="11" name="ZoneTexte 10"/>
          <p:cNvSpPr txBox="1"/>
          <p:nvPr/>
        </p:nvSpPr>
        <p:spPr>
          <a:xfrm rot="21560331">
            <a:off x="1432997" y="3065009"/>
            <a:ext cx="2863911" cy="369332"/>
          </a:xfrm>
          <a:prstGeom prst="rect">
            <a:avLst/>
          </a:prstGeom>
          <a:noFill/>
        </p:spPr>
        <p:txBody>
          <a:bodyPr wrap="square" rtlCol="0">
            <a:spAutoFit/>
          </a:bodyPr>
          <a:lstStyle/>
          <a:p>
            <a:r>
              <a:rPr lang="fr-FR" sz="1800" dirty="0">
                <a:solidFill>
                  <a:prstClr val="white"/>
                </a:solidFill>
                <a:latin typeface="Arial Black" panose="020B0A04020102020204" pitchFamily="34" charset="0"/>
                <a:cs typeface="Arial" panose="020B0604020202020204" pitchFamily="34" charset="0"/>
              </a:rPr>
              <a:t>15’</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52566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275576" y="1708086"/>
            <a:ext cx="4761936" cy="4351338"/>
          </a:xfrm>
          <a:prstGeom prst="rect">
            <a:avLst/>
          </a:prstGeom>
          <a:ln w="1270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n°1</a:t>
            </a:r>
          </a:p>
        </p:txBody>
      </p:sp>
      <p:grpSp>
        <p:nvGrpSpPr>
          <p:cNvPr id="28" name="Groupe 27"/>
          <p:cNvGrpSpPr/>
          <p:nvPr/>
        </p:nvGrpSpPr>
        <p:grpSpPr>
          <a:xfrm>
            <a:off x="465327" y="1015277"/>
            <a:ext cx="6477471" cy="5387334"/>
            <a:chOff x="465327" y="1015277"/>
            <a:chExt cx="6477471" cy="5387334"/>
          </a:xfrm>
        </p:grpSpPr>
        <p:grpSp>
          <p:nvGrpSpPr>
            <p:cNvPr id="7" name="Groupe 6"/>
            <p:cNvGrpSpPr/>
            <p:nvPr/>
          </p:nvGrpSpPr>
          <p:grpSpPr>
            <a:xfrm>
              <a:off x="465327" y="1015277"/>
              <a:ext cx="6477471" cy="5387334"/>
              <a:chOff x="3967163" y="1858003"/>
              <a:chExt cx="3954462" cy="3614110"/>
            </a:xfrm>
          </p:grpSpPr>
          <p:grpSp>
            <p:nvGrpSpPr>
              <p:cNvPr id="8" name="Groupe 7"/>
              <p:cNvGrpSpPr/>
              <p:nvPr/>
            </p:nvGrpSpPr>
            <p:grpSpPr>
              <a:xfrm>
                <a:off x="3967163" y="1858003"/>
                <a:ext cx="3954462" cy="3614110"/>
                <a:chOff x="3967163" y="1858003"/>
                <a:chExt cx="3954462" cy="3614110"/>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67163" y="1858003"/>
                  <a:ext cx="3942390" cy="808995"/>
                  <a:chOff x="1700" y="967"/>
                  <a:chExt cx="2343" cy="537"/>
                </a:xfrm>
              </p:grpSpPr>
              <p:grpSp>
                <p:nvGrpSpPr>
                  <p:cNvPr id="14" name="Group 38"/>
                  <p:cNvGrpSpPr>
                    <a:grpSpLocks/>
                  </p:cNvGrpSpPr>
                  <p:nvPr/>
                </p:nvGrpSpPr>
                <p:grpSpPr bwMode="auto">
                  <a:xfrm>
                    <a:off x="1707" y="967"/>
                    <a:ext cx="2336" cy="537"/>
                    <a:chOff x="1707" y="1058"/>
                    <a:chExt cx="2336" cy="537"/>
                  </a:xfrm>
                </p:grpSpPr>
                <p:sp>
                  <p:nvSpPr>
                    <p:cNvPr id="1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3302033"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484905"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20" name="Text Box 16"/>
            <p:cNvSpPr txBox="1">
              <a:spLocks noChangeArrowheads="1"/>
            </p:cNvSpPr>
            <p:nvPr/>
          </p:nvSpPr>
          <p:spPr bwMode="auto">
            <a:xfrm>
              <a:off x="4584196"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21" name="Text Box 16"/>
            <p:cNvSpPr txBox="1">
              <a:spLocks noChangeArrowheads="1"/>
            </p:cNvSpPr>
            <p:nvPr/>
          </p:nvSpPr>
          <p:spPr bwMode="auto">
            <a:xfrm>
              <a:off x="4448437"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22" name="Text Box 16"/>
            <p:cNvSpPr txBox="1">
              <a:spLocks noChangeArrowheads="1"/>
            </p:cNvSpPr>
            <p:nvPr/>
          </p:nvSpPr>
          <p:spPr bwMode="auto">
            <a:xfrm>
              <a:off x="584046"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grpSp>
      <p:sp>
        <p:nvSpPr>
          <p:cNvPr id="23" name="Text Box 11"/>
          <p:cNvSpPr txBox="1">
            <a:spLocks noChangeArrowheads="1"/>
          </p:cNvSpPr>
          <p:nvPr/>
        </p:nvSpPr>
        <p:spPr bwMode="auto">
          <a:xfrm>
            <a:off x="3908159" y="4876843"/>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4" name="Text Box 11"/>
          <p:cNvSpPr txBox="1">
            <a:spLocks noChangeArrowheads="1"/>
          </p:cNvSpPr>
          <p:nvPr/>
        </p:nvSpPr>
        <p:spPr bwMode="auto">
          <a:xfrm>
            <a:off x="653814" y="4979339"/>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7" name="Text Box 11"/>
          <p:cNvSpPr txBox="1">
            <a:spLocks noChangeArrowheads="1"/>
          </p:cNvSpPr>
          <p:nvPr/>
        </p:nvSpPr>
        <p:spPr bwMode="auto">
          <a:xfrm>
            <a:off x="2270735" y="1697474"/>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30" name="Text Box 11"/>
          <p:cNvSpPr txBox="1">
            <a:spLocks noChangeArrowheads="1"/>
          </p:cNvSpPr>
          <p:nvPr/>
        </p:nvSpPr>
        <p:spPr bwMode="auto">
          <a:xfrm>
            <a:off x="584046" y="2938309"/>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31" name="Text Box 11"/>
          <p:cNvSpPr txBox="1">
            <a:spLocks noChangeArrowheads="1"/>
          </p:cNvSpPr>
          <p:nvPr/>
        </p:nvSpPr>
        <p:spPr bwMode="auto">
          <a:xfrm>
            <a:off x="4010109" y="2795276"/>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Tree>
    <p:extLst>
      <p:ext uri="{BB962C8B-B14F-4D97-AF65-F5344CB8AC3E}">
        <p14:creationId xmlns:p14="http://schemas.microsoft.com/office/powerpoint/2010/main" val="23988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30" grpId="0"/>
      <p:bldP spid="3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275576" y="1708086"/>
            <a:ext cx="4761936" cy="4351338"/>
          </a:xfrm>
          <a:prstGeom prst="rect">
            <a:avLst/>
          </a:prstGeom>
          <a:ln w="1270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n°2</a:t>
            </a:r>
          </a:p>
        </p:txBody>
      </p:sp>
      <p:grpSp>
        <p:nvGrpSpPr>
          <p:cNvPr id="28" name="Groupe 27"/>
          <p:cNvGrpSpPr/>
          <p:nvPr/>
        </p:nvGrpSpPr>
        <p:grpSpPr>
          <a:xfrm>
            <a:off x="465327" y="1015277"/>
            <a:ext cx="6477471" cy="5387334"/>
            <a:chOff x="465327" y="1015277"/>
            <a:chExt cx="6477471" cy="5387334"/>
          </a:xfrm>
        </p:grpSpPr>
        <p:grpSp>
          <p:nvGrpSpPr>
            <p:cNvPr id="7" name="Groupe 6"/>
            <p:cNvGrpSpPr/>
            <p:nvPr/>
          </p:nvGrpSpPr>
          <p:grpSpPr>
            <a:xfrm>
              <a:off x="465327" y="1015277"/>
              <a:ext cx="6477471" cy="5387334"/>
              <a:chOff x="3967163" y="1858003"/>
              <a:chExt cx="3954462" cy="3614110"/>
            </a:xfrm>
          </p:grpSpPr>
          <p:grpSp>
            <p:nvGrpSpPr>
              <p:cNvPr id="8" name="Groupe 7"/>
              <p:cNvGrpSpPr/>
              <p:nvPr/>
            </p:nvGrpSpPr>
            <p:grpSpPr>
              <a:xfrm>
                <a:off x="3967163" y="1858003"/>
                <a:ext cx="3954462" cy="3614110"/>
                <a:chOff x="3967163" y="1858003"/>
                <a:chExt cx="3954462" cy="3614110"/>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67163" y="1858003"/>
                  <a:ext cx="3942390" cy="808995"/>
                  <a:chOff x="1700" y="967"/>
                  <a:chExt cx="2343" cy="537"/>
                </a:xfrm>
              </p:grpSpPr>
              <p:grpSp>
                <p:nvGrpSpPr>
                  <p:cNvPr id="14" name="Group 38"/>
                  <p:cNvGrpSpPr>
                    <a:grpSpLocks/>
                  </p:cNvGrpSpPr>
                  <p:nvPr/>
                </p:nvGrpSpPr>
                <p:grpSpPr bwMode="auto">
                  <a:xfrm>
                    <a:off x="1707" y="967"/>
                    <a:ext cx="2336" cy="537"/>
                    <a:chOff x="1707" y="1058"/>
                    <a:chExt cx="2336" cy="537"/>
                  </a:xfrm>
                </p:grpSpPr>
                <p:sp>
                  <p:nvSpPr>
                    <p:cNvPr id="1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3302033"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484905"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20" name="Text Box 16"/>
            <p:cNvSpPr txBox="1">
              <a:spLocks noChangeArrowheads="1"/>
            </p:cNvSpPr>
            <p:nvPr/>
          </p:nvSpPr>
          <p:spPr bwMode="auto">
            <a:xfrm>
              <a:off x="4584196"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21" name="Text Box 16"/>
            <p:cNvSpPr txBox="1">
              <a:spLocks noChangeArrowheads="1"/>
            </p:cNvSpPr>
            <p:nvPr/>
          </p:nvSpPr>
          <p:spPr bwMode="auto">
            <a:xfrm>
              <a:off x="4448437"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22" name="Text Box 16"/>
            <p:cNvSpPr txBox="1">
              <a:spLocks noChangeArrowheads="1"/>
            </p:cNvSpPr>
            <p:nvPr/>
          </p:nvSpPr>
          <p:spPr bwMode="auto">
            <a:xfrm>
              <a:off x="584046"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grpSp>
      <p:sp>
        <p:nvSpPr>
          <p:cNvPr id="23" name="Text Box 11"/>
          <p:cNvSpPr txBox="1">
            <a:spLocks noChangeArrowheads="1"/>
          </p:cNvSpPr>
          <p:nvPr/>
        </p:nvSpPr>
        <p:spPr bwMode="auto">
          <a:xfrm>
            <a:off x="3916004" y="4943505"/>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4" name="Text Box 11"/>
          <p:cNvSpPr txBox="1">
            <a:spLocks noChangeArrowheads="1"/>
          </p:cNvSpPr>
          <p:nvPr/>
        </p:nvSpPr>
        <p:spPr bwMode="auto">
          <a:xfrm>
            <a:off x="688957" y="4993621"/>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935408" y="2744773"/>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7" name="Text Box 11"/>
          <p:cNvSpPr txBox="1">
            <a:spLocks noChangeArrowheads="1"/>
          </p:cNvSpPr>
          <p:nvPr/>
        </p:nvSpPr>
        <p:spPr bwMode="auto">
          <a:xfrm>
            <a:off x="2270735" y="1697474"/>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Tree>
    <p:extLst>
      <p:ext uri="{BB962C8B-B14F-4D97-AF65-F5344CB8AC3E}">
        <p14:creationId xmlns:p14="http://schemas.microsoft.com/office/powerpoint/2010/main" val="38695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275576" y="1708086"/>
            <a:ext cx="4761936" cy="4351338"/>
          </a:xfrm>
          <a:prstGeom prst="rect">
            <a:avLst/>
          </a:prstGeom>
          <a:ln w="1270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Indications</a:t>
            </a:r>
          </a:p>
          <a:p>
            <a:pPr marL="342900" indent="-34290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n°3</a:t>
            </a:r>
          </a:p>
        </p:txBody>
      </p:sp>
      <p:grpSp>
        <p:nvGrpSpPr>
          <p:cNvPr id="28" name="Groupe 27"/>
          <p:cNvGrpSpPr/>
          <p:nvPr/>
        </p:nvGrpSpPr>
        <p:grpSpPr>
          <a:xfrm>
            <a:off x="465327" y="1015277"/>
            <a:ext cx="6477471" cy="5387334"/>
            <a:chOff x="465327" y="1015277"/>
            <a:chExt cx="6477471" cy="5387334"/>
          </a:xfrm>
        </p:grpSpPr>
        <p:grpSp>
          <p:nvGrpSpPr>
            <p:cNvPr id="7" name="Groupe 6"/>
            <p:cNvGrpSpPr/>
            <p:nvPr/>
          </p:nvGrpSpPr>
          <p:grpSpPr>
            <a:xfrm>
              <a:off x="465327" y="1015277"/>
              <a:ext cx="6477471" cy="5387334"/>
              <a:chOff x="3967163" y="1858003"/>
              <a:chExt cx="3954462" cy="3614110"/>
            </a:xfrm>
          </p:grpSpPr>
          <p:grpSp>
            <p:nvGrpSpPr>
              <p:cNvPr id="8" name="Groupe 7"/>
              <p:cNvGrpSpPr/>
              <p:nvPr/>
            </p:nvGrpSpPr>
            <p:grpSpPr>
              <a:xfrm>
                <a:off x="3967163" y="1858003"/>
                <a:ext cx="3954462" cy="3614110"/>
                <a:chOff x="3967163" y="1858003"/>
                <a:chExt cx="3954462" cy="3614110"/>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67163" y="1858003"/>
                  <a:ext cx="3942390" cy="808995"/>
                  <a:chOff x="1700" y="967"/>
                  <a:chExt cx="2343" cy="537"/>
                </a:xfrm>
              </p:grpSpPr>
              <p:grpSp>
                <p:nvGrpSpPr>
                  <p:cNvPr id="14" name="Group 38"/>
                  <p:cNvGrpSpPr>
                    <a:grpSpLocks/>
                  </p:cNvGrpSpPr>
                  <p:nvPr/>
                </p:nvGrpSpPr>
                <p:grpSpPr bwMode="auto">
                  <a:xfrm>
                    <a:off x="1707" y="967"/>
                    <a:ext cx="2336" cy="537"/>
                    <a:chOff x="1707" y="1058"/>
                    <a:chExt cx="2336" cy="537"/>
                  </a:xfrm>
                </p:grpSpPr>
                <p:sp>
                  <p:nvSpPr>
                    <p:cNvPr id="1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3302033"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484905"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20" name="Text Box 16"/>
            <p:cNvSpPr txBox="1">
              <a:spLocks noChangeArrowheads="1"/>
            </p:cNvSpPr>
            <p:nvPr/>
          </p:nvSpPr>
          <p:spPr bwMode="auto">
            <a:xfrm>
              <a:off x="4584196"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21" name="Text Box 16"/>
            <p:cNvSpPr txBox="1">
              <a:spLocks noChangeArrowheads="1"/>
            </p:cNvSpPr>
            <p:nvPr/>
          </p:nvSpPr>
          <p:spPr bwMode="auto">
            <a:xfrm>
              <a:off x="4448437"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22" name="Text Box 16"/>
            <p:cNvSpPr txBox="1">
              <a:spLocks noChangeArrowheads="1"/>
            </p:cNvSpPr>
            <p:nvPr/>
          </p:nvSpPr>
          <p:spPr bwMode="auto">
            <a:xfrm>
              <a:off x="584046"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grpSp>
      <p:sp>
        <p:nvSpPr>
          <p:cNvPr id="23" name="Text Box 11"/>
          <p:cNvSpPr txBox="1">
            <a:spLocks noChangeArrowheads="1"/>
          </p:cNvSpPr>
          <p:nvPr/>
        </p:nvSpPr>
        <p:spPr bwMode="auto">
          <a:xfrm>
            <a:off x="3916004" y="4943505"/>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4" name="Text Box 11"/>
          <p:cNvSpPr txBox="1">
            <a:spLocks noChangeArrowheads="1"/>
          </p:cNvSpPr>
          <p:nvPr/>
        </p:nvSpPr>
        <p:spPr bwMode="auto">
          <a:xfrm>
            <a:off x="653814" y="4976215"/>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935408" y="2744773"/>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7" name="Text Box 11"/>
          <p:cNvSpPr txBox="1">
            <a:spLocks noChangeArrowheads="1"/>
          </p:cNvSpPr>
          <p:nvPr/>
        </p:nvSpPr>
        <p:spPr bwMode="auto">
          <a:xfrm>
            <a:off x="2270735" y="1697474"/>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806214" y="30130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Tree>
    <p:extLst>
      <p:ext uri="{BB962C8B-B14F-4D97-AF65-F5344CB8AC3E}">
        <p14:creationId xmlns:p14="http://schemas.microsoft.com/office/powerpoint/2010/main" val="16804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19"/>
          <p:cNvSpPr>
            <a:spLocks noChangeArrowheads="1"/>
          </p:cNvSpPr>
          <p:nvPr/>
        </p:nvSpPr>
        <p:spPr bwMode="auto">
          <a:xfrm>
            <a:off x="6132513" y="2021080"/>
            <a:ext cx="63373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endParaRPr lang="fr-FR" altLang="fr-FR" sz="1000" u="sng" dirty="0">
              <a:solidFill>
                <a:srgbClr val="000099"/>
              </a:solidFill>
              <a:ea typeface="ＭＳ Ｐゴシック" panose="020B0600070205080204" pitchFamily="34" charset="-128"/>
              <a:cs typeface="Arial" panose="020B0604020202020204" pitchFamily="34" charset="0"/>
            </a:endParaRP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006056" y="4106497"/>
            <a:ext cx="7545387" cy="2087563"/>
          </a:xfrm>
          <a:prstGeom prst="rect">
            <a:avLst/>
          </a:prstGeom>
          <a:noFill/>
          <a:ln>
            <a:noFill/>
          </a:ln>
        </p:spPr>
        <p:txBody>
          <a:bodyPr/>
          <a:lstStyle/>
          <a:p>
            <a:pPr marL="342900" indent="-342900">
              <a:buClr>
                <a:srgbClr val="ABD5FF"/>
              </a:buClr>
              <a:defRPr/>
            </a:pPr>
            <a:r>
              <a:rPr lang="fr-FR" sz="1800" b="1" u="sng" dirty="0">
                <a:solidFill>
                  <a:srgbClr val="000090"/>
                </a:solidFill>
                <a:ea typeface="ＭＳ Ｐゴシック" charset="-128"/>
                <a:cs typeface="Arial" panose="020B0604020202020204" pitchFamily="34" charset="0"/>
              </a:rPr>
              <a:t>Règles du jeu</a:t>
            </a:r>
            <a:r>
              <a:rPr lang="fr-FR" sz="1800" b="1" dirty="0">
                <a:solidFill>
                  <a:srgbClr val="000090"/>
                </a:solidFill>
                <a:effectLst>
                  <a:outerShdw blurRad="38100" dist="38100" dir="2700000" algn="tl">
                    <a:srgbClr val="C0C0C0"/>
                  </a:outerShdw>
                </a:effectLst>
                <a:ea typeface="ＭＳ Ｐゴシック" charset="-128"/>
                <a:cs typeface="Arial" panose="020B0604020202020204" pitchFamily="34" charset="0"/>
              </a:rPr>
              <a:t> : </a:t>
            </a:r>
          </a:p>
          <a:p>
            <a:pPr marL="342900" indent="-342900">
              <a:spcBef>
                <a:spcPct val="50000"/>
              </a:spcBef>
              <a:buClr>
                <a:srgbClr val="000099"/>
              </a:buClr>
              <a:buBlip>
                <a:blip r:embed="rId3"/>
              </a:buBlip>
              <a:defRPr/>
            </a:pPr>
            <a:r>
              <a:rPr lang="fr-FR" sz="1800" b="1" dirty="0">
                <a:solidFill>
                  <a:srgbClr val="000090"/>
                </a:solidFill>
                <a:ea typeface="ＭＳ Ｐゴシック" charset="-128"/>
                <a:cs typeface="Arial" panose="020B0604020202020204" pitchFamily="34" charset="0"/>
              </a:rPr>
              <a:t>Individuellement</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a:p>
            <a:pPr marL="342900" indent="-342900">
              <a:spcBef>
                <a:spcPct val="20000"/>
              </a:spcBef>
              <a:buClr>
                <a:srgbClr val="000099"/>
              </a:buClr>
              <a:buBlip>
                <a:blip r:embed="rId3"/>
              </a:buBlip>
              <a:defRPr/>
            </a:pPr>
            <a:r>
              <a:rPr lang="fr-FR" sz="1800" b="1" dirty="0">
                <a:solidFill>
                  <a:srgbClr val="000090"/>
                </a:solidFill>
                <a:ea typeface="ＭＳ Ｐゴシック" charset="-128"/>
                <a:cs typeface="Arial" panose="020B0604020202020204" pitchFamily="34" charset="0"/>
              </a:rPr>
              <a:t>Compléter les mots croisés</a:t>
            </a:r>
            <a:r>
              <a:rPr lang="fr-FR" sz="1800" dirty="0">
                <a:solidFill>
                  <a:srgbClr val="000090"/>
                </a:solidFill>
                <a:ea typeface="ＭＳ Ｐゴシック" charset="-128"/>
                <a:cs typeface="Arial" panose="020B0604020202020204" pitchFamily="34" charset="0"/>
              </a:rPr>
              <a:t> </a:t>
            </a:r>
          </a:p>
        </p:txBody>
      </p:sp>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Homéocroisés</a:t>
            </a:r>
            <a:endParaRPr lang="fr-FR" sz="3200" b="1" dirty="0"/>
          </a:p>
        </p:txBody>
      </p:sp>
      <p:sp>
        <p:nvSpPr>
          <p:cNvPr id="11"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rot="21560331">
            <a:off x="1518722" y="3062026"/>
            <a:ext cx="2863911" cy="369332"/>
          </a:xfrm>
          <a:prstGeom prst="rect">
            <a:avLst/>
          </a:prstGeom>
          <a:noFill/>
        </p:spPr>
        <p:txBody>
          <a:bodyPr wrap="square" rtlCol="0">
            <a:spAutoFit/>
          </a:bodyPr>
          <a:lstStyle/>
          <a:p>
            <a:r>
              <a:rPr lang="fr-FR" sz="1800" b="1" dirty="0">
                <a:solidFill>
                  <a:schemeClr val="bg1"/>
                </a:solidFill>
                <a:latin typeface="Arial Black" panose="020B0A04020102020204" pitchFamily="34" charset="0"/>
                <a:cs typeface="Arial" panose="020B0604020202020204" pitchFamily="34" charset="0"/>
              </a:rPr>
              <a:t>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p:cNvPicPr>
            <a:picLocks noChangeAspect="1"/>
          </p:cNvPicPr>
          <p:nvPr/>
        </p:nvPicPr>
        <p:blipFill>
          <a:blip r:embed="rId3"/>
          <a:stretch>
            <a:fillRect/>
          </a:stretch>
        </p:blipFill>
        <p:spPr>
          <a:xfrm>
            <a:off x="4011472" y="121298"/>
            <a:ext cx="7757063" cy="6736702"/>
          </a:xfrm>
          <a:prstGeom prst="rect">
            <a:avLst/>
          </a:prstGeom>
        </p:spPr>
      </p:pic>
      <p:sp>
        <p:nvSpPr>
          <p:cNvPr id="43" name="Rectangle 42"/>
          <p:cNvSpPr/>
          <p:nvPr/>
        </p:nvSpPr>
        <p:spPr>
          <a:xfrm>
            <a:off x="230155" y="927604"/>
            <a:ext cx="6581192" cy="2308324"/>
          </a:xfrm>
          <a:prstGeom prst="rect">
            <a:avLst/>
          </a:prstGeom>
        </p:spPr>
        <p:txBody>
          <a:bodyPr wrap="square">
            <a:spAutoFit/>
          </a:bodyPr>
          <a:lstStyle/>
          <a:p>
            <a:r>
              <a:rPr lang="fr-FR" b="1" dirty="0">
                <a:latin typeface="Calibri-Bold"/>
              </a:rPr>
              <a:t>Horizontalement</a:t>
            </a:r>
          </a:p>
          <a:p>
            <a:r>
              <a:rPr lang="fr-FR" dirty="0">
                <a:latin typeface="Calibri" panose="020F0502020204030204" pitchFamily="34" charset="0"/>
              </a:rPr>
              <a:t>1 - Fatigue après un effort physique avec sueurs abondantes</a:t>
            </a:r>
          </a:p>
          <a:p>
            <a:r>
              <a:rPr lang="fr-FR" dirty="0">
                <a:latin typeface="Calibri" panose="020F0502020204030204" pitchFamily="34" charset="0"/>
              </a:rPr>
              <a:t>7 - Suite d'émotions, hypersensibilité, spasmes </a:t>
            </a:r>
          </a:p>
          <a:p>
            <a:r>
              <a:rPr lang="fr-FR" dirty="0">
                <a:latin typeface="Calibri" panose="020F0502020204030204" pitchFamily="34" charset="0"/>
              </a:rPr>
              <a:t>(boule dans la gorge, nœud à l'estomac)</a:t>
            </a:r>
          </a:p>
          <a:p>
            <a:r>
              <a:rPr lang="fr-FR" dirty="0">
                <a:latin typeface="Calibri" panose="020F0502020204030204" pitchFamily="34" charset="0"/>
              </a:rPr>
              <a:t>9 - Douleurs des plaies par instrument tranchant</a:t>
            </a:r>
          </a:p>
          <a:p>
            <a:r>
              <a:rPr lang="fr-FR" dirty="0">
                <a:latin typeface="Calibri" panose="020F0502020204030204" pitchFamily="34" charset="0"/>
              </a:rPr>
              <a:t>10 - Fatigue musculaire, courbatures, contractures</a:t>
            </a:r>
          </a:p>
          <a:p>
            <a:r>
              <a:rPr lang="fr-FR" dirty="0">
                <a:latin typeface="Calibri" panose="020F0502020204030204" pitchFamily="34" charset="0"/>
              </a:rPr>
              <a:t>11 - Œdème rosé, piquant, amélioration par le froid</a:t>
            </a:r>
          </a:p>
          <a:p>
            <a:r>
              <a:rPr lang="fr-FR" dirty="0">
                <a:latin typeface="Calibri" panose="020F0502020204030204" pitchFamily="34" charset="0"/>
              </a:rPr>
              <a:t>12 - Réveil vers 3h du matin avec préoccupations, surmenage</a:t>
            </a:r>
          </a:p>
          <a:p>
            <a:r>
              <a:rPr lang="fr-FR" dirty="0">
                <a:latin typeface="Calibri" panose="020F0502020204030204" pitchFamily="34" charset="0"/>
              </a:rPr>
              <a:t>13 - Douleur articulaire améliorée par l'immobilisation</a:t>
            </a:r>
            <a:endParaRPr lang="fr-FR" dirty="0"/>
          </a:p>
        </p:txBody>
      </p:sp>
      <p:sp>
        <p:nvSpPr>
          <p:cNvPr id="44" name="Rectangle 43"/>
          <p:cNvSpPr/>
          <p:nvPr/>
        </p:nvSpPr>
        <p:spPr>
          <a:xfrm>
            <a:off x="230155" y="4860098"/>
            <a:ext cx="6096000" cy="1815882"/>
          </a:xfrm>
          <a:prstGeom prst="rect">
            <a:avLst/>
          </a:prstGeom>
        </p:spPr>
        <p:txBody>
          <a:bodyPr>
            <a:spAutoFit/>
          </a:bodyPr>
          <a:lstStyle/>
          <a:p>
            <a:r>
              <a:rPr lang="fr-FR" b="1" dirty="0">
                <a:latin typeface="Calibri-Bold"/>
              </a:rPr>
              <a:t>Verticalement</a:t>
            </a:r>
          </a:p>
          <a:p>
            <a:r>
              <a:rPr lang="fr-FR" dirty="0">
                <a:latin typeface="Calibri" panose="020F0502020204030204" pitchFamily="34" charset="0"/>
              </a:rPr>
              <a:t>2 - Érythème rougeur – chaleur – douleur</a:t>
            </a:r>
          </a:p>
          <a:p>
            <a:r>
              <a:rPr lang="fr-FR" dirty="0">
                <a:latin typeface="Calibri" panose="020F0502020204030204" pitchFamily="34" charset="0"/>
              </a:rPr>
              <a:t>3 - Trac par anticipation avec sensation d'abrutissement</a:t>
            </a:r>
          </a:p>
          <a:p>
            <a:r>
              <a:rPr lang="fr-FR" dirty="0">
                <a:latin typeface="Calibri" panose="020F0502020204030204" pitchFamily="34" charset="0"/>
              </a:rPr>
              <a:t>4 - Douleurs sur le territoire d’un trajet nerveux</a:t>
            </a:r>
          </a:p>
          <a:p>
            <a:r>
              <a:rPr lang="fr-FR" dirty="0">
                <a:latin typeface="Calibri" panose="020F0502020204030204" pitchFamily="34" charset="0"/>
              </a:rPr>
              <a:t>5 - Crampes musculaires</a:t>
            </a:r>
          </a:p>
          <a:p>
            <a:r>
              <a:rPr lang="fr-FR" dirty="0">
                <a:latin typeface="Calibri" panose="020F0502020204030204" pitchFamily="34" charset="0"/>
              </a:rPr>
              <a:t>6 - Traumatisme des tendons et des ligaments</a:t>
            </a:r>
          </a:p>
          <a:p>
            <a:r>
              <a:rPr lang="fr-FR" dirty="0">
                <a:latin typeface="Calibri" panose="020F0502020204030204" pitchFamily="34" charset="0"/>
              </a:rPr>
              <a:t>8 - Petites vésicules de liquide clair et transparent</a:t>
            </a:r>
            <a:endParaRPr lang="fr-FR" dirty="0"/>
          </a:p>
        </p:txBody>
      </p:sp>
      <p:sp>
        <p:nvSpPr>
          <p:cNvPr id="2" name="Rectangle 1"/>
          <p:cNvSpPr/>
          <p:nvPr/>
        </p:nvSpPr>
        <p:spPr>
          <a:xfrm>
            <a:off x="5821273" y="213890"/>
            <a:ext cx="3809607" cy="338554"/>
          </a:xfrm>
          <a:prstGeom prst="rect">
            <a:avLst/>
          </a:prstGeom>
        </p:spPr>
        <p:txBody>
          <a:bodyPr wrap="square">
            <a:spAutoFit/>
          </a:bodyPr>
          <a:lstStyle/>
          <a:p>
            <a:r>
              <a:rPr lang="fr-FR" b="1" dirty="0">
                <a:cs typeface="Arial" panose="020B0604020202020204" pitchFamily="34" charset="0"/>
              </a:rPr>
              <a:t>C  H  I    N  A      R  U  B  R  A</a:t>
            </a:r>
          </a:p>
        </p:txBody>
      </p:sp>
      <p:sp>
        <p:nvSpPr>
          <p:cNvPr id="7" name="Rectangle 6"/>
          <p:cNvSpPr/>
          <p:nvPr/>
        </p:nvSpPr>
        <p:spPr>
          <a:xfrm>
            <a:off x="7401256" y="2063104"/>
            <a:ext cx="4159373" cy="338554"/>
          </a:xfrm>
          <a:prstGeom prst="rect">
            <a:avLst/>
          </a:prstGeom>
        </p:spPr>
        <p:txBody>
          <a:bodyPr wrap="square">
            <a:spAutoFit/>
          </a:bodyPr>
          <a:lstStyle/>
          <a:p>
            <a:r>
              <a:rPr lang="fr-FR" b="1" dirty="0">
                <a:cs typeface="Arial" panose="020B0604020202020204" pitchFamily="34" charset="0"/>
              </a:rPr>
              <a:t>I  G  N  A   T  I   A       </a:t>
            </a:r>
            <a:r>
              <a:rPr lang="fr-FR" b="1" dirty="0" err="1">
                <a:cs typeface="Arial" panose="020B0604020202020204" pitchFamily="34" charset="0"/>
              </a:rPr>
              <a:t>A</a:t>
            </a:r>
            <a:r>
              <a:rPr lang="fr-FR" b="1" dirty="0">
                <a:cs typeface="Arial" panose="020B0604020202020204" pitchFamily="34" charset="0"/>
              </a:rPr>
              <a:t> M  A  R  A</a:t>
            </a:r>
          </a:p>
        </p:txBody>
      </p:sp>
      <p:sp>
        <p:nvSpPr>
          <p:cNvPr id="8" name="Rectangle 7"/>
          <p:cNvSpPr/>
          <p:nvPr/>
        </p:nvSpPr>
        <p:spPr>
          <a:xfrm>
            <a:off x="5087265" y="3854295"/>
            <a:ext cx="3272964" cy="338554"/>
          </a:xfrm>
          <a:prstGeom prst="rect">
            <a:avLst/>
          </a:prstGeom>
        </p:spPr>
        <p:txBody>
          <a:bodyPr wrap="square">
            <a:spAutoFit/>
          </a:bodyPr>
          <a:lstStyle/>
          <a:p>
            <a:r>
              <a:rPr lang="fr-FR" b="1" dirty="0">
                <a:cs typeface="Arial" panose="020B0604020202020204" pitchFamily="34" charset="0"/>
              </a:rPr>
              <a:t>S  T  A  P  H  Y  S   A G  R   I   A</a:t>
            </a:r>
          </a:p>
        </p:txBody>
      </p:sp>
      <p:sp>
        <p:nvSpPr>
          <p:cNvPr id="9" name="Rectangle 8"/>
          <p:cNvSpPr/>
          <p:nvPr/>
        </p:nvSpPr>
        <p:spPr>
          <a:xfrm>
            <a:off x="5331930" y="4389895"/>
            <a:ext cx="4633164" cy="338554"/>
          </a:xfrm>
          <a:prstGeom prst="rect">
            <a:avLst/>
          </a:prstGeom>
        </p:spPr>
        <p:txBody>
          <a:bodyPr wrap="square">
            <a:spAutoFit/>
          </a:bodyPr>
          <a:lstStyle/>
          <a:p>
            <a:r>
              <a:rPr lang="fr-FR" b="1" dirty="0">
                <a:cs typeface="Arial" panose="020B0604020202020204" pitchFamily="34" charset="0"/>
              </a:rPr>
              <a:t>A  R  N  I   C  A      M  O  N  T  A  N  A</a:t>
            </a:r>
          </a:p>
        </p:txBody>
      </p:sp>
      <p:sp>
        <p:nvSpPr>
          <p:cNvPr id="10" name="Rectangle 9"/>
          <p:cNvSpPr/>
          <p:nvPr/>
        </p:nvSpPr>
        <p:spPr>
          <a:xfrm>
            <a:off x="4064824" y="4916164"/>
            <a:ext cx="4071470" cy="338554"/>
          </a:xfrm>
          <a:prstGeom prst="rect">
            <a:avLst/>
          </a:prstGeom>
        </p:spPr>
        <p:txBody>
          <a:bodyPr wrap="square">
            <a:spAutoFit/>
          </a:bodyPr>
          <a:lstStyle/>
          <a:p>
            <a:r>
              <a:rPr lang="fr-FR" b="1" dirty="0">
                <a:cs typeface="Arial" panose="020B0604020202020204" pitchFamily="34" charset="0"/>
              </a:rPr>
              <a:t>A  P  I    S     M  E   L  </a:t>
            </a:r>
            <a:r>
              <a:rPr lang="fr-FR" b="1" dirty="0" err="1">
                <a:cs typeface="Arial" panose="020B0604020202020204" pitchFamily="34" charset="0"/>
              </a:rPr>
              <a:t>L</a:t>
            </a:r>
            <a:r>
              <a:rPr lang="fr-FR" b="1" dirty="0">
                <a:cs typeface="Arial" panose="020B0604020202020204" pitchFamily="34" charset="0"/>
              </a:rPr>
              <a:t>   I   F  I   C  A</a:t>
            </a:r>
          </a:p>
        </p:txBody>
      </p:sp>
      <p:sp>
        <p:nvSpPr>
          <p:cNvPr id="11" name="Rectangle 10"/>
          <p:cNvSpPr/>
          <p:nvPr/>
        </p:nvSpPr>
        <p:spPr>
          <a:xfrm>
            <a:off x="7090238" y="5442433"/>
            <a:ext cx="2958833" cy="338554"/>
          </a:xfrm>
          <a:prstGeom prst="rect">
            <a:avLst/>
          </a:prstGeom>
        </p:spPr>
        <p:txBody>
          <a:bodyPr wrap="square">
            <a:spAutoFit/>
          </a:bodyPr>
          <a:lstStyle/>
          <a:p>
            <a:r>
              <a:rPr lang="fr-FR" b="1" dirty="0">
                <a:cs typeface="Arial" panose="020B0604020202020204" pitchFamily="34" charset="0"/>
              </a:rPr>
              <a:t>N  U  X       V  O M  I   C  A</a:t>
            </a:r>
          </a:p>
        </p:txBody>
      </p:sp>
      <p:sp>
        <p:nvSpPr>
          <p:cNvPr id="12" name="Rectangle 11"/>
          <p:cNvSpPr/>
          <p:nvPr/>
        </p:nvSpPr>
        <p:spPr>
          <a:xfrm>
            <a:off x="9929855" y="5968702"/>
            <a:ext cx="2958833" cy="338554"/>
          </a:xfrm>
          <a:prstGeom prst="rect">
            <a:avLst/>
          </a:prstGeom>
        </p:spPr>
        <p:txBody>
          <a:bodyPr wrap="square">
            <a:spAutoFit/>
          </a:bodyPr>
          <a:lstStyle/>
          <a:p>
            <a:r>
              <a:rPr lang="fr-FR" b="1" dirty="0">
                <a:cs typeface="Arial" panose="020B0604020202020204" pitchFamily="34" charset="0"/>
              </a:rPr>
              <a:t>B R  Y  O  N   I   A</a:t>
            </a:r>
          </a:p>
        </p:txBody>
      </p:sp>
      <p:sp>
        <p:nvSpPr>
          <p:cNvPr id="13" name="Rectangle 12"/>
          <p:cNvSpPr/>
          <p:nvPr/>
        </p:nvSpPr>
        <p:spPr>
          <a:xfrm>
            <a:off x="7338022" y="778522"/>
            <a:ext cx="382029" cy="1569660"/>
          </a:xfrm>
          <a:prstGeom prst="rect">
            <a:avLst/>
          </a:prstGeom>
        </p:spPr>
        <p:txBody>
          <a:bodyPr wrap="square">
            <a:spAutoFit/>
          </a:bodyPr>
          <a:lstStyle/>
          <a:p>
            <a:r>
              <a:rPr lang="fr-FR" b="1" dirty="0">
                <a:cs typeface="Arial" panose="020B0604020202020204" pitchFamily="34" charset="0"/>
              </a:rPr>
              <a:t>HYP</a:t>
            </a:r>
          </a:p>
          <a:p>
            <a:r>
              <a:rPr lang="fr-FR" b="1" dirty="0">
                <a:cs typeface="Arial" panose="020B0604020202020204" pitchFamily="34" charset="0"/>
              </a:rPr>
              <a:t>ER </a:t>
            </a:r>
          </a:p>
          <a:p>
            <a:r>
              <a:rPr lang="fr-FR" b="1" dirty="0">
                <a:cs typeface="Arial" panose="020B0604020202020204" pitchFamily="34" charset="0"/>
              </a:rPr>
              <a:t> </a:t>
            </a:r>
          </a:p>
        </p:txBody>
      </p:sp>
      <p:sp>
        <p:nvSpPr>
          <p:cNvPr id="3" name="Rectangle 2"/>
          <p:cNvSpPr/>
          <p:nvPr/>
        </p:nvSpPr>
        <p:spPr>
          <a:xfrm>
            <a:off x="7349949" y="2097750"/>
            <a:ext cx="315159" cy="2062103"/>
          </a:xfrm>
          <a:prstGeom prst="rect">
            <a:avLst/>
          </a:prstGeom>
        </p:spPr>
        <p:txBody>
          <a:bodyPr wrap="square">
            <a:spAutoFit/>
          </a:bodyPr>
          <a:lstStyle/>
          <a:p>
            <a:endParaRPr lang="fr-FR" b="1" dirty="0">
              <a:latin typeface="Calibri-Bold"/>
            </a:endParaRPr>
          </a:p>
          <a:p>
            <a:r>
              <a:rPr lang="fr-FR" b="1" dirty="0">
                <a:cs typeface="Arial" panose="020B0604020202020204" pitchFamily="34" charset="0"/>
              </a:rPr>
              <a:t>C</a:t>
            </a:r>
          </a:p>
          <a:p>
            <a:r>
              <a:rPr lang="fr-FR" b="1" dirty="0">
                <a:cs typeface="Arial" panose="020B0604020202020204" pitchFamily="34" charset="0"/>
              </a:rPr>
              <a:t>UM</a:t>
            </a:r>
          </a:p>
          <a:p>
            <a:r>
              <a:rPr lang="fr-FR" b="1" dirty="0">
                <a:latin typeface="Calibri-Bold"/>
              </a:rPr>
              <a:t> </a:t>
            </a:r>
            <a:r>
              <a:rPr lang="fr-FR" b="1" dirty="0">
                <a:cs typeface="Arial" panose="020B0604020202020204" pitchFamily="34" charset="0"/>
              </a:rPr>
              <a:t>PE</a:t>
            </a:r>
          </a:p>
          <a:p>
            <a:endParaRPr lang="fr-FR" b="1" dirty="0">
              <a:cs typeface="Arial" panose="020B0604020202020204" pitchFamily="34" charset="0"/>
            </a:endParaRPr>
          </a:p>
        </p:txBody>
      </p:sp>
      <p:sp>
        <p:nvSpPr>
          <p:cNvPr id="4" name="Rectangle 3"/>
          <p:cNvSpPr/>
          <p:nvPr/>
        </p:nvSpPr>
        <p:spPr>
          <a:xfrm>
            <a:off x="7358784" y="4132013"/>
            <a:ext cx="406428" cy="1077218"/>
          </a:xfrm>
          <a:prstGeom prst="rect">
            <a:avLst/>
          </a:prstGeom>
        </p:spPr>
        <p:txBody>
          <a:bodyPr wrap="square">
            <a:spAutoFit/>
          </a:bodyPr>
          <a:lstStyle/>
          <a:p>
            <a:r>
              <a:rPr lang="fr-FR" b="1" dirty="0">
                <a:latin typeface="Calibri-Bold"/>
              </a:rPr>
              <a:t>F</a:t>
            </a:r>
          </a:p>
          <a:p>
            <a:endParaRPr lang="fr-FR" b="1" dirty="0">
              <a:latin typeface="Calibri-Bold"/>
            </a:endParaRPr>
          </a:p>
          <a:p>
            <a:r>
              <a:rPr lang="fr-FR" b="1" dirty="0">
                <a:latin typeface="Calibri-Bold"/>
              </a:rPr>
              <a:t>R</a:t>
            </a:r>
          </a:p>
          <a:p>
            <a:endParaRPr lang="fr-FR" b="1" dirty="0">
              <a:latin typeface="Calibri-Bold"/>
            </a:endParaRPr>
          </a:p>
        </p:txBody>
      </p:sp>
      <p:sp>
        <p:nvSpPr>
          <p:cNvPr id="5" name="Rectangle 4"/>
          <p:cNvSpPr/>
          <p:nvPr/>
        </p:nvSpPr>
        <p:spPr>
          <a:xfrm>
            <a:off x="7341111" y="5179874"/>
            <a:ext cx="406428" cy="830997"/>
          </a:xfrm>
          <a:prstGeom prst="rect">
            <a:avLst/>
          </a:prstGeom>
        </p:spPr>
        <p:txBody>
          <a:bodyPr wrap="square">
            <a:spAutoFit/>
          </a:bodyPr>
          <a:lstStyle/>
          <a:p>
            <a:r>
              <a:rPr lang="fr-FR" b="1" dirty="0">
                <a:latin typeface="Calibri-Bold"/>
              </a:rPr>
              <a:t>T</a:t>
            </a:r>
          </a:p>
          <a:p>
            <a:endParaRPr lang="fr-FR" b="1" dirty="0">
              <a:latin typeface="Calibri-Bold"/>
            </a:endParaRPr>
          </a:p>
          <a:p>
            <a:r>
              <a:rPr lang="fr-FR" b="1" dirty="0">
                <a:latin typeface="Calibri-Bold"/>
              </a:rPr>
              <a:t>M</a:t>
            </a:r>
          </a:p>
        </p:txBody>
      </p:sp>
      <p:sp>
        <p:nvSpPr>
          <p:cNvPr id="14" name="Rectangle 13"/>
          <p:cNvSpPr/>
          <p:nvPr/>
        </p:nvSpPr>
        <p:spPr>
          <a:xfrm>
            <a:off x="7861148" y="525205"/>
            <a:ext cx="342562" cy="1815882"/>
          </a:xfrm>
          <a:prstGeom prst="rect">
            <a:avLst/>
          </a:prstGeom>
        </p:spPr>
        <p:txBody>
          <a:bodyPr wrap="square">
            <a:spAutoFit/>
          </a:bodyPr>
          <a:lstStyle/>
          <a:p>
            <a:r>
              <a:rPr lang="fr-FR" b="1" dirty="0">
                <a:cs typeface="Arial" panose="020B0604020202020204" pitchFamily="34" charset="0"/>
              </a:rPr>
              <a:t>ELLADO</a:t>
            </a:r>
          </a:p>
          <a:p>
            <a:endParaRPr lang="fr-FR" b="1" dirty="0">
              <a:cs typeface="Arial" panose="020B0604020202020204" pitchFamily="34" charset="0"/>
            </a:endParaRPr>
          </a:p>
        </p:txBody>
      </p:sp>
      <p:sp>
        <p:nvSpPr>
          <p:cNvPr id="15" name="Rectangle 14"/>
          <p:cNvSpPr/>
          <p:nvPr/>
        </p:nvSpPr>
        <p:spPr>
          <a:xfrm>
            <a:off x="7852791" y="2304149"/>
            <a:ext cx="393935" cy="584775"/>
          </a:xfrm>
          <a:prstGeom prst="rect">
            <a:avLst/>
          </a:prstGeom>
        </p:spPr>
        <p:txBody>
          <a:bodyPr wrap="square">
            <a:spAutoFit/>
          </a:bodyPr>
          <a:lstStyle/>
          <a:p>
            <a:r>
              <a:rPr lang="fr-FR" b="1" dirty="0">
                <a:cs typeface="Arial" panose="020B0604020202020204" pitchFamily="34" charset="0"/>
              </a:rPr>
              <a:t>NA</a:t>
            </a:r>
          </a:p>
        </p:txBody>
      </p:sp>
      <p:sp>
        <p:nvSpPr>
          <p:cNvPr id="16" name="Rectangle 15"/>
          <p:cNvSpPr/>
          <p:nvPr/>
        </p:nvSpPr>
        <p:spPr>
          <a:xfrm>
            <a:off x="9129810" y="996098"/>
            <a:ext cx="370971" cy="1323439"/>
          </a:xfrm>
          <a:prstGeom prst="rect">
            <a:avLst/>
          </a:prstGeom>
        </p:spPr>
        <p:txBody>
          <a:bodyPr wrap="square">
            <a:spAutoFit/>
          </a:bodyPr>
          <a:lstStyle/>
          <a:p>
            <a:r>
              <a:rPr lang="fr-FR" b="1" dirty="0">
                <a:cs typeface="Arial" panose="020B0604020202020204" pitchFamily="34" charset="0"/>
              </a:rPr>
              <a:t>RUTA</a:t>
            </a:r>
          </a:p>
          <a:p>
            <a:r>
              <a:rPr lang="fr-FR" b="1" dirty="0">
                <a:latin typeface="Calibri-Bold"/>
              </a:rPr>
              <a:t> </a:t>
            </a:r>
          </a:p>
        </p:txBody>
      </p:sp>
      <p:sp>
        <p:nvSpPr>
          <p:cNvPr id="17" name="Rectangle 16"/>
          <p:cNvSpPr/>
          <p:nvPr/>
        </p:nvSpPr>
        <p:spPr>
          <a:xfrm>
            <a:off x="9136820" y="2318461"/>
            <a:ext cx="363961" cy="1077218"/>
          </a:xfrm>
          <a:prstGeom prst="rect">
            <a:avLst/>
          </a:prstGeom>
        </p:spPr>
        <p:txBody>
          <a:bodyPr wrap="square">
            <a:spAutoFit/>
          </a:bodyPr>
          <a:lstStyle/>
          <a:p>
            <a:r>
              <a:rPr lang="fr-FR" b="1" dirty="0">
                <a:cs typeface="Arial" panose="020B0604020202020204" pitchFamily="34" charset="0"/>
              </a:rPr>
              <a:t>GRAV</a:t>
            </a:r>
          </a:p>
        </p:txBody>
      </p:sp>
      <p:sp>
        <p:nvSpPr>
          <p:cNvPr id="18" name="Rectangle 17"/>
          <p:cNvSpPr/>
          <p:nvPr/>
        </p:nvSpPr>
        <p:spPr>
          <a:xfrm>
            <a:off x="9136820" y="3347183"/>
            <a:ext cx="238395" cy="1569660"/>
          </a:xfrm>
          <a:prstGeom prst="rect">
            <a:avLst/>
          </a:prstGeom>
        </p:spPr>
        <p:txBody>
          <a:bodyPr wrap="square">
            <a:spAutoFit/>
          </a:bodyPr>
          <a:lstStyle/>
          <a:p>
            <a:r>
              <a:rPr lang="fr-FR" b="1" dirty="0">
                <a:cs typeface="Arial" panose="020B0604020202020204" pitchFamily="34" charset="0"/>
              </a:rPr>
              <a:t>EOLENS</a:t>
            </a:r>
          </a:p>
        </p:txBody>
      </p:sp>
      <p:sp>
        <p:nvSpPr>
          <p:cNvPr id="19" name="Rectangle 18"/>
          <p:cNvSpPr/>
          <p:nvPr/>
        </p:nvSpPr>
        <p:spPr>
          <a:xfrm>
            <a:off x="10140482" y="2348182"/>
            <a:ext cx="295359" cy="830997"/>
          </a:xfrm>
          <a:prstGeom prst="rect">
            <a:avLst/>
          </a:prstGeom>
        </p:spPr>
        <p:txBody>
          <a:bodyPr wrap="square">
            <a:spAutoFit/>
          </a:bodyPr>
          <a:lstStyle/>
          <a:p>
            <a:r>
              <a:rPr lang="fr-FR" b="1" dirty="0">
                <a:latin typeface="Calibri-Bold"/>
              </a:rPr>
              <a:t>HUS</a:t>
            </a:r>
          </a:p>
        </p:txBody>
      </p:sp>
      <p:sp>
        <p:nvSpPr>
          <p:cNvPr id="23" name="Rectangle 22"/>
          <p:cNvSpPr/>
          <p:nvPr/>
        </p:nvSpPr>
        <p:spPr>
          <a:xfrm>
            <a:off x="10159391" y="3375023"/>
            <a:ext cx="295359" cy="1569660"/>
          </a:xfrm>
          <a:prstGeom prst="rect">
            <a:avLst/>
          </a:prstGeom>
        </p:spPr>
        <p:txBody>
          <a:bodyPr wrap="square">
            <a:spAutoFit/>
          </a:bodyPr>
          <a:lstStyle/>
          <a:p>
            <a:r>
              <a:rPr lang="fr-FR" b="1" dirty="0">
                <a:cs typeface="Arial" panose="020B0604020202020204" pitchFamily="34" charset="0"/>
              </a:rPr>
              <a:t>TOXICO</a:t>
            </a:r>
          </a:p>
        </p:txBody>
      </p:sp>
      <p:sp>
        <p:nvSpPr>
          <p:cNvPr id="24" name="Rectangle 23"/>
          <p:cNvSpPr/>
          <p:nvPr/>
        </p:nvSpPr>
        <p:spPr>
          <a:xfrm>
            <a:off x="10159680" y="4930529"/>
            <a:ext cx="295359" cy="1077218"/>
          </a:xfrm>
          <a:prstGeom prst="rect">
            <a:avLst/>
          </a:prstGeom>
        </p:spPr>
        <p:txBody>
          <a:bodyPr wrap="square">
            <a:spAutoFit/>
          </a:bodyPr>
          <a:lstStyle/>
          <a:p>
            <a:r>
              <a:rPr lang="fr-FR" b="1" dirty="0">
                <a:cs typeface="Arial" panose="020B0604020202020204" pitchFamily="34" charset="0"/>
              </a:rPr>
              <a:t>DEND</a:t>
            </a:r>
          </a:p>
        </p:txBody>
      </p:sp>
      <p:sp>
        <p:nvSpPr>
          <p:cNvPr id="25" name="Rectangle 24"/>
          <p:cNvSpPr/>
          <p:nvPr/>
        </p:nvSpPr>
        <p:spPr>
          <a:xfrm>
            <a:off x="10159679" y="6195462"/>
            <a:ext cx="168657" cy="584775"/>
          </a:xfrm>
          <a:prstGeom prst="rect">
            <a:avLst/>
          </a:prstGeom>
        </p:spPr>
        <p:txBody>
          <a:bodyPr wrap="square">
            <a:spAutoFit/>
          </a:bodyPr>
          <a:lstStyle/>
          <a:p>
            <a:r>
              <a:rPr lang="fr-FR" b="1" dirty="0">
                <a:cs typeface="Arial" panose="020B0604020202020204" pitchFamily="34" charset="0"/>
              </a:rPr>
              <a:t>ON</a:t>
            </a:r>
          </a:p>
        </p:txBody>
      </p:sp>
      <p:sp>
        <p:nvSpPr>
          <p:cNvPr id="26" name="Rectangle 25"/>
          <p:cNvSpPr/>
          <p:nvPr/>
        </p:nvSpPr>
        <p:spPr>
          <a:xfrm>
            <a:off x="9619144" y="778522"/>
            <a:ext cx="295359" cy="1323439"/>
          </a:xfrm>
          <a:prstGeom prst="rect">
            <a:avLst/>
          </a:prstGeom>
        </p:spPr>
        <p:txBody>
          <a:bodyPr wrap="square">
            <a:spAutoFit/>
          </a:bodyPr>
          <a:lstStyle/>
          <a:p>
            <a:r>
              <a:rPr lang="fr-FR" b="1" dirty="0">
                <a:cs typeface="Arial" panose="020B0604020202020204" pitchFamily="34" charset="0"/>
              </a:rPr>
              <a:t>CUPRU</a:t>
            </a:r>
          </a:p>
        </p:txBody>
      </p:sp>
      <p:sp>
        <p:nvSpPr>
          <p:cNvPr id="27" name="Rectangle 26"/>
          <p:cNvSpPr/>
          <p:nvPr/>
        </p:nvSpPr>
        <p:spPr>
          <a:xfrm>
            <a:off x="9630880" y="2596536"/>
            <a:ext cx="295359" cy="1569660"/>
          </a:xfrm>
          <a:prstGeom prst="rect">
            <a:avLst/>
          </a:prstGeom>
        </p:spPr>
        <p:txBody>
          <a:bodyPr wrap="square">
            <a:spAutoFit/>
          </a:bodyPr>
          <a:lstStyle/>
          <a:p>
            <a:r>
              <a:rPr lang="fr-FR" b="1" dirty="0">
                <a:cs typeface="Arial" panose="020B0604020202020204" pitchFamily="34" charset="0"/>
              </a:rPr>
              <a:t>METALL</a:t>
            </a:r>
          </a:p>
        </p:txBody>
      </p:sp>
      <p:sp>
        <p:nvSpPr>
          <p:cNvPr id="20" name="Rectangle 19"/>
          <p:cNvSpPr/>
          <p:nvPr/>
        </p:nvSpPr>
        <p:spPr>
          <a:xfrm>
            <a:off x="9625782" y="4132013"/>
            <a:ext cx="297222" cy="1077218"/>
          </a:xfrm>
          <a:prstGeom prst="rect">
            <a:avLst/>
          </a:prstGeom>
        </p:spPr>
        <p:txBody>
          <a:bodyPr wrap="square">
            <a:spAutoFit/>
          </a:bodyPr>
          <a:lstStyle/>
          <a:p>
            <a:r>
              <a:rPr lang="fr-FR" b="1" dirty="0">
                <a:cs typeface="Arial" panose="020B0604020202020204" pitchFamily="34" charset="0"/>
              </a:rPr>
              <a:t>ICUM</a:t>
            </a:r>
          </a:p>
        </p:txBody>
      </p:sp>
      <p:sp>
        <p:nvSpPr>
          <p:cNvPr id="21" name="Rectangle 20"/>
          <p:cNvSpPr/>
          <p:nvPr/>
        </p:nvSpPr>
        <p:spPr>
          <a:xfrm>
            <a:off x="8603775" y="525205"/>
            <a:ext cx="297222" cy="1569660"/>
          </a:xfrm>
          <a:prstGeom prst="rect">
            <a:avLst/>
          </a:prstGeom>
        </p:spPr>
        <p:txBody>
          <a:bodyPr wrap="square">
            <a:spAutoFit/>
          </a:bodyPr>
          <a:lstStyle/>
          <a:p>
            <a:r>
              <a:rPr lang="fr-FR" b="1" dirty="0">
                <a:cs typeface="Arial" panose="020B0604020202020204" pitchFamily="34" charset="0"/>
              </a:rPr>
              <a:t>GELSEM</a:t>
            </a:r>
          </a:p>
        </p:txBody>
      </p:sp>
      <p:sp>
        <p:nvSpPr>
          <p:cNvPr id="22" name="Rectangle 21"/>
          <p:cNvSpPr/>
          <p:nvPr/>
        </p:nvSpPr>
        <p:spPr>
          <a:xfrm>
            <a:off x="8616186" y="2289160"/>
            <a:ext cx="297222" cy="584775"/>
          </a:xfrm>
          <a:prstGeom prst="rect">
            <a:avLst/>
          </a:prstGeom>
        </p:spPr>
        <p:txBody>
          <a:bodyPr wrap="square">
            <a:spAutoFit/>
          </a:bodyPr>
          <a:lstStyle/>
          <a:p>
            <a:r>
              <a:rPr lang="fr-FR" b="1" dirty="0">
                <a:cs typeface="Arial" panose="020B0604020202020204" pitchFamily="34" charset="0"/>
              </a:rPr>
              <a:t>UM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P spid="14" grpId="0"/>
      <p:bldP spid="15" grpId="0"/>
      <p:bldP spid="16" grpId="0"/>
      <p:bldP spid="17" grpId="0"/>
      <p:bldP spid="18" grpId="0"/>
      <p:bldP spid="19" grpId="0"/>
      <p:bldP spid="23" grpId="0"/>
      <p:bldP spid="24" grpId="0"/>
      <p:bldP spid="25" grpId="0"/>
      <p:bldP spid="26" grpId="0"/>
      <p:bldP spid="27" grpId="0"/>
      <p:bldP spid="20" grpId="0"/>
      <p:bldP spid="21" grpId="0"/>
      <p:bldP spid="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ChangeArrowheads="1"/>
          </p:cNvSpPr>
          <p:nvPr/>
        </p:nvSpPr>
        <p:spPr bwMode="auto">
          <a:xfrm>
            <a:off x="6243639" y="1550584"/>
            <a:ext cx="528379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la méthodologie de conseil</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Repérer et organiser les mots clés </a:t>
            </a:r>
          </a:p>
        </p:txBody>
      </p:sp>
      <p:sp>
        <p:nvSpPr>
          <p:cNvPr id="8"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30’</a:t>
            </a:r>
          </a:p>
        </p:txBody>
      </p:sp>
      <p:sp>
        <p:nvSpPr>
          <p:cNvPr id="14"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Rectangle 15">
            <a:extLst>
              <a:ext uri="{FF2B5EF4-FFF2-40B4-BE49-F238E27FC236}">
                <a16:creationId xmlns:a16="http://schemas.microsoft.com/office/drawing/2014/main" id="{883595EB-3DB9-4D90-B99D-8E8071A6F81D}"/>
              </a:ext>
            </a:extLst>
          </p:cNvPr>
          <p:cNvSpPr>
            <a:spLocks noChangeArrowheads="1"/>
          </p:cNvSpPr>
          <p:nvPr/>
        </p:nvSpPr>
        <p:spPr bwMode="auto">
          <a:xfrm>
            <a:off x="3078212" y="2769348"/>
            <a:ext cx="9373763" cy="4429949"/>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sz="1800"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Pratiquer en groupe de 3</a:t>
            </a:r>
            <a:r>
              <a:rPr lang="fr-FR" altLang="fr-FR" sz="1800"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3 cas différents pour pratiquer </a:t>
            </a:r>
            <a:r>
              <a:rPr lang="fr-FR" altLang="fr-FR" sz="1800" dirty="0">
                <a:solidFill>
                  <a:srgbClr val="000099"/>
                </a:solidFill>
                <a:latin typeface="Arial"/>
                <a:ea typeface="ＭＳ Ｐゴシック" panose="020B0600070205080204" pitchFamily="34" charset="-128"/>
              </a:rPr>
              <a:t>chacun des rôles</a:t>
            </a:r>
          </a:p>
          <a:p>
            <a:pPr>
              <a:lnSpc>
                <a:spcPct val="110000"/>
              </a:lnSpc>
              <a:spcBef>
                <a:spcPct val="20000"/>
              </a:spcBef>
              <a:buFontTx/>
              <a:buBlip>
                <a:blip r:embed="rId3"/>
              </a:buBlip>
              <a:defRPr/>
            </a:pPr>
            <a:r>
              <a:rPr lang="fr-FR" altLang="fr-FR" sz="1800" b="1" dirty="0">
                <a:solidFill>
                  <a:srgbClr val="000099"/>
                </a:solidFill>
                <a:latin typeface="Arial"/>
                <a:ea typeface="ＭＳ Ｐゴシック" panose="020B0600070205080204" pitchFamily="34" charset="-128"/>
              </a:rPr>
              <a:t>S’appuyer sur</a:t>
            </a:r>
            <a:r>
              <a:rPr lang="fr-FR" altLang="fr-FR" sz="1800" dirty="0">
                <a:solidFill>
                  <a:srgbClr val="000099"/>
                </a:solidFill>
                <a:latin typeface="Arial"/>
                <a:ea typeface="ＭＳ Ｐゴシック" panose="020B0600070205080204" pitchFamily="34" charset="-128"/>
              </a:rPr>
              <a:t> </a:t>
            </a:r>
            <a:r>
              <a:rPr lang="fr-FR" altLang="fr-FR" sz="1800" b="1" dirty="0">
                <a:solidFill>
                  <a:srgbClr val="000099"/>
                </a:solidFill>
                <a:latin typeface="Arial"/>
                <a:ea typeface="ＭＳ Ｐゴシック" panose="020B0600070205080204" pitchFamily="34" charset="-128"/>
              </a:rPr>
              <a:t>les règles d’or et la méthodologie de conseil </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L’observateur s’appuie sur la grille « Observateur » pour faire le débrief du pharmacien</a:t>
            </a:r>
          </a:p>
          <a:p>
            <a:pPr marL="452438" lvl="1" eaLnBrk="0" fontAlgn="base" hangingPunct="0">
              <a:lnSpc>
                <a:spcPct val="110000"/>
              </a:lnSpc>
              <a:spcBef>
                <a:spcPct val="2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Pour chaque cas  : </a:t>
            </a:r>
            <a:r>
              <a:rPr lang="fr-FR" altLang="fr-FR" sz="1800"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42935475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pic>
        <p:nvPicPr>
          <p:cNvPr id="4" name="Image 3"/>
          <p:cNvPicPr>
            <a:picLocks noChangeAspect="1"/>
          </p:cNvPicPr>
          <p:nvPr/>
        </p:nvPicPr>
        <p:blipFill>
          <a:blip r:embed="rId3"/>
          <a:stretch>
            <a:fillRect/>
          </a:stretch>
        </p:blipFill>
        <p:spPr>
          <a:xfrm>
            <a:off x="5097585" y="1464492"/>
            <a:ext cx="3648075" cy="5133975"/>
          </a:xfrm>
          <a:prstGeom prst="rect">
            <a:avLst/>
          </a:prstGeom>
        </p:spPr>
      </p:pic>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le patient</a:t>
            </a:r>
          </a:p>
          <a:p>
            <a:pPr marL="342900" indent="-342900">
              <a:spcBef>
                <a:spcPct val="50000"/>
              </a:spcBef>
              <a:buClr>
                <a:srgbClr val="000099"/>
              </a:buClr>
              <a:buBlip>
                <a:blip r:embed="rId4"/>
              </a:buBlip>
              <a:defRPr/>
            </a:pPr>
            <a:r>
              <a:rPr lang="fr-FR" sz="1800" b="1" dirty="0">
                <a:solidFill>
                  <a:srgbClr val="000090"/>
                </a:solidFill>
                <a:ea typeface="ＭＳ Ｐゴシック" charset="-128"/>
                <a:cs typeface="Arial" panose="020B0604020202020204" pitchFamily="34" charset="0"/>
              </a:rPr>
              <a:t>p. 56 à 59</a:t>
            </a:r>
          </a:p>
          <a:p>
            <a:pPr marL="342900" indent="-342900">
              <a:spcBef>
                <a:spcPct val="50000"/>
              </a:spcBef>
              <a:buClr>
                <a:srgbClr val="000099"/>
              </a:buClr>
              <a:buBlip>
                <a:blip r:embed="rId4"/>
              </a:buBlip>
              <a:defRPr/>
            </a:pPr>
            <a:r>
              <a:rPr lang="fr-FR" sz="1800" dirty="0">
                <a:solidFill>
                  <a:srgbClr val="000090"/>
                </a:solidFill>
                <a:ea typeface="ＭＳ Ｐゴシック" charset="-128"/>
                <a:cs typeface="Arial" panose="020B0604020202020204" pitchFamily="34" charset="0"/>
              </a:rPr>
              <a:t>1 Fiche cas de comptoir par personne</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spTree>
    <p:extLst>
      <p:ext uri="{BB962C8B-B14F-4D97-AF65-F5344CB8AC3E}">
        <p14:creationId xmlns:p14="http://schemas.microsoft.com/office/powerpoint/2010/main" val="23026144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pic>
        <p:nvPicPr>
          <p:cNvPr id="3" name="Image 2"/>
          <p:cNvPicPr>
            <a:picLocks noChangeAspect="1"/>
          </p:cNvPicPr>
          <p:nvPr/>
        </p:nvPicPr>
        <p:blipFill>
          <a:blip r:embed="rId3"/>
          <a:stretch>
            <a:fillRect/>
          </a:stretch>
        </p:blipFill>
        <p:spPr>
          <a:xfrm>
            <a:off x="6055838" y="1555632"/>
            <a:ext cx="3638550" cy="5124450"/>
          </a:xfrm>
          <a:prstGeom prst="rect">
            <a:avLst/>
          </a:prstGeom>
          <a:ln>
            <a:solidFill>
              <a:schemeClr val="bg1">
                <a:lumMod val="65000"/>
              </a:schemeClr>
            </a:solidFill>
          </a:ln>
        </p:spPr>
      </p:pic>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le pharmacien/préparateur</a:t>
            </a:r>
          </a:p>
          <a:p>
            <a:pPr marL="342900" indent="-342900">
              <a:spcBef>
                <a:spcPct val="50000"/>
              </a:spcBef>
              <a:buClr>
                <a:srgbClr val="000099"/>
              </a:buClr>
              <a:buBlip>
                <a:blip r:embed="rId4"/>
              </a:buBlip>
              <a:defRPr/>
            </a:pPr>
            <a:r>
              <a:rPr lang="fr-FR" sz="1800" b="1" dirty="0">
                <a:solidFill>
                  <a:srgbClr val="000090"/>
                </a:solidFill>
                <a:ea typeface="ＭＳ Ｐゴシック" charset="-128"/>
                <a:cs typeface="Arial" panose="020B0604020202020204" pitchFamily="34" charset="0"/>
              </a:rPr>
              <a:t>p. 53</a:t>
            </a:r>
          </a:p>
        </p:txBody>
      </p:sp>
    </p:spTree>
    <p:extLst>
      <p:ext uri="{BB962C8B-B14F-4D97-AF65-F5344CB8AC3E}">
        <p14:creationId xmlns:p14="http://schemas.microsoft.com/office/powerpoint/2010/main" val="28141673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pic>
        <p:nvPicPr>
          <p:cNvPr id="4" name="Image 3"/>
          <p:cNvPicPr>
            <a:picLocks noChangeAspect="1"/>
          </p:cNvPicPr>
          <p:nvPr/>
        </p:nvPicPr>
        <p:blipFill>
          <a:blip r:embed="rId3"/>
          <a:stretch>
            <a:fillRect/>
          </a:stretch>
        </p:blipFill>
        <p:spPr>
          <a:xfrm>
            <a:off x="5925223" y="1264437"/>
            <a:ext cx="3629025" cy="5124450"/>
          </a:xfrm>
          <a:prstGeom prst="rect">
            <a:avLst/>
          </a:prstGeom>
          <a:ln>
            <a:solidFill>
              <a:schemeClr val="bg1">
                <a:lumMod val="65000"/>
              </a:schemeClr>
            </a:solidFill>
          </a:ln>
        </p:spPr>
      </p:pic>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a:spcBef>
                <a:spcPct val="50000"/>
              </a:spcBef>
              <a:buClr>
                <a:srgbClr val="000099"/>
              </a:buClr>
              <a:buBlip>
                <a:blip r:embed="rId4"/>
              </a:buBlip>
              <a:defRPr/>
            </a:pPr>
            <a:r>
              <a:rPr lang="fr-FR" sz="1800" dirty="0">
                <a:solidFill>
                  <a:srgbClr val="000090"/>
                </a:solidFill>
                <a:ea typeface="ＭＳ Ｐゴシック" charset="-128"/>
                <a:cs typeface="Arial" panose="020B0604020202020204" pitchFamily="34" charset="0"/>
              </a:rPr>
              <a:t>Pour celui qui joue </a:t>
            </a:r>
            <a:r>
              <a:rPr lang="fr-FR" sz="1800" b="1" dirty="0">
                <a:solidFill>
                  <a:srgbClr val="000090"/>
                </a:solidFill>
                <a:ea typeface="ＭＳ Ｐゴシック" charset="-128"/>
                <a:cs typeface="Arial" panose="020B0604020202020204" pitchFamily="34" charset="0"/>
              </a:rPr>
              <a:t>l’observateur</a:t>
            </a:r>
          </a:p>
          <a:p>
            <a:pPr marL="342900" indent="-342900">
              <a:spcBef>
                <a:spcPct val="50000"/>
              </a:spcBef>
              <a:buClr>
                <a:srgbClr val="000099"/>
              </a:buClr>
              <a:buBlip>
                <a:blip r:embed="rId4"/>
              </a:buBlip>
              <a:defRPr/>
            </a:pPr>
            <a:r>
              <a:rPr lang="fr-FR" sz="1800" b="1" dirty="0">
                <a:solidFill>
                  <a:srgbClr val="000090"/>
                </a:solidFill>
                <a:ea typeface="ＭＳ Ｐゴシック" charset="-128"/>
                <a:cs typeface="Arial" panose="020B0604020202020204" pitchFamily="34" charset="0"/>
              </a:rPr>
              <a:t>p. 52</a:t>
            </a:r>
          </a:p>
        </p:txBody>
      </p:sp>
    </p:spTree>
    <p:extLst>
      <p:ext uri="{BB962C8B-B14F-4D97-AF65-F5344CB8AC3E}">
        <p14:creationId xmlns:p14="http://schemas.microsoft.com/office/powerpoint/2010/main" val="24166529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n°1</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126830"/>
              <a:ext cx="3375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Comment ça s’est passé la dernière fois ? </a:t>
              </a:r>
              <a:r>
                <a:rPr lang="fr-FR" sz="1200" dirty="0"/>
                <a:t>(Que ressentez-vous ?)</a:t>
              </a:r>
            </a:p>
          </p:txBody>
        </p:sp>
        <p:sp>
          <p:nvSpPr>
            <p:cNvPr id="21" name="Text Box 16"/>
            <p:cNvSpPr txBox="1">
              <a:spLocks noChangeArrowheads="1"/>
            </p:cNvSpPr>
            <p:nvPr/>
          </p:nvSpPr>
          <p:spPr bwMode="auto">
            <a:xfrm>
              <a:off x="3743031" y="4511342"/>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16003" y="5637393"/>
            <a:ext cx="34632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La deuxième fois, l’examinateur m’a fait rire et c’était un peu mieux !</a:t>
            </a:r>
            <a:endParaRPr lang="fr-FR" dirty="0">
              <a:solidFill>
                <a:srgbClr val="000099"/>
              </a:solidFill>
            </a:endParaRPr>
          </a:p>
        </p:txBody>
      </p:sp>
      <p:sp>
        <p:nvSpPr>
          <p:cNvPr id="24" name="Text Box 11"/>
          <p:cNvSpPr txBox="1">
            <a:spLocks noChangeArrowheads="1"/>
          </p:cNvSpPr>
          <p:nvPr/>
        </p:nvSpPr>
        <p:spPr bwMode="auto">
          <a:xfrm>
            <a:off x="191935" y="5405157"/>
            <a:ext cx="33909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a:solidFill>
                  <a:srgbClr val="000099"/>
                </a:solidFill>
              </a:rPr>
              <a:t>Des coliques depuis quelques jours</a:t>
            </a:r>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6" y="2711605"/>
            <a:ext cx="3821253"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La première fois, j’ai perdu tous mes moyens.</a:t>
            </a:r>
            <a:endParaRPr lang="fr-FR" dirty="0">
              <a:solidFill>
                <a:srgbClr val="000099"/>
              </a:solidFill>
            </a:endParaRPr>
          </a:p>
          <a:p>
            <a:pPr>
              <a:lnSpc>
                <a:spcPct val="90000"/>
              </a:lnSpc>
            </a:pPr>
            <a:r>
              <a:rPr lang="fr-FR" i="1" dirty="0">
                <a:solidFill>
                  <a:srgbClr val="000099"/>
                </a:solidFill>
              </a:rPr>
              <a:t>J’avais une boule dans la gorge et du mal à parler.</a:t>
            </a:r>
            <a:br>
              <a:rPr lang="fr-FR" i="1" dirty="0">
                <a:solidFill>
                  <a:srgbClr val="000099"/>
                </a:solidFill>
              </a:rPr>
            </a:br>
            <a:r>
              <a:rPr lang="fr-FR" i="1" dirty="0">
                <a:solidFill>
                  <a:srgbClr val="000099"/>
                </a:solidFill>
              </a:rPr>
              <a:t>Je me suis mis(e) à pleurer à la première remarque (l’examinateur m’a reproché de ne pas rouler assez vite)</a:t>
            </a:r>
            <a:endParaRPr lang="fr-FR" dirty="0">
              <a:solidFill>
                <a:srgbClr val="000099"/>
              </a:solidFill>
            </a:endParaRPr>
          </a:p>
        </p:txBody>
      </p:sp>
      <p:sp>
        <p:nvSpPr>
          <p:cNvPr id="29" name="Text Box 11"/>
          <p:cNvSpPr txBox="1">
            <a:spLocks noChangeArrowheads="1"/>
          </p:cNvSpPr>
          <p:nvPr/>
        </p:nvSpPr>
        <p:spPr bwMode="auto">
          <a:xfrm>
            <a:off x="191935" y="2692562"/>
            <a:ext cx="35335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repasse mon permis pour la 3</a:t>
            </a:r>
            <a:r>
              <a:rPr lang="fr-FR" i="1" baseline="30000" dirty="0">
                <a:solidFill>
                  <a:srgbClr val="000099"/>
                </a:solidFill>
              </a:rPr>
              <a:t>ème</a:t>
            </a:r>
            <a:r>
              <a:rPr lang="fr-FR" i="1" dirty="0">
                <a:solidFill>
                  <a:srgbClr val="000099"/>
                </a:solidFill>
              </a:rPr>
              <a:t> fois J’appréhende déjà.</a:t>
            </a:r>
            <a:endParaRPr lang="fr-FR" dirty="0">
              <a:solidFill>
                <a:srgbClr val="000099"/>
              </a:solidFill>
            </a:endParaRPr>
          </a:p>
        </p:txBody>
      </p:sp>
      <p:cxnSp>
        <p:nvCxnSpPr>
          <p:cNvPr id="31" name="Connecteur droit 30"/>
          <p:cNvCxnSpPr/>
          <p:nvPr/>
        </p:nvCxnSpPr>
        <p:spPr>
          <a:xfrm>
            <a:off x="2587580" y="1911835"/>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Je repasse mon permis dans une semaine. </a:t>
            </a:r>
          </a:p>
          <a:p>
            <a:pPr lvl="0">
              <a:spcAft>
                <a:spcPts val="0"/>
              </a:spcAft>
              <a:tabLst>
                <a:tab pos="1650365" algn="l"/>
              </a:tabLst>
            </a:pPr>
            <a:r>
              <a:rPr lang="fr-FR" i="1" dirty="0">
                <a:solidFill>
                  <a:srgbClr val="000099"/>
                </a:solidFill>
                <a:ea typeface="Times New Roman" panose="02020603050405020304" pitchFamily="18" charset="0"/>
              </a:rPr>
              <a:t>Auriez-vous quelque chose contre le stress ?</a:t>
            </a:r>
            <a:r>
              <a:rPr lang="fr-FR" altLang="fr-FR" i="1" dirty="0">
                <a:solidFill>
                  <a:srgbClr val="000099"/>
                </a:solidFill>
              </a:rPr>
              <a:t>»</a:t>
            </a:r>
          </a:p>
        </p:txBody>
      </p:sp>
    </p:spTree>
    <p:extLst>
      <p:ext uri="{BB962C8B-B14F-4D97-AF65-F5344CB8AC3E}">
        <p14:creationId xmlns:p14="http://schemas.microsoft.com/office/powerpoint/2010/main" val="18550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n°2</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14794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6" y="2223266"/>
              <a:ext cx="2598046" cy="3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196403"/>
              <a:ext cx="33752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Comment ça se passe ? </a:t>
              </a:r>
            </a:p>
            <a:p>
              <a:pPr algn="ctr"/>
              <a:r>
                <a:rPr lang="fr-FR" sz="1200" dirty="0"/>
                <a:t>(Que ressent-il ?)</a:t>
              </a: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6417" y="5299467"/>
            <a:ext cx="356282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Pour sa peur du noir, je lui laisse une petite veilleuse mais pour ses cauchemars qui le réveillent je ne sais pas quoi faire si ce n’est rester auprès de lui un moment!</a:t>
            </a:r>
            <a:endParaRPr lang="fr-FR" dirty="0">
              <a:solidFill>
                <a:srgbClr val="000099"/>
              </a:solidFill>
            </a:endParaRPr>
          </a:p>
        </p:txBody>
      </p:sp>
      <p:sp>
        <p:nvSpPr>
          <p:cNvPr id="24" name="Text Box 11"/>
          <p:cNvSpPr txBox="1">
            <a:spLocks noChangeArrowheads="1"/>
          </p:cNvSpPr>
          <p:nvPr/>
        </p:nvSpPr>
        <p:spPr bwMode="auto">
          <a:xfrm>
            <a:off x="191935" y="5405157"/>
            <a:ext cx="35911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Dans la journée, c’est plutôt un enfant calme.</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6" y="2781178"/>
            <a:ext cx="3618645"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le retrouve assis dans son lit les yeux ouverts mais il ne me reconnaît pas.</a:t>
            </a:r>
          </a:p>
          <a:p>
            <a:pPr>
              <a:spcBef>
                <a:spcPts val="600"/>
              </a:spcBef>
            </a:pPr>
            <a:r>
              <a:rPr lang="fr-FR" i="1" dirty="0">
                <a:solidFill>
                  <a:srgbClr val="000099"/>
                </a:solidFill>
              </a:rPr>
              <a:t>Il a toujours été anxieux le soir quand la nuit tombe car il a peur du noir.</a:t>
            </a: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191935" y="2692562"/>
            <a:ext cx="35335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Mon fils me réveille toutes les nuits</a:t>
            </a:r>
          </a:p>
          <a:p>
            <a:endParaRPr lang="fr-FR" i="1" dirty="0">
              <a:solidFill>
                <a:srgbClr val="000099"/>
              </a:solidFill>
            </a:endParaRPr>
          </a:p>
          <a:p>
            <a:r>
              <a:rPr lang="fr-FR" i="1" dirty="0">
                <a:solidFill>
                  <a:srgbClr val="000099"/>
                </a:solidFill>
              </a:rPr>
              <a:t>Il fait des cauchemars.</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i="1" dirty="0">
                <a:solidFill>
                  <a:srgbClr val="000099"/>
                </a:solidFill>
              </a:rPr>
              <a:t>« </a:t>
            </a:r>
            <a:r>
              <a:rPr lang="fr-FR" i="1" dirty="0">
                <a:solidFill>
                  <a:srgbClr val="000099"/>
                </a:solidFill>
              </a:rPr>
              <a:t>Mon fils me réveille toutes les nuits. </a:t>
            </a:r>
          </a:p>
          <a:p>
            <a:r>
              <a:rPr lang="fr-FR" i="1" dirty="0">
                <a:solidFill>
                  <a:srgbClr val="000099"/>
                </a:solidFill>
              </a:rPr>
              <a:t>Que puis-je faire pour qu'il dorme mieux ? »</a:t>
            </a:r>
            <a:endParaRPr lang="fr-FR" dirty="0">
              <a:solidFill>
                <a:srgbClr val="000099"/>
              </a:solidFill>
            </a:endParaRPr>
          </a:p>
        </p:txBody>
      </p:sp>
      <p:sp>
        <p:nvSpPr>
          <p:cNvPr id="32" name="Text Box 11"/>
          <p:cNvSpPr txBox="1">
            <a:spLocks noChangeArrowheads="1"/>
          </p:cNvSpPr>
          <p:nvPr/>
        </p:nvSpPr>
        <p:spPr bwMode="auto">
          <a:xfrm>
            <a:off x="1807883" y="1630396"/>
            <a:ext cx="49109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Cela fait 2-3 nuits et c’est épuisant ! </a:t>
            </a:r>
            <a:endParaRPr lang="fr-FR" dirty="0">
              <a:solidFill>
                <a:srgbClr val="000099"/>
              </a:solidFill>
            </a:endParaRPr>
          </a:p>
          <a:p>
            <a:r>
              <a:rPr lang="fr-FR" i="1" dirty="0">
                <a:solidFill>
                  <a:srgbClr val="000099"/>
                </a:solidFill>
              </a:rPr>
              <a:t>Je n’ai pas identifié de raison particulière </a:t>
            </a:r>
            <a:endParaRPr lang="fr-FR" altLang="fr-FR" sz="1600" dirty="0">
              <a:solidFill>
                <a:srgbClr val="000099"/>
              </a:solidFill>
            </a:endParaRPr>
          </a:p>
        </p:txBody>
      </p:sp>
      <p:sp>
        <p:nvSpPr>
          <p:cNvPr id="33" name="Text Box 16"/>
          <p:cNvSpPr txBox="1">
            <a:spLocks noChangeArrowheads="1"/>
          </p:cNvSpPr>
          <p:nvPr/>
        </p:nvSpPr>
        <p:spPr bwMode="auto">
          <a:xfrm>
            <a:off x="3783109" y="4375815"/>
            <a:ext cx="36094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35" name="Text Box 16"/>
          <p:cNvSpPr txBox="1">
            <a:spLocks noChangeArrowheads="1"/>
          </p:cNvSpPr>
          <p:nvPr/>
        </p:nvSpPr>
        <p:spPr bwMode="auto">
          <a:xfrm>
            <a:off x="3789336" y="4861353"/>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Tree>
    <p:extLst>
      <p:ext uri="{BB962C8B-B14F-4D97-AF65-F5344CB8AC3E}">
        <p14:creationId xmlns:p14="http://schemas.microsoft.com/office/powerpoint/2010/main" val="37570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n°3</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078535" y="1017311"/>
              <a:ext cx="346923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fr-FR" altLang="fr-FR" b="1" dirty="0">
                  <a:solidFill>
                    <a:srgbClr val="000000"/>
                  </a:solidFill>
                  <a:ea typeface="ＭＳ Ｐゴシック" panose="020B0600070205080204" pitchFamily="34" charset="-128"/>
                </a:rPr>
                <a:t>Dans quelle </a:t>
              </a:r>
            </a:p>
            <a:p>
              <a:pPr algn="ctr">
                <a:lnSpc>
                  <a:spcPct val="90000"/>
                </a:lnSpc>
              </a:pPr>
              <a:r>
                <a:rPr lang="fr-FR" altLang="fr-FR" b="1" dirty="0">
                  <a:solidFill>
                    <a:srgbClr val="000000"/>
                  </a:solidFill>
                  <a:ea typeface="ＭＳ Ｐゴシック" panose="020B0600070205080204" pitchFamily="34" charset="-128"/>
                </a:rPr>
                <a:t>circonstance apparait </a:t>
              </a:r>
            </a:p>
            <a:p>
              <a:pPr algn="ctr">
                <a:lnSpc>
                  <a:spcPct val="90000"/>
                </a:lnSpc>
              </a:pPr>
              <a:r>
                <a:rPr lang="fr-FR" altLang="fr-FR" b="1" dirty="0">
                  <a:solidFill>
                    <a:srgbClr val="000000"/>
                  </a:solidFill>
                  <a:ea typeface="ＭＳ Ｐゴシック" panose="020B0600070205080204" pitchFamily="34" charset="-128"/>
                </a:rPr>
                <a:t>la crise ? </a:t>
              </a:r>
              <a:r>
                <a:rPr lang="fr-FR" altLang="fr-FR" sz="1200"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657495" y="2223266"/>
              <a:ext cx="28013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Comment ça se présente ? </a:t>
              </a:r>
              <a:r>
                <a:rPr lang="fr-FR" altLang="fr-FR" sz="1200" dirty="0">
                  <a:solidFill>
                    <a:srgbClr val="000000"/>
                  </a:solidFill>
                  <a:ea typeface="ＭＳ Ｐゴシック" panose="020B0600070205080204" pitchFamily="34" charset="-128"/>
                </a:rPr>
                <a:t>(Que vous arrive-t-il ?)</a:t>
              </a: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07949" y="5447755"/>
            <a:ext cx="34632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Si c’est au début, j’utilise des sticks rafraîchissants !</a:t>
            </a:r>
            <a:endParaRPr lang="fr-FR" dirty="0">
              <a:solidFill>
                <a:srgbClr val="000099"/>
              </a:solidFill>
            </a:endParaRPr>
          </a:p>
        </p:txBody>
      </p:sp>
      <p:sp>
        <p:nvSpPr>
          <p:cNvPr id="24" name="Text Box 11"/>
          <p:cNvSpPr txBox="1">
            <a:spLocks noChangeArrowheads="1"/>
          </p:cNvSpPr>
          <p:nvPr/>
        </p:nvSpPr>
        <p:spPr bwMode="auto">
          <a:xfrm>
            <a:off x="191935" y="5405157"/>
            <a:ext cx="33909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Non</a:t>
            </a:r>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98436" y="2802876"/>
            <a:ext cx="38212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Parfois je sens venir la crise car ça pique au bord de la lèvre.</a:t>
            </a:r>
            <a:endParaRPr lang="fr-FR" dirty="0">
              <a:solidFill>
                <a:srgbClr val="000099"/>
              </a:solidFill>
            </a:endParaRPr>
          </a:p>
        </p:txBody>
      </p:sp>
      <p:sp>
        <p:nvSpPr>
          <p:cNvPr id="29" name="Text Box 11"/>
          <p:cNvSpPr txBox="1">
            <a:spLocks noChangeArrowheads="1"/>
          </p:cNvSpPr>
          <p:nvPr/>
        </p:nvSpPr>
        <p:spPr bwMode="auto">
          <a:xfrm>
            <a:off x="191935" y="2762135"/>
            <a:ext cx="35335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Parfois je me réveille et le bouton est déjà en place avec des petites vésicules claires au début puis qui suppurent.</a:t>
            </a:r>
            <a:endParaRPr lang="fr-FR" dirty="0">
              <a:solidFill>
                <a:srgbClr val="000099"/>
              </a:solidFill>
            </a:endParaRP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Je pars en vacances au soleil…je voudrais emporter un traitement contre les boutons de fièvre. »</a:t>
            </a:r>
            <a:endParaRPr lang="fr-FR" altLang="fr-FR" i="1" dirty="0">
              <a:solidFill>
                <a:srgbClr val="000099"/>
              </a:solidFill>
            </a:endParaRPr>
          </a:p>
        </p:txBody>
      </p:sp>
      <p:sp>
        <p:nvSpPr>
          <p:cNvPr id="3" name="Rectangle 2"/>
          <p:cNvSpPr/>
          <p:nvPr/>
        </p:nvSpPr>
        <p:spPr>
          <a:xfrm>
            <a:off x="1173203" y="1674811"/>
            <a:ext cx="5397128" cy="584775"/>
          </a:xfrm>
          <a:prstGeom prst="rect">
            <a:avLst/>
          </a:prstGeom>
        </p:spPr>
        <p:txBody>
          <a:bodyPr wrap="square">
            <a:spAutoFit/>
          </a:bodyPr>
          <a:lstStyle/>
          <a:p>
            <a:pPr marL="226695">
              <a:spcBef>
                <a:spcPts val="600"/>
              </a:spcBef>
              <a:spcAft>
                <a:spcPts val="0"/>
              </a:spcAft>
              <a:tabLst>
                <a:tab pos="1650365" algn="l"/>
              </a:tabLst>
            </a:pPr>
            <a:r>
              <a:rPr lang="fr-FR" i="1" dirty="0">
                <a:solidFill>
                  <a:srgbClr val="000099"/>
                </a:solidFill>
                <a:ea typeface="Arial" panose="020B0604020202020204" pitchFamily="34" charset="0"/>
              </a:rPr>
              <a:t>Quand je suis fatiguée. C’est pire quand je vais au soleil ou au bord de la mer</a:t>
            </a:r>
            <a:endParaRPr lang="fr-FR" dirty="0">
              <a:solidFill>
                <a:srgbClr val="000099"/>
              </a:solidFill>
              <a:ea typeface="Times New Roman" panose="02020603050405020304" pitchFamily="18" charset="0"/>
            </a:endParaRPr>
          </a:p>
        </p:txBody>
      </p:sp>
      <p:sp>
        <p:nvSpPr>
          <p:cNvPr id="33" name="Text Box 16"/>
          <p:cNvSpPr txBox="1">
            <a:spLocks noChangeArrowheads="1"/>
          </p:cNvSpPr>
          <p:nvPr/>
        </p:nvSpPr>
        <p:spPr bwMode="auto">
          <a:xfrm>
            <a:off x="3871767" y="2196403"/>
            <a:ext cx="33752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Comment ça se passe ? </a:t>
            </a:r>
          </a:p>
          <a:p>
            <a:pPr algn="ctr"/>
            <a:r>
              <a:rPr lang="fr-FR" sz="1200" dirty="0"/>
              <a:t>(Que ressentez-vous ?)</a:t>
            </a:r>
          </a:p>
        </p:txBody>
      </p:sp>
      <p:sp>
        <p:nvSpPr>
          <p:cNvPr id="35" name="Text Box 16"/>
          <p:cNvSpPr txBox="1">
            <a:spLocks noChangeArrowheads="1"/>
          </p:cNvSpPr>
          <p:nvPr/>
        </p:nvSpPr>
        <p:spPr bwMode="auto">
          <a:xfrm>
            <a:off x="3743031" y="4441769"/>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37" name="Text Box 16"/>
          <p:cNvSpPr txBox="1">
            <a:spLocks noChangeArrowheads="1"/>
          </p:cNvSpPr>
          <p:nvPr/>
        </p:nvSpPr>
        <p:spPr bwMode="auto">
          <a:xfrm>
            <a:off x="3840600" y="4918585"/>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Tree>
    <p:extLst>
      <p:ext uri="{BB962C8B-B14F-4D97-AF65-F5344CB8AC3E}">
        <p14:creationId xmlns:p14="http://schemas.microsoft.com/office/powerpoint/2010/main" val="347978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n°4</a:t>
            </a:r>
          </a:p>
        </p:txBody>
      </p:sp>
      <p:grpSp>
        <p:nvGrpSpPr>
          <p:cNvPr id="39" name="Groupe 38"/>
          <p:cNvGrpSpPr/>
          <p:nvPr/>
        </p:nvGrpSpPr>
        <p:grpSpPr>
          <a:xfrm>
            <a:off x="70283" y="950444"/>
            <a:ext cx="7751039" cy="5656425"/>
            <a:chOff x="70283" y="950444"/>
            <a:chExt cx="7751039"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37534"/>
              <a:ext cx="24813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b="1" dirty="0"/>
                <a:t>Que vous est-il arrivé ?</a:t>
              </a:r>
              <a:endParaRPr lang="fr-FR" dirty="0"/>
            </a:p>
            <a:p>
              <a:r>
                <a:rPr lang="fr-FR" sz="1200" dirty="0"/>
                <a:t>(A la suite de quoi ?)</a:t>
              </a:r>
            </a:p>
          </p:txBody>
        </p:sp>
        <p:sp>
          <p:nvSpPr>
            <p:cNvPr id="19" name="Text Box 16"/>
            <p:cNvSpPr txBox="1">
              <a:spLocks noChangeArrowheads="1"/>
            </p:cNvSpPr>
            <p:nvPr/>
          </p:nvSpPr>
          <p:spPr bwMode="auto">
            <a:xfrm>
              <a:off x="657495" y="2223266"/>
              <a:ext cx="30838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b="1" dirty="0"/>
                <a:t>Comment est votre cheville ?</a:t>
              </a:r>
              <a:endParaRPr lang="fr-FR" dirty="0"/>
            </a:p>
          </p:txBody>
        </p:sp>
        <p:sp>
          <p:nvSpPr>
            <p:cNvPr id="20" name="Text Box 16"/>
            <p:cNvSpPr txBox="1">
              <a:spLocks noChangeArrowheads="1"/>
            </p:cNvSpPr>
            <p:nvPr/>
          </p:nvSpPr>
          <p:spPr bwMode="auto">
            <a:xfrm>
              <a:off x="4446064" y="2215486"/>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b="1" dirty="0"/>
                <a:t>Que ressentez-vous ? </a:t>
              </a:r>
              <a:endParaRPr lang="fr-FR" dirty="0"/>
            </a:p>
          </p:txBody>
        </p:sp>
        <p:sp>
          <p:nvSpPr>
            <p:cNvPr id="21" name="Text Box 16"/>
            <p:cNvSpPr txBox="1">
              <a:spLocks noChangeArrowheads="1"/>
            </p:cNvSpPr>
            <p:nvPr/>
          </p:nvSpPr>
          <p:spPr bwMode="auto">
            <a:xfrm>
              <a:off x="3743031" y="4511342"/>
              <a:ext cx="3609472"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46430" y="5637393"/>
            <a:ext cx="36241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n’ai pas eu le temps d’essayer quoi que ce soit car ça vient d’arriver.</a:t>
            </a:r>
            <a:endParaRPr lang="fr-FR" dirty="0">
              <a:solidFill>
                <a:srgbClr val="000099"/>
              </a:solidFill>
            </a:endParaRPr>
          </a:p>
          <a:p>
            <a:endParaRPr lang="fr-FR" dirty="0">
              <a:solidFill>
                <a:srgbClr val="000099"/>
              </a:solidFill>
            </a:endParaRPr>
          </a:p>
        </p:txBody>
      </p:sp>
      <p:sp>
        <p:nvSpPr>
          <p:cNvPr id="24" name="Text Box 11"/>
          <p:cNvSpPr txBox="1">
            <a:spLocks noChangeArrowheads="1"/>
          </p:cNvSpPr>
          <p:nvPr/>
        </p:nvSpPr>
        <p:spPr bwMode="auto">
          <a:xfrm>
            <a:off x="191935" y="5405157"/>
            <a:ext cx="33909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Non</a:t>
            </a:r>
            <a:endParaRPr lang="fr-FR" altLang="fr-FR" sz="1600"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16416" y="2711605"/>
            <a:ext cx="3821253"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entendu un bruit et ressenti une douleur vive.</a:t>
            </a:r>
            <a:endParaRPr lang="fr-FR" dirty="0">
              <a:solidFill>
                <a:srgbClr val="000099"/>
              </a:solidFill>
            </a:endParaRPr>
          </a:p>
          <a:p>
            <a:pPr>
              <a:spcBef>
                <a:spcPts val="600"/>
              </a:spcBef>
            </a:pPr>
            <a:r>
              <a:rPr lang="fr-FR" i="1" dirty="0">
                <a:solidFill>
                  <a:srgbClr val="000099"/>
                </a:solidFill>
              </a:rPr>
              <a:t>Ça fait mal à l’insertion du tendon.</a:t>
            </a:r>
            <a:endParaRPr lang="fr-FR" dirty="0">
              <a:solidFill>
                <a:srgbClr val="000099"/>
              </a:solidFill>
              <a:effectLst/>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191935" y="2692562"/>
            <a:ext cx="3533526"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 n’est pas gonflé mais ça commence à bleuir.</a:t>
            </a:r>
            <a:endParaRPr lang="fr-FR" dirty="0">
              <a:solidFill>
                <a:srgbClr val="000099"/>
              </a:solidFill>
            </a:endParaRPr>
          </a:p>
          <a:p>
            <a:pPr>
              <a:spcBef>
                <a:spcPts val="600"/>
              </a:spcBef>
            </a:pPr>
            <a:r>
              <a:rPr lang="fr-FR" i="1" dirty="0">
                <a:solidFill>
                  <a:srgbClr val="000099"/>
                </a:solidFill>
              </a:rPr>
              <a:t>J’ai pu marcher jusque-là tout doucement mais j’ai peur que ça se gâte quand je vais m’arrêter.</a:t>
            </a:r>
            <a:endParaRPr lang="fr-FR" dirty="0">
              <a:solidFill>
                <a:srgbClr val="000099"/>
              </a:solidFill>
              <a:effectLst/>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i="1" dirty="0">
                <a:solidFill>
                  <a:srgbClr val="000099"/>
                </a:solidFill>
              </a:rPr>
              <a:t>« </a:t>
            </a:r>
            <a:r>
              <a:rPr lang="fr-FR" i="1" dirty="0">
                <a:solidFill>
                  <a:srgbClr val="000099"/>
                </a:solidFill>
              </a:rPr>
              <a:t>Je viens de me faire mal au pied. » </a:t>
            </a:r>
          </a:p>
        </p:txBody>
      </p:sp>
      <p:sp>
        <p:nvSpPr>
          <p:cNvPr id="3" name="Rectangle 2"/>
          <p:cNvSpPr/>
          <p:nvPr/>
        </p:nvSpPr>
        <p:spPr>
          <a:xfrm>
            <a:off x="914433" y="1808403"/>
            <a:ext cx="5674374" cy="338554"/>
          </a:xfrm>
          <a:prstGeom prst="rect">
            <a:avLst/>
          </a:prstGeom>
        </p:spPr>
        <p:txBody>
          <a:bodyPr wrap="none">
            <a:spAutoFit/>
          </a:bodyPr>
          <a:lstStyle/>
          <a:p>
            <a:pPr marL="111760">
              <a:spcAft>
                <a:spcPts val="0"/>
              </a:spcAft>
              <a:tabLst>
                <a:tab pos="1650365" algn="l"/>
              </a:tabLst>
            </a:pPr>
            <a:r>
              <a:rPr lang="fr-FR" i="1" dirty="0">
                <a:solidFill>
                  <a:srgbClr val="000099"/>
                </a:solidFill>
                <a:ea typeface="Times New Roman" panose="02020603050405020304" pitchFamily="18" charset="0"/>
              </a:rPr>
              <a:t>Je me suis tordu la cheville</a:t>
            </a:r>
            <a:r>
              <a:rPr lang="fr-FR" dirty="0">
                <a:solidFill>
                  <a:srgbClr val="000099"/>
                </a:solidFill>
                <a:ea typeface="Times New Roman" panose="02020603050405020304" pitchFamily="18" charset="0"/>
              </a:rPr>
              <a:t> </a:t>
            </a:r>
            <a:r>
              <a:rPr lang="fr-FR" i="1" dirty="0">
                <a:solidFill>
                  <a:srgbClr val="000099"/>
                </a:solidFill>
                <a:ea typeface="Times New Roman" panose="02020603050405020304" pitchFamily="18" charset="0"/>
              </a:rPr>
              <a:t>sur une dalle cassée du trottoir.</a:t>
            </a:r>
            <a:endParaRPr lang="fr-FR" dirty="0">
              <a:solidFill>
                <a:srgbClr val="000099"/>
              </a:solidFill>
              <a:ea typeface="Times New Roman" panose="02020603050405020304" pitchFamily="18" charset="0"/>
            </a:endParaRPr>
          </a:p>
        </p:txBody>
      </p:sp>
    </p:spTree>
    <p:extLst>
      <p:ext uri="{BB962C8B-B14F-4D97-AF65-F5344CB8AC3E}">
        <p14:creationId xmlns:p14="http://schemas.microsoft.com/office/powerpoint/2010/main" val="34140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 Box 3">
            <a:extLst>
              <a:ext uri="{FF2B5EF4-FFF2-40B4-BE49-F238E27FC236}">
                <a16:creationId xmlns:a16="http://schemas.microsoft.com/office/drawing/2014/main" id="{1538E5C7-F19A-4970-9CF0-73F0F4DF3450}"/>
              </a:ext>
            </a:extLst>
          </p:cNvPr>
          <p:cNvSpPr txBox="1">
            <a:spLocks noChangeArrowheads="1"/>
          </p:cNvSpPr>
          <p:nvPr/>
        </p:nvSpPr>
        <p:spPr bwMode="auto">
          <a:xfrm>
            <a:off x="2120901" y="260351"/>
            <a:ext cx="5897684"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Synthèse et conclusion J1…</a:t>
            </a:r>
            <a:endPar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2603499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2120900" y="1892756"/>
            <a:ext cx="5233988" cy="1015663"/>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12700" algn="ctr">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4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Et demain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4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Qu’allez-vous expérimenter ?</a:t>
            </a:r>
          </a:p>
        </p:txBody>
      </p:sp>
      <p:sp>
        <p:nvSpPr>
          <p:cNvPr id="184323" name="Text Box 3"/>
          <p:cNvSpPr txBox="1">
            <a:spLocks noChangeArrowheads="1"/>
          </p:cNvSpPr>
          <p:nvPr/>
        </p:nvSpPr>
        <p:spPr bwMode="auto">
          <a:xfrm>
            <a:off x="2120901" y="260351"/>
            <a:ext cx="5897684"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Synthèse et conclusion J1…</a:t>
            </a:r>
            <a:endPar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pic>
        <p:nvPicPr>
          <p:cNvPr id="184324" name="Picture 12"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081" y="1426750"/>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06610" y="3927199"/>
            <a:ext cx="6911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74625" marR="0" lvl="0" indent="-174625" algn="l" defTabSz="914400" rtl="0" eaLnBrk="0" fontAlgn="base" latinLnBrk="0" hangingPunct="0">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2000" b="1" i="0" u="sng"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Pour J2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Compléter les arbres décisionnels</a:t>
            </a:r>
          </a:p>
          <a:p>
            <a:pPr marL="342900" marR="0" lvl="0" indent="-34290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Apporter 1 cas de comptoir vécu</a:t>
            </a:r>
          </a:p>
        </p:txBody>
      </p:sp>
      <p:pic>
        <p:nvPicPr>
          <p:cNvPr id="11" name="Image 4">
            <a:extLst>
              <a:ext uri="{FF2B5EF4-FFF2-40B4-BE49-F238E27FC236}">
                <a16:creationId xmlns:a16="http://schemas.microsoft.com/office/drawing/2014/main" id="{57B33E13-CA49-4242-B73B-6A0CB8C96B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8213"/>
            <a:ext cx="9144000" cy="2012859"/>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cs typeface="Arial" panose="020B0604020202020204" pitchFamily="34" charset="0"/>
              </a:rPr>
              <a:t> </a:t>
            </a:r>
            <a:r>
              <a:rPr lang="fr-FR" altLang="fr-FR" sz="7200" b="1" dirty="0">
                <a:solidFill>
                  <a:srgbClr val="0053A1"/>
                </a:solidFill>
                <a:effectLst>
                  <a:outerShdw blurRad="38100" dist="38100" dir="2700000" algn="tl">
                    <a:srgbClr val="C0C0C0"/>
                  </a:outerShdw>
                </a:effectLst>
                <a:cs typeface="Arial" panose="020B0604020202020204" pitchFamily="34" charset="0"/>
              </a:rPr>
              <a:t>2</a:t>
            </a:r>
            <a:br>
              <a:rPr lang="fr-FR" altLang="fr-FR" sz="7200" b="1" dirty="0">
                <a:solidFill>
                  <a:srgbClr val="000099"/>
                </a:solidFill>
                <a:effectLst>
                  <a:outerShdw blurRad="38100" dist="38100" dir="2700000" algn="tl">
                    <a:srgbClr val="C0C0C0"/>
                  </a:outerShdw>
                </a:effectLst>
                <a:cs typeface="Arial" panose="020B0604020202020204" pitchFamily="34" charset="0"/>
              </a:rPr>
            </a:b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p:txBody>
      </p:sp>
      <p:sp>
        <p:nvSpPr>
          <p:cNvPr id="11" name="ZoneTexte 10"/>
          <p:cNvSpPr txBox="1"/>
          <p:nvPr/>
        </p:nvSpPr>
        <p:spPr>
          <a:xfrm>
            <a:off x="3406352" y="2768919"/>
            <a:ext cx="7997019" cy="769441"/>
          </a:xfrm>
          <a:prstGeom prst="rect">
            <a:avLst/>
          </a:prstGeom>
          <a:solidFill>
            <a:srgbClr val="95C41D"/>
          </a:solidFill>
          <a:effectLst/>
        </p:spPr>
        <p:txBody>
          <a:bodyPr wrap="square" rtlCol="0">
            <a:spAutoFit/>
          </a:bodyPr>
          <a:lstStyle/>
          <a:p>
            <a:pPr algn="ctr"/>
            <a:r>
              <a:rPr lang="fr-FR" sz="4400" i="1" dirty="0">
                <a:solidFill>
                  <a:schemeClr val="bg1"/>
                </a:solidFill>
                <a:latin typeface="Arial" panose="020B0604020202020204" pitchFamily="34" charset="0"/>
                <a:cs typeface="Arial" panose="020B0604020202020204" pitchFamily="34" charset="0"/>
              </a:rPr>
              <a:t>Les incontournables du conseil</a:t>
            </a:r>
          </a:p>
        </p:txBody>
      </p:sp>
      <p:sp>
        <p:nvSpPr>
          <p:cNvPr id="12" name="Rectangle 11"/>
          <p:cNvSpPr/>
          <p:nvPr/>
        </p:nvSpPr>
        <p:spPr>
          <a:xfrm>
            <a:off x="2104390" y="1758405"/>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76786" y="1841191"/>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5C2071-3CBC-4B25-870B-649E097EA182}">
  <ds:schemaRefs>
    <ds:schemaRef ds:uri="http://schemas.microsoft.com/office/2006/metadata/properties"/>
    <ds:schemaRef ds:uri="http://schemas.microsoft.com/office/infopath/2007/PartnerControls"/>
    <ds:schemaRef ds:uri="4313bba6-f8aa-4ffd-9d05-2a550b8f46d5"/>
  </ds:schemaRefs>
</ds:datastoreItem>
</file>

<file path=customXml/itemProps2.xml><?xml version="1.0" encoding="utf-8"?>
<ds:datastoreItem xmlns:ds="http://schemas.openxmlformats.org/officeDocument/2006/customXml" ds:itemID="{3C555341-680F-4BAF-B51A-8A369BAFDE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0A70DC-A5A2-4A45-85E6-9BA5187762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37989</TotalTime>
  <Words>13616</Words>
  <Application>Microsoft Office PowerPoint</Application>
  <PresentationFormat>Grand écran</PresentationFormat>
  <Paragraphs>2717</Paragraphs>
  <Slides>186</Slides>
  <Notes>186</Notes>
  <HiddenSlides>0</HiddenSlides>
  <MMClips>1</MMClips>
  <ScaleCrop>false</ScaleCrop>
  <HeadingPairs>
    <vt:vector size="6" baseType="variant">
      <vt:variant>
        <vt:lpstr>Polices utilisées</vt:lpstr>
      </vt:variant>
      <vt:variant>
        <vt:i4>15</vt:i4>
      </vt:variant>
      <vt:variant>
        <vt:lpstr>Thème</vt:lpstr>
      </vt:variant>
      <vt:variant>
        <vt:i4>13</vt:i4>
      </vt:variant>
      <vt:variant>
        <vt:lpstr>Titres des diapositives</vt:lpstr>
      </vt:variant>
      <vt:variant>
        <vt:i4>186</vt:i4>
      </vt:variant>
    </vt:vector>
  </HeadingPairs>
  <TitlesOfParts>
    <vt:vector size="214" baseType="lpstr">
      <vt:lpstr>Arial</vt:lpstr>
      <vt:lpstr>Arial Black</vt:lpstr>
      <vt:lpstr>Calibri</vt:lpstr>
      <vt:lpstr>Calibri Light</vt:lpstr>
      <vt:lpstr>Calibri-Bold</vt:lpstr>
      <vt:lpstr>Comic Sans MS</vt:lpstr>
      <vt:lpstr>Courier</vt:lpstr>
      <vt:lpstr>Helv</vt:lpstr>
      <vt:lpstr>Lucida Calligraphy</vt:lpstr>
      <vt:lpstr>MS Outlook</vt:lpstr>
      <vt:lpstr>Symbol</vt:lpstr>
      <vt:lpstr>Tahoma</vt:lpstr>
      <vt:lpstr>Times New Roman</vt:lpstr>
      <vt:lpstr>Trebuchet MS</vt:lpstr>
      <vt:lpstr>Wingdings</vt:lpstr>
      <vt:lpstr>Thème Office</vt:lpstr>
      <vt:lpstr>1_Thème Office</vt:lpstr>
      <vt:lpstr>2_Thème Office</vt:lpstr>
      <vt:lpstr>3_Thème Office</vt:lpstr>
      <vt:lpstr>5_Thème Office</vt:lpstr>
      <vt:lpstr>4_Thème Office</vt:lpstr>
      <vt:lpstr>6_Thème Office</vt:lpstr>
      <vt:lpstr>Conception personnalisée</vt:lpstr>
      <vt:lpstr>7_Thème Office</vt:lpstr>
      <vt:lpstr>10_Thème Office</vt:lpstr>
      <vt:lpstr>10_Modèle par défaut</vt:lpstr>
      <vt:lpstr>9_Thème Office</vt:lpstr>
      <vt:lpstr>8_Thème Office</vt:lpstr>
      <vt:lpstr>Présentation PowerPoint</vt:lpstr>
      <vt:lpstr>Quelques consignes</vt:lpstr>
      <vt:lpstr>Personnes en situation de handicap</vt:lpstr>
      <vt:lpstr>Offre de formations CDFH</vt:lpstr>
      <vt:lpstr>Présentation PowerPoint</vt:lpstr>
      <vt:lpstr>Sommaire</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FIBROMYALGIE Sommaire</dc:title>
  <dc:creator>SALVETAT Christine</dc:creator>
  <cp:lastModifiedBy>SALVETAT Christine</cp:lastModifiedBy>
  <cp:revision>3222</cp:revision>
  <cp:lastPrinted>2019-10-30T13:14:01Z</cp:lastPrinted>
  <dcterms:created xsi:type="dcterms:W3CDTF">1601-01-01T00:00:00Z</dcterms:created>
  <dcterms:modified xsi:type="dcterms:W3CDTF">2022-09-26T09:03:24Z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