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03" r:id="rId5"/>
    <p:sldMasterId id="2147483735" r:id="rId6"/>
    <p:sldMasterId id="2147483767" r:id="rId7"/>
    <p:sldMasterId id="2147483799" r:id="rId8"/>
    <p:sldMasterId id="2147483832" r:id="rId9"/>
    <p:sldMasterId id="2147483897" r:id="rId10"/>
    <p:sldMasterId id="2147483942" r:id="rId11"/>
    <p:sldMasterId id="2147484315" r:id="rId12"/>
    <p:sldMasterId id="2147484329" r:id="rId13"/>
  </p:sldMasterIdLst>
  <p:notesMasterIdLst>
    <p:notesMasterId r:id="rId145"/>
  </p:notesMasterIdLst>
  <p:handoutMasterIdLst>
    <p:handoutMasterId r:id="rId146"/>
  </p:handoutMasterIdLst>
  <p:sldIdLst>
    <p:sldId id="531" r:id="rId14"/>
    <p:sldId id="533"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384" r:id="rId31"/>
    <p:sldId id="479" r:id="rId32"/>
    <p:sldId id="385" r:id="rId33"/>
    <p:sldId id="388" r:id="rId34"/>
    <p:sldId id="389" r:id="rId35"/>
    <p:sldId id="478" r:id="rId36"/>
    <p:sldId id="390" r:id="rId37"/>
    <p:sldId id="391" r:id="rId38"/>
    <p:sldId id="393" r:id="rId39"/>
    <p:sldId id="480" r:id="rId40"/>
    <p:sldId id="526" r:id="rId41"/>
    <p:sldId id="394" r:id="rId42"/>
    <p:sldId id="395" r:id="rId43"/>
    <p:sldId id="396" r:id="rId44"/>
    <p:sldId id="397" r:id="rId45"/>
    <p:sldId id="481" r:id="rId46"/>
    <p:sldId id="398" r:id="rId47"/>
    <p:sldId id="523" r:id="rId48"/>
    <p:sldId id="439" r:id="rId49"/>
    <p:sldId id="440" r:id="rId50"/>
    <p:sldId id="489" r:id="rId51"/>
    <p:sldId id="435" r:id="rId52"/>
    <p:sldId id="467" r:id="rId53"/>
    <p:sldId id="484" r:id="rId54"/>
    <p:sldId id="482" r:id="rId55"/>
    <p:sldId id="483" r:id="rId56"/>
    <p:sldId id="485" r:id="rId57"/>
    <p:sldId id="486" r:id="rId58"/>
    <p:sldId id="487" r:id="rId59"/>
    <p:sldId id="488" r:id="rId60"/>
    <p:sldId id="490" r:id="rId61"/>
    <p:sldId id="422" r:id="rId62"/>
    <p:sldId id="423" r:id="rId63"/>
    <p:sldId id="427" r:id="rId64"/>
    <p:sldId id="428" r:id="rId65"/>
    <p:sldId id="429" r:id="rId66"/>
    <p:sldId id="430" r:id="rId67"/>
    <p:sldId id="432" r:id="rId68"/>
    <p:sldId id="433" r:id="rId69"/>
    <p:sldId id="434" r:id="rId70"/>
    <p:sldId id="437" r:id="rId71"/>
    <p:sldId id="473" r:id="rId72"/>
    <p:sldId id="446" r:id="rId73"/>
    <p:sldId id="491" r:id="rId74"/>
    <p:sldId id="492" r:id="rId75"/>
    <p:sldId id="400" r:id="rId76"/>
    <p:sldId id="402" r:id="rId77"/>
    <p:sldId id="403" r:id="rId78"/>
    <p:sldId id="401" r:id="rId79"/>
    <p:sldId id="405" r:id="rId80"/>
    <p:sldId id="517" r:id="rId81"/>
    <p:sldId id="410" r:id="rId82"/>
    <p:sldId id="899" r:id="rId83"/>
    <p:sldId id="411" r:id="rId84"/>
    <p:sldId id="412" r:id="rId85"/>
    <p:sldId id="532" r:id="rId86"/>
    <p:sldId id="449" r:id="rId87"/>
    <p:sldId id="518" r:id="rId88"/>
    <p:sldId id="454" r:id="rId89"/>
    <p:sldId id="494" r:id="rId90"/>
    <p:sldId id="495" r:id="rId91"/>
    <p:sldId id="535" r:id="rId92"/>
    <p:sldId id="496" r:id="rId93"/>
    <p:sldId id="493" r:id="rId94"/>
    <p:sldId id="498" r:id="rId95"/>
    <p:sldId id="527" r:id="rId96"/>
    <p:sldId id="279" r:id="rId97"/>
    <p:sldId id="355" r:id="rId98"/>
    <p:sldId id="356" r:id="rId99"/>
    <p:sldId id="285" r:id="rId100"/>
    <p:sldId id="286" r:id="rId101"/>
    <p:sldId id="283" r:id="rId102"/>
    <p:sldId id="287" r:id="rId103"/>
    <p:sldId id="306" r:id="rId104"/>
    <p:sldId id="503" r:id="rId105"/>
    <p:sldId id="504" r:id="rId106"/>
    <p:sldId id="505" r:id="rId107"/>
    <p:sldId id="506" r:id="rId108"/>
    <p:sldId id="359" r:id="rId109"/>
    <p:sldId id="360" r:id="rId110"/>
    <p:sldId id="312" r:id="rId111"/>
    <p:sldId id="361" r:id="rId112"/>
    <p:sldId id="294" r:id="rId113"/>
    <p:sldId id="524" r:id="rId114"/>
    <p:sldId id="525" r:id="rId115"/>
    <p:sldId id="451" r:id="rId116"/>
    <p:sldId id="508" r:id="rId117"/>
    <p:sldId id="511" r:id="rId118"/>
    <p:sldId id="510" r:id="rId119"/>
    <p:sldId id="298" r:id="rId120"/>
    <p:sldId id="299" r:id="rId121"/>
    <p:sldId id="363" r:id="rId122"/>
    <p:sldId id="470" r:id="rId123"/>
    <p:sldId id="304" r:id="rId124"/>
    <p:sldId id="471" r:id="rId125"/>
    <p:sldId id="472" r:id="rId126"/>
    <p:sldId id="514" r:id="rId127"/>
    <p:sldId id="303" r:id="rId128"/>
    <p:sldId id="515" r:id="rId129"/>
    <p:sldId id="519" r:id="rId130"/>
    <p:sldId id="520" r:id="rId131"/>
    <p:sldId id="521" r:id="rId132"/>
    <p:sldId id="460" r:id="rId133"/>
    <p:sldId id="461" r:id="rId134"/>
    <p:sldId id="462" r:id="rId135"/>
    <p:sldId id="463" r:id="rId136"/>
    <p:sldId id="465" r:id="rId137"/>
    <p:sldId id="534" r:id="rId138"/>
    <p:sldId id="909" r:id="rId139"/>
    <p:sldId id="890" r:id="rId140"/>
    <p:sldId id="528" r:id="rId141"/>
    <p:sldId id="891" r:id="rId142"/>
    <p:sldId id="911" r:id="rId143"/>
    <p:sldId id="912" r:id="rId144"/>
  </p:sldIdLst>
  <p:sldSz cx="12192000" cy="6858000"/>
  <p:notesSz cx="6799263" cy="9929813"/>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41D"/>
    <a:srgbClr val="000099"/>
    <a:srgbClr val="1966FF"/>
    <a:srgbClr val="93B7FF"/>
    <a:srgbClr val="000090"/>
    <a:srgbClr val="0000CC"/>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93369" autoAdjust="0"/>
  </p:normalViewPr>
  <p:slideViewPr>
    <p:cSldViewPr snapToGrid="0">
      <p:cViewPr varScale="1">
        <p:scale>
          <a:sx n="72" d="100"/>
          <a:sy n="72" d="100"/>
        </p:scale>
        <p:origin x="754" y="62"/>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22272"/>
    </p:cViewPr>
  </p:sorterViewPr>
  <p:notesViewPr>
    <p:cSldViewPr snapToGrid="0">
      <p:cViewPr>
        <p:scale>
          <a:sx n="100" d="100"/>
          <a:sy n="100" d="100"/>
        </p:scale>
        <p:origin x="2342" y="-1421"/>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theme" Target="theme/theme1.xml"/><Relationship Id="rId5" Type="http://schemas.openxmlformats.org/officeDocument/2006/relationships/slideMaster" Target="slideMasters/slideMaster2.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tableStyles" Target="tableStyles.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31" tIns="45716" rIns="91431" bIns="45716"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51275" y="0"/>
            <a:ext cx="2946400" cy="498475"/>
          </a:xfrm>
          <a:prstGeom prst="rect">
            <a:avLst/>
          </a:prstGeom>
        </p:spPr>
        <p:txBody>
          <a:bodyPr vert="horz" lIns="91431" tIns="45716" rIns="91431" bIns="45716" rtlCol="0"/>
          <a:lstStyle>
            <a:lvl1pPr algn="r" fontAlgn="auto">
              <a:spcBef>
                <a:spcPts val="0"/>
              </a:spcBef>
              <a:spcAft>
                <a:spcPts val="0"/>
              </a:spcAft>
              <a:defRPr sz="1200" smtClean="0">
                <a:latin typeface="+mn-lt"/>
              </a:defRPr>
            </a:lvl1pPr>
          </a:lstStyle>
          <a:p>
            <a:pPr>
              <a:defRPr/>
            </a:pPr>
            <a:fld id="{F356296F-28E9-4795-B237-25BB70359B4E}" type="datetimeFigureOut">
              <a:rPr lang="fr-FR"/>
              <a:pPr>
                <a:defRPr/>
              </a:pPr>
              <a:t>29/09/2022</a:t>
            </a:fld>
            <a:endParaRPr lang="fr-FR"/>
          </a:p>
        </p:txBody>
      </p:sp>
      <p:sp>
        <p:nvSpPr>
          <p:cNvPr id="4" name="Espace réservé du pied de page 3"/>
          <p:cNvSpPr>
            <a:spLocks noGrp="1"/>
          </p:cNvSpPr>
          <p:nvPr>
            <p:ph type="ftr" sz="quarter" idx="2"/>
          </p:nvPr>
        </p:nvSpPr>
        <p:spPr>
          <a:xfrm>
            <a:off x="0" y="9431338"/>
            <a:ext cx="2946400" cy="498475"/>
          </a:xfrm>
          <a:prstGeom prst="rect">
            <a:avLst/>
          </a:prstGeom>
        </p:spPr>
        <p:txBody>
          <a:bodyPr vert="horz" lIns="91431" tIns="45716" rIns="91431" bIns="45716" rtlCol="0" anchor="b"/>
          <a:lstStyle>
            <a:lvl1pPr algn="l" fontAlgn="auto">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51275" y="9431338"/>
            <a:ext cx="2946400" cy="498475"/>
          </a:xfrm>
          <a:prstGeom prst="rect">
            <a:avLst/>
          </a:prstGeom>
        </p:spPr>
        <p:txBody>
          <a:bodyPr vert="horz" lIns="91431" tIns="45716" rIns="91431" bIns="45716" rtlCol="0" anchor="b"/>
          <a:lstStyle>
            <a:lvl1pPr algn="r" fontAlgn="auto">
              <a:spcBef>
                <a:spcPts val="0"/>
              </a:spcBef>
              <a:spcAft>
                <a:spcPts val="0"/>
              </a:spcAft>
              <a:defRPr sz="1200" smtClean="0">
                <a:latin typeface="+mn-lt"/>
              </a:defRPr>
            </a:lvl1pPr>
          </a:lstStyle>
          <a:p>
            <a:pPr>
              <a:defRPr/>
            </a:pPr>
            <a:fld id="{6A586C8C-26CD-4A38-8848-327D2CCD5B96}" type="slidenum">
              <a:rPr lang="fr-FR"/>
              <a:pPr>
                <a:defRPr/>
              </a:pPr>
              <a:t>‹N°›</a:t>
            </a:fld>
            <a:endParaRPr lang="fr-FR"/>
          </a:p>
        </p:txBody>
      </p:sp>
    </p:spTree>
    <p:extLst>
      <p:ext uri="{BB962C8B-B14F-4D97-AF65-F5344CB8AC3E}">
        <p14:creationId xmlns:p14="http://schemas.microsoft.com/office/powerpoint/2010/main" val="1168826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31" tIns="45716" rIns="91431" bIns="45716"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51275" y="0"/>
            <a:ext cx="2946400" cy="498475"/>
          </a:xfrm>
          <a:prstGeom prst="rect">
            <a:avLst/>
          </a:prstGeom>
        </p:spPr>
        <p:txBody>
          <a:bodyPr vert="horz" lIns="91431" tIns="45716" rIns="91431" bIns="45716" rtlCol="0"/>
          <a:lstStyle>
            <a:lvl1pPr algn="r" fontAlgn="auto">
              <a:spcBef>
                <a:spcPts val="0"/>
              </a:spcBef>
              <a:spcAft>
                <a:spcPts val="0"/>
              </a:spcAft>
              <a:defRPr sz="1200" smtClean="0">
                <a:latin typeface="+mn-lt"/>
              </a:defRPr>
            </a:lvl1pPr>
          </a:lstStyle>
          <a:p>
            <a:pPr>
              <a:defRPr/>
            </a:pPr>
            <a:fld id="{9ABB6EB4-F346-4DB3-B6BC-2A0AF4A88AE6}" type="datetimeFigureOut">
              <a:rPr lang="fr-FR"/>
              <a:pPr>
                <a:defRPr/>
              </a:pPr>
              <a:t>29/09/2022</a:t>
            </a:fld>
            <a:endParaRPr lang="fr-FR"/>
          </a:p>
        </p:txBody>
      </p:sp>
      <p:sp>
        <p:nvSpPr>
          <p:cNvPr id="4" name="Espace réservé de l'image des diapositives 3"/>
          <p:cNvSpPr>
            <a:spLocks noGrp="1" noRot="1" noChangeAspect="1"/>
          </p:cNvSpPr>
          <p:nvPr>
            <p:ph type="sldImg" idx="2"/>
          </p:nvPr>
        </p:nvSpPr>
        <p:spPr>
          <a:xfrm>
            <a:off x="420688" y="1241425"/>
            <a:ext cx="5957887" cy="3351213"/>
          </a:xfrm>
          <a:prstGeom prst="rect">
            <a:avLst/>
          </a:prstGeom>
          <a:noFill/>
          <a:ln w="12700">
            <a:solidFill>
              <a:prstClr val="black"/>
            </a:solidFill>
          </a:ln>
        </p:spPr>
        <p:txBody>
          <a:bodyPr vert="horz" lIns="91431" tIns="45716" rIns="91431" bIns="45716" rtlCol="0" anchor="ctr"/>
          <a:lstStyle/>
          <a:p>
            <a:pPr lvl="0"/>
            <a:endParaRPr lang="fr-FR" noProof="0"/>
          </a:p>
        </p:txBody>
      </p:sp>
      <p:sp>
        <p:nvSpPr>
          <p:cNvPr id="5" name="Espace réservé des commentaires 4"/>
          <p:cNvSpPr>
            <a:spLocks noGrp="1"/>
          </p:cNvSpPr>
          <p:nvPr>
            <p:ph type="body" sz="quarter" idx="3"/>
          </p:nvPr>
        </p:nvSpPr>
        <p:spPr>
          <a:xfrm>
            <a:off x="679450" y="4778375"/>
            <a:ext cx="5440363" cy="3910013"/>
          </a:xfrm>
          <a:prstGeom prst="rect">
            <a:avLst/>
          </a:prstGeom>
        </p:spPr>
        <p:txBody>
          <a:bodyPr vert="horz" lIns="91431" tIns="45716" rIns="91431" bIns="45716" rtlCol="0"/>
          <a:lstStyle/>
          <a:p>
            <a:pPr lvl="0"/>
            <a:r>
              <a:rPr lang="fr-FR" noProof="0" dirty="0"/>
              <a:t>Modifiez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9431338"/>
            <a:ext cx="2946400" cy="498475"/>
          </a:xfrm>
          <a:prstGeom prst="rect">
            <a:avLst/>
          </a:prstGeom>
        </p:spPr>
        <p:txBody>
          <a:bodyPr vert="horz" lIns="91431" tIns="45716" rIns="91431" bIns="45716"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51275" y="9431338"/>
            <a:ext cx="2946400" cy="498475"/>
          </a:xfrm>
          <a:prstGeom prst="rect">
            <a:avLst/>
          </a:prstGeom>
        </p:spPr>
        <p:txBody>
          <a:bodyPr vert="horz" lIns="91431" tIns="45716" rIns="91431" bIns="45716" rtlCol="0" anchor="b"/>
          <a:lstStyle>
            <a:lvl1pPr algn="r" fontAlgn="auto">
              <a:spcBef>
                <a:spcPts val="0"/>
              </a:spcBef>
              <a:spcAft>
                <a:spcPts val="0"/>
              </a:spcAft>
              <a:defRPr sz="1200" smtClean="0">
                <a:latin typeface="+mn-lt"/>
              </a:defRPr>
            </a:lvl1pPr>
          </a:lstStyle>
          <a:p>
            <a:pPr>
              <a:defRPr/>
            </a:pPr>
            <a:fld id="{4B189D62-ACBF-46ED-9A00-7B14F4C2A343}" type="slidenum">
              <a:rPr lang="fr-FR"/>
              <a:pPr>
                <a:defRPr/>
              </a:pPr>
              <a:t>‹N°›</a:t>
            </a:fld>
            <a:endParaRPr lang="fr-FR"/>
          </a:p>
        </p:txBody>
      </p:sp>
    </p:spTree>
    <p:extLst>
      <p:ext uri="{BB962C8B-B14F-4D97-AF65-F5344CB8AC3E}">
        <p14:creationId xmlns:p14="http://schemas.microsoft.com/office/powerpoint/2010/main" val="8598170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dirty="0"/>
          </a:p>
        </p:txBody>
      </p:sp>
    </p:spTree>
    <p:extLst>
      <p:ext uri="{BB962C8B-B14F-4D97-AF65-F5344CB8AC3E}">
        <p14:creationId xmlns:p14="http://schemas.microsoft.com/office/powerpoint/2010/main" val="1272857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bwMode="auto">
          <a:xfrm>
            <a:off x="563563" y="866775"/>
            <a:ext cx="5946775" cy="3344863"/>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085040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619363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2"/>
          <p:cNvSpPr>
            <a:spLocks noGrp="1" noRot="1" noChangeAspect="1" noChangeArrowheads="1" noTextEdit="1"/>
          </p:cNvSpPr>
          <p:nvPr>
            <p:ph type="sldImg"/>
          </p:nvPr>
        </p:nvSpPr>
        <p:spPr bwMode="auto">
          <a:xfrm>
            <a:off x="301625" y="1268413"/>
            <a:ext cx="6170613" cy="347027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967923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2"/>
          <p:cNvSpPr>
            <a:spLocks noGrp="1" noRot="1" noChangeAspect="1" noChangeArrowheads="1" noTextEdit="1"/>
          </p:cNvSpPr>
          <p:nvPr>
            <p:ph type="sldImg"/>
          </p:nvPr>
        </p:nvSpPr>
        <p:spPr bwMode="auto">
          <a:xfrm>
            <a:off x="301625" y="1268413"/>
            <a:ext cx="6170613" cy="347027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713494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8210" name="Espace réservé des commentaires 1"/>
          <p:cNvSpPr>
            <a:spLocks noGrp="1"/>
          </p:cNvSpPr>
          <p:nvPr>
            <p:ph type="body" sz="quarter" idx="11"/>
          </p:nvPr>
        </p:nvSpPr>
        <p:spPr bwMode="auto">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15043527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Espace réservé de l'image des diapositives 1"/>
          <p:cNvSpPr>
            <a:spLocks noGrp="1" noRot="1" noChangeAspect="1" noTextEdit="1"/>
          </p:cNvSpPr>
          <p:nvPr>
            <p:ph type="sldImg"/>
          </p:nvPr>
        </p:nvSpPr>
        <p:spPr bwMode="auto">
          <a:xfrm>
            <a:off x="325438" y="984250"/>
            <a:ext cx="6192837" cy="348297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302937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88630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Espace réservé de l'image des diapositives 1"/>
          <p:cNvSpPr>
            <a:spLocks noGrp="1" noRot="1" noChangeAspect="1" noTextEdit="1"/>
          </p:cNvSpPr>
          <p:nvPr>
            <p:ph type="sldImg"/>
          </p:nvPr>
        </p:nvSpPr>
        <p:spPr bwMode="auto">
          <a:xfrm>
            <a:off x="400050" y="1196975"/>
            <a:ext cx="6013450" cy="3382963"/>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006540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585382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1415004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Grp="1" noRot="1" noChangeAspect="1" noChangeArrowheads="1" noTextEdit="1"/>
          </p:cNvSpPr>
          <p:nvPr>
            <p:ph type="sldImg"/>
          </p:nvPr>
        </p:nvSpPr>
        <p:spPr bwMode="auto">
          <a:xfrm>
            <a:off x="336550" y="1160463"/>
            <a:ext cx="6135688" cy="3451225"/>
          </a:xfrm>
          <a:noFill/>
          <a:ln>
            <a:solidFill>
              <a:srgbClr val="000000"/>
            </a:solidFill>
            <a:miter lim="800000"/>
            <a:headEnd/>
            <a:tailEnd/>
          </a:ln>
        </p:spPr>
      </p:sp>
      <p:sp>
        <p:nvSpPr>
          <p:cNvPr id="490498" name="Rectangle 3"/>
          <p:cNvSpPr>
            <a:spLocks noGrp="1" noChangeArrowheads="1"/>
          </p:cNvSpPr>
          <p:nvPr>
            <p:ph type="body" idx="1"/>
          </p:nvPr>
        </p:nvSpPr>
        <p:spPr bwMode="auto">
          <a:xfrm>
            <a:off x="947738" y="4860925"/>
            <a:ext cx="5851525" cy="4603750"/>
          </a:xfrm>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1282970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753611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2"/>
          <p:cNvSpPr>
            <a:spLocks noGrp="1" noRot="1" noChangeAspect="1" noChangeArrowheads="1" noTextEdit="1"/>
          </p:cNvSpPr>
          <p:nvPr>
            <p:ph type="sldImg"/>
          </p:nvPr>
        </p:nvSpPr>
        <p:spPr bwMode="auto">
          <a:xfrm>
            <a:off x="360363" y="1160463"/>
            <a:ext cx="6135687" cy="345122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262123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055075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966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7312556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969534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109459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259830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2"/>
          <p:cNvSpPr>
            <a:spLocks noGrp="1" noRot="1" noChangeAspect="1" noChangeArrowheads="1" noTextEdit="1"/>
          </p:cNvSpPr>
          <p:nvPr>
            <p:ph type="sldImg"/>
          </p:nvPr>
        </p:nvSpPr>
        <p:spPr bwMode="auto">
          <a:xfrm>
            <a:off x="376238" y="1160463"/>
            <a:ext cx="6042025" cy="3398837"/>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259297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0688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318698098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0893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a:latin typeface="Arial" charset="0"/>
              <a:cs typeface="Arial" charset="0"/>
            </a:endParaRPr>
          </a:p>
        </p:txBody>
      </p:sp>
    </p:spTree>
    <p:extLst>
      <p:ext uri="{BB962C8B-B14F-4D97-AF65-F5344CB8AC3E}">
        <p14:creationId xmlns:p14="http://schemas.microsoft.com/office/powerpoint/2010/main" val="22592161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0613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bwMode="auto">
          <a:xfrm>
            <a:off x="452438" y="1231900"/>
            <a:ext cx="5937250" cy="3340100"/>
          </a:xfrm>
          <a:noFill/>
          <a:ln>
            <a:solidFill>
              <a:srgbClr val="000000"/>
            </a:solidFill>
            <a:miter lim="800000"/>
            <a:headEnd/>
            <a:tailEnd/>
          </a:ln>
        </p:spPr>
      </p:sp>
      <p:sp>
        <p:nvSpPr>
          <p:cNvPr id="295938" name="Rectangle 3"/>
          <p:cNvSpPr txBox="1">
            <a:spLocks/>
          </p:cNvSpPr>
          <p:nvPr/>
        </p:nvSpPr>
        <p:spPr bwMode="auto">
          <a:xfrm>
            <a:off x="874713" y="5702300"/>
            <a:ext cx="5864225" cy="5719763"/>
          </a:xfrm>
          <a:prstGeom prst="rect">
            <a:avLst/>
          </a:prstGeom>
          <a:noFill/>
          <a:ln w="9525">
            <a:noFill/>
            <a:miter lim="800000"/>
            <a:headEnd/>
            <a:tailEnd/>
          </a:ln>
        </p:spPr>
        <p:txBody>
          <a:bodyPr lIns="91391" tIns="45696" rIns="91391" bIns="45696"/>
          <a:lstStyle/>
          <a:p>
            <a:pPr>
              <a:spcBef>
                <a:spcPct val="30000"/>
              </a:spcBef>
            </a:pPr>
            <a:endParaRPr lang="fr-FR" altLang="fr-FR" sz="1100" b="1">
              <a:solidFill>
                <a:srgbClr val="000000"/>
              </a:solidFill>
              <a:cs typeface="Arial" charset="0"/>
            </a:endParaRPr>
          </a:p>
        </p:txBody>
      </p:sp>
    </p:spTree>
    <p:extLst>
      <p:ext uri="{BB962C8B-B14F-4D97-AF65-F5344CB8AC3E}">
        <p14:creationId xmlns:p14="http://schemas.microsoft.com/office/powerpoint/2010/main" val="122474818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Espace réservé de l'image des diapositives 1"/>
          <p:cNvSpPr>
            <a:spLocks noGrp="1" noRot="1" noChangeAspect="1" noTextEdit="1"/>
          </p:cNvSpPr>
          <p:nvPr>
            <p:ph type="sldImg"/>
          </p:nvPr>
        </p:nvSpPr>
        <p:spPr bwMode="auto">
          <a:xfrm>
            <a:off x="414338" y="1184275"/>
            <a:ext cx="5986462" cy="3367088"/>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748843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2"/>
          <p:cNvSpPr>
            <a:spLocks noGrp="1" noRot="1" noChangeAspect="1" noChangeArrowheads="1" noTextEdit="1"/>
          </p:cNvSpPr>
          <p:nvPr>
            <p:ph type="sldImg"/>
          </p:nvPr>
        </p:nvSpPr>
        <p:spPr bwMode="auto">
          <a:xfrm>
            <a:off x="301625" y="1127125"/>
            <a:ext cx="6245225" cy="3513138"/>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4000671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bwMode="auto">
          <a:xfrm>
            <a:off x="373063" y="1066800"/>
            <a:ext cx="6015037" cy="3382963"/>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426825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Espace réservé de l'image des diapositives 1"/>
          <p:cNvSpPr>
            <a:spLocks noGrp="1" noRot="1" noChangeAspect="1" noTextEdit="1"/>
          </p:cNvSpPr>
          <p:nvPr>
            <p:ph type="sldImg"/>
          </p:nvPr>
        </p:nvSpPr>
        <p:spPr bwMode="auto">
          <a:xfrm>
            <a:off x="328613" y="1000125"/>
            <a:ext cx="6108700" cy="343535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515234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2"/>
          <p:cNvSpPr>
            <a:spLocks noGrp="1" noRot="1" noChangeAspect="1" noTextEdit="1"/>
          </p:cNvSpPr>
          <p:nvPr>
            <p:ph type="sldImg"/>
          </p:nvPr>
        </p:nvSpPr>
        <p:spPr bwMode="auto">
          <a:xfrm>
            <a:off x="315913" y="1081088"/>
            <a:ext cx="6097587" cy="3430587"/>
          </a:xfrm>
          <a:noFill/>
          <a:ln>
            <a:solidFill>
              <a:srgbClr val="000000"/>
            </a:solidFill>
            <a:miter lim="800000"/>
            <a:headEnd/>
            <a:tailEnd/>
          </a:ln>
        </p:spPr>
      </p:sp>
      <p:sp>
        <p:nvSpPr>
          <p:cNvPr id="2" name="Espace réservé des commentaires 1"/>
          <p:cNvSpPr>
            <a:spLocks noGrp="1"/>
          </p:cNvSpPr>
          <p:nvPr>
            <p:ph type="body" sz="quarter" idx="10"/>
          </p:nvPr>
        </p:nvSpPr>
        <p:spPr>
          <a:xfrm>
            <a:off x="679450" y="4778375"/>
            <a:ext cx="5949950" cy="4737100"/>
          </a:xfrm>
        </p:spPr>
        <p:txBody>
          <a:bodyPr/>
          <a:lstStyle/>
          <a:p>
            <a:pPr>
              <a:defRPr/>
            </a:pPr>
            <a:r>
              <a:rPr lang="fr-FR" altLang="fr-FR" b="1" u="sng" dirty="0"/>
              <a:t>Commentaires</a:t>
            </a:r>
          </a:p>
          <a:p>
            <a:pPr>
              <a:defRPr/>
            </a:pPr>
            <a:endParaRPr lang="fr-FR" altLang="fr-FR" b="1" u="sng" dirty="0"/>
          </a:p>
          <a:p>
            <a:pPr>
              <a:spcBef>
                <a:spcPts val="622"/>
              </a:spcBef>
              <a:defRPr/>
            </a:pPr>
            <a:r>
              <a:rPr lang="fr-FR" altLang="fr-FR" b="1" dirty="0"/>
              <a:t>Prendre le temps de conclure  	</a:t>
            </a:r>
          </a:p>
          <a:p>
            <a:pPr>
              <a:defRPr/>
            </a:pPr>
            <a:r>
              <a:rPr lang="fr-FR" altLang="fr-FR" dirty="0"/>
              <a:t>La conclusion est une étape fondamentale qui doit permettre à chaque participant de s’engager sur ce qu’il va mettre en pratique à l’issue de cette formation. </a:t>
            </a:r>
            <a:r>
              <a:rPr lang="fr-FR" altLang="fr-FR" dirty="0">
                <a:sym typeface="Wingdings" panose="05000000000000000000" pitchFamily="2" charset="2"/>
              </a:rPr>
              <a:t>Ce</a:t>
            </a:r>
            <a:r>
              <a:rPr lang="fr-FR" altLang="fr-FR" dirty="0"/>
              <a:t> plan d’action est indispensable pour que la formation soit constructive et ne reste pas qu’un bon moment. </a:t>
            </a:r>
          </a:p>
          <a:p>
            <a:pPr marL="177742" indent="-177742">
              <a:spcBef>
                <a:spcPts val="622"/>
              </a:spcBef>
              <a:buFont typeface="Arial" panose="020B0604020202020204" pitchFamily="34" charset="0"/>
              <a:buChar char="•"/>
            </a:pPr>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reprennent leur </a:t>
            </a:r>
            <a:r>
              <a:rPr lang="fr-FR" altLang="fr-FR" b="1" dirty="0"/>
              <a:t>plan d’action personnel </a:t>
            </a:r>
            <a:r>
              <a:rPr lang="fr-FR" altLang="fr-FR" dirty="0">
                <a:sym typeface="Wingdings" panose="05000000000000000000" pitchFamily="2" charset="2"/>
              </a:rPr>
              <a:t>(à la fin du guide participant) et choisissent 1 élément </a:t>
            </a:r>
            <a:r>
              <a:rPr lang="fr-FR" altLang="fr-FR" b="1" dirty="0">
                <a:sym typeface="Wingdings" panose="05000000000000000000" pitchFamily="2" charset="2"/>
              </a:rPr>
              <a:t>prioritaire</a:t>
            </a:r>
            <a:r>
              <a:rPr lang="fr-FR" altLang="fr-FR" dirty="0">
                <a:sym typeface="Wingdings" panose="05000000000000000000" pitchFamily="2" charset="2"/>
              </a:rPr>
              <a:t> qu’ils vont mettre en œuvre dès le lendemain.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ebdings" panose="05030102010509060703" pitchFamily="18" charset="2"/>
              </a:rPr>
              <a:t>Sur les différents éléments que vous avez notés dans votre Plan d’Action Personnel, il est important de prioriser. Choisissez et entourez </a:t>
            </a:r>
            <a:r>
              <a:rPr lang="fr-FR" altLang="fr-FR" b="1" i="1" dirty="0">
                <a:sym typeface="Webdings" panose="05030102010509060703" pitchFamily="18" charset="2"/>
              </a:rPr>
              <a:t>celui qui est le plus facile à mettre en pratique </a:t>
            </a:r>
            <a:r>
              <a:rPr lang="fr-FR" altLang="fr-FR" i="1" dirty="0">
                <a:sym typeface="Wingdings" panose="05000000000000000000" pitchFamily="2" charset="2"/>
              </a:rPr>
              <a:t>dès votre retour à l’officine. </a:t>
            </a:r>
            <a:endParaRPr lang="fr-FR" altLang="fr-FR" dirty="0"/>
          </a:p>
          <a:p>
            <a:pPr lvl="0"/>
            <a:endParaRPr lang="fr-FR" dirty="0"/>
          </a:p>
          <a:p>
            <a:pPr marL="177742" indent="-177742">
              <a:buFont typeface="Arial" panose="020B0604020202020204" pitchFamily="34" charset="0"/>
              <a:buChar char="•"/>
            </a:pPr>
            <a:r>
              <a:rPr lang="fr-FR" dirty="0"/>
              <a:t>Collégialement, </a:t>
            </a:r>
            <a:r>
              <a:rPr lang="fr-FR" b="1" dirty="0"/>
              <a:t>partager ce qu’ils vont mettre en pratique et quelle place ils vont donner dans leur pratique aux médicaments homéopathiques</a:t>
            </a:r>
            <a:r>
              <a:rPr lang="fr-FR" dirty="0"/>
              <a:t> : quoi et comment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Qu’allez-vous expérimenter dès demain ? Et au regard des avantages des médicaments homéopathiques, comment allez-vous les intégrer dans le conseil en gynécologie et chez la femme enceinte ?</a:t>
            </a:r>
          </a:p>
          <a:p>
            <a:pPr>
              <a:spcBef>
                <a:spcPts val="311"/>
              </a:spcBef>
            </a:pPr>
            <a:r>
              <a:rPr lang="fr-FR" altLang="fr-FR" i="1" dirty="0">
                <a:sym typeface="Wingdings" panose="05000000000000000000" pitchFamily="2" charset="2"/>
              </a:rPr>
              <a:t>Pensez également à vérifier le stock des médicaments que vous allez conseiller…</a:t>
            </a:r>
            <a:endParaRPr lang="fr-FR" dirty="0"/>
          </a:p>
        </p:txBody>
      </p:sp>
    </p:spTree>
    <p:extLst>
      <p:ext uri="{BB962C8B-B14F-4D97-AF65-F5344CB8AC3E}">
        <p14:creationId xmlns:p14="http://schemas.microsoft.com/office/powerpoint/2010/main" val="29708791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bwMode="auto">
          <a:xfrm>
            <a:off x="520700" y="1163638"/>
            <a:ext cx="5757863" cy="3238500"/>
          </a:xfrm>
          <a:noFill/>
          <a:ln>
            <a:solidFill>
              <a:srgbClr val="000000"/>
            </a:solidFill>
            <a:miter lim="800000"/>
            <a:headEnd/>
            <a:tailEnd/>
          </a:ln>
        </p:spPr>
      </p:sp>
      <p:sp>
        <p:nvSpPr>
          <p:cNvPr id="2" name="Espace réservé des commentaires 1"/>
          <p:cNvSpPr>
            <a:spLocks noGrp="1"/>
          </p:cNvSpPr>
          <p:nvPr>
            <p:ph type="body" sz="quarter" idx="10"/>
          </p:nvPr>
        </p:nvSpPr>
        <p:spPr>
          <a:xfrm>
            <a:off x="679449" y="4964906"/>
            <a:ext cx="5440363" cy="3910013"/>
          </a:xfrm>
        </p:spPr>
        <p:txBody>
          <a:bodyPr/>
          <a:lstStyle/>
          <a:p>
            <a:r>
              <a:rPr lang="fr-FR" b="1" u="sng" dirty="0"/>
              <a:t>Commentaires</a:t>
            </a:r>
          </a:p>
          <a:p>
            <a:endParaRPr lang="fr-FR" b="1" u="sng" dirty="0"/>
          </a:p>
          <a:p>
            <a:r>
              <a:rPr lang="fr-FR" dirty="0"/>
              <a:t>• </a:t>
            </a:r>
            <a:r>
              <a:rPr lang="fr-FR" b="1" dirty="0"/>
              <a:t>Reprendre les attentes des participants pour s’assurer d’y avoir répondu</a:t>
            </a:r>
          </a:p>
          <a:p>
            <a:pPr>
              <a:spcBef>
                <a:spcPts val="622"/>
              </a:spcBef>
            </a:pPr>
            <a:r>
              <a:rPr lang="fr-FR" b="1" dirty="0"/>
              <a:t>• Rappeler les objectifs de la formation </a:t>
            </a:r>
          </a:p>
          <a:p>
            <a:pPr>
              <a:spcBef>
                <a:spcPts val="622"/>
              </a:spcBef>
            </a:pPr>
            <a:r>
              <a:rPr lang="fr-FR" b="1" dirty="0"/>
              <a:t>et lors d’un tour de table rapide leur demander de s’auto-évaluer </a:t>
            </a:r>
          </a:p>
          <a:p>
            <a:endParaRPr lang="fr-FR" dirty="0"/>
          </a:p>
        </p:txBody>
      </p:sp>
    </p:spTree>
    <p:extLst>
      <p:ext uri="{BB962C8B-B14F-4D97-AF65-F5344CB8AC3E}">
        <p14:creationId xmlns:p14="http://schemas.microsoft.com/office/powerpoint/2010/main" val="16215851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6" y="4597613"/>
            <a:ext cx="6016626"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(ils doivent avoir leurs codes d’accès),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69" y="4708976"/>
            <a:ext cx="6032211"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189D62-ACBF-46ED-9A00-7B14F4C2A343}" type="slidenum">
              <a:rPr lang="fr-FR" smtClean="0"/>
              <a:pPr>
                <a:defRPr/>
              </a:pPr>
              <a:t>128</a:t>
            </a:fld>
            <a:endParaRPr lang="fr-FR"/>
          </a:p>
        </p:txBody>
      </p:sp>
    </p:spTree>
    <p:extLst>
      <p:ext uri="{BB962C8B-B14F-4D97-AF65-F5344CB8AC3E}">
        <p14:creationId xmlns:p14="http://schemas.microsoft.com/office/powerpoint/2010/main" val="35123282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5949805" cy="4605085"/>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a:p>
            <a:endParaRPr lang="fr-FR" dirty="0"/>
          </a:p>
          <a:p>
            <a:endParaRPr lang="fr-FR" dirty="0"/>
          </a:p>
        </p:txBody>
      </p:sp>
    </p:spTree>
    <p:extLst>
      <p:ext uri="{BB962C8B-B14F-4D97-AF65-F5344CB8AC3E}">
        <p14:creationId xmlns:p14="http://schemas.microsoft.com/office/powerpoint/2010/main" val="3866595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bwMode="auto">
          <a:xfrm>
            <a:off x="355600" y="1196975"/>
            <a:ext cx="6151563" cy="346075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7696553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6" y="4862016"/>
            <a:ext cx="5873750"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64330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Rot="1" noChangeAspect="1" noChangeArrowheads="1" noTextEdit="1"/>
          </p:cNvSpPr>
          <p:nvPr>
            <p:ph type="sldImg"/>
          </p:nvPr>
        </p:nvSpPr>
        <p:spPr bwMode="auto">
          <a:xfrm>
            <a:off x="415925" y="1208088"/>
            <a:ext cx="6021388" cy="338772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97438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bwMode="auto">
          <a:xfrm>
            <a:off x="368300" y="1158875"/>
            <a:ext cx="6153150" cy="3462338"/>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25424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bwMode="auto">
          <a:xfrm>
            <a:off x="306388" y="1195388"/>
            <a:ext cx="6175375" cy="3473450"/>
          </a:xfrm>
          <a:noFill/>
          <a:ln>
            <a:solidFill>
              <a:srgbClr val="000000"/>
            </a:solidFill>
            <a:miter lim="800000"/>
            <a:headEnd/>
            <a:tailEnd/>
          </a:ln>
        </p:spPr>
      </p:sp>
    </p:spTree>
    <p:extLst>
      <p:ext uri="{BB962C8B-B14F-4D97-AF65-F5344CB8AC3E}">
        <p14:creationId xmlns:p14="http://schemas.microsoft.com/office/powerpoint/2010/main" val="1909526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0325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381540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238125" y="835025"/>
            <a:ext cx="6661150" cy="3748088"/>
          </a:xfrm>
          <a:ln/>
        </p:spPr>
      </p:sp>
      <p:sp>
        <p:nvSpPr>
          <p:cNvPr id="3" name="Espace réservé des commentaires 2"/>
          <p:cNvSpPr>
            <a:spLocks noGrp="1"/>
          </p:cNvSpPr>
          <p:nvPr>
            <p:ph type="body" idx="1"/>
          </p:nvPr>
        </p:nvSpPr>
        <p:spPr>
          <a:xfrm>
            <a:off x="682971" y="5279002"/>
            <a:ext cx="6353882" cy="4998257"/>
          </a:xfrm>
        </p:spPr>
        <p:txBody>
          <a:bodyPr/>
          <a:lstStyle/>
          <a:p>
            <a:pPr>
              <a:defRPr/>
            </a:pPr>
            <a:r>
              <a:rPr lang="fr-FR" b="1" u="sng" dirty="0">
                <a:latin typeface="Arial" panose="020B0604020202020204" pitchFamily="34" charset="0"/>
                <a:cs typeface="Arial" panose="020B0604020202020204" pitchFamily="34" charset="0"/>
              </a:rPr>
              <a:t>Commentaires</a:t>
            </a:r>
          </a:p>
          <a:p>
            <a:pPr>
              <a:defRPr/>
            </a:pPr>
            <a:endParaRPr lang="fr-FR" dirty="0">
              <a:latin typeface="Arial" panose="020B0604020202020204" pitchFamily="34" charset="0"/>
              <a:cs typeface="Arial" panose="020B0604020202020204" pitchFamily="34" charset="0"/>
            </a:endParaRPr>
          </a:p>
          <a:p>
            <a:pPr>
              <a:defRPr/>
            </a:pPr>
            <a:r>
              <a:rPr lang="fr-FR" dirty="0">
                <a:latin typeface="Arial" panose="020B0604020202020204" pitchFamily="34" charset="0"/>
                <a:cs typeface="Arial" panose="020B0604020202020204" pitchFamily="34" charset="0"/>
              </a:rPr>
              <a:t>Le CDFH met en œuvre des actions à destination des personnes en situation de handicap </a:t>
            </a:r>
          </a:p>
        </p:txBody>
      </p:sp>
      <p:sp>
        <p:nvSpPr>
          <p:cNvPr id="31748" name="Espace réservé du numéro de diapositive 3"/>
          <p:cNvSpPr>
            <a:spLocks noGrp="1"/>
          </p:cNvSpPr>
          <p:nvPr>
            <p:ph type="sldNum" sz="quarter" idx="5"/>
          </p:nvPr>
        </p:nvSpPr>
        <p:spPr>
          <a:noFill/>
        </p:spPr>
        <p:txBody>
          <a:bodyPr/>
          <a:lstStyle>
            <a:lvl1pPr>
              <a:defRPr sz="1700">
                <a:solidFill>
                  <a:schemeClr val="tx1"/>
                </a:solidFill>
                <a:latin typeface="Arial" panose="020B0604020202020204" pitchFamily="34" charset="0"/>
              </a:defRPr>
            </a:lvl1pPr>
            <a:lvl2pPr marL="802964" indent="-307774">
              <a:defRPr sz="1700">
                <a:solidFill>
                  <a:schemeClr val="tx1"/>
                </a:solidFill>
                <a:latin typeface="Arial" panose="020B0604020202020204" pitchFamily="34" charset="0"/>
              </a:defRPr>
            </a:lvl2pPr>
            <a:lvl3pPr marL="1234535" indent="-245877">
              <a:defRPr sz="1700">
                <a:solidFill>
                  <a:schemeClr val="tx1"/>
                </a:solidFill>
                <a:latin typeface="Arial" panose="020B0604020202020204" pitchFamily="34" charset="0"/>
              </a:defRPr>
            </a:lvl3pPr>
            <a:lvl4pPr marL="1731444" indent="-245877">
              <a:defRPr sz="1700">
                <a:solidFill>
                  <a:schemeClr val="tx1"/>
                </a:solidFill>
                <a:latin typeface="Arial" panose="020B0604020202020204" pitchFamily="34" charset="0"/>
              </a:defRPr>
            </a:lvl4pPr>
            <a:lvl5pPr marL="2224913" indent="-245877">
              <a:defRPr sz="1700">
                <a:solidFill>
                  <a:schemeClr val="tx1"/>
                </a:solidFill>
                <a:latin typeface="Arial" panose="020B0604020202020204" pitchFamily="34" charset="0"/>
              </a:defRPr>
            </a:lvl5pPr>
            <a:lvl6pPr marL="2720104" indent="-245877" eaLnBrk="0" fontAlgn="base" hangingPunct="0">
              <a:spcBef>
                <a:spcPct val="0"/>
              </a:spcBef>
              <a:spcAft>
                <a:spcPct val="0"/>
              </a:spcAft>
              <a:defRPr sz="1700">
                <a:solidFill>
                  <a:schemeClr val="tx1"/>
                </a:solidFill>
                <a:latin typeface="Arial" panose="020B0604020202020204" pitchFamily="34" charset="0"/>
              </a:defRPr>
            </a:lvl6pPr>
            <a:lvl7pPr marL="3215293" indent="-245877" eaLnBrk="0" fontAlgn="base" hangingPunct="0">
              <a:spcBef>
                <a:spcPct val="0"/>
              </a:spcBef>
              <a:spcAft>
                <a:spcPct val="0"/>
              </a:spcAft>
              <a:defRPr sz="1700">
                <a:solidFill>
                  <a:schemeClr val="tx1"/>
                </a:solidFill>
                <a:latin typeface="Arial" panose="020B0604020202020204" pitchFamily="34" charset="0"/>
              </a:defRPr>
            </a:lvl7pPr>
            <a:lvl8pPr marL="3710483" indent="-245877" eaLnBrk="0" fontAlgn="base" hangingPunct="0">
              <a:spcBef>
                <a:spcPct val="0"/>
              </a:spcBef>
              <a:spcAft>
                <a:spcPct val="0"/>
              </a:spcAft>
              <a:defRPr sz="1700">
                <a:solidFill>
                  <a:schemeClr val="tx1"/>
                </a:solidFill>
                <a:latin typeface="Arial" panose="020B0604020202020204" pitchFamily="34" charset="0"/>
              </a:defRPr>
            </a:lvl8pPr>
            <a:lvl9pPr marL="4205671" indent="-245877" eaLnBrk="0" fontAlgn="base" hangingPunct="0">
              <a:spcBef>
                <a:spcPct val="0"/>
              </a:spcBef>
              <a:spcAft>
                <a:spcPct val="0"/>
              </a:spcAft>
              <a:defRPr sz="1700">
                <a:solidFill>
                  <a:schemeClr val="tx1"/>
                </a:solidFill>
                <a:latin typeface="Arial" panose="020B0604020202020204" pitchFamily="34" charset="0"/>
              </a:defRPr>
            </a:lvl9pPr>
          </a:lstStyle>
          <a:p>
            <a:pPr defTabSz="990378"/>
            <a:fld id="{7B18DEB9-3AEC-4C50-9BA9-42AB8DDE873F}" type="slidenum">
              <a:rPr lang="fr-FR" altLang="fr-FR" sz="1200">
                <a:solidFill>
                  <a:srgbClr val="000000"/>
                </a:solidFill>
                <a:latin typeface="Times New Roman" panose="02020603050405020304" pitchFamily="18" charset="0"/>
              </a:rPr>
              <a:pPr defTabSz="990378"/>
              <a:t>2</a:t>
            </a:fld>
            <a:endParaRPr lang="fr-FR" altLang="fr-FR"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05543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75047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1005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89654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222108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2051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2523427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2256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2704036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90911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Rot="1" noChangeAspect="1" noChangeArrowheads="1" noTextEdit="1"/>
          </p:cNvSpPr>
          <p:nvPr>
            <p:ph type="sldImg"/>
          </p:nvPr>
        </p:nvSpPr>
        <p:spPr bwMode="auto">
          <a:xfrm>
            <a:off x="376238" y="1160463"/>
            <a:ext cx="6043612" cy="3398837"/>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275717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287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
        <p:nvSpPr>
          <p:cNvPr id="328707"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9B8758-6D86-4929-AC8E-E850DFFFE196}" type="slidenum">
              <a:rPr lang="fr-FR"/>
              <a:pPr fontAlgn="base">
                <a:spcBef>
                  <a:spcPct val="0"/>
                </a:spcBef>
                <a:spcAft>
                  <a:spcPct val="0"/>
                </a:spcAft>
              </a:pPr>
              <a:t>28</a:t>
            </a:fld>
            <a:endParaRPr lang="fr-FR"/>
          </a:p>
        </p:txBody>
      </p:sp>
    </p:spTree>
    <p:extLst>
      <p:ext uri="{BB962C8B-B14F-4D97-AF65-F5344CB8AC3E}">
        <p14:creationId xmlns:p14="http://schemas.microsoft.com/office/powerpoint/2010/main" val="3557102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25023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Espace réservé de l'image des diapositives 1"/>
          <p:cNvSpPr>
            <a:spLocks noGrp="1" noRot="1" noChangeAspect="1" noTextEdit="1"/>
          </p:cNvSpPr>
          <p:nvPr>
            <p:ph type="sldImg"/>
          </p:nvPr>
        </p:nvSpPr>
        <p:spPr bwMode="auto">
          <a:xfrm>
            <a:off x="604838" y="1038225"/>
            <a:ext cx="5589587" cy="3143250"/>
          </a:xfrm>
          <a:noFill/>
          <a:ln>
            <a:solidFill>
              <a:srgbClr val="000000"/>
            </a:solidFill>
            <a:miter lim="800000"/>
            <a:headEnd/>
            <a:tailEnd/>
          </a:ln>
        </p:spPr>
      </p:sp>
      <p:sp>
        <p:nvSpPr>
          <p:cNvPr id="2" name="Espace réservé des commentaires 1"/>
          <p:cNvSpPr>
            <a:spLocks noGrp="1"/>
          </p:cNvSpPr>
          <p:nvPr>
            <p:ph type="body" sz="quarter" idx="10"/>
          </p:nvPr>
        </p:nvSpPr>
        <p:spPr>
          <a:xfrm>
            <a:off x="385763" y="4181475"/>
            <a:ext cx="6413500" cy="6137275"/>
          </a:xfrm>
        </p:spPr>
        <p:txBody>
          <a:bodyPr/>
          <a:lstStyle/>
          <a:p>
            <a:pPr defTabSz="947958" eaLnBrk="1" hangingPunct="1">
              <a:defRPr/>
            </a:pPr>
            <a:r>
              <a:rPr lang="fr-FR" b="1" u="sng" dirty="0">
                <a:solidFill>
                  <a:srgbClr val="000000"/>
                </a:solidFill>
              </a:rPr>
              <a:t>Commentaires</a:t>
            </a:r>
          </a:p>
          <a:p>
            <a:pPr defTabSz="947958" eaLnBrk="1" hangingPunct="1">
              <a:defRPr/>
            </a:pPr>
            <a:endParaRPr lang="fr-FR" b="1" u="sng" dirty="0">
              <a:solidFill>
                <a:srgbClr val="000000"/>
              </a:solidFill>
            </a:endParaRPr>
          </a:p>
          <a:p>
            <a:pPr marL="171474" indent="-171474" defTabSz="947958" eaLnBrk="1" hangingPunct="1">
              <a:spcBef>
                <a:spcPts val="0"/>
              </a:spcBef>
              <a:buFont typeface="Arial" panose="020B0604020202020204" pitchFamily="34" charset="0"/>
              <a:buChar char="•"/>
              <a:defRPr/>
            </a:pPr>
            <a:r>
              <a:rPr lang="fr-FR" b="1" dirty="0">
                <a:solidFill>
                  <a:srgbClr val="000000"/>
                </a:solidFill>
              </a:rPr>
              <a:t>Présenter le parcours de formations CDFH</a:t>
            </a:r>
          </a:p>
          <a:p>
            <a:pPr defTabSz="947958" eaLnBrk="1" hangingPunct="1">
              <a:defRPr/>
            </a:pPr>
            <a:r>
              <a:rPr lang="fr-FR" altLang="fr-FR" sz="1900" dirty="0">
                <a:solidFill>
                  <a:srgbClr val="000000"/>
                </a:solidFill>
                <a:sym typeface="Webdings" panose="05030102010509060703" pitchFamily="18" charset="2"/>
              </a:rPr>
              <a:t></a:t>
            </a:r>
            <a:r>
              <a:rPr lang="fr-FR" altLang="fr-FR" i="1" dirty="0">
                <a:solidFill>
                  <a:srgbClr val="000000"/>
                </a:solidFill>
              </a:rPr>
              <a:t> Ce module d’expertise constitue une étape complémentaire dans votre parcours de formation.</a:t>
            </a:r>
          </a:p>
          <a:p>
            <a:pPr marL="177826" lvl="1" defTabSz="947958" eaLnBrk="1" hangingPunct="1">
              <a:spcBef>
                <a:spcPts val="600"/>
              </a:spcBef>
              <a:defRPr/>
            </a:pPr>
            <a:r>
              <a:rPr lang="fr-FR" dirty="0">
                <a:solidFill>
                  <a:srgbClr val="000000"/>
                </a:solidFill>
              </a:rPr>
              <a:t>- </a:t>
            </a:r>
            <a:r>
              <a:rPr lang="fr-FR" u="sng" dirty="0">
                <a:solidFill>
                  <a:srgbClr val="000000"/>
                </a:solidFill>
              </a:rPr>
              <a:t>1</a:t>
            </a:r>
            <a:r>
              <a:rPr lang="fr-FR" u="sng" baseline="30000" dirty="0">
                <a:solidFill>
                  <a:srgbClr val="000000"/>
                </a:solidFill>
              </a:rPr>
              <a:t>ère</a:t>
            </a:r>
            <a:r>
              <a:rPr lang="fr-FR" u="sng" dirty="0">
                <a:solidFill>
                  <a:srgbClr val="000000"/>
                </a:solidFill>
              </a:rPr>
              <a:t> étape </a:t>
            </a:r>
            <a:r>
              <a:rPr lang="fr-FR" b="1" dirty="0">
                <a:solidFill>
                  <a:srgbClr val="000000"/>
                </a:solidFill>
              </a:rPr>
              <a:t>: Les incontournables du conseil </a:t>
            </a:r>
            <a:r>
              <a:rPr lang="fr-FR" dirty="0">
                <a:solidFill>
                  <a:srgbClr val="000000"/>
                </a:solidFill>
              </a:rPr>
              <a:t>(2 jours généralement espacés de 15 jours à 3 semaines)</a:t>
            </a:r>
          </a:p>
          <a:p>
            <a:pPr defTabSz="947958" eaLnBrk="1" hangingPunct="1">
              <a:spcAft>
                <a:spcPts val="600"/>
              </a:spcAft>
              <a:defRPr/>
            </a:pPr>
            <a:r>
              <a:rPr lang="fr-FR" dirty="0">
                <a:solidFill>
                  <a:srgbClr val="000000"/>
                </a:solidFill>
              </a:rPr>
              <a:t>Objectif : intégrer les médicaments homéopathiques dans votre pratique quotidienne</a:t>
            </a:r>
          </a:p>
          <a:p>
            <a:pPr marL="177826" lvl="1" defTabSz="947958" eaLnBrk="1" hangingPunct="1">
              <a:spcAft>
                <a:spcPts val="600"/>
              </a:spcAft>
              <a:defRPr/>
            </a:pPr>
            <a:r>
              <a:rPr lang="fr-FR" dirty="0">
                <a:solidFill>
                  <a:srgbClr val="000000"/>
                </a:solidFill>
              </a:rPr>
              <a:t>- </a:t>
            </a:r>
            <a:r>
              <a:rPr lang="fr-FR" u="sng" dirty="0">
                <a:solidFill>
                  <a:srgbClr val="000000"/>
                </a:solidFill>
              </a:rPr>
              <a:t>2</a:t>
            </a:r>
            <a:r>
              <a:rPr lang="fr-FR" u="sng" baseline="30000" dirty="0">
                <a:solidFill>
                  <a:srgbClr val="000000"/>
                </a:solidFill>
              </a:rPr>
              <a:t>ème</a:t>
            </a:r>
            <a:r>
              <a:rPr lang="fr-FR" u="sng" dirty="0">
                <a:solidFill>
                  <a:srgbClr val="000000"/>
                </a:solidFill>
              </a:rPr>
              <a:t> étape </a:t>
            </a:r>
            <a:r>
              <a:rPr lang="fr-FR" b="1" dirty="0">
                <a:solidFill>
                  <a:srgbClr val="000000"/>
                </a:solidFill>
              </a:rPr>
              <a:t>: les expertises thématiques </a:t>
            </a:r>
            <a:r>
              <a:rPr lang="fr-FR" dirty="0">
                <a:solidFill>
                  <a:srgbClr val="000000"/>
                </a:solidFill>
              </a:rPr>
              <a:t>(2 jours généralement espacés de 3  semaines à 1 mois)</a:t>
            </a:r>
          </a:p>
          <a:p>
            <a:pPr defTabSz="947958" eaLnBrk="1" hangingPunct="1">
              <a:spcBef>
                <a:spcPts val="0"/>
              </a:spcBef>
              <a:defRPr/>
            </a:pPr>
            <a:r>
              <a:rPr lang="fr-FR" dirty="0">
                <a:solidFill>
                  <a:srgbClr val="000000"/>
                </a:solidFill>
              </a:rPr>
              <a:t>Objectif : approfondir vos connaissances et perfectionner votre conseil dans une thématique</a:t>
            </a:r>
          </a:p>
          <a:p>
            <a:pPr defTabSz="947958" eaLnBrk="1" hangingPunct="1">
              <a:spcBef>
                <a:spcPts val="600"/>
              </a:spcBef>
              <a:defRPr/>
            </a:pPr>
            <a:r>
              <a:rPr lang="fr-FR" dirty="0">
                <a:solidFill>
                  <a:srgbClr val="000000"/>
                </a:solidFill>
              </a:rPr>
              <a:t>Ces modules intègrent un temps d’échanges autour de vos pratiques officinales. </a:t>
            </a:r>
          </a:p>
          <a:p>
            <a:pPr defTabSz="947958" eaLnBrk="1" hangingPunct="1">
              <a:spcBef>
                <a:spcPts val="1244"/>
              </a:spcBef>
              <a:defRPr/>
            </a:pPr>
            <a:r>
              <a:rPr lang="fr-FR" i="1" dirty="0">
                <a:solidFill>
                  <a:srgbClr val="000000"/>
                </a:solidFill>
              </a:rPr>
              <a:t>Plusieurs thèmes sont disponibles pour poursuivre votre parcours.</a:t>
            </a:r>
          </a:p>
          <a:p>
            <a:pPr defTabSz="947958" eaLnBrk="1" hangingPunct="1">
              <a:spcBef>
                <a:spcPts val="1244"/>
              </a:spcBef>
              <a:defRPr/>
            </a:pPr>
            <a:r>
              <a:rPr lang="fr-FR" i="1" dirty="0">
                <a:solidFill>
                  <a:srgbClr val="000000"/>
                </a:solidFill>
              </a:rPr>
              <a:t>Ces </a:t>
            </a:r>
            <a:r>
              <a:rPr lang="fr-FR" b="1" i="1" u="sng" dirty="0">
                <a:solidFill>
                  <a:srgbClr val="000000"/>
                </a:solidFill>
              </a:rPr>
              <a:t>expertises sont réparties en 3 niveaux </a:t>
            </a:r>
            <a:r>
              <a:rPr lang="fr-FR" i="1" dirty="0">
                <a:solidFill>
                  <a:srgbClr val="000000"/>
                </a:solidFill>
              </a:rPr>
              <a:t>:</a:t>
            </a:r>
          </a:p>
          <a:p>
            <a:pPr marL="171450" indent="-171450" defTabSz="947958" eaLnBrk="1" hangingPunct="1">
              <a:spcBef>
                <a:spcPts val="600"/>
              </a:spcBef>
              <a:buFontTx/>
              <a:buChar char="-"/>
              <a:defRPr/>
            </a:pPr>
            <a:r>
              <a:rPr lang="fr-FR" b="1" i="1" dirty="0">
                <a:solidFill>
                  <a:srgbClr val="000000"/>
                </a:solidFill>
              </a:rPr>
              <a:t>Niveau 1 : Pédiatrie / ORL </a:t>
            </a:r>
            <a:r>
              <a:rPr lang="fr-FR" i="1" dirty="0">
                <a:solidFill>
                  <a:srgbClr val="000000"/>
                </a:solidFill>
              </a:rPr>
              <a:t>sont les plus faciles à mettre en pratique car les demandes de conseil ou les occasions sont fréquentes au comptoir et le plus souvent sans autre solution médicamenteuse alternative</a:t>
            </a:r>
          </a:p>
          <a:p>
            <a:pPr marL="171450" indent="-171450" defTabSz="947958" eaLnBrk="1" hangingPunct="1">
              <a:spcBef>
                <a:spcPts val="600"/>
              </a:spcBef>
              <a:buFontTx/>
              <a:buChar char="-"/>
              <a:defRPr/>
            </a:pPr>
            <a:r>
              <a:rPr lang="fr-FR" b="1" i="1" dirty="0">
                <a:solidFill>
                  <a:srgbClr val="000000"/>
                </a:solidFill>
              </a:rPr>
              <a:t>Niveau 2 : Gynécologie et obstétrique / Dermatologie - </a:t>
            </a:r>
            <a:r>
              <a:rPr lang="fr-FR" b="0" i="1" dirty="0">
                <a:solidFill>
                  <a:srgbClr val="000000"/>
                </a:solidFill>
              </a:rPr>
              <a:t>également</a:t>
            </a:r>
            <a:r>
              <a:rPr lang="fr-FR" b="1" i="1" dirty="0">
                <a:solidFill>
                  <a:srgbClr val="000000"/>
                </a:solidFill>
              </a:rPr>
              <a:t>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plus facile à mettre en pratique pour les mêmes raisons concernant la femme enceinte. Mais ce module comme celui de Dermatologie aborde également des pathologies qui nécessitent pour conseiller, un échange avec le patient ou la patiente et de la </a:t>
            </a:r>
            <a:r>
              <a:rPr kumimoji="0" lang="fr-FR" sz="11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pro-activité</a:t>
            </a:r>
            <a:endPar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indent="-171450" defTabSz="947958" eaLnBrk="1" hangingPunct="1">
              <a:spcBef>
                <a:spcPts val="600"/>
              </a:spcBef>
              <a:buFontTx/>
              <a:buChar char="-"/>
              <a:defRPr/>
            </a:pPr>
            <a:r>
              <a:rPr lang="fr-FR" b="1" i="1" dirty="0">
                <a:solidFill>
                  <a:srgbClr val="000000"/>
                </a:solidFill>
              </a:rPr>
              <a:t>Niveau 3 : Accompagnement en oncologie / Prise en charge de la personne âgée</a:t>
            </a:r>
            <a:r>
              <a:rPr lang="fr-FR" i="1" dirty="0">
                <a:solidFill>
                  <a:srgbClr val="000000"/>
                </a:solidFill>
              </a:rPr>
              <a:t> - ces modules ne sont pas plus compliqués au niveau des médicaments homéopathiques ; par contre, ils demandent d’être plus à l’aise et plus sûr de soi dans l’approche du patient. Pour conseiller le patient, il faut être pro-actif, échanger avec lui, observer les lésions dans le cas de  la dermatologie car il ne demandera pas forcément un conseil… </a:t>
            </a:r>
            <a:endParaRPr lang="fr-FR" dirty="0"/>
          </a:p>
          <a:p>
            <a:endParaRPr lang="fr-FR" dirty="0"/>
          </a:p>
        </p:txBody>
      </p:sp>
    </p:spTree>
    <p:extLst>
      <p:ext uri="{BB962C8B-B14F-4D97-AF65-F5344CB8AC3E}">
        <p14:creationId xmlns:p14="http://schemas.microsoft.com/office/powerpoint/2010/main" val="803331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17183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348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4192550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335943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5350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198269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noChangeArrowheads="1" noTextEdit="1"/>
          </p:cNvSpPr>
          <p:nvPr>
            <p:ph type="sldImg"/>
          </p:nvPr>
        </p:nvSpPr>
        <p:spPr bwMode="auto">
          <a:xfrm>
            <a:off x="301625" y="1268413"/>
            <a:ext cx="6170613" cy="347027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12557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450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2370076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471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1503896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491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4186380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512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531751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bwMode="auto">
          <a:xfrm>
            <a:off x="295275" y="1263650"/>
            <a:ext cx="6142038" cy="345440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dirty="0"/>
          </a:p>
        </p:txBody>
      </p:sp>
    </p:spTree>
    <p:extLst>
      <p:ext uri="{BB962C8B-B14F-4D97-AF65-F5344CB8AC3E}">
        <p14:creationId xmlns:p14="http://schemas.microsoft.com/office/powerpoint/2010/main" val="2656278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27914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Rot="1" noChangeAspect="1" noChangeArrowheads="1" noTextEdit="1"/>
          </p:cNvSpPr>
          <p:nvPr>
            <p:ph type="sldImg"/>
          </p:nvPr>
        </p:nvSpPr>
        <p:spPr bwMode="auto">
          <a:xfrm>
            <a:off x="314325" y="1211263"/>
            <a:ext cx="6134100" cy="345122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73446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5737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512513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5942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4066891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6147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2638103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6352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5577446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6557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6876445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87352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noChangeArrowheads="1" noTextEdit="1"/>
          </p:cNvSpPr>
          <p:nvPr>
            <p:ph type="sldImg"/>
          </p:nvPr>
        </p:nvSpPr>
        <p:spPr bwMode="auto">
          <a:xfrm>
            <a:off x="333375" y="1182688"/>
            <a:ext cx="6110288" cy="3436937"/>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213807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2793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bwMode="auto">
          <a:xfrm>
            <a:off x="371475" y="1108075"/>
            <a:ext cx="5992813" cy="337185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386752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320514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33016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403622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Espace réservé de l'image des diapositives 1"/>
          <p:cNvSpPr>
            <a:spLocks noGrp="1" noRot="1" noChangeAspect="1"/>
          </p:cNvSpPr>
          <p:nvPr>
            <p:ph type="sldImg"/>
          </p:nvPr>
        </p:nvSpPr>
        <p:spPr bwMode="auto">
          <a:xfrm>
            <a:off x="414338" y="1241425"/>
            <a:ext cx="5957887" cy="3351213"/>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51063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81954" name="Espace réservé des commentaires 2"/>
          <p:cNvSpPr>
            <a:spLocks noGrp="1"/>
          </p:cNvSpPr>
          <p:nvPr>
            <p:ph type="body" idx="1"/>
          </p:nvPr>
        </p:nvSpPr>
        <p:spPr bwMode="auto">
          <a:xfrm>
            <a:off x="679450" y="4778375"/>
            <a:ext cx="6119813" cy="3910013"/>
          </a:xfrm>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968259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318395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068923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36545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1656527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92777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bwMode="auto">
          <a:xfrm>
            <a:off x="330200" y="1182688"/>
            <a:ext cx="6083300" cy="3422650"/>
          </a:xfrm>
          <a:noFill/>
          <a:ln>
            <a:solidFill>
              <a:srgbClr val="000000"/>
            </a:solidFill>
            <a:miter lim="800000"/>
            <a:headEnd/>
            <a:tailEnd/>
          </a:ln>
        </p:spPr>
      </p:sp>
    </p:spTree>
    <p:extLst>
      <p:ext uri="{BB962C8B-B14F-4D97-AF65-F5344CB8AC3E}">
        <p14:creationId xmlns:p14="http://schemas.microsoft.com/office/powerpoint/2010/main" val="18237380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855191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962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
        <p:nvSpPr>
          <p:cNvPr id="39629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BB3363-123B-4661-B29D-8EE6977AFC35}" type="slidenum">
              <a:rPr lang="fr-FR"/>
              <a:pPr fontAlgn="base">
                <a:spcBef>
                  <a:spcPct val="0"/>
                </a:spcBef>
                <a:spcAft>
                  <a:spcPct val="0"/>
                </a:spcAft>
              </a:pPr>
              <a:t>61</a:t>
            </a:fld>
            <a:endParaRPr lang="fr-FR"/>
          </a:p>
        </p:txBody>
      </p:sp>
    </p:spTree>
    <p:extLst>
      <p:ext uri="{BB962C8B-B14F-4D97-AF65-F5344CB8AC3E}">
        <p14:creationId xmlns:p14="http://schemas.microsoft.com/office/powerpoint/2010/main" val="1472829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983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
        <p:nvSpPr>
          <p:cNvPr id="398339"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1651EC-063A-4D4A-BE0D-024492263AEC}" type="slidenum">
              <a:rPr lang="fr-FR"/>
              <a:pPr fontAlgn="base">
                <a:spcBef>
                  <a:spcPct val="0"/>
                </a:spcBef>
                <a:spcAft>
                  <a:spcPct val="0"/>
                </a:spcAft>
              </a:pPr>
              <a:t>62</a:t>
            </a:fld>
            <a:endParaRPr lang="fr-FR"/>
          </a:p>
        </p:txBody>
      </p:sp>
    </p:spTree>
    <p:extLst>
      <p:ext uri="{BB962C8B-B14F-4D97-AF65-F5344CB8AC3E}">
        <p14:creationId xmlns:p14="http://schemas.microsoft.com/office/powerpoint/2010/main" val="3665218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277669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Rot="1" noChangeAspect="1" noChangeArrowheads="1" noTextEdit="1"/>
          </p:cNvSpPr>
          <p:nvPr>
            <p:ph type="sldImg"/>
          </p:nvPr>
        </p:nvSpPr>
        <p:spPr bwMode="auto">
          <a:xfrm>
            <a:off x="354013" y="1112838"/>
            <a:ext cx="6135687" cy="3451225"/>
          </a:xfrm>
          <a:noFill/>
          <a:ln>
            <a:solidFill>
              <a:srgbClr val="000000"/>
            </a:solidFill>
            <a:miter lim="800000"/>
            <a:headEnd/>
            <a:tailEnd/>
          </a:ln>
        </p:spPr>
      </p:sp>
      <p:sp>
        <p:nvSpPr>
          <p:cNvPr id="402434" name="Rectangle 4"/>
          <p:cNvSpPr>
            <a:spLocks noGrp="1" noChangeArrowheads="1"/>
          </p:cNvSpPr>
          <p:nvPr>
            <p:ph type="body" idx="1"/>
          </p:nvPr>
        </p:nvSpPr>
        <p:spPr bwMode="auto">
          <a:xfrm>
            <a:off x="812800" y="4729163"/>
            <a:ext cx="5440363" cy="3910012"/>
          </a:xfrm>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1570656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2"/>
          <p:cNvSpPr>
            <a:spLocks noGrp="1" noRot="1" noChangeAspect="1" noChangeArrowheads="1" noTextEdit="1"/>
          </p:cNvSpPr>
          <p:nvPr>
            <p:ph type="sldImg"/>
          </p:nvPr>
        </p:nvSpPr>
        <p:spPr bwMode="auto">
          <a:xfrm>
            <a:off x="417513" y="1154113"/>
            <a:ext cx="5964237" cy="3354387"/>
          </a:xfrm>
          <a:noFill/>
          <a:ln>
            <a:solidFill>
              <a:srgbClr val="000000"/>
            </a:solidFill>
            <a:miter lim="800000"/>
            <a:headEnd/>
            <a:tailEnd/>
          </a:ln>
        </p:spPr>
      </p:sp>
      <p:sp>
        <p:nvSpPr>
          <p:cNvPr id="404482" name="Rectangle 4"/>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39180895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942510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881641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Rot="1" noChangeAspect="1" noChangeArrowheads="1" noTextEdit="1"/>
          </p:cNvSpPr>
          <p:nvPr>
            <p:ph type="sldImg"/>
          </p:nvPr>
        </p:nvSpPr>
        <p:spPr bwMode="auto">
          <a:xfrm>
            <a:off x="420688" y="1131888"/>
            <a:ext cx="5919787" cy="3328987"/>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19950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Rot="1" noChangeAspect="1" noChangeArrowheads="1" noTextEdit="1"/>
          </p:cNvSpPr>
          <p:nvPr>
            <p:ph type="sldImg"/>
          </p:nvPr>
        </p:nvSpPr>
        <p:spPr bwMode="auto">
          <a:xfrm>
            <a:off x="401638" y="1109663"/>
            <a:ext cx="6035675" cy="3395662"/>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dirty="0"/>
          </a:p>
        </p:txBody>
      </p:sp>
    </p:spTree>
    <p:extLst>
      <p:ext uri="{BB962C8B-B14F-4D97-AF65-F5344CB8AC3E}">
        <p14:creationId xmlns:p14="http://schemas.microsoft.com/office/powerpoint/2010/main" val="52834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noTextEdit="1"/>
          </p:cNvSpPr>
          <p:nvPr>
            <p:ph type="sldImg"/>
          </p:nvPr>
        </p:nvSpPr>
        <p:spPr bwMode="auto">
          <a:xfrm>
            <a:off x="390525" y="1268413"/>
            <a:ext cx="5948363" cy="3346450"/>
          </a:xfrm>
          <a:noFill/>
          <a:ln>
            <a:solidFill>
              <a:srgbClr val="000000"/>
            </a:solidFill>
            <a:miter lim="800000"/>
            <a:headEnd/>
            <a:tailEnd/>
          </a:ln>
        </p:spPr>
      </p:sp>
    </p:spTree>
    <p:extLst>
      <p:ext uri="{BB962C8B-B14F-4D97-AF65-F5344CB8AC3E}">
        <p14:creationId xmlns:p14="http://schemas.microsoft.com/office/powerpoint/2010/main" val="3520217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de rappel leur est envoyé en fin de journée (J1).</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Rot="1" noChangeAspect="1" noTextEdit="1"/>
          </p:cNvSpPr>
          <p:nvPr>
            <p:ph type="sldImg"/>
          </p:nvPr>
        </p:nvSpPr>
        <p:spPr bwMode="auto">
          <a:xfrm>
            <a:off x="365125" y="1085850"/>
            <a:ext cx="6072188" cy="3414713"/>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2181607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Rot="1" noChangeAspect="1" noChangeArrowheads="1" noTextEdit="1"/>
          </p:cNvSpPr>
          <p:nvPr>
            <p:ph type="sldImg"/>
          </p:nvPr>
        </p:nvSpPr>
        <p:spPr bwMode="auto">
          <a:xfrm>
            <a:off x="330200" y="1073150"/>
            <a:ext cx="6151563" cy="3460750"/>
          </a:xfrm>
          <a:noFill/>
          <a:ln>
            <a:solidFill>
              <a:srgbClr val="000000"/>
            </a:solidFill>
            <a:miter lim="800000"/>
            <a:headEnd/>
            <a:tailEnd/>
          </a:ln>
        </p:spPr>
      </p:sp>
      <p:sp>
        <p:nvSpPr>
          <p:cNvPr id="416770" name="Rectangle 3"/>
          <p:cNvSpPr>
            <a:spLocks noGrp="1" noChangeArrowheads="1"/>
          </p:cNvSpPr>
          <p:nvPr>
            <p:ph type="body" idx="1"/>
          </p:nvPr>
        </p:nvSpPr>
        <p:spPr bwMode="auto">
          <a:xfrm>
            <a:off x="862013" y="4967288"/>
            <a:ext cx="5424487" cy="4705350"/>
          </a:xfrm>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10324262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bwMode="auto">
          <a:xfrm>
            <a:off x="295275" y="1263650"/>
            <a:ext cx="6142038" cy="345440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497155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Rot="1" noChangeAspect="1" noChangeArrowheads="1" noTextEdit="1"/>
          </p:cNvSpPr>
          <p:nvPr>
            <p:ph type="sldImg"/>
          </p:nvPr>
        </p:nvSpPr>
        <p:spPr bwMode="auto">
          <a:xfrm>
            <a:off x="388938" y="1109663"/>
            <a:ext cx="6011862" cy="3382962"/>
          </a:xfrm>
          <a:noFill/>
          <a:ln>
            <a:solidFill>
              <a:srgbClr val="000000"/>
            </a:solidFill>
            <a:miter lim="800000"/>
            <a:headEnd/>
            <a:tailEnd/>
          </a:ln>
        </p:spPr>
      </p:sp>
    </p:spTree>
    <p:extLst>
      <p:ext uri="{BB962C8B-B14F-4D97-AF65-F5344CB8AC3E}">
        <p14:creationId xmlns:p14="http://schemas.microsoft.com/office/powerpoint/2010/main" val="34106608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noRot="1" noChangeAspect="1" noChangeArrowheads="1" noTextEdit="1"/>
          </p:cNvSpPr>
          <p:nvPr>
            <p:ph type="sldImg"/>
          </p:nvPr>
        </p:nvSpPr>
        <p:spPr bwMode="auto">
          <a:xfrm>
            <a:off x="293688" y="1101725"/>
            <a:ext cx="6210300" cy="3494088"/>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191889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Grp="1" noRot="1" noChangeAspect="1" noChangeArrowheads="1" noTextEdit="1"/>
          </p:cNvSpPr>
          <p:nvPr>
            <p:ph type="sldImg"/>
          </p:nvPr>
        </p:nvSpPr>
        <p:spPr bwMode="auto">
          <a:xfrm>
            <a:off x="400050" y="1122363"/>
            <a:ext cx="5938838" cy="334010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62479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2701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1182A5-3CBF-413C-959E-A2F04F4F1A48}" type="slidenum">
              <a:rPr lang="fr-FR"/>
              <a:pPr fontAlgn="base">
                <a:spcBef>
                  <a:spcPct val="0"/>
                </a:spcBef>
                <a:spcAft>
                  <a:spcPct val="0"/>
                </a:spcAft>
              </a:pPr>
              <a:t>77</a:t>
            </a:fld>
            <a:endParaRPr lang="fr-FR"/>
          </a:p>
        </p:txBody>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022759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a:xfrm>
            <a:off x="679450" y="4778375"/>
            <a:ext cx="5767070" cy="3910013"/>
          </a:xfrm>
        </p:spPr>
        <p:txBody>
          <a:bodyPr/>
          <a:lstStyle/>
          <a:p>
            <a:r>
              <a:rPr lang="fr-FR" b="1" u="sng" dirty="0"/>
              <a:t>Commentaires</a:t>
            </a:r>
          </a:p>
          <a:p>
            <a:endParaRPr lang="fr-FR" dirty="0"/>
          </a:p>
          <a:p>
            <a:pPr marL="171450" indent="-171450">
              <a:buFont typeface="Arial" panose="020B0604020202020204" pitchFamily="34" charset="0"/>
              <a:buChar char="•"/>
            </a:pPr>
            <a:r>
              <a:rPr lang="fr-FR" b="1" dirty="0"/>
              <a:t>Visualiser le film campagne d’information Médicaments et Grossesse</a:t>
            </a:r>
          </a:p>
          <a:p>
            <a:endParaRPr lang="fr-FR"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FR" altLang="fr-FR" b="1" dirty="0"/>
              <a:t>Evoquer le nouveau site </a:t>
            </a:r>
            <a:r>
              <a:rPr lang="fr-FR" altLang="fr-FR" dirty="0"/>
              <a:t>créé par Santé Publique France, pour accompagner les jeunes parents, face aux questions qu’ils se posent  : </a:t>
            </a:r>
            <a:r>
              <a:rPr lang="fr-FR" altLang="fr-FR" b="1" u="sng" dirty="0"/>
              <a:t>www.1000-premiers-jours.fr</a:t>
            </a:r>
          </a:p>
          <a:p>
            <a:endParaRPr lang="fr-FR" dirty="0"/>
          </a:p>
        </p:txBody>
      </p:sp>
    </p:spTree>
    <p:extLst>
      <p:ext uri="{BB962C8B-B14F-4D97-AF65-F5344CB8AC3E}">
        <p14:creationId xmlns:p14="http://schemas.microsoft.com/office/powerpoint/2010/main" val="18033757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a:xfrm>
            <a:off x="571500" y="4778375"/>
            <a:ext cx="6227763" cy="4700905"/>
          </a:xfrm>
        </p:spPr>
        <p:txBody>
          <a:bodyPr/>
          <a:lstStyle/>
          <a:p>
            <a:r>
              <a:rPr lang="fr-FR" b="1" u="sng" dirty="0"/>
              <a:t>Commentaires</a:t>
            </a:r>
          </a:p>
          <a:p>
            <a:pPr marL="171450" indent="-171450">
              <a:spcBef>
                <a:spcPts val="600"/>
              </a:spcBef>
              <a:buFont typeface="Arial" panose="020B0604020202020204" pitchFamily="34" charset="0"/>
              <a:buChar char="•"/>
              <a:defRPr/>
            </a:pPr>
            <a:r>
              <a:rPr lang="fr-FR" b="1" dirty="0">
                <a:solidFill>
                  <a:schemeClr val="dk1"/>
                </a:solidFill>
                <a:ea typeface="Calibri"/>
                <a:sym typeface="Calibri"/>
              </a:rPr>
              <a:t>Valoriser les rôles de l’équipe officinal dans l’accompagnement de la grossesse</a:t>
            </a:r>
          </a:p>
          <a:p>
            <a:r>
              <a:rPr lang="fr-FR" dirty="0"/>
              <a:t>L’équipe officinale</a:t>
            </a:r>
            <a:r>
              <a:rPr lang="fr-FR" baseline="0" dirty="0"/>
              <a:t> a un rôle fondamental auprès de la femme enceinte pour :</a:t>
            </a:r>
          </a:p>
          <a:p>
            <a:pPr marL="171467" indent="-171467">
              <a:spcBef>
                <a:spcPts val="600"/>
              </a:spcBef>
              <a:buFontTx/>
              <a:buChar char="-"/>
            </a:pPr>
            <a:r>
              <a:rPr lang="fr-FR" baseline="0" dirty="0"/>
              <a:t>l’informer des risques du tabac et de l’alcool pour son futur bébé et accompagner son sevrage tabagique si besoin</a:t>
            </a:r>
          </a:p>
          <a:p>
            <a:pPr>
              <a:spcBef>
                <a:spcPts val="600"/>
              </a:spcBef>
            </a:pPr>
            <a:r>
              <a:rPr lang="fr-FR" b="1" baseline="0" dirty="0">
                <a:sym typeface="MS Outlook" panose="05010100010000000000" pitchFamily="2" charset="2"/>
              </a:rPr>
              <a:t> Faire le lien avec la partie « sevrage tabagique » abordée en J1</a:t>
            </a:r>
            <a:endParaRPr lang="fr-FR" b="1" baseline="0" dirty="0"/>
          </a:p>
          <a:p>
            <a:pPr marL="171467" indent="-171467">
              <a:spcBef>
                <a:spcPts val="600"/>
              </a:spcBef>
              <a:buFontTx/>
              <a:buChar char="-"/>
            </a:pPr>
            <a:r>
              <a:rPr lang="fr-FR" baseline="0" dirty="0"/>
              <a:t>l’informer des risques de l’automédication aussi bien pendant sa grossesse que lors de l’allaitement</a:t>
            </a:r>
          </a:p>
          <a:p>
            <a:pPr>
              <a:spcBef>
                <a:spcPts val="600"/>
              </a:spcBef>
            </a:pPr>
            <a:r>
              <a:rPr lang="fr-FR" baseline="0" dirty="0"/>
              <a:t>La grossesse est un état physiologique qui s’accompagne régulièrement d’une succession de petits maux. </a:t>
            </a:r>
            <a:r>
              <a:rPr lang="fr-FR" b="1" baseline="0" dirty="0"/>
              <a:t>L’équipe officinale est un acteur privilégié pour accompagner les femmes enceintes, en 1</a:t>
            </a:r>
            <a:r>
              <a:rPr lang="fr-FR" b="1" baseline="30000" dirty="0"/>
              <a:t>ère</a:t>
            </a:r>
            <a:r>
              <a:rPr lang="fr-FR" b="1" baseline="0" dirty="0"/>
              <a:t> intention </a:t>
            </a:r>
            <a:r>
              <a:rPr lang="fr-FR" baseline="0" dirty="0"/>
              <a:t>et gérer ces manifestations désagréables.</a:t>
            </a:r>
          </a:p>
          <a:p>
            <a:pPr marL="182581" indent="-182581">
              <a:lnSpc>
                <a:spcPct val="90000"/>
              </a:lnSpc>
              <a:spcBef>
                <a:spcPts val="1200"/>
              </a:spcBef>
              <a:buFontTx/>
              <a:buChar char="•"/>
            </a:pPr>
            <a:r>
              <a:rPr lang="fr-FR" altLang="ja-JP" b="1" dirty="0"/>
              <a:t>Les interpeler sur l’intérêt et l’apport des médicaments homéopathiques </a:t>
            </a:r>
          </a:p>
          <a:p>
            <a:pPr>
              <a:lnSpc>
                <a:spcPct val="90000"/>
              </a:lnSpc>
              <a:spcBef>
                <a:spcPts val="600"/>
              </a:spcBef>
            </a:pPr>
            <a:r>
              <a:rPr lang="fr-FR" altLang="fr-FR" dirty="0">
                <a:ea typeface="ＭＳ Ｐゴシック" panose="020B0600070205080204" pitchFamily="34" charset="-128"/>
              </a:rPr>
              <a:t>Son </a:t>
            </a:r>
            <a:r>
              <a:rPr lang="fr-FR" altLang="fr-FR" b="1" dirty="0">
                <a:ea typeface="ＭＳ Ｐゴシック" panose="020B0600070205080204" pitchFamily="34" charset="-128"/>
              </a:rPr>
              <a:t>efficacité</a:t>
            </a:r>
            <a:r>
              <a:rPr lang="fr-FR" altLang="fr-FR" dirty="0">
                <a:ea typeface="ＭＳ Ｐゴシック" panose="020B0600070205080204" pitchFamily="34" charset="-128"/>
              </a:rPr>
              <a:t> et sa </a:t>
            </a:r>
            <a:r>
              <a:rPr lang="fr-FR" altLang="fr-FR" b="1" dirty="0">
                <a:ea typeface="ＭＳ Ｐゴシック" panose="020B0600070205080204" pitchFamily="34" charset="-128"/>
              </a:rPr>
              <a:t>non-</a:t>
            </a:r>
            <a:r>
              <a:rPr lang="fr-FR" altLang="fr-FR" b="1" dirty="0" err="1">
                <a:ea typeface="ＭＳ Ｐゴシック" panose="020B0600070205080204" pitchFamily="34" charset="-128"/>
              </a:rPr>
              <a:t>iatrogénicité</a:t>
            </a:r>
            <a:r>
              <a:rPr lang="fr-FR" altLang="fr-FR" dirty="0">
                <a:ea typeface="ＭＳ Ｐゴシック" panose="020B0600070205080204" pitchFamily="34" charset="-128"/>
              </a:rPr>
              <a:t> font de l’homéopathie la </a:t>
            </a:r>
            <a:r>
              <a:rPr lang="fr-FR" altLang="fr-FR" b="1" dirty="0">
                <a:ea typeface="ＭＳ Ｐゴシック" panose="020B0600070205080204" pitchFamily="34" charset="-128"/>
              </a:rPr>
              <a:t>thérapeutique de choix</a:t>
            </a:r>
            <a:r>
              <a:rPr lang="fr-FR" altLang="fr-FR" dirty="0">
                <a:ea typeface="ＭＳ Ｐゴシック" panose="020B0600070205080204" pitchFamily="34" charset="-128"/>
              </a:rPr>
              <a:t> pour les femmes enceintes et les femmes allaitantes.</a:t>
            </a:r>
          </a:p>
          <a:p>
            <a:pPr>
              <a:lnSpc>
                <a:spcPct val="90000"/>
              </a:lnSpc>
              <a:spcBef>
                <a:spcPts val="300"/>
              </a:spcBef>
            </a:pPr>
            <a:r>
              <a:rPr lang="fr-FR" b="1" dirty="0">
                <a:ea typeface="ＭＳ Ｐゴシック" panose="020B0600070205080204" pitchFamily="34" charset="-128"/>
              </a:rPr>
              <a:t>La balance bénéfice/risque favorable légitime sa place de 1</a:t>
            </a:r>
            <a:r>
              <a:rPr lang="fr-FR" b="1" baseline="30000" dirty="0">
                <a:ea typeface="ＭＳ Ｐゴシック" panose="020B0600070205080204" pitchFamily="34" charset="-128"/>
              </a:rPr>
              <a:t>ère</a:t>
            </a:r>
            <a:r>
              <a:rPr lang="fr-FR" b="1" dirty="0">
                <a:ea typeface="ＭＳ Ｐゴシック" panose="020B0600070205080204" pitchFamily="34" charset="-128"/>
              </a:rPr>
              <a:t> intention pour gérer les petits mots de la grossesse</a:t>
            </a:r>
            <a:r>
              <a:rPr lang="fr-FR" dirty="0">
                <a:ea typeface="ＭＳ Ｐゴシック" panose="020B0600070205080204" pitchFamily="34" charset="-128"/>
              </a:rPr>
              <a:t>.</a:t>
            </a:r>
          </a:p>
          <a:p>
            <a:pPr defTabSz="914491">
              <a:lnSpc>
                <a:spcPct val="90000"/>
              </a:lnSpc>
              <a:spcBef>
                <a:spcPts val="600"/>
              </a:spcBef>
            </a:pPr>
            <a:r>
              <a:rPr lang="fr-FR" dirty="0">
                <a:sym typeface="MS Outlook" panose="05010100010000000000" pitchFamily="2" charset="2"/>
              </a:rPr>
              <a:t> Pour info : les TM et les gouttes sont contre-indiquées du fait de la présence d’alcool</a:t>
            </a:r>
            <a:endParaRPr lang="fr-FR" dirty="0"/>
          </a:p>
          <a:p>
            <a:pPr defTabSz="914491">
              <a:lnSpc>
                <a:spcPct val="90000"/>
              </a:lnSpc>
              <a:spcBef>
                <a:spcPts val="300"/>
              </a:spcBef>
            </a:pPr>
            <a:endParaRPr lang="fr-FR" dirty="0"/>
          </a:p>
          <a:p>
            <a:pPr defTabSz="914491">
              <a:lnSpc>
                <a:spcPct val="90000"/>
              </a:lnSpc>
              <a:spcBef>
                <a:spcPts val="300"/>
              </a:spcBef>
            </a:pPr>
            <a:r>
              <a:rPr lang="fr-FR" dirty="0"/>
              <a:t>L’arrivée d’un enfant marque souvent l’entrée de l’homéopathie dans la famille.</a:t>
            </a:r>
            <a:endParaRPr lang="fr-FR" baseline="0" dirty="0"/>
          </a:p>
          <a:p>
            <a:pPr>
              <a:lnSpc>
                <a:spcPct val="90000"/>
              </a:lnSpc>
              <a:spcBef>
                <a:spcPts val="300"/>
              </a:spcBef>
            </a:pPr>
            <a:endParaRPr lang="fr-FR" dirty="0"/>
          </a:p>
          <a:p>
            <a:r>
              <a:rPr lang="fr-FR" dirty="0"/>
              <a:t>Et en complément au comptoir, différents conseils </a:t>
            </a:r>
            <a:r>
              <a:rPr lang="fr-FR" dirty="0" err="1"/>
              <a:t>hygiéno-diétiques</a:t>
            </a:r>
            <a:r>
              <a:rPr lang="fr-FR" dirty="0"/>
              <a:t> seront prodigués à la future maman.</a:t>
            </a:r>
          </a:p>
          <a:p>
            <a:endParaRPr lang="fr-FR" dirty="0"/>
          </a:p>
        </p:txBody>
      </p:sp>
    </p:spTree>
    <p:extLst>
      <p:ext uri="{BB962C8B-B14F-4D97-AF65-F5344CB8AC3E}">
        <p14:creationId xmlns:p14="http://schemas.microsoft.com/office/powerpoint/2010/main" val="443570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bwMode="auto">
          <a:xfrm>
            <a:off x="298450" y="1235075"/>
            <a:ext cx="6105525" cy="3433763"/>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716875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731463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369870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Grp="1" noRot="1" noChangeAspect="1" noChangeArrowheads="1" noTextEdit="1"/>
          </p:cNvSpPr>
          <p:nvPr>
            <p:ph type="sldImg"/>
          </p:nvPr>
        </p:nvSpPr>
        <p:spPr bwMode="auto">
          <a:xfrm>
            <a:off x="433388" y="1116013"/>
            <a:ext cx="5967412" cy="335597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93989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0369136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606266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122653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774192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454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34621251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597448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20958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noTextEdit="1"/>
          </p:cNvSpPr>
          <p:nvPr>
            <p:ph type="sldImg"/>
          </p:nvPr>
        </p:nvSpPr>
        <p:spPr bwMode="auto">
          <a:xfrm>
            <a:off x="330200" y="1206500"/>
            <a:ext cx="6132513" cy="3449638"/>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3027820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515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30940267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346288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Espace réservé de l'image des diapositives 1"/>
          <p:cNvSpPr>
            <a:spLocks noGrp="1" noRot="1" noChangeAspect="1" noTextEdit="1"/>
          </p:cNvSpPr>
          <p:nvPr>
            <p:ph type="sldImg"/>
          </p:nvPr>
        </p:nvSpPr>
        <p:spPr bwMode="auto">
          <a:xfrm>
            <a:off x="363538" y="1227138"/>
            <a:ext cx="6122987" cy="3443287"/>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192532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5773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20175003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5977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40620093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6182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4465060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Grp="1" noRot="1" noChangeAspect="1" noChangeArrowheads="1" noTextEdit="1"/>
          </p:cNvSpPr>
          <p:nvPr>
            <p:ph type="sldImg"/>
          </p:nvPr>
        </p:nvSpPr>
        <p:spPr bwMode="auto">
          <a:xfrm>
            <a:off x="473075" y="746125"/>
            <a:ext cx="5951538" cy="3348038"/>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76518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ChangeArrowheads="1" noTextEdit="1"/>
          </p:cNvSpPr>
          <p:nvPr>
            <p:ph type="sldImg"/>
          </p:nvPr>
        </p:nvSpPr>
        <p:spPr bwMode="auto">
          <a:xfrm>
            <a:off x="531813" y="769938"/>
            <a:ext cx="6135687" cy="345122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914332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166761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Rot="1" noChangeAspect="1" noChangeArrowheads="1" noTextEdit="1"/>
          </p:cNvSpPr>
          <p:nvPr>
            <p:ph type="sldImg"/>
          </p:nvPr>
        </p:nvSpPr>
        <p:spPr bwMode="auto">
          <a:xfrm>
            <a:off x="349250" y="1135063"/>
            <a:ext cx="6135688" cy="345122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8183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13695" y="-2210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srcRect l="3709" r="28055"/>
            <a:stretch>
              <a:fillRect/>
            </a:stretch>
          </p:blipFill>
          <p:spPr bwMode="auto">
            <a:xfrm>
              <a:off x="447311" y="-4421"/>
              <a:ext cx="1651380" cy="1776988"/>
            </a:xfrm>
            <a:prstGeom prst="rect">
              <a:avLst/>
            </a:prstGeom>
            <a:noFill/>
            <a:ln w="9525">
              <a:noFill/>
              <a:miter lim="800000"/>
              <a:headEnd/>
              <a:tailEnd/>
            </a:ln>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5E28E84A-E558-4E37-B814-BDF7D495BB0B}"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srcRect/>
          <a:stretch>
            <a:fillRect/>
          </a:stretch>
        </p:blipFill>
        <p:spPr bwMode="auto">
          <a:xfrm>
            <a:off x="-176213" y="-295275"/>
            <a:ext cx="3403601" cy="2500313"/>
          </a:xfrm>
          <a:prstGeom prst="rect">
            <a:avLst/>
          </a:prstGeom>
          <a:noFill/>
          <a:ln w="9525">
            <a:noFill/>
            <a:miter lim="800000"/>
            <a:headEnd/>
            <a:tailEnd/>
          </a:ln>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p:txBody>
          <a:bodyPr/>
          <a:lstStyle/>
          <a:p>
            <a:r>
              <a:rPr lang="fr-FR"/>
              <a:t>Modifiez le style du titre</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srcRect l="3709" r="28055"/>
            <a:stretch>
              <a:fillRect/>
            </a:stretch>
          </p:blipFill>
          <p:spPr bwMode="auto">
            <a:xfrm>
              <a:off x="447311" y="-4421"/>
              <a:ext cx="1651380" cy="1776988"/>
            </a:xfrm>
            <a:prstGeom prst="rect">
              <a:avLst/>
            </a:prstGeom>
            <a:noFill/>
            <a:ln w="9525">
              <a:noFill/>
              <a:miter lim="800000"/>
              <a:headEnd/>
              <a:tailEnd/>
            </a:ln>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fld id="{107E17C0-CE94-49AC-9312-1755F9F2DE24}" type="slidenum">
              <a:rPr lang="fr-FR" altLang="fr-FR" sz="900">
                <a:solidFill>
                  <a:srgbClr val="000000"/>
                </a:solidFill>
                <a:latin typeface="Tahoma" panose="020B0604030504040204" pitchFamily="34" charset="0"/>
                <a:ea typeface="ＭＳ Ｐゴシック" panose="020B0600070205080204" pitchFamily="34" charset="-128"/>
              </a:rPr>
              <a:pPr eaLnBrk="0" hangingPunct="0">
                <a:defRPr/>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srcRect/>
          <a:stretch>
            <a:fillRect/>
          </a:stretch>
        </p:blipFill>
        <p:spPr bwMode="auto">
          <a:xfrm>
            <a:off x="-176213" y="-295275"/>
            <a:ext cx="3403601" cy="2500313"/>
          </a:xfrm>
          <a:prstGeom prst="rect">
            <a:avLst/>
          </a:prstGeom>
          <a:noFill/>
          <a:ln w="9525">
            <a:noFill/>
            <a:miter lim="800000"/>
            <a:headEnd/>
            <a:tailEnd/>
          </a:ln>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srcRect l="3709" r="28055"/>
            <a:stretch>
              <a:fillRect/>
            </a:stretch>
          </p:blipFill>
          <p:spPr bwMode="auto">
            <a:xfrm>
              <a:off x="447311" y="-4421"/>
              <a:ext cx="1651380" cy="1776988"/>
            </a:xfrm>
            <a:prstGeom prst="rect">
              <a:avLst/>
            </a:prstGeom>
            <a:noFill/>
            <a:ln w="9525">
              <a:noFill/>
              <a:miter lim="800000"/>
              <a:headEnd/>
              <a:tailEnd/>
            </a:ln>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91472618-6E40-42C1-AAAD-6D8BF6CE9459}"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p:txBody>
          <a:bodyPr/>
          <a:lstStyle/>
          <a:p>
            <a:r>
              <a:rPr lang="fr-FR"/>
              <a:t>Modifiez le style du titre</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srcRect l="3709" r="28055"/>
            <a:stretch>
              <a:fillRect/>
            </a:stretch>
          </p:blipFill>
          <p:spPr bwMode="auto">
            <a:xfrm>
              <a:off x="447311" y="-4421"/>
              <a:ext cx="1651380" cy="1776988"/>
            </a:xfrm>
            <a:prstGeom prst="rect">
              <a:avLst/>
            </a:prstGeom>
            <a:noFill/>
            <a:ln w="9525">
              <a:noFill/>
              <a:miter lim="800000"/>
              <a:headEnd/>
              <a:tailEnd/>
            </a:ln>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fld id="{1F23EF81-46FE-4F9C-A5E0-99B28CD6D972}" type="slidenum">
              <a:rPr lang="fr-FR" altLang="fr-FR" sz="900">
                <a:solidFill>
                  <a:srgbClr val="000000"/>
                </a:solidFill>
                <a:latin typeface="Tahoma" panose="020B0604030504040204" pitchFamily="34" charset="0"/>
                <a:ea typeface="ＭＳ Ｐゴシック" panose="020B0600070205080204" pitchFamily="34" charset="-128"/>
              </a:rPr>
              <a:pPr eaLnBrk="0" hangingPunct="0">
                <a:defRPr/>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pPr eaLnBrk="0" hangingPunct="0"/>
            <a:endParaRPr lang="fr-FR" sz="1600">
              <a:solidFill>
                <a:prstClr val="black"/>
              </a:solidFill>
              <a:latin typeface="Arial" panose="020B0604020202020204" pitchFamily="34" charset="0"/>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pPr eaLnBrk="0" hangingPunct="0"/>
            <a:r>
              <a:rPr lang="fr-FR" sz="1600">
                <a:solidFill>
                  <a:prstClr val="black"/>
                </a:solidFill>
                <a:latin typeface="Arial" panose="020B0604020202020204" pitchFamily="34" charset="0"/>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127877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15025919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9596215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Tree>
    <p:extLst>
      <p:ext uri="{BB962C8B-B14F-4D97-AF65-F5344CB8AC3E}">
        <p14:creationId xmlns:p14="http://schemas.microsoft.com/office/powerpoint/2010/main" val="17718416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7797778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Tree>
    <p:extLst>
      <p:ext uri="{BB962C8B-B14F-4D97-AF65-F5344CB8AC3E}">
        <p14:creationId xmlns:p14="http://schemas.microsoft.com/office/powerpoint/2010/main" val="39421838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193123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30588352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20456661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dirty="0">
              <a:solidFill>
                <a:prstClr val="black"/>
              </a:solidFill>
              <a:latin typeface="Arial" panose="020B0604020202020204" pitchFamily="34" charset="0"/>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326981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dirty="0">
              <a:solidFill>
                <a:prstClr val="black"/>
              </a:solidFill>
              <a:latin typeface="Arial" panose="020B0604020202020204" pitchFamily="34"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6972519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dirty="0">
              <a:solidFill>
                <a:prstClr val="black"/>
              </a:solidFill>
              <a:latin typeface="Arial" panose="020B0604020202020204" pitchFamily="34" charset="0"/>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551377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dirty="0">
              <a:solidFill>
                <a:prstClr val="black"/>
              </a:solidFill>
              <a:latin typeface="Arial" panose="020B0604020202020204" pitchFamily="34" charset="0"/>
            </a:endParaRPr>
          </a:p>
        </p:txBody>
      </p:sp>
    </p:spTree>
    <p:extLst>
      <p:ext uri="{BB962C8B-B14F-4D97-AF65-F5344CB8AC3E}">
        <p14:creationId xmlns:p14="http://schemas.microsoft.com/office/powerpoint/2010/main" val="14419661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9941088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201943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9703485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71834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79262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323387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6099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8155797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5276642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07270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410261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417652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2742653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srcRect l="3709" r="28055"/>
            <a:stretch>
              <a:fillRect/>
            </a:stretch>
          </p:blipFill>
          <p:spPr bwMode="auto">
            <a:xfrm>
              <a:off x="447311" y="-4421"/>
              <a:ext cx="1651380" cy="1776988"/>
            </a:xfrm>
            <a:prstGeom prst="rect">
              <a:avLst/>
            </a:prstGeom>
            <a:noFill/>
            <a:ln w="9525">
              <a:noFill/>
              <a:miter lim="800000"/>
              <a:headEnd/>
              <a:tailEnd/>
            </a:ln>
          </p:spPr>
        </p:pic>
      </p:grpSp>
    </p:spTree>
    <p:extLst>
      <p:ext uri="{BB962C8B-B14F-4D97-AF65-F5344CB8AC3E}">
        <p14:creationId xmlns:p14="http://schemas.microsoft.com/office/powerpoint/2010/main" val="1651089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2298259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5897306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821747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1140539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2AB31BDF-C8EC-44D7-8D8B-D6358606DA31}"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729741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Disposition personnalisé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srcRect l="3709" r="28055"/>
            <a:stretch>
              <a:fillRect/>
            </a:stretch>
          </p:blipFill>
          <p:spPr bwMode="auto">
            <a:xfrm>
              <a:off x="447311" y="-4421"/>
              <a:ext cx="1651380" cy="1776988"/>
            </a:xfrm>
            <a:prstGeom prst="rect">
              <a:avLst/>
            </a:prstGeom>
            <a:noFill/>
            <a:ln w="9525">
              <a:noFill/>
              <a:miter lim="800000"/>
              <a:headEnd/>
              <a:tailEnd/>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srcRect l="3709" r="28055"/>
            <a:stretch>
              <a:fillRect/>
            </a:stretch>
          </p:blipFill>
          <p:spPr bwMode="auto">
            <a:xfrm>
              <a:off x="447311" y="-4421"/>
              <a:ext cx="1651380" cy="1776988"/>
            </a:xfrm>
            <a:prstGeom prst="rect">
              <a:avLst/>
            </a:prstGeom>
            <a:noFill/>
            <a:ln w="9525">
              <a:noFill/>
              <a:miter lim="800000"/>
              <a:headEnd/>
              <a:tailEnd/>
            </a:ln>
          </p:spPr>
        </p:pic>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2AB31BDF-C8EC-44D7-8D8B-D6358606DA31}"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srcRect l="3709" r="28055"/>
            <a:stretch>
              <a:fillRect/>
            </a:stretch>
          </p:blipFill>
          <p:spPr bwMode="auto">
            <a:xfrm>
              <a:off x="447311" y="-4421"/>
              <a:ext cx="1651380" cy="1776988"/>
            </a:xfrm>
            <a:prstGeom prst="rect">
              <a:avLst/>
            </a:prstGeom>
            <a:noFill/>
            <a:ln w="9525">
              <a:noFill/>
              <a:miter lim="800000"/>
              <a:headEnd/>
              <a:tailEnd/>
            </a:ln>
          </p:spPr>
        </p:pic>
      </p:grpSp>
      <p:pic>
        <p:nvPicPr>
          <p:cNvPr id="6" name="Image 5"/>
          <p:cNvPicPr>
            <a:picLocks noChangeAspect="1"/>
          </p:cNvPicPr>
          <p:nvPr userDrawn="1"/>
        </p:nvPicPr>
        <p:blipFill>
          <a:blip r:embed="rId3"/>
          <a:srcRect/>
          <a:stretch>
            <a:fillRect/>
          </a:stretch>
        </p:blipFill>
        <p:spPr bwMode="auto">
          <a:xfrm>
            <a:off x="3175" y="0"/>
            <a:ext cx="12185650" cy="6858000"/>
          </a:xfrm>
          <a:prstGeom prst="rect">
            <a:avLst/>
          </a:prstGeom>
          <a:noFill/>
          <a:ln w="9525">
            <a:noFill/>
            <a:miter lim="800000"/>
            <a:headEnd/>
            <a:tailEnd/>
          </a:ln>
        </p:spPr>
      </p:pic>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B669112F-7761-4B93-9FE4-E19F5DCD1E97}"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srcRect l="3709" r="28055"/>
            <a:stretch>
              <a:fillRect/>
            </a:stretch>
          </p:blipFill>
          <p:spPr bwMode="auto">
            <a:xfrm>
              <a:off x="447311" y="-4421"/>
              <a:ext cx="1651380" cy="1776988"/>
            </a:xfrm>
            <a:prstGeom prst="rect">
              <a:avLst/>
            </a:prstGeom>
            <a:noFill/>
            <a:ln w="9525">
              <a:noFill/>
              <a:miter lim="800000"/>
              <a:headEnd/>
              <a:tailEnd/>
            </a:ln>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054E3DEC-15A7-426B-9AC4-C1890178D263}"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theme" Target="../theme/theme10.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2.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4.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image" Target="../media/image2.png"/><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theme" Target="../theme/theme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image" Target="../media/image2.png"/><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theme" Target="../theme/theme6.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image" Target="../media/image2.png"/><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2.png"/><Relationship Id="rId2" Type="http://schemas.openxmlformats.org/officeDocument/2006/relationships/slideLayout" Target="../slideLayouts/slideLayout126.xml"/><Relationship Id="rId16" Type="http://schemas.openxmlformats.org/officeDocument/2006/relationships/image" Target="../media/image7.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7.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image" Target="../media/image2.png"/><Relationship Id="rId2" Type="http://schemas.openxmlformats.org/officeDocument/2006/relationships/slideLayout" Target="../slideLayouts/slideLayout140.xml"/><Relationship Id="rId16" Type="http://schemas.openxmlformats.org/officeDocument/2006/relationships/image" Target="../media/image7.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8.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2.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Image 1"/>
          <p:cNvPicPr>
            <a:picLocks noChangeAspect="1"/>
          </p:cNvPicPr>
          <p:nvPr userDrawn="1"/>
        </p:nvPicPr>
        <p:blipFill>
          <a:blip r:embed="rId21"/>
          <a:srcRect/>
          <a:stretch>
            <a:fillRect/>
          </a:stretch>
        </p:blipFill>
        <p:spPr bwMode="auto">
          <a:xfrm>
            <a:off x="3175" y="0"/>
            <a:ext cx="12185650" cy="6858000"/>
          </a:xfrm>
          <a:prstGeom prst="rect">
            <a:avLst/>
          </a:prstGeom>
          <a:noFill/>
          <a:ln w="9525">
            <a:noFill/>
            <a:miter lim="800000"/>
            <a:headEnd/>
            <a:tailEnd/>
          </a:ln>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57967848-4B0D-48A0-85E6-C1ABCEB45E2D}"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4341"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4343" name="Image 11"/>
          <p:cNvPicPr>
            <a:picLocks noChangeAspect="1"/>
          </p:cNvPicPr>
          <p:nvPr userDrawn="1"/>
        </p:nvPicPr>
        <p:blipFill>
          <a:blip r:embed="rId22"/>
          <a:srcRect/>
          <a:stretch>
            <a:fillRect/>
          </a:stretch>
        </p:blipFill>
        <p:spPr bwMode="auto">
          <a:xfrm>
            <a:off x="287338" y="-214313"/>
            <a:ext cx="2419350" cy="1778001"/>
          </a:xfrm>
          <a:prstGeom prst="rect">
            <a:avLst/>
          </a:prstGeom>
          <a:noFill/>
          <a:ln w="9525">
            <a:noFill/>
            <a:miter lim="800000"/>
            <a:headEnd/>
            <a:tailEnd/>
          </a:ln>
        </p:spPr>
      </p:pic>
      <p:sp>
        <p:nvSpPr>
          <p:cNvPr id="8" name="Espace réservé du pied de page 4"/>
          <p:cNvSpPr txBox="1">
            <a:spLocks/>
          </p:cNvSpPr>
          <p:nvPr userDrawn="1"/>
        </p:nvSpPr>
        <p:spPr>
          <a:xfrm>
            <a:off x="8003791" y="6540500"/>
            <a:ext cx="2434952" cy="339484"/>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Expertise Gynécologie &amp; obstétrique</a:t>
            </a:r>
          </a:p>
        </p:txBody>
      </p:sp>
      <p:sp>
        <p:nvSpPr>
          <p:cNvPr id="9" name="Espace réservé du pied de page 4"/>
          <p:cNvSpPr txBox="1">
            <a:spLocks/>
          </p:cNvSpPr>
          <p:nvPr userDrawn="1"/>
        </p:nvSpPr>
        <p:spPr>
          <a:xfrm>
            <a:off x="38100" y="6543675"/>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197" r:id="rId1"/>
    <p:sldLayoutId id="2147484087" r:id="rId2"/>
    <p:sldLayoutId id="2147484086" r:id="rId3"/>
    <p:sldLayoutId id="2147484085" r:id="rId4"/>
    <p:sldLayoutId id="2147484084" r:id="rId5"/>
    <p:sldLayoutId id="2147484083" r:id="rId6"/>
    <p:sldLayoutId id="2147484082" r:id="rId7"/>
    <p:sldLayoutId id="2147484081" r:id="rId8"/>
    <p:sldLayoutId id="2147484080" r:id="rId9"/>
    <p:sldLayoutId id="2147484079" r:id="rId10"/>
    <p:sldLayoutId id="2147484078" r:id="rId11"/>
    <p:sldLayoutId id="2147484077" r:id="rId12"/>
    <p:sldLayoutId id="2147484198" r:id="rId13"/>
    <p:sldLayoutId id="2147484199" r:id="rId14"/>
    <p:sldLayoutId id="2147484076" r:id="rId15"/>
    <p:sldLayoutId id="2147484201" r:id="rId16"/>
    <p:sldLayoutId id="2147484075" r:id="rId17"/>
    <p:sldLayoutId id="2147484074" r:id="rId18"/>
    <p:sldLayoutId id="2147484073"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ABC23BFF-480F-4DA7-984E-E4995A221DF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sp>
        <p:nvSpPr>
          <p:cNvPr id="4" name="Rectangle 10"/>
          <p:cNvSpPr>
            <a:spLocks noChangeArrowheads="1"/>
          </p:cNvSpPr>
          <p:nvPr userDrawn="1"/>
        </p:nvSpPr>
        <p:spPr bwMode="auto">
          <a:xfrm>
            <a:off x="9496343" y="6619875"/>
            <a:ext cx="1854995" cy="215444"/>
          </a:xfrm>
          <a:prstGeom prst="rect">
            <a:avLst/>
          </a:prstGeom>
        </p:spPr>
        <p:txBody>
          <a:bodyPr vert="horz" lIns="91440" tIns="45720" rIns="91440" bIns="45720" rtlCol="0" anchor="ctr"/>
          <a:lstStyle/>
          <a:p>
            <a:pPr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5"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2704991911"/>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 id="2147484343" r:id="rId14"/>
    <p:sldLayoutId id="2147484344" r:id="rId15"/>
    <p:sldLayoutId id="2147484346" r:id="rId16"/>
    <p:sldLayoutId id="2147484348" r:id="rId17"/>
    <p:sldLayoutId id="2147484359" r:id="rId18"/>
    <p:sldLayoutId id="2147484360"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36167111-AAE7-4107-B762-4EAA22DF615A}"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45060"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45062" name="Image 11"/>
          <p:cNvPicPr>
            <a:picLocks noChangeAspect="1"/>
          </p:cNvPicPr>
          <p:nvPr userDrawn="1"/>
        </p:nvPicPr>
        <p:blipFill>
          <a:blip r:embed="rId23"/>
          <a:srcRect/>
          <a:stretch>
            <a:fillRect/>
          </a:stretch>
        </p:blipFill>
        <p:spPr bwMode="auto">
          <a:xfrm>
            <a:off x="287338" y="-214313"/>
            <a:ext cx="2419350" cy="1778001"/>
          </a:xfrm>
          <a:prstGeom prst="rect">
            <a:avLst/>
          </a:prstGeom>
          <a:noFill/>
          <a:ln w="9525">
            <a:noFill/>
            <a:miter lim="800000"/>
            <a:headEnd/>
            <a:tailEnd/>
          </a:ln>
        </p:spPr>
      </p:pic>
      <p:sp>
        <p:nvSpPr>
          <p:cNvPr id="7" name="Espace réservé du pied de page 4"/>
          <p:cNvSpPr txBox="1">
            <a:spLocks/>
          </p:cNvSpPr>
          <p:nvPr userDrawn="1"/>
        </p:nvSpPr>
        <p:spPr>
          <a:xfrm>
            <a:off x="9376048" y="6528041"/>
            <a:ext cx="2434952" cy="339484"/>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Expertise Gynécologie &amp; obstétrique</a:t>
            </a:r>
          </a:p>
        </p:txBody>
      </p:sp>
      <p:sp>
        <p:nvSpPr>
          <p:cNvPr id="8" name="Espace réservé du pied de page 4"/>
          <p:cNvSpPr txBox="1">
            <a:spLocks/>
          </p:cNvSpPr>
          <p:nvPr userDrawn="1"/>
        </p:nvSpPr>
        <p:spPr>
          <a:xfrm>
            <a:off x="38100" y="6534150"/>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11" r:id="rId1"/>
    <p:sldLayoutId id="2147484102" r:id="rId2"/>
    <p:sldLayoutId id="2147484101" r:id="rId3"/>
    <p:sldLayoutId id="2147484100" r:id="rId4"/>
    <p:sldLayoutId id="2147484099" r:id="rId5"/>
    <p:sldLayoutId id="2147484098" r:id="rId6"/>
    <p:sldLayoutId id="2147484097" r:id="rId7"/>
    <p:sldLayoutId id="2147484096" r:id="rId8"/>
    <p:sldLayoutId id="2147484095" r:id="rId9"/>
    <p:sldLayoutId id="2147484094" r:id="rId10"/>
    <p:sldLayoutId id="2147484093" r:id="rId11"/>
    <p:sldLayoutId id="2147484092" r:id="rId12"/>
    <p:sldLayoutId id="2147484212" r:id="rId13"/>
    <p:sldLayoutId id="2147484213" r:id="rId14"/>
    <p:sldLayoutId id="2147484091" r:id="rId15"/>
    <p:sldLayoutId id="2147484214" r:id="rId16"/>
    <p:sldLayoutId id="2147484215" r:id="rId17"/>
    <p:sldLayoutId id="2147484090" r:id="rId18"/>
    <p:sldLayoutId id="2147484217" r:id="rId19"/>
    <p:sldLayoutId id="2147484089" r:id="rId20"/>
    <p:sldLayoutId id="2147484088" r:id="rId21"/>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ABC23BFF-480F-4DA7-984E-E4995A221DF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sp>
        <p:nvSpPr>
          <p:cNvPr id="4" name="Espace réservé du pied de page 4"/>
          <p:cNvSpPr txBox="1">
            <a:spLocks/>
          </p:cNvSpPr>
          <p:nvPr userDrawn="1"/>
        </p:nvSpPr>
        <p:spPr>
          <a:xfrm>
            <a:off x="9413491" y="6534150"/>
            <a:ext cx="2434952" cy="339484"/>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Expertise Gynécologie &amp; obstétrique</a:t>
            </a:r>
          </a:p>
        </p:txBody>
      </p:sp>
      <p:sp>
        <p:nvSpPr>
          <p:cNvPr id="5" name="Espace réservé du pied de page 4"/>
          <p:cNvSpPr txBox="1">
            <a:spLocks/>
          </p:cNvSpPr>
          <p:nvPr userDrawn="1"/>
        </p:nvSpPr>
        <p:spPr>
          <a:xfrm>
            <a:off x="38100" y="6534150"/>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27" r:id="rId1"/>
    <p:sldLayoutId id="2147484116" r:id="rId2"/>
    <p:sldLayoutId id="2147484115" r:id="rId3"/>
    <p:sldLayoutId id="2147484114" r:id="rId4"/>
    <p:sldLayoutId id="2147484113" r:id="rId5"/>
    <p:sldLayoutId id="2147484112" r:id="rId6"/>
    <p:sldLayoutId id="2147484111" r:id="rId7"/>
    <p:sldLayoutId id="2147484110" r:id="rId8"/>
    <p:sldLayoutId id="2147484109" r:id="rId9"/>
    <p:sldLayoutId id="2147484108" r:id="rId10"/>
    <p:sldLayoutId id="2147484107" r:id="rId11"/>
    <p:sldLayoutId id="2147484106" r:id="rId12"/>
    <p:sldLayoutId id="2147484228" r:id="rId13"/>
    <p:sldLayoutId id="2147484229" r:id="rId14"/>
    <p:sldLayoutId id="2147484105" r:id="rId15"/>
    <p:sldLayoutId id="2147484231" r:id="rId16"/>
    <p:sldLayoutId id="2147484104" r:id="rId17"/>
    <p:sldLayoutId id="2147484103" r:id="rId18"/>
    <p:sldLayoutId id="2147484243"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594" name="Image 2"/>
          <p:cNvPicPr>
            <a:picLocks noChangeAspect="1"/>
          </p:cNvPicPr>
          <p:nvPr userDrawn="1"/>
        </p:nvPicPr>
        <p:blipFill>
          <a:blip r:embed="rId22"/>
          <a:srcRect/>
          <a:stretch>
            <a:fillRect/>
          </a:stretch>
        </p:blipFill>
        <p:spPr bwMode="auto">
          <a:xfrm>
            <a:off x="3175" y="9525"/>
            <a:ext cx="12185650" cy="6858000"/>
          </a:xfrm>
          <a:prstGeom prst="rect">
            <a:avLst/>
          </a:prstGeom>
          <a:noFill/>
          <a:ln w="9525">
            <a:noFill/>
            <a:miter lim="800000"/>
            <a:headEnd/>
            <a:tailEnd/>
          </a:ln>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1CCA84BD-0049-4F2E-81A6-BD46B2F3BF2A}"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10597"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10599" name="Image 11"/>
          <p:cNvPicPr>
            <a:picLocks noChangeAspect="1"/>
          </p:cNvPicPr>
          <p:nvPr userDrawn="1"/>
        </p:nvPicPr>
        <p:blipFill>
          <a:blip r:embed="rId23"/>
          <a:srcRect/>
          <a:stretch>
            <a:fillRect/>
          </a:stretch>
        </p:blipFill>
        <p:spPr bwMode="auto">
          <a:xfrm>
            <a:off x="287338" y="-214313"/>
            <a:ext cx="2419350" cy="1778001"/>
          </a:xfrm>
          <a:prstGeom prst="rect">
            <a:avLst/>
          </a:prstGeom>
          <a:noFill/>
          <a:ln w="9525">
            <a:noFill/>
            <a:miter lim="800000"/>
            <a:headEnd/>
            <a:tailEnd/>
          </a:ln>
        </p:spPr>
      </p:pic>
      <p:sp>
        <p:nvSpPr>
          <p:cNvPr id="8" name="Espace réservé du pied de page 4"/>
          <p:cNvSpPr txBox="1">
            <a:spLocks/>
          </p:cNvSpPr>
          <p:nvPr userDrawn="1"/>
        </p:nvSpPr>
        <p:spPr>
          <a:xfrm>
            <a:off x="8003791" y="6530975"/>
            <a:ext cx="2434952" cy="339484"/>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Expertise Gynécologie &amp; obstétrique</a:t>
            </a:r>
          </a:p>
        </p:txBody>
      </p:sp>
      <p:sp>
        <p:nvSpPr>
          <p:cNvPr id="9" name="Espace réservé du pied de page 4"/>
          <p:cNvSpPr txBox="1">
            <a:spLocks/>
          </p:cNvSpPr>
          <p:nvPr userDrawn="1"/>
        </p:nvSpPr>
        <p:spPr>
          <a:xfrm>
            <a:off x="38100" y="6534150"/>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44" r:id="rId1"/>
    <p:sldLayoutId id="2147484131" r:id="rId2"/>
    <p:sldLayoutId id="2147484130" r:id="rId3"/>
    <p:sldLayoutId id="2147484129" r:id="rId4"/>
    <p:sldLayoutId id="2147484128" r:id="rId5"/>
    <p:sldLayoutId id="2147484127" r:id="rId6"/>
    <p:sldLayoutId id="2147484126" r:id="rId7"/>
    <p:sldLayoutId id="2147484125" r:id="rId8"/>
    <p:sldLayoutId id="2147484124" r:id="rId9"/>
    <p:sldLayoutId id="2147484123" r:id="rId10"/>
    <p:sldLayoutId id="2147484122" r:id="rId11"/>
    <p:sldLayoutId id="2147484121" r:id="rId12"/>
    <p:sldLayoutId id="2147484245" r:id="rId13"/>
    <p:sldLayoutId id="2147484246" r:id="rId14"/>
    <p:sldLayoutId id="2147484120" r:id="rId15"/>
    <p:sldLayoutId id="2147484247" r:id="rId16"/>
    <p:sldLayoutId id="2147484248" r:id="rId17"/>
    <p:sldLayoutId id="2147484119" r:id="rId18"/>
    <p:sldLayoutId id="2147484118" r:id="rId19"/>
    <p:sldLayoutId id="2147484117"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62" name="Image 2"/>
          <p:cNvPicPr>
            <a:picLocks noChangeAspect="1"/>
          </p:cNvPicPr>
          <p:nvPr userDrawn="1"/>
        </p:nvPicPr>
        <p:blipFill>
          <a:blip r:embed="rId27"/>
          <a:srcRect/>
          <a:stretch>
            <a:fillRect/>
          </a:stretch>
        </p:blipFill>
        <p:spPr bwMode="auto">
          <a:xfrm>
            <a:off x="3175" y="0"/>
            <a:ext cx="12185650" cy="6858000"/>
          </a:xfrm>
          <a:prstGeom prst="rect">
            <a:avLst/>
          </a:prstGeom>
          <a:noFill/>
          <a:ln w="9525">
            <a:noFill/>
            <a:miter lim="800000"/>
            <a:headEnd/>
            <a:tailEnd/>
          </a:ln>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CD8BD7DE-6670-46DF-8514-AEC0D92CA8FD}"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43365"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43367" name="Image 11"/>
          <p:cNvPicPr>
            <a:picLocks noChangeAspect="1"/>
          </p:cNvPicPr>
          <p:nvPr userDrawn="1"/>
        </p:nvPicPr>
        <p:blipFill>
          <a:blip r:embed="rId28"/>
          <a:srcRect/>
          <a:stretch>
            <a:fillRect/>
          </a:stretch>
        </p:blipFill>
        <p:spPr bwMode="auto">
          <a:xfrm>
            <a:off x="287338" y="-214313"/>
            <a:ext cx="2419350" cy="1778001"/>
          </a:xfrm>
          <a:prstGeom prst="rect">
            <a:avLst/>
          </a:prstGeom>
          <a:noFill/>
          <a:ln w="9525">
            <a:noFill/>
            <a:miter lim="800000"/>
            <a:headEnd/>
            <a:tailEnd/>
          </a:ln>
        </p:spPr>
      </p:pic>
      <p:sp>
        <p:nvSpPr>
          <p:cNvPr id="8" name="Espace réservé du pied de page 4"/>
          <p:cNvSpPr txBox="1">
            <a:spLocks/>
          </p:cNvSpPr>
          <p:nvPr userDrawn="1"/>
        </p:nvSpPr>
        <p:spPr>
          <a:xfrm>
            <a:off x="8003791" y="6530975"/>
            <a:ext cx="2434952" cy="339484"/>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Expertise Gynécologie &amp; obstétrique</a:t>
            </a:r>
          </a:p>
        </p:txBody>
      </p:sp>
      <p:sp>
        <p:nvSpPr>
          <p:cNvPr id="9" name="Espace réservé du pied de page 4"/>
          <p:cNvSpPr txBox="1">
            <a:spLocks/>
          </p:cNvSpPr>
          <p:nvPr userDrawn="1"/>
        </p:nvSpPr>
        <p:spPr>
          <a:xfrm>
            <a:off x="38100" y="6534150"/>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60" r:id="rId1"/>
    <p:sldLayoutId id="2147484147" r:id="rId2"/>
    <p:sldLayoutId id="2147484146" r:id="rId3"/>
    <p:sldLayoutId id="2147484145" r:id="rId4"/>
    <p:sldLayoutId id="2147484144" r:id="rId5"/>
    <p:sldLayoutId id="2147484143" r:id="rId6"/>
    <p:sldLayoutId id="2147484142" r:id="rId7"/>
    <p:sldLayoutId id="2147484141" r:id="rId8"/>
    <p:sldLayoutId id="2147484140" r:id="rId9"/>
    <p:sldLayoutId id="2147484139" r:id="rId10"/>
    <p:sldLayoutId id="2147484138" r:id="rId11"/>
    <p:sldLayoutId id="2147484137" r:id="rId12"/>
    <p:sldLayoutId id="2147484261" r:id="rId13"/>
    <p:sldLayoutId id="2147484262" r:id="rId14"/>
    <p:sldLayoutId id="2147484136" r:id="rId15"/>
    <p:sldLayoutId id="2147484264" r:id="rId16"/>
    <p:sldLayoutId id="2147484265" r:id="rId17"/>
    <p:sldLayoutId id="2147484135" r:id="rId18"/>
    <p:sldLayoutId id="2147484270" r:id="rId19"/>
    <p:sldLayoutId id="2147484271" r:id="rId20"/>
    <p:sldLayoutId id="2147484274" r:id="rId21"/>
    <p:sldLayoutId id="2147484275" r:id="rId22"/>
    <p:sldLayoutId id="2147484134" r:id="rId23"/>
    <p:sldLayoutId id="2147484133" r:id="rId24"/>
    <p:sldLayoutId id="2147484132" r:id="rId25"/>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7154" name="Image 2"/>
          <p:cNvPicPr>
            <a:picLocks noChangeAspect="1"/>
          </p:cNvPicPr>
          <p:nvPr userDrawn="1"/>
        </p:nvPicPr>
        <p:blipFill>
          <a:blip r:embed="rId22"/>
          <a:srcRect/>
          <a:stretch>
            <a:fillRect/>
          </a:stretch>
        </p:blipFill>
        <p:spPr bwMode="auto">
          <a:xfrm>
            <a:off x="3175" y="0"/>
            <a:ext cx="12185650" cy="6858000"/>
          </a:xfrm>
          <a:prstGeom prst="rect">
            <a:avLst/>
          </a:prstGeom>
          <a:noFill/>
          <a:ln w="9525">
            <a:noFill/>
            <a:miter lim="800000"/>
            <a:headEnd/>
            <a:tailEnd/>
          </a:ln>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A9726038-4937-4543-9548-F69E09E91B26}"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77157"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77159" name="Image 11"/>
          <p:cNvPicPr>
            <a:picLocks noChangeAspect="1"/>
          </p:cNvPicPr>
          <p:nvPr userDrawn="1"/>
        </p:nvPicPr>
        <p:blipFill>
          <a:blip r:embed="rId23"/>
          <a:srcRect/>
          <a:stretch>
            <a:fillRect/>
          </a:stretch>
        </p:blipFill>
        <p:spPr bwMode="auto">
          <a:xfrm>
            <a:off x="287338" y="-214313"/>
            <a:ext cx="2419350" cy="1778001"/>
          </a:xfrm>
          <a:prstGeom prst="rect">
            <a:avLst/>
          </a:prstGeom>
          <a:noFill/>
          <a:ln w="9525">
            <a:noFill/>
            <a:miter lim="800000"/>
            <a:headEnd/>
            <a:tailEnd/>
          </a:ln>
        </p:spPr>
      </p:pic>
      <p:sp>
        <p:nvSpPr>
          <p:cNvPr id="8" name="Espace réservé du pied de page 4"/>
          <p:cNvSpPr txBox="1">
            <a:spLocks/>
          </p:cNvSpPr>
          <p:nvPr userDrawn="1"/>
        </p:nvSpPr>
        <p:spPr>
          <a:xfrm>
            <a:off x="8003791" y="6530975"/>
            <a:ext cx="2434952" cy="339484"/>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Expertise Gynécologie &amp; obstétrique</a:t>
            </a:r>
          </a:p>
        </p:txBody>
      </p:sp>
      <p:sp>
        <p:nvSpPr>
          <p:cNvPr id="9" name="Espace réservé du pied de page 4"/>
          <p:cNvSpPr txBox="1">
            <a:spLocks/>
          </p:cNvSpPr>
          <p:nvPr userDrawn="1"/>
        </p:nvSpPr>
        <p:spPr>
          <a:xfrm>
            <a:off x="38100" y="6534150"/>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76" r:id="rId1"/>
    <p:sldLayoutId id="2147484163" r:id="rId2"/>
    <p:sldLayoutId id="2147484162" r:id="rId3"/>
    <p:sldLayoutId id="2147484161" r:id="rId4"/>
    <p:sldLayoutId id="2147484160" r:id="rId5"/>
    <p:sldLayoutId id="2147484159" r:id="rId6"/>
    <p:sldLayoutId id="2147484158" r:id="rId7"/>
    <p:sldLayoutId id="2147484157" r:id="rId8"/>
    <p:sldLayoutId id="2147484156" r:id="rId9"/>
    <p:sldLayoutId id="2147484155" r:id="rId10"/>
    <p:sldLayoutId id="2147484154" r:id="rId11"/>
    <p:sldLayoutId id="2147484153" r:id="rId12"/>
    <p:sldLayoutId id="2147484277" r:id="rId13"/>
    <p:sldLayoutId id="2147484278" r:id="rId14"/>
    <p:sldLayoutId id="2147484152" r:id="rId15"/>
    <p:sldLayoutId id="2147484151" r:id="rId16"/>
    <p:sldLayoutId id="2147484291" r:id="rId17"/>
    <p:sldLayoutId id="2147484150" r:id="rId18"/>
    <p:sldLayoutId id="2147484149" r:id="rId19"/>
    <p:sldLayoutId id="2147484148"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0946" name="Image 7"/>
          <p:cNvPicPr>
            <a:picLocks noChangeAspect="1"/>
          </p:cNvPicPr>
          <p:nvPr userDrawn="1"/>
        </p:nvPicPr>
        <p:blipFill>
          <a:blip r:embed="rId16"/>
          <a:srcRect/>
          <a:stretch>
            <a:fillRect/>
          </a:stretch>
        </p:blipFill>
        <p:spPr bwMode="auto">
          <a:xfrm>
            <a:off x="3175" y="0"/>
            <a:ext cx="12185650" cy="6858000"/>
          </a:xfrm>
          <a:prstGeom prst="rect">
            <a:avLst/>
          </a:prstGeom>
          <a:noFill/>
          <a:ln w="9525">
            <a:noFill/>
            <a:miter lim="800000"/>
            <a:headEnd/>
            <a:tailEnd/>
          </a:ln>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210948"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FFFFFF"/>
              </a:solidFill>
            </a:endParaRPr>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fld id="{4D66B2C1-7F52-4ABA-994D-3D87968BA314}" type="slidenum">
              <a:rPr lang="fr-FR" altLang="fr-FR" sz="900">
                <a:solidFill>
                  <a:srgbClr val="000000"/>
                </a:solidFill>
                <a:latin typeface="Tahoma" panose="020B0604030504040204" pitchFamily="34" charset="0"/>
                <a:ea typeface="ＭＳ Ｐゴシック" panose="020B0600070205080204" pitchFamily="34" charset="-128"/>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210951" name="Image 11"/>
          <p:cNvPicPr>
            <a:picLocks noChangeAspect="1"/>
          </p:cNvPicPr>
          <p:nvPr userDrawn="1"/>
        </p:nvPicPr>
        <p:blipFill>
          <a:blip r:embed="rId17"/>
          <a:srcRect/>
          <a:stretch>
            <a:fillRect/>
          </a:stretch>
        </p:blipFill>
        <p:spPr bwMode="auto">
          <a:xfrm>
            <a:off x="287338" y="-214313"/>
            <a:ext cx="2419350" cy="1778001"/>
          </a:xfrm>
          <a:prstGeom prst="rect">
            <a:avLst/>
          </a:prstGeom>
          <a:noFill/>
          <a:ln w="9525">
            <a:noFill/>
            <a:miter lim="800000"/>
            <a:headEnd/>
            <a:tailEnd/>
          </a:ln>
        </p:spPr>
      </p:pic>
      <p:sp>
        <p:nvSpPr>
          <p:cNvPr id="8" name="Espace réservé du pied de page 4"/>
          <p:cNvSpPr txBox="1">
            <a:spLocks/>
          </p:cNvSpPr>
          <p:nvPr userDrawn="1"/>
        </p:nvSpPr>
        <p:spPr>
          <a:xfrm>
            <a:off x="8003791" y="6530975"/>
            <a:ext cx="2434952" cy="339484"/>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Expertise Gynécologie &amp; obstétrique</a:t>
            </a:r>
          </a:p>
        </p:txBody>
      </p:sp>
      <p:sp>
        <p:nvSpPr>
          <p:cNvPr id="10" name="Espace réservé du pied de page 4"/>
          <p:cNvSpPr txBox="1">
            <a:spLocks/>
          </p:cNvSpPr>
          <p:nvPr userDrawn="1"/>
        </p:nvSpPr>
        <p:spPr>
          <a:xfrm>
            <a:off x="38100" y="6534150"/>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92" r:id="rId1"/>
    <p:sldLayoutId id="2147484174" r:id="rId2"/>
    <p:sldLayoutId id="2147484173" r:id="rId3"/>
    <p:sldLayoutId id="2147484172" r:id="rId4"/>
    <p:sldLayoutId id="2147484171" r:id="rId5"/>
    <p:sldLayoutId id="2147484170" r:id="rId6"/>
    <p:sldLayoutId id="2147484169" r:id="rId7"/>
    <p:sldLayoutId id="2147484168" r:id="rId8"/>
    <p:sldLayoutId id="2147484167" r:id="rId9"/>
    <p:sldLayoutId id="2147484166" r:id="rId10"/>
    <p:sldLayoutId id="2147484165" r:id="rId11"/>
    <p:sldLayoutId id="2147484164" r:id="rId12"/>
    <p:sldLayoutId id="2147484293" r:id="rId13"/>
    <p:sldLayoutId id="2147484294"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7026" name="Image 7"/>
          <p:cNvPicPr>
            <a:picLocks noChangeAspect="1"/>
          </p:cNvPicPr>
          <p:nvPr userDrawn="1"/>
        </p:nvPicPr>
        <p:blipFill>
          <a:blip r:embed="rId16"/>
          <a:srcRect/>
          <a:stretch>
            <a:fillRect/>
          </a:stretch>
        </p:blipFill>
        <p:spPr bwMode="auto">
          <a:xfrm>
            <a:off x="3175" y="0"/>
            <a:ext cx="12185650" cy="6858000"/>
          </a:xfrm>
          <a:prstGeom prst="rect">
            <a:avLst/>
          </a:prstGeom>
          <a:noFill/>
          <a:ln w="9525">
            <a:noFill/>
            <a:miter lim="800000"/>
            <a:headEnd/>
            <a:tailEnd/>
          </a:ln>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257028"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FFFFFF"/>
              </a:solidFill>
            </a:endParaRPr>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fld id="{75691CBD-CC35-487B-BF26-380E23C5CE1F}" type="slidenum">
              <a:rPr lang="fr-FR" altLang="fr-FR" sz="900">
                <a:solidFill>
                  <a:srgbClr val="000000"/>
                </a:solidFill>
                <a:latin typeface="Tahoma" panose="020B0604030504040204" pitchFamily="34" charset="0"/>
                <a:ea typeface="ＭＳ Ｐゴシック" panose="020B0600070205080204" pitchFamily="34" charset="-128"/>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257031" name="Image 11"/>
          <p:cNvPicPr>
            <a:picLocks noChangeAspect="1"/>
          </p:cNvPicPr>
          <p:nvPr userDrawn="1"/>
        </p:nvPicPr>
        <p:blipFill>
          <a:blip r:embed="rId17"/>
          <a:srcRect/>
          <a:stretch>
            <a:fillRect/>
          </a:stretch>
        </p:blipFill>
        <p:spPr bwMode="auto">
          <a:xfrm>
            <a:off x="287338" y="-214313"/>
            <a:ext cx="2419350" cy="1778001"/>
          </a:xfrm>
          <a:prstGeom prst="rect">
            <a:avLst/>
          </a:prstGeom>
          <a:noFill/>
          <a:ln w="9525">
            <a:noFill/>
            <a:miter lim="800000"/>
            <a:headEnd/>
            <a:tailEnd/>
          </a:ln>
        </p:spPr>
      </p:pic>
      <p:sp>
        <p:nvSpPr>
          <p:cNvPr id="8" name="Espace réservé du pied de page 4"/>
          <p:cNvSpPr txBox="1">
            <a:spLocks/>
          </p:cNvSpPr>
          <p:nvPr userDrawn="1"/>
        </p:nvSpPr>
        <p:spPr>
          <a:xfrm>
            <a:off x="8003791" y="6530975"/>
            <a:ext cx="2434952" cy="339484"/>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Expertise Gynécologie &amp; obstétrique</a:t>
            </a:r>
          </a:p>
        </p:txBody>
      </p:sp>
      <p:sp>
        <p:nvSpPr>
          <p:cNvPr id="10" name="Espace réservé du pied de page 4"/>
          <p:cNvSpPr txBox="1">
            <a:spLocks/>
          </p:cNvSpPr>
          <p:nvPr userDrawn="1"/>
        </p:nvSpPr>
        <p:spPr>
          <a:xfrm>
            <a:off x="38100" y="6534150"/>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312" r:id="rId1"/>
    <p:sldLayoutId id="2147484196" r:id="rId2"/>
    <p:sldLayoutId id="2147484195" r:id="rId3"/>
    <p:sldLayoutId id="2147484194" r:id="rId4"/>
    <p:sldLayoutId id="2147484193" r:id="rId5"/>
    <p:sldLayoutId id="2147484192" r:id="rId6"/>
    <p:sldLayoutId id="2147484191" r:id="rId7"/>
    <p:sldLayoutId id="2147484190" r:id="rId8"/>
    <p:sldLayoutId id="2147484189" r:id="rId9"/>
    <p:sldLayoutId id="2147484188" r:id="rId10"/>
    <p:sldLayoutId id="2147484187" r:id="rId11"/>
    <p:sldLayoutId id="2147484186" r:id="rId12"/>
    <p:sldLayoutId id="2147484313" r:id="rId13"/>
    <p:sldLayoutId id="2147484314"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3963298155"/>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0.xml"/><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5.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3.xml"/><Relationship Id="rId1" Type="http://schemas.openxmlformats.org/officeDocument/2006/relationships/slideLayout" Target="../slideLayouts/slideLayout85.xml"/></Relationships>
</file>

<file path=ppt/slides/_rels/slide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4.xml"/><Relationship Id="rId1" Type="http://schemas.openxmlformats.org/officeDocument/2006/relationships/slideLayout" Target="../slideLayouts/slideLayout96.xml"/></Relationships>
</file>

<file path=ppt/slides/_rels/slide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5.xml"/><Relationship Id="rId1" Type="http://schemas.openxmlformats.org/officeDocument/2006/relationships/slideLayout" Target="../slideLayouts/slideLayout111.xml"/></Relationships>
</file>

<file path=ppt/slides/_rels/slide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6.xml"/><Relationship Id="rId1" Type="http://schemas.openxmlformats.org/officeDocument/2006/relationships/slideLayout" Target="../slideLayouts/slideLayout96.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7.xml"/><Relationship Id="rId1" Type="http://schemas.openxmlformats.org/officeDocument/2006/relationships/slideLayout" Target="../slideLayouts/slideLayout85.xml"/><Relationship Id="rId6" Type="http://schemas.openxmlformats.org/officeDocument/2006/relationships/image" Target="../media/image50.jpeg"/><Relationship Id="rId5" Type="http://schemas.openxmlformats.org/officeDocument/2006/relationships/image" Target="../media/image24.png"/><Relationship Id="rId4" Type="http://schemas.openxmlformats.org/officeDocument/2006/relationships/image" Target="../media/image23.png"/></Relationships>
</file>

<file path=ppt/slides/_rels/slide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8.xml"/><Relationship Id="rId1" Type="http://schemas.openxmlformats.org/officeDocument/2006/relationships/slideLayout" Target="../slideLayouts/slideLayout85.xml"/></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9.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0.xml"/><Relationship Id="rId1" Type="http://schemas.openxmlformats.org/officeDocument/2006/relationships/slideLayout" Target="../slideLayouts/slideLayout85.xml"/><Relationship Id="rId4" Type="http://schemas.openxmlformats.org/officeDocument/2006/relationships/image" Target="../media/image32.png"/></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1.xml"/><Relationship Id="rId1" Type="http://schemas.openxmlformats.org/officeDocument/2006/relationships/slideLayout" Target="../slideLayouts/slideLayout8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2.xml"/><Relationship Id="rId1" Type="http://schemas.openxmlformats.org/officeDocument/2006/relationships/slideLayout" Target="../slideLayouts/slideLayout85.xml"/></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3.xml"/><Relationship Id="rId1" Type="http://schemas.openxmlformats.org/officeDocument/2006/relationships/slideLayout" Target="../slideLayouts/slideLayout85.xml"/><Relationship Id="rId4" Type="http://schemas.openxmlformats.org/officeDocument/2006/relationships/image" Target="../media/image32.png"/></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4.xml"/><Relationship Id="rId1" Type="http://schemas.openxmlformats.org/officeDocument/2006/relationships/slideLayout" Target="../slideLayouts/slideLayout85.xml"/></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5.xml"/><Relationship Id="rId1" Type="http://schemas.openxmlformats.org/officeDocument/2006/relationships/slideLayout" Target="../slideLayouts/slideLayout85.xml"/></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6.xml"/><Relationship Id="rId1" Type="http://schemas.openxmlformats.org/officeDocument/2006/relationships/slideLayout" Target="../slideLayouts/slideLayout121.xml"/></Relationships>
</file>

<file path=ppt/slides/_rels/slide1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7.xml"/><Relationship Id="rId1" Type="http://schemas.openxmlformats.org/officeDocument/2006/relationships/slideLayout" Target="../slideLayouts/slideLayout111.xml"/></Relationships>
</file>

<file path=ppt/slides/_rels/slide1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8.xml"/><Relationship Id="rId1" Type="http://schemas.openxmlformats.org/officeDocument/2006/relationships/slideLayout" Target="../slideLayouts/slideLayout111.xml"/></Relationships>
</file>

<file path=ppt/slides/_rels/slide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9.xml"/><Relationship Id="rId1" Type="http://schemas.openxmlformats.org/officeDocument/2006/relationships/slideLayout" Target="../slideLayouts/slideLayout111.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0.xml"/><Relationship Id="rId1" Type="http://schemas.openxmlformats.org/officeDocument/2006/relationships/slideLayout" Target="../slideLayouts/slideLayout99.xml"/></Relationships>
</file>

<file path=ppt/slides/_rels/slide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1.xml"/><Relationship Id="rId1" Type="http://schemas.openxmlformats.org/officeDocument/2006/relationships/slideLayout" Target="../slideLayouts/slideLayout99.xml"/></Relationships>
</file>

<file path=ppt/slides/_rels/slide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2.xml"/><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3.xml"/><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4.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5.xml"/><Relationship Id="rId1" Type="http://schemas.openxmlformats.org/officeDocument/2006/relationships/slideLayout" Target="../slideLayouts/slideLayout183.xml"/></Relationships>
</file>

<file path=ppt/slides/_rels/slide1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6.xml"/><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27.xml"/><Relationship Id="rId1" Type="http://schemas.openxmlformats.org/officeDocument/2006/relationships/slideLayout" Target="../slideLayouts/slideLayout40.xml"/><Relationship Id="rId6" Type="http://schemas.openxmlformats.org/officeDocument/2006/relationships/hyperlink" Target="http://www.homeoandcare.com/"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1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28.xml"/><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1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9.xml"/><Relationship Id="rId1" Type="http://schemas.openxmlformats.org/officeDocument/2006/relationships/slideLayout" Target="../slideLayouts/slideLayout40.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0.xml"/><Relationship Id="rId1" Type="http://schemas.openxmlformats.org/officeDocument/2006/relationships/slideLayout" Target="../slideLayouts/slideLayout40.xml"/><Relationship Id="rId4" Type="http://schemas.openxmlformats.org/officeDocument/2006/relationships/image" Target="../media/image66.png"/></Relationships>
</file>

<file path=ppt/slides/_rels/slide1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1.xml"/><Relationship Id="rId1" Type="http://schemas.openxmlformats.org/officeDocument/2006/relationships/slideLayout" Target="../slideLayouts/slideLayout17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85.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9.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85.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85.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85.xml"/><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10.xml"/><Relationship Id="rId6" Type="http://schemas.openxmlformats.org/officeDocument/2006/relationships/image" Target="../media/image23.png"/><Relationship Id="rId5" Type="http://schemas.openxmlformats.org/officeDocument/2006/relationships/image" Target="../media/image27.jpeg"/><Relationship Id="rId4" Type="http://schemas.openxmlformats.org/officeDocument/2006/relationships/hyperlink" Target="http://fr.123rf.com/photo_22175861_un-personnage-humain-3d-une-marque-de-fond-de-question.html?term=point%20d%20interrogation"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04.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04.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04.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104.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86.x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86.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85.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85.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85.xm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100.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85.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5.xml"/><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92.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40.xml"/><Relationship Id="rId5" Type="http://schemas.openxmlformats.org/officeDocument/2006/relationships/image" Target="../media/image18.pn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6.xml"/><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7.xml"/><Relationship Id="rId1" Type="http://schemas.openxmlformats.org/officeDocument/2006/relationships/slideLayout" Target="../slideLayouts/slideLayout86.xml"/><Relationship Id="rId4" Type="http://schemas.openxmlformats.org/officeDocument/2006/relationships/image" Target="../media/image37.jpeg"/></Relationships>
</file>

<file path=ppt/slides/_rels/slide7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40.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42.png"/><Relationship Id="rId4" Type="http://schemas.openxmlformats.org/officeDocument/2006/relationships/notesSlide" Target="../notesSlides/notesSlide78.xml"/><Relationship Id="rId9" Type="http://schemas.openxmlformats.org/officeDocument/2006/relationships/image" Target="../media/image41.png"/></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9.xml"/><Relationship Id="rId1" Type="http://schemas.openxmlformats.org/officeDocument/2006/relationships/slideLayout" Target="../slideLayouts/slideLayout26.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0.xml"/><Relationship Id="rId1" Type="http://schemas.openxmlformats.org/officeDocument/2006/relationships/slideLayout" Target="../slideLayouts/slideLayout85.xml"/><Relationship Id="rId5" Type="http://schemas.openxmlformats.org/officeDocument/2006/relationships/image" Target="../media/image23.png"/><Relationship Id="rId4" Type="http://schemas.openxmlformats.org/officeDocument/2006/relationships/image" Target="../media/image24.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6.xm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2.xml"/><Relationship Id="rId1" Type="http://schemas.openxmlformats.org/officeDocument/2006/relationships/slideLayout" Target="../slideLayouts/slideLayout96.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3.xml"/><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4.xml"/><Relationship Id="rId1" Type="http://schemas.openxmlformats.org/officeDocument/2006/relationships/slideLayout" Target="../slideLayouts/slideLayout85.xml"/><Relationship Id="rId5" Type="http://schemas.openxmlformats.org/officeDocument/2006/relationships/image" Target="../media/image24.png"/><Relationship Id="rId4" Type="http://schemas.openxmlformats.org/officeDocument/2006/relationships/image" Target="../media/image23.png"/></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5.xml"/><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6.xml"/><Relationship Id="rId1" Type="http://schemas.openxmlformats.org/officeDocument/2006/relationships/slideLayout" Target="../slideLayouts/slideLayout85.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7.xml"/><Relationship Id="rId1" Type="http://schemas.openxmlformats.org/officeDocument/2006/relationships/slideLayout" Target="../slideLayouts/slideLayout85.xml"/><Relationship Id="rId5" Type="http://schemas.openxmlformats.org/officeDocument/2006/relationships/image" Target="../media/image24.png"/><Relationship Id="rId4" Type="http://schemas.openxmlformats.org/officeDocument/2006/relationships/image" Target="../media/image23.png"/></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8.xml"/><Relationship Id="rId1" Type="http://schemas.openxmlformats.org/officeDocument/2006/relationships/slideLayout" Target="../slideLayouts/slideLayout85.xml"/></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9.xml"/><Relationship Id="rId1" Type="http://schemas.openxmlformats.org/officeDocument/2006/relationships/slideLayout" Target="../slideLayouts/slideLayout85.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85.xml"/></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85.xml"/><Relationship Id="rId4" Type="http://schemas.openxmlformats.org/officeDocument/2006/relationships/image" Target="../media/image18.png"/></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2.xml"/><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3.xml"/><Relationship Id="rId1" Type="http://schemas.openxmlformats.org/officeDocument/2006/relationships/slideLayout" Target="../slideLayouts/slideLayout85.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4.xml"/><Relationship Id="rId1" Type="http://schemas.openxmlformats.org/officeDocument/2006/relationships/slideLayout" Target="../slideLayouts/slideLayout85.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5.xml"/><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6.xml"/><Relationship Id="rId1" Type="http://schemas.openxmlformats.org/officeDocument/2006/relationships/slideLayout" Target="../slideLayouts/slideLayout85.xml"/><Relationship Id="rId4" Type="http://schemas.openxmlformats.org/officeDocument/2006/relationships/image" Target="../media/image48.jpeg"/></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7.xml"/><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8.xml"/><Relationship Id="rId1" Type="http://schemas.openxmlformats.org/officeDocument/2006/relationships/slideLayout" Target="../slideLayouts/slideLayout85.xml"/></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9.xml"/><Relationship Id="rId1" Type="http://schemas.openxmlformats.org/officeDocument/2006/relationships/slideLayout" Target="../slideLayouts/slideLayout8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Image 4"/>
          <p:cNvPicPr>
            <a:picLocks noChangeAspect="1"/>
          </p:cNvPicPr>
          <p:nvPr/>
        </p:nvPicPr>
        <p:blipFill>
          <a:blip r:embed="rId3"/>
          <a:srcRect/>
          <a:stretch>
            <a:fillRect/>
          </a:stretch>
        </p:blipFill>
        <p:spPr bwMode="auto">
          <a:xfrm>
            <a:off x="0" y="-90488"/>
            <a:ext cx="3225800" cy="2368551"/>
          </a:xfrm>
          <a:prstGeom prst="rect">
            <a:avLst/>
          </a:prstGeom>
          <a:noFill/>
          <a:ln w="9525">
            <a:noFill/>
            <a:miter lim="800000"/>
            <a:headEnd/>
            <a:tailEnd/>
          </a:ln>
        </p:spPr>
      </p:pic>
      <p:sp>
        <p:nvSpPr>
          <p:cNvPr id="7" name="ZoneTexte 6"/>
          <p:cNvSpPr txBox="1"/>
          <p:nvPr/>
        </p:nvSpPr>
        <p:spPr>
          <a:xfrm>
            <a:off x="10318750" y="6480810"/>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V5- Mise à jour 13/09/2022</a:t>
            </a:r>
          </a:p>
        </p:txBody>
      </p:sp>
      <p:sp>
        <p:nvSpPr>
          <p:cNvPr id="9" name="ZoneTexte 8"/>
          <p:cNvSpPr txBox="1"/>
          <p:nvPr/>
        </p:nvSpPr>
        <p:spPr>
          <a:xfrm>
            <a:off x="3518220" y="3399946"/>
            <a:ext cx="7997019" cy="1261884"/>
          </a:xfrm>
          <a:prstGeom prst="rect">
            <a:avLst/>
          </a:prstGeom>
          <a:solidFill>
            <a:srgbClr val="95C41D"/>
          </a:solidFill>
          <a:effectLst/>
        </p:spPr>
        <p:txBody>
          <a:bodyPr wrap="square" rtlCol="0">
            <a:spAutoFit/>
          </a:bodyPr>
          <a:lstStyle/>
          <a:p>
            <a:pPr algn="ctr"/>
            <a:r>
              <a:rPr lang="fr-FR" altLang="fr-FR" sz="4000" b="1" i="1" dirty="0">
                <a:solidFill>
                  <a:srgbClr val="FFFFFF"/>
                </a:solidFill>
                <a:cs typeface="Arial" panose="020B0604020202020204" pitchFamily="34" charset="0"/>
              </a:rPr>
              <a:t>Expertise</a:t>
            </a:r>
            <a:r>
              <a:rPr lang="fr-FR" altLang="fr-FR" sz="3600" b="1" i="1" dirty="0">
                <a:solidFill>
                  <a:srgbClr val="FFFFFF"/>
                </a:solidFill>
                <a:cs typeface="Arial" panose="020B0604020202020204" pitchFamily="34" charset="0"/>
              </a:rPr>
              <a:t> </a:t>
            </a:r>
          </a:p>
          <a:p>
            <a:pPr algn="ctr"/>
            <a:r>
              <a:rPr lang="fr-FR" altLang="fr-FR" sz="3600" b="1" i="1" dirty="0">
                <a:solidFill>
                  <a:srgbClr val="FFFFFF"/>
                </a:solidFill>
                <a:cs typeface="Arial" panose="020B0604020202020204" pitchFamily="34" charset="0"/>
              </a:rPr>
              <a:t>GYN</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cs typeface="Arial" panose="020B0604020202020204" pitchFamily="34" charset="0"/>
              </a:rPr>
              <a:t>COLOGIE ET OBST</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cs typeface="Arial" panose="020B0604020202020204" pitchFamily="34" charset="0"/>
              </a:rPr>
              <a:t>TRIQUE</a:t>
            </a:r>
          </a:p>
        </p:txBody>
      </p:sp>
      <p:sp>
        <p:nvSpPr>
          <p:cNvPr id="13" name="Rectangle 12"/>
          <p:cNvSpPr/>
          <p:nvPr/>
        </p:nvSpPr>
        <p:spPr>
          <a:xfrm>
            <a:off x="2216258" y="2389432"/>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388654" y="2472218"/>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Tree>
    <p:extLst>
      <p:ext uri="{BB962C8B-B14F-4D97-AF65-F5344CB8AC3E}">
        <p14:creationId xmlns:p14="http://schemas.microsoft.com/office/powerpoint/2010/main" val="3006679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ZoneTexte 7"/>
          <p:cNvSpPr txBox="1">
            <a:spLocks noChangeArrowheads="1"/>
          </p:cNvSpPr>
          <p:nvPr/>
        </p:nvSpPr>
        <p:spPr bwMode="auto">
          <a:xfrm>
            <a:off x="2397125" y="314325"/>
            <a:ext cx="794226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1.1. Intérêt de l’homéopathie</a:t>
            </a:r>
          </a:p>
        </p:txBody>
      </p:sp>
      <p:sp>
        <p:nvSpPr>
          <p:cNvPr id="290818" name="ZoneTexte 1"/>
          <p:cNvSpPr txBox="1">
            <a:spLocks noChangeArrowheads="1"/>
          </p:cNvSpPr>
          <p:nvPr/>
        </p:nvSpPr>
        <p:spPr bwMode="auto">
          <a:xfrm>
            <a:off x="1998663" y="5556250"/>
            <a:ext cx="7032625" cy="400050"/>
          </a:xfrm>
          <a:prstGeom prst="rect">
            <a:avLst/>
          </a:prstGeom>
          <a:noFill/>
          <a:ln w="9525">
            <a:noFill/>
            <a:miter lim="800000"/>
            <a:headEnd/>
            <a:tailEnd/>
          </a:ln>
        </p:spPr>
        <p:txBody>
          <a:bodyPr>
            <a:spAutoFit/>
          </a:bodyPr>
          <a:lstStyle/>
          <a:p>
            <a:pPr eaLnBrk="0" hangingPunct="0"/>
            <a:r>
              <a:rPr lang="fr-FR" altLang="fr-FR" sz="2000" b="1">
                <a:solidFill>
                  <a:srgbClr val="000099"/>
                </a:solidFill>
                <a:cs typeface="Arial" charset="0"/>
              </a:rPr>
              <a:t>en conseil officinal : préserve le diagnostic médical</a:t>
            </a:r>
          </a:p>
        </p:txBody>
      </p:sp>
      <p:sp>
        <p:nvSpPr>
          <p:cNvPr id="290819" name="Text Box 2"/>
          <p:cNvSpPr txBox="1">
            <a:spLocks noChangeArrowheads="1"/>
          </p:cNvSpPr>
          <p:nvPr/>
        </p:nvSpPr>
        <p:spPr bwMode="auto">
          <a:xfrm>
            <a:off x="666750" y="1627188"/>
            <a:ext cx="11860213" cy="3478212"/>
          </a:xfrm>
          <a:prstGeom prst="rect">
            <a:avLst/>
          </a:prstGeom>
          <a:noFill/>
          <a:ln w="9525">
            <a:noFill/>
            <a:miter lim="800000"/>
            <a:headEnd/>
            <a:tailEnd/>
          </a:ln>
        </p:spPr>
        <p:txBody>
          <a:bodyPr>
            <a:spAutoFit/>
          </a:bodyPr>
          <a:lstStyle/>
          <a:p>
            <a:pPr marL="284163" indent="-284163" eaLnBrk="0" hangingPunct="0">
              <a:spcBef>
                <a:spcPct val="50000"/>
              </a:spcBef>
              <a:buClr>
                <a:srgbClr val="62C400"/>
              </a:buClr>
              <a:buFontTx/>
              <a:buBlip>
                <a:blip r:embed="rId3"/>
              </a:buBlip>
              <a:tabLst>
                <a:tab pos="187325" algn="l"/>
              </a:tabLst>
            </a:pPr>
            <a:r>
              <a:rPr lang="fr-FR" altLang="fr-FR" sz="2000" b="1">
                <a:solidFill>
                  <a:srgbClr val="000099"/>
                </a:solidFill>
                <a:cs typeface="Arial" charset="0"/>
              </a:rPr>
              <a:t>Efficacité</a:t>
            </a:r>
          </a:p>
          <a:p>
            <a:pPr marL="284163" indent="-284163" eaLnBrk="0" hangingPunct="0">
              <a:spcBef>
                <a:spcPts val="1800"/>
              </a:spcBef>
              <a:buClr>
                <a:srgbClr val="62C400"/>
              </a:buClr>
              <a:buFontTx/>
              <a:buBlip>
                <a:blip r:embed="rId3"/>
              </a:buBlip>
              <a:tabLst>
                <a:tab pos="187325" algn="l"/>
              </a:tabLst>
            </a:pPr>
            <a:r>
              <a:rPr lang="fr-FR" altLang="fr-FR" sz="2000">
                <a:solidFill>
                  <a:srgbClr val="000099"/>
                </a:solidFill>
                <a:cs typeface="Arial" charset="0"/>
              </a:rPr>
              <a:t>Action </a:t>
            </a:r>
            <a:r>
              <a:rPr lang="fr-FR" altLang="fr-FR" sz="2000" b="1">
                <a:solidFill>
                  <a:srgbClr val="000099"/>
                </a:solidFill>
                <a:cs typeface="Arial" charset="0"/>
              </a:rPr>
              <a:t>rapide </a:t>
            </a:r>
          </a:p>
          <a:p>
            <a:pPr marL="284163" indent="-284163" eaLnBrk="0" hangingPunct="0">
              <a:spcBef>
                <a:spcPts val="1800"/>
              </a:spcBef>
              <a:buClr>
                <a:srgbClr val="62C400"/>
              </a:buClr>
              <a:buFontTx/>
              <a:buBlip>
                <a:blip r:embed="rId3"/>
              </a:buBlip>
              <a:tabLst>
                <a:tab pos="187325" algn="l"/>
              </a:tabLst>
            </a:pPr>
            <a:r>
              <a:rPr lang="fr-FR" altLang="fr-FR" sz="2000">
                <a:solidFill>
                  <a:srgbClr val="000099"/>
                </a:solidFill>
                <a:cs typeface="Arial" charset="0"/>
              </a:rPr>
              <a:t>Action </a:t>
            </a:r>
            <a:r>
              <a:rPr lang="fr-FR" altLang="fr-FR" sz="2000" b="1">
                <a:solidFill>
                  <a:srgbClr val="000099"/>
                </a:solidFill>
                <a:cs typeface="Arial" charset="0"/>
              </a:rPr>
              <a:t>dans la durée </a:t>
            </a:r>
            <a:r>
              <a:rPr lang="fr-FR" altLang="fr-FR" sz="2000">
                <a:solidFill>
                  <a:srgbClr val="000099"/>
                </a:solidFill>
                <a:cs typeface="Arial" charset="0"/>
              </a:rPr>
              <a:t>(diminution des complications et des récidives)</a:t>
            </a:r>
          </a:p>
          <a:p>
            <a:pPr marL="284163" indent="-284163" eaLnBrk="0" hangingPunct="0">
              <a:spcBef>
                <a:spcPts val="1800"/>
              </a:spcBef>
              <a:buClr>
                <a:srgbClr val="62C400"/>
              </a:buClr>
              <a:buFontTx/>
              <a:buBlip>
                <a:blip r:embed="rId3"/>
              </a:buBlip>
              <a:tabLst>
                <a:tab pos="187325" algn="l"/>
              </a:tabLst>
            </a:pPr>
            <a:r>
              <a:rPr lang="fr-FR" altLang="fr-FR" sz="2000" b="1">
                <a:solidFill>
                  <a:srgbClr val="000099"/>
                </a:solidFill>
                <a:cs typeface="Arial" charset="0"/>
              </a:rPr>
              <a:t>Sécurité : </a:t>
            </a:r>
          </a:p>
          <a:p>
            <a:pPr lvl="1" eaLnBrk="0" hangingPunct="0">
              <a:spcBef>
                <a:spcPts val="1200"/>
              </a:spcBef>
              <a:buClr>
                <a:srgbClr val="62C400"/>
              </a:buClr>
              <a:tabLst>
                <a:tab pos="187325" algn="l"/>
              </a:tabLst>
            </a:pPr>
            <a:r>
              <a:rPr lang="fr-FR" altLang="fr-FR" sz="2000">
                <a:solidFill>
                  <a:srgbClr val="000099"/>
                </a:solidFill>
                <a:cs typeface="Arial" charset="0"/>
                <a:sym typeface="Wingdings" pitchFamily="2" charset="2"/>
              </a:rPr>
              <a:t>-</a:t>
            </a:r>
            <a:r>
              <a:rPr lang="fr-FR" altLang="fr-FR" sz="2000" b="1">
                <a:solidFill>
                  <a:srgbClr val="000099"/>
                </a:solidFill>
                <a:cs typeface="Arial" charset="0"/>
                <a:sym typeface="Wingdings" pitchFamily="2" charset="2"/>
              </a:rPr>
              <a:t> Homéopathie = MEDICAMENT</a:t>
            </a:r>
          </a:p>
          <a:p>
            <a:pPr lvl="1" eaLnBrk="0" hangingPunct="0">
              <a:spcBef>
                <a:spcPts val="1200"/>
              </a:spcBef>
              <a:buClr>
                <a:srgbClr val="62C400"/>
              </a:buClr>
              <a:tabLst>
                <a:tab pos="187325" algn="l"/>
              </a:tabLst>
            </a:pPr>
            <a:r>
              <a:rPr lang="fr-FR" altLang="fr-FR" sz="2000">
                <a:solidFill>
                  <a:srgbClr val="000099"/>
                </a:solidFill>
                <a:cs typeface="Arial" charset="0"/>
                <a:sym typeface="Wingdings" pitchFamily="2" charset="2"/>
              </a:rPr>
              <a:t>- sans interactions médicamenteuses, ni </a:t>
            </a:r>
            <a:r>
              <a:rPr lang="fr-FR" altLang="fr-FR" sz="2000">
                <a:solidFill>
                  <a:srgbClr val="000099"/>
                </a:solidFill>
                <a:cs typeface="Arial" charset="0"/>
              </a:rPr>
              <a:t>effets indésirables attendus, ni contre-indication</a:t>
            </a:r>
            <a:endParaRPr lang="fr-FR" altLang="fr-FR" sz="2000" b="1">
              <a:solidFill>
                <a:srgbClr val="000099"/>
              </a:solidFill>
              <a:cs typeface="Arial" charset="0"/>
            </a:endParaRPr>
          </a:p>
          <a:p>
            <a:pPr marL="284163" indent="-284163" eaLnBrk="0" hangingPunct="0">
              <a:spcBef>
                <a:spcPts val="1800"/>
              </a:spcBef>
              <a:buClr>
                <a:srgbClr val="62C400"/>
              </a:buClr>
              <a:buFontTx/>
              <a:buBlip>
                <a:blip r:embed="rId3"/>
              </a:buBlip>
              <a:tabLst>
                <a:tab pos="187325" algn="l"/>
              </a:tabLst>
            </a:pPr>
            <a:r>
              <a:rPr lang="fr-FR" altLang="fr-FR" sz="2000" b="1">
                <a:solidFill>
                  <a:srgbClr val="000099"/>
                </a:solidFill>
                <a:cs typeface="Arial" charset="0"/>
              </a:rPr>
              <a:t>Facilité </a:t>
            </a:r>
            <a:r>
              <a:rPr lang="fr-FR" altLang="fr-FR" sz="2000">
                <a:solidFill>
                  <a:srgbClr val="000099"/>
                </a:solidFill>
                <a:cs typeface="Arial" charset="0"/>
              </a:rPr>
              <a:t>d’observance</a:t>
            </a:r>
            <a:endParaRPr lang="fr-FR" altLang="fr-FR" sz="2000" b="1" i="1">
              <a:solidFill>
                <a:srgbClr val="000099"/>
              </a:solidFill>
              <a:cs typeface="Arial" charset="0"/>
            </a:endParaRPr>
          </a:p>
        </p:txBody>
      </p:sp>
      <p:pic>
        <p:nvPicPr>
          <p:cNvPr id="290820" name="Image 7"/>
          <p:cNvPicPr>
            <a:picLocks noChangeAspect="1"/>
          </p:cNvPicPr>
          <p:nvPr/>
        </p:nvPicPr>
        <p:blipFill>
          <a:blip r:embed="rId4"/>
          <a:srcRect/>
          <a:stretch>
            <a:fillRect/>
          </a:stretch>
        </p:blipFill>
        <p:spPr bwMode="auto">
          <a:xfrm>
            <a:off x="793750" y="5246688"/>
            <a:ext cx="987425" cy="1019175"/>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Douleurs ligamentaires (dos, bassin) et crampes</a:t>
            </a:r>
            <a:endParaRPr lang="fr-FR" altLang="fr-FR" sz="2000" b="1">
              <a:solidFill>
                <a:srgbClr val="95C41D"/>
              </a:solidFill>
              <a:cs typeface="Arial" charset="0"/>
            </a:endParaRPr>
          </a:p>
        </p:txBody>
      </p:sp>
      <p:sp>
        <p:nvSpPr>
          <p:cNvPr id="47104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10" name="Text Box 16"/>
          <p:cNvSpPr txBox="1">
            <a:spLocks noChangeArrowheads="1"/>
          </p:cNvSpPr>
          <p:nvPr/>
        </p:nvSpPr>
        <p:spPr bwMode="auto">
          <a:xfrm>
            <a:off x="258763" y="1785938"/>
            <a:ext cx="5656262" cy="363537"/>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rPr>
              <a:t>Douleurs lancinantes le long d’un </a:t>
            </a:r>
            <a:r>
              <a:rPr lang="fr-FR" sz="1600" b="1">
                <a:solidFill>
                  <a:srgbClr val="000090"/>
                </a:solidFill>
              </a:rPr>
              <a:t>trajet nerveux</a:t>
            </a:r>
            <a:endParaRPr lang="fr-FR" altLang="fr-FR" sz="1600" i="1">
              <a:solidFill>
                <a:srgbClr val="000090"/>
              </a:solidFill>
              <a:cs typeface="Arial" charset="0"/>
            </a:endParaRPr>
          </a:p>
        </p:txBody>
      </p:sp>
      <p:sp>
        <p:nvSpPr>
          <p:cNvPr id="11" name="Text Box 6"/>
          <p:cNvSpPr>
            <a:spLocks noChangeArrowheads="1"/>
          </p:cNvSpPr>
          <p:nvPr/>
        </p:nvSpPr>
        <p:spPr bwMode="auto">
          <a:xfrm>
            <a:off x="7546975" y="1697038"/>
            <a:ext cx="3584575"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Hypericum perforatum 15 CH</a:t>
            </a:r>
          </a:p>
          <a:p>
            <a:pPr algn="r"/>
            <a:r>
              <a:rPr lang="fr-FR" altLang="fr-FR" sz="1600">
                <a:solidFill>
                  <a:srgbClr val="000099"/>
                </a:solidFill>
                <a:cs typeface="Arial" charset="0"/>
              </a:rPr>
              <a:t>5 granules 3 à 4 fois par jour - ESA</a:t>
            </a:r>
          </a:p>
        </p:txBody>
      </p:sp>
      <p:sp>
        <p:nvSpPr>
          <p:cNvPr id="12" name="Text Box 16"/>
          <p:cNvSpPr txBox="1">
            <a:spLocks noChangeArrowheads="1"/>
          </p:cNvSpPr>
          <p:nvPr/>
        </p:nvSpPr>
        <p:spPr bwMode="auto">
          <a:xfrm>
            <a:off x="268288" y="2682875"/>
            <a:ext cx="4824412" cy="68262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t>Sciatalgie </a:t>
            </a:r>
            <a:r>
              <a:rPr lang="fr-FR" dirty="0" err="1"/>
              <a:t>crampoïde</a:t>
            </a:r>
            <a:r>
              <a:rPr lang="fr-FR" dirty="0"/>
              <a:t>, </a:t>
            </a:r>
          </a:p>
          <a:p>
            <a:pPr marL="266700" indent="0" fontAlgn="auto">
              <a:spcAft>
                <a:spcPts val="0"/>
              </a:spcAft>
              <a:buFontTx/>
              <a:buNone/>
              <a:defRPr/>
            </a:pPr>
            <a:r>
              <a:rPr lang="fr-FR" b="1" i="1" dirty="0"/>
              <a:t>Améliorée pliée en 2</a:t>
            </a:r>
            <a:endParaRPr lang="fr-FR" altLang="fr-FR" b="1" i="1" dirty="0"/>
          </a:p>
        </p:txBody>
      </p:sp>
      <p:sp>
        <p:nvSpPr>
          <p:cNvPr id="13" name="Text Box 6"/>
          <p:cNvSpPr>
            <a:spLocks noChangeArrowheads="1"/>
          </p:cNvSpPr>
          <p:nvPr/>
        </p:nvSpPr>
        <p:spPr bwMode="auto">
          <a:xfrm>
            <a:off x="7556500" y="2593975"/>
            <a:ext cx="3584575" cy="714375"/>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Magnesia phosphorica 15 CH</a:t>
            </a:r>
            <a:endParaRPr lang="fr-FR" altLang="fr-FR">
              <a:solidFill>
                <a:srgbClr val="000099"/>
              </a:solidFill>
              <a:cs typeface="Arial" charset="0"/>
            </a:endParaRPr>
          </a:p>
          <a:p>
            <a:pPr algn="r"/>
            <a:r>
              <a:rPr lang="fr-FR" altLang="fr-FR">
                <a:solidFill>
                  <a:srgbClr val="000099"/>
                </a:solidFill>
                <a:cs typeface="Arial" charset="0"/>
              </a:rPr>
              <a:t> </a:t>
            </a:r>
            <a:r>
              <a:rPr lang="fr-FR" altLang="fr-FR" sz="1600">
                <a:solidFill>
                  <a:srgbClr val="000099"/>
                </a:solidFill>
                <a:cs typeface="Arial" charset="0"/>
              </a:rPr>
              <a:t>5 granules 3 à 4 fois par jour - ESA</a:t>
            </a:r>
            <a:endParaRPr lang="fr-FR" sz="1600" b="1">
              <a:solidFill>
                <a:srgbClr val="000090"/>
              </a:solidFill>
              <a:cs typeface="Arial" charset="0"/>
            </a:endParaRPr>
          </a:p>
        </p:txBody>
      </p:sp>
      <p:sp>
        <p:nvSpPr>
          <p:cNvPr id="14" name="Text Box 16"/>
          <p:cNvSpPr txBox="1">
            <a:spLocks noChangeArrowheads="1"/>
          </p:cNvSpPr>
          <p:nvPr/>
        </p:nvSpPr>
        <p:spPr bwMode="auto">
          <a:xfrm>
            <a:off x="268288" y="3624263"/>
            <a:ext cx="4824412" cy="68262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t>Douleurs </a:t>
            </a:r>
            <a:r>
              <a:rPr lang="fr-FR" b="1" dirty="0"/>
              <a:t>tendineuses</a:t>
            </a:r>
            <a:r>
              <a:rPr lang="fr-FR" dirty="0"/>
              <a:t>,</a:t>
            </a:r>
          </a:p>
          <a:p>
            <a:pPr marL="266700" indent="0" fontAlgn="auto">
              <a:spcAft>
                <a:spcPts val="0"/>
              </a:spcAft>
              <a:buFontTx/>
              <a:buNone/>
              <a:defRPr/>
            </a:pPr>
            <a:r>
              <a:rPr lang="fr-FR" i="1" dirty="0"/>
              <a:t>Améliorées par le mouvement et la chaleur</a:t>
            </a:r>
            <a:endParaRPr lang="fr-FR" altLang="fr-FR" b="1" i="1" dirty="0"/>
          </a:p>
        </p:txBody>
      </p:sp>
      <p:sp>
        <p:nvSpPr>
          <p:cNvPr id="15" name="Text Box 6"/>
          <p:cNvSpPr>
            <a:spLocks noChangeArrowheads="1"/>
          </p:cNvSpPr>
          <p:nvPr/>
        </p:nvSpPr>
        <p:spPr bwMode="auto">
          <a:xfrm>
            <a:off x="7556500" y="3535363"/>
            <a:ext cx="3584575"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Ruta graveolens 9 CH</a:t>
            </a:r>
          </a:p>
          <a:p>
            <a:pPr algn="r"/>
            <a:r>
              <a:rPr lang="fr-FR" altLang="fr-FR" sz="1600">
                <a:solidFill>
                  <a:srgbClr val="000099"/>
                </a:solidFill>
                <a:cs typeface="Arial" charset="0"/>
              </a:rPr>
              <a:t>5 granules 3 à 4 fois par jour - ESA</a:t>
            </a:r>
          </a:p>
        </p:txBody>
      </p:sp>
      <p:sp>
        <p:nvSpPr>
          <p:cNvPr id="16" name="Text Box 16"/>
          <p:cNvSpPr txBox="1">
            <a:spLocks noChangeArrowheads="1"/>
          </p:cNvSpPr>
          <p:nvPr/>
        </p:nvSpPr>
        <p:spPr bwMode="auto">
          <a:xfrm>
            <a:off x="268288" y="4589463"/>
            <a:ext cx="4824412" cy="684212"/>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t>Douleurs </a:t>
            </a:r>
            <a:r>
              <a:rPr lang="fr-FR" b="1" dirty="0"/>
              <a:t>lombaires </a:t>
            </a:r>
          </a:p>
          <a:p>
            <a:pPr marL="266700" indent="0" fontAlgn="auto">
              <a:spcAft>
                <a:spcPts val="0"/>
              </a:spcAft>
              <a:buFontTx/>
              <a:buNone/>
              <a:defRPr/>
            </a:pPr>
            <a:r>
              <a:rPr lang="fr-FR" i="1" dirty="0"/>
              <a:t>Améliorées sur un plan dur</a:t>
            </a:r>
            <a:endParaRPr lang="fr-FR" altLang="fr-FR" b="1" i="1" dirty="0"/>
          </a:p>
        </p:txBody>
      </p:sp>
      <p:sp>
        <p:nvSpPr>
          <p:cNvPr id="17" name="Text Box 6"/>
          <p:cNvSpPr>
            <a:spLocks noChangeArrowheads="1"/>
          </p:cNvSpPr>
          <p:nvPr/>
        </p:nvSpPr>
        <p:spPr bwMode="auto">
          <a:xfrm>
            <a:off x="7556500" y="4500563"/>
            <a:ext cx="3584575"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Kalium carbonicum 9 CH</a:t>
            </a:r>
          </a:p>
          <a:p>
            <a:pPr algn="r"/>
            <a:r>
              <a:rPr lang="fr-FR" altLang="fr-FR" sz="1600">
                <a:solidFill>
                  <a:srgbClr val="000099"/>
                </a:solidFill>
                <a:cs typeface="Arial" charset="0"/>
              </a:rPr>
              <a:t>5 granules 3 à 4 fois par jour - ESA</a:t>
            </a:r>
          </a:p>
        </p:txBody>
      </p:sp>
      <p:sp>
        <p:nvSpPr>
          <p:cNvPr id="18" name="Text Box 16"/>
          <p:cNvSpPr txBox="1">
            <a:spLocks noChangeArrowheads="1"/>
          </p:cNvSpPr>
          <p:nvPr/>
        </p:nvSpPr>
        <p:spPr bwMode="auto">
          <a:xfrm>
            <a:off x="258763" y="5602288"/>
            <a:ext cx="4824412" cy="341312"/>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b="1">
                <a:solidFill>
                  <a:srgbClr val="000090"/>
                </a:solidFill>
              </a:rPr>
              <a:t>Crampes violentes </a:t>
            </a:r>
            <a:r>
              <a:rPr lang="fr-FR" sz="1600">
                <a:solidFill>
                  <a:srgbClr val="000090"/>
                </a:solidFill>
              </a:rPr>
              <a:t>et subites, nocturnes</a:t>
            </a:r>
            <a:endParaRPr lang="fr-FR" altLang="fr-FR" sz="1600" b="1" i="1">
              <a:solidFill>
                <a:srgbClr val="000090"/>
              </a:solidFill>
            </a:endParaRPr>
          </a:p>
        </p:txBody>
      </p:sp>
      <p:sp>
        <p:nvSpPr>
          <p:cNvPr id="19" name="Text Box 6"/>
          <p:cNvSpPr>
            <a:spLocks noChangeArrowheads="1"/>
          </p:cNvSpPr>
          <p:nvPr/>
        </p:nvSpPr>
        <p:spPr bwMode="auto">
          <a:xfrm>
            <a:off x="7546975" y="5513388"/>
            <a:ext cx="3584575"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Cuprum metallicum 9 CH</a:t>
            </a:r>
          </a:p>
          <a:p>
            <a:pPr algn="r"/>
            <a:r>
              <a:rPr lang="fr-FR" altLang="fr-FR" sz="1600">
                <a:solidFill>
                  <a:srgbClr val="000099"/>
                </a:solidFill>
                <a:cs typeface="Arial" charset="0"/>
              </a:rPr>
              <a:t>5 granules 3 à 4 fois par jour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P spid="14" grpId="0"/>
      <p:bldP spid="15" grpId="0" animBg="1"/>
      <p:bldP spid="16" grpId="0"/>
      <p:bldP spid="17" grpId="0" animBg="1"/>
      <p:bldP spid="18" grpId="0"/>
      <p:bldP spid="1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5" name="Rectangle 9"/>
          <p:cNvSpPr>
            <a:spLocks noChangeArrowheads="1"/>
          </p:cNvSpPr>
          <p:nvPr/>
        </p:nvSpPr>
        <p:spPr bwMode="auto">
          <a:xfrm>
            <a:off x="317500" y="1333500"/>
            <a:ext cx="3973513" cy="196850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Trac par </a:t>
            </a:r>
            <a:r>
              <a:rPr lang="fr-FR" altLang="fr-FR" sz="1600" dirty="0">
                <a:solidFill>
                  <a:srgbClr val="000099"/>
                </a:solidFill>
                <a:latin typeface="+mj-lt"/>
              </a:rPr>
              <a:t>anticipation</a:t>
            </a:r>
            <a:r>
              <a:rPr lang="fr-FR" altLang="fr-FR" sz="1600" b="0" dirty="0">
                <a:solidFill>
                  <a:srgbClr val="000099"/>
                </a:solidFill>
                <a:latin typeface="+mj-lt"/>
              </a:rPr>
              <a:t> avec </a:t>
            </a:r>
            <a:r>
              <a:rPr lang="fr-FR" altLang="fr-FR" sz="1600" dirty="0">
                <a:solidFill>
                  <a:srgbClr val="000099"/>
                </a:solidFill>
                <a:latin typeface="+mj-lt"/>
              </a:rPr>
              <a:t>inhibition</a:t>
            </a:r>
            <a:r>
              <a:rPr lang="fr-FR" altLang="fr-FR" sz="1600" b="0" dirty="0">
                <a:solidFill>
                  <a:srgbClr val="000099"/>
                </a:solidFill>
                <a:latin typeface="+mj-lt"/>
              </a:rPr>
              <a:t>,</a:t>
            </a:r>
            <a:br>
              <a:rPr lang="fr-FR" altLang="fr-FR" sz="1600" b="0" dirty="0">
                <a:solidFill>
                  <a:srgbClr val="000099"/>
                </a:solidFill>
                <a:latin typeface="+mj-lt"/>
              </a:rPr>
            </a:br>
            <a:r>
              <a:rPr lang="fr-FR" altLang="fr-FR" sz="1600" dirty="0">
                <a:solidFill>
                  <a:srgbClr val="000099"/>
                </a:solidFill>
                <a:latin typeface="+mj-lt"/>
              </a:rPr>
              <a:t>tremblements</a:t>
            </a:r>
            <a:r>
              <a:rPr lang="fr-FR" altLang="fr-FR" sz="1600" b="0" dirty="0">
                <a:solidFill>
                  <a:srgbClr val="000099"/>
                </a:solidFill>
                <a:latin typeface="+mj-lt"/>
              </a:rPr>
              <a:t>, diarrhées émotionnelles,</a:t>
            </a:r>
            <a:br>
              <a:rPr lang="fr-FR" altLang="fr-FR" sz="1600" b="0" dirty="0">
                <a:solidFill>
                  <a:srgbClr val="000099"/>
                </a:solidFill>
                <a:latin typeface="+mj-lt"/>
              </a:rPr>
            </a:br>
            <a:r>
              <a:rPr lang="fr-FR" altLang="fr-FR" sz="1600" dirty="0">
                <a:solidFill>
                  <a:srgbClr val="000099"/>
                </a:solidFill>
                <a:latin typeface="+mj-lt"/>
              </a:rPr>
              <a:t>insomnie d’endormissement </a:t>
            </a:r>
            <a:r>
              <a:rPr lang="fr-FR" altLang="fr-FR" sz="1600" b="0" dirty="0">
                <a:solidFill>
                  <a:srgbClr val="000099"/>
                </a:solidFill>
                <a:latin typeface="+mj-lt"/>
              </a:rPr>
              <a:t>par anxiété d’anticipation</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Gelsemium</a:t>
            </a:r>
            <a:r>
              <a:rPr lang="fr-FR" altLang="fr-FR" sz="1800" dirty="0">
                <a:solidFill>
                  <a:srgbClr val="000099"/>
                </a:solidFill>
                <a:latin typeface="+mj-lt"/>
              </a:rPr>
              <a:t> 15 CH</a:t>
            </a:r>
          </a:p>
        </p:txBody>
      </p:sp>
      <p:sp>
        <p:nvSpPr>
          <p:cNvPr id="449549" name="Oval 13"/>
          <p:cNvSpPr>
            <a:spLocks noChangeArrowheads="1"/>
          </p:cNvSpPr>
          <p:nvPr/>
        </p:nvSpPr>
        <p:spPr bwMode="auto">
          <a:xfrm>
            <a:off x="4511675" y="1916113"/>
            <a:ext cx="3076575" cy="2819400"/>
          </a:xfrm>
          <a:prstGeom prst="ellipse">
            <a:avLst/>
          </a:prstGeom>
          <a:solidFill>
            <a:schemeClr val="bg1"/>
          </a:solidFill>
          <a:ln w="57150">
            <a:solidFill>
              <a:srgbClr val="AAD8DA"/>
            </a:solidFill>
            <a:round/>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r>
              <a:rPr lang="fr-FR" altLang="fr-FR" sz="2200" dirty="0">
                <a:solidFill>
                  <a:srgbClr val="76C838"/>
                </a:solidFill>
                <a:effectLst>
                  <a:outerShdw blurRad="38100" dist="38100" dir="2700000" algn="tl">
                    <a:srgbClr val="C0C0C0"/>
                  </a:outerShdw>
                </a:effectLst>
                <a:latin typeface="+mj-lt"/>
              </a:rPr>
              <a:t>Troubles anxieux </a:t>
            </a:r>
          </a:p>
          <a:p>
            <a:pPr algn="ctr" fontAlgn="auto">
              <a:spcBef>
                <a:spcPts val="0"/>
              </a:spcBef>
              <a:spcAft>
                <a:spcPts val="0"/>
              </a:spcAft>
              <a:defRPr/>
            </a:pPr>
            <a:r>
              <a:rPr lang="fr-FR" altLang="fr-FR" sz="2200" dirty="0">
                <a:solidFill>
                  <a:srgbClr val="76C838"/>
                </a:solidFill>
                <a:effectLst>
                  <a:outerShdw blurRad="38100" dist="38100" dir="2700000" algn="tl">
                    <a:srgbClr val="C0C0C0"/>
                  </a:outerShdw>
                </a:effectLst>
                <a:latin typeface="+mj-lt"/>
              </a:rPr>
              <a:t>et du sommeil</a:t>
            </a:r>
          </a:p>
          <a:p>
            <a:pPr algn="ctr" fontAlgn="auto">
              <a:spcBef>
                <a:spcPct val="100000"/>
              </a:spcBef>
              <a:spcAft>
                <a:spcPts val="0"/>
              </a:spcAft>
              <a:defRPr/>
            </a:pPr>
            <a:r>
              <a:rPr lang="fr-FR" altLang="fr-FR" sz="2200" b="0" dirty="0">
                <a:solidFill>
                  <a:srgbClr val="000099"/>
                </a:solidFill>
                <a:effectLst>
                  <a:outerShdw blurRad="38100" dist="38100" dir="2700000" algn="tl">
                    <a:srgbClr val="C0C0C0"/>
                  </a:outerShdw>
                </a:effectLst>
                <a:latin typeface="+mj-lt"/>
              </a:rPr>
              <a:t>Qui suis-je?</a:t>
            </a:r>
          </a:p>
          <a:p>
            <a:pPr algn="ctr" fontAlgn="auto">
              <a:spcBef>
                <a:spcPts val="0"/>
              </a:spcBef>
              <a:spcAft>
                <a:spcPts val="0"/>
              </a:spcAft>
              <a:defRPr/>
            </a:pPr>
            <a:endParaRPr lang="fr-FR" altLang="fr-FR" sz="2200" b="0" dirty="0">
              <a:solidFill>
                <a:srgbClr val="000099"/>
              </a:solidFill>
              <a:effectLst>
                <a:outerShdw blurRad="38100" dist="38100" dir="2700000" algn="tl">
                  <a:srgbClr val="C0C0C0"/>
                </a:outerShdw>
              </a:effectLst>
              <a:latin typeface="+mj-lt"/>
            </a:endParaRPr>
          </a:p>
        </p:txBody>
      </p:sp>
      <p:sp>
        <p:nvSpPr>
          <p:cNvPr id="600073" name="Freeform 9"/>
          <p:cNvSpPr>
            <a:spLocks/>
          </p:cNvSpPr>
          <p:nvPr/>
        </p:nvSpPr>
        <p:spPr bwMode="auto">
          <a:xfrm rot="5625315" flipV="1">
            <a:off x="6894512" y="44719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4" name="Freeform 10"/>
          <p:cNvSpPr>
            <a:spLocks/>
          </p:cNvSpPr>
          <p:nvPr/>
        </p:nvSpPr>
        <p:spPr bwMode="auto">
          <a:xfrm rot="-27225315">
            <a:off x="6907212" y="14747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6" name="Freeform 12"/>
          <p:cNvSpPr>
            <a:spLocks/>
          </p:cNvSpPr>
          <p:nvPr/>
        </p:nvSpPr>
        <p:spPr bwMode="auto">
          <a:xfrm rot="5400000" flipH="1">
            <a:off x="4879975" y="14589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14" name="Text Box 5"/>
          <p:cNvSpPr txBox="1">
            <a:spLocks noChangeArrowheads="1"/>
          </p:cNvSpPr>
          <p:nvPr/>
        </p:nvSpPr>
        <p:spPr bwMode="auto">
          <a:xfrm>
            <a:off x="2490788" y="481013"/>
            <a:ext cx="3430587" cy="4000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Rhinorrhée</a:t>
            </a:r>
            <a:endParaRPr lang="fr-FR" altLang="fr-FR" sz="2000" b="1" dirty="0">
              <a:solidFill>
                <a:srgbClr val="95C41D"/>
              </a:solidFill>
              <a:latin typeface="+mj-lt"/>
              <a:cs typeface="Arial" panose="020B0604020202020204" pitchFamily="34" charset="0"/>
            </a:endParaRPr>
          </a:p>
        </p:txBody>
      </p:sp>
      <p:sp>
        <p:nvSpPr>
          <p:cNvPr id="13" name="Freeform 10"/>
          <p:cNvSpPr>
            <a:spLocks/>
          </p:cNvSpPr>
          <p:nvPr/>
        </p:nvSpPr>
        <p:spPr bwMode="auto">
          <a:xfrm rot="5400000">
            <a:off x="4738687" y="44942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16" name="Rectangle 9"/>
          <p:cNvSpPr>
            <a:spLocks noChangeArrowheads="1"/>
          </p:cNvSpPr>
          <p:nvPr/>
        </p:nvSpPr>
        <p:spPr bwMode="auto">
          <a:xfrm>
            <a:off x="7696972" y="981911"/>
            <a:ext cx="3787775" cy="1957387"/>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dirty="0">
                <a:solidFill>
                  <a:srgbClr val="000099"/>
                </a:solidFill>
                <a:latin typeface="+mj-lt"/>
              </a:rPr>
              <a:t>Comportement paradoxal, hypersensibilité, spasmes </a:t>
            </a:r>
            <a:r>
              <a:rPr lang="fr-FR" altLang="fr-FR" sz="1600" b="0" dirty="0">
                <a:solidFill>
                  <a:srgbClr val="000099"/>
                </a:solidFill>
                <a:latin typeface="+mj-lt"/>
              </a:rPr>
              <a:t>: boule dans la gorge, sanglot, nœud à l’estomac</a:t>
            </a:r>
          </a:p>
          <a:p>
            <a:pPr algn="ctr" eaLnBrk="1" fontAlgn="auto" hangingPunct="1">
              <a:spcBef>
                <a:spcPts val="0"/>
              </a:spcBef>
              <a:spcAft>
                <a:spcPts val="0"/>
              </a:spcAft>
              <a:defRPr/>
            </a:pPr>
            <a:r>
              <a:rPr lang="fr-FR" altLang="fr-FR" sz="1600" i="1" dirty="0">
                <a:solidFill>
                  <a:srgbClr val="000099"/>
                </a:solidFill>
                <a:latin typeface="+mj-lt"/>
              </a:rPr>
              <a:t>Amélioration par la distraction</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Ignatia</a:t>
            </a:r>
            <a:r>
              <a:rPr lang="fr-FR" altLang="fr-FR" sz="1800" dirty="0">
                <a:solidFill>
                  <a:srgbClr val="000099"/>
                </a:solidFill>
                <a:latin typeface="+mj-lt"/>
              </a:rPr>
              <a:t> </a:t>
            </a:r>
            <a:r>
              <a:rPr lang="fr-FR" altLang="fr-FR" sz="1800" dirty="0" err="1">
                <a:solidFill>
                  <a:srgbClr val="000099"/>
                </a:solidFill>
                <a:latin typeface="+mj-lt"/>
              </a:rPr>
              <a:t>amara</a:t>
            </a:r>
            <a:r>
              <a:rPr lang="fr-FR" altLang="fr-FR" sz="1800" dirty="0">
                <a:solidFill>
                  <a:srgbClr val="000099"/>
                </a:solidFill>
                <a:latin typeface="+mj-lt"/>
              </a:rPr>
              <a:t> 15 CH</a:t>
            </a:r>
          </a:p>
        </p:txBody>
      </p:sp>
      <p:sp>
        <p:nvSpPr>
          <p:cNvPr id="18" name="Rectangle 9"/>
          <p:cNvSpPr>
            <a:spLocks noChangeArrowheads="1"/>
          </p:cNvSpPr>
          <p:nvPr/>
        </p:nvSpPr>
        <p:spPr bwMode="auto">
          <a:xfrm>
            <a:off x="7588250" y="4176271"/>
            <a:ext cx="3787775" cy="1749425"/>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dirty="0">
                <a:solidFill>
                  <a:srgbClr val="000099"/>
                </a:solidFill>
                <a:latin typeface="+mj-lt"/>
              </a:rPr>
              <a:t>Agitation précipitation</a:t>
            </a:r>
            <a:r>
              <a:rPr lang="fr-FR" altLang="fr-FR" sz="1600" b="0" dirty="0">
                <a:solidFill>
                  <a:srgbClr val="000099"/>
                </a:solidFill>
                <a:latin typeface="+mj-lt"/>
              </a:rPr>
              <a:t>, voudrait avoir fini avant de commencer, trac par anticipation, </a:t>
            </a:r>
          </a:p>
          <a:p>
            <a:pPr algn="ctr" eaLnBrk="1" fontAlgn="auto" hangingPunct="1">
              <a:spcBef>
                <a:spcPts val="0"/>
              </a:spcBef>
              <a:spcAft>
                <a:spcPts val="0"/>
              </a:spcAft>
              <a:defRPr/>
            </a:pPr>
            <a:r>
              <a:rPr lang="fr-FR" altLang="fr-FR" sz="1600" b="0" dirty="0">
                <a:solidFill>
                  <a:srgbClr val="000099"/>
                </a:solidFill>
                <a:latin typeface="+mj-lt"/>
              </a:rPr>
              <a:t>tendance diarrhéique, </a:t>
            </a:r>
            <a:r>
              <a:rPr lang="fr-FR" altLang="fr-FR" sz="1600" dirty="0">
                <a:solidFill>
                  <a:srgbClr val="000099"/>
                </a:solidFill>
                <a:latin typeface="+mj-lt"/>
              </a:rPr>
              <a:t>éructations</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Argentum</a:t>
            </a:r>
            <a:r>
              <a:rPr lang="fr-FR" altLang="fr-FR" sz="1800" dirty="0">
                <a:solidFill>
                  <a:srgbClr val="000099"/>
                </a:solidFill>
                <a:latin typeface="+mj-lt"/>
              </a:rPr>
              <a:t> </a:t>
            </a:r>
            <a:r>
              <a:rPr lang="fr-FR" altLang="fr-FR" sz="1800" dirty="0" err="1">
                <a:solidFill>
                  <a:srgbClr val="000099"/>
                </a:solidFill>
                <a:latin typeface="+mj-lt"/>
              </a:rPr>
              <a:t>nitricum</a:t>
            </a:r>
            <a:r>
              <a:rPr lang="fr-FR" altLang="fr-FR" sz="1800" dirty="0">
                <a:solidFill>
                  <a:srgbClr val="000099"/>
                </a:solidFill>
                <a:latin typeface="+mj-lt"/>
              </a:rPr>
              <a:t> 15 CH</a:t>
            </a:r>
          </a:p>
        </p:txBody>
      </p:sp>
      <p:sp>
        <p:nvSpPr>
          <p:cNvPr id="19" name="Rectangle 9"/>
          <p:cNvSpPr>
            <a:spLocks noChangeArrowheads="1"/>
          </p:cNvSpPr>
          <p:nvPr/>
        </p:nvSpPr>
        <p:spPr bwMode="auto">
          <a:xfrm>
            <a:off x="548508" y="4319146"/>
            <a:ext cx="3789363" cy="160655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dirty="0">
                <a:solidFill>
                  <a:srgbClr val="000099"/>
                </a:solidFill>
                <a:latin typeface="+mj-lt"/>
              </a:rPr>
              <a:t>Irritabilité, loquacité anxieuse</a:t>
            </a:r>
          </a:p>
          <a:p>
            <a:pPr algn="ctr" eaLnBrk="1" fontAlgn="auto" hangingPunct="1">
              <a:spcBef>
                <a:spcPts val="0"/>
              </a:spcBef>
              <a:spcAft>
                <a:spcPts val="0"/>
              </a:spcAft>
              <a:defRPr/>
            </a:pPr>
            <a:r>
              <a:rPr lang="fr-FR" altLang="fr-FR" sz="1600" b="0" dirty="0">
                <a:solidFill>
                  <a:srgbClr val="000099"/>
                </a:solidFill>
                <a:latin typeface="+mj-lt"/>
              </a:rPr>
              <a:t>Peur d’accoucher</a:t>
            </a:r>
          </a:p>
          <a:p>
            <a:pPr algn="ctr" eaLnBrk="1" fontAlgn="auto" hangingPunct="1">
              <a:spcBef>
                <a:spcPts val="0"/>
              </a:spcBef>
              <a:spcAft>
                <a:spcPts val="0"/>
              </a:spcAft>
              <a:defRPr/>
            </a:pPr>
            <a:r>
              <a:rPr lang="fr-FR" altLang="fr-FR" sz="1600" dirty="0">
                <a:solidFill>
                  <a:srgbClr val="000099"/>
                </a:solidFill>
                <a:latin typeface="+mj-lt"/>
              </a:rPr>
              <a:t>Douleurs cervicales</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Actaea</a:t>
            </a:r>
            <a:r>
              <a:rPr lang="fr-FR" altLang="fr-FR" sz="1800" dirty="0">
                <a:solidFill>
                  <a:srgbClr val="000099"/>
                </a:solidFill>
                <a:latin typeface="+mj-lt"/>
              </a:rPr>
              <a:t> </a:t>
            </a:r>
            <a:r>
              <a:rPr lang="fr-FR" altLang="fr-FR" sz="1800" dirty="0" err="1">
                <a:solidFill>
                  <a:srgbClr val="000099"/>
                </a:solidFill>
                <a:latin typeface="+mj-lt"/>
              </a:rPr>
              <a:t>racemosa</a:t>
            </a:r>
            <a:r>
              <a:rPr lang="fr-FR" altLang="fr-FR" sz="1800" dirty="0">
                <a:solidFill>
                  <a:srgbClr val="000099"/>
                </a:solidFill>
                <a:latin typeface="+mj-lt"/>
              </a:rPr>
              <a:t> 15 CH</a:t>
            </a:r>
          </a:p>
        </p:txBody>
      </p:sp>
      <p:sp>
        <p:nvSpPr>
          <p:cNvPr id="2" name="Rectangle 1"/>
          <p:cNvSpPr>
            <a:spLocks noChangeArrowheads="1"/>
          </p:cNvSpPr>
          <p:nvPr/>
        </p:nvSpPr>
        <p:spPr bwMode="auto">
          <a:xfrm>
            <a:off x="2303463" y="6038850"/>
            <a:ext cx="7870825" cy="369888"/>
          </a:xfrm>
          <a:prstGeom prst="rect">
            <a:avLst/>
          </a:prstGeom>
          <a:noFill/>
          <a:ln w="9525">
            <a:noFill/>
            <a:miter lim="800000"/>
            <a:headEnd/>
            <a:tailEnd/>
          </a:ln>
        </p:spPr>
        <p:txBody>
          <a:bodyPr>
            <a:spAutoFit/>
          </a:bodyPr>
          <a:lstStyle/>
          <a:p>
            <a:pPr algn="ctr"/>
            <a:r>
              <a:rPr lang="fr-FR" altLang="fr-FR" dirty="0">
                <a:solidFill>
                  <a:srgbClr val="000090"/>
                </a:solidFill>
              </a:rPr>
              <a:t>5 granules au coucher et à la demande en cas d’anxiété</a:t>
            </a:r>
          </a:p>
        </p:txBody>
      </p:sp>
      <p:sp>
        <p:nvSpPr>
          <p:cNvPr id="47310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3" name="Rectangle 2"/>
          <p:cNvSpPr>
            <a:spLocks noChangeArrowheads="1"/>
          </p:cNvSpPr>
          <p:nvPr/>
        </p:nvSpPr>
        <p:spPr bwMode="auto">
          <a:xfrm>
            <a:off x="477838" y="3279775"/>
            <a:ext cx="3651250" cy="338138"/>
          </a:xfrm>
          <a:prstGeom prst="rect">
            <a:avLst/>
          </a:prstGeom>
          <a:noFill/>
          <a:ln w="9525">
            <a:noFill/>
            <a:miter lim="800000"/>
            <a:headEnd/>
            <a:tailEnd/>
          </a:ln>
        </p:spPr>
        <p:txBody>
          <a:bodyPr wrap="none">
            <a:spAutoFit/>
          </a:bodyPr>
          <a:lstStyle/>
          <a:p>
            <a:r>
              <a:rPr lang="fr-FR" altLang="fr-FR" sz="1600" dirty="0">
                <a:solidFill>
                  <a:srgbClr val="000099"/>
                </a:solidFill>
                <a:cs typeface="Arial" charset="0"/>
              </a:rPr>
              <a:t>+ 1 dose avant de partir à la maternité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5" name="Rectangle 9"/>
          <p:cNvSpPr>
            <a:spLocks noChangeArrowheads="1"/>
          </p:cNvSpPr>
          <p:nvPr/>
        </p:nvSpPr>
        <p:spPr bwMode="auto">
          <a:xfrm>
            <a:off x="317500" y="1333500"/>
            <a:ext cx="3973513" cy="170180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dirty="0">
                <a:solidFill>
                  <a:srgbClr val="000099"/>
                </a:solidFill>
                <a:latin typeface="+mj-lt"/>
              </a:rPr>
              <a:t>Irritabilité</a:t>
            </a:r>
            <a:r>
              <a:rPr lang="fr-FR" altLang="fr-FR" sz="1600" b="0" dirty="0">
                <a:solidFill>
                  <a:srgbClr val="000099"/>
                </a:solidFill>
                <a:latin typeface="+mj-lt"/>
              </a:rPr>
              <a:t>, hyperactivité, </a:t>
            </a:r>
          </a:p>
          <a:p>
            <a:pPr algn="ctr" eaLnBrk="1" fontAlgn="auto" hangingPunct="1">
              <a:spcBef>
                <a:spcPts val="0"/>
              </a:spcBef>
              <a:spcAft>
                <a:spcPts val="0"/>
              </a:spcAft>
              <a:defRPr/>
            </a:pPr>
            <a:r>
              <a:rPr lang="fr-FR" altLang="fr-FR" sz="1600" b="0" dirty="0">
                <a:solidFill>
                  <a:srgbClr val="000099"/>
                </a:solidFill>
                <a:latin typeface="+mj-lt"/>
              </a:rPr>
              <a:t>intolérance à la contradiction, </a:t>
            </a:r>
            <a:r>
              <a:rPr lang="fr-FR" altLang="fr-FR" sz="1600" dirty="0">
                <a:solidFill>
                  <a:srgbClr val="000099"/>
                </a:solidFill>
                <a:latin typeface="+mj-lt"/>
              </a:rPr>
              <a:t>difficultés d’endormissement </a:t>
            </a:r>
            <a:r>
              <a:rPr lang="fr-FR" altLang="fr-FR" sz="1600" b="0" dirty="0">
                <a:solidFill>
                  <a:srgbClr val="000099"/>
                </a:solidFill>
                <a:latin typeface="+mj-lt"/>
              </a:rPr>
              <a:t>puis réveil </a:t>
            </a:r>
            <a:r>
              <a:rPr lang="fr-FR" altLang="fr-FR" sz="1600" dirty="0">
                <a:solidFill>
                  <a:srgbClr val="000099"/>
                </a:solidFill>
                <a:latin typeface="+mj-lt"/>
              </a:rPr>
              <a:t>nocturne vers 3h du matin</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Nux</a:t>
            </a:r>
            <a:r>
              <a:rPr lang="fr-FR" altLang="fr-FR" sz="1800" dirty="0">
                <a:solidFill>
                  <a:srgbClr val="000099"/>
                </a:solidFill>
                <a:latin typeface="+mj-lt"/>
              </a:rPr>
              <a:t> </a:t>
            </a:r>
            <a:r>
              <a:rPr lang="fr-FR" altLang="fr-FR" sz="1800" dirty="0" err="1">
                <a:solidFill>
                  <a:srgbClr val="000099"/>
                </a:solidFill>
                <a:latin typeface="+mj-lt"/>
              </a:rPr>
              <a:t>vomica</a:t>
            </a:r>
            <a:r>
              <a:rPr lang="fr-FR" altLang="fr-FR" sz="1800" dirty="0">
                <a:solidFill>
                  <a:srgbClr val="000099"/>
                </a:solidFill>
                <a:latin typeface="+mj-lt"/>
              </a:rPr>
              <a:t> 15 CH</a:t>
            </a:r>
          </a:p>
        </p:txBody>
      </p:sp>
      <p:sp>
        <p:nvSpPr>
          <p:cNvPr id="449549" name="Oval 13"/>
          <p:cNvSpPr>
            <a:spLocks noChangeArrowheads="1"/>
          </p:cNvSpPr>
          <p:nvPr/>
        </p:nvSpPr>
        <p:spPr bwMode="auto">
          <a:xfrm>
            <a:off x="4511675" y="1916113"/>
            <a:ext cx="3076575" cy="2819400"/>
          </a:xfrm>
          <a:prstGeom prst="ellipse">
            <a:avLst/>
          </a:prstGeom>
          <a:solidFill>
            <a:schemeClr val="bg1"/>
          </a:solidFill>
          <a:ln w="57150">
            <a:solidFill>
              <a:srgbClr val="AAD8DA"/>
            </a:solidFill>
            <a:round/>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r>
              <a:rPr lang="fr-FR" altLang="fr-FR" sz="2200" dirty="0">
                <a:solidFill>
                  <a:srgbClr val="76C838"/>
                </a:solidFill>
                <a:effectLst>
                  <a:outerShdw blurRad="38100" dist="38100" dir="2700000" algn="tl">
                    <a:srgbClr val="C0C0C0"/>
                  </a:outerShdw>
                </a:effectLst>
              </a:rPr>
              <a:t>Troubles anxieux </a:t>
            </a:r>
          </a:p>
          <a:p>
            <a:pPr algn="ctr" fontAlgn="auto">
              <a:spcBef>
                <a:spcPts val="0"/>
              </a:spcBef>
              <a:spcAft>
                <a:spcPts val="0"/>
              </a:spcAft>
              <a:defRPr/>
            </a:pPr>
            <a:r>
              <a:rPr lang="fr-FR" altLang="fr-FR" sz="2200" dirty="0">
                <a:solidFill>
                  <a:srgbClr val="76C838"/>
                </a:solidFill>
                <a:effectLst>
                  <a:outerShdw blurRad="38100" dist="38100" dir="2700000" algn="tl">
                    <a:srgbClr val="C0C0C0"/>
                  </a:outerShdw>
                </a:effectLst>
              </a:rPr>
              <a:t>et du sommeil</a:t>
            </a:r>
          </a:p>
          <a:p>
            <a:pPr algn="ctr" fontAlgn="auto">
              <a:spcBef>
                <a:spcPct val="100000"/>
              </a:spcBef>
              <a:spcAft>
                <a:spcPts val="0"/>
              </a:spcAft>
              <a:defRPr/>
            </a:pPr>
            <a:r>
              <a:rPr lang="fr-FR" altLang="fr-FR" sz="2200" b="0" dirty="0">
                <a:solidFill>
                  <a:srgbClr val="000099"/>
                </a:solidFill>
                <a:effectLst>
                  <a:outerShdw blurRad="38100" dist="38100" dir="2700000" algn="tl">
                    <a:srgbClr val="C0C0C0"/>
                  </a:outerShdw>
                </a:effectLst>
                <a:latin typeface="+mj-lt"/>
              </a:rPr>
              <a:t>Qui suis-je?</a:t>
            </a:r>
          </a:p>
          <a:p>
            <a:pPr algn="ctr" fontAlgn="auto">
              <a:spcBef>
                <a:spcPts val="0"/>
              </a:spcBef>
              <a:spcAft>
                <a:spcPts val="0"/>
              </a:spcAft>
              <a:defRPr/>
            </a:pPr>
            <a:endParaRPr lang="fr-FR" altLang="fr-FR" sz="2200" b="0" dirty="0">
              <a:solidFill>
                <a:srgbClr val="000099"/>
              </a:solidFill>
              <a:effectLst>
                <a:outerShdw blurRad="38100" dist="38100" dir="2700000" algn="tl">
                  <a:srgbClr val="C0C0C0"/>
                </a:outerShdw>
              </a:effectLst>
              <a:latin typeface="+mj-lt"/>
            </a:endParaRPr>
          </a:p>
        </p:txBody>
      </p:sp>
      <p:sp>
        <p:nvSpPr>
          <p:cNvPr id="600073" name="Freeform 9"/>
          <p:cNvSpPr>
            <a:spLocks/>
          </p:cNvSpPr>
          <p:nvPr/>
        </p:nvSpPr>
        <p:spPr bwMode="auto">
          <a:xfrm rot="5625315" flipV="1">
            <a:off x="6894512" y="44719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4" name="Freeform 10"/>
          <p:cNvSpPr>
            <a:spLocks/>
          </p:cNvSpPr>
          <p:nvPr/>
        </p:nvSpPr>
        <p:spPr bwMode="auto">
          <a:xfrm rot="-27225315">
            <a:off x="6907212" y="14747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6" name="Freeform 12"/>
          <p:cNvSpPr>
            <a:spLocks/>
          </p:cNvSpPr>
          <p:nvPr/>
        </p:nvSpPr>
        <p:spPr bwMode="auto">
          <a:xfrm rot="5400000" flipH="1">
            <a:off x="4879975" y="14589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14" name="Text Box 5"/>
          <p:cNvSpPr txBox="1">
            <a:spLocks noChangeArrowheads="1"/>
          </p:cNvSpPr>
          <p:nvPr/>
        </p:nvSpPr>
        <p:spPr bwMode="auto">
          <a:xfrm>
            <a:off x="2490788" y="481013"/>
            <a:ext cx="3430587" cy="4000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Rhinorrhée</a:t>
            </a:r>
            <a:endParaRPr lang="fr-FR" altLang="fr-FR" sz="2000" b="1" dirty="0">
              <a:solidFill>
                <a:srgbClr val="95C41D"/>
              </a:solidFill>
              <a:latin typeface="+mj-lt"/>
              <a:cs typeface="Arial" panose="020B0604020202020204" pitchFamily="34" charset="0"/>
            </a:endParaRPr>
          </a:p>
        </p:txBody>
      </p:sp>
      <p:sp>
        <p:nvSpPr>
          <p:cNvPr id="13" name="Freeform 10"/>
          <p:cNvSpPr>
            <a:spLocks/>
          </p:cNvSpPr>
          <p:nvPr/>
        </p:nvSpPr>
        <p:spPr bwMode="auto">
          <a:xfrm rot="5400000">
            <a:off x="4738687" y="44942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16" name="Rectangle 9"/>
          <p:cNvSpPr>
            <a:spLocks noChangeArrowheads="1"/>
          </p:cNvSpPr>
          <p:nvPr/>
        </p:nvSpPr>
        <p:spPr bwMode="auto">
          <a:xfrm>
            <a:off x="503238" y="4030663"/>
            <a:ext cx="3787775" cy="1957387"/>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dirty="0">
                <a:solidFill>
                  <a:srgbClr val="000099"/>
                </a:solidFill>
                <a:latin typeface="+mj-lt"/>
              </a:rPr>
              <a:t>Variabilité de l’humeur, </a:t>
            </a:r>
            <a:r>
              <a:rPr lang="fr-FR" altLang="fr-FR" sz="1600" b="0" dirty="0">
                <a:solidFill>
                  <a:srgbClr val="000099"/>
                </a:solidFill>
                <a:latin typeface="+mj-lt"/>
              </a:rPr>
              <a:t>hyperémotivité, pleurs faciles, insomnie avec appréhension </a:t>
            </a:r>
          </a:p>
          <a:p>
            <a:pPr algn="ctr" eaLnBrk="1" fontAlgn="auto" hangingPunct="1">
              <a:spcBef>
                <a:spcPts val="0"/>
              </a:spcBef>
              <a:spcAft>
                <a:spcPts val="0"/>
              </a:spcAft>
              <a:defRPr/>
            </a:pPr>
            <a:r>
              <a:rPr lang="fr-FR" altLang="fr-FR" sz="1600" b="0" dirty="0">
                <a:solidFill>
                  <a:srgbClr val="000099"/>
                </a:solidFill>
                <a:latin typeface="+mj-lt"/>
              </a:rPr>
              <a:t>et </a:t>
            </a:r>
            <a:r>
              <a:rPr lang="fr-FR" altLang="fr-FR" sz="1600" dirty="0">
                <a:solidFill>
                  <a:srgbClr val="000099"/>
                </a:solidFill>
                <a:latin typeface="+mj-lt"/>
              </a:rPr>
              <a:t>peur de la solitude</a:t>
            </a:r>
          </a:p>
          <a:p>
            <a:pPr algn="ctr" eaLnBrk="1" fontAlgn="auto" hangingPunct="1">
              <a:spcBef>
                <a:spcPts val="0"/>
              </a:spcBef>
              <a:spcAft>
                <a:spcPts val="0"/>
              </a:spcAft>
              <a:defRPr/>
            </a:pPr>
            <a:r>
              <a:rPr lang="fr-FR" altLang="fr-FR" sz="1600" b="0" i="1" dirty="0">
                <a:solidFill>
                  <a:srgbClr val="000099"/>
                </a:solidFill>
                <a:latin typeface="+mj-lt"/>
              </a:rPr>
              <a:t>Amélioration par la consolation </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Pulsatilla</a:t>
            </a:r>
            <a:r>
              <a:rPr lang="fr-FR" altLang="fr-FR" sz="1800" dirty="0">
                <a:solidFill>
                  <a:srgbClr val="000099"/>
                </a:solidFill>
                <a:latin typeface="+mj-lt"/>
              </a:rPr>
              <a:t> 15 CH</a:t>
            </a:r>
          </a:p>
        </p:txBody>
      </p:sp>
      <p:sp>
        <p:nvSpPr>
          <p:cNvPr id="18" name="Rectangle 9"/>
          <p:cNvSpPr>
            <a:spLocks noChangeArrowheads="1"/>
          </p:cNvSpPr>
          <p:nvPr/>
        </p:nvSpPr>
        <p:spPr bwMode="auto">
          <a:xfrm>
            <a:off x="7808913" y="1412875"/>
            <a:ext cx="3787775" cy="1177925"/>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Insomnie par </a:t>
            </a:r>
            <a:r>
              <a:rPr lang="fr-FR" altLang="fr-FR" sz="1600" dirty="0" err="1">
                <a:solidFill>
                  <a:srgbClr val="000099"/>
                </a:solidFill>
                <a:latin typeface="+mj-lt"/>
              </a:rPr>
              <a:t>hyperidéation</a:t>
            </a:r>
            <a:r>
              <a:rPr lang="fr-FR" altLang="fr-FR" sz="1600" dirty="0">
                <a:solidFill>
                  <a:srgbClr val="000099"/>
                </a:solidFill>
                <a:latin typeface="+mj-lt"/>
              </a:rPr>
              <a:t>, </a:t>
            </a:r>
          </a:p>
          <a:p>
            <a:pPr algn="ctr" eaLnBrk="1" fontAlgn="auto" hangingPunct="1">
              <a:spcBef>
                <a:spcPts val="0"/>
              </a:spcBef>
              <a:spcAft>
                <a:spcPts val="0"/>
              </a:spcAft>
              <a:defRPr/>
            </a:pPr>
            <a:r>
              <a:rPr lang="fr-FR" altLang="fr-FR" sz="1600" b="0" dirty="0">
                <a:solidFill>
                  <a:srgbClr val="000099"/>
                </a:solidFill>
                <a:latin typeface="+mj-lt"/>
              </a:rPr>
              <a:t>à la suite d’émotions joyeuses</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Coffea</a:t>
            </a:r>
            <a:r>
              <a:rPr lang="fr-FR" altLang="fr-FR" sz="1800" dirty="0">
                <a:solidFill>
                  <a:srgbClr val="000099"/>
                </a:solidFill>
                <a:latin typeface="+mj-lt"/>
              </a:rPr>
              <a:t> </a:t>
            </a:r>
            <a:r>
              <a:rPr lang="fr-FR" altLang="fr-FR" sz="1800" dirty="0" err="1">
                <a:solidFill>
                  <a:srgbClr val="000099"/>
                </a:solidFill>
                <a:latin typeface="+mj-lt"/>
              </a:rPr>
              <a:t>cruda</a:t>
            </a:r>
            <a:r>
              <a:rPr lang="fr-FR" altLang="fr-FR" sz="1800" dirty="0">
                <a:solidFill>
                  <a:srgbClr val="000099"/>
                </a:solidFill>
                <a:latin typeface="+mj-lt"/>
              </a:rPr>
              <a:t> 15 CH</a:t>
            </a:r>
          </a:p>
        </p:txBody>
      </p:sp>
      <p:sp>
        <p:nvSpPr>
          <p:cNvPr id="19" name="Rectangle 9"/>
          <p:cNvSpPr>
            <a:spLocks noChangeArrowheads="1"/>
          </p:cNvSpPr>
          <p:nvPr/>
        </p:nvSpPr>
        <p:spPr bwMode="auto">
          <a:xfrm>
            <a:off x="7816850" y="4030663"/>
            <a:ext cx="3789363" cy="160655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Réveil nocturne </a:t>
            </a:r>
            <a:r>
              <a:rPr lang="fr-FR" altLang="fr-FR" sz="1600" dirty="0">
                <a:solidFill>
                  <a:srgbClr val="000099"/>
                </a:solidFill>
                <a:latin typeface="+mj-lt"/>
              </a:rPr>
              <a:t>entre minuit et 1h</a:t>
            </a:r>
            <a:r>
              <a:rPr lang="fr-FR" altLang="fr-FR" sz="1600" b="0" dirty="0">
                <a:solidFill>
                  <a:srgbClr val="000099"/>
                </a:solidFill>
                <a:latin typeface="+mj-lt"/>
              </a:rPr>
              <a:t> du matin + angoisses, sensation de mort imminente, </a:t>
            </a:r>
            <a:r>
              <a:rPr lang="fr-FR" altLang="fr-FR" sz="1600" dirty="0">
                <a:solidFill>
                  <a:srgbClr val="000099"/>
                </a:solidFill>
                <a:latin typeface="+mj-lt"/>
              </a:rPr>
              <a:t>intensité, brutalité</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Aconitum</a:t>
            </a:r>
            <a:r>
              <a:rPr lang="fr-FR" altLang="fr-FR" sz="1800" dirty="0">
                <a:solidFill>
                  <a:srgbClr val="000099"/>
                </a:solidFill>
                <a:latin typeface="+mj-lt"/>
              </a:rPr>
              <a:t> </a:t>
            </a:r>
            <a:r>
              <a:rPr lang="fr-FR" altLang="fr-FR" sz="1800" dirty="0" err="1">
                <a:solidFill>
                  <a:srgbClr val="000099"/>
                </a:solidFill>
                <a:latin typeface="+mj-lt"/>
              </a:rPr>
              <a:t>napellus</a:t>
            </a:r>
            <a:r>
              <a:rPr lang="fr-FR" altLang="fr-FR" sz="1800" dirty="0">
                <a:solidFill>
                  <a:srgbClr val="000099"/>
                </a:solidFill>
                <a:latin typeface="+mj-lt"/>
              </a:rPr>
              <a:t> 15 CH</a:t>
            </a:r>
          </a:p>
        </p:txBody>
      </p:sp>
      <p:sp>
        <p:nvSpPr>
          <p:cNvPr id="2" name="Rectangle 1"/>
          <p:cNvSpPr>
            <a:spLocks noChangeArrowheads="1"/>
          </p:cNvSpPr>
          <p:nvPr/>
        </p:nvSpPr>
        <p:spPr bwMode="auto">
          <a:xfrm>
            <a:off x="2303463" y="6038850"/>
            <a:ext cx="7870825" cy="369888"/>
          </a:xfrm>
          <a:prstGeom prst="rect">
            <a:avLst/>
          </a:prstGeom>
          <a:noFill/>
          <a:ln w="9525">
            <a:noFill/>
            <a:miter lim="800000"/>
            <a:headEnd/>
            <a:tailEnd/>
          </a:ln>
        </p:spPr>
        <p:txBody>
          <a:bodyPr>
            <a:spAutoFit/>
          </a:bodyPr>
          <a:lstStyle/>
          <a:p>
            <a:pPr algn="ctr"/>
            <a:r>
              <a:rPr lang="fr-FR" altLang="fr-FR">
                <a:solidFill>
                  <a:srgbClr val="000090"/>
                </a:solidFill>
              </a:rPr>
              <a:t>5 granules au coucher et à la demande en cas d’anxiété</a:t>
            </a:r>
          </a:p>
        </p:txBody>
      </p:sp>
      <p:sp>
        <p:nvSpPr>
          <p:cNvPr id="475148"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25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Text Box 2"/>
          <p:cNvSpPr>
            <a:spLocks noChangeArrowheads="1"/>
          </p:cNvSpPr>
          <p:nvPr/>
        </p:nvSpPr>
        <p:spPr bwMode="auto">
          <a:xfrm>
            <a:off x="7896225" y="2876550"/>
            <a:ext cx="2476500" cy="1225550"/>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altLang="fr-FR" b="1">
                <a:solidFill>
                  <a:srgbClr val="000099"/>
                </a:solidFill>
                <a:cs typeface="Arial" charset="0"/>
              </a:rPr>
              <a:t>Nux vomica</a:t>
            </a:r>
            <a:br>
              <a:rPr lang="fr-FR" altLang="fr-FR" b="1">
                <a:solidFill>
                  <a:srgbClr val="000099"/>
                </a:solidFill>
                <a:cs typeface="Arial" charset="0"/>
              </a:rPr>
            </a:br>
            <a:r>
              <a:rPr lang="fr-FR" altLang="fr-FR" sz="1600">
                <a:solidFill>
                  <a:srgbClr val="000099"/>
                </a:solidFill>
                <a:cs typeface="Arial" charset="0"/>
              </a:rPr>
              <a:t>Insomnies</a:t>
            </a:r>
            <a:br>
              <a:rPr lang="fr-FR" altLang="fr-FR" sz="1600">
                <a:solidFill>
                  <a:srgbClr val="000099"/>
                </a:solidFill>
                <a:cs typeface="Arial" charset="0"/>
              </a:rPr>
            </a:br>
            <a:r>
              <a:rPr lang="fr-FR" altLang="fr-FR" sz="1600">
                <a:solidFill>
                  <a:srgbClr val="000099"/>
                </a:solidFill>
                <a:cs typeface="Arial" charset="0"/>
              </a:rPr>
              <a:t>des surmenés</a:t>
            </a:r>
            <a:br>
              <a:rPr lang="fr-FR" altLang="fr-FR" sz="1600">
                <a:solidFill>
                  <a:srgbClr val="000099"/>
                </a:solidFill>
                <a:cs typeface="Arial" charset="0"/>
              </a:rPr>
            </a:br>
            <a:r>
              <a:rPr lang="fr-FR" altLang="fr-FR" sz="1600">
                <a:solidFill>
                  <a:srgbClr val="000099"/>
                </a:solidFill>
                <a:cs typeface="Arial" charset="0"/>
              </a:rPr>
              <a:t>vers 3h du matin</a:t>
            </a:r>
          </a:p>
        </p:txBody>
      </p:sp>
      <p:sp>
        <p:nvSpPr>
          <p:cNvPr id="477186" name="Text Box 3"/>
          <p:cNvSpPr>
            <a:spLocks noChangeArrowheads="1"/>
          </p:cNvSpPr>
          <p:nvPr/>
        </p:nvSpPr>
        <p:spPr bwMode="auto">
          <a:xfrm>
            <a:off x="7896225" y="1868488"/>
            <a:ext cx="2476500" cy="681037"/>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altLang="fr-FR" b="1">
                <a:solidFill>
                  <a:srgbClr val="000099"/>
                </a:solidFill>
                <a:cs typeface="Arial" charset="0"/>
              </a:rPr>
              <a:t>Aconitum napellus</a:t>
            </a:r>
            <a:br>
              <a:rPr lang="fr-FR" altLang="fr-FR">
                <a:solidFill>
                  <a:srgbClr val="000099"/>
                </a:solidFill>
                <a:cs typeface="Arial" charset="0"/>
              </a:rPr>
            </a:br>
            <a:r>
              <a:rPr lang="fr-FR" altLang="fr-FR" sz="1600">
                <a:solidFill>
                  <a:srgbClr val="000099"/>
                </a:solidFill>
                <a:cs typeface="Arial" charset="0"/>
              </a:rPr>
              <a:t>Vers minuit</a:t>
            </a:r>
          </a:p>
        </p:txBody>
      </p:sp>
      <p:sp>
        <p:nvSpPr>
          <p:cNvPr id="477187" name="Text Box 4"/>
          <p:cNvSpPr>
            <a:spLocks noChangeArrowheads="1"/>
          </p:cNvSpPr>
          <p:nvPr/>
        </p:nvSpPr>
        <p:spPr bwMode="auto">
          <a:xfrm>
            <a:off x="1871663" y="1865313"/>
            <a:ext cx="2095500" cy="954087"/>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altLang="fr-FR" b="1">
                <a:solidFill>
                  <a:srgbClr val="000099"/>
                </a:solidFill>
                <a:cs typeface="Arial" charset="0"/>
              </a:rPr>
              <a:t>Ignatia</a:t>
            </a:r>
            <a:br>
              <a:rPr lang="fr-FR" altLang="fr-FR" sz="1700" b="1">
                <a:solidFill>
                  <a:srgbClr val="000099"/>
                </a:solidFill>
                <a:cs typeface="Arial" charset="0"/>
              </a:rPr>
            </a:br>
            <a:r>
              <a:rPr lang="fr-FR" altLang="fr-FR" sz="1600">
                <a:solidFill>
                  <a:srgbClr val="000099"/>
                </a:solidFill>
                <a:cs typeface="Arial" charset="0"/>
              </a:rPr>
              <a:t>Insomnies réactionnelles</a:t>
            </a:r>
          </a:p>
        </p:txBody>
      </p:sp>
      <p:sp>
        <p:nvSpPr>
          <p:cNvPr id="477188" name="Text Box 6"/>
          <p:cNvSpPr>
            <a:spLocks noChangeArrowheads="1"/>
          </p:cNvSpPr>
          <p:nvPr/>
        </p:nvSpPr>
        <p:spPr bwMode="auto">
          <a:xfrm>
            <a:off x="1862138" y="3625850"/>
            <a:ext cx="2095500" cy="681038"/>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altLang="fr-FR" b="1">
                <a:solidFill>
                  <a:srgbClr val="000099"/>
                </a:solidFill>
                <a:cs typeface="Arial" charset="0"/>
              </a:rPr>
              <a:t>Coffea cruda</a:t>
            </a:r>
            <a:br>
              <a:rPr lang="fr-FR" altLang="fr-FR" b="1">
                <a:solidFill>
                  <a:srgbClr val="000099"/>
                </a:solidFill>
                <a:cs typeface="Arial" charset="0"/>
              </a:rPr>
            </a:br>
            <a:r>
              <a:rPr lang="fr-FR" altLang="fr-FR" sz="1600">
                <a:solidFill>
                  <a:srgbClr val="000099"/>
                </a:solidFill>
                <a:cs typeface="Arial" charset="0"/>
              </a:rPr>
              <a:t>Hyperidéation</a:t>
            </a:r>
          </a:p>
        </p:txBody>
      </p:sp>
      <p:sp>
        <p:nvSpPr>
          <p:cNvPr id="477189" name="Text Box 10"/>
          <p:cNvSpPr txBox="1">
            <a:spLocks noChangeArrowheads="1"/>
          </p:cNvSpPr>
          <p:nvPr/>
        </p:nvSpPr>
        <p:spPr bwMode="auto">
          <a:xfrm rot="-5400000">
            <a:off x="2876550" y="3533775"/>
            <a:ext cx="2971800" cy="336550"/>
          </a:xfrm>
          <a:prstGeom prst="rect">
            <a:avLst/>
          </a:prstGeom>
          <a:noFill/>
          <a:ln w="9525">
            <a:noFill/>
            <a:miter lim="800000"/>
            <a:headEnd/>
            <a:tailEnd/>
          </a:ln>
        </p:spPr>
        <p:txBody>
          <a:bodyPr>
            <a:spAutoFit/>
          </a:bodyPr>
          <a:lstStyle/>
          <a:p>
            <a:pPr algn="r" eaLnBrk="0" hangingPunct="0">
              <a:spcBef>
                <a:spcPct val="50000"/>
              </a:spcBef>
            </a:pPr>
            <a:r>
              <a:rPr lang="fr-FR" altLang="fr-FR" sz="1600" b="1">
                <a:solidFill>
                  <a:srgbClr val="000099"/>
                </a:solidFill>
                <a:cs typeface="Arial" charset="0"/>
              </a:rPr>
              <a:t>ENDORMISSEMENT</a:t>
            </a:r>
          </a:p>
        </p:txBody>
      </p:sp>
      <p:sp>
        <p:nvSpPr>
          <p:cNvPr id="477190" name="Text Box 11"/>
          <p:cNvSpPr txBox="1">
            <a:spLocks noChangeArrowheads="1"/>
          </p:cNvSpPr>
          <p:nvPr/>
        </p:nvSpPr>
        <p:spPr bwMode="auto">
          <a:xfrm rot="5400000">
            <a:off x="5891213" y="3546475"/>
            <a:ext cx="2997200" cy="336550"/>
          </a:xfrm>
          <a:prstGeom prst="rect">
            <a:avLst/>
          </a:prstGeom>
          <a:noFill/>
          <a:ln w="9525">
            <a:noFill/>
            <a:miter lim="800000"/>
            <a:headEnd/>
            <a:tailEnd/>
          </a:ln>
        </p:spPr>
        <p:txBody>
          <a:bodyPr>
            <a:spAutoFit/>
          </a:bodyPr>
          <a:lstStyle/>
          <a:p>
            <a:pPr eaLnBrk="0" hangingPunct="0">
              <a:spcBef>
                <a:spcPct val="50000"/>
              </a:spcBef>
            </a:pPr>
            <a:r>
              <a:rPr lang="fr-FR" altLang="fr-FR" sz="1600" b="1">
                <a:solidFill>
                  <a:srgbClr val="000099"/>
                </a:solidFill>
                <a:cs typeface="Arial" charset="0"/>
              </a:rPr>
              <a:t>RÉVEILS NOCTURNES</a:t>
            </a:r>
          </a:p>
        </p:txBody>
      </p:sp>
      <p:sp>
        <p:nvSpPr>
          <p:cNvPr id="477191" name="Text Box 62"/>
          <p:cNvSpPr>
            <a:spLocks noChangeArrowheads="1"/>
          </p:cNvSpPr>
          <p:nvPr/>
        </p:nvSpPr>
        <p:spPr bwMode="auto">
          <a:xfrm>
            <a:off x="1871663" y="2876550"/>
            <a:ext cx="2085975" cy="681038"/>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altLang="fr-FR" b="1">
                <a:solidFill>
                  <a:srgbClr val="000099"/>
                </a:solidFill>
                <a:cs typeface="Arial" charset="0"/>
              </a:rPr>
              <a:t>Gelsemium</a:t>
            </a:r>
            <a:br>
              <a:rPr lang="fr-FR" altLang="fr-FR" sz="1700" b="1">
                <a:solidFill>
                  <a:srgbClr val="000099"/>
                </a:solidFill>
                <a:cs typeface="Arial" charset="0"/>
              </a:rPr>
            </a:br>
            <a:r>
              <a:rPr lang="fr-FR" altLang="fr-FR" sz="1600">
                <a:solidFill>
                  <a:srgbClr val="000099"/>
                </a:solidFill>
                <a:cs typeface="Arial" charset="0"/>
              </a:rPr>
              <a:t>Trac d’anticipation</a:t>
            </a:r>
          </a:p>
        </p:txBody>
      </p:sp>
      <p:pic>
        <p:nvPicPr>
          <p:cNvPr id="477192" name="Picture 2" descr="Afficher l'image d'origine"/>
          <p:cNvPicPr>
            <a:picLocks noChangeAspect="1" noChangeArrowheads="1"/>
          </p:cNvPicPr>
          <p:nvPr/>
        </p:nvPicPr>
        <p:blipFill>
          <a:blip r:embed="rId3"/>
          <a:srcRect/>
          <a:stretch>
            <a:fillRect/>
          </a:stretch>
        </p:blipFill>
        <p:spPr bwMode="auto">
          <a:xfrm>
            <a:off x="5053013" y="1460500"/>
            <a:ext cx="1828800" cy="2463800"/>
          </a:xfrm>
          <a:prstGeom prst="rect">
            <a:avLst/>
          </a:prstGeom>
          <a:noFill/>
          <a:ln w="9525">
            <a:noFill/>
            <a:miter lim="800000"/>
            <a:headEnd/>
            <a:tailEnd/>
          </a:ln>
        </p:spPr>
      </p:pic>
      <p:sp>
        <p:nvSpPr>
          <p:cNvPr id="477193" name="ZoneTexte 19"/>
          <p:cNvSpPr>
            <a:spLocks noChangeArrowheads="1"/>
          </p:cNvSpPr>
          <p:nvPr/>
        </p:nvSpPr>
        <p:spPr bwMode="auto">
          <a:xfrm flipH="1">
            <a:off x="6413500" y="5335588"/>
            <a:ext cx="2584450" cy="1225550"/>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b="1">
                <a:solidFill>
                  <a:srgbClr val="000099"/>
                </a:solidFill>
                <a:cs typeface="Arial" charset="0"/>
              </a:rPr>
              <a:t>Actaea racemosa</a:t>
            </a:r>
          </a:p>
          <a:p>
            <a:pPr algn="ctr" eaLnBrk="0" hangingPunct="0"/>
            <a:r>
              <a:rPr lang="fr-FR" sz="1600">
                <a:solidFill>
                  <a:srgbClr val="000099"/>
                </a:solidFill>
                <a:cs typeface="Arial" charset="0"/>
              </a:rPr>
              <a:t>Irritabilité,</a:t>
            </a:r>
          </a:p>
          <a:p>
            <a:pPr algn="ctr" eaLnBrk="0" hangingPunct="0"/>
            <a:r>
              <a:rPr lang="fr-FR" sz="1600">
                <a:solidFill>
                  <a:srgbClr val="000099"/>
                </a:solidFill>
                <a:cs typeface="Arial" charset="0"/>
              </a:rPr>
              <a:t>Peur d’accoucher</a:t>
            </a:r>
          </a:p>
          <a:p>
            <a:pPr algn="ctr" eaLnBrk="0" hangingPunct="0"/>
            <a:r>
              <a:rPr lang="fr-FR" sz="1600">
                <a:solidFill>
                  <a:srgbClr val="000099"/>
                </a:solidFill>
                <a:cs typeface="Arial" charset="0"/>
              </a:rPr>
              <a:t>Douleurs cervicales</a:t>
            </a:r>
          </a:p>
        </p:txBody>
      </p:sp>
      <p:sp>
        <p:nvSpPr>
          <p:cNvPr id="477194"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altLang="fr-FR" sz="2000" b="1">
                <a:solidFill>
                  <a:srgbClr val="95C41D"/>
                </a:solidFill>
                <a:cs typeface="Arial" charset="0"/>
              </a:rPr>
              <a:t>Troubles anxieux et du sommeil</a:t>
            </a:r>
          </a:p>
        </p:txBody>
      </p:sp>
      <p:sp>
        <p:nvSpPr>
          <p:cNvPr id="47719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477196" name="Rectangle 58"/>
          <p:cNvSpPr>
            <a:spLocks noChangeArrowheads="1"/>
          </p:cNvSpPr>
          <p:nvPr/>
        </p:nvSpPr>
        <p:spPr bwMode="auto">
          <a:xfrm>
            <a:off x="3873500" y="5762625"/>
            <a:ext cx="2359025" cy="681038"/>
          </a:xfrm>
          <a:prstGeom prst="roundRect">
            <a:avLst>
              <a:gd name="adj" fmla="val 16667"/>
            </a:avLst>
          </a:prstGeom>
          <a:noFill/>
          <a:ln w="3175">
            <a:solidFill>
              <a:srgbClr val="62C400"/>
            </a:solidFill>
            <a:miter lim="800000"/>
            <a:headEnd/>
            <a:tailEnd/>
          </a:ln>
        </p:spPr>
        <p:txBody>
          <a:bodyPr wrap="none">
            <a:spAutoFit/>
          </a:bodyPr>
          <a:lstStyle/>
          <a:p>
            <a:pPr algn="ctr" eaLnBrk="0" hangingPunct="0">
              <a:buFont typeface="Wingdings" pitchFamily="2" charset="2"/>
              <a:buNone/>
            </a:pPr>
            <a:r>
              <a:rPr lang="fr-FR" altLang="fr-FR" b="1">
                <a:solidFill>
                  <a:srgbClr val="000099"/>
                </a:solidFill>
                <a:cs typeface="Arial" charset="0"/>
              </a:rPr>
              <a:t>Argentum nitricum </a:t>
            </a:r>
          </a:p>
          <a:p>
            <a:pPr algn="ctr" eaLnBrk="0" hangingPunct="0">
              <a:buFont typeface="Wingdings" pitchFamily="2" charset="2"/>
              <a:buNone/>
            </a:pPr>
            <a:r>
              <a:rPr lang="fr-FR" altLang="fr-FR" sz="1600">
                <a:solidFill>
                  <a:srgbClr val="000099"/>
                </a:solidFill>
                <a:cs typeface="Arial" charset="0"/>
              </a:rPr>
              <a:t>Agitation précipitation</a:t>
            </a:r>
          </a:p>
        </p:txBody>
      </p:sp>
      <p:sp>
        <p:nvSpPr>
          <p:cNvPr id="22" name="Text Box 6"/>
          <p:cNvSpPr txBox="1">
            <a:spLocks noChangeArrowheads="1"/>
          </p:cNvSpPr>
          <p:nvPr/>
        </p:nvSpPr>
        <p:spPr bwMode="auto">
          <a:xfrm>
            <a:off x="1862138" y="4375150"/>
            <a:ext cx="2095500" cy="9540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Pulsatilla</a:t>
            </a:r>
            <a:r>
              <a:rPr lang="fr-FR" altLang="fr-FR" b="1" dirty="0">
                <a:solidFill>
                  <a:srgbClr val="000099"/>
                </a:solidFill>
                <a:latin typeface="+mj-lt"/>
                <a:ea typeface="ＭＳ Ｐゴシック" panose="020B0600070205080204" pitchFamily="34" charset="-128"/>
              </a:rPr>
              <a:t> </a:t>
            </a:r>
          </a:p>
          <a:p>
            <a:pPr algn="ctr" fontAlgn="auto">
              <a:spcBef>
                <a:spcPts val="0"/>
              </a:spcBef>
              <a:spcAft>
                <a:spcPts val="0"/>
              </a:spcAft>
              <a:defRPr/>
            </a:pPr>
            <a:r>
              <a:rPr lang="fr-FR" altLang="fr-FR" sz="1600" dirty="0">
                <a:solidFill>
                  <a:srgbClr val="000099"/>
                </a:solidFill>
                <a:latin typeface="+mj-lt"/>
                <a:ea typeface="ＭＳ Ｐゴシック" panose="020B0600070205080204" pitchFamily="34" charset="-128"/>
              </a:rPr>
              <a:t>Peur de la solitude, pleurs</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4"/>
          <p:cNvSpPr>
            <a:spLocks noChangeArrowheads="1"/>
          </p:cNvSpPr>
          <p:nvPr/>
        </p:nvSpPr>
        <p:spPr bwMode="auto">
          <a:xfrm>
            <a:off x="6288088" y="2051050"/>
            <a:ext cx="5751512" cy="1168400"/>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
            </a:pPr>
            <a:r>
              <a:rPr lang="fr-FR" altLang="fr-FR" sz="2000">
                <a:solidFill>
                  <a:srgbClr val="000099"/>
                </a:solidFill>
                <a:cs typeface="Arial" charset="0"/>
              </a:rPr>
              <a:t>Synthétiser les connaissances pour proposer une trousse conseil  </a:t>
            </a:r>
          </a:p>
        </p:txBody>
      </p:sp>
      <p:sp>
        <p:nvSpPr>
          <p:cNvPr id="479234" name="Rectangle 5"/>
          <p:cNvSpPr>
            <a:spLocks noChangeArrowheads="1"/>
          </p:cNvSpPr>
          <p:nvPr/>
        </p:nvSpPr>
        <p:spPr bwMode="auto">
          <a:xfrm>
            <a:off x="3573463" y="3262313"/>
            <a:ext cx="8056562" cy="2881312"/>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ts val="600"/>
              </a:spcBef>
              <a:buFontTx/>
              <a:buBlip>
                <a:blip r:embed="rId3"/>
              </a:buBlip>
            </a:pPr>
            <a:r>
              <a:rPr lang="fr-FR" altLang="fr-FR" b="1">
                <a:solidFill>
                  <a:srgbClr val="000099"/>
                </a:solidFill>
                <a:cs typeface="Arial" charset="0"/>
              </a:rPr>
              <a:t>En binôme </a:t>
            </a:r>
          </a:p>
          <a:p>
            <a:pPr marL="342900" indent="-342900">
              <a:spcBef>
                <a:spcPts val="600"/>
              </a:spcBef>
              <a:buFontTx/>
              <a:buBlip>
                <a:blip r:embed="rId3"/>
              </a:buBlip>
            </a:pPr>
            <a:r>
              <a:rPr lang="fr-FR" altLang="fr-FR">
                <a:solidFill>
                  <a:srgbClr val="000099"/>
                </a:solidFill>
                <a:cs typeface="Arial" charset="0"/>
              </a:rPr>
              <a:t>Constituer le contenu d’une </a:t>
            </a:r>
            <a:r>
              <a:rPr lang="fr-FR" altLang="fr-FR" b="1">
                <a:solidFill>
                  <a:srgbClr val="000099"/>
                </a:solidFill>
                <a:cs typeface="Arial" charset="0"/>
              </a:rPr>
              <a:t>trousse de médicaments homéopathiques « maternité »</a:t>
            </a:r>
          </a:p>
          <a:p>
            <a:pPr marL="342900" indent="-342900">
              <a:spcBef>
                <a:spcPct val="20000"/>
              </a:spcBef>
            </a:pPr>
            <a:r>
              <a:rPr lang="fr-FR" altLang="fr-FR" sz="1600">
                <a:solidFill>
                  <a:srgbClr val="000099"/>
                </a:solidFill>
                <a:cs typeface="Arial" charset="0"/>
              </a:rPr>
              <a:t>	</a:t>
            </a:r>
          </a:p>
        </p:txBody>
      </p:sp>
      <p:sp>
        <p:nvSpPr>
          <p:cNvPr id="479235"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79236"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chemeClr val="bg1"/>
                </a:solidFill>
                <a:ea typeface="Tahoma" pitchFamily="34" charset="0"/>
                <a:cs typeface="Arial" charset="0"/>
              </a:rPr>
              <a:t>Trousse conseil Maternité</a:t>
            </a:r>
          </a:p>
        </p:txBody>
      </p:sp>
      <p:sp>
        <p:nvSpPr>
          <p:cNvPr id="479237" name="ZoneTexte 13"/>
          <p:cNvSpPr txBox="1">
            <a:spLocks noChangeArrowheads="1"/>
          </p:cNvSpPr>
          <p:nvPr/>
        </p:nvSpPr>
        <p:spPr bwMode="auto">
          <a:xfrm rot="-39669">
            <a:off x="1433513" y="3065463"/>
            <a:ext cx="2863850" cy="368300"/>
          </a:xfrm>
          <a:prstGeom prst="rect">
            <a:avLst/>
          </a:prstGeom>
          <a:noFill/>
          <a:ln w="9525">
            <a:noFill/>
            <a:miter lim="800000"/>
            <a:headEnd/>
            <a:tailEnd/>
          </a:ln>
        </p:spPr>
        <p:txBody>
          <a:bodyPr>
            <a:spAutoFit/>
          </a:bodyPr>
          <a:lstStyle/>
          <a:p>
            <a:r>
              <a:rPr lang="fr-FR" altLang="fr-FR">
                <a:solidFill>
                  <a:schemeClr val="bg1"/>
                </a:solidFill>
                <a:latin typeface="Arial Black" pitchFamily="34" charset="0"/>
                <a:cs typeface="Arial" charset="0"/>
              </a:rPr>
              <a:t>7’</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a:spLocks noChangeAspect="1" noChangeArrowheads="1"/>
          </p:cNvSpPr>
          <p:nvPr/>
        </p:nvSpPr>
        <p:spPr bwMode="auto">
          <a:xfrm>
            <a:off x="3835400" y="1470025"/>
            <a:ext cx="4467225"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Mylène X.</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Sage-femme libérale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t>	</a:t>
            </a:r>
            <a:endParaRPr lang="fr-FR" altLang="fr-FR" sz="800" b="1" dirty="0">
              <a:solidFill>
                <a:srgbClr val="000099"/>
              </a:solidFill>
            </a:endParaRPr>
          </a:p>
          <a:p>
            <a:pPr eaLnBrk="0" fontAlgn="auto" hangingPunct="0">
              <a:spcBef>
                <a:spcPts val="0"/>
              </a:spcBef>
              <a:spcAft>
                <a:spcPts val="0"/>
              </a:spcAft>
              <a:defRPr/>
            </a:pPr>
            <a:endParaRPr lang="fr-FR" altLang="fr-FR" sz="800" dirty="0"/>
          </a:p>
          <a:p>
            <a:pPr eaLnBrk="0" fontAlgn="auto" hangingPunct="0">
              <a:spcBef>
                <a:spcPts val="0"/>
              </a:spcBef>
              <a:spcAft>
                <a:spcPts val="0"/>
              </a:spcAft>
              <a:defRPr/>
            </a:pPr>
            <a:r>
              <a:rPr lang="fr-FR" altLang="fr-FR" sz="800" dirty="0"/>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r>
              <a:rPr lang="fr-FR" altLang="fr-FR" sz="1000" dirty="0">
                <a:latin typeface="Comic Sans MS" panose="030F0702030302020204" pitchFamily="66" charset="0"/>
              </a:rPr>
              <a:t>	</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Virginie (26 ans)</a:t>
            </a:r>
            <a:endParaRPr lang="fr-FR" altLang="fr-FR" sz="1000" dirty="0">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GELSEMIUM 15 CH</a:t>
            </a:r>
          </a:p>
          <a:p>
            <a:pPr eaLnBrk="0" fontAlgn="auto" hangingPunct="0">
              <a:spcBef>
                <a:spcPts val="0"/>
              </a:spcBef>
              <a:spcAft>
                <a:spcPts val="0"/>
              </a:spcAft>
              <a:defRPr/>
            </a:pPr>
            <a:r>
              <a:rPr lang="fr-FR" altLang="fr-FR" sz="1400"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en arrivant à la maternité</a:t>
            </a:r>
          </a:p>
          <a:p>
            <a:pPr eaLnBrk="0" fontAlgn="auto" hangingPunct="0">
              <a:spcBef>
                <a:spcPct val="60000"/>
              </a:spcBef>
              <a:spcAft>
                <a:spcPts val="0"/>
              </a:spcAft>
              <a:defRPr/>
            </a:pPr>
            <a:r>
              <a:rPr lang="fr-FR" altLang="fr-FR" sz="1400"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ACTAEA RACEMOSA 9 CH</a:t>
            </a:r>
            <a:endParaRPr lang="fr-FR" altLang="fr-FR" sz="1400" dirty="0">
              <a:solidFill>
                <a:srgbClr val="FF000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tous les soirs 15 jours avant le terme</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A la maternité, en cas d’arrêt des contractions :</a:t>
            </a:r>
            <a:r>
              <a:rPr lang="fr-FR" altLang="fr-FR" sz="1400" dirty="0">
                <a:solidFill>
                  <a:srgbClr val="FF0000"/>
                </a:solidFill>
                <a:latin typeface="Comic Sans MS" panose="030F0702030302020204" pitchFamily="66" charset="0"/>
              </a:rPr>
              <a:t> </a:t>
            </a:r>
          </a:p>
          <a:p>
            <a:pPr fontAlgn="auto">
              <a:spcBef>
                <a:spcPct val="30000"/>
              </a:spcBef>
              <a:spcAft>
                <a:spcPts val="0"/>
              </a:spcAft>
              <a:defRPr/>
            </a:pPr>
            <a:r>
              <a:rPr lang="fr-FR" altLang="fr-FR" sz="1400" b="1" dirty="0">
                <a:solidFill>
                  <a:srgbClr val="000099"/>
                </a:solidFill>
                <a:latin typeface="Comic Sans MS" panose="030F0702030302020204" pitchFamily="66" charset="0"/>
              </a:rPr>
              <a:t>CAULOPHYLLUM </a:t>
            </a:r>
            <a:r>
              <a:rPr lang="fr-FR" sz="1400" b="1" dirty="0">
                <a:solidFill>
                  <a:srgbClr val="000099"/>
                </a:solidFill>
                <a:latin typeface="Comic Sans MS" panose="030F0702030302020204" pitchFamily="66" charset="0"/>
              </a:rPr>
              <a:t>THALICTROIDES </a:t>
            </a:r>
            <a:r>
              <a:rPr lang="fr-FR" altLang="fr-FR" sz="1400" b="1" dirty="0">
                <a:solidFill>
                  <a:srgbClr val="000099"/>
                </a:solidFill>
                <a:latin typeface="Comic Sans MS" panose="030F0702030302020204" pitchFamily="66" charset="0"/>
              </a:rPr>
              <a:t>5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5 granules tous les ¼ heures pendant 2 heures</a:t>
            </a:r>
          </a:p>
        </p:txBody>
      </p:sp>
      <p:sp>
        <p:nvSpPr>
          <p:cNvPr id="481282"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Préparation à l’accouchement</a:t>
            </a:r>
            <a:endParaRPr lang="fr-FR" altLang="fr-FR" sz="2000" b="1">
              <a:solidFill>
                <a:srgbClr val="95C41D"/>
              </a:solidFill>
              <a:cs typeface="Arial" charset="0"/>
            </a:endParaRPr>
          </a:p>
        </p:txBody>
      </p:sp>
      <p:sp>
        <p:nvSpPr>
          <p:cNvPr id="48128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pic>
        <p:nvPicPr>
          <p:cNvPr id="481284" name="Image 4"/>
          <p:cNvPicPr>
            <a:picLocks noChangeAspect="1"/>
          </p:cNvPicPr>
          <p:nvPr/>
        </p:nvPicPr>
        <p:blipFill>
          <a:blip r:embed="rId3"/>
          <a:srcRect/>
          <a:stretch>
            <a:fillRect/>
          </a:stretch>
        </p:blipFill>
        <p:spPr bwMode="auto">
          <a:xfrm>
            <a:off x="10293350" y="449263"/>
            <a:ext cx="1565275" cy="1281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8128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6"/>
          <p:cNvSpPr>
            <a:spLocks noChangeArrowheads="1"/>
          </p:cNvSpPr>
          <p:nvPr/>
        </p:nvSpPr>
        <p:spPr bwMode="auto">
          <a:xfrm>
            <a:off x="6375400" y="1995488"/>
            <a:ext cx="4424363" cy="1568450"/>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
            </a:pPr>
            <a:r>
              <a:rPr lang="fr-FR" altLang="fr-FR" sz="2000">
                <a:solidFill>
                  <a:srgbClr val="000099"/>
                </a:solidFill>
                <a:cs typeface="Arial" charset="0"/>
              </a:rPr>
              <a:t>Restituer les informations sur les principaux médicaments abordés</a:t>
            </a:r>
          </a:p>
        </p:txBody>
      </p:sp>
      <p:sp>
        <p:nvSpPr>
          <p:cNvPr id="483330" name="Rectangle 8"/>
          <p:cNvSpPr>
            <a:spLocks noChangeArrowheads="1"/>
          </p:cNvSpPr>
          <p:nvPr/>
        </p:nvSpPr>
        <p:spPr bwMode="auto">
          <a:xfrm>
            <a:off x="3386138" y="3563938"/>
            <a:ext cx="6897687" cy="1633537"/>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ct val="20000"/>
              </a:spcBef>
              <a:buFontTx/>
              <a:buBlip>
                <a:blip r:embed="rId3"/>
              </a:buBlip>
            </a:pPr>
            <a:r>
              <a:rPr lang="fr-FR" altLang="fr-FR" b="1">
                <a:solidFill>
                  <a:srgbClr val="000099"/>
                </a:solidFill>
                <a:cs typeface="Arial" charset="0"/>
              </a:rPr>
              <a:t>2 groupes</a:t>
            </a:r>
          </a:p>
          <a:p>
            <a:pPr marL="342900" indent="-342900">
              <a:spcBef>
                <a:spcPct val="20000"/>
              </a:spcBef>
              <a:buFontTx/>
              <a:buBlip>
                <a:blip r:embed="rId3"/>
              </a:buBlip>
            </a:pPr>
            <a:r>
              <a:rPr lang="fr-FR" altLang="fr-FR">
                <a:solidFill>
                  <a:srgbClr val="000099"/>
                </a:solidFill>
                <a:cs typeface="Arial" charset="0"/>
              </a:rPr>
              <a:t>1 Jeu de cartes par groupe : souches / modalités / symptômes</a:t>
            </a:r>
          </a:p>
          <a:p>
            <a:pPr marL="342900" indent="-342900">
              <a:spcBef>
                <a:spcPct val="20000"/>
              </a:spcBef>
              <a:buFontTx/>
              <a:buBlip>
                <a:blip r:embed="rId3"/>
              </a:buBlip>
            </a:pPr>
            <a:r>
              <a:rPr lang="fr-FR" altLang="fr-FR">
                <a:solidFill>
                  <a:srgbClr val="000099"/>
                </a:solidFill>
                <a:cs typeface="Arial" charset="0"/>
              </a:rPr>
              <a:t>Positionner sous chaque souche les cartes (modalités, symptômes) correspondantes</a:t>
            </a:r>
          </a:p>
          <a:p>
            <a:pPr marL="342900" indent="-342900">
              <a:spcBef>
                <a:spcPct val="20000"/>
              </a:spcBef>
              <a:buFontTx/>
              <a:buBlip>
                <a:blip r:embed="rId3"/>
              </a:buBlip>
            </a:pPr>
            <a:r>
              <a:rPr lang="fr-FR" altLang="fr-FR">
                <a:solidFill>
                  <a:srgbClr val="000099"/>
                </a:solidFill>
                <a:cs typeface="Arial" charset="0"/>
              </a:rPr>
              <a:t>Chaque groupe change de place et corrige le travail fait par l’autre groupe </a:t>
            </a:r>
          </a:p>
        </p:txBody>
      </p:sp>
      <p:sp>
        <p:nvSpPr>
          <p:cNvPr id="483331"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83332" name="ZoneTexte 12"/>
          <p:cNvSpPr txBox="1">
            <a:spLocks noChangeArrowheads="1"/>
          </p:cNvSpPr>
          <p:nvPr/>
        </p:nvSpPr>
        <p:spPr bwMode="auto">
          <a:xfrm rot="-39669">
            <a:off x="1433513" y="3065463"/>
            <a:ext cx="2863850" cy="368300"/>
          </a:xfrm>
          <a:prstGeom prst="rect">
            <a:avLst/>
          </a:prstGeom>
          <a:noFill/>
          <a:ln w="9525">
            <a:noFill/>
            <a:miter lim="800000"/>
            <a:headEnd/>
            <a:tailEnd/>
          </a:ln>
        </p:spPr>
        <p:txBody>
          <a:bodyPr>
            <a:spAutoFit/>
          </a:bodyPr>
          <a:lstStyle/>
          <a:p>
            <a:pPr eaLnBrk="0" hangingPunct="0"/>
            <a:r>
              <a:rPr lang="fr-FR">
                <a:solidFill>
                  <a:srgbClr val="FFFFFF"/>
                </a:solidFill>
                <a:latin typeface="Arial Black" pitchFamily="34" charset="0"/>
                <a:cs typeface="Arial" charset="0"/>
              </a:rPr>
              <a:t>20’</a:t>
            </a:r>
          </a:p>
        </p:txBody>
      </p:sp>
      <p:sp>
        <p:nvSpPr>
          <p:cNvPr id="48333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sz="3200" b="1">
                <a:solidFill>
                  <a:srgbClr val="FFFFFF"/>
                </a:solidFill>
                <a:ea typeface="Tahoma" pitchFamily="34" charset="0"/>
                <a:cs typeface="Arial" charset="0"/>
              </a:rPr>
              <a:t>Jeu de synthèse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47675" y="2090738"/>
            <a:ext cx="10515600" cy="3832225"/>
          </a:xfrm>
          <a:prstGeom prst="rect">
            <a:avLst/>
          </a:prstGeom>
        </p:spPr>
        <p:txBody>
          <a:bodyPr/>
          <a:lstStyle/>
          <a:p>
            <a:pPr>
              <a:buFontTx/>
              <a:buBlip>
                <a:blip r:embed="rId3"/>
              </a:buBlip>
              <a:defRPr/>
            </a:pPr>
            <a:r>
              <a:rPr lang="fr-FR" sz="2000" dirty="0">
                <a:solidFill>
                  <a:srgbClr val="000090"/>
                </a:solidFill>
              </a:rPr>
              <a:t>Période </a:t>
            </a:r>
            <a:r>
              <a:rPr lang="fr-FR" sz="2000" b="1" dirty="0">
                <a:solidFill>
                  <a:srgbClr val="000090"/>
                </a:solidFill>
              </a:rPr>
              <a:t>suivant l’accouchement jusqu’au retour de couche </a:t>
            </a:r>
          </a:p>
          <a:p>
            <a:pPr>
              <a:spcBef>
                <a:spcPts val="1800"/>
              </a:spcBef>
              <a:buFontTx/>
              <a:buBlip>
                <a:blip r:embed="rId3"/>
              </a:buBlip>
              <a:defRPr/>
            </a:pPr>
            <a:r>
              <a:rPr lang="fr-FR" sz="2000" dirty="0">
                <a:solidFill>
                  <a:srgbClr val="000090"/>
                </a:solidFill>
              </a:rPr>
              <a:t>Principaux</a:t>
            </a:r>
            <a:r>
              <a:rPr lang="fr-FR" sz="2000" dirty="0">
                <a:solidFill>
                  <a:srgbClr val="000099"/>
                </a:solidFill>
              </a:rPr>
              <a:t> </a:t>
            </a:r>
            <a:r>
              <a:rPr lang="fr-FR" sz="2000" b="1" dirty="0">
                <a:solidFill>
                  <a:srgbClr val="000090"/>
                </a:solidFill>
              </a:rPr>
              <a:t>symptômes</a:t>
            </a:r>
            <a:r>
              <a:rPr lang="fr-FR" sz="2000" dirty="0">
                <a:solidFill>
                  <a:srgbClr val="000090"/>
                </a:solidFill>
              </a:rPr>
              <a:t> :</a:t>
            </a:r>
          </a:p>
          <a:p>
            <a:pPr lvl="1" indent="514350">
              <a:spcBef>
                <a:spcPts val="300"/>
              </a:spcBef>
              <a:buFont typeface="Arial" panose="020B0604020202020204" pitchFamily="34" charset="0"/>
              <a:buChar char="-"/>
              <a:defRPr/>
            </a:pPr>
            <a:r>
              <a:rPr lang="fr-FR" sz="2000" dirty="0">
                <a:solidFill>
                  <a:srgbClr val="000090"/>
                </a:solidFill>
              </a:rPr>
              <a:t>Douleur suite d’épisiotomie ou de césarienne</a:t>
            </a:r>
          </a:p>
          <a:p>
            <a:pPr lvl="1" indent="514350">
              <a:spcBef>
                <a:spcPts val="300"/>
              </a:spcBef>
              <a:buFont typeface="Arial" panose="020B0604020202020204" pitchFamily="34" charset="0"/>
              <a:buChar char="-"/>
              <a:defRPr/>
            </a:pPr>
            <a:r>
              <a:rPr lang="fr-FR" sz="2000" dirty="0">
                <a:solidFill>
                  <a:srgbClr val="000090"/>
                </a:solidFill>
              </a:rPr>
              <a:t>Tranchées utérines</a:t>
            </a:r>
          </a:p>
          <a:p>
            <a:pPr lvl="1" indent="514350">
              <a:spcBef>
                <a:spcPts val="300"/>
              </a:spcBef>
              <a:buFont typeface="Arial" panose="020B0604020202020204" pitchFamily="34" charset="0"/>
              <a:buChar char="-"/>
              <a:defRPr/>
            </a:pPr>
            <a:r>
              <a:rPr lang="fr-FR" sz="2000" dirty="0">
                <a:solidFill>
                  <a:srgbClr val="000090"/>
                </a:solidFill>
              </a:rPr>
              <a:t>Fatigue</a:t>
            </a:r>
          </a:p>
          <a:p>
            <a:pPr lvl="1" indent="514350">
              <a:spcBef>
                <a:spcPts val="300"/>
              </a:spcBef>
              <a:buFont typeface="Arial" panose="020B0604020202020204" pitchFamily="34" charset="0"/>
              <a:buChar char="-"/>
              <a:defRPr/>
            </a:pPr>
            <a:r>
              <a:rPr lang="fr-FR" sz="2000" dirty="0">
                <a:solidFill>
                  <a:srgbClr val="000090"/>
                </a:solidFill>
              </a:rPr>
              <a:t>Hémorroïdes</a:t>
            </a:r>
          </a:p>
          <a:p>
            <a:pPr lvl="1" indent="514350">
              <a:spcBef>
                <a:spcPts val="300"/>
              </a:spcBef>
              <a:buFont typeface="Arial" panose="020B0604020202020204" pitchFamily="34" charset="0"/>
              <a:buChar char="-"/>
              <a:defRPr/>
            </a:pPr>
            <a:r>
              <a:rPr lang="fr-FR" sz="2000" dirty="0">
                <a:solidFill>
                  <a:srgbClr val="000090"/>
                </a:solidFill>
              </a:rPr>
              <a:t>Jambes lourdes</a:t>
            </a:r>
          </a:p>
          <a:p>
            <a:pPr lvl="1" indent="514350">
              <a:spcBef>
                <a:spcPts val="300"/>
              </a:spcBef>
              <a:buFont typeface="Arial" panose="020B0604020202020204" pitchFamily="34" charset="0"/>
              <a:buChar char="-"/>
              <a:defRPr/>
            </a:pPr>
            <a:r>
              <a:rPr lang="fr-FR" sz="2000" dirty="0">
                <a:solidFill>
                  <a:srgbClr val="000090"/>
                </a:solidFill>
              </a:rPr>
              <a:t>Baby blues</a:t>
            </a:r>
          </a:p>
          <a:p>
            <a:pPr marL="0" indent="0">
              <a:buFontTx/>
              <a:buNone/>
              <a:defRPr/>
            </a:pPr>
            <a:endParaRPr lang="fr-FR" sz="2000" dirty="0">
              <a:solidFill>
                <a:srgbClr val="000099"/>
              </a:solidFill>
            </a:endParaRPr>
          </a:p>
        </p:txBody>
      </p:sp>
      <p:sp>
        <p:nvSpPr>
          <p:cNvPr id="485378"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Post-partum</a:t>
            </a:r>
            <a:endParaRPr lang="fr-FR" altLang="fr-FR" sz="2000" b="1">
              <a:solidFill>
                <a:srgbClr val="95C41D"/>
              </a:solidFill>
              <a:cs typeface="Arial" charset="0"/>
            </a:endParaRPr>
          </a:p>
        </p:txBody>
      </p:sp>
      <p:sp>
        <p:nvSpPr>
          <p:cNvPr id="485379"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6" name="Espace réservé du contenu 2"/>
          <p:cNvSpPr txBox="1">
            <a:spLocks/>
          </p:cNvSpPr>
          <p:nvPr/>
        </p:nvSpPr>
        <p:spPr>
          <a:xfrm>
            <a:off x="2079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
        <p:nvSpPr>
          <p:cNvPr id="9" name="Text Box 7"/>
          <p:cNvSpPr txBox="1">
            <a:spLocks noChangeArrowheads="1"/>
          </p:cNvSpPr>
          <p:nvPr/>
        </p:nvSpPr>
        <p:spPr bwMode="auto">
          <a:xfrm>
            <a:off x="2632075" y="5491163"/>
            <a:ext cx="7270750" cy="708025"/>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buClr>
                <a:srgbClr val="62C400"/>
              </a:buClr>
              <a:defRPr/>
            </a:pPr>
            <a:r>
              <a:rPr lang="fr-FR" altLang="fr-FR" sz="2000" b="0" dirty="0">
                <a:solidFill>
                  <a:srgbClr val="000099"/>
                </a:solidFill>
                <a:latin typeface="+mj-lt"/>
              </a:rPr>
              <a:t>Si fièvre , suppuration cicatricielle, œdème d’une jambe, boule dans un sein, saignements supérieurs à des règles</a:t>
            </a:r>
          </a:p>
        </p:txBody>
      </p:sp>
      <p:pic>
        <p:nvPicPr>
          <p:cNvPr id="485382" name="Picture 2" descr="Afficher l'image d'origine"/>
          <p:cNvPicPr>
            <a:picLocks noChangeAspect="1" noChangeArrowheads="1"/>
          </p:cNvPicPr>
          <p:nvPr/>
        </p:nvPicPr>
        <p:blipFill>
          <a:blip r:embed="rId4"/>
          <a:srcRect/>
          <a:stretch>
            <a:fillRect/>
          </a:stretch>
        </p:blipFill>
        <p:spPr bwMode="auto">
          <a:xfrm>
            <a:off x="1487488" y="5473700"/>
            <a:ext cx="815975" cy="1171575"/>
          </a:xfrm>
          <a:prstGeom prst="rect">
            <a:avLst/>
          </a:prstGeom>
          <a:noFill/>
          <a:ln w="9525">
            <a:noFill/>
            <a:miter lim="800000"/>
            <a:headEnd/>
            <a:tailEnd/>
          </a:ln>
        </p:spPr>
      </p:pic>
      <p:pic>
        <p:nvPicPr>
          <p:cNvPr id="485383" name="Image 1"/>
          <p:cNvPicPr>
            <a:picLocks noChangeAspect="1"/>
          </p:cNvPicPr>
          <p:nvPr/>
        </p:nvPicPr>
        <p:blipFill>
          <a:blip r:embed="rId5"/>
          <a:srcRect/>
          <a:stretch>
            <a:fillRect/>
          </a:stretch>
        </p:blipFill>
        <p:spPr bwMode="auto">
          <a:xfrm>
            <a:off x="9825038" y="5251450"/>
            <a:ext cx="1138237" cy="947738"/>
          </a:xfrm>
          <a:prstGeom prst="rect">
            <a:avLst/>
          </a:prstGeom>
          <a:noFill/>
          <a:ln w="9525">
            <a:noFill/>
            <a:miter lim="800000"/>
            <a:headEnd/>
            <a:tailEnd/>
          </a:ln>
        </p:spPr>
      </p:pic>
      <p:sp>
        <p:nvSpPr>
          <p:cNvPr id="485384" name="Rectangle 11"/>
          <p:cNvSpPr>
            <a:spLocks noChangeArrowheads="1"/>
          </p:cNvSpPr>
          <p:nvPr/>
        </p:nvSpPr>
        <p:spPr bwMode="auto">
          <a:xfrm>
            <a:off x="4124325" y="6162675"/>
            <a:ext cx="3879850" cy="461963"/>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pic>
        <p:nvPicPr>
          <p:cNvPr id="1026" name="Picture 2" descr="Résultat de recherche d'images pour &quot;femme qui vient d'accoucher&quot;"/>
          <p:cNvPicPr>
            <a:picLocks noChangeAspect="1" noChangeArrowheads="1"/>
          </p:cNvPicPr>
          <p:nvPr/>
        </p:nvPicPr>
        <p:blipFill>
          <a:blip r:embed="rId6" cstate="print"/>
          <a:srcRect/>
          <a:stretch>
            <a:fillRect/>
          </a:stretch>
        </p:blipFill>
        <p:spPr bwMode="auto">
          <a:xfrm>
            <a:off x="8561615" y="1813647"/>
            <a:ext cx="2525802" cy="2525802"/>
          </a:xfrm>
          <a:prstGeom prst="rect">
            <a:avLst/>
          </a:prstGeom>
          <a:ln>
            <a:noFill/>
          </a:ln>
          <a:effectLst>
            <a:softEdge rad="112500"/>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Post-partum</a:t>
            </a:r>
            <a:endParaRPr lang="fr-FR" altLang="fr-FR" sz="2000" b="1">
              <a:solidFill>
                <a:srgbClr val="95C41D"/>
              </a:solidFill>
              <a:cs typeface="Arial" charset="0"/>
            </a:endParaRPr>
          </a:p>
        </p:txBody>
      </p:sp>
      <p:sp>
        <p:nvSpPr>
          <p:cNvPr id="2" name="Rectangle 1"/>
          <p:cNvSpPr>
            <a:spLocks noChangeArrowheads="1"/>
          </p:cNvSpPr>
          <p:nvPr/>
        </p:nvSpPr>
        <p:spPr bwMode="auto">
          <a:xfrm>
            <a:off x="4256088" y="5811838"/>
            <a:ext cx="7113587" cy="338137"/>
          </a:xfrm>
          <a:prstGeom prst="rect">
            <a:avLst/>
          </a:prstGeom>
          <a:noFill/>
          <a:ln w="9525">
            <a:noFill/>
            <a:miter lim="800000"/>
            <a:headEnd/>
            <a:tailEnd/>
          </a:ln>
        </p:spPr>
        <p:txBody>
          <a:bodyPr>
            <a:spAutoFit/>
          </a:bodyPr>
          <a:lstStyle/>
          <a:p>
            <a:pPr algn="ctr"/>
            <a:r>
              <a:rPr lang="fr-FR" sz="1600">
                <a:solidFill>
                  <a:srgbClr val="000099"/>
                </a:solidFill>
              </a:rPr>
              <a:t>5 granules de chaque avant chaque tétée, renouveler après si nécessaire </a:t>
            </a:r>
            <a:endParaRPr lang="fr-FR">
              <a:solidFill>
                <a:srgbClr val="FF0000"/>
              </a:solidFill>
            </a:endParaRPr>
          </a:p>
        </p:txBody>
      </p:sp>
      <p:sp>
        <p:nvSpPr>
          <p:cNvPr id="487427"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6" name="Text Box 16"/>
          <p:cNvSpPr txBox="1">
            <a:spLocks noChangeArrowheads="1"/>
          </p:cNvSpPr>
          <p:nvPr/>
        </p:nvSpPr>
        <p:spPr bwMode="auto">
          <a:xfrm>
            <a:off x="296863" y="1958975"/>
            <a:ext cx="4824412" cy="341313"/>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Traumatisme</a:t>
            </a:r>
            <a:endParaRPr lang="fr-FR" altLang="fr-FR" sz="1600" i="1">
              <a:solidFill>
                <a:srgbClr val="000090"/>
              </a:solidFill>
              <a:cs typeface="Arial" charset="0"/>
            </a:endParaRPr>
          </a:p>
        </p:txBody>
      </p:sp>
      <p:sp>
        <p:nvSpPr>
          <p:cNvPr id="8" name="Text Box 6"/>
          <p:cNvSpPr>
            <a:spLocks noChangeArrowheads="1"/>
          </p:cNvSpPr>
          <p:nvPr/>
        </p:nvSpPr>
        <p:spPr bwMode="auto">
          <a:xfrm>
            <a:off x="8293100" y="1844675"/>
            <a:ext cx="2849563"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Arnica montana 9 CH</a:t>
            </a:r>
          </a:p>
          <a:p>
            <a:pPr algn="r"/>
            <a:r>
              <a:rPr lang="fr-FR" sz="1600">
                <a:solidFill>
                  <a:srgbClr val="000090"/>
                </a:solidFill>
                <a:cs typeface="Arial" charset="0"/>
              </a:rPr>
              <a:t>5 granules 3 fois par jour</a:t>
            </a:r>
          </a:p>
        </p:txBody>
      </p:sp>
      <p:sp>
        <p:nvSpPr>
          <p:cNvPr id="9" name="Text Box 16"/>
          <p:cNvSpPr txBox="1">
            <a:spLocks noChangeArrowheads="1"/>
          </p:cNvSpPr>
          <p:nvPr/>
        </p:nvSpPr>
        <p:spPr bwMode="auto">
          <a:xfrm>
            <a:off x="296863" y="3244850"/>
            <a:ext cx="4824412" cy="68262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Si épisiotomie ou césarienne</a:t>
            </a:r>
          </a:p>
          <a:p>
            <a:pPr marL="273050" indent="0" fontAlgn="auto">
              <a:lnSpc>
                <a:spcPct val="110000"/>
              </a:lnSpc>
              <a:spcBef>
                <a:spcPct val="20000"/>
              </a:spcBef>
              <a:spcAft>
                <a:spcPts val="0"/>
              </a:spcAft>
              <a:buClr>
                <a:srgbClr val="33CC33"/>
              </a:buClr>
              <a:defRPr/>
            </a:pPr>
            <a:r>
              <a:rPr lang="fr-FR" altLang="fr-FR" sz="1600" b="1" dirty="0">
                <a:solidFill>
                  <a:srgbClr val="000090"/>
                </a:solidFill>
                <a:cs typeface="Arial" panose="020B0604020202020204" pitchFamily="34" charset="0"/>
              </a:rPr>
              <a:t>Douleur des plaies chirurgicales</a:t>
            </a:r>
          </a:p>
        </p:txBody>
      </p:sp>
      <p:sp>
        <p:nvSpPr>
          <p:cNvPr id="10" name="Text Box 6"/>
          <p:cNvSpPr>
            <a:spLocks noChangeArrowheads="1"/>
          </p:cNvSpPr>
          <p:nvPr/>
        </p:nvSpPr>
        <p:spPr bwMode="auto">
          <a:xfrm>
            <a:off x="8293100" y="3178175"/>
            <a:ext cx="2849563"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Staphysagria 9 CH</a:t>
            </a:r>
          </a:p>
          <a:p>
            <a:pPr algn="r"/>
            <a:r>
              <a:rPr lang="fr-FR" sz="1600">
                <a:solidFill>
                  <a:srgbClr val="000090"/>
                </a:solidFill>
                <a:cs typeface="Arial" charset="0"/>
              </a:rPr>
              <a:t>5 granules 3 fois par jour</a:t>
            </a:r>
          </a:p>
        </p:txBody>
      </p:sp>
      <p:sp>
        <p:nvSpPr>
          <p:cNvPr id="11" name="Text Box 16"/>
          <p:cNvSpPr txBox="1">
            <a:spLocks noChangeArrowheads="1"/>
          </p:cNvSpPr>
          <p:nvPr/>
        </p:nvSpPr>
        <p:spPr bwMode="auto">
          <a:xfrm>
            <a:off x="296863" y="4872038"/>
            <a:ext cx="4824412" cy="363537"/>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Tranchées utérines</a:t>
            </a:r>
            <a:endParaRPr lang="fr-FR" altLang="fr-FR" sz="1600" i="1">
              <a:solidFill>
                <a:srgbClr val="000090"/>
              </a:solidFill>
              <a:cs typeface="Arial" charset="0"/>
            </a:endParaRPr>
          </a:p>
        </p:txBody>
      </p:sp>
      <p:sp>
        <p:nvSpPr>
          <p:cNvPr id="12" name="Text Box 6"/>
          <p:cNvSpPr>
            <a:spLocks noChangeArrowheads="1"/>
          </p:cNvSpPr>
          <p:nvPr/>
        </p:nvSpPr>
        <p:spPr bwMode="auto">
          <a:xfrm>
            <a:off x="7011988" y="4751388"/>
            <a:ext cx="4130675" cy="1020762"/>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Caulophyllum thalictroides 9 CH</a:t>
            </a:r>
          </a:p>
          <a:p>
            <a:pPr algn="r"/>
            <a:r>
              <a:rPr lang="fr-FR" b="1">
                <a:solidFill>
                  <a:srgbClr val="000090"/>
                </a:solidFill>
                <a:cs typeface="Arial" charset="0"/>
              </a:rPr>
              <a:t>Colocynthis 9 CH</a:t>
            </a:r>
          </a:p>
          <a:p>
            <a:pPr algn="r"/>
            <a:r>
              <a:rPr lang="fr-FR" b="1">
                <a:solidFill>
                  <a:srgbClr val="000090"/>
                </a:solidFill>
                <a:cs typeface="Arial" charset="0"/>
              </a:rPr>
              <a:t>Magnesia phosphorica 15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animBg="1"/>
      <p:bldP spid="9" grpId="0"/>
      <p:bldP spid="10" grpId="0" animBg="1"/>
      <p:bldP spid="11" grpId="0"/>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4"/>
          <p:cNvSpPr txBox="1">
            <a:spLocks noChangeArrowheads="1"/>
          </p:cNvSpPr>
          <p:nvPr/>
        </p:nvSpPr>
        <p:spPr bwMode="auto">
          <a:xfrm>
            <a:off x="279400" y="2744788"/>
            <a:ext cx="4529138" cy="954087"/>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altLang="fr-FR" dirty="0"/>
              <a:t>Asthénie, hypotension,</a:t>
            </a:r>
          </a:p>
          <a:p>
            <a:pPr marL="268288" indent="0" fontAlgn="auto">
              <a:spcAft>
                <a:spcPts val="0"/>
              </a:spcAft>
              <a:buFontTx/>
              <a:buNone/>
              <a:defRPr/>
            </a:pPr>
            <a:r>
              <a:rPr lang="fr-FR" altLang="fr-FR" b="1" dirty="0"/>
              <a:t>suite de pertes liquidiennes abondantes</a:t>
            </a:r>
            <a:r>
              <a:rPr lang="fr-FR" altLang="fr-FR" dirty="0"/>
              <a:t>	</a:t>
            </a:r>
          </a:p>
        </p:txBody>
      </p:sp>
      <p:sp>
        <p:nvSpPr>
          <p:cNvPr id="13" name="Espace réservé du contenu 2"/>
          <p:cNvSpPr txBox="1">
            <a:spLocks/>
          </p:cNvSpPr>
          <p:nvPr/>
        </p:nvSpPr>
        <p:spPr>
          <a:xfrm>
            <a:off x="704850" y="1524000"/>
            <a:ext cx="420370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Asthénie</a:t>
            </a:r>
          </a:p>
          <a:p>
            <a:pPr marL="0" indent="0" defTabSz="914377" fontAlgn="auto">
              <a:spcBef>
                <a:spcPts val="0"/>
              </a:spcBef>
              <a:spcAft>
                <a:spcPts val="0"/>
              </a:spcAft>
              <a:buFontTx/>
              <a:buNone/>
              <a:defRPr/>
            </a:pPr>
            <a:endParaRPr lang="fr-FR" dirty="0">
              <a:cs typeface="Arial" panose="020B0604020202020204" pitchFamily="34" charset="0"/>
            </a:endParaRPr>
          </a:p>
        </p:txBody>
      </p:sp>
      <p:sp>
        <p:nvSpPr>
          <p:cNvPr id="48947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8" name="Text Box 6"/>
          <p:cNvSpPr>
            <a:spLocks noChangeArrowheads="1"/>
          </p:cNvSpPr>
          <p:nvPr/>
        </p:nvSpPr>
        <p:spPr bwMode="auto">
          <a:xfrm>
            <a:off x="6211888" y="2692400"/>
            <a:ext cx="4906962" cy="681038"/>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China rubra 9 CH</a:t>
            </a:r>
          </a:p>
          <a:p>
            <a:pPr algn="r">
              <a:buFont typeface="Wingdings" pitchFamily="2" charset="2"/>
              <a:buNone/>
            </a:pPr>
            <a:r>
              <a:rPr lang="fr-FR" altLang="fr-FR" sz="1600">
                <a:solidFill>
                  <a:srgbClr val="000099"/>
                </a:solidFill>
                <a:cs typeface="Arial" charset="0"/>
              </a:rPr>
              <a:t>5 granules matin et soir pendant au moins 15 jours</a:t>
            </a:r>
          </a:p>
        </p:txBody>
      </p:sp>
      <p:sp>
        <p:nvSpPr>
          <p:cNvPr id="12" name="Text Box 24"/>
          <p:cNvSpPr txBox="1">
            <a:spLocks noChangeArrowheads="1"/>
          </p:cNvSpPr>
          <p:nvPr/>
        </p:nvSpPr>
        <p:spPr bwMode="auto">
          <a:xfrm>
            <a:off x="279400" y="4219575"/>
            <a:ext cx="4529138" cy="363538"/>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cs typeface="Arial" charset="0"/>
              </a:rPr>
              <a:t>Asthénie </a:t>
            </a:r>
            <a:r>
              <a:rPr lang="fr-FR" sz="1600" b="1">
                <a:solidFill>
                  <a:srgbClr val="000090"/>
                </a:solidFill>
                <a:cs typeface="Arial" charset="0"/>
              </a:rPr>
              <a:t>physique et psychique </a:t>
            </a:r>
            <a:r>
              <a:rPr lang="fr-FR" altLang="fr-FR" sz="1600">
                <a:solidFill>
                  <a:srgbClr val="000090"/>
                </a:solidFill>
                <a:cs typeface="Arial" charset="0"/>
              </a:rPr>
              <a:t>	</a:t>
            </a:r>
          </a:p>
        </p:txBody>
      </p:sp>
      <p:sp>
        <p:nvSpPr>
          <p:cNvPr id="15" name="Text Box 6"/>
          <p:cNvSpPr>
            <a:spLocks noChangeArrowheads="1"/>
          </p:cNvSpPr>
          <p:nvPr/>
        </p:nvSpPr>
        <p:spPr bwMode="auto">
          <a:xfrm>
            <a:off x="6211888" y="4116388"/>
            <a:ext cx="4906962"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Phosphoricum acidum 15 CH</a:t>
            </a:r>
          </a:p>
          <a:p>
            <a:pPr algn="r"/>
            <a:r>
              <a:rPr lang="fr-FR" sz="1600">
                <a:solidFill>
                  <a:srgbClr val="000090"/>
                </a:solidFill>
                <a:cs typeface="Arial" charset="0"/>
              </a:rPr>
              <a:t>5 granules matin et </a:t>
            </a:r>
            <a:r>
              <a:rPr lang="fr-FR" altLang="fr-FR" sz="1600">
                <a:solidFill>
                  <a:srgbClr val="000090"/>
                </a:solidFill>
                <a:cs typeface="Arial" charset="0"/>
              </a:rPr>
              <a:t>soir pendant au moins 15 jours</a:t>
            </a:r>
            <a:endParaRPr lang="fr-FR" sz="1600" b="1">
              <a:solidFill>
                <a:srgbClr val="000090"/>
              </a:solidFill>
              <a:cs typeface="Arial" charset="0"/>
            </a:endParaRPr>
          </a:p>
        </p:txBody>
      </p:sp>
      <p:sp>
        <p:nvSpPr>
          <p:cNvPr id="489479"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Post-partum</a:t>
            </a:r>
            <a:endParaRPr lang="fr-FR" altLang="fr-FR" sz="2000" b="1">
              <a:solidFill>
                <a:srgbClr val="95C41D"/>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8" grpId="0" animBg="1"/>
      <p:bldP spid="12" grpId="0" autoUpdateAnimBg="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ZoneTexte 5"/>
          <p:cNvSpPr txBox="1">
            <a:spLocks noChangeArrowheads="1"/>
          </p:cNvSpPr>
          <p:nvPr/>
        </p:nvSpPr>
        <p:spPr bwMode="auto">
          <a:xfrm>
            <a:off x="2397125" y="314325"/>
            <a:ext cx="794226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1.2. Place de l’homéopathie</a:t>
            </a:r>
          </a:p>
        </p:txBody>
      </p:sp>
      <p:sp>
        <p:nvSpPr>
          <p:cNvPr id="292866" name="Shape 84"/>
          <p:cNvSpPr txBox="1">
            <a:spLocks/>
          </p:cNvSpPr>
          <p:nvPr/>
        </p:nvSpPr>
        <p:spPr bwMode="auto">
          <a:xfrm>
            <a:off x="1404938" y="1982788"/>
            <a:ext cx="10515600" cy="1217612"/>
          </a:xfrm>
          <a:prstGeom prst="rect">
            <a:avLst/>
          </a:prstGeom>
          <a:noFill/>
          <a:ln w="9525">
            <a:noFill/>
            <a:miter lim="800000"/>
            <a:headEnd/>
            <a:tailEnd/>
          </a:ln>
        </p:spPr>
        <p:txBody>
          <a:bodyPr lIns="91425" tIns="45700" rIns="91425" bIns="45700"/>
          <a:lstStyle/>
          <a:p>
            <a:pPr marL="912813" indent="-379413">
              <a:lnSpc>
                <a:spcPct val="150000"/>
              </a:lnSpc>
              <a:spcBef>
                <a:spcPts val="600"/>
              </a:spcBef>
              <a:buClr>
                <a:srgbClr val="62C400"/>
              </a:buClr>
              <a:buSzPct val="100000"/>
              <a:buFontTx/>
              <a:buBlip>
                <a:blip r:embed="rId3"/>
              </a:buBlip>
            </a:pPr>
            <a:r>
              <a:rPr lang="fr-FR" altLang="fr-FR" sz="2000">
                <a:solidFill>
                  <a:srgbClr val="000099"/>
                </a:solidFill>
                <a:cs typeface="Arial" charset="0"/>
              </a:rPr>
              <a:t>Pathologies </a:t>
            </a:r>
            <a:r>
              <a:rPr lang="fr-FR" altLang="fr-FR" sz="2000" b="1">
                <a:solidFill>
                  <a:srgbClr val="000099"/>
                </a:solidFill>
                <a:cs typeface="Arial" charset="0"/>
              </a:rPr>
              <a:t>aiguës, récidivantes ou chroniques</a:t>
            </a:r>
          </a:p>
          <a:p>
            <a:pPr marL="912813" indent="-379413">
              <a:lnSpc>
                <a:spcPct val="150000"/>
              </a:lnSpc>
              <a:spcBef>
                <a:spcPts val="600"/>
              </a:spcBef>
              <a:buClr>
                <a:srgbClr val="62C400"/>
              </a:buClr>
              <a:buSzPct val="100000"/>
              <a:buFontTx/>
              <a:buBlip>
                <a:blip r:embed="rId3"/>
              </a:buBlip>
            </a:pPr>
            <a:r>
              <a:rPr lang="fr-FR" altLang="fr-FR" sz="2000">
                <a:solidFill>
                  <a:srgbClr val="000099"/>
                </a:solidFill>
                <a:cs typeface="Arial" charset="0"/>
              </a:rPr>
              <a:t>Traitement </a:t>
            </a:r>
            <a:r>
              <a:rPr lang="fr-FR" altLang="fr-FR" sz="2000" b="1">
                <a:solidFill>
                  <a:srgbClr val="000099"/>
                </a:solidFill>
                <a:cs typeface="Arial" charset="0"/>
              </a:rPr>
              <a:t>préventif et curatif</a:t>
            </a:r>
          </a:p>
        </p:txBody>
      </p:sp>
      <p:sp>
        <p:nvSpPr>
          <p:cNvPr id="292867" name="Shape 84"/>
          <p:cNvSpPr txBox="1">
            <a:spLocks/>
          </p:cNvSpPr>
          <p:nvPr/>
        </p:nvSpPr>
        <p:spPr bwMode="auto">
          <a:xfrm>
            <a:off x="1404938" y="3486150"/>
            <a:ext cx="10515600" cy="1701800"/>
          </a:xfrm>
          <a:prstGeom prst="rect">
            <a:avLst/>
          </a:prstGeom>
          <a:noFill/>
          <a:ln w="9525">
            <a:noFill/>
            <a:miter lim="800000"/>
            <a:headEnd/>
            <a:tailEnd/>
          </a:ln>
        </p:spPr>
        <p:txBody>
          <a:bodyPr lIns="91425" tIns="45700" rIns="91425" bIns="45700"/>
          <a:lstStyle/>
          <a:p>
            <a:pPr marL="912813" indent="-379413">
              <a:lnSpc>
                <a:spcPct val="150000"/>
              </a:lnSpc>
              <a:buClr>
                <a:srgbClr val="62C400"/>
              </a:buClr>
              <a:buSzPct val="100000"/>
              <a:buFontTx/>
              <a:buBlip>
                <a:blip r:embed="rId3"/>
              </a:buBlip>
            </a:pPr>
            <a:r>
              <a:rPr lang="fr-FR" altLang="fr-FR" sz="2000">
                <a:solidFill>
                  <a:srgbClr val="000099"/>
                </a:solidFill>
              </a:rPr>
              <a:t>Conseil de </a:t>
            </a:r>
            <a:r>
              <a:rPr lang="fr-FR" altLang="fr-FR" sz="2000" b="1">
                <a:solidFill>
                  <a:srgbClr val="000099"/>
                </a:solidFill>
              </a:rPr>
              <a:t>1</a:t>
            </a:r>
            <a:r>
              <a:rPr lang="fr-FR" altLang="fr-FR" sz="2000" b="1" baseline="30000">
                <a:solidFill>
                  <a:srgbClr val="000099"/>
                </a:solidFill>
              </a:rPr>
              <a:t>ère</a:t>
            </a:r>
            <a:r>
              <a:rPr lang="fr-FR" altLang="fr-FR" sz="2000" b="1">
                <a:solidFill>
                  <a:srgbClr val="000099"/>
                </a:solidFill>
              </a:rPr>
              <a:t> intention</a:t>
            </a:r>
          </a:p>
          <a:p>
            <a:pPr marL="912813" indent="-379413">
              <a:lnSpc>
                <a:spcPct val="150000"/>
              </a:lnSpc>
              <a:spcBef>
                <a:spcPts val="600"/>
              </a:spcBef>
              <a:buClr>
                <a:srgbClr val="62C400"/>
              </a:buClr>
              <a:buSzPct val="100000"/>
              <a:buFontTx/>
              <a:buBlip>
                <a:blip r:embed="rId3"/>
              </a:buBlip>
            </a:pPr>
            <a:r>
              <a:rPr lang="fr-FR" altLang="fr-FR" sz="2000" b="1">
                <a:solidFill>
                  <a:srgbClr val="000099"/>
                </a:solidFill>
              </a:rPr>
              <a:t>Complément</a:t>
            </a:r>
            <a:r>
              <a:rPr lang="fr-FR" altLang="fr-FR" sz="2000">
                <a:solidFill>
                  <a:srgbClr val="000099"/>
                </a:solidFill>
              </a:rPr>
              <a:t> d’une </a:t>
            </a:r>
            <a:r>
              <a:rPr lang="fr-FR" altLang="fr-FR" sz="2000" b="1">
                <a:solidFill>
                  <a:srgbClr val="000099"/>
                </a:solidFill>
              </a:rPr>
              <a:t>prescription </a:t>
            </a:r>
            <a:r>
              <a:rPr lang="fr-FR" altLang="fr-FR" sz="2000">
                <a:solidFill>
                  <a:srgbClr val="000099"/>
                </a:solidFill>
              </a:rPr>
              <a:t>(autres médicaments)</a:t>
            </a:r>
          </a:p>
          <a:p>
            <a:pPr marL="912813" indent="-379413">
              <a:lnSpc>
                <a:spcPct val="150000"/>
              </a:lnSpc>
              <a:spcBef>
                <a:spcPts val="600"/>
              </a:spcBef>
              <a:buClr>
                <a:srgbClr val="62C400"/>
              </a:buClr>
              <a:buSzPct val="100000"/>
              <a:buFontTx/>
              <a:buBlip>
                <a:blip r:embed="rId3"/>
              </a:buBlip>
            </a:pPr>
            <a:r>
              <a:rPr lang="fr-FR" altLang="fr-FR" sz="2000">
                <a:solidFill>
                  <a:srgbClr val="000099"/>
                </a:solidFill>
              </a:rPr>
              <a:t>Complément d’un </a:t>
            </a:r>
            <a:r>
              <a:rPr lang="fr-FR" altLang="fr-FR" sz="2000" b="1">
                <a:solidFill>
                  <a:srgbClr val="000099"/>
                </a:solidFill>
              </a:rPr>
              <a:t>achat spontané</a:t>
            </a:r>
          </a:p>
          <a:p>
            <a:pPr marL="912813" indent="-379413">
              <a:buClr>
                <a:srgbClr val="62C400"/>
              </a:buClr>
              <a:buSzPct val="100000"/>
              <a:buFontTx/>
              <a:buChar char="•"/>
            </a:pPr>
            <a:endParaRPr lang="fr-FR" altLang="fr-FR" sz="2000" b="1">
              <a:solidFill>
                <a:srgbClr val="000099"/>
              </a:solidFill>
            </a:endParaRPr>
          </a:p>
        </p:txBody>
      </p:sp>
      <p:pic>
        <p:nvPicPr>
          <p:cNvPr id="292868" name="Image 9"/>
          <p:cNvPicPr>
            <a:picLocks noChangeAspect="1"/>
          </p:cNvPicPr>
          <p:nvPr/>
        </p:nvPicPr>
        <p:blipFill>
          <a:blip r:embed="rId4"/>
          <a:srcRect/>
          <a:stretch>
            <a:fillRect/>
          </a:stretch>
        </p:blipFill>
        <p:spPr bwMode="auto">
          <a:xfrm>
            <a:off x="722313" y="3413125"/>
            <a:ext cx="989012" cy="1017588"/>
          </a:xfrm>
          <a:prstGeom prst="rect">
            <a:avLst/>
          </a:prstGeom>
          <a:noFill/>
          <a:ln w="9525">
            <a:noFill/>
            <a:miter lim="800000"/>
            <a:headEnd/>
            <a:tailEnd/>
          </a:ln>
        </p:spPr>
      </p:pic>
      <p:pic>
        <p:nvPicPr>
          <p:cNvPr id="292869" name="Image 10"/>
          <p:cNvPicPr>
            <a:picLocks noChangeAspect="1"/>
          </p:cNvPicPr>
          <p:nvPr/>
        </p:nvPicPr>
        <p:blipFill>
          <a:blip r:embed="rId4"/>
          <a:srcRect/>
          <a:stretch>
            <a:fillRect/>
          </a:stretch>
        </p:blipFill>
        <p:spPr bwMode="auto">
          <a:xfrm>
            <a:off x="727075" y="5187950"/>
            <a:ext cx="987425" cy="1019175"/>
          </a:xfrm>
          <a:prstGeom prst="rect">
            <a:avLst/>
          </a:prstGeom>
          <a:noFill/>
          <a:ln w="9525">
            <a:noFill/>
            <a:miter lim="800000"/>
            <a:headEnd/>
            <a:tailEnd/>
          </a:ln>
        </p:spPr>
      </p:pic>
      <p:sp>
        <p:nvSpPr>
          <p:cNvPr id="292870" name="ZoneTexte 1"/>
          <p:cNvSpPr txBox="1">
            <a:spLocks noChangeArrowheads="1"/>
          </p:cNvSpPr>
          <p:nvPr/>
        </p:nvSpPr>
        <p:spPr bwMode="auto">
          <a:xfrm>
            <a:off x="1776413" y="5497513"/>
            <a:ext cx="7977187" cy="400050"/>
          </a:xfrm>
          <a:prstGeom prst="rect">
            <a:avLst/>
          </a:prstGeom>
          <a:noFill/>
          <a:ln w="9525">
            <a:noFill/>
            <a:miter lim="800000"/>
            <a:headEnd/>
            <a:tailEnd/>
          </a:ln>
        </p:spPr>
        <p:txBody>
          <a:bodyPr>
            <a:spAutoFit/>
          </a:bodyPr>
          <a:lstStyle/>
          <a:p>
            <a:pPr eaLnBrk="0" hangingPunct="0"/>
            <a:r>
              <a:rPr lang="fr-FR" altLang="fr-FR" sz="2000" b="1">
                <a:solidFill>
                  <a:srgbClr val="000099"/>
                </a:solidFill>
                <a:cs typeface="Arial" charset="0"/>
              </a:rPr>
              <a:t>Souvent seule solution thérapeutique possible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7026" name="Text Box 2"/>
          <p:cNvSpPr txBox="1">
            <a:spLocks noChangeArrowheads="1"/>
          </p:cNvSpPr>
          <p:nvPr/>
        </p:nvSpPr>
        <p:spPr bwMode="auto">
          <a:xfrm>
            <a:off x="282575" y="2022475"/>
            <a:ext cx="3938588" cy="90487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altLang="fr-FR" b="1" dirty="0"/>
              <a:t>Indifférence affective</a:t>
            </a:r>
          </a:p>
          <a:p>
            <a:pPr marL="268288" indent="0" fontAlgn="auto">
              <a:spcBef>
                <a:spcPts val="0"/>
              </a:spcBef>
              <a:spcAft>
                <a:spcPts val="0"/>
              </a:spcAft>
              <a:buFontTx/>
              <a:buNone/>
              <a:defRPr/>
            </a:pPr>
            <a:r>
              <a:rPr lang="fr-FR" altLang="fr-FR" dirty="0"/>
              <a:t>Envie d’être seule et de pleurer</a:t>
            </a:r>
          </a:p>
          <a:p>
            <a:pPr marL="268288" indent="0" fontAlgn="auto">
              <a:spcBef>
                <a:spcPts val="0"/>
              </a:spcBef>
              <a:spcAft>
                <a:spcPts val="0"/>
              </a:spcAft>
              <a:buFontTx/>
              <a:buNone/>
              <a:defRPr/>
            </a:pPr>
            <a:r>
              <a:rPr lang="fr-FR" altLang="fr-FR" b="1" i="1" dirty="0"/>
              <a:t>Aggravation par la consolation</a:t>
            </a:r>
          </a:p>
        </p:txBody>
      </p:sp>
      <p:sp>
        <p:nvSpPr>
          <p:cNvPr id="2177028" name="Text Box 4"/>
          <p:cNvSpPr txBox="1">
            <a:spLocks noChangeArrowheads="1"/>
          </p:cNvSpPr>
          <p:nvPr/>
        </p:nvSpPr>
        <p:spPr bwMode="auto">
          <a:xfrm>
            <a:off x="282575" y="3422650"/>
            <a:ext cx="3938588" cy="363538"/>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Si</a:t>
            </a:r>
            <a:r>
              <a:rPr lang="fr-FR" altLang="fr-FR" sz="1600" b="1">
                <a:solidFill>
                  <a:srgbClr val="000090"/>
                </a:solidFill>
                <a:cs typeface="Arial" charset="0"/>
              </a:rPr>
              <a:t> hyperémotivité</a:t>
            </a:r>
            <a:r>
              <a:rPr lang="fr-FR" altLang="fr-FR" sz="1600">
                <a:solidFill>
                  <a:srgbClr val="000090"/>
                </a:solidFill>
                <a:cs typeface="Arial" charset="0"/>
              </a:rPr>
              <a:t>, humeur </a:t>
            </a:r>
            <a:r>
              <a:rPr lang="fr-FR" altLang="fr-FR" sz="1600" b="1">
                <a:solidFill>
                  <a:srgbClr val="000090"/>
                </a:solidFill>
                <a:cs typeface="Arial" charset="0"/>
              </a:rPr>
              <a:t>variable</a:t>
            </a:r>
          </a:p>
        </p:txBody>
      </p:sp>
      <p:sp>
        <p:nvSpPr>
          <p:cNvPr id="13" name="Espace réservé du contenu 2"/>
          <p:cNvSpPr txBox="1">
            <a:spLocks/>
          </p:cNvSpPr>
          <p:nvPr/>
        </p:nvSpPr>
        <p:spPr>
          <a:xfrm>
            <a:off x="180975" y="1535113"/>
            <a:ext cx="4203700" cy="4746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Baby blues</a:t>
            </a:r>
          </a:p>
        </p:txBody>
      </p:sp>
      <p:sp>
        <p:nvSpPr>
          <p:cNvPr id="491524"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12" name="Text Box 6"/>
          <p:cNvSpPr>
            <a:spLocks noChangeArrowheads="1"/>
          </p:cNvSpPr>
          <p:nvPr/>
        </p:nvSpPr>
        <p:spPr bwMode="auto">
          <a:xfrm>
            <a:off x="5827713" y="1887538"/>
            <a:ext cx="5313362" cy="681037"/>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Sepia officinalis 9 CH, puis 15 CH, puis 30 CH</a:t>
            </a:r>
          </a:p>
          <a:p>
            <a:pPr algn="r">
              <a:buFont typeface="Wingdings" pitchFamily="2" charset="2"/>
              <a:buNone/>
            </a:pPr>
            <a:r>
              <a:rPr lang="fr-FR" altLang="fr-FR" sz="1600">
                <a:solidFill>
                  <a:srgbClr val="000099"/>
                </a:solidFill>
                <a:cs typeface="Arial" charset="0"/>
              </a:rPr>
              <a:t>1 dose par jour en dilution croissante, 3 jours de suite</a:t>
            </a:r>
          </a:p>
        </p:txBody>
      </p:sp>
      <p:sp>
        <p:nvSpPr>
          <p:cNvPr id="15" name="Text Box 6"/>
          <p:cNvSpPr>
            <a:spLocks noChangeArrowheads="1"/>
          </p:cNvSpPr>
          <p:nvPr/>
        </p:nvSpPr>
        <p:spPr bwMode="auto">
          <a:xfrm>
            <a:off x="6134100" y="3295650"/>
            <a:ext cx="5010150" cy="681038"/>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Ignatia amara 15 CH</a:t>
            </a:r>
          </a:p>
          <a:p>
            <a:pPr algn="r"/>
            <a:r>
              <a:rPr lang="fr-FR" altLang="fr-FR" sz="1600">
                <a:solidFill>
                  <a:srgbClr val="000099"/>
                </a:solidFill>
                <a:cs typeface="Arial" charset="0"/>
              </a:rPr>
              <a:t>5 granules matin et soir pendant au moins 15 jours</a:t>
            </a:r>
          </a:p>
        </p:txBody>
      </p:sp>
      <p:sp>
        <p:nvSpPr>
          <p:cNvPr id="18" name="Text Box 4"/>
          <p:cNvSpPr txBox="1">
            <a:spLocks noChangeArrowheads="1"/>
          </p:cNvSpPr>
          <p:nvPr/>
        </p:nvSpPr>
        <p:spPr bwMode="auto">
          <a:xfrm>
            <a:off x="282575" y="4333875"/>
            <a:ext cx="3938588" cy="668338"/>
          </a:xfrm>
          <a:prstGeom prst="rect">
            <a:avLst/>
          </a:prstGeom>
          <a:noFill/>
          <a:ln w="9525">
            <a:noFill/>
            <a:miter lim="800000"/>
            <a:headEnd/>
            <a:tailEnd/>
          </a:ln>
        </p:spPr>
        <p:txBody>
          <a:bodyPr>
            <a:spAutoFit/>
          </a:bodyPr>
          <a:lstStyle/>
          <a:p>
            <a:pPr marL="285750" indent="-285750">
              <a:lnSpc>
                <a:spcPct val="110000"/>
              </a:lnSpc>
              <a:spcBef>
                <a:spcPct val="20000"/>
              </a:spcBef>
              <a:buClr>
                <a:srgbClr val="62C400"/>
              </a:buClr>
              <a:buFontTx/>
              <a:buBlip>
                <a:blip r:embed="rId3"/>
              </a:buBlip>
              <a:tabLst>
                <a:tab pos="200025" algn="l"/>
              </a:tabLst>
            </a:pPr>
            <a:r>
              <a:rPr lang="fr-FR" altLang="fr-FR" sz="1600">
                <a:solidFill>
                  <a:srgbClr val="000099"/>
                </a:solidFill>
                <a:latin typeface="Tahoma" pitchFamily="34" charset="0"/>
                <a:cs typeface="Arial" charset="0"/>
              </a:rPr>
              <a:t>Si pleurs faciles, </a:t>
            </a:r>
            <a:r>
              <a:rPr lang="fr-FR" altLang="fr-FR" sz="1600" b="1">
                <a:solidFill>
                  <a:srgbClr val="000099"/>
                </a:solidFill>
                <a:latin typeface="Tahoma" pitchFamily="34" charset="0"/>
                <a:cs typeface="Arial" charset="0"/>
              </a:rPr>
              <a:t>besoin d’être très entourée</a:t>
            </a:r>
            <a:r>
              <a:rPr lang="fr-FR" altLang="fr-FR" sz="1600">
                <a:solidFill>
                  <a:srgbClr val="000099"/>
                </a:solidFill>
                <a:latin typeface="Tahoma" pitchFamily="34" charset="0"/>
                <a:cs typeface="Arial" charset="0"/>
              </a:rPr>
              <a:t> et aidée (type sensible)</a:t>
            </a:r>
            <a:r>
              <a:rPr lang="fr-FR" altLang="fr-FR">
                <a:solidFill>
                  <a:srgbClr val="000099"/>
                </a:solidFill>
                <a:latin typeface="Tahoma" pitchFamily="34" charset="0"/>
                <a:cs typeface="Arial" charset="0"/>
              </a:rPr>
              <a:t>	</a:t>
            </a:r>
            <a:endParaRPr lang="fr-FR" altLang="fr-FR" sz="1200">
              <a:solidFill>
                <a:srgbClr val="000099"/>
              </a:solidFill>
              <a:latin typeface="Tahoma" pitchFamily="34" charset="0"/>
              <a:cs typeface="Arial" charset="0"/>
            </a:endParaRPr>
          </a:p>
        </p:txBody>
      </p:sp>
      <p:sp>
        <p:nvSpPr>
          <p:cNvPr id="19" name="Text Box 6"/>
          <p:cNvSpPr>
            <a:spLocks noChangeArrowheads="1"/>
          </p:cNvSpPr>
          <p:nvPr/>
        </p:nvSpPr>
        <p:spPr bwMode="auto">
          <a:xfrm>
            <a:off x="6134100" y="4313238"/>
            <a:ext cx="5010150" cy="681037"/>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Pulsatilla 15 CH</a:t>
            </a:r>
          </a:p>
          <a:p>
            <a:pPr algn="r"/>
            <a:r>
              <a:rPr lang="fr-FR" altLang="fr-FR" sz="1600">
                <a:solidFill>
                  <a:srgbClr val="000099"/>
                </a:solidFill>
                <a:cs typeface="Arial" charset="0"/>
              </a:rPr>
              <a:t>5 granules matin et soir pendant au moins 15 jours</a:t>
            </a:r>
          </a:p>
        </p:txBody>
      </p:sp>
      <p:sp>
        <p:nvSpPr>
          <p:cNvPr id="20" name="Text Box 4"/>
          <p:cNvSpPr txBox="1">
            <a:spLocks noChangeArrowheads="1"/>
          </p:cNvSpPr>
          <p:nvPr/>
        </p:nvSpPr>
        <p:spPr bwMode="auto">
          <a:xfrm>
            <a:off x="282575" y="5418138"/>
            <a:ext cx="3938588" cy="666750"/>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solidFill>
                  <a:srgbClr val="000099"/>
                </a:solidFill>
              </a:rPr>
              <a:t>Si  dépression réactionnelle </a:t>
            </a:r>
          </a:p>
          <a:p>
            <a:pPr marL="268288" indent="0" fontAlgn="auto">
              <a:spcBef>
                <a:spcPts val="0"/>
              </a:spcBef>
              <a:spcAft>
                <a:spcPts val="0"/>
              </a:spcAft>
              <a:buFontTx/>
              <a:buNone/>
              <a:defRPr/>
            </a:pPr>
            <a:r>
              <a:rPr lang="fr-FR" dirty="0">
                <a:solidFill>
                  <a:srgbClr val="000099"/>
                </a:solidFill>
              </a:rPr>
              <a:t>Asthénie </a:t>
            </a:r>
            <a:r>
              <a:rPr lang="fr-FR" b="1" dirty="0">
                <a:solidFill>
                  <a:srgbClr val="000099"/>
                </a:solidFill>
              </a:rPr>
              <a:t>physique et psychique</a:t>
            </a:r>
            <a:r>
              <a:rPr lang="fr-FR" b="1" dirty="0">
                <a:solidFill>
                  <a:srgbClr val="FF0000"/>
                </a:solidFill>
              </a:rPr>
              <a:t> </a:t>
            </a:r>
            <a:r>
              <a:rPr lang="fr-FR" altLang="fr-FR" sz="1800" dirty="0">
                <a:solidFill>
                  <a:srgbClr val="000099"/>
                </a:solidFill>
                <a:latin typeface="Tahoma" panose="020B0604030504040204" pitchFamily="34" charset="0"/>
              </a:rPr>
              <a:t>	</a:t>
            </a:r>
            <a:endParaRPr lang="fr-FR" altLang="fr-FR" sz="1200" dirty="0">
              <a:solidFill>
                <a:srgbClr val="000099"/>
              </a:solidFill>
              <a:latin typeface="Tahoma" panose="020B0604030504040204" pitchFamily="34" charset="0"/>
            </a:endParaRPr>
          </a:p>
        </p:txBody>
      </p:sp>
      <p:sp>
        <p:nvSpPr>
          <p:cNvPr id="21" name="Text Box 6"/>
          <p:cNvSpPr>
            <a:spLocks noChangeArrowheads="1"/>
          </p:cNvSpPr>
          <p:nvPr/>
        </p:nvSpPr>
        <p:spPr bwMode="auto">
          <a:xfrm>
            <a:off x="6130925" y="5399088"/>
            <a:ext cx="5010150"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9"/>
                </a:solidFill>
                <a:cs typeface="Arial" charset="0"/>
              </a:rPr>
              <a:t>Phosphoricum acidum 30 CH</a:t>
            </a:r>
          </a:p>
          <a:p>
            <a:pPr algn="r"/>
            <a:r>
              <a:rPr lang="fr-FR" altLang="fr-FR" sz="1600">
                <a:solidFill>
                  <a:srgbClr val="000099"/>
                </a:solidFill>
                <a:cs typeface="Arial" charset="0"/>
              </a:rPr>
              <a:t>5 granules matin et soir pendant au moins 15 jours</a:t>
            </a:r>
          </a:p>
        </p:txBody>
      </p:sp>
      <p:sp>
        <p:nvSpPr>
          <p:cNvPr id="491531"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Post-partum</a:t>
            </a:r>
            <a:endParaRPr lang="fr-FR" altLang="fr-FR" sz="2000" b="1">
              <a:solidFill>
                <a:srgbClr val="95C41D"/>
              </a:solidFill>
              <a:cs typeface="Arial" charset="0"/>
            </a:endParaRPr>
          </a:p>
        </p:txBody>
      </p:sp>
      <p:sp>
        <p:nvSpPr>
          <p:cNvPr id="23" name="Text Box 19"/>
          <p:cNvSpPr txBox="1">
            <a:spLocks noChangeArrowheads="1"/>
          </p:cNvSpPr>
          <p:nvPr/>
        </p:nvSpPr>
        <p:spPr bwMode="auto">
          <a:xfrm>
            <a:off x="3960813" y="6284913"/>
            <a:ext cx="5629275" cy="338137"/>
          </a:xfrm>
          <a:prstGeom prst="rect">
            <a:avLst/>
          </a:prstGeom>
          <a:noFill/>
          <a:ln w="9525">
            <a:noFill/>
            <a:miter lim="800000"/>
            <a:headEnd/>
            <a:tailEnd/>
          </a:ln>
        </p:spPr>
        <p:txBody>
          <a:bodyPr>
            <a:spAutoFit/>
          </a:bodyPr>
          <a:lstStyle/>
          <a:p>
            <a:pPr eaLnBrk="0" hangingPunct="0">
              <a:spcBef>
                <a:spcPts val="600"/>
              </a:spcBef>
              <a:buClr>
                <a:srgbClr val="62C400"/>
              </a:buClr>
              <a:tabLst>
                <a:tab pos="200025" algn="l"/>
                <a:tab pos="5238750" algn="r"/>
              </a:tabLst>
            </a:pPr>
            <a:r>
              <a:rPr lang="fr-FR" sz="1600" b="1">
                <a:solidFill>
                  <a:srgbClr val="FF0000"/>
                </a:solidFill>
                <a:ea typeface="ＭＳ Ｐゴシック"/>
                <a:cs typeface="ＭＳ Ｐゴシック"/>
              </a:rPr>
              <a:t>En l’absence d’amélioration </a:t>
            </a:r>
            <a:r>
              <a:rPr lang="fr-FR" sz="1600" b="1">
                <a:solidFill>
                  <a:srgbClr val="FF0000"/>
                </a:solidFill>
                <a:ea typeface="ＭＳ Ｐゴシック"/>
                <a:cs typeface="ＭＳ Ｐゴシック"/>
                <a:sym typeface="Wingdings" pitchFamily="2" charset="2"/>
              </a:rPr>
              <a:t></a:t>
            </a:r>
            <a:r>
              <a:rPr lang="fr-FR" sz="1600" b="1">
                <a:solidFill>
                  <a:srgbClr val="FF0000"/>
                </a:solidFill>
                <a:ea typeface="ＭＳ Ｐゴシック"/>
                <a:cs typeface="ＭＳ Ｐゴシック"/>
              </a:rPr>
              <a:t> consultation médicale</a:t>
            </a:r>
            <a:endParaRPr lang="fr-FR" altLang="fr-FR" sz="1600" b="1">
              <a:solidFill>
                <a:srgbClr val="000090"/>
              </a:solidFill>
              <a:ea typeface="ＭＳ Ｐゴシック"/>
              <a:cs typeface="ＭＳ Ｐゴシック"/>
            </a:endParaRPr>
          </a:p>
        </p:txBody>
      </p:sp>
      <p:pic>
        <p:nvPicPr>
          <p:cNvPr id="24" name="Image 1"/>
          <p:cNvPicPr>
            <a:picLocks noChangeAspect="1"/>
          </p:cNvPicPr>
          <p:nvPr/>
        </p:nvPicPr>
        <p:blipFill>
          <a:blip r:embed="rId4"/>
          <a:srcRect/>
          <a:stretch>
            <a:fillRect/>
          </a:stretch>
        </p:blipFill>
        <p:spPr bwMode="auto">
          <a:xfrm>
            <a:off x="3122613" y="6110288"/>
            <a:ext cx="668337" cy="5572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77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77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7026" grpId="0" autoUpdateAnimBg="0"/>
      <p:bldP spid="2177028" grpId="0" autoUpdateAnimBg="0"/>
      <p:bldP spid="12" grpId="0" animBg="1"/>
      <p:bldP spid="15" grpId="0" animBg="1"/>
      <p:bldP spid="18" grpId="0" autoUpdateAnimBg="0"/>
      <p:bldP spid="19" grpId="0" animBg="1"/>
      <p:bldP spid="20" grpId="0" autoUpdateAnimBg="0"/>
      <p:bldP spid="21" grpId="0" animBg="1"/>
      <p:bldP spid="23" grpId="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Text Box 50"/>
          <p:cNvSpPr txBox="1">
            <a:spLocks noChangeArrowheads="1"/>
          </p:cNvSpPr>
          <p:nvPr/>
        </p:nvSpPr>
        <p:spPr bwMode="auto">
          <a:xfrm>
            <a:off x="2401888" y="1073150"/>
            <a:ext cx="7069137"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Douleur de la montée laiteuse</a:t>
            </a:r>
            <a:endParaRPr lang="fr-FR" altLang="fr-FR" sz="2000" b="1">
              <a:solidFill>
                <a:srgbClr val="92D050"/>
              </a:solidFill>
              <a:cs typeface="Arial" charset="0"/>
            </a:endParaRPr>
          </a:p>
        </p:txBody>
      </p:sp>
      <p:sp>
        <p:nvSpPr>
          <p:cNvPr id="493570" name="Titre 1"/>
          <p:cNvSpPr txBox="1">
            <a:spLocks/>
          </p:cNvSpPr>
          <p:nvPr/>
        </p:nvSpPr>
        <p:spPr bwMode="auto">
          <a:xfrm>
            <a:off x="2303463" y="361950"/>
            <a:ext cx="45672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3.7. Allaitement</a:t>
            </a:r>
          </a:p>
        </p:txBody>
      </p:sp>
      <p:sp>
        <p:nvSpPr>
          <p:cNvPr id="7" name="Text Box 2"/>
          <p:cNvSpPr txBox="1">
            <a:spLocks noChangeArrowheads="1"/>
          </p:cNvSpPr>
          <p:nvPr/>
        </p:nvSpPr>
        <p:spPr bwMode="auto">
          <a:xfrm>
            <a:off x="631825" y="1993900"/>
            <a:ext cx="5624513" cy="1963738"/>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t>Œdème, tension mammaire, douleur avec œdème chaud</a:t>
            </a:r>
          </a:p>
          <a:p>
            <a:pPr marL="0" indent="0" fontAlgn="auto">
              <a:spcAft>
                <a:spcPts val="0"/>
              </a:spcAft>
              <a:buFontTx/>
              <a:buNone/>
              <a:defRPr/>
            </a:pPr>
            <a:endParaRPr lang="fr-FR" dirty="0"/>
          </a:p>
          <a:p>
            <a:pPr marL="0" indent="0" fontAlgn="auto">
              <a:spcAft>
                <a:spcPts val="0"/>
              </a:spcAft>
              <a:buFontTx/>
              <a:buNone/>
              <a:defRPr/>
            </a:pPr>
            <a:r>
              <a:rPr lang="fr-FR" i="1" dirty="0"/>
              <a:t>Amélioration </a:t>
            </a:r>
            <a:r>
              <a:rPr lang="fr-FR" b="1" i="1" dirty="0"/>
              <a:t>par des applications froides</a:t>
            </a:r>
          </a:p>
          <a:p>
            <a:pPr marL="0" indent="0" fontAlgn="auto">
              <a:spcAft>
                <a:spcPts val="0"/>
              </a:spcAft>
              <a:buFontTx/>
              <a:buNone/>
              <a:defRPr/>
            </a:pPr>
            <a:endParaRPr lang="fr-FR" i="1" dirty="0"/>
          </a:p>
          <a:p>
            <a:pPr marL="0" indent="0" fontAlgn="auto">
              <a:spcAft>
                <a:spcPts val="0"/>
              </a:spcAft>
              <a:buFontTx/>
              <a:buNone/>
              <a:defRPr/>
            </a:pPr>
            <a:endParaRPr lang="fr-FR" i="1" dirty="0"/>
          </a:p>
          <a:p>
            <a:pPr marL="0" indent="0" fontAlgn="auto">
              <a:spcAft>
                <a:spcPts val="0"/>
              </a:spcAft>
              <a:buFontTx/>
              <a:buNone/>
              <a:defRPr/>
            </a:pPr>
            <a:r>
              <a:rPr lang="fr-FR" i="1" dirty="0"/>
              <a:t>Amélioration </a:t>
            </a:r>
            <a:r>
              <a:rPr lang="fr-FR" b="1" i="1" dirty="0"/>
              <a:t>par le maintien et la pression forte</a:t>
            </a:r>
          </a:p>
        </p:txBody>
      </p:sp>
      <p:sp>
        <p:nvSpPr>
          <p:cNvPr id="9" name="Text Box 6"/>
          <p:cNvSpPr>
            <a:spLocks noChangeArrowheads="1"/>
          </p:cNvSpPr>
          <p:nvPr/>
        </p:nvSpPr>
        <p:spPr bwMode="auto">
          <a:xfrm>
            <a:off x="8559800" y="2579688"/>
            <a:ext cx="2578100" cy="40798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Apis mellifica 15 CH</a:t>
            </a:r>
          </a:p>
        </p:txBody>
      </p:sp>
      <p:sp>
        <p:nvSpPr>
          <p:cNvPr id="10" name="Text Box 6"/>
          <p:cNvSpPr>
            <a:spLocks noChangeArrowheads="1"/>
          </p:cNvSpPr>
          <p:nvPr/>
        </p:nvSpPr>
        <p:spPr bwMode="auto">
          <a:xfrm>
            <a:off x="9232900" y="3524250"/>
            <a:ext cx="1905000" cy="40798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Bryonia 9 CH</a:t>
            </a:r>
          </a:p>
        </p:txBody>
      </p:sp>
      <p:sp>
        <p:nvSpPr>
          <p:cNvPr id="12" name="Rectangle 11"/>
          <p:cNvSpPr>
            <a:spLocks noChangeArrowheads="1"/>
          </p:cNvSpPr>
          <p:nvPr/>
        </p:nvSpPr>
        <p:spPr bwMode="auto">
          <a:xfrm>
            <a:off x="4660900" y="4105275"/>
            <a:ext cx="6591300" cy="338138"/>
          </a:xfrm>
          <a:prstGeom prst="rect">
            <a:avLst/>
          </a:prstGeom>
          <a:noFill/>
          <a:ln w="9525">
            <a:noFill/>
            <a:miter lim="800000"/>
            <a:headEnd/>
            <a:tailEnd/>
          </a:ln>
        </p:spPr>
        <p:txBody>
          <a:bodyPr wrap="none">
            <a:spAutoFit/>
          </a:bodyPr>
          <a:lstStyle/>
          <a:p>
            <a:pPr algn="r">
              <a:buFont typeface="Wingdings" pitchFamily="2" charset="2"/>
              <a:buNone/>
            </a:pPr>
            <a:r>
              <a:rPr lang="fr-FR" altLang="fr-FR" sz="1600">
                <a:solidFill>
                  <a:srgbClr val="000099"/>
                </a:solidFill>
                <a:cs typeface="Arial" charset="0"/>
              </a:rPr>
              <a:t>5 granules de chaque toutes les 2 heures – Espacer selon amélioration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79400" y="2044700"/>
            <a:ext cx="4659313" cy="3429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b="1">
                <a:solidFill>
                  <a:srgbClr val="000090"/>
                </a:solidFill>
                <a:cs typeface="Arial" charset="0"/>
              </a:rPr>
              <a:t> Pour stimuler la lactation</a:t>
            </a:r>
          </a:p>
        </p:txBody>
      </p:sp>
      <p:sp>
        <p:nvSpPr>
          <p:cNvPr id="495618" name="Text Box 50"/>
          <p:cNvSpPr txBox="1">
            <a:spLocks noChangeArrowheads="1"/>
          </p:cNvSpPr>
          <p:nvPr/>
        </p:nvSpPr>
        <p:spPr bwMode="auto">
          <a:xfrm>
            <a:off x="2401888" y="1076325"/>
            <a:ext cx="7069137"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Allaitement souhaité</a:t>
            </a:r>
            <a:endParaRPr lang="fr-FR" altLang="fr-FR" sz="2000" b="1">
              <a:solidFill>
                <a:srgbClr val="92D050"/>
              </a:solidFill>
              <a:cs typeface="Arial" charset="0"/>
            </a:endParaRPr>
          </a:p>
        </p:txBody>
      </p:sp>
      <p:sp>
        <p:nvSpPr>
          <p:cNvPr id="495619" name="Titre 1"/>
          <p:cNvSpPr txBox="1">
            <a:spLocks/>
          </p:cNvSpPr>
          <p:nvPr/>
        </p:nvSpPr>
        <p:spPr bwMode="auto">
          <a:xfrm>
            <a:off x="2303463" y="361950"/>
            <a:ext cx="45672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3.7. Allaitement</a:t>
            </a:r>
          </a:p>
        </p:txBody>
      </p:sp>
      <p:sp>
        <p:nvSpPr>
          <p:cNvPr id="12" name="Text Box 6"/>
          <p:cNvSpPr>
            <a:spLocks noChangeArrowheads="1"/>
          </p:cNvSpPr>
          <p:nvPr/>
        </p:nvSpPr>
        <p:spPr bwMode="auto">
          <a:xfrm>
            <a:off x="6769100" y="1876425"/>
            <a:ext cx="4368800" cy="1020763"/>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Ricinus communis 5 CH</a:t>
            </a:r>
          </a:p>
          <a:p>
            <a:pPr algn="r">
              <a:buFont typeface="Wingdings" pitchFamily="2" charset="2"/>
              <a:buNone/>
            </a:pPr>
            <a:r>
              <a:rPr lang="fr-FR" altLang="fr-FR" b="1">
                <a:solidFill>
                  <a:srgbClr val="000099"/>
                </a:solidFill>
                <a:cs typeface="Arial" charset="0"/>
              </a:rPr>
              <a:t>Alfalfa 6 DH</a:t>
            </a:r>
          </a:p>
          <a:p>
            <a:pPr algn="r">
              <a:buFont typeface="Wingdings" pitchFamily="2" charset="2"/>
              <a:buNone/>
            </a:pPr>
            <a:r>
              <a:rPr lang="fr-FR" altLang="fr-FR" sz="1600">
                <a:solidFill>
                  <a:srgbClr val="000099"/>
                </a:solidFill>
                <a:cs typeface="Arial" charset="0"/>
              </a:rPr>
              <a:t>5 granules de chaque avant chaque tétée</a:t>
            </a:r>
          </a:p>
        </p:txBody>
      </p:sp>
      <p:sp>
        <p:nvSpPr>
          <p:cNvPr id="14" name="Text Box 3"/>
          <p:cNvSpPr txBox="1">
            <a:spLocks noChangeArrowheads="1"/>
          </p:cNvSpPr>
          <p:nvPr/>
        </p:nvSpPr>
        <p:spPr bwMode="auto">
          <a:xfrm>
            <a:off x="279400" y="4176713"/>
            <a:ext cx="4659313" cy="633412"/>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b="1">
                <a:solidFill>
                  <a:srgbClr val="000090"/>
                </a:solidFill>
                <a:cs typeface="Arial" charset="0"/>
              </a:rPr>
              <a:t> </a:t>
            </a:r>
            <a:r>
              <a:rPr lang="fr-FR" sz="1600">
                <a:solidFill>
                  <a:srgbClr val="000090"/>
                </a:solidFill>
                <a:cs typeface="Arial" charset="0"/>
              </a:rPr>
              <a:t>Si fatigue physique </a:t>
            </a:r>
            <a:r>
              <a:rPr lang="fr-FR" sz="1600" b="1">
                <a:solidFill>
                  <a:srgbClr val="000090"/>
                </a:solidFill>
                <a:cs typeface="Arial" charset="0"/>
              </a:rPr>
              <a:t>après perte de liquide physiologique</a:t>
            </a:r>
            <a:endParaRPr lang="fr-FR" altLang="fr-FR" sz="1600" b="1">
              <a:solidFill>
                <a:srgbClr val="000090"/>
              </a:solidFill>
              <a:cs typeface="Arial" charset="0"/>
            </a:endParaRPr>
          </a:p>
        </p:txBody>
      </p:sp>
      <p:sp>
        <p:nvSpPr>
          <p:cNvPr id="15" name="Text Box 6"/>
          <p:cNvSpPr>
            <a:spLocks noChangeArrowheads="1"/>
          </p:cNvSpPr>
          <p:nvPr/>
        </p:nvSpPr>
        <p:spPr bwMode="auto">
          <a:xfrm>
            <a:off x="8421688" y="4097338"/>
            <a:ext cx="2716212"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China rubra 9 CH</a:t>
            </a:r>
          </a:p>
          <a:p>
            <a:pPr algn="r"/>
            <a:r>
              <a:rPr lang="fr-FR" sz="1600">
                <a:solidFill>
                  <a:srgbClr val="000099"/>
                </a:solidFill>
                <a:cs typeface="Arial" charset="0"/>
              </a:rPr>
              <a:t>5 granules matin et soir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2" grpId="0" animBg="1"/>
      <p:bldP spid="14" grpId="0" autoUpdateAnimBg="0"/>
      <p:bldP spid="1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bwMode="auto">
          <a:xfrm>
            <a:off x="-125413" y="4205288"/>
            <a:ext cx="11183938" cy="355600"/>
          </a:xfrm>
          <a:prstGeom prst="rect">
            <a:avLst/>
          </a:prstGeom>
          <a:noFill/>
          <a:ln>
            <a:miter lim="800000"/>
            <a:headEnd/>
            <a:tailEnd/>
          </a:ln>
        </p:spPr>
        <p:txBody>
          <a:bodyPr/>
          <a:lstStyle/>
          <a:p>
            <a:pPr marL="0" indent="0" algn="r">
              <a:buFontTx/>
              <a:buNone/>
            </a:pPr>
            <a:r>
              <a:rPr lang="fr-FR" sz="1800" dirty="0">
                <a:solidFill>
                  <a:srgbClr val="000090"/>
                </a:solidFill>
              </a:rPr>
              <a:t>5 granules de chaque toutes les ½ heures – Espacer selon amélioration</a:t>
            </a:r>
          </a:p>
        </p:txBody>
      </p:sp>
      <p:sp>
        <p:nvSpPr>
          <p:cNvPr id="497666" name="Text Box 50"/>
          <p:cNvSpPr txBox="1">
            <a:spLocks noChangeArrowheads="1"/>
          </p:cNvSpPr>
          <p:nvPr/>
        </p:nvSpPr>
        <p:spPr bwMode="auto">
          <a:xfrm>
            <a:off x="2401888" y="1068388"/>
            <a:ext cx="7069137" cy="401637"/>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Allaitement souhaité</a:t>
            </a:r>
            <a:endParaRPr lang="fr-FR" altLang="fr-FR" sz="2000" b="1">
              <a:solidFill>
                <a:srgbClr val="92D050"/>
              </a:solidFill>
              <a:cs typeface="Arial" charset="0"/>
            </a:endParaRPr>
          </a:p>
        </p:txBody>
      </p:sp>
      <p:sp>
        <p:nvSpPr>
          <p:cNvPr id="13" name="Espace réservé du contenu 2"/>
          <p:cNvSpPr txBox="1">
            <a:spLocks/>
          </p:cNvSpPr>
          <p:nvPr/>
        </p:nvSpPr>
        <p:spPr>
          <a:xfrm>
            <a:off x="420688" y="1654175"/>
            <a:ext cx="420370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Engorgement mammaire</a:t>
            </a:r>
          </a:p>
          <a:p>
            <a:pPr marL="0" indent="0" defTabSz="914377" fontAlgn="auto">
              <a:spcBef>
                <a:spcPts val="0"/>
              </a:spcBef>
              <a:spcAft>
                <a:spcPts val="0"/>
              </a:spcAft>
              <a:buFontTx/>
              <a:buNone/>
              <a:defRPr/>
            </a:pPr>
            <a:endParaRPr lang="fr-FR" dirty="0">
              <a:latin typeface="+mj-lt"/>
            </a:endParaRPr>
          </a:p>
        </p:txBody>
      </p:sp>
      <p:sp>
        <p:nvSpPr>
          <p:cNvPr id="497668" name="Titre 1"/>
          <p:cNvSpPr txBox="1">
            <a:spLocks/>
          </p:cNvSpPr>
          <p:nvPr/>
        </p:nvSpPr>
        <p:spPr bwMode="auto">
          <a:xfrm>
            <a:off x="2303463" y="361950"/>
            <a:ext cx="45672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3.7. Allaitement</a:t>
            </a:r>
          </a:p>
        </p:txBody>
      </p:sp>
      <p:sp>
        <p:nvSpPr>
          <p:cNvPr id="12" name="Text Box 16"/>
          <p:cNvSpPr txBox="1">
            <a:spLocks noChangeArrowheads="1"/>
          </p:cNvSpPr>
          <p:nvPr/>
        </p:nvSpPr>
        <p:spPr bwMode="auto">
          <a:xfrm>
            <a:off x="242888" y="2751138"/>
            <a:ext cx="5705475" cy="3429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rPr>
              <a:t>Rougeur, douleur, chaleur</a:t>
            </a:r>
            <a:endParaRPr lang="fr-FR" altLang="fr-FR" sz="1600">
              <a:solidFill>
                <a:srgbClr val="000090"/>
              </a:solidFill>
              <a:cs typeface="Arial" charset="0"/>
            </a:endParaRPr>
          </a:p>
        </p:txBody>
      </p:sp>
      <p:sp>
        <p:nvSpPr>
          <p:cNvPr id="20" name="Text Box 6"/>
          <p:cNvSpPr>
            <a:spLocks noChangeArrowheads="1"/>
          </p:cNvSpPr>
          <p:nvPr/>
        </p:nvSpPr>
        <p:spPr bwMode="auto">
          <a:xfrm>
            <a:off x="8928100" y="2719388"/>
            <a:ext cx="2130425" cy="409575"/>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Belladonna 9 CH</a:t>
            </a:r>
          </a:p>
        </p:txBody>
      </p:sp>
      <p:sp>
        <p:nvSpPr>
          <p:cNvPr id="21" name="Text Box 16"/>
          <p:cNvSpPr txBox="1">
            <a:spLocks noChangeArrowheads="1"/>
          </p:cNvSpPr>
          <p:nvPr/>
        </p:nvSpPr>
        <p:spPr bwMode="auto">
          <a:xfrm>
            <a:off x="242888" y="3554413"/>
            <a:ext cx="5705475" cy="3429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rPr>
              <a:t>Induration locale</a:t>
            </a:r>
            <a:endParaRPr lang="fr-FR" altLang="fr-FR" sz="1600">
              <a:solidFill>
                <a:srgbClr val="000090"/>
              </a:solidFill>
              <a:cs typeface="Arial" charset="0"/>
            </a:endParaRPr>
          </a:p>
        </p:txBody>
      </p:sp>
      <p:sp>
        <p:nvSpPr>
          <p:cNvPr id="22" name="Text Box 6"/>
          <p:cNvSpPr>
            <a:spLocks noChangeArrowheads="1"/>
          </p:cNvSpPr>
          <p:nvPr/>
        </p:nvSpPr>
        <p:spPr bwMode="auto">
          <a:xfrm>
            <a:off x="7861300" y="3522663"/>
            <a:ext cx="3197225" cy="40798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Phytolacca decandra 9 CH</a:t>
            </a:r>
          </a:p>
        </p:txBody>
      </p:sp>
      <p:sp>
        <p:nvSpPr>
          <p:cNvPr id="17" name="Text Box 19"/>
          <p:cNvSpPr txBox="1">
            <a:spLocks noChangeArrowheads="1"/>
          </p:cNvSpPr>
          <p:nvPr/>
        </p:nvSpPr>
        <p:spPr bwMode="auto">
          <a:xfrm>
            <a:off x="1317625" y="4984750"/>
            <a:ext cx="9528175" cy="661988"/>
          </a:xfrm>
          <a:prstGeom prst="rect">
            <a:avLst/>
          </a:prstGeom>
          <a:noFill/>
          <a:ln w="9525">
            <a:noFill/>
            <a:miter lim="800000"/>
            <a:headEnd/>
            <a:tailEnd/>
          </a:ln>
        </p:spPr>
        <p:txBody>
          <a:bodyPr>
            <a:spAutoFit/>
          </a:bodyPr>
          <a:lstStyle/>
          <a:p>
            <a:pPr algn="ctr" eaLnBrk="0" hangingPunct="0">
              <a:spcBef>
                <a:spcPts val="600"/>
              </a:spcBef>
              <a:buClr>
                <a:srgbClr val="62C400"/>
              </a:buClr>
              <a:tabLst>
                <a:tab pos="200025" algn="l"/>
                <a:tab pos="5238750" algn="r"/>
              </a:tabLst>
            </a:pPr>
            <a:r>
              <a:rPr lang="fr-FR" sz="1600" b="1">
                <a:solidFill>
                  <a:srgbClr val="FF0000"/>
                </a:solidFill>
                <a:ea typeface="ＭＳ Ｐゴシック"/>
                <a:cs typeface="ＭＳ Ｐゴシック"/>
              </a:rPr>
              <a:t>En cas de fièvre ou si absence d’amélioration au bout de quelques heures </a:t>
            </a:r>
          </a:p>
          <a:p>
            <a:pPr algn="ctr" eaLnBrk="0" hangingPunct="0">
              <a:spcBef>
                <a:spcPts val="600"/>
              </a:spcBef>
              <a:buClr>
                <a:srgbClr val="62C400"/>
              </a:buClr>
              <a:tabLst>
                <a:tab pos="200025" algn="l"/>
                <a:tab pos="5238750" algn="r"/>
              </a:tabLst>
            </a:pPr>
            <a:r>
              <a:rPr lang="fr-FR" sz="1600" b="1">
                <a:solidFill>
                  <a:srgbClr val="000090"/>
                </a:solidFill>
                <a:ea typeface="ＭＳ Ｐゴシック"/>
                <a:cs typeface="ＭＳ Ｐゴシック"/>
                <a:sym typeface="Wingdings" pitchFamily="2" charset="2"/>
              </a:rPr>
              <a:t></a:t>
            </a:r>
            <a:r>
              <a:rPr lang="fr-FR" sz="1600" b="1">
                <a:solidFill>
                  <a:srgbClr val="FF0000"/>
                </a:solidFill>
                <a:ea typeface="ＭＳ Ｐゴシック"/>
                <a:cs typeface="ＭＳ Ｐゴシック"/>
              </a:rPr>
              <a:t> Consultation médicale</a:t>
            </a:r>
            <a:endParaRPr lang="fr-FR" altLang="fr-FR" sz="1600" b="1">
              <a:solidFill>
                <a:srgbClr val="000090"/>
              </a:solidFill>
              <a:ea typeface="ＭＳ Ｐゴシック"/>
              <a:cs typeface="ＭＳ Ｐゴシック"/>
            </a:endParaRPr>
          </a:p>
        </p:txBody>
      </p:sp>
      <p:pic>
        <p:nvPicPr>
          <p:cNvPr id="18" name="Image 1"/>
          <p:cNvPicPr>
            <a:picLocks noChangeAspect="1"/>
          </p:cNvPicPr>
          <p:nvPr/>
        </p:nvPicPr>
        <p:blipFill>
          <a:blip r:embed="rId4"/>
          <a:srcRect/>
          <a:stretch>
            <a:fillRect/>
          </a:stretch>
        </p:blipFill>
        <p:spPr bwMode="auto">
          <a:xfrm>
            <a:off x="1822450" y="4957763"/>
            <a:ext cx="668338" cy="557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20" grpId="0" animBg="1"/>
      <p:bldP spid="21" grpId="0"/>
      <p:bldP spid="22" grpId="0" animBg="1"/>
      <p:bldP spid="17" grpId="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Text Box 50"/>
          <p:cNvSpPr txBox="1">
            <a:spLocks noChangeArrowheads="1"/>
          </p:cNvSpPr>
          <p:nvPr/>
        </p:nvSpPr>
        <p:spPr bwMode="auto">
          <a:xfrm>
            <a:off x="2405063" y="1068388"/>
            <a:ext cx="7069137" cy="401637"/>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Allaitement souhaité</a:t>
            </a:r>
            <a:endParaRPr lang="fr-FR" altLang="fr-FR" sz="2000" b="1">
              <a:solidFill>
                <a:srgbClr val="92D050"/>
              </a:solidFill>
              <a:cs typeface="Arial" charset="0"/>
            </a:endParaRPr>
          </a:p>
        </p:txBody>
      </p:sp>
      <p:sp>
        <p:nvSpPr>
          <p:cNvPr id="14" name="Espace réservé du contenu 2"/>
          <p:cNvSpPr txBox="1">
            <a:spLocks/>
          </p:cNvSpPr>
          <p:nvPr/>
        </p:nvSpPr>
        <p:spPr>
          <a:xfrm>
            <a:off x="514350" y="1773238"/>
            <a:ext cx="4203700"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Crevasses du mamelon</a:t>
            </a:r>
          </a:p>
        </p:txBody>
      </p:sp>
      <p:sp>
        <p:nvSpPr>
          <p:cNvPr id="15" name="Text Box 3"/>
          <p:cNvSpPr txBox="1">
            <a:spLocks noChangeArrowheads="1"/>
          </p:cNvSpPr>
          <p:nvPr/>
        </p:nvSpPr>
        <p:spPr bwMode="auto">
          <a:xfrm>
            <a:off x="280988" y="3927475"/>
            <a:ext cx="5202237" cy="904875"/>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rPr>
              <a:t> En cas de </a:t>
            </a:r>
            <a:r>
              <a:rPr lang="fr-FR" altLang="fr-FR" sz="1600" b="1">
                <a:solidFill>
                  <a:srgbClr val="000090"/>
                </a:solidFill>
              </a:rPr>
              <a:t>fissuration</a:t>
            </a:r>
            <a:r>
              <a:rPr lang="fr-FR" altLang="fr-FR" sz="1600">
                <a:solidFill>
                  <a:srgbClr val="000090"/>
                </a:solidFill>
              </a:rPr>
              <a:t> du mamelon (en coup d’ongle) avec </a:t>
            </a:r>
            <a:r>
              <a:rPr lang="fr-FR" altLang="fr-FR" sz="1600" b="1">
                <a:solidFill>
                  <a:srgbClr val="000090"/>
                </a:solidFill>
              </a:rPr>
              <a:t>saignement, sensation de piqûres	</a:t>
            </a:r>
          </a:p>
        </p:txBody>
      </p:sp>
      <p:sp>
        <p:nvSpPr>
          <p:cNvPr id="499716" name="Titre 1"/>
          <p:cNvSpPr txBox="1">
            <a:spLocks/>
          </p:cNvSpPr>
          <p:nvPr/>
        </p:nvSpPr>
        <p:spPr bwMode="auto">
          <a:xfrm>
            <a:off x="2303463" y="361950"/>
            <a:ext cx="45672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3.7. Allaitement</a:t>
            </a:r>
          </a:p>
        </p:txBody>
      </p:sp>
      <p:sp>
        <p:nvSpPr>
          <p:cNvPr id="27" name="Text Box 16"/>
          <p:cNvSpPr txBox="1">
            <a:spLocks noChangeArrowheads="1"/>
          </p:cNvSpPr>
          <p:nvPr/>
        </p:nvSpPr>
        <p:spPr bwMode="auto">
          <a:xfrm>
            <a:off x="247650" y="2813050"/>
            <a:ext cx="5705475" cy="633413"/>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rPr>
              <a:t>En cas de </a:t>
            </a:r>
            <a:r>
              <a:rPr lang="fr-FR" altLang="fr-FR" sz="1600" b="1">
                <a:solidFill>
                  <a:srgbClr val="000090"/>
                </a:solidFill>
              </a:rPr>
              <a:t>fissuration</a:t>
            </a:r>
            <a:r>
              <a:rPr lang="fr-FR" altLang="fr-FR" sz="1600">
                <a:solidFill>
                  <a:srgbClr val="000090"/>
                </a:solidFill>
              </a:rPr>
              <a:t> du mamelon et </a:t>
            </a:r>
            <a:r>
              <a:rPr lang="fr-FR" altLang="fr-FR" sz="1600" b="1">
                <a:solidFill>
                  <a:srgbClr val="000090"/>
                </a:solidFill>
              </a:rPr>
              <a:t>suintement épais, visqueux, jaune, comme du miel</a:t>
            </a:r>
          </a:p>
        </p:txBody>
      </p:sp>
      <p:sp>
        <p:nvSpPr>
          <p:cNvPr id="28" name="Text Box 6"/>
          <p:cNvSpPr>
            <a:spLocks noChangeArrowheads="1"/>
          </p:cNvSpPr>
          <p:nvPr/>
        </p:nvSpPr>
        <p:spPr bwMode="auto">
          <a:xfrm>
            <a:off x="8324850" y="2670175"/>
            <a:ext cx="2806700" cy="681038"/>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Graphites 15 CH</a:t>
            </a:r>
          </a:p>
          <a:p>
            <a:pPr algn="r">
              <a:buFont typeface="Wingdings" pitchFamily="2" charset="2"/>
              <a:buNone/>
            </a:pPr>
            <a:r>
              <a:rPr lang="fr-FR" altLang="fr-FR" sz="1600">
                <a:solidFill>
                  <a:srgbClr val="000099"/>
                </a:solidFill>
                <a:cs typeface="Arial" charset="0"/>
              </a:rPr>
              <a:t>5 granules 3 fois par jour</a:t>
            </a:r>
          </a:p>
        </p:txBody>
      </p:sp>
      <p:sp>
        <p:nvSpPr>
          <p:cNvPr id="29" name="Text Box 6"/>
          <p:cNvSpPr>
            <a:spLocks noChangeArrowheads="1"/>
          </p:cNvSpPr>
          <p:nvPr/>
        </p:nvSpPr>
        <p:spPr bwMode="auto">
          <a:xfrm>
            <a:off x="8261350" y="3890963"/>
            <a:ext cx="2870200" cy="681037"/>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Nitricum acidum 9 CH</a:t>
            </a:r>
          </a:p>
          <a:p>
            <a:pPr algn="r">
              <a:buFont typeface="Wingdings" pitchFamily="2" charset="2"/>
              <a:buNone/>
            </a:pPr>
            <a:r>
              <a:rPr lang="fr-FR" altLang="fr-FR" sz="1600">
                <a:solidFill>
                  <a:srgbClr val="000099"/>
                </a:solidFill>
                <a:cs typeface="Arial" charset="0"/>
              </a:rPr>
              <a:t>5 granules 3 fois par jour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27" grpId="0"/>
      <p:bldP spid="28" grpId="0" animBg="1"/>
      <p:bldP spid="2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Text Box 50"/>
          <p:cNvSpPr txBox="1">
            <a:spLocks noChangeArrowheads="1"/>
          </p:cNvSpPr>
          <p:nvPr/>
        </p:nvSpPr>
        <p:spPr bwMode="auto">
          <a:xfrm>
            <a:off x="2395538" y="1077913"/>
            <a:ext cx="7069137" cy="401637"/>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Allaitement non souhaité ou sevrage</a:t>
            </a:r>
            <a:endParaRPr lang="fr-FR" altLang="fr-FR" sz="2000" b="1">
              <a:solidFill>
                <a:srgbClr val="92D050"/>
              </a:solidFill>
              <a:cs typeface="Arial" charset="0"/>
            </a:endParaRPr>
          </a:p>
        </p:txBody>
      </p:sp>
      <p:sp>
        <p:nvSpPr>
          <p:cNvPr id="501762" name="Titre 1"/>
          <p:cNvSpPr txBox="1">
            <a:spLocks/>
          </p:cNvSpPr>
          <p:nvPr/>
        </p:nvSpPr>
        <p:spPr bwMode="auto">
          <a:xfrm>
            <a:off x="2303463" y="361950"/>
            <a:ext cx="45672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3.7. Allaitement</a:t>
            </a:r>
          </a:p>
        </p:txBody>
      </p:sp>
      <p:sp>
        <p:nvSpPr>
          <p:cNvPr id="6" name="Text Box 16"/>
          <p:cNvSpPr txBox="1">
            <a:spLocks noChangeArrowheads="1"/>
          </p:cNvSpPr>
          <p:nvPr/>
        </p:nvSpPr>
        <p:spPr bwMode="auto">
          <a:xfrm>
            <a:off x="277813" y="1801813"/>
            <a:ext cx="5707062" cy="363537"/>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b="1">
                <a:solidFill>
                  <a:srgbClr val="000090"/>
                </a:solidFill>
                <a:cs typeface="Arial" charset="0"/>
              </a:rPr>
              <a:t>Action freinatrice </a:t>
            </a:r>
            <a:r>
              <a:rPr lang="fr-FR" altLang="fr-FR" sz="1600">
                <a:solidFill>
                  <a:srgbClr val="000090"/>
                </a:solidFill>
                <a:cs typeface="Arial" charset="0"/>
              </a:rPr>
              <a:t>sur la lactation </a:t>
            </a:r>
          </a:p>
        </p:txBody>
      </p:sp>
      <p:sp>
        <p:nvSpPr>
          <p:cNvPr id="8" name="Text Box 6"/>
          <p:cNvSpPr txBox="1">
            <a:spLocks noChangeArrowheads="1"/>
          </p:cNvSpPr>
          <p:nvPr/>
        </p:nvSpPr>
        <p:spPr bwMode="auto">
          <a:xfrm>
            <a:off x="8039100" y="1692275"/>
            <a:ext cx="308610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Ricinus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communis</a:t>
            </a:r>
            <a:r>
              <a:rPr lang="fr-FR" altLang="fr-FR" b="1" dirty="0">
                <a:solidFill>
                  <a:srgbClr val="000099"/>
                </a:solidFill>
                <a:latin typeface="+mj-lt"/>
                <a:ea typeface="ＭＳ Ｐゴシック" panose="020B0600070205080204" pitchFamily="34" charset="-128"/>
              </a:rPr>
              <a:t> 30 CH</a:t>
            </a:r>
          </a:p>
          <a:p>
            <a:pPr algn="r" fontAlgn="auto">
              <a:spcBef>
                <a:spcPts val="0"/>
              </a:spcBef>
              <a:spcAft>
                <a:spcPts val="0"/>
              </a:spcAft>
              <a:defRPr/>
            </a:pPr>
            <a:r>
              <a:rPr lang="fr-FR" sz="1600" dirty="0">
                <a:solidFill>
                  <a:srgbClr val="000090"/>
                </a:solidFill>
              </a:rPr>
              <a:t>1 dose par jour, 3 jour</a:t>
            </a:r>
          </a:p>
        </p:txBody>
      </p:sp>
      <p:sp>
        <p:nvSpPr>
          <p:cNvPr id="9" name="Text Box 16"/>
          <p:cNvSpPr txBox="1">
            <a:spLocks noChangeArrowheads="1"/>
          </p:cNvSpPr>
          <p:nvPr/>
        </p:nvSpPr>
        <p:spPr bwMode="auto">
          <a:xfrm>
            <a:off x="277813" y="2538413"/>
            <a:ext cx="5707062" cy="954087"/>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Gonflement douloureux des seins</a:t>
            </a:r>
          </a:p>
          <a:p>
            <a:pPr marL="274638" indent="0" fontAlgn="auto">
              <a:lnSpc>
                <a:spcPct val="110000"/>
              </a:lnSpc>
              <a:spcBef>
                <a:spcPct val="20000"/>
              </a:spcBef>
              <a:spcAft>
                <a:spcPts val="0"/>
              </a:spcAft>
              <a:buClr>
                <a:srgbClr val="33CC33"/>
              </a:buClr>
              <a:defRPr/>
            </a:pPr>
            <a:r>
              <a:rPr lang="fr-FR" altLang="fr-FR" sz="1600" i="1" dirty="0">
                <a:solidFill>
                  <a:srgbClr val="000090"/>
                </a:solidFill>
                <a:cs typeface="Arial" panose="020B0604020202020204" pitchFamily="34" charset="0"/>
              </a:rPr>
              <a:t>Amélioration par le port de soutien gorge et les applications froides </a:t>
            </a:r>
          </a:p>
        </p:txBody>
      </p:sp>
      <p:sp>
        <p:nvSpPr>
          <p:cNvPr id="10" name="Text Box 6"/>
          <p:cNvSpPr txBox="1">
            <a:spLocks noChangeArrowheads="1"/>
          </p:cNvSpPr>
          <p:nvPr/>
        </p:nvSpPr>
        <p:spPr bwMode="auto">
          <a:xfrm>
            <a:off x="6908800" y="2476500"/>
            <a:ext cx="421640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Lac </a:t>
            </a:r>
            <a:r>
              <a:rPr lang="fr-FR" altLang="fr-FR" b="1" dirty="0" err="1">
                <a:solidFill>
                  <a:srgbClr val="000099"/>
                </a:solidFill>
                <a:latin typeface="+mj-lt"/>
                <a:ea typeface="ＭＳ Ｐゴシック" panose="020B0600070205080204" pitchFamily="34" charset="-128"/>
              </a:rPr>
              <a:t>caninum</a:t>
            </a:r>
            <a:r>
              <a:rPr lang="fr-FR" altLang="fr-FR" b="1" dirty="0">
                <a:solidFill>
                  <a:srgbClr val="000099"/>
                </a:solidFill>
                <a:latin typeface="+mj-lt"/>
                <a:ea typeface="ＭＳ Ｐゴシック" panose="020B0600070205080204" pitchFamily="34" charset="-128"/>
              </a:rPr>
              <a:t> 30 CH</a:t>
            </a:r>
          </a:p>
          <a:p>
            <a:pPr algn="r" fontAlgn="auto">
              <a:spcBef>
                <a:spcPts val="0"/>
              </a:spcBef>
              <a:spcAft>
                <a:spcPts val="0"/>
              </a:spcAft>
              <a:defRPr/>
            </a:pPr>
            <a:r>
              <a:rPr lang="fr-FR" sz="1600" dirty="0">
                <a:solidFill>
                  <a:srgbClr val="000090"/>
                </a:solidFill>
              </a:rPr>
              <a:t>5 granules 3 fois par jour 15 jours – ESA</a:t>
            </a:r>
          </a:p>
        </p:txBody>
      </p:sp>
      <p:sp>
        <p:nvSpPr>
          <p:cNvPr id="12" name="Rectangle 11"/>
          <p:cNvSpPr>
            <a:spLocks noChangeArrowheads="1"/>
          </p:cNvSpPr>
          <p:nvPr/>
        </p:nvSpPr>
        <p:spPr bwMode="auto">
          <a:xfrm>
            <a:off x="6361113" y="5970588"/>
            <a:ext cx="4586287" cy="338137"/>
          </a:xfrm>
          <a:prstGeom prst="rect">
            <a:avLst/>
          </a:prstGeom>
          <a:noFill/>
          <a:ln w="9525">
            <a:noFill/>
            <a:miter lim="800000"/>
            <a:headEnd/>
            <a:tailEnd/>
          </a:ln>
        </p:spPr>
        <p:txBody>
          <a:bodyPr wrap="none">
            <a:spAutoFit/>
          </a:bodyPr>
          <a:lstStyle/>
          <a:p>
            <a:pPr algn="r">
              <a:buFont typeface="Wingdings" pitchFamily="2" charset="2"/>
              <a:buNone/>
            </a:pPr>
            <a:r>
              <a:rPr lang="fr-FR" altLang="fr-FR" sz="1600">
                <a:solidFill>
                  <a:srgbClr val="000099"/>
                </a:solidFill>
                <a:cs typeface="Arial" charset="0"/>
              </a:rPr>
              <a:t>5 granules de chaque toutes les 2 heures – ESA</a:t>
            </a:r>
          </a:p>
        </p:txBody>
      </p:sp>
      <p:sp>
        <p:nvSpPr>
          <p:cNvPr id="13" name="Text Box 2"/>
          <p:cNvSpPr txBox="1">
            <a:spLocks noChangeArrowheads="1"/>
          </p:cNvSpPr>
          <p:nvPr/>
        </p:nvSpPr>
        <p:spPr bwMode="auto">
          <a:xfrm>
            <a:off x="319088" y="3814763"/>
            <a:ext cx="5624512" cy="1963737"/>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t>Œdème, tension mammaire, douleur avec œdème chaud</a:t>
            </a:r>
          </a:p>
          <a:p>
            <a:pPr marL="0" indent="0" fontAlgn="auto">
              <a:spcAft>
                <a:spcPts val="0"/>
              </a:spcAft>
              <a:buFontTx/>
              <a:buNone/>
              <a:defRPr/>
            </a:pPr>
            <a:endParaRPr lang="fr-FR" dirty="0"/>
          </a:p>
          <a:p>
            <a:pPr marL="0" indent="0" fontAlgn="auto">
              <a:spcAft>
                <a:spcPts val="0"/>
              </a:spcAft>
              <a:buFontTx/>
              <a:buNone/>
              <a:defRPr/>
            </a:pPr>
            <a:r>
              <a:rPr lang="fr-FR" i="1" dirty="0"/>
              <a:t>Amélioration </a:t>
            </a:r>
            <a:r>
              <a:rPr lang="fr-FR" b="1" i="1" dirty="0"/>
              <a:t>par des applications froides</a:t>
            </a:r>
          </a:p>
          <a:p>
            <a:pPr marL="0" indent="0" fontAlgn="auto">
              <a:spcAft>
                <a:spcPts val="0"/>
              </a:spcAft>
              <a:buFontTx/>
              <a:buNone/>
              <a:defRPr/>
            </a:pPr>
            <a:endParaRPr lang="fr-FR" i="1" dirty="0"/>
          </a:p>
          <a:p>
            <a:pPr marL="0" indent="0" fontAlgn="auto">
              <a:spcAft>
                <a:spcPts val="0"/>
              </a:spcAft>
              <a:buFontTx/>
              <a:buNone/>
              <a:defRPr/>
            </a:pPr>
            <a:endParaRPr lang="fr-FR" i="1" dirty="0"/>
          </a:p>
          <a:p>
            <a:pPr marL="0" indent="0" fontAlgn="auto">
              <a:spcAft>
                <a:spcPts val="0"/>
              </a:spcAft>
              <a:buFontTx/>
              <a:buNone/>
              <a:defRPr/>
            </a:pPr>
            <a:r>
              <a:rPr lang="fr-FR" i="1" dirty="0"/>
              <a:t>Amélioration </a:t>
            </a:r>
            <a:r>
              <a:rPr lang="fr-FR" b="1" i="1" dirty="0"/>
              <a:t>par le maintien et la pression forte</a:t>
            </a:r>
          </a:p>
        </p:txBody>
      </p:sp>
      <p:sp>
        <p:nvSpPr>
          <p:cNvPr id="14" name="Text Box 6"/>
          <p:cNvSpPr>
            <a:spLocks noChangeArrowheads="1"/>
          </p:cNvSpPr>
          <p:nvPr/>
        </p:nvSpPr>
        <p:spPr bwMode="auto">
          <a:xfrm>
            <a:off x="8636000" y="4398963"/>
            <a:ext cx="2489200" cy="40798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Apis mellifica 15 CH</a:t>
            </a:r>
          </a:p>
        </p:txBody>
      </p:sp>
      <p:sp>
        <p:nvSpPr>
          <p:cNvPr id="15" name="Text Box 6"/>
          <p:cNvSpPr>
            <a:spLocks noChangeArrowheads="1"/>
          </p:cNvSpPr>
          <p:nvPr/>
        </p:nvSpPr>
        <p:spPr bwMode="auto">
          <a:xfrm>
            <a:off x="9194800" y="5399088"/>
            <a:ext cx="1930400" cy="40798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Bryonia 9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P spid="12" grpId="0"/>
      <p:bldP spid="14" grpId="0" animBg="1"/>
      <p:bldP spid="1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503810"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dirty="0">
                <a:solidFill>
                  <a:srgbClr val="FFFFFF"/>
                </a:solidFill>
                <a:latin typeface="Arial Black" pitchFamily="34" charset="0"/>
              </a:rPr>
              <a:t>10’</a:t>
            </a:r>
          </a:p>
        </p:txBody>
      </p:sp>
      <p:sp>
        <p:nvSpPr>
          <p:cNvPr id="503811" name="ZoneTexte 8"/>
          <p:cNvSpPr txBox="1">
            <a:spLocks noChangeArrowheads="1"/>
          </p:cNvSpPr>
          <p:nvPr/>
        </p:nvSpPr>
        <p:spPr bwMode="auto">
          <a:xfrm>
            <a:off x="2397125" y="314325"/>
            <a:ext cx="843121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Arbres décisionnels</a:t>
            </a:r>
          </a:p>
        </p:txBody>
      </p:sp>
      <p:sp>
        <p:nvSpPr>
          <p:cNvPr id="503812" name="Rectangle 2"/>
          <p:cNvSpPr>
            <a:spLocks noChangeArrowheads="1"/>
          </p:cNvSpPr>
          <p:nvPr/>
        </p:nvSpPr>
        <p:spPr bwMode="auto">
          <a:xfrm>
            <a:off x="6096000" y="1736725"/>
            <a:ext cx="5297488" cy="1298575"/>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Ø"/>
            </a:pPr>
            <a:r>
              <a:rPr lang="fr-FR" altLang="fr-FR" sz="2000">
                <a:solidFill>
                  <a:srgbClr val="000099"/>
                </a:solidFill>
                <a:cs typeface="Arial" charset="0"/>
              </a:rPr>
              <a:t>Construire un schéma de synthèse</a:t>
            </a:r>
          </a:p>
          <a:p>
            <a:pPr marL="342900" indent="-342900">
              <a:spcBef>
                <a:spcPct val="20000"/>
              </a:spcBef>
              <a:buFont typeface="Wingdings" pitchFamily="2" charset="2"/>
              <a:buChar char="Ø"/>
            </a:pPr>
            <a:r>
              <a:rPr lang="fr-FR" altLang="fr-FR" sz="2000">
                <a:solidFill>
                  <a:srgbClr val="000099"/>
                </a:solidFill>
                <a:cs typeface="Arial" charset="0"/>
              </a:rPr>
              <a:t>Disposer d’un outil aide-mémoire</a:t>
            </a:r>
            <a:endParaRPr lang="fr-FR" altLang="fr-FR" sz="3200">
              <a:solidFill>
                <a:srgbClr val="000099"/>
              </a:solidFill>
              <a:cs typeface="Arial" charset="0"/>
            </a:endParaRPr>
          </a:p>
        </p:txBody>
      </p:sp>
      <p:sp>
        <p:nvSpPr>
          <p:cNvPr id="503813" name="Rectangle 4"/>
          <p:cNvSpPr>
            <a:spLocks noChangeArrowheads="1"/>
          </p:cNvSpPr>
          <p:nvPr/>
        </p:nvSpPr>
        <p:spPr bwMode="auto">
          <a:xfrm>
            <a:off x="3856038" y="3794125"/>
            <a:ext cx="7392987" cy="1633538"/>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ct val="20000"/>
              </a:spcBef>
              <a:buFontTx/>
              <a:buBlip>
                <a:blip r:embed="rId3"/>
              </a:buBlip>
            </a:pPr>
            <a:r>
              <a:rPr lang="fr-FR" altLang="fr-FR" b="1">
                <a:solidFill>
                  <a:srgbClr val="000099"/>
                </a:solidFill>
                <a:cs typeface="Arial" charset="0"/>
              </a:rPr>
              <a:t>En binôme</a:t>
            </a:r>
          </a:p>
          <a:p>
            <a:pPr marL="342900" indent="-342900">
              <a:spcBef>
                <a:spcPct val="20000"/>
              </a:spcBef>
              <a:buFontTx/>
              <a:buBlip>
                <a:blip r:embed="rId3"/>
              </a:buBlip>
            </a:pPr>
            <a:r>
              <a:rPr lang="fr-FR" altLang="fr-FR">
                <a:solidFill>
                  <a:srgbClr val="000099"/>
                </a:solidFill>
                <a:cs typeface="Arial" charset="0"/>
              </a:rPr>
              <a:t>Utiliser la structure proposée</a:t>
            </a:r>
          </a:p>
          <a:p>
            <a:pPr marL="342900" indent="-342900">
              <a:spcBef>
                <a:spcPct val="20000"/>
              </a:spcBef>
              <a:buFontTx/>
              <a:buBlip>
                <a:blip r:embed="rId3"/>
              </a:buBlip>
            </a:pPr>
            <a:r>
              <a:rPr lang="fr-FR" altLang="fr-FR">
                <a:solidFill>
                  <a:srgbClr val="000099"/>
                </a:solidFill>
                <a:cs typeface="Arial" charset="0"/>
              </a:rPr>
              <a:t>Construire les arbres décisionnels « Nausées et vomissements de la grossesse », « Post-partum » et « Allaitement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ZoneTexte 8"/>
          <p:cNvSpPr txBox="1">
            <a:spLocks noChangeArrowheads="1"/>
          </p:cNvSpPr>
          <p:nvPr/>
        </p:nvSpPr>
        <p:spPr bwMode="auto">
          <a:xfrm>
            <a:off x="2397125" y="314325"/>
            <a:ext cx="843121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Arbres décisionnels</a:t>
            </a:r>
          </a:p>
        </p:txBody>
      </p:sp>
      <p:pic>
        <p:nvPicPr>
          <p:cNvPr id="505858" name="Image 1"/>
          <p:cNvPicPr>
            <a:picLocks noChangeAspect="1"/>
          </p:cNvPicPr>
          <p:nvPr/>
        </p:nvPicPr>
        <p:blipFill>
          <a:blip r:embed="rId3"/>
          <a:srcRect/>
          <a:stretch>
            <a:fillRect/>
          </a:stretch>
        </p:blipFill>
        <p:spPr bwMode="auto">
          <a:xfrm>
            <a:off x="2057400" y="974725"/>
            <a:ext cx="8386763" cy="5819775"/>
          </a:xfrm>
          <a:prstGeom prst="rect">
            <a:avLst/>
          </a:prstGeom>
          <a:noFill/>
          <a:ln w="9525">
            <a:solidFill>
              <a:schemeClr val="tx1"/>
            </a:solidFill>
            <a:miter lim="800000"/>
            <a:headEnd/>
            <a:tailEnd/>
          </a:ln>
        </p:spPr>
      </p:pic>
      <p:sp>
        <p:nvSpPr>
          <p:cNvPr id="5" name="ZoneTexte 4"/>
          <p:cNvSpPr txBox="1">
            <a:spLocks noChangeArrowheads="1"/>
          </p:cNvSpPr>
          <p:nvPr/>
        </p:nvSpPr>
        <p:spPr bwMode="auto">
          <a:xfrm>
            <a:off x="4124325" y="20891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LUTEINUM 15 CH</a:t>
            </a:r>
          </a:p>
        </p:txBody>
      </p:sp>
      <p:sp>
        <p:nvSpPr>
          <p:cNvPr id="6" name="ZoneTexte 5"/>
          <p:cNvSpPr txBox="1">
            <a:spLocks noChangeArrowheads="1"/>
          </p:cNvSpPr>
          <p:nvPr/>
        </p:nvSpPr>
        <p:spPr bwMode="auto">
          <a:xfrm>
            <a:off x="6448425" y="2101850"/>
            <a:ext cx="2127250" cy="254000"/>
          </a:xfrm>
          <a:prstGeom prst="rect">
            <a:avLst/>
          </a:prstGeom>
          <a:noFill/>
          <a:ln w="9525">
            <a:noFill/>
            <a:miter lim="800000"/>
            <a:headEnd/>
            <a:tailEnd/>
          </a:ln>
        </p:spPr>
        <p:txBody>
          <a:bodyPr>
            <a:spAutoFit/>
          </a:bodyPr>
          <a:lstStyle/>
          <a:p>
            <a:pPr algn="ctr"/>
            <a:r>
              <a:rPr lang="fr-FR" altLang="fr-FR" sz="1000" b="1">
                <a:solidFill>
                  <a:srgbClr val="000099"/>
                </a:solidFill>
              </a:rPr>
              <a:t>SEPIA OFFICINALIS 9 CH</a:t>
            </a:r>
          </a:p>
        </p:txBody>
      </p:sp>
      <p:sp>
        <p:nvSpPr>
          <p:cNvPr id="7" name="ZoneTexte 6"/>
          <p:cNvSpPr txBox="1">
            <a:spLocks noChangeArrowheads="1"/>
          </p:cNvSpPr>
          <p:nvPr/>
        </p:nvSpPr>
        <p:spPr bwMode="auto">
          <a:xfrm>
            <a:off x="2803525" y="326072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l’air frais</a:t>
            </a:r>
          </a:p>
        </p:txBody>
      </p:sp>
      <p:sp>
        <p:nvSpPr>
          <p:cNvPr id="8" name="ZoneTexte 7"/>
          <p:cNvSpPr txBox="1">
            <a:spLocks noChangeArrowheads="1"/>
          </p:cNvSpPr>
          <p:nvPr/>
        </p:nvSpPr>
        <p:spPr bwMode="auto">
          <a:xfrm>
            <a:off x="2320925" y="354012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TABACUM 9 CH</a:t>
            </a:r>
          </a:p>
        </p:txBody>
      </p:sp>
      <p:sp>
        <p:nvSpPr>
          <p:cNvPr id="9" name="ZoneTexte 8"/>
          <p:cNvSpPr txBox="1">
            <a:spLocks noChangeArrowheads="1"/>
          </p:cNvSpPr>
          <p:nvPr/>
        </p:nvSpPr>
        <p:spPr bwMode="auto">
          <a:xfrm>
            <a:off x="2701925" y="403542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vertiges</a:t>
            </a:r>
          </a:p>
        </p:txBody>
      </p:sp>
      <p:sp>
        <p:nvSpPr>
          <p:cNvPr id="10" name="ZoneTexte 9"/>
          <p:cNvSpPr txBox="1">
            <a:spLocks noChangeArrowheads="1"/>
          </p:cNvSpPr>
          <p:nvPr/>
        </p:nvSpPr>
        <p:spPr bwMode="auto">
          <a:xfrm>
            <a:off x="3425825" y="41846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la chaleur</a:t>
            </a:r>
          </a:p>
        </p:txBody>
      </p:sp>
      <p:sp>
        <p:nvSpPr>
          <p:cNvPr id="11" name="ZoneTexte 10"/>
          <p:cNvSpPr txBox="1">
            <a:spLocks noChangeArrowheads="1"/>
          </p:cNvSpPr>
          <p:nvPr/>
        </p:nvSpPr>
        <p:spPr bwMode="auto">
          <a:xfrm>
            <a:off x="3082925" y="44132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COCCULUS INDICUS 9 CH</a:t>
            </a:r>
          </a:p>
        </p:txBody>
      </p:sp>
      <p:sp>
        <p:nvSpPr>
          <p:cNvPr id="12" name="ZoneTexte 11"/>
          <p:cNvSpPr txBox="1">
            <a:spLocks noChangeArrowheads="1"/>
          </p:cNvSpPr>
          <p:nvPr/>
        </p:nvSpPr>
        <p:spPr bwMode="auto">
          <a:xfrm>
            <a:off x="5275263" y="48069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les odeurs des aliments</a:t>
            </a:r>
          </a:p>
        </p:txBody>
      </p:sp>
      <p:sp>
        <p:nvSpPr>
          <p:cNvPr id="13" name="ZoneTexte 12"/>
          <p:cNvSpPr txBox="1">
            <a:spLocks noChangeArrowheads="1"/>
          </p:cNvSpPr>
          <p:nvPr/>
        </p:nvSpPr>
        <p:spPr bwMode="auto">
          <a:xfrm>
            <a:off x="5332413" y="4941888"/>
            <a:ext cx="2127250" cy="4318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COLCHICUM </a:t>
            </a:r>
          </a:p>
          <a:p>
            <a:pPr algn="ctr" fontAlgn="auto">
              <a:spcBef>
                <a:spcPts val="0"/>
              </a:spcBef>
              <a:spcAft>
                <a:spcPts val="0"/>
              </a:spcAft>
              <a:defRPr/>
            </a:pPr>
            <a:r>
              <a:rPr lang="fr-FR" altLang="fr-FR" sz="1050" b="1" dirty="0">
                <a:solidFill>
                  <a:srgbClr val="000099"/>
                </a:solidFill>
              </a:rPr>
              <a:t>AUTUMNALE 9 CH</a:t>
            </a:r>
          </a:p>
        </p:txBody>
      </p:sp>
      <p:sp>
        <p:nvSpPr>
          <p:cNvPr id="14" name="ZoneTexte 13"/>
          <p:cNvSpPr txBox="1">
            <a:spLocks noChangeArrowheads="1"/>
          </p:cNvSpPr>
          <p:nvPr/>
        </p:nvSpPr>
        <p:spPr bwMode="auto">
          <a:xfrm>
            <a:off x="7004050" y="394493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non</a:t>
            </a:r>
          </a:p>
        </p:txBody>
      </p:sp>
      <p:sp>
        <p:nvSpPr>
          <p:cNvPr id="15" name="ZoneTexte 14"/>
          <p:cNvSpPr txBox="1">
            <a:spLocks noChangeArrowheads="1"/>
          </p:cNvSpPr>
          <p:nvPr/>
        </p:nvSpPr>
        <p:spPr bwMode="auto">
          <a:xfrm>
            <a:off x="6927850" y="4135438"/>
            <a:ext cx="2127250" cy="230187"/>
          </a:xfrm>
          <a:prstGeom prst="rect">
            <a:avLst/>
          </a:prstGeom>
          <a:noFill/>
          <a:ln w="9525">
            <a:noFill/>
            <a:miter lim="800000"/>
            <a:headEnd/>
            <a:tailEnd/>
          </a:ln>
        </p:spPr>
        <p:txBody>
          <a:bodyPr>
            <a:spAutoFit/>
          </a:bodyPr>
          <a:lstStyle/>
          <a:p>
            <a:pPr algn="ctr"/>
            <a:r>
              <a:rPr lang="fr-FR" altLang="fr-FR" sz="900" b="1">
                <a:solidFill>
                  <a:srgbClr val="000099"/>
                </a:solidFill>
              </a:rPr>
              <a:t>les vomissements</a:t>
            </a:r>
          </a:p>
        </p:txBody>
      </p:sp>
      <p:sp>
        <p:nvSpPr>
          <p:cNvPr id="16" name="ZoneTexte 15"/>
          <p:cNvSpPr txBox="1">
            <a:spLocks noChangeArrowheads="1"/>
          </p:cNvSpPr>
          <p:nvPr/>
        </p:nvSpPr>
        <p:spPr bwMode="auto">
          <a:xfrm>
            <a:off x="7359650" y="4287838"/>
            <a:ext cx="2127250" cy="230187"/>
          </a:xfrm>
          <a:prstGeom prst="rect">
            <a:avLst/>
          </a:prstGeom>
          <a:noFill/>
          <a:ln w="9525">
            <a:noFill/>
            <a:miter lim="800000"/>
            <a:headEnd/>
            <a:tailEnd/>
          </a:ln>
        </p:spPr>
        <p:txBody>
          <a:bodyPr>
            <a:spAutoFit/>
          </a:bodyPr>
          <a:lstStyle/>
          <a:p>
            <a:pPr algn="ctr"/>
            <a:r>
              <a:rPr lang="fr-FR" altLang="fr-FR" sz="900" b="1">
                <a:solidFill>
                  <a:srgbClr val="000099"/>
                </a:solidFill>
              </a:rPr>
              <a:t>hypersalivation</a:t>
            </a:r>
          </a:p>
        </p:txBody>
      </p:sp>
      <p:sp>
        <p:nvSpPr>
          <p:cNvPr id="17" name="ZoneTexte 16"/>
          <p:cNvSpPr txBox="1">
            <a:spLocks noChangeArrowheads="1"/>
          </p:cNvSpPr>
          <p:nvPr/>
        </p:nvSpPr>
        <p:spPr bwMode="auto">
          <a:xfrm>
            <a:off x="7512050" y="444023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IPECA 9 CH</a:t>
            </a:r>
          </a:p>
        </p:txBody>
      </p:sp>
      <p:sp>
        <p:nvSpPr>
          <p:cNvPr id="18" name="ZoneTexte 17"/>
          <p:cNvSpPr txBox="1">
            <a:spLocks noChangeArrowheads="1"/>
          </p:cNvSpPr>
          <p:nvPr/>
        </p:nvSpPr>
        <p:spPr bwMode="auto">
          <a:xfrm>
            <a:off x="7575550" y="3222625"/>
            <a:ext cx="2127250" cy="230188"/>
          </a:xfrm>
          <a:prstGeom prst="rect">
            <a:avLst/>
          </a:prstGeom>
          <a:noFill/>
          <a:ln w="9525">
            <a:noFill/>
            <a:miter lim="800000"/>
            <a:headEnd/>
            <a:tailEnd/>
          </a:ln>
        </p:spPr>
        <p:txBody>
          <a:bodyPr>
            <a:spAutoFit/>
          </a:bodyPr>
          <a:lstStyle/>
          <a:p>
            <a:pPr algn="ctr"/>
            <a:r>
              <a:rPr lang="fr-FR" altLang="fr-FR" sz="900" b="1">
                <a:solidFill>
                  <a:srgbClr val="000099"/>
                </a:solidFill>
              </a:rPr>
              <a:t>amélioration</a:t>
            </a:r>
          </a:p>
        </p:txBody>
      </p:sp>
      <p:sp>
        <p:nvSpPr>
          <p:cNvPr id="19" name="ZoneTexte 18"/>
          <p:cNvSpPr txBox="1">
            <a:spLocks noChangeArrowheads="1"/>
          </p:cNvSpPr>
          <p:nvPr/>
        </p:nvSpPr>
        <p:spPr bwMode="auto">
          <a:xfrm>
            <a:off x="7900988" y="3375025"/>
            <a:ext cx="2127250" cy="231775"/>
          </a:xfrm>
          <a:prstGeom prst="rect">
            <a:avLst/>
          </a:prstGeom>
          <a:noFill/>
          <a:ln w="9525">
            <a:noFill/>
            <a:miter lim="800000"/>
            <a:headEnd/>
            <a:tailEnd/>
          </a:ln>
        </p:spPr>
        <p:txBody>
          <a:bodyPr>
            <a:spAutoFit/>
          </a:bodyPr>
          <a:lstStyle/>
          <a:p>
            <a:pPr algn="ctr"/>
            <a:r>
              <a:rPr lang="fr-FR" altLang="fr-FR" sz="900" b="1">
                <a:solidFill>
                  <a:srgbClr val="000099"/>
                </a:solidFill>
              </a:rPr>
              <a:t>chargée</a:t>
            </a:r>
          </a:p>
        </p:txBody>
      </p:sp>
      <p:sp>
        <p:nvSpPr>
          <p:cNvPr id="20" name="ZoneTexte 19"/>
          <p:cNvSpPr txBox="1">
            <a:spLocks noChangeArrowheads="1"/>
          </p:cNvSpPr>
          <p:nvPr/>
        </p:nvSpPr>
        <p:spPr bwMode="auto">
          <a:xfrm>
            <a:off x="8104188" y="360362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NUX VOMICA 9 CH</a:t>
            </a:r>
          </a:p>
        </p:txBody>
      </p:sp>
      <p:sp>
        <p:nvSpPr>
          <p:cNvPr id="21" name="ZoneTexte 20"/>
          <p:cNvSpPr txBox="1">
            <a:spLocks noChangeArrowheads="1"/>
          </p:cNvSpPr>
          <p:nvPr/>
        </p:nvSpPr>
        <p:spPr bwMode="auto">
          <a:xfrm>
            <a:off x="5757863" y="5884863"/>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hyperémotivité</a:t>
            </a:r>
          </a:p>
        </p:txBody>
      </p:sp>
      <p:sp>
        <p:nvSpPr>
          <p:cNvPr id="22" name="ZoneTexte 21"/>
          <p:cNvSpPr txBox="1">
            <a:spLocks noChangeArrowheads="1"/>
          </p:cNvSpPr>
          <p:nvPr/>
        </p:nvSpPr>
        <p:spPr bwMode="auto">
          <a:xfrm>
            <a:off x="5011738" y="6056313"/>
            <a:ext cx="2127250" cy="231775"/>
          </a:xfrm>
          <a:prstGeom prst="rect">
            <a:avLst/>
          </a:prstGeom>
          <a:noFill/>
          <a:ln w="9525">
            <a:noFill/>
            <a:miter lim="800000"/>
            <a:headEnd/>
            <a:tailEnd/>
          </a:ln>
        </p:spPr>
        <p:txBody>
          <a:bodyPr>
            <a:spAutoFit/>
          </a:bodyPr>
          <a:lstStyle/>
          <a:p>
            <a:pPr algn="ctr"/>
            <a:r>
              <a:rPr lang="fr-FR" altLang="fr-FR" sz="900" b="1">
                <a:solidFill>
                  <a:srgbClr val="000099"/>
                </a:solidFill>
              </a:rPr>
              <a:t>en mangeant</a:t>
            </a:r>
          </a:p>
        </p:txBody>
      </p:sp>
      <p:sp>
        <p:nvSpPr>
          <p:cNvPr id="23" name="ZoneTexte 22"/>
          <p:cNvSpPr txBox="1">
            <a:spLocks noChangeArrowheads="1"/>
          </p:cNvSpPr>
          <p:nvPr/>
        </p:nvSpPr>
        <p:spPr bwMode="auto">
          <a:xfrm>
            <a:off x="6061075" y="6056313"/>
            <a:ext cx="2127250" cy="230187"/>
          </a:xfrm>
          <a:prstGeom prst="rect">
            <a:avLst/>
          </a:prstGeom>
          <a:noFill/>
          <a:ln w="9525">
            <a:noFill/>
            <a:miter lim="800000"/>
            <a:headEnd/>
            <a:tailEnd/>
          </a:ln>
        </p:spPr>
        <p:txBody>
          <a:bodyPr>
            <a:spAutoFit/>
          </a:bodyPr>
          <a:lstStyle/>
          <a:p>
            <a:pPr algn="ctr"/>
            <a:r>
              <a:rPr lang="fr-FR" altLang="fr-FR" sz="900" b="1">
                <a:solidFill>
                  <a:srgbClr val="000099"/>
                </a:solidFill>
              </a:rPr>
              <a:t>par la distraction </a:t>
            </a:r>
          </a:p>
        </p:txBody>
      </p:sp>
      <p:sp>
        <p:nvSpPr>
          <p:cNvPr id="24" name="ZoneTexte 23"/>
          <p:cNvSpPr txBox="1">
            <a:spLocks noChangeArrowheads="1"/>
          </p:cNvSpPr>
          <p:nvPr/>
        </p:nvSpPr>
        <p:spPr bwMode="auto">
          <a:xfrm>
            <a:off x="5168900" y="627062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IGNATIA AMARA 15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ZoneTexte 8"/>
          <p:cNvSpPr txBox="1">
            <a:spLocks noChangeArrowheads="1"/>
          </p:cNvSpPr>
          <p:nvPr/>
        </p:nvSpPr>
        <p:spPr bwMode="auto">
          <a:xfrm>
            <a:off x="2397125" y="314325"/>
            <a:ext cx="843121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Arbres décisionnels</a:t>
            </a:r>
          </a:p>
        </p:txBody>
      </p:sp>
      <p:pic>
        <p:nvPicPr>
          <p:cNvPr id="507906" name="Image 3"/>
          <p:cNvPicPr>
            <a:picLocks noChangeAspect="1"/>
          </p:cNvPicPr>
          <p:nvPr/>
        </p:nvPicPr>
        <p:blipFill>
          <a:blip r:embed="rId3"/>
          <a:srcRect/>
          <a:stretch>
            <a:fillRect/>
          </a:stretch>
        </p:blipFill>
        <p:spPr bwMode="auto">
          <a:xfrm>
            <a:off x="2062163" y="962025"/>
            <a:ext cx="8301037" cy="5842000"/>
          </a:xfrm>
          <a:prstGeom prst="rect">
            <a:avLst/>
          </a:prstGeom>
          <a:noFill/>
          <a:ln w="9525">
            <a:solidFill>
              <a:schemeClr val="tx1"/>
            </a:solidFill>
            <a:miter lim="800000"/>
            <a:headEnd/>
            <a:tailEnd/>
          </a:ln>
        </p:spPr>
      </p:pic>
      <p:sp>
        <p:nvSpPr>
          <p:cNvPr id="5" name="ZoneTexte 4"/>
          <p:cNvSpPr txBox="1">
            <a:spLocks noChangeArrowheads="1"/>
          </p:cNvSpPr>
          <p:nvPr/>
        </p:nvSpPr>
        <p:spPr bwMode="auto">
          <a:xfrm>
            <a:off x="5140325" y="19367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TRAUMATISME</a:t>
            </a:r>
          </a:p>
        </p:txBody>
      </p:sp>
      <p:sp>
        <p:nvSpPr>
          <p:cNvPr id="6" name="ZoneTexte 5"/>
          <p:cNvSpPr txBox="1">
            <a:spLocks noChangeArrowheads="1"/>
          </p:cNvSpPr>
          <p:nvPr/>
        </p:nvSpPr>
        <p:spPr bwMode="auto">
          <a:xfrm>
            <a:off x="5254625" y="22542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ARNICA MONTANA 9 CH</a:t>
            </a:r>
          </a:p>
        </p:txBody>
      </p:sp>
      <p:sp>
        <p:nvSpPr>
          <p:cNvPr id="7" name="ZoneTexte 6"/>
          <p:cNvSpPr txBox="1">
            <a:spLocks noChangeArrowheads="1"/>
          </p:cNvSpPr>
          <p:nvPr/>
        </p:nvSpPr>
        <p:spPr bwMode="auto">
          <a:xfrm>
            <a:off x="2206625" y="3448050"/>
            <a:ext cx="2127250" cy="230188"/>
          </a:xfrm>
          <a:prstGeom prst="rect">
            <a:avLst/>
          </a:prstGeom>
          <a:noFill/>
          <a:ln w="9525">
            <a:noFill/>
            <a:miter lim="800000"/>
            <a:headEnd/>
            <a:tailEnd/>
          </a:ln>
        </p:spPr>
        <p:txBody>
          <a:bodyPr>
            <a:spAutoFit/>
          </a:bodyPr>
          <a:lstStyle/>
          <a:p>
            <a:pPr algn="ctr"/>
            <a:r>
              <a:rPr lang="fr-FR" altLang="fr-FR" sz="900" b="1">
                <a:solidFill>
                  <a:srgbClr val="000099"/>
                </a:solidFill>
              </a:rPr>
              <a:t>pertes liquidiennes</a:t>
            </a:r>
          </a:p>
        </p:txBody>
      </p:sp>
      <p:sp>
        <p:nvSpPr>
          <p:cNvPr id="8" name="ZoneTexte 7"/>
          <p:cNvSpPr txBox="1">
            <a:spLocks noChangeArrowheads="1"/>
          </p:cNvSpPr>
          <p:nvPr/>
        </p:nvSpPr>
        <p:spPr bwMode="auto">
          <a:xfrm>
            <a:off x="2028825" y="37401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CHINA RUBRA 9 CH</a:t>
            </a:r>
          </a:p>
        </p:txBody>
      </p:sp>
      <p:sp>
        <p:nvSpPr>
          <p:cNvPr id="9" name="ZoneTexte 8"/>
          <p:cNvSpPr txBox="1">
            <a:spLocks noChangeArrowheads="1"/>
          </p:cNvSpPr>
          <p:nvPr/>
        </p:nvSpPr>
        <p:spPr bwMode="auto">
          <a:xfrm>
            <a:off x="4105275" y="3359150"/>
            <a:ext cx="2127250" cy="23018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850" b="1" dirty="0">
                <a:solidFill>
                  <a:srgbClr val="000099"/>
                </a:solidFill>
              </a:rPr>
              <a:t>physique</a:t>
            </a:r>
            <a:r>
              <a:rPr lang="fr-FR" altLang="fr-FR" sz="900" b="1" dirty="0">
                <a:solidFill>
                  <a:srgbClr val="000099"/>
                </a:solidFill>
              </a:rPr>
              <a:t>     psychique</a:t>
            </a:r>
          </a:p>
        </p:txBody>
      </p:sp>
      <p:sp>
        <p:nvSpPr>
          <p:cNvPr id="10" name="ZoneTexte 9"/>
          <p:cNvSpPr txBox="1">
            <a:spLocks noChangeArrowheads="1"/>
          </p:cNvSpPr>
          <p:nvPr/>
        </p:nvSpPr>
        <p:spPr bwMode="auto">
          <a:xfrm>
            <a:off x="3914775" y="3568700"/>
            <a:ext cx="2127250" cy="431800"/>
          </a:xfrm>
          <a:prstGeom prst="rect">
            <a:avLst/>
          </a:prstGeom>
          <a:noFill/>
          <a:ln w="9525">
            <a:noFill/>
            <a:miter lim="800000"/>
            <a:headEnd/>
            <a:tailEnd/>
          </a:ln>
        </p:spPr>
        <p:txBody>
          <a:bodyPr>
            <a:spAutoFit/>
          </a:bodyPr>
          <a:lstStyle/>
          <a:p>
            <a:pPr algn="ctr"/>
            <a:r>
              <a:rPr lang="fr-FR" altLang="fr-FR" sz="1100" b="1">
                <a:solidFill>
                  <a:srgbClr val="000099"/>
                </a:solidFill>
              </a:rPr>
              <a:t>PHOSPHORICUM</a:t>
            </a:r>
          </a:p>
          <a:p>
            <a:pPr algn="ctr"/>
            <a:r>
              <a:rPr lang="fr-FR" altLang="fr-FR" sz="1100" b="1">
                <a:solidFill>
                  <a:srgbClr val="000099"/>
                </a:solidFill>
              </a:rPr>
              <a:t>ACIDUM 15 CH</a:t>
            </a:r>
            <a:endParaRPr lang="fr-FR" altLang="fr-FR" sz="1200" b="1">
              <a:solidFill>
                <a:srgbClr val="000099"/>
              </a:solidFill>
            </a:endParaRPr>
          </a:p>
        </p:txBody>
      </p:sp>
      <p:sp>
        <p:nvSpPr>
          <p:cNvPr id="11" name="ZoneTexte 10"/>
          <p:cNvSpPr txBox="1">
            <a:spLocks noChangeArrowheads="1"/>
          </p:cNvSpPr>
          <p:nvPr/>
        </p:nvSpPr>
        <p:spPr bwMode="auto">
          <a:xfrm>
            <a:off x="6470650" y="3430588"/>
            <a:ext cx="2127250" cy="24606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00" b="1" dirty="0">
                <a:solidFill>
                  <a:srgbClr val="000099"/>
                </a:solidFill>
              </a:rPr>
              <a:t>césarienne</a:t>
            </a:r>
            <a:endParaRPr lang="fr-FR" altLang="fr-FR" sz="1050" b="1" dirty="0">
              <a:solidFill>
                <a:srgbClr val="000099"/>
              </a:solidFill>
            </a:endParaRPr>
          </a:p>
        </p:txBody>
      </p:sp>
      <p:sp>
        <p:nvSpPr>
          <p:cNvPr id="12" name="ZoneTexte 11"/>
          <p:cNvSpPr txBox="1">
            <a:spLocks noChangeArrowheads="1"/>
          </p:cNvSpPr>
          <p:nvPr/>
        </p:nvSpPr>
        <p:spPr bwMode="auto">
          <a:xfrm>
            <a:off x="6051550" y="373538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STAPHYSAGRIA 9 CH</a:t>
            </a:r>
            <a:endParaRPr lang="fr-FR" altLang="fr-FR" sz="1200" b="1">
              <a:solidFill>
                <a:srgbClr val="000099"/>
              </a:solidFill>
            </a:endParaRPr>
          </a:p>
        </p:txBody>
      </p:sp>
      <p:sp>
        <p:nvSpPr>
          <p:cNvPr id="13" name="ZoneTexte 12"/>
          <p:cNvSpPr txBox="1">
            <a:spLocks noChangeArrowheads="1"/>
          </p:cNvSpPr>
          <p:nvPr/>
        </p:nvSpPr>
        <p:spPr bwMode="auto">
          <a:xfrm>
            <a:off x="7843838" y="331787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tranchées</a:t>
            </a:r>
            <a:endParaRPr lang="fr-FR" altLang="fr-FR" sz="1200" b="1">
              <a:solidFill>
                <a:srgbClr val="000099"/>
              </a:solidFill>
            </a:endParaRPr>
          </a:p>
        </p:txBody>
      </p:sp>
      <p:sp>
        <p:nvSpPr>
          <p:cNvPr id="14" name="ZoneTexte 13"/>
          <p:cNvSpPr txBox="1">
            <a:spLocks noChangeArrowheads="1"/>
          </p:cNvSpPr>
          <p:nvPr/>
        </p:nvSpPr>
        <p:spPr bwMode="auto">
          <a:xfrm>
            <a:off x="7996238" y="353377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CAULOPHYLLUM 9 CH</a:t>
            </a:r>
            <a:endParaRPr lang="fr-FR" altLang="fr-FR" sz="1200" b="1">
              <a:solidFill>
                <a:srgbClr val="000099"/>
              </a:solidFill>
            </a:endParaRPr>
          </a:p>
        </p:txBody>
      </p:sp>
      <p:sp>
        <p:nvSpPr>
          <p:cNvPr id="15" name="ZoneTexte 14"/>
          <p:cNvSpPr txBox="1">
            <a:spLocks noChangeArrowheads="1"/>
          </p:cNvSpPr>
          <p:nvPr/>
        </p:nvSpPr>
        <p:spPr bwMode="auto">
          <a:xfrm>
            <a:off x="7894638" y="371157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COLOCYNTHIS 9 CH</a:t>
            </a:r>
            <a:endParaRPr lang="fr-FR" altLang="fr-FR" sz="1200" b="1">
              <a:solidFill>
                <a:srgbClr val="000099"/>
              </a:solidFill>
            </a:endParaRPr>
          </a:p>
        </p:txBody>
      </p:sp>
      <p:sp>
        <p:nvSpPr>
          <p:cNvPr id="16" name="ZoneTexte 15"/>
          <p:cNvSpPr txBox="1">
            <a:spLocks noChangeArrowheads="1"/>
          </p:cNvSpPr>
          <p:nvPr/>
        </p:nvSpPr>
        <p:spPr bwMode="auto">
          <a:xfrm>
            <a:off x="8110538" y="3902075"/>
            <a:ext cx="2260600" cy="24606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950" b="1" dirty="0">
                <a:solidFill>
                  <a:srgbClr val="000099"/>
                </a:solidFill>
              </a:rPr>
              <a:t>MAGNESIA PHOSPHORICA 15 CH</a:t>
            </a:r>
          </a:p>
        </p:txBody>
      </p:sp>
      <p:sp>
        <p:nvSpPr>
          <p:cNvPr id="17" name="ZoneTexte 16"/>
          <p:cNvSpPr txBox="1">
            <a:spLocks noChangeArrowheads="1"/>
          </p:cNvSpPr>
          <p:nvPr/>
        </p:nvSpPr>
        <p:spPr bwMode="auto">
          <a:xfrm>
            <a:off x="4098925" y="4843463"/>
            <a:ext cx="4244975" cy="260350"/>
          </a:xfrm>
          <a:prstGeom prst="rect">
            <a:avLst/>
          </a:prstGeom>
          <a:noFill/>
          <a:ln w="9525">
            <a:noFill/>
            <a:miter lim="800000"/>
            <a:headEnd/>
            <a:tailEnd/>
          </a:ln>
        </p:spPr>
        <p:txBody>
          <a:bodyPr>
            <a:spAutoFit/>
          </a:bodyPr>
          <a:lstStyle/>
          <a:p>
            <a:pPr algn="ctr"/>
            <a:r>
              <a:rPr lang="fr-FR" altLang="fr-FR" sz="1100" b="1">
                <a:solidFill>
                  <a:srgbClr val="000099"/>
                </a:solidFill>
              </a:rPr>
              <a:t>SEPIA OFFICINALIS 9CH puis 15 CH puis 30CH</a:t>
            </a:r>
            <a:endParaRPr lang="fr-FR" altLang="fr-FR" sz="1200" b="1">
              <a:solidFill>
                <a:srgbClr val="000099"/>
              </a:solidFill>
            </a:endParaRPr>
          </a:p>
        </p:txBody>
      </p:sp>
      <p:sp>
        <p:nvSpPr>
          <p:cNvPr id="18" name="ZoneTexte 17"/>
          <p:cNvSpPr txBox="1">
            <a:spLocks noChangeArrowheads="1"/>
          </p:cNvSpPr>
          <p:nvPr/>
        </p:nvSpPr>
        <p:spPr bwMode="auto">
          <a:xfrm>
            <a:off x="1965325" y="5872163"/>
            <a:ext cx="4244975" cy="2381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950" b="1" dirty="0">
                <a:solidFill>
                  <a:srgbClr val="000099"/>
                </a:solidFill>
              </a:rPr>
              <a:t>hyperémotivité</a:t>
            </a:r>
          </a:p>
        </p:txBody>
      </p:sp>
      <p:sp>
        <p:nvSpPr>
          <p:cNvPr id="19" name="ZoneTexte 18"/>
          <p:cNvSpPr txBox="1">
            <a:spLocks noChangeArrowheads="1"/>
          </p:cNvSpPr>
          <p:nvPr/>
        </p:nvSpPr>
        <p:spPr bwMode="auto">
          <a:xfrm>
            <a:off x="2984500" y="6000750"/>
            <a:ext cx="4244975" cy="261938"/>
          </a:xfrm>
          <a:prstGeom prst="rect">
            <a:avLst/>
          </a:prstGeom>
          <a:noFill/>
          <a:ln w="9525">
            <a:noFill/>
            <a:miter lim="800000"/>
            <a:headEnd/>
            <a:tailEnd/>
          </a:ln>
        </p:spPr>
        <p:txBody>
          <a:bodyPr>
            <a:spAutoFit/>
          </a:bodyPr>
          <a:lstStyle/>
          <a:p>
            <a:pPr algn="ctr"/>
            <a:r>
              <a:rPr lang="fr-FR" altLang="fr-FR" sz="1100" b="1">
                <a:solidFill>
                  <a:srgbClr val="000099"/>
                </a:solidFill>
              </a:rPr>
              <a:t>la distraction</a:t>
            </a:r>
          </a:p>
        </p:txBody>
      </p:sp>
      <p:sp>
        <p:nvSpPr>
          <p:cNvPr id="20" name="ZoneTexte 19"/>
          <p:cNvSpPr txBox="1">
            <a:spLocks noChangeArrowheads="1"/>
          </p:cNvSpPr>
          <p:nvPr/>
        </p:nvSpPr>
        <p:spPr bwMode="auto">
          <a:xfrm>
            <a:off x="2527300" y="6229350"/>
            <a:ext cx="4244975" cy="261938"/>
          </a:xfrm>
          <a:prstGeom prst="rect">
            <a:avLst/>
          </a:prstGeom>
          <a:noFill/>
          <a:ln w="9525">
            <a:noFill/>
            <a:miter lim="800000"/>
            <a:headEnd/>
            <a:tailEnd/>
          </a:ln>
        </p:spPr>
        <p:txBody>
          <a:bodyPr>
            <a:spAutoFit/>
          </a:bodyPr>
          <a:lstStyle/>
          <a:p>
            <a:pPr algn="ctr"/>
            <a:r>
              <a:rPr lang="fr-FR" altLang="fr-FR" sz="1100" b="1">
                <a:solidFill>
                  <a:srgbClr val="000099"/>
                </a:solidFill>
              </a:rPr>
              <a:t>IGNATIA AMARA 15 CH</a:t>
            </a:r>
          </a:p>
        </p:txBody>
      </p:sp>
      <p:sp>
        <p:nvSpPr>
          <p:cNvPr id="21" name="ZoneTexte 20"/>
          <p:cNvSpPr txBox="1">
            <a:spLocks noChangeArrowheads="1"/>
          </p:cNvSpPr>
          <p:nvPr/>
        </p:nvSpPr>
        <p:spPr bwMode="auto">
          <a:xfrm>
            <a:off x="6159500" y="5851525"/>
            <a:ext cx="4244975" cy="260350"/>
          </a:xfrm>
          <a:prstGeom prst="rect">
            <a:avLst/>
          </a:prstGeom>
          <a:noFill/>
          <a:ln w="9525">
            <a:noFill/>
            <a:miter lim="800000"/>
            <a:headEnd/>
            <a:tailEnd/>
          </a:ln>
        </p:spPr>
        <p:txBody>
          <a:bodyPr>
            <a:spAutoFit/>
          </a:bodyPr>
          <a:lstStyle/>
          <a:p>
            <a:pPr algn="ctr"/>
            <a:r>
              <a:rPr lang="fr-FR" altLang="fr-FR" sz="1100" b="1">
                <a:solidFill>
                  <a:srgbClr val="000099"/>
                </a:solidFill>
              </a:rPr>
              <a:t>d’être entourée</a:t>
            </a:r>
          </a:p>
        </p:txBody>
      </p:sp>
      <p:sp>
        <p:nvSpPr>
          <p:cNvPr id="22" name="ZoneTexte 21"/>
          <p:cNvSpPr txBox="1">
            <a:spLocks noChangeArrowheads="1"/>
          </p:cNvSpPr>
          <p:nvPr/>
        </p:nvSpPr>
        <p:spPr bwMode="auto">
          <a:xfrm>
            <a:off x="5715000" y="6016625"/>
            <a:ext cx="4244975" cy="260350"/>
          </a:xfrm>
          <a:prstGeom prst="rect">
            <a:avLst/>
          </a:prstGeom>
          <a:noFill/>
          <a:ln w="9525">
            <a:noFill/>
            <a:miter lim="800000"/>
            <a:headEnd/>
            <a:tailEnd/>
          </a:ln>
        </p:spPr>
        <p:txBody>
          <a:bodyPr>
            <a:spAutoFit/>
          </a:bodyPr>
          <a:lstStyle/>
          <a:p>
            <a:pPr algn="ctr"/>
            <a:r>
              <a:rPr lang="fr-FR" altLang="fr-FR" sz="1100" b="1">
                <a:solidFill>
                  <a:srgbClr val="000099"/>
                </a:solidFill>
              </a:rPr>
              <a:t>pleurs faciles</a:t>
            </a:r>
          </a:p>
        </p:txBody>
      </p:sp>
      <p:sp>
        <p:nvSpPr>
          <p:cNvPr id="23" name="ZoneTexte 22"/>
          <p:cNvSpPr txBox="1">
            <a:spLocks noChangeArrowheads="1"/>
          </p:cNvSpPr>
          <p:nvPr/>
        </p:nvSpPr>
        <p:spPr bwMode="auto">
          <a:xfrm>
            <a:off x="5778500" y="6232525"/>
            <a:ext cx="4244975" cy="260350"/>
          </a:xfrm>
          <a:prstGeom prst="rect">
            <a:avLst/>
          </a:prstGeom>
          <a:noFill/>
          <a:ln w="9525">
            <a:noFill/>
            <a:miter lim="800000"/>
            <a:headEnd/>
            <a:tailEnd/>
          </a:ln>
        </p:spPr>
        <p:txBody>
          <a:bodyPr>
            <a:spAutoFit/>
          </a:bodyPr>
          <a:lstStyle/>
          <a:p>
            <a:pPr algn="ctr"/>
            <a:r>
              <a:rPr lang="fr-FR" altLang="fr-FR" sz="1100" b="1">
                <a:solidFill>
                  <a:srgbClr val="000099"/>
                </a:solidFill>
              </a:rPr>
              <a:t>PULSATILLA 15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Image 2"/>
          <p:cNvPicPr>
            <a:picLocks noChangeAspect="1"/>
          </p:cNvPicPr>
          <p:nvPr/>
        </p:nvPicPr>
        <p:blipFill>
          <a:blip r:embed="rId3"/>
          <a:srcRect/>
          <a:stretch>
            <a:fillRect/>
          </a:stretch>
        </p:blipFill>
        <p:spPr bwMode="auto">
          <a:xfrm>
            <a:off x="10293350" y="449263"/>
            <a:ext cx="1565275" cy="1281112"/>
          </a:xfrm>
          <a:prstGeom prst="rect">
            <a:avLst/>
          </a:prstGeom>
          <a:noFill/>
          <a:ln w="9525">
            <a:noFill/>
            <a:miter lim="800000"/>
            <a:headEnd/>
            <a:tailEnd/>
          </a:ln>
        </p:spPr>
      </p:pic>
      <p:sp>
        <p:nvSpPr>
          <p:cNvPr id="509954" name="ZoneTexte 8"/>
          <p:cNvSpPr txBox="1">
            <a:spLocks noChangeArrowheads="1"/>
          </p:cNvSpPr>
          <p:nvPr/>
        </p:nvSpPr>
        <p:spPr bwMode="auto">
          <a:xfrm>
            <a:off x="2397125" y="314325"/>
            <a:ext cx="843121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Arbres décisionnels</a:t>
            </a:r>
          </a:p>
        </p:txBody>
      </p:sp>
      <p:pic>
        <p:nvPicPr>
          <p:cNvPr id="509955" name="Image 4"/>
          <p:cNvPicPr>
            <a:picLocks noChangeAspect="1"/>
          </p:cNvPicPr>
          <p:nvPr/>
        </p:nvPicPr>
        <p:blipFill>
          <a:blip r:embed="rId4"/>
          <a:srcRect/>
          <a:stretch>
            <a:fillRect/>
          </a:stretch>
        </p:blipFill>
        <p:spPr bwMode="auto">
          <a:xfrm>
            <a:off x="2035175" y="989013"/>
            <a:ext cx="8258175" cy="5784850"/>
          </a:xfrm>
          <a:prstGeom prst="rect">
            <a:avLst/>
          </a:prstGeom>
          <a:noFill/>
          <a:ln w="9525">
            <a:solidFill>
              <a:schemeClr val="tx1"/>
            </a:solidFill>
            <a:miter lim="800000"/>
            <a:headEnd/>
            <a:tailEnd/>
          </a:ln>
        </p:spPr>
      </p:pic>
      <p:sp>
        <p:nvSpPr>
          <p:cNvPr id="6" name="ZoneTexte 5"/>
          <p:cNvSpPr txBox="1">
            <a:spLocks noChangeArrowheads="1"/>
          </p:cNvSpPr>
          <p:nvPr/>
        </p:nvSpPr>
        <p:spPr bwMode="auto">
          <a:xfrm>
            <a:off x="4149725" y="2546350"/>
            <a:ext cx="2127250" cy="246063"/>
          </a:xfrm>
          <a:prstGeom prst="rect">
            <a:avLst/>
          </a:prstGeom>
          <a:noFill/>
          <a:ln w="9525">
            <a:noFill/>
            <a:miter lim="800000"/>
            <a:headEnd/>
            <a:tailEnd/>
          </a:ln>
        </p:spPr>
        <p:txBody>
          <a:bodyPr>
            <a:spAutoFit/>
          </a:bodyPr>
          <a:lstStyle/>
          <a:p>
            <a:pPr algn="ctr"/>
            <a:r>
              <a:rPr lang="fr-FR" altLang="fr-FR" sz="1000" b="1">
                <a:solidFill>
                  <a:srgbClr val="000099"/>
                </a:solidFill>
              </a:rPr>
              <a:t>APIS MELLIFICA 15 CH</a:t>
            </a:r>
          </a:p>
        </p:txBody>
      </p:sp>
      <p:sp>
        <p:nvSpPr>
          <p:cNvPr id="7" name="ZoneTexte 6"/>
          <p:cNvSpPr txBox="1">
            <a:spLocks noChangeArrowheads="1"/>
          </p:cNvSpPr>
          <p:nvPr/>
        </p:nvSpPr>
        <p:spPr bwMode="auto">
          <a:xfrm>
            <a:off x="6294438" y="25463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BRYONIA 9 CH</a:t>
            </a:r>
          </a:p>
        </p:txBody>
      </p:sp>
      <p:sp>
        <p:nvSpPr>
          <p:cNvPr id="8" name="ZoneTexte 7"/>
          <p:cNvSpPr txBox="1">
            <a:spLocks noChangeArrowheads="1"/>
          </p:cNvSpPr>
          <p:nvPr/>
        </p:nvSpPr>
        <p:spPr bwMode="auto">
          <a:xfrm>
            <a:off x="2332038" y="3881438"/>
            <a:ext cx="2127250" cy="2619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RICINUS COMMUNDIS 5 CH</a:t>
            </a:r>
          </a:p>
        </p:txBody>
      </p:sp>
      <p:sp>
        <p:nvSpPr>
          <p:cNvPr id="9" name="ZoneTexte 8"/>
          <p:cNvSpPr txBox="1">
            <a:spLocks noChangeArrowheads="1"/>
          </p:cNvSpPr>
          <p:nvPr/>
        </p:nvSpPr>
        <p:spPr bwMode="auto">
          <a:xfrm>
            <a:off x="1951038" y="411956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ALFAFA 6 DH</a:t>
            </a:r>
          </a:p>
        </p:txBody>
      </p:sp>
      <p:sp>
        <p:nvSpPr>
          <p:cNvPr id="10" name="ZoneTexte 9"/>
          <p:cNvSpPr txBox="1">
            <a:spLocks noChangeArrowheads="1"/>
          </p:cNvSpPr>
          <p:nvPr/>
        </p:nvSpPr>
        <p:spPr bwMode="auto">
          <a:xfrm>
            <a:off x="2255838" y="514508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physique</a:t>
            </a:r>
          </a:p>
        </p:txBody>
      </p:sp>
      <p:sp>
        <p:nvSpPr>
          <p:cNvPr id="11" name="ZoneTexte 10"/>
          <p:cNvSpPr txBox="1">
            <a:spLocks noChangeArrowheads="1"/>
          </p:cNvSpPr>
          <p:nvPr/>
        </p:nvSpPr>
        <p:spPr bwMode="auto">
          <a:xfrm>
            <a:off x="2236788" y="53879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CHINA RUBRA 9 CH</a:t>
            </a:r>
          </a:p>
        </p:txBody>
      </p:sp>
      <p:sp>
        <p:nvSpPr>
          <p:cNvPr id="12" name="ZoneTexte 11"/>
          <p:cNvSpPr txBox="1">
            <a:spLocks noChangeArrowheads="1"/>
          </p:cNvSpPr>
          <p:nvPr/>
        </p:nvSpPr>
        <p:spPr bwMode="auto">
          <a:xfrm>
            <a:off x="4711700" y="3867150"/>
            <a:ext cx="2128838" cy="261938"/>
          </a:xfrm>
          <a:prstGeom prst="rect">
            <a:avLst/>
          </a:prstGeom>
          <a:noFill/>
          <a:ln w="9525">
            <a:noFill/>
            <a:miter lim="800000"/>
            <a:headEnd/>
            <a:tailEnd/>
          </a:ln>
        </p:spPr>
        <p:txBody>
          <a:bodyPr>
            <a:spAutoFit/>
          </a:bodyPr>
          <a:lstStyle/>
          <a:p>
            <a:pPr algn="ctr"/>
            <a:r>
              <a:rPr lang="fr-FR" altLang="fr-FR" sz="1100" b="1">
                <a:solidFill>
                  <a:srgbClr val="000099"/>
                </a:solidFill>
              </a:rPr>
              <a:t>BELLADONNA 9 CH</a:t>
            </a:r>
          </a:p>
        </p:txBody>
      </p:sp>
      <p:sp>
        <p:nvSpPr>
          <p:cNvPr id="13" name="ZoneTexte 12"/>
          <p:cNvSpPr txBox="1">
            <a:spLocks noChangeArrowheads="1"/>
          </p:cNvSpPr>
          <p:nvPr/>
        </p:nvSpPr>
        <p:spPr bwMode="auto">
          <a:xfrm>
            <a:off x="4730750" y="4143375"/>
            <a:ext cx="2273300" cy="231775"/>
          </a:xfrm>
          <a:prstGeom prst="rect">
            <a:avLst/>
          </a:prstGeom>
          <a:noFill/>
          <a:ln w="9525">
            <a:noFill/>
            <a:miter lim="800000"/>
            <a:headEnd/>
            <a:tailEnd/>
          </a:ln>
        </p:spPr>
        <p:txBody>
          <a:bodyPr>
            <a:spAutoFit/>
          </a:bodyPr>
          <a:lstStyle/>
          <a:p>
            <a:pPr algn="ctr"/>
            <a:r>
              <a:rPr lang="fr-FR" altLang="fr-FR" sz="900" b="1">
                <a:solidFill>
                  <a:srgbClr val="000099"/>
                </a:solidFill>
              </a:rPr>
              <a:t>PHYTOLACCA DECANDRA 9 CH</a:t>
            </a:r>
          </a:p>
        </p:txBody>
      </p:sp>
      <p:sp>
        <p:nvSpPr>
          <p:cNvPr id="14" name="ZoneTexte 13"/>
          <p:cNvSpPr txBox="1">
            <a:spLocks noChangeArrowheads="1"/>
          </p:cNvSpPr>
          <p:nvPr/>
        </p:nvSpPr>
        <p:spPr bwMode="auto">
          <a:xfrm>
            <a:off x="5549900" y="557688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suintement</a:t>
            </a:r>
          </a:p>
        </p:txBody>
      </p:sp>
      <p:sp>
        <p:nvSpPr>
          <p:cNvPr id="15" name="ZoneTexte 14"/>
          <p:cNvSpPr txBox="1">
            <a:spLocks noChangeArrowheads="1"/>
          </p:cNvSpPr>
          <p:nvPr/>
        </p:nvSpPr>
        <p:spPr bwMode="auto">
          <a:xfrm>
            <a:off x="5226050" y="570071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jaune comme du miel</a:t>
            </a:r>
          </a:p>
        </p:txBody>
      </p:sp>
      <p:sp>
        <p:nvSpPr>
          <p:cNvPr id="16" name="ZoneTexte 15"/>
          <p:cNvSpPr txBox="1">
            <a:spLocks noChangeArrowheads="1"/>
          </p:cNvSpPr>
          <p:nvPr/>
        </p:nvSpPr>
        <p:spPr bwMode="auto">
          <a:xfrm>
            <a:off x="5340350" y="594836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GRAPHITES 15 CH</a:t>
            </a:r>
          </a:p>
        </p:txBody>
      </p:sp>
      <p:sp>
        <p:nvSpPr>
          <p:cNvPr id="17" name="ZoneTexte 16"/>
          <p:cNvSpPr txBox="1">
            <a:spLocks noChangeArrowheads="1"/>
          </p:cNvSpPr>
          <p:nvPr/>
        </p:nvSpPr>
        <p:spPr bwMode="auto">
          <a:xfrm>
            <a:off x="6953250" y="5661025"/>
            <a:ext cx="2127250" cy="246063"/>
          </a:xfrm>
          <a:prstGeom prst="rect">
            <a:avLst/>
          </a:prstGeom>
          <a:noFill/>
          <a:ln w="9525">
            <a:noFill/>
            <a:miter lim="800000"/>
            <a:headEnd/>
            <a:tailEnd/>
          </a:ln>
        </p:spPr>
        <p:txBody>
          <a:bodyPr>
            <a:spAutoFit/>
          </a:bodyPr>
          <a:lstStyle/>
          <a:p>
            <a:pPr algn="ctr"/>
            <a:r>
              <a:rPr lang="fr-FR" altLang="fr-FR" sz="1000" b="1">
                <a:solidFill>
                  <a:srgbClr val="000099"/>
                </a:solidFill>
              </a:rPr>
              <a:t>Saignements</a:t>
            </a:r>
          </a:p>
        </p:txBody>
      </p:sp>
      <p:sp>
        <p:nvSpPr>
          <p:cNvPr id="18" name="ZoneTexte 17"/>
          <p:cNvSpPr txBox="1">
            <a:spLocks noChangeArrowheads="1"/>
          </p:cNvSpPr>
          <p:nvPr/>
        </p:nvSpPr>
        <p:spPr bwMode="auto">
          <a:xfrm>
            <a:off x="8382000" y="5651500"/>
            <a:ext cx="2127250" cy="246063"/>
          </a:xfrm>
          <a:prstGeom prst="rect">
            <a:avLst/>
          </a:prstGeom>
          <a:noFill/>
          <a:ln w="9525">
            <a:noFill/>
            <a:miter lim="800000"/>
            <a:headEnd/>
            <a:tailEnd/>
          </a:ln>
        </p:spPr>
        <p:txBody>
          <a:bodyPr>
            <a:spAutoFit/>
          </a:bodyPr>
          <a:lstStyle/>
          <a:p>
            <a:pPr algn="ctr"/>
            <a:r>
              <a:rPr lang="fr-FR" altLang="fr-FR" sz="1000" b="1">
                <a:solidFill>
                  <a:srgbClr val="000099"/>
                </a:solidFill>
              </a:rPr>
              <a:t>piqûres</a:t>
            </a:r>
          </a:p>
        </p:txBody>
      </p:sp>
      <p:sp>
        <p:nvSpPr>
          <p:cNvPr id="19" name="ZoneTexte 18"/>
          <p:cNvSpPr txBox="1">
            <a:spLocks noChangeArrowheads="1"/>
          </p:cNvSpPr>
          <p:nvPr/>
        </p:nvSpPr>
        <p:spPr bwMode="auto">
          <a:xfrm>
            <a:off x="7677150" y="58610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NITRICUM ACIDUM 9 CH</a:t>
            </a:r>
          </a:p>
        </p:txBody>
      </p:sp>
      <p:sp>
        <p:nvSpPr>
          <p:cNvPr id="20" name="ZoneTexte 19"/>
          <p:cNvSpPr txBox="1">
            <a:spLocks noChangeArrowheads="1"/>
          </p:cNvSpPr>
          <p:nvPr/>
        </p:nvSpPr>
        <p:spPr bwMode="auto">
          <a:xfrm>
            <a:off x="8048625" y="393700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RICINUS COMMUNIS 30 CH</a:t>
            </a:r>
          </a:p>
        </p:txBody>
      </p:sp>
      <p:sp>
        <p:nvSpPr>
          <p:cNvPr id="21" name="ZoneTexte 20"/>
          <p:cNvSpPr txBox="1">
            <a:spLocks noChangeArrowheads="1"/>
          </p:cNvSpPr>
          <p:nvPr/>
        </p:nvSpPr>
        <p:spPr bwMode="auto">
          <a:xfrm>
            <a:off x="8001000" y="44989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LAC CANINUM 30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09953"/>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ZoneTexte 7"/>
          <p:cNvSpPr txBox="1">
            <a:spLocks noChangeArrowheads="1"/>
          </p:cNvSpPr>
          <p:nvPr/>
        </p:nvSpPr>
        <p:spPr bwMode="auto">
          <a:xfrm>
            <a:off x="4229100" y="1782763"/>
            <a:ext cx="3870325" cy="1077912"/>
          </a:xfrm>
          <a:prstGeom prst="rect">
            <a:avLst/>
          </a:prstGeom>
          <a:noFill/>
          <a:ln w="9525">
            <a:noFill/>
            <a:miter lim="800000"/>
            <a:headEnd/>
            <a:tailEnd/>
          </a:ln>
        </p:spPr>
        <p:txBody>
          <a:bodyPr wrap="none">
            <a:spAutoFit/>
          </a:bodyPr>
          <a:lstStyle/>
          <a:p>
            <a:pPr algn="ctr"/>
            <a:r>
              <a:rPr lang="fr-FR" altLang="fr-FR" sz="3200" b="1">
                <a:solidFill>
                  <a:srgbClr val="FFFFFF"/>
                </a:solidFill>
                <a:cs typeface="Arial" charset="0"/>
              </a:rPr>
              <a:t>PARTIE 2</a:t>
            </a:r>
          </a:p>
          <a:p>
            <a:pPr algn="ctr"/>
            <a:r>
              <a:rPr lang="fr-FR" altLang="fr-FR" sz="3200" b="1">
                <a:solidFill>
                  <a:srgbClr val="FFFFFF"/>
                </a:solidFill>
                <a:cs typeface="Arial" charset="0"/>
              </a:rPr>
              <a:t>Le conseil officinal</a:t>
            </a:r>
            <a:endParaRPr lang="fr-FR" altLang="fr-FR" sz="3200">
              <a:solidFill>
                <a:srgbClr val="FFFFFF"/>
              </a:solidFill>
              <a:cs typeface="Arial" charset="0"/>
            </a:endParaRPr>
          </a:p>
        </p:txBody>
      </p:sp>
      <p:sp>
        <p:nvSpPr>
          <p:cNvPr id="294914" name="Text Box 2"/>
          <p:cNvSpPr txBox="1">
            <a:spLocks noChangeArrowheads="1"/>
          </p:cNvSpPr>
          <p:nvPr/>
        </p:nvSpPr>
        <p:spPr bwMode="auto">
          <a:xfrm>
            <a:off x="3892550" y="4171950"/>
            <a:ext cx="6165850" cy="1016000"/>
          </a:xfrm>
          <a:prstGeom prst="rect">
            <a:avLst/>
          </a:prstGeom>
          <a:noFill/>
          <a:ln w="9525">
            <a:noFill/>
            <a:miter lim="800000"/>
            <a:headEnd/>
            <a:tailEnd/>
          </a:ln>
        </p:spPr>
        <p:txBody>
          <a:bodyPr>
            <a:spAutoFit/>
          </a:bodyPr>
          <a:lstStyle/>
          <a:p>
            <a:pPr marL="342900" indent="-342900">
              <a:spcBef>
                <a:spcPct val="50000"/>
              </a:spcBef>
              <a:buClr>
                <a:srgbClr val="62C400"/>
              </a:buClr>
              <a:buFontTx/>
              <a:buBlip>
                <a:blip r:embed="rId3"/>
              </a:buBlip>
            </a:pPr>
            <a:r>
              <a:rPr lang="fr-FR" altLang="fr-FR" sz="2400" dirty="0">
                <a:solidFill>
                  <a:srgbClr val="000099"/>
                </a:solidFill>
                <a:cs typeface="Arial" charset="0"/>
              </a:rPr>
              <a:t>2.1. Règles d’or du conseil</a:t>
            </a:r>
          </a:p>
          <a:p>
            <a:pPr marL="342900" indent="-342900">
              <a:spcBef>
                <a:spcPct val="50000"/>
              </a:spcBef>
              <a:buClr>
                <a:srgbClr val="62C400"/>
              </a:buClr>
              <a:buFontTx/>
              <a:buBlip>
                <a:blip r:embed="rId3"/>
              </a:buBlip>
            </a:pPr>
            <a:r>
              <a:rPr lang="fr-FR" altLang="fr-FR" sz="2400" dirty="0">
                <a:solidFill>
                  <a:srgbClr val="000099"/>
                </a:solidFill>
                <a:cs typeface="Arial" charset="0"/>
              </a:rPr>
              <a:t>2.2. Méthodologie de conseil</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6"/>
          <p:cNvSpPr>
            <a:spLocks noChangeArrowheads="1"/>
          </p:cNvSpPr>
          <p:nvPr/>
        </p:nvSpPr>
        <p:spPr bwMode="auto">
          <a:xfrm>
            <a:off x="6375400" y="1995488"/>
            <a:ext cx="4938713" cy="1568450"/>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
            </a:pPr>
            <a:r>
              <a:rPr lang="fr-FR" altLang="fr-FR" sz="2000">
                <a:solidFill>
                  <a:srgbClr val="000099"/>
                </a:solidFill>
                <a:cs typeface="Arial" charset="0"/>
              </a:rPr>
              <a:t>Restituer les principaux médicaments abordés sur les 2 jours</a:t>
            </a:r>
          </a:p>
        </p:txBody>
      </p:sp>
      <p:sp>
        <p:nvSpPr>
          <p:cNvPr id="512002" name="Rectangle 8"/>
          <p:cNvSpPr>
            <a:spLocks noChangeArrowheads="1"/>
          </p:cNvSpPr>
          <p:nvPr/>
        </p:nvSpPr>
        <p:spPr bwMode="auto">
          <a:xfrm>
            <a:off x="3386138" y="3563938"/>
            <a:ext cx="7262812" cy="2921000"/>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ct val="20000"/>
              </a:spcBef>
              <a:buFontTx/>
              <a:buBlip>
                <a:blip r:embed="rId3"/>
              </a:buBlip>
            </a:pPr>
            <a:r>
              <a:rPr lang="fr-FR" altLang="fr-FR" b="1">
                <a:solidFill>
                  <a:srgbClr val="000099"/>
                </a:solidFill>
                <a:cs typeface="Arial" charset="0"/>
              </a:rPr>
              <a:t>Individuellement </a:t>
            </a:r>
          </a:p>
          <a:p>
            <a:pPr marL="342900" indent="-342900">
              <a:spcBef>
                <a:spcPct val="20000"/>
              </a:spcBef>
              <a:buFontTx/>
              <a:buBlip>
                <a:blip r:embed="rId3"/>
              </a:buBlip>
            </a:pPr>
            <a:r>
              <a:rPr lang="fr-FR" altLang="fr-FR">
                <a:solidFill>
                  <a:srgbClr val="000099"/>
                </a:solidFill>
                <a:cs typeface="Arial" charset="0"/>
              </a:rPr>
              <a:t>Numéroter aléatoirement de 1 à 16 les cases de sa grille </a:t>
            </a:r>
          </a:p>
          <a:p>
            <a:pPr marL="342900" indent="-342900">
              <a:spcBef>
                <a:spcPct val="20000"/>
              </a:spcBef>
              <a:buFontTx/>
              <a:buBlip>
                <a:blip r:embed="rId3"/>
              </a:buBlip>
            </a:pPr>
            <a:r>
              <a:rPr lang="fr-FR" altLang="fr-FR">
                <a:solidFill>
                  <a:srgbClr val="000099"/>
                </a:solidFill>
                <a:cs typeface="Arial" charset="0"/>
              </a:rPr>
              <a:t>Pour chaque question : écrire la réponse dans la case correspondante </a:t>
            </a:r>
            <a:r>
              <a:rPr lang="fr-FR" altLang="fr-FR" i="1">
                <a:solidFill>
                  <a:srgbClr val="000099"/>
                </a:solidFill>
                <a:cs typeface="Arial" charset="0"/>
              </a:rPr>
              <a:t>(question 1 : dans la case 1)</a:t>
            </a:r>
          </a:p>
          <a:p>
            <a:pPr marL="742950" lvl="1" indent="-285750">
              <a:spcBef>
                <a:spcPct val="20000"/>
              </a:spcBef>
              <a:buFontTx/>
              <a:buChar char="–"/>
            </a:pPr>
            <a:r>
              <a:rPr lang="fr-FR" altLang="fr-FR">
                <a:solidFill>
                  <a:srgbClr val="000099"/>
                </a:solidFill>
                <a:cs typeface="Arial" charset="0"/>
              </a:rPr>
              <a:t>Si bonne réponse : entourer la réponse</a:t>
            </a:r>
          </a:p>
          <a:p>
            <a:pPr marL="742950" lvl="1" indent="-285750">
              <a:spcBef>
                <a:spcPct val="20000"/>
              </a:spcBef>
              <a:buFontTx/>
              <a:buChar char="–"/>
            </a:pPr>
            <a:r>
              <a:rPr lang="fr-FR" altLang="fr-FR">
                <a:solidFill>
                  <a:srgbClr val="000099"/>
                </a:solidFill>
                <a:cs typeface="Arial" charset="0"/>
              </a:rPr>
              <a:t>Si mauvaise réponse : mettre une croix</a:t>
            </a:r>
          </a:p>
          <a:p>
            <a:pPr marL="342900" indent="-342900">
              <a:spcBef>
                <a:spcPct val="20000"/>
              </a:spcBef>
              <a:buFontTx/>
              <a:buBlip>
                <a:blip r:embed="rId3"/>
              </a:buBlip>
            </a:pPr>
            <a:r>
              <a:rPr lang="fr-FR" altLang="fr-FR">
                <a:solidFill>
                  <a:srgbClr val="000099"/>
                </a:solidFill>
                <a:cs typeface="Arial" charset="0"/>
              </a:rPr>
              <a:t>Dès que 4 réponses justes alignées  =  BINGO</a:t>
            </a:r>
          </a:p>
        </p:txBody>
      </p:sp>
      <p:sp>
        <p:nvSpPr>
          <p:cNvPr id="512003"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512004" name="ZoneTexte 12"/>
          <p:cNvSpPr txBox="1">
            <a:spLocks noChangeArrowheads="1"/>
          </p:cNvSpPr>
          <p:nvPr/>
        </p:nvSpPr>
        <p:spPr bwMode="auto">
          <a:xfrm rot="-39669">
            <a:off x="1433513" y="3065463"/>
            <a:ext cx="2863850" cy="368300"/>
          </a:xfrm>
          <a:prstGeom prst="rect">
            <a:avLst/>
          </a:prstGeom>
          <a:noFill/>
          <a:ln w="9525">
            <a:noFill/>
            <a:miter lim="800000"/>
            <a:headEnd/>
            <a:tailEnd/>
          </a:ln>
        </p:spPr>
        <p:txBody>
          <a:bodyPr>
            <a:spAutoFit/>
          </a:bodyPr>
          <a:lstStyle/>
          <a:p>
            <a:pPr eaLnBrk="0" hangingPunct="0"/>
            <a:r>
              <a:rPr lang="fr-FR" altLang="fr-FR">
                <a:solidFill>
                  <a:srgbClr val="FFFFFF"/>
                </a:solidFill>
                <a:latin typeface="Arial Black" pitchFamily="34" charset="0"/>
                <a:cs typeface="Arial" charset="0"/>
              </a:rPr>
              <a:t>20’</a:t>
            </a:r>
          </a:p>
        </p:txBody>
      </p:sp>
      <p:sp>
        <p:nvSpPr>
          <p:cNvPr id="51200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Jeu du Bingo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19"/>
          <p:cNvSpPr>
            <a:spLocks noChangeArrowheads="1"/>
          </p:cNvSpPr>
          <p:nvPr/>
        </p:nvSpPr>
        <p:spPr bwMode="auto">
          <a:xfrm>
            <a:off x="6240463" y="1444625"/>
            <a:ext cx="5040312" cy="1008063"/>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fr-FR" altLang="fr-FR" sz="2000" b="1" u="sng">
                <a:solidFill>
                  <a:srgbClr val="000099"/>
                </a:solidFill>
                <a:ea typeface="ＭＳ Ｐゴシック"/>
                <a:cs typeface="Arial" charset="0"/>
              </a:rPr>
              <a:t>Objectif :</a:t>
            </a:r>
          </a:p>
          <a:p>
            <a:pPr marL="342900" indent="-342900" eaLnBrk="0" hangingPunct="0">
              <a:spcBef>
                <a:spcPct val="50000"/>
              </a:spcBef>
              <a:buFont typeface="Wingdings" pitchFamily="2" charset="2"/>
              <a:buChar char=""/>
            </a:pPr>
            <a:r>
              <a:rPr lang="fr-FR" altLang="fr-FR" sz="2000">
                <a:solidFill>
                  <a:srgbClr val="000099"/>
                </a:solidFill>
                <a:ea typeface="ＭＳ Ｐゴシック"/>
                <a:cs typeface="Arial" charset="0"/>
              </a:rPr>
              <a:t>S’entrainer et mettre en application pour pratiquer dès demain</a:t>
            </a:r>
          </a:p>
        </p:txBody>
      </p:sp>
      <p:sp>
        <p:nvSpPr>
          <p:cNvPr id="514050"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514051" name="ZoneTexte 7"/>
          <p:cNvSpPr txBox="1">
            <a:spLocks noChangeArrowheads="1"/>
          </p:cNvSpPr>
          <p:nvPr/>
        </p:nvSpPr>
        <p:spPr bwMode="auto">
          <a:xfrm>
            <a:off x="2397125" y="314325"/>
            <a:ext cx="8667750"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Synthèse cas de comptoir</a:t>
            </a:r>
          </a:p>
        </p:txBody>
      </p:sp>
      <p:sp>
        <p:nvSpPr>
          <p:cNvPr id="514052" name="ZoneTexte 9"/>
          <p:cNvSpPr txBox="1">
            <a:spLocks noChangeArrowheads="1"/>
          </p:cNvSpPr>
          <p:nvPr/>
        </p:nvSpPr>
        <p:spPr bwMode="auto">
          <a:xfrm rot="-39669">
            <a:off x="1430338" y="3043238"/>
            <a:ext cx="2863850" cy="369887"/>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30’</a:t>
            </a:r>
          </a:p>
        </p:txBody>
      </p:sp>
      <p:sp>
        <p:nvSpPr>
          <p:cNvPr id="7" name="Rectangle 15">
            <a:extLst>
              <a:ext uri="{FF2B5EF4-FFF2-40B4-BE49-F238E27FC236}">
                <a16:creationId xmlns:a16="http://schemas.microsoft.com/office/drawing/2014/main" id="{0D86AC80-AC78-4532-80E8-C0783A32FCA3}"/>
              </a:ext>
            </a:extLst>
          </p:cNvPr>
          <p:cNvSpPr>
            <a:spLocks noChangeArrowheads="1"/>
          </p:cNvSpPr>
          <p:nvPr/>
        </p:nvSpPr>
        <p:spPr bwMode="auto">
          <a:xfrm>
            <a:off x="2988944" y="2796632"/>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débrief (méthode et conseil)</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2400" y="2133600"/>
            <a:ext cx="6480175"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Evaluer l’évolution de vos pratiques professionnelles</a:t>
            </a:r>
          </a:p>
        </p:txBody>
      </p:sp>
      <p:sp>
        <p:nvSpPr>
          <p:cNvPr id="2237455" name="Rectangle 15"/>
          <p:cNvSpPr>
            <a:spLocks noChangeArrowheads="1"/>
          </p:cNvSpPr>
          <p:nvPr/>
        </p:nvSpPr>
        <p:spPr bwMode="auto">
          <a:xfrm>
            <a:off x="4151313" y="3902075"/>
            <a:ext cx="6048375" cy="21605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au questionnaire</a:t>
            </a:r>
          </a:p>
        </p:txBody>
      </p:sp>
      <p:sp>
        <p:nvSpPr>
          <p:cNvPr id="516099" name="ZoneTexte 8"/>
          <p:cNvSpPr txBox="1">
            <a:spLocks noChangeArrowheads="1"/>
          </p:cNvSpPr>
          <p:nvPr/>
        </p:nvSpPr>
        <p:spPr bwMode="auto">
          <a:xfrm rot="-39669">
            <a:off x="1489075" y="3028950"/>
            <a:ext cx="2863850" cy="368300"/>
          </a:xfrm>
          <a:prstGeom prst="rect">
            <a:avLst/>
          </a:prstGeom>
          <a:noFill/>
          <a:ln w="9525">
            <a:noFill/>
            <a:miter lim="800000"/>
            <a:headEnd/>
            <a:tailEnd/>
          </a:ln>
        </p:spPr>
        <p:txBody>
          <a:bodyPr>
            <a:spAutoFit/>
          </a:bodyPr>
          <a:lstStyle/>
          <a:p>
            <a:r>
              <a:rPr lang="fr-FR" altLang="fr-FR" dirty="0">
                <a:solidFill>
                  <a:srgbClr val="FFFFFF"/>
                </a:solidFill>
                <a:latin typeface="Arial Black" pitchFamily="34" charset="0"/>
                <a:cs typeface="Arial" charset="0"/>
              </a:rPr>
              <a:t>15’</a:t>
            </a:r>
          </a:p>
        </p:txBody>
      </p:sp>
      <p:sp>
        <p:nvSpPr>
          <p:cNvPr id="516100"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516101" name="ZoneTexte 10"/>
          <p:cNvSpPr txBox="1">
            <a:spLocks noChangeArrowheads="1"/>
          </p:cNvSpPr>
          <p:nvPr/>
        </p:nvSpPr>
        <p:spPr bwMode="auto">
          <a:xfrm>
            <a:off x="2397125" y="314325"/>
            <a:ext cx="8667750"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Evaluation des pratiques professionnelles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6024563" y="1905000"/>
            <a:ext cx="4926012" cy="992188"/>
          </a:xfrm>
          <a:prstGeom prst="rect">
            <a:avLst/>
          </a:prstGeom>
          <a:noFill/>
          <a:ln w="9525">
            <a:noFill/>
            <a:miter lim="800000"/>
            <a:headEnd/>
            <a:tailEnd/>
          </a:ln>
        </p:spPr>
        <p:txBody>
          <a:bodyPr/>
          <a:lstStyle/>
          <a:p>
            <a:pPr marL="363538" indent="-363538">
              <a:spcBef>
                <a:spcPct val="20000"/>
              </a:spcBef>
            </a:pPr>
            <a:r>
              <a:rPr lang="fr-FR" altLang="fr-FR" sz="2000" b="1" u="sng">
                <a:solidFill>
                  <a:srgbClr val="000099"/>
                </a:solidFill>
                <a:cs typeface="Arial" charset="0"/>
              </a:rPr>
              <a:t>Objectif :</a:t>
            </a:r>
          </a:p>
          <a:p>
            <a:pPr marL="363538" indent="-363538">
              <a:spcBef>
                <a:spcPct val="50000"/>
              </a:spcBef>
              <a:buFont typeface="Wingdings" pitchFamily="2" charset="2"/>
              <a:buChar char=""/>
            </a:pPr>
            <a:r>
              <a:rPr lang="fr-FR" altLang="fr-FR" sz="2000">
                <a:solidFill>
                  <a:srgbClr val="000099"/>
                </a:solidFill>
                <a:cs typeface="Arial" charset="0"/>
              </a:rPr>
              <a:t>Evaluer les connaissances</a:t>
            </a:r>
          </a:p>
        </p:txBody>
      </p:sp>
      <p:sp>
        <p:nvSpPr>
          <p:cNvPr id="518146" name="Text Box 8"/>
          <p:cNvSpPr txBox="1">
            <a:spLocks noChangeArrowheads="1"/>
          </p:cNvSpPr>
          <p:nvPr/>
        </p:nvSpPr>
        <p:spPr bwMode="auto">
          <a:xfrm>
            <a:off x="6097588" y="325438"/>
            <a:ext cx="4391025" cy="366712"/>
          </a:xfrm>
          <a:prstGeom prst="rect">
            <a:avLst/>
          </a:prstGeom>
          <a:noFill/>
          <a:ln w="9525">
            <a:noFill/>
            <a:miter lim="800000"/>
            <a:headEnd/>
            <a:tailEnd/>
          </a:ln>
        </p:spPr>
        <p:txBody>
          <a:bodyPr>
            <a:spAutoFit/>
          </a:bodyPr>
          <a:lstStyle/>
          <a:p>
            <a:pPr eaLnBrk="0" hangingPunct="0">
              <a:spcBef>
                <a:spcPct val="50000"/>
              </a:spcBef>
            </a:pPr>
            <a:endParaRPr lang="fr-FR" altLang="fr-FR" b="1">
              <a:solidFill>
                <a:srgbClr val="000099"/>
              </a:solidFill>
              <a:ea typeface="ＭＳ Ｐゴシック"/>
              <a:cs typeface="Arial" charset="0"/>
            </a:endParaRPr>
          </a:p>
        </p:txBody>
      </p:sp>
      <p:sp>
        <p:nvSpPr>
          <p:cNvPr id="2237455" name="Rectangle 15"/>
          <p:cNvSpPr>
            <a:spLocks noChangeArrowheads="1"/>
          </p:cNvSpPr>
          <p:nvPr/>
        </p:nvSpPr>
        <p:spPr bwMode="auto">
          <a:xfrm>
            <a:off x="3863975" y="37163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endParaRPr lang="fr-FR" altLang="fr-FR" b="1" dirty="0">
              <a:solidFill>
                <a:srgbClr val="000099"/>
              </a:solidFill>
              <a:latin typeface="Arial"/>
            </a:endParaRPr>
          </a:p>
          <a:p>
            <a:pPr eaLnBrk="0" hangingPunct="0">
              <a:buClr>
                <a:srgbClr val="000099"/>
              </a:buClr>
              <a:buFontTx/>
              <a:buChar char="•"/>
              <a:defRPr/>
            </a:pPr>
            <a:endParaRPr lang="fr-FR" altLang="fr-FR" b="1" dirty="0">
              <a:solidFill>
                <a:srgbClr val="000099"/>
              </a:solidFill>
              <a:latin typeface="Arial"/>
              <a:ea typeface="ＭＳ Ｐゴシック" panose="020B0600070205080204" pitchFamily="34" charset="-128"/>
            </a:endParaRP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à l’</a:t>
            </a:r>
            <a:r>
              <a:rPr lang="fr-FR" altLang="fr-FR" dirty="0" err="1">
                <a:solidFill>
                  <a:srgbClr val="000099"/>
                </a:solidFill>
                <a:latin typeface="Arial"/>
                <a:ea typeface="ＭＳ Ｐゴシック" panose="020B0600070205080204" pitchFamily="34" charset="-128"/>
              </a:rPr>
              <a:t>homéoquizz</a:t>
            </a:r>
            <a:endParaRPr lang="fr-FR" altLang="fr-FR" dirty="0">
              <a:solidFill>
                <a:srgbClr val="000099"/>
              </a:solidFill>
              <a:latin typeface="Arial"/>
              <a:ea typeface="ＭＳ Ｐゴシック" panose="020B0600070205080204" pitchFamily="34" charset="-128"/>
            </a:endParaRPr>
          </a:p>
        </p:txBody>
      </p:sp>
      <p:sp>
        <p:nvSpPr>
          <p:cNvPr id="518148" name="ZoneTexte 7"/>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Homéoquizz</a:t>
            </a:r>
          </a:p>
        </p:txBody>
      </p:sp>
      <p:sp>
        <p:nvSpPr>
          <p:cNvPr id="518149" name="ZoneTexte 9"/>
          <p:cNvSpPr txBox="1">
            <a:spLocks noChangeArrowheads="1"/>
          </p:cNvSpPr>
          <p:nvPr/>
        </p:nvSpPr>
        <p:spPr bwMode="auto">
          <a:xfrm rot="-39669">
            <a:off x="1489075"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5’</a:t>
            </a:r>
          </a:p>
        </p:txBody>
      </p:sp>
      <p:sp>
        <p:nvSpPr>
          <p:cNvPr id="518150"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3" name="Picture 4" descr="10694977-3d-petite-personne-qui-arrose-germer-image-3d-isole-sur-fond-blanc"/>
          <p:cNvPicPr>
            <a:picLocks noChangeAspect="1" noChangeArrowheads="1"/>
          </p:cNvPicPr>
          <p:nvPr/>
        </p:nvPicPr>
        <p:blipFill>
          <a:blip r:embed="rId3"/>
          <a:srcRect/>
          <a:stretch>
            <a:fillRect/>
          </a:stretch>
        </p:blipFill>
        <p:spPr bwMode="auto">
          <a:xfrm>
            <a:off x="9664246" y="2440442"/>
            <a:ext cx="2036763" cy="2376487"/>
          </a:xfrm>
          <a:prstGeom prst="rect">
            <a:avLst/>
          </a:prstGeom>
          <a:noFill/>
          <a:ln w="9525">
            <a:noFill/>
            <a:miter lim="800000"/>
            <a:headEnd/>
            <a:tailEnd/>
          </a:ln>
        </p:spPr>
      </p:pic>
      <p:pic>
        <p:nvPicPr>
          <p:cNvPr id="5"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A296D969-A635-42FC-ABE4-C0387F6039C9}"/>
              </a:ext>
            </a:extLst>
          </p:cNvPr>
          <p:cNvSpPr txBox="1">
            <a:spLocks noChangeArrowheads="1"/>
          </p:cNvSpPr>
          <p:nvPr/>
        </p:nvSpPr>
        <p:spPr bwMode="auto">
          <a:xfrm>
            <a:off x="3586819" y="4697831"/>
            <a:ext cx="52339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sz="2800" dirty="0">
                <a:solidFill>
                  <a:srgbClr val="000099"/>
                </a:solidFill>
                <a:cs typeface="Arial" panose="020B0604020202020204" pitchFamily="34" charset="0"/>
              </a:rPr>
              <a:t>Qu’allez-vous expérimenter ?</a:t>
            </a:r>
          </a:p>
          <a:p>
            <a:pPr fontAlgn="base">
              <a:spcBef>
                <a:spcPct val="50000"/>
              </a:spcBef>
              <a:spcAft>
                <a:spcPct val="0"/>
              </a:spcAft>
            </a:pPr>
            <a:r>
              <a:rPr lang="fr-FR" altLang="fr-FR" sz="2800" dirty="0">
                <a:solidFill>
                  <a:srgbClr val="000099"/>
                </a:solidFill>
                <a:cs typeface="Arial" panose="020B0604020202020204" pitchFamily="34" charset="0"/>
              </a:rPr>
              <a:t>Quoi ? et comment ?</a:t>
            </a:r>
          </a:p>
        </p:txBody>
      </p:sp>
      <p:sp>
        <p:nvSpPr>
          <p:cNvPr id="7" name="ZoneTexte 4">
            <a:extLst>
              <a:ext uri="{FF2B5EF4-FFF2-40B4-BE49-F238E27FC236}">
                <a16:creationId xmlns:a16="http://schemas.microsoft.com/office/drawing/2014/main" id="{1A4D445E-AAC9-47B6-AB6A-8487F785242E}"/>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ZoneTexte 3"/>
          <p:cNvSpPr txBox="1">
            <a:spLocks noChangeArrowheads="1"/>
          </p:cNvSpPr>
          <p:nvPr/>
        </p:nvSpPr>
        <p:spPr bwMode="auto">
          <a:xfrm>
            <a:off x="3314700" y="1181100"/>
            <a:ext cx="7997825" cy="646331"/>
          </a:xfrm>
          <a:prstGeom prst="rect">
            <a:avLst/>
          </a:prstGeom>
          <a:solidFill>
            <a:srgbClr val="95C41D"/>
          </a:solidFill>
          <a:ln w="9525">
            <a:noFill/>
            <a:miter lim="800000"/>
            <a:headEnd/>
            <a:tailEnd/>
          </a:ln>
        </p:spPr>
        <p:txBody>
          <a:bodyPr>
            <a:spAutoFit/>
          </a:bodyPr>
          <a:lstStyle/>
          <a:p>
            <a:pPr algn="ctr"/>
            <a:r>
              <a:rPr lang="fr-FR" altLang="fr-FR" sz="3600" i="1" dirty="0">
                <a:solidFill>
                  <a:srgbClr val="FFFFFF"/>
                </a:solidFill>
                <a:cs typeface="Arial" charset="0"/>
              </a:rPr>
              <a:t>Gynécologie et Obstétrique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278532" name="ZoneTexte 5"/>
          <p:cNvSpPr txBox="1">
            <a:spLocks noChangeArrowheads="1"/>
          </p:cNvSpPr>
          <p:nvPr/>
        </p:nvSpPr>
        <p:spPr bwMode="auto">
          <a:xfrm>
            <a:off x="185738" y="254000"/>
            <a:ext cx="11644312" cy="646113"/>
          </a:xfrm>
          <a:prstGeom prst="rect">
            <a:avLst/>
          </a:prstGeom>
          <a:noFill/>
          <a:ln w="9525">
            <a:noFill/>
            <a:miter lim="800000"/>
            <a:headEnd/>
            <a:tailEnd/>
          </a:ln>
        </p:spPr>
        <p:txBody>
          <a:bodyPr>
            <a:spAutoFit/>
          </a:bodyPr>
          <a:lstStyle/>
          <a:p>
            <a:pPr algn="ctr"/>
            <a:r>
              <a:rPr lang="fr-FR" altLang="fr-FR" sz="3600">
                <a:solidFill>
                  <a:srgbClr val="FFFFFF"/>
                </a:solidFill>
                <a:cs typeface="Arial" charset="0"/>
              </a:rPr>
              <a:t>L’homéopathie au comptoir</a:t>
            </a:r>
          </a:p>
        </p:txBody>
      </p:sp>
      <p:pic>
        <p:nvPicPr>
          <p:cNvPr id="278533" name="Image 6"/>
          <p:cNvPicPr>
            <a:picLocks noChangeAspect="1"/>
          </p:cNvPicPr>
          <p:nvPr/>
        </p:nvPicPr>
        <p:blipFill>
          <a:blip r:embed="rId3"/>
          <a:srcRect/>
          <a:stretch>
            <a:fillRect/>
          </a:stretch>
        </p:blipFill>
        <p:spPr bwMode="auto">
          <a:xfrm>
            <a:off x="298450" y="2266950"/>
            <a:ext cx="1960563" cy="1485900"/>
          </a:xfrm>
          <a:prstGeom prst="rect">
            <a:avLst/>
          </a:prstGeom>
          <a:noFill/>
          <a:ln w="9525">
            <a:noFill/>
            <a:miter lim="800000"/>
            <a:headEnd/>
            <a:tailEnd/>
          </a:ln>
        </p:spPr>
      </p:pic>
      <p:sp>
        <p:nvSpPr>
          <p:cNvPr id="7"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FontTx/>
              <a:buNone/>
            </a:pPr>
            <a:r>
              <a:rPr lang="fr-FR" altLang="fr-FR" sz="2200" dirty="0">
                <a:solidFill>
                  <a:srgbClr val="000099"/>
                </a:solidFill>
                <a:cs typeface="Arial" panose="020B0604020202020204" pitchFamily="34" charset="0"/>
              </a:rPr>
              <a:t>Face aux pathologies gynécologiques courantes et aux petits maux de la grossesse</a:t>
            </a:r>
            <a:r>
              <a:rPr lang="fr-FR" altLang="fr-FR" sz="2200" b="1" dirty="0">
                <a:solidFill>
                  <a:srgbClr val="000099"/>
                </a:solidFill>
                <a:cs typeface="Arial" panose="020B0604020202020204" pitchFamily="34" charset="0"/>
              </a:rPr>
              <a:t>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gynécologie: distinction traitement aigu et de terrain, valorisation et accompagnement</a:t>
            </a:r>
          </a:p>
        </p:txBody>
      </p:sp>
    </p:spTree>
    <p:extLst>
      <p:ext uri="{BB962C8B-B14F-4D97-AF65-F5344CB8AC3E}">
        <p14:creationId xmlns:p14="http://schemas.microsoft.com/office/powerpoint/2010/main" val="25057049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rPr>
              <a:t>PRATIQUER ET PROGRESSER</a:t>
            </a:r>
            <a:endParaRPr lang="fr-FR" altLang="fr-FR" sz="2400" dirty="0">
              <a:solidFill>
                <a:srgbClr val="94C122"/>
              </a:solidFill>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algn="ctr">
              <a:defRPr/>
            </a:pPr>
            <a:r>
              <a:rPr lang="fr-FR" b="1" dirty="0">
                <a:solidFill>
                  <a:srgbClr val="95C41D"/>
                </a:solidFill>
                <a:latin typeface="+mj-lt"/>
                <a:cs typeface="Arial" panose="020B0604020202020204" pitchFamily="34" charset="0"/>
              </a:rPr>
              <a:t>Des rappels, de la nouveauté, des outils </a:t>
            </a:r>
          </a:p>
          <a:p>
            <a:pPr algn="ctr">
              <a:defRPr/>
            </a:pPr>
            <a:r>
              <a:rPr lang="fr-FR" b="1" dirty="0">
                <a:solidFill>
                  <a:srgbClr val="95C41D"/>
                </a:solidFill>
                <a:latin typeface="+mj-lt"/>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r>
              <a:rPr lang="fr-FR" b="1" dirty="0">
                <a:solidFill>
                  <a:srgbClr val="95C41D"/>
                </a:solidFill>
                <a:latin typeface="+mj-lt"/>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r>
              <a:rPr lang="fr-FR" sz="1600" b="1" u="sng" dirty="0">
                <a:solidFill>
                  <a:srgbClr val="000099"/>
                </a:solidFill>
                <a:effectLst/>
                <a:latin typeface="Arial" panose="020B060402020202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www.homeoandcare.com</a:t>
            </a:r>
            <a:endParaRPr lang="fr-FR" sz="1600" dirty="0"/>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603250" y="3103850"/>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Ellipse 5"/>
          <p:cNvSpPr/>
          <p:nvPr/>
        </p:nvSpPr>
        <p:spPr>
          <a:xfrm>
            <a:off x="603249" y="4912084"/>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Text Box 28"/>
          <p:cNvSpPr txBox="1">
            <a:spLocks noChangeArrowheads="1"/>
          </p:cNvSpPr>
          <p:nvPr/>
        </p:nvSpPr>
        <p:spPr bwMode="auto">
          <a:xfrm>
            <a:off x="2270736" y="1517557"/>
            <a:ext cx="4316737"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0454A1"/>
                </a:solidFill>
                <a:cs typeface="Arial" panose="020B0604020202020204" pitchFamily="34" charset="0"/>
              </a:rPr>
              <a:t>Les dossiers de l’expert : Gynécologie et obstétrique</a:t>
            </a:r>
          </a:p>
          <a:p>
            <a:endParaRPr lang="fr-FR" altLang="fr-FR" sz="500" b="1" dirty="0">
              <a:solidFill>
                <a:srgbClr val="0454A1"/>
              </a:solidFill>
              <a:cs typeface="Arial" panose="020B0604020202020204" pitchFamily="34" charset="0"/>
            </a:endParaRPr>
          </a:p>
          <a:p>
            <a:r>
              <a:rPr lang="fr-FR" altLang="fr-FR" sz="1300" b="1" dirty="0">
                <a:cs typeface="Arial" panose="020B0604020202020204" pitchFamily="34" charset="0"/>
              </a:rPr>
              <a:t>Michèle Boiron, François Roux et Christelle </a:t>
            </a:r>
            <a:r>
              <a:rPr lang="fr-FR" altLang="fr-FR" sz="1300" b="1" dirty="0" err="1">
                <a:cs typeface="Arial" panose="020B0604020202020204" pitchFamily="34" charset="0"/>
              </a:rPr>
              <a:t>Charvet</a:t>
            </a:r>
            <a:endParaRPr lang="fr-FR" altLang="fr-FR" sz="1300" b="1" dirty="0">
              <a:cs typeface="Arial" panose="020B0604020202020204" pitchFamily="34" charset="0"/>
            </a:endParaRPr>
          </a:p>
          <a:p>
            <a:endParaRPr lang="fr-FR" altLang="fr-FR" sz="400" b="1" dirty="0">
              <a:cs typeface="Arial" panose="020B0604020202020204" pitchFamily="34" charset="0"/>
            </a:endParaRPr>
          </a:p>
          <a:p>
            <a:r>
              <a:rPr lang="fr-FR" altLang="fr-FR" sz="1300" b="1" dirty="0">
                <a:cs typeface="Arial" panose="020B0604020202020204" pitchFamily="34" charset="0"/>
              </a:rPr>
              <a:t>Editions Le Moniteur des pharmacies - 2013</a:t>
            </a:r>
          </a:p>
        </p:txBody>
      </p:sp>
      <p:pic>
        <p:nvPicPr>
          <p:cNvPr id="22" name="Image 21"/>
          <p:cNvPicPr>
            <a:picLocks noChangeAspect="1"/>
          </p:cNvPicPr>
          <p:nvPr/>
        </p:nvPicPr>
        <p:blipFill>
          <a:blip r:embed="rId3"/>
          <a:stretch>
            <a:fillRect/>
          </a:stretch>
        </p:blipFill>
        <p:spPr>
          <a:xfrm>
            <a:off x="983588" y="3293898"/>
            <a:ext cx="1041153" cy="12896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3" name="Text Box 28"/>
          <p:cNvSpPr txBox="1">
            <a:spLocks noChangeArrowheads="1"/>
          </p:cNvSpPr>
          <p:nvPr/>
        </p:nvSpPr>
        <p:spPr bwMode="auto">
          <a:xfrm>
            <a:off x="2370584" y="3323267"/>
            <a:ext cx="41940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0454A1"/>
                </a:solidFill>
                <a:cs typeface="Arial" panose="020B0604020202020204" pitchFamily="34" charset="0"/>
              </a:rPr>
              <a:t>Pratiques homéopathiques en gynécologie obstétrique</a:t>
            </a:r>
          </a:p>
          <a:p>
            <a:endParaRPr lang="fr-FR" altLang="fr-FR" sz="500" b="1" dirty="0">
              <a:solidFill>
                <a:srgbClr val="0454A1"/>
              </a:solidFill>
              <a:cs typeface="Arial" panose="020B0604020202020204" pitchFamily="34" charset="0"/>
            </a:endParaRPr>
          </a:p>
          <a:p>
            <a:r>
              <a:rPr lang="fr-FR" altLang="fr-FR" sz="1300" b="1" dirty="0">
                <a:cs typeface="Arial" panose="020B0604020202020204" pitchFamily="34" charset="0"/>
              </a:rPr>
              <a:t>Christelle Besnard-</a:t>
            </a:r>
            <a:r>
              <a:rPr lang="fr-FR" altLang="fr-FR" sz="1300" b="1" dirty="0" err="1">
                <a:cs typeface="Arial" panose="020B0604020202020204" pitchFamily="34" charset="0"/>
              </a:rPr>
              <a:t>Charvet</a:t>
            </a:r>
            <a:r>
              <a:rPr lang="fr-FR" altLang="fr-FR" sz="1300" b="1" dirty="0">
                <a:cs typeface="Arial" panose="020B0604020202020204" pitchFamily="34" charset="0"/>
              </a:rPr>
              <a:t>, Antoine </a:t>
            </a:r>
            <a:r>
              <a:rPr lang="fr-FR" altLang="fr-FR" sz="1300" b="1" dirty="0" err="1">
                <a:cs typeface="Arial" panose="020B0604020202020204" pitchFamily="34" charset="0"/>
              </a:rPr>
              <a:t>Demonceaux</a:t>
            </a:r>
            <a:endParaRPr lang="fr-FR" altLang="fr-FR" sz="1300" b="1" dirty="0">
              <a:cs typeface="Arial" panose="020B0604020202020204" pitchFamily="34" charset="0"/>
            </a:endParaRPr>
          </a:p>
          <a:p>
            <a:pPr>
              <a:spcBef>
                <a:spcPts val="600"/>
              </a:spcBef>
            </a:pPr>
            <a:r>
              <a:rPr lang="fr-FR" altLang="fr-FR" sz="1300" b="1" dirty="0">
                <a:cs typeface="Arial" panose="020B0604020202020204" pitchFamily="34" charset="0"/>
              </a:rPr>
              <a:t>Éditions Elsevier Masson - 2019</a:t>
            </a:r>
            <a:endParaRPr lang="fr-FR" altLang="fr-FR" sz="1300" b="1" dirty="0">
              <a:solidFill>
                <a:srgbClr val="FF0000"/>
              </a:solidFill>
              <a:cs typeface="Arial" panose="020B0604020202020204" pitchFamily="34" charset="0"/>
            </a:endParaRPr>
          </a:p>
        </p:txBody>
      </p:sp>
      <p:pic>
        <p:nvPicPr>
          <p:cNvPr id="24" name="Image 23"/>
          <p:cNvPicPr>
            <a:picLocks noChangeAspect="1"/>
          </p:cNvPicPr>
          <p:nvPr/>
        </p:nvPicPr>
        <p:blipFill>
          <a:blip r:embed="rId4"/>
          <a:stretch>
            <a:fillRect/>
          </a:stretch>
        </p:blipFill>
        <p:spPr>
          <a:xfrm>
            <a:off x="1007865" y="5112804"/>
            <a:ext cx="1016876" cy="12912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5" name="Text Box 28"/>
          <p:cNvSpPr txBox="1">
            <a:spLocks noChangeArrowheads="1"/>
          </p:cNvSpPr>
          <p:nvPr/>
        </p:nvSpPr>
        <p:spPr bwMode="auto">
          <a:xfrm>
            <a:off x="2370583" y="5294749"/>
            <a:ext cx="4002197"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0454A1"/>
                </a:solidFill>
                <a:cs typeface="Arial" panose="020B0604020202020204" pitchFamily="34" charset="0"/>
              </a:rPr>
              <a:t>La femme et l’homéopathie</a:t>
            </a:r>
          </a:p>
          <a:p>
            <a:endParaRPr lang="fr-FR" altLang="fr-FR" sz="500" b="1" dirty="0">
              <a:solidFill>
                <a:srgbClr val="0454A1"/>
              </a:solidFill>
              <a:cs typeface="Arial" panose="020B0604020202020204" pitchFamily="34" charset="0"/>
            </a:endParaRPr>
          </a:p>
          <a:p>
            <a:r>
              <a:rPr lang="fr-FR" altLang="fr-FR" sz="1300" b="1" dirty="0">
                <a:cs typeface="Arial" panose="020B0604020202020204" pitchFamily="34" charset="0"/>
              </a:rPr>
              <a:t>Martine Maisonneuve, Maryvonne Nadaud, Martine </a:t>
            </a:r>
            <a:r>
              <a:rPr lang="fr-FR" altLang="fr-FR" sz="1300" b="1" dirty="0" err="1">
                <a:cs typeface="Arial" panose="020B0604020202020204" pitchFamily="34" charset="0"/>
              </a:rPr>
              <a:t>Tassone</a:t>
            </a:r>
            <a:endParaRPr lang="fr-FR" altLang="fr-FR" sz="400" b="1" dirty="0">
              <a:cs typeface="Arial" panose="020B0604020202020204" pitchFamily="34" charset="0"/>
            </a:endParaRPr>
          </a:p>
          <a:p>
            <a:pPr>
              <a:spcBef>
                <a:spcPts val="600"/>
              </a:spcBef>
            </a:pPr>
            <a:r>
              <a:rPr lang="fr-FR" altLang="fr-FR" sz="1300" b="1" dirty="0"/>
              <a:t>Editions CEDH - 2018</a:t>
            </a:r>
          </a:p>
        </p:txBody>
      </p:sp>
      <p:sp>
        <p:nvSpPr>
          <p:cNvPr id="26" name="Ellipse 25"/>
          <p:cNvSpPr/>
          <p:nvPr/>
        </p:nvSpPr>
        <p:spPr>
          <a:xfrm>
            <a:off x="537604" y="1324491"/>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27" name="Imag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3589" y="1487492"/>
            <a:ext cx="1078494" cy="13609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9" name="Ellipse 28"/>
          <p:cNvSpPr/>
          <p:nvPr/>
        </p:nvSpPr>
        <p:spPr>
          <a:xfrm>
            <a:off x="6525181" y="2213742"/>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2" name="Ellipse 31"/>
          <p:cNvSpPr/>
          <p:nvPr/>
        </p:nvSpPr>
        <p:spPr>
          <a:xfrm>
            <a:off x="6525180" y="4442920"/>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5" name="Text Box 28"/>
          <p:cNvSpPr txBox="1">
            <a:spLocks noChangeArrowheads="1"/>
          </p:cNvSpPr>
          <p:nvPr/>
        </p:nvSpPr>
        <p:spPr bwMode="auto">
          <a:xfrm>
            <a:off x="8270100" y="4762175"/>
            <a:ext cx="3902794"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95C41D"/>
                </a:solidFill>
                <a:cs typeface="Arial" panose="020B0604020202020204" pitchFamily="34" charset="0"/>
              </a:rPr>
              <a:t>Matière médicale homéopathique</a:t>
            </a:r>
          </a:p>
          <a:p>
            <a:endParaRPr lang="fr-FR" altLang="fr-FR" sz="500" b="1" dirty="0">
              <a:solidFill>
                <a:srgbClr val="0454A1"/>
              </a:solidFill>
              <a:cs typeface="Arial" panose="020B0604020202020204" pitchFamily="34" charset="0"/>
            </a:endParaRPr>
          </a:p>
          <a:p>
            <a:r>
              <a:rPr lang="fr-FR" altLang="fr-FR" sz="1300" b="1" dirty="0"/>
              <a:t>Michel </a:t>
            </a:r>
            <a:r>
              <a:rPr lang="fr-FR" altLang="fr-FR" sz="1300" b="1" dirty="0" err="1"/>
              <a:t>Guermonprez</a:t>
            </a:r>
            <a:r>
              <a:rPr lang="fr-FR" altLang="fr-FR" sz="1300" b="1" dirty="0"/>
              <a:t>, Madeleine </a:t>
            </a:r>
            <a:r>
              <a:rPr lang="fr-FR" altLang="fr-FR" sz="1300" b="1" dirty="0" err="1"/>
              <a:t>Pinkas</a:t>
            </a:r>
            <a:r>
              <a:rPr lang="fr-FR" altLang="fr-FR" sz="1300" b="1" dirty="0"/>
              <a:t>, Monique </a:t>
            </a:r>
            <a:r>
              <a:rPr lang="fr-FR" altLang="fr-FR" sz="1300" b="1" dirty="0" err="1"/>
              <a:t>Torck</a:t>
            </a:r>
            <a:endParaRPr lang="fr-FR" altLang="fr-FR" sz="1300" b="1" dirty="0"/>
          </a:p>
          <a:p>
            <a:pPr>
              <a:spcBef>
                <a:spcPts val="600"/>
              </a:spcBef>
            </a:pPr>
            <a:r>
              <a:rPr lang="fr-FR" altLang="fr-FR" sz="1300" b="1" dirty="0"/>
              <a:t>Editions SIMILIA - 2017</a:t>
            </a:r>
          </a:p>
        </p:txBody>
      </p:sp>
      <p:sp>
        <p:nvSpPr>
          <p:cNvPr id="36" name="Text Box 28"/>
          <p:cNvSpPr txBox="1">
            <a:spLocks noChangeArrowheads="1"/>
          </p:cNvSpPr>
          <p:nvPr/>
        </p:nvSpPr>
        <p:spPr bwMode="auto">
          <a:xfrm>
            <a:off x="8270099" y="2188992"/>
            <a:ext cx="392190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95C41D"/>
                </a:solidFill>
                <a:cs typeface="Arial" panose="020B0604020202020204" pitchFamily="34" charset="0"/>
              </a:rPr>
              <a:t>Pharmacologie et matière médicale homéopathique</a:t>
            </a:r>
          </a:p>
          <a:p>
            <a:endParaRPr lang="fr-FR" altLang="fr-FR" sz="500" b="1" dirty="0">
              <a:solidFill>
                <a:srgbClr val="0454A1"/>
              </a:solidFill>
              <a:cs typeface="Arial" panose="020B0604020202020204" pitchFamily="34" charset="0"/>
            </a:endParaRPr>
          </a:p>
          <a:p>
            <a:r>
              <a:rPr lang="fr-FR" altLang="fr-FR" sz="1300" b="1" dirty="0"/>
              <a:t>3e édition </a:t>
            </a:r>
          </a:p>
          <a:p>
            <a:r>
              <a:rPr lang="fr-FR" altLang="fr-FR" sz="1300" b="1" dirty="0"/>
              <a:t>Denis </a:t>
            </a:r>
            <a:r>
              <a:rPr lang="fr-FR" altLang="fr-FR" sz="1300" b="1" dirty="0" err="1"/>
              <a:t>Demarque</a:t>
            </a:r>
            <a:r>
              <a:rPr lang="fr-FR" altLang="fr-FR" sz="1300" b="1" dirty="0"/>
              <a:t>, Jacques </a:t>
            </a:r>
            <a:r>
              <a:rPr lang="fr-FR" altLang="fr-FR" sz="1300" b="1" dirty="0" err="1"/>
              <a:t>Jouanny</a:t>
            </a:r>
            <a:r>
              <a:rPr lang="fr-FR" altLang="fr-FR" sz="1300" b="1" dirty="0"/>
              <a:t>, Bernard Poitevin, Yves Saint-Jean</a:t>
            </a:r>
          </a:p>
          <a:p>
            <a:pPr>
              <a:spcBef>
                <a:spcPts val="600"/>
              </a:spcBef>
            </a:pPr>
            <a:r>
              <a:rPr lang="fr-FR" altLang="fr-FR" sz="1300" b="1" dirty="0"/>
              <a:t>Editions CEDH - 2003</a:t>
            </a:r>
          </a:p>
        </p:txBody>
      </p:sp>
      <p:pic>
        <p:nvPicPr>
          <p:cNvPr id="2" name="Image 1"/>
          <p:cNvPicPr>
            <a:picLocks noChangeAspect="1"/>
          </p:cNvPicPr>
          <p:nvPr/>
        </p:nvPicPr>
        <p:blipFill rotWithShape="1">
          <a:blip r:embed="rId6"/>
          <a:srcRect t="634"/>
          <a:stretch/>
        </p:blipFill>
        <p:spPr>
          <a:xfrm>
            <a:off x="6843315" y="2391506"/>
            <a:ext cx="1080328" cy="1342995"/>
          </a:xfrm>
          <a:prstGeom prst="rect">
            <a:avLst/>
          </a:prstGeom>
          <a:effectLst>
            <a:reflection blurRad="12700" stA="30000" endPos="30000" dist="5080" dir="5400000" sy="-100000" algn="bl" rotWithShape="0"/>
          </a:effectLst>
          <a:scene3d>
            <a:camera prst="orthographicFront">
              <a:rot lat="300000" lon="19800000" rev="0"/>
            </a:camera>
            <a:lightRig rig="threePt" dir="t">
              <a:rot lat="0" lon="0" rev="2700000"/>
            </a:lightRig>
          </a:scene3d>
          <a:sp3d>
            <a:bevelT w="63500" h="50800"/>
          </a:sp3d>
        </p:spPr>
      </p:pic>
      <p:pic>
        <p:nvPicPr>
          <p:cNvPr id="3" name="Image 2"/>
          <p:cNvPicPr>
            <a:picLocks noChangeAspect="1"/>
          </p:cNvPicPr>
          <p:nvPr/>
        </p:nvPicPr>
        <p:blipFill>
          <a:blip r:embed="rId7"/>
          <a:stretch>
            <a:fillRect/>
          </a:stretch>
        </p:blipFill>
        <p:spPr>
          <a:xfrm>
            <a:off x="6820522" y="4607370"/>
            <a:ext cx="1103121" cy="1325273"/>
          </a:xfrm>
          <a:prstGeom prst="rect">
            <a:avLst/>
          </a:prstGeom>
          <a:effectLst>
            <a:reflection stA="30000" endPos="30000" dist="5080" dir="5400000" sy="-100000" algn="bl" rotWithShape="0"/>
            <a:softEdge rad="12700"/>
          </a:effectLst>
          <a:scene3d>
            <a:camera prst="orthographicFront">
              <a:rot lat="300000" lon="19800000" rev="0"/>
            </a:camera>
            <a:lightRig rig="threePt" dir="t">
              <a:rot lat="0" lon="0" rev="2700000"/>
            </a:lightRig>
          </a:scene3d>
          <a:sp3d>
            <a:bevelT w="63500" h="50800"/>
          </a:sp3d>
        </p:spPr>
      </p:pic>
      <p:sp>
        <p:nvSpPr>
          <p:cNvPr id="4" name="ZoneTexte 4">
            <a:extLst>
              <a:ext uri="{FF2B5EF4-FFF2-40B4-BE49-F238E27FC236}">
                <a16:creationId xmlns:a16="http://schemas.microsoft.com/office/drawing/2014/main" id="{B343BDD4-DA9D-4FB1-98C0-57E1E9FD722B}"/>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pour aller plus loin…</a:t>
            </a:r>
          </a:p>
        </p:txBody>
      </p:sp>
    </p:spTree>
    <p:extLst>
      <p:ext uri="{BB962C8B-B14F-4D97-AF65-F5344CB8AC3E}">
        <p14:creationId xmlns:p14="http://schemas.microsoft.com/office/powerpoint/2010/main" val="41304200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062437" y="3644658"/>
            <a:ext cx="3706181" cy="775485"/>
            <a:chOff x="8062437" y="3970045"/>
            <a:chExt cx="3706181" cy="775485"/>
          </a:xfrm>
        </p:grpSpPr>
        <p:sp>
          <p:nvSpPr>
            <p:cNvPr id="4" name="Rectangle à coins arrondis 3"/>
            <p:cNvSpPr/>
            <p:nvPr/>
          </p:nvSpPr>
          <p:spPr>
            <a:xfrm>
              <a:off x="8062437" y="3970045"/>
              <a:ext cx="3706181" cy="660400"/>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Arial"/>
                  <a:ea typeface="+mn-ea"/>
                  <a:cs typeface="+mn-cs"/>
                </a:rPr>
                <a:t>https://www.cdfh.fr</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2376" y="4429288"/>
              <a:ext cx="316242" cy="316242"/>
            </a:xfrm>
            <a:prstGeom prst="rect">
              <a:avLst/>
            </a:prstGeom>
          </p:spPr>
        </p:pic>
      </p:grpSp>
      <p:sp>
        <p:nvSpPr>
          <p:cNvPr id="6" name="ZoneTexte 5"/>
          <p:cNvSpPr txBox="1"/>
          <p:nvPr/>
        </p:nvSpPr>
        <p:spPr>
          <a:xfrm>
            <a:off x="8165439" y="3284984"/>
            <a:ext cx="350017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4C122"/>
                </a:solidFill>
                <a:effectLst/>
                <a:uLnTx/>
                <a:uFillTx/>
                <a:latin typeface="Arial"/>
                <a:ea typeface="+mn-ea"/>
                <a:cs typeface="Arial" panose="020B0604020202020204" pitchFamily="34" charset="0"/>
              </a:rPr>
              <a:t>Inscriptions sur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Et demain…</a:t>
            </a:r>
          </a:p>
        </p:txBody>
      </p:sp>
      <p:sp>
        <p:nvSpPr>
          <p:cNvPr id="14" name="ZoneTexte 27">
            <a:extLst>
              <a:ext uri="{FF2B5EF4-FFF2-40B4-BE49-F238E27FC236}">
                <a16:creationId xmlns:a16="http://schemas.microsoft.com/office/drawing/2014/main" id="{4BD005A8-5702-422B-A3DD-9DD4DD5DB1DF}"/>
              </a:ext>
            </a:extLst>
          </p:cNvPr>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fr-FR" altLang="fr-FR" sz="2400" dirty="0">
                <a:solidFill>
                  <a:srgbClr val="94C122"/>
                </a:solidFill>
                <a:latin typeface="Trebuchet MS" panose="020B0603020202020204" pitchFamily="34" charset="0"/>
              </a:rPr>
              <a:t>POURSUIVEZ VOTRE PARCOURS</a:t>
            </a:r>
          </a:p>
        </p:txBody>
      </p:sp>
      <p:pic>
        <p:nvPicPr>
          <p:cNvPr id="11" name="Image 10">
            <a:extLst>
              <a:ext uri="{FF2B5EF4-FFF2-40B4-BE49-F238E27FC236}">
                <a16:creationId xmlns:a16="http://schemas.microsoft.com/office/drawing/2014/main" id="{05A39E01-83EF-4C6E-A69B-AEAAC8220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42" y="1826496"/>
            <a:ext cx="8447812" cy="3928036"/>
          </a:xfrm>
          <a:prstGeom prst="rect">
            <a:avLst/>
          </a:prstGeom>
        </p:spPr>
      </p:pic>
    </p:spTree>
    <p:extLst>
      <p:ext uri="{BB962C8B-B14F-4D97-AF65-F5344CB8AC3E}">
        <p14:creationId xmlns:p14="http://schemas.microsoft.com/office/powerpoint/2010/main" val="2291652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1909763" y="2403475"/>
            <a:ext cx="8361362" cy="3046413"/>
          </a:xfrm>
          <a:prstGeom prst="rect">
            <a:avLst/>
          </a:prstGeom>
          <a:noFill/>
          <a:ln>
            <a:noFill/>
          </a:ln>
          <a:effectLst/>
        </p:spPr>
        <p:txBody>
          <a:bodyPr>
            <a:spAutoFit/>
          </a:bodyPr>
          <a:lstStyle>
            <a:lvl1pPr marL="288925" indent="-288925">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marL="342900" indent="-342900" eaLnBrk="0" hangingPunct="0">
              <a:buClr>
                <a:srgbClr val="62C400"/>
              </a:buClr>
              <a:buFontTx/>
              <a:buBlip>
                <a:blip r:embed="rId3"/>
              </a:buBlip>
              <a:defRPr/>
            </a:pPr>
            <a:r>
              <a:rPr lang="fr-FR" altLang="fr-FR" sz="2000" dirty="0">
                <a:solidFill>
                  <a:srgbClr val="000099"/>
                </a:solidFill>
                <a:cs typeface="Arial" panose="020B0604020202020204" pitchFamily="34" charset="0"/>
              </a:rPr>
              <a:t>Se limiter aux </a:t>
            </a:r>
            <a:r>
              <a:rPr lang="fr-FR" altLang="fr-FR" sz="2000" b="1" i="1" dirty="0">
                <a:solidFill>
                  <a:srgbClr val="000099"/>
                </a:solidFill>
                <a:cs typeface="Arial" panose="020B0604020202020204" pitchFamily="34" charset="0"/>
              </a:rPr>
              <a:t>pathologies aiguës</a:t>
            </a:r>
            <a:endParaRPr lang="fr-FR" altLang="fr-FR" sz="2000" dirty="0">
              <a:solidFill>
                <a:srgbClr val="000099"/>
              </a:solidFill>
              <a:cs typeface="Arial" panose="020B0604020202020204" pitchFamily="34" charset="0"/>
            </a:endParaRPr>
          </a:p>
          <a:p>
            <a:pPr eaLnBrk="0" hangingPunct="0">
              <a:lnSpc>
                <a:spcPct val="150000"/>
              </a:lnSpc>
              <a:buClr>
                <a:srgbClr val="62C400"/>
              </a:buClr>
              <a:buFont typeface="Symbol" panose="05050102010706020507" pitchFamily="18" charset="2"/>
              <a:buChar char="·"/>
              <a:defRPr/>
            </a:pPr>
            <a:endParaRPr lang="fr-FR" altLang="fr-FR" sz="2000" dirty="0">
              <a:solidFill>
                <a:srgbClr val="000099"/>
              </a:solidFill>
              <a:cs typeface="Arial" panose="020B0604020202020204" pitchFamily="34" charset="0"/>
            </a:endParaRPr>
          </a:p>
          <a:p>
            <a:pPr marL="342900" indent="-342900" eaLnBrk="0" hangingPunct="0">
              <a:spcBef>
                <a:spcPct val="30000"/>
              </a:spcBef>
              <a:buClr>
                <a:srgbClr val="62C400"/>
              </a:buClr>
              <a:buFontTx/>
              <a:buBlip>
                <a:blip r:embed="rId3"/>
              </a:buBlip>
              <a:defRPr/>
            </a:pPr>
            <a:r>
              <a:rPr lang="fr-FR" altLang="fr-FR" sz="2000" b="1" i="1" dirty="0">
                <a:solidFill>
                  <a:srgbClr val="000099"/>
                </a:solidFill>
                <a:cs typeface="Arial" panose="020B0604020202020204" pitchFamily="34" charset="0"/>
              </a:rPr>
              <a:t>Limiter</a:t>
            </a:r>
            <a:r>
              <a:rPr lang="fr-FR" altLang="fr-FR" sz="2000" dirty="0">
                <a:solidFill>
                  <a:srgbClr val="000099"/>
                </a:solidFill>
                <a:cs typeface="Arial" panose="020B0604020202020204" pitchFamily="34" charset="0"/>
              </a:rPr>
              <a:t> le conseil</a:t>
            </a:r>
            <a:r>
              <a:rPr lang="fr-FR" altLang="fr-FR" sz="2000" b="1" i="1" dirty="0">
                <a:solidFill>
                  <a:srgbClr val="000099"/>
                </a:solidFill>
                <a:cs typeface="Arial" panose="020B0604020202020204" pitchFamily="34" charset="0"/>
              </a:rPr>
              <a:t> dans le temps</a:t>
            </a:r>
            <a:r>
              <a:rPr lang="fr-FR" altLang="fr-FR" sz="2000" dirty="0">
                <a:solidFill>
                  <a:srgbClr val="000099"/>
                </a:solidFill>
                <a:cs typeface="Arial" panose="020B0604020202020204" pitchFamily="34" charset="0"/>
              </a:rPr>
              <a:t> : nécessité d’une amélioration notable rapide (par exemple : 24 ou 48 heures </a:t>
            </a:r>
            <a:r>
              <a:rPr lang="fr-FR" altLang="fr-FR" sz="2000" dirty="0">
                <a:solidFill>
                  <a:srgbClr val="000090"/>
                </a:solidFill>
                <a:cs typeface="Arial" panose="020B0604020202020204" pitchFamily="34" charset="0"/>
              </a:rPr>
              <a:t>pour un engorgement mammaire)</a:t>
            </a:r>
          </a:p>
          <a:p>
            <a:pPr marL="0" indent="0" eaLnBrk="0" hangingPunct="0">
              <a:buClr>
                <a:srgbClr val="62C400"/>
              </a:buClr>
              <a:defRPr/>
            </a:pPr>
            <a:endParaRPr lang="fr-FR" altLang="fr-FR" sz="2000" dirty="0">
              <a:solidFill>
                <a:srgbClr val="000099"/>
              </a:solidFill>
              <a:cs typeface="Arial" panose="020B0604020202020204" pitchFamily="34" charset="0"/>
            </a:endParaRPr>
          </a:p>
          <a:p>
            <a:pPr marL="342900" indent="-342900" eaLnBrk="0" hangingPunct="0">
              <a:spcBef>
                <a:spcPct val="30000"/>
              </a:spcBef>
              <a:buClr>
                <a:srgbClr val="62C400"/>
              </a:buClr>
              <a:buFontTx/>
              <a:buBlip>
                <a:blip r:embed="rId3"/>
              </a:buBlip>
              <a:defRPr/>
            </a:pPr>
            <a:r>
              <a:rPr lang="fr-FR" altLang="fr-FR" sz="2000" i="1" dirty="0">
                <a:solidFill>
                  <a:srgbClr val="000099"/>
                </a:solidFill>
                <a:cs typeface="Arial" panose="020B0604020202020204" pitchFamily="34" charset="0"/>
              </a:rPr>
              <a:t>Savoir reconsidérer le problème = </a:t>
            </a:r>
            <a:r>
              <a:rPr lang="fr-FR" altLang="fr-FR" sz="2000" b="1" i="1" dirty="0">
                <a:solidFill>
                  <a:srgbClr val="000099"/>
                </a:solidFill>
                <a:cs typeface="Arial" panose="020B0604020202020204" pitchFamily="34" charset="0"/>
              </a:rPr>
              <a:t>INSTAURER UN SUIVI</a:t>
            </a:r>
          </a:p>
          <a:p>
            <a:pPr marL="361950" indent="0" eaLnBrk="0" hangingPunct="0">
              <a:spcBef>
                <a:spcPts val="1200"/>
              </a:spcBef>
              <a:buClr>
                <a:srgbClr val="62C400"/>
              </a:buClr>
              <a:tabLst>
                <a:tab pos="361950" algn="l"/>
              </a:tabLst>
              <a:defRPr/>
            </a:pPr>
            <a:r>
              <a:rPr lang="fr-FR" altLang="fr-FR" sz="2000" b="1" i="1" dirty="0">
                <a:solidFill>
                  <a:srgbClr val="000099"/>
                </a:solidFill>
                <a:cs typeface="Arial" panose="020B0604020202020204" pitchFamily="34" charset="0"/>
              </a:rPr>
              <a:t>Et si besoin, </a:t>
            </a:r>
            <a:r>
              <a:rPr lang="fr-FR" altLang="fr-FR" sz="2000" dirty="0">
                <a:solidFill>
                  <a:srgbClr val="000099"/>
                </a:solidFill>
                <a:cs typeface="Arial" panose="020B0604020202020204" pitchFamily="34" charset="0"/>
              </a:rPr>
              <a:t>orienter vers une consultation médicale</a:t>
            </a:r>
            <a:endParaRPr lang="fr-FR" altLang="fr-FR" sz="2000" b="1" i="1" dirty="0">
              <a:solidFill>
                <a:srgbClr val="000099"/>
              </a:solidFill>
              <a:cs typeface="Arial" panose="020B0604020202020204" pitchFamily="34" charset="0"/>
            </a:endParaRPr>
          </a:p>
        </p:txBody>
      </p:sp>
      <p:sp>
        <p:nvSpPr>
          <p:cNvPr id="29696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dirty="0">
                <a:solidFill>
                  <a:srgbClr val="FFFFFF"/>
                </a:solidFill>
                <a:ea typeface="Tahoma" pitchFamily="34" charset="0"/>
                <a:cs typeface="Arial" charset="0"/>
              </a:rPr>
              <a:t>2.1. Règles d’or du conseil</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algn="ctr">
              <a:defRPr/>
            </a:pPr>
            <a:r>
              <a:rPr lang="fr-FR" b="1" dirty="0">
                <a:solidFill>
                  <a:srgbClr val="000099"/>
                </a:solidFill>
                <a:latin typeface="+mj-lt"/>
              </a:rPr>
              <a:t>Faites-nous part de vos retours </a:t>
            </a:r>
          </a:p>
          <a:p>
            <a:pPr algn="ctr">
              <a:defRPr/>
            </a:pPr>
            <a:r>
              <a:rPr lang="fr-FR" b="1" dirty="0">
                <a:solidFill>
                  <a:srgbClr val="000099"/>
                </a:solidFill>
                <a:latin typeface="+mj-lt"/>
              </a:rPr>
              <a:t>sur la formation </a:t>
            </a:r>
          </a:p>
          <a:p>
            <a:pPr algn="ctr">
              <a:defRPr/>
            </a:pPr>
            <a:r>
              <a:rPr lang="fr-FR" b="1" dirty="0">
                <a:solidFill>
                  <a:srgbClr val="000099"/>
                </a:solidFill>
                <a:latin typeface="+mj-lt"/>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i="1" dirty="0">
                <a:solidFill>
                  <a:srgbClr val="000099"/>
                </a:solidFill>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000099"/>
                </a:solidFill>
                <a:latin typeface="+mj-lt"/>
              </a:rPr>
              <a:t>Déposez un avis sur le site</a:t>
            </a:r>
          </a:p>
          <a:p>
            <a:pPr algn="ctr"/>
            <a:r>
              <a:rPr lang="fr-FR" altLang="fr-FR" b="1" dirty="0">
                <a:solidFill>
                  <a:srgbClr val="000099"/>
                </a:solidFill>
                <a:latin typeface="+mj-lt"/>
              </a:rPr>
              <a:t>www.cdfh.fr</a:t>
            </a:r>
          </a:p>
          <a:p>
            <a:pPr algn="ctr"/>
            <a:r>
              <a:rPr lang="fr-FR" altLang="fr-FR" b="1" dirty="0">
                <a:solidFill>
                  <a:srgbClr val="000099"/>
                </a:solidFill>
                <a:latin typeface="+mj-lt"/>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65138" y="2149475"/>
            <a:ext cx="11190287" cy="4351338"/>
          </a:xfrm>
          <a:prstGeom prst="rect">
            <a:avLst/>
          </a:prstGeom>
        </p:spPr>
        <p:txBody>
          <a:bodyPr/>
          <a:lstStyle/>
          <a:p>
            <a:pPr eaLnBrk="1" hangingPunct="1">
              <a:buFontTx/>
              <a:buBlip>
                <a:blip r:embed="rId3"/>
              </a:buBlip>
              <a:defRPr/>
            </a:pPr>
            <a:r>
              <a:rPr lang="fr-FR" sz="2000" b="1" dirty="0">
                <a:solidFill>
                  <a:srgbClr val="000099"/>
                </a:solidFill>
                <a:cs typeface="Arial" panose="020B0604020202020204" pitchFamily="34" charset="0"/>
              </a:rPr>
              <a:t>Posologie en aigu </a:t>
            </a:r>
            <a:r>
              <a:rPr lang="fr-FR" sz="2000" dirty="0">
                <a:solidFill>
                  <a:srgbClr val="000099"/>
                </a:solidFill>
                <a:cs typeface="Arial" panose="020B0604020202020204" pitchFamily="34" charset="0"/>
              </a:rPr>
              <a:t>: </a:t>
            </a:r>
          </a:p>
          <a:p>
            <a:pPr marL="360363" indent="0" eaLnBrk="1" hangingPunct="1">
              <a:spcBef>
                <a:spcPts val="600"/>
              </a:spcBef>
              <a:buFontTx/>
              <a:buNone/>
              <a:defRPr/>
            </a:pPr>
            <a:r>
              <a:rPr lang="fr-FR" sz="1800" dirty="0">
                <a:solidFill>
                  <a:srgbClr val="000099"/>
                </a:solidFill>
                <a:cs typeface="Arial" panose="020B0604020202020204" pitchFamily="34" charset="0"/>
              </a:rPr>
              <a:t>Répéter très souvent les prises au début (toutes les heures voire toutes les ½ heures pendant 24 heures) puis espacer selon amélioration, 3 à 5 fois par jour les jours suivants</a:t>
            </a:r>
          </a:p>
          <a:p>
            <a:pPr marL="0" indent="0" eaLnBrk="1" hangingPunct="1">
              <a:buFontTx/>
              <a:buNone/>
              <a:defRPr/>
            </a:pPr>
            <a:endParaRPr lang="fr-FR" sz="1600" dirty="0">
              <a:solidFill>
                <a:srgbClr val="000099"/>
              </a:solidFill>
              <a:cs typeface="Arial" panose="020B0604020202020204" pitchFamily="34" charset="0"/>
            </a:endParaRPr>
          </a:p>
          <a:p>
            <a:pPr eaLnBrk="1" hangingPunct="1">
              <a:buFontTx/>
              <a:buBlip>
                <a:blip r:embed="rId3"/>
              </a:buBlip>
              <a:defRPr/>
            </a:pPr>
            <a:r>
              <a:rPr lang="fr-FR" sz="2000" dirty="0">
                <a:solidFill>
                  <a:srgbClr val="000099"/>
                </a:solidFill>
                <a:cs typeface="Arial" panose="020B0604020202020204" pitchFamily="34" charset="0"/>
              </a:rPr>
              <a:t>Indiquer la </a:t>
            </a:r>
            <a:r>
              <a:rPr lang="fr-FR" sz="2000" b="1" dirty="0">
                <a:solidFill>
                  <a:srgbClr val="000099"/>
                </a:solidFill>
                <a:cs typeface="Arial" panose="020B0604020202020204" pitchFamily="34" charset="0"/>
              </a:rPr>
              <a:t>fréquence et la durée du traitement</a:t>
            </a:r>
          </a:p>
          <a:p>
            <a:pPr eaLnBrk="1" hangingPunct="1">
              <a:spcBef>
                <a:spcPts val="0"/>
              </a:spcBef>
              <a:buClr>
                <a:srgbClr val="1320C3"/>
              </a:buClr>
              <a:defRPr/>
            </a:pPr>
            <a:endParaRPr lang="fr-FR" sz="1800" dirty="0"/>
          </a:p>
        </p:txBody>
      </p:sp>
      <p:sp>
        <p:nvSpPr>
          <p:cNvPr id="5" name="ZoneTexte 4"/>
          <p:cNvSpPr txBox="1"/>
          <p:nvPr/>
        </p:nvSpPr>
        <p:spPr>
          <a:xfrm>
            <a:off x="3756025" y="4676775"/>
            <a:ext cx="7899400" cy="769938"/>
          </a:xfrm>
          <a:prstGeom prst="rect">
            <a:avLst/>
          </a:prstGeom>
          <a:noFill/>
        </p:spPr>
        <p:txBody>
          <a:bodyPr>
            <a:spAutoFit/>
          </a:bodyPr>
          <a:lstStyle/>
          <a:p>
            <a:pPr eaLnBrk="0" hangingPunct="0">
              <a:defRPr/>
            </a:pPr>
            <a:r>
              <a:rPr lang="fr-FR" sz="2400" dirty="0">
                <a:solidFill>
                  <a:srgbClr val="000099"/>
                </a:solidFill>
                <a:latin typeface="+mn-lt"/>
                <a:cs typeface="Arial" panose="020B0604020202020204" pitchFamily="34" charset="0"/>
              </a:rPr>
              <a:t>Mentionner </a:t>
            </a:r>
            <a:r>
              <a:rPr lang="fr-FR" sz="2400" b="1" i="1" dirty="0">
                <a:solidFill>
                  <a:srgbClr val="000099"/>
                </a:solidFill>
                <a:latin typeface="+mn-lt"/>
                <a:cs typeface="Arial" panose="020B0604020202020204" pitchFamily="34" charset="0"/>
              </a:rPr>
              <a:t>votre conseil par écrit </a:t>
            </a:r>
            <a:r>
              <a:rPr lang="fr-FR" sz="2400" dirty="0">
                <a:solidFill>
                  <a:srgbClr val="000099"/>
                </a:solidFill>
                <a:latin typeface="+mn-lt"/>
                <a:cs typeface="Arial" panose="020B0604020202020204" pitchFamily="34" charset="0"/>
              </a:rPr>
              <a:t>: </a:t>
            </a:r>
          </a:p>
          <a:p>
            <a:pPr marL="358775" indent="-358775" eaLnBrk="0" hangingPunct="0">
              <a:defRPr/>
            </a:pPr>
            <a:r>
              <a:rPr lang="fr-FR" sz="2000" dirty="0">
                <a:solidFill>
                  <a:srgbClr val="000099"/>
                </a:solidFill>
                <a:latin typeface="+mn-lt"/>
                <a:cs typeface="Arial" panose="020B0604020202020204" pitchFamily="34" charset="0"/>
              </a:rPr>
              <a:t>	posologie + durée du traitement</a:t>
            </a:r>
          </a:p>
        </p:txBody>
      </p:sp>
      <p:pic>
        <p:nvPicPr>
          <p:cNvPr id="299011" name="Image 5"/>
          <p:cNvPicPr>
            <a:picLocks noChangeAspect="1"/>
          </p:cNvPicPr>
          <p:nvPr/>
        </p:nvPicPr>
        <p:blipFill>
          <a:blip r:embed="rId4"/>
          <a:srcRect/>
          <a:stretch>
            <a:fillRect/>
          </a:stretch>
        </p:blipFill>
        <p:spPr bwMode="auto">
          <a:xfrm>
            <a:off x="1719263" y="4370388"/>
            <a:ext cx="1663700" cy="1265237"/>
          </a:xfrm>
          <a:prstGeom prst="rect">
            <a:avLst/>
          </a:prstGeom>
          <a:noFill/>
          <a:ln w="9525">
            <a:noFill/>
            <a:miter lim="800000"/>
            <a:headEnd/>
            <a:tailEnd/>
          </a:ln>
        </p:spPr>
      </p:pic>
      <p:sp>
        <p:nvSpPr>
          <p:cNvPr id="29901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dirty="0">
                <a:solidFill>
                  <a:srgbClr val="FFFFFF"/>
                </a:solidFill>
                <a:ea typeface="Tahoma" pitchFamily="34" charset="0"/>
                <a:cs typeface="Arial" charset="0"/>
              </a:rPr>
              <a:t>2.1. Règles d’or du conseil</a:t>
            </a:r>
          </a:p>
        </p:txBody>
      </p:sp>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7" name="Ellipse 6"/>
          <p:cNvSpPr/>
          <p:nvPr/>
        </p:nvSpPr>
        <p:spPr>
          <a:xfrm>
            <a:off x="3151188" y="4324350"/>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auto"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Réactiver la méthodologie de conseil</a:t>
            </a:r>
          </a:p>
          <a:p>
            <a:pPr eaLnBrk="0" fontAlgn="auto" hangingPunct="0">
              <a:lnSpc>
                <a:spcPct val="110000"/>
              </a:lnSpc>
              <a:spcBef>
                <a:spcPts val="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Construire un outil d’aide à la prescription</a:t>
            </a:r>
            <a:r>
              <a:rPr lang="fr-FR" altLang="fr-FR" sz="2000" b="1" dirty="0">
                <a:solidFill>
                  <a:srgbClr val="000099"/>
                </a:solidFill>
                <a:latin typeface="Arial"/>
                <a:ea typeface="ＭＳ Ｐゴシック" panose="020B0600070205080204" pitchFamily="34" charset="-128"/>
              </a:rPr>
              <a:t> </a:t>
            </a:r>
          </a:p>
        </p:txBody>
      </p:sp>
      <p:sp>
        <p:nvSpPr>
          <p:cNvPr id="301058" name="Rectangle 15"/>
          <p:cNvSpPr>
            <a:spLocks noChangeArrowheads="1"/>
          </p:cNvSpPr>
          <p:nvPr/>
        </p:nvSpPr>
        <p:spPr bwMode="auto">
          <a:xfrm>
            <a:off x="3144838" y="3430588"/>
            <a:ext cx="8807450" cy="3168650"/>
          </a:xfrm>
          <a:prstGeom prst="rect">
            <a:avLst/>
          </a:prstGeom>
          <a:noFill/>
          <a:ln w="9525">
            <a:noFill/>
            <a:miter lim="800000"/>
            <a:headEnd/>
            <a:tailEnd/>
          </a:ln>
        </p:spPr>
        <p:txBody>
          <a:bodyPr/>
          <a:lstStyle/>
          <a:p>
            <a:pPr marL="342900" indent="-342900" eaLnBrk="0" hangingPunct="0">
              <a:buClr>
                <a:srgbClr val="ABD5FF"/>
              </a:buClr>
            </a:pPr>
            <a:r>
              <a:rPr lang="fr-FR" altLang="fr-FR" b="1" u="sng">
                <a:solidFill>
                  <a:srgbClr val="000099"/>
                </a:solidFill>
                <a:ea typeface="ＭＳ Ｐゴシック"/>
                <a:cs typeface="Arial" charset="0"/>
              </a:rPr>
              <a:t>Règles du jeu :</a:t>
            </a:r>
          </a:p>
          <a:p>
            <a:pPr marL="342900" indent="-342900" eaLnBrk="0" hangingPunct="0">
              <a:spcBef>
                <a:spcPct val="50000"/>
              </a:spcBef>
              <a:buClr>
                <a:srgbClr val="000099"/>
              </a:buClr>
              <a:buFontTx/>
              <a:buBlip>
                <a:blip r:embed="rId3"/>
              </a:buBlip>
            </a:pPr>
            <a:r>
              <a:rPr lang="fr-FR" altLang="fr-FR">
                <a:solidFill>
                  <a:srgbClr val="000099"/>
                </a:solidFill>
                <a:ea typeface="ＭＳ Ｐゴシック"/>
                <a:cs typeface="Arial" charset="0"/>
              </a:rPr>
              <a:t>A la </a:t>
            </a:r>
            <a:r>
              <a:rPr lang="fr-FR" altLang="fr-FR" b="1">
                <a:solidFill>
                  <a:srgbClr val="000099"/>
                </a:solidFill>
                <a:ea typeface="ＭＳ Ｐゴシック"/>
                <a:cs typeface="Arial" charset="0"/>
              </a:rPr>
              <a:t>cantonade : répondre à la question</a:t>
            </a:r>
          </a:p>
          <a:p>
            <a:pPr marL="342900" indent="-342900" eaLnBrk="0" hangingPunct="0">
              <a:lnSpc>
                <a:spcPct val="110000"/>
              </a:lnSpc>
              <a:spcBef>
                <a:spcPct val="10000"/>
              </a:spcBef>
              <a:buClr>
                <a:srgbClr val="000099"/>
              </a:buClr>
            </a:pPr>
            <a:r>
              <a:rPr lang="fr-FR" altLang="fr-FR" b="1" i="1">
                <a:solidFill>
                  <a:srgbClr val="000099"/>
                </a:solidFill>
                <a:ea typeface="ＭＳ Ｐゴシック"/>
                <a:cs typeface="Arial" charset="0"/>
              </a:rPr>
              <a:t>	Quelle méthode ou quel outil utilisez-vous pour construire votre conseil ?</a:t>
            </a:r>
          </a:p>
          <a:p>
            <a:pPr marL="342900" indent="-342900" eaLnBrk="0" hangingPunct="0">
              <a:spcBef>
                <a:spcPct val="30000"/>
              </a:spcBef>
              <a:buClr>
                <a:srgbClr val="000099"/>
              </a:buClr>
              <a:buFontTx/>
              <a:buBlip>
                <a:blip r:embed="rId3"/>
              </a:buBlip>
            </a:pPr>
            <a:r>
              <a:rPr lang="fr-FR" altLang="fr-FR" b="1">
                <a:solidFill>
                  <a:srgbClr val="000099"/>
                </a:solidFill>
                <a:ea typeface="ＭＳ Ｐゴシック"/>
                <a:cs typeface="Arial" charset="0"/>
              </a:rPr>
              <a:t>Individuellement </a:t>
            </a:r>
            <a:r>
              <a:rPr lang="fr-FR" altLang="fr-FR">
                <a:solidFill>
                  <a:srgbClr val="000099"/>
                </a:solidFill>
                <a:ea typeface="ＭＳ Ｐゴシック"/>
                <a:cs typeface="Arial" charset="0"/>
              </a:rPr>
              <a:t>:</a:t>
            </a:r>
          </a:p>
          <a:p>
            <a:pPr marL="342900" indent="-342900" eaLnBrk="0" hangingPunct="0">
              <a:spcBef>
                <a:spcPct val="30000"/>
              </a:spcBef>
              <a:buClr>
                <a:srgbClr val="000099"/>
              </a:buClr>
            </a:pPr>
            <a:r>
              <a:rPr lang="fr-FR" altLang="fr-FR">
                <a:solidFill>
                  <a:srgbClr val="000099"/>
                </a:solidFill>
                <a:ea typeface="ＭＳ Ｐゴシック"/>
                <a:cs typeface="Arial" charset="0"/>
              </a:rPr>
              <a:t>Construire le schéma :</a:t>
            </a:r>
          </a:p>
          <a:p>
            <a:pPr marL="342900" indent="-342900" eaLnBrk="0" hangingPunct="0">
              <a:spcBef>
                <a:spcPct val="30000"/>
              </a:spcBef>
              <a:buClr>
                <a:srgbClr val="000099"/>
              </a:buClr>
              <a:buFontTx/>
              <a:buChar char="-"/>
            </a:pPr>
            <a:r>
              <a:rPr lang="fr-FR" altLang="fr-FR">
                <a:solidFill>
                  <a:srgbClr val="000099"/>
                </a:solidFill>
                <a:ea typeface="ＭＳ Ｐゴシック"/>
                <a:cs typeface="Arial" charset="0"/>
              </a:rPr>
              <a:t>En indiquant le type d’informations à noter dans chaque cadran</a:t>
            </a:r>
          </a:p>
          <a:p>
            <a:pPr marL="342900" indent="-342900" eaLnBrk="0" hangingPunct="0">
              <a:spcBef>
                <a:spcPct val="30000"/>
              </a:spcBef>
              <a:buClr>
                <a:srgbClr val="000099"/>
              </a:buClr>
              <a:buFontTx/>
              <a:buChar char="-"/>
            </a:pPr>
            <a:r>
              <a:rPr lang="fr-FR" altLang="fr-FR">
                <a:solidFill>
                  <a:srgbClr val="000099"/>
                </a:solidFill>
                <a:ea typeface="ＭＳ Ｐゴシック"/>
                <a:cs typeface="Arial" charset="0"/>
              </a:rPr>
              <a:t>En associant LA question à poser</a:t>
            </a:r>
          </a:p>
        </p:txBody>
      </p:sp>
      <p:sp>
        <p:nvSpPr>
          <p:cNvPr id="301060"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301061"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rPr>
              <a:t>10’</a:t>
            </a:r>
          </a:p>
        </p:txBody>
      </p:sp>
      <p:sp>
        <p:nvSpPr>
          <p:cNvPr id="7" name="ZoneTexte 6"/>
          <p:cNvSpPr txBox="1"/>
          <p:nvPr/>
        </p:nvSpPr>
        <p:spPr>
          <a:xfrm>
            <a:off x="2397125" y="314325"/>
            <a:ext cx="8091488" cy="584200"/>
          </a:xfrm>
          <a:prstGeom prst="rect">
            <a:avLst/>
          </a:prstGeom>
          <a:noFill/>
        </p:spPr>
        <p:txBody>
          <a:bodyPr>
            <a:spAutoFit/>
          </a:bodyPr>
          <a:lstStyle/>
          <a:p>
            <a:pPr>
              <a:defRPr/>
            </a:pPr>
            <a:r>
              <a:rPr lang="fr-FR" altLang="fr-FR" sz="3200" b="1" dirty="0">
                <a:solidFill>
                  <a:srgbClr val="FFFFFF"/>
                </a:solidFill>
                <a:ea typeface="Tahoma" panose="020B0604030504040204" pitchFamily="34" charset="0"/>
                <a:cs typeface="Arial" panose="020B0604020202020204" pitchFamily="34" charset="0"/>
              </a:rPr>
              <a:t>2.2. </a:t>
            </a:r>
            <a:r>
              <a:rPr lang="fr-FR" sz="3200" b="1" dirty="0">
                <a:solidFill>
                  <a:srgbClr val="FFFFFF"/>
                </a:solidFill>
              </a:rPr>
              <a:t>Méthodologie de conseil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4"/>
          <p:cNvSpPr>
            <a:spLocks noChangeArrowheads="1"/>
          </p:cNvSpPr>
          <p:nvPr/>
        </p:nvSpPr>
        <p:spPr bwMode="auto">
          <a:xfrm>
            <a:off x="7146925" y="1592263"/>
            <a:ext cx="1938338" cy="341312"/>
          </a:xfrm>
          <a:prstGeom prst="rect">
            <a:avLst/>
          </a:prstGeom>
          <a:noFill/>
          <a:ln w="9525">
            <a:noFill/>
            <a:miter lim="800000"/>
            <a:headEnd/>
            <a:tailEnd/>
          </a:ln>
        </p:spPr>
        <p:txBody>
          <a:bodyPr anchor="ctr"/>
          <a:lstStyle/>
          <a:p>
            <a:pPr defTabSz="457200" eaLnBrk="0" hangingPunct="0">
              <a:lnSpc>
                <a:spcPct val="110000"/>
              </a:lnSpc>
            </a:pPr>
            <a:endParaRPr lang="fr-FR" altLang="fr-FR" sz="1700">
              <a:solidFill>
                <a:srgbClr val="009900"/>
              </a:solidFill>
              <a:ea typeface="ＭＳ Ｐゴシック"/>
              <a:cs typeface="Arial" charset="0"/>
            </a:endParaRPr>
          </a:p>
        </p:txBody>
      </p:sp>
      <p:grpSp>
        <p:nvGrpSpPr>
          <p:cNvPr id="53" name="Groupe 52"/>
          <p:cNvGrpSpPr>
            <a:grpSpLocks/>
          </p:cNvGrpSpPr>
          <p:nvPr/>
        </p:nvGrpSpPr>
        <p:grpSpPr bwMode="auto">
          <a:xfrm>
            <a:off x="3967163" y="1978025"/>
            <a:ext cx="3954462" cy="2820988"/>
            <a:chOff x="2543050" y="1977368"/>
            <a:chExt cx="3954457" cy="2822328"/>
          </a:xfrm>
        </p:grpSpPr>
        <p:grpSp>
          <p:nvGrpSpPr>
            <p:cNvPr id="303141" name="Groupe 9"/>
            <p:cNvGrpSpPr>
              <a:grpSpLocks/>
            </p:cNvGrpSpPr>
            <p:nvPr/>
          </p:nvGrpSpPr>
          <p:grpSpPr bwMode="auto">
            <a:xfrm>
              <a:off x="2555750" y="1977368"/>
              <a:ext cx="3941757" cy="2822328"/>
              <a:chOff x="2748195" y="2224318"/>
              <a:chExt cx="3411540" cy="2670656"/>
            </a:xfrm>
          </p:grpSpPr>
          <p:sp>
            <p:nvSpPr>
              <p:cNvPr id="303143" name="Line 4"/>
              <p:cNvSpPr>
                <a:spLocks noChangeShapeType="1"/>
              </p:cNvSpPr>
              <p:nvPr/>
            </p:nvSpPr>
            <p:spPr bwMode="auto">
              <a:xfrm>
                <a:off x="2748195" y="3600445"/>
                <a:ext cx="3411540" cy="2971"/>
              </a:xfrm>
              <a:prstGeom prst="line">
                <a:avLst/>
              </a:prstGeom>
              <a:noFill/>
              <a:ln w="19050">
                <a:solidFill>
                  <a:srgbClr val="000080"/>
                </a:solidFill>
                <a:round/>
                <a:headEnd/>
                <a:tailEnd/>
              </a:ln>
            </p:spPr>
            <p:txBody>
              <a:bodyPr/>
              <a:lstStyle/>
              <a:p>
                <a:endParaRPr lang="fr-FR"/>
              </a:p>
            </p:txBody>
          </p:sp>
          <p:grpSp>
            <p:nvGrpSpPr>
              <p:cNvPr id="303144" name="Groupe 3"/>
              <p:cNvGrpSpPr>
                <a:grpSpLocks/>
              </p:cNvGrpSpPr>
              <p:nvPr/>
            </p:nvGrpSpPr>
            <p:grpSpPr bwMode="auto">
              <a:xfrm>
                <a:off x="2748195" y="2224318"/>
                <a:ext cx="3411344" cy="2670656"/>
                <a:chOff x="2748195" y="2224318"/>
                <a:chExt cx="3411344" cy="2670656"/>
              </a:xfrm>
            </p:grpSpPr>
            <p:sp>
              <p:nvSpPr>
                <p:cNvPr id="303145" name="Line 3"/>
                <p:cNvSpPr>
                  <a:spLocks noChangeShapeType="1"/>
                </p:cNvSpPr>
                <p:nvPr/>
              </p:nvSpPr>
              <p:spPr bwMode="auto">
                <a:xfrm flipH="1">
                  <a:off x="4491354" y="2245776"/>
                  <a:ext cx="11895" cy="2627742"/>
                </a:xfrm>
                <a:prstGeom prst="line">
                  <a:avLst/>
                </a:prstGeom>
                <a:noFill/>
                <a:ln w="19050">
                  <a:solidFill>
                    <a:srgbClr val="000080"/>
                  </a:solidFill>
                  <a:round/>
                  <a:headEnd/>
                  <a:tailEnd/>
                </a:ln>
              </p:spPr>
              <p:txBody>
                <a:bodyPr/>
                <a:lstStyle/>
                <a:p>
                  <a:endParaRPr lang="fr-FR"/>
                </a:p>
              </p:txBody>
            </p:sp>
            <p:grpSp>
              <p:nvGrpSpPr>
                <p:cNvPr id="303146" name="Group 5"/>
                <p:cNvGrpSpPr>
                  <a:grpSpLocks/>
                </p:cNvGrpSpPr>
                <p:nvPr/>
              </p:nvGrpSpPr>
              <p:grpSpPr bwMode="auto">
                <a:xfrm>
                  <a:off x="2748195" y="2224318"/>
                  <a:ext cx="3411344" cy="2670656"/>
                  <a:chOff x="1746" y="1246"/>
                  <a:chExt cx="2366" cy="1867"/>
                </a:xfrm>
              </p:grpSpPr>
              <p:sp>
                <p:nvSpPr>
                  <p:cNvPr id="303147" name="Rectangle 6"/>
                  <p:cNvSpPr>
                    <a:spLocks noChangeArrowheads="1"/>
                  </p:cNvSpPr>
                  <p:nvPr/>
                </p:nvSpPr>
                <p:spPr bwMode="auto">
                  <a:xfrm>
                    <a:off x="1746" y="1261"/>
                    <a:ext cx="2366" cy="1852"/>
                  </a:xfrm>
                  <a:prstGeom prst="rect">
                    <a:avLst/>
                  </a:prstGeom>
                  <a:noFill/>
                  <a:ln w="19050">
                    <a:solidFill>
                      <a:srgbClr val="000080"/>
                    </a:solidFill>
                    <a:miter lim="800000"/>
                    <a:headEnd/>
                    <a:tailEnd/>
                  </a:ln>
                </p:spPr>
                <p:txBody>
                  <a:bodyPr wrap="none" anchor="ctr"/>
                  <a:lstStyle/>
                  <a:p>
                    <a:endParaRPr lang="fr-FR" altLang="fr-FR" sz="1600">
                      <a:solidFill>
                        <a:srgbClr val="000000"/>
                      </a:solidFill>
                      <a:ea typeface="ＭＳ Ｐゴシック"/>
                      <a:cs typeface="ＭＳ Ｐゴシック"/>
                    </a:endParaRPr>
                  </a:p>
                </p:txBody>
              </p:sp>
              <p:grpSp>
                <p:nvGrpSpPr>
                  <p:cNvPr id="303148" name="Group 7"/>
                  <p:cNvGrpSpPr>
                    <a:grpSpLocks/>
                  </p:cNvGrpSpPr>
                  <p:nvPr/>
                </p:nvGrpSpPr>
                <p:grpSpPr bwMode="auto">
                  <a:xfrm>
                    <a:off x="1758" y="1246"/>
                    <a:ext cx="2174" cy="1845"/>
                    <a:chOff x="1758" y="1246"/>
                    <a:chExt cx="2174" cy="1845"/>
                  </a:xfrm>
                </p:grpSpPr>
                <p:sp>
                  <p:nvSpPr>
                    <p:cNvPr id="303149" name="Text Box 8"/>
                    <p:cNvSpPr txBox="1">
                      <a:spLocks noChangeArrowheads="1"/>
                    </p:cNvSpPr>
                    <p:nvPr/>
                  </p:nvSpPr>
                  <p:spPr bwMode="auto">
                    <a:xfrm>
                      <a:off x="1758" y="1699"/>
                      <a:ext cx="1044" cy="489"/>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Aspect</a:t>
                      </a:r>
                    </a:p>
                    <a:p>
                      <a:r>
                        <a:rPr lang="fr-FR" altLang="fr-FR" sz="1400" b="1">
                          <a:solidFill>
                            <a:srgbClr val="000000"/>
                          </a:solidFill>
                          <a:ea typeface="ＭＳ Ｐゴシック"/>
                          <a:cs typeface="ＭＳ Ｐゴシック"/>
                        </a:rPr>
                        <a:t>Stade</a:t>
                      </a:r>
                    </a:p>
                    <a:p>
                      <a:r>
                        <a:rPr lang="fr-FR" altLang="fr-FR" sz="1400" b="1">
                          <a:solidFill>
                            <a:srgbClr val="000000"/>
                          </a:solidFill>
                          <a:ea typeface="ＭＳ Ｐゴシック"/>
                          <a:cs typeface="ＭＳ Ｐゴシック"/>
                        </a:rPr>
                        <a:t>Localisation</a:t>
                      </a:r>
                    </a:p>
                  </p:txBody>
                </p:sp>
                <p:sp>
                  <p:nvSpPr>
                    <p:cNvPr id="303150" name="Text Box 9"/>
                    <p:cNvSpPr txBox="1">
                      <a:spLocks noChangeArrowheads="1"/>
                    </p:cNvSpPr>
                    <p:nvPr/>
                  </p:nvSpPr>
                  <p:spPr bwMode="auto">
                    <a:xfrm>
                      <a:off x="2764" y="1246"/>
                      <a:ext cx="182"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a:t>
                      </a:r>
                    </a:p>
                  </p:txBody>
                </p:sp>
                <p:sp>
                  <p:nvSpPr>
                    <p:cNvPr id="303151" name="Text Box 10"/>
                    <p:cNvSpPr txBox="1">
                      <a:spLocks noChangeArrowheads="1"/>
                    </p:cNvSpPr>
                    <p:nvPr/>
                  </p:nvSpPr>
                  <p:spPr bwMode="auto">
                    <a:xfrm>
                      <a:off x="2984" y="1258"/>
                      <a:ext cx="273"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II</a:t>
                      </a:r>
                    </a:p>
                  </p:txBody>
                </p:sp>
                <p:sp>
                  <p:nvSpPr>
                    <p:cNvPr id="303152" name="Text Box 11"/>
                    <p:cNvSpPr txBox="1">
                      <a:spLocks noChangeArrowheads="1"/>
                    </p:cNvSpPr>
                    <p:nvPr/>
                  </p:nvSpPr>
                  <p:spPr bwMode="auto">
                    <a:xfrm>
                      <a:off x="2966" y="2840"/>
                      <a:ext cx="273"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III</a:t>
                      </a:r>
                    </a:p>
                  </p:txBody>
                </p:sp>
                <p:sp>
                  <p:nvSpPr>
                    <p:cNvPr id="303153" name="Text Box 12"/>
                    <p:cNvSpPr txBox="1">
                      <a:spLocks noChangeArrowheads="1"/>
                    </p:cNvSpPr>
                    <p:nvPr/>
                  </p:nvSpPr>
                  <p:spPr bwMode="auto">
                    <a:xfrm>
                      <a:off x="2659" y="2847"/>
                      <a:ext cx="296"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IV</a:t>
                      </a:r>
                    </a:p>
                  </p:txBody>
                </p:sp>
                <p:sp>
                  <p:nvSpPr>
                    <p:cNvPr id="303154" name="Text Box 13"/>
                    <p:cNvSpPr txBox="1">
                      <a:spLocks noChangeArrowheads="1"/>
                    </p:cNvSpPr>
                    <p:nvPr/>
                  </p:nvSpPr>
                  <p:spPr bwMode="auto">
                    <a:xfrm>
                      <a:off x="1791" y="2432"/>
                      <a:ext cx="1089" cy="346"/>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Signes concomitants</a:t>
                      </a:r>
                    </a:p>
                  </p:txBody>
                </p:sp>
                <p:sp>
                  <p:nvSpPr>
                    <p:cNvPr id="303155" name="Text Box 14"/>
                    <p:cNvSpPr txBox="1">
                      <a:spLocks noChangeArrowheads="1"/>
                    </p:cNvSpPr>
                    <p:nvPr/>
                  </p:nvSpPr>
                  <p:spPr bwMode="auto">
                    <a:xfrm>
                      <a:off x="3025" y="2511"/>
                      <a:ext cx="907" cy="204"/>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Modalités</a:t>
                      </a:r>
                    </a:p>
                  </p:txBody>
                </p:sp>
                <p:sp>
                  <p:nvSpPr>
                    <p:cNvPr id="303156" name="Text Box 15"/>
                    <p:cNvSpPr txBox="1">
                      <a:spLocks noChangeArrowheads="1"/>
                    </p:cNvSpPr>
                    <p:nvPr/>
                  </p:nvSpPr>
                  <p:spPr bwMode="auto">
                    <a:xfrm>
                      <a:off x="3016" y="1706"/>
                      <a:ext cx="817" cy="204"/>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Sensations</a:t>
                      </a:r>
                    </a:p>
                  </p:txBody>
                </p:sp>
              </p:grpSp>
            </p:grpSp>
          </p:grpSp>
        </p:grpSp>
        <p:sp>
          <p:nvSpPr>
            <p:cNvPr id="196646" name="ZoneTexte 52"/>
            <p:cNvSpPr txBox="1">
              <a:spLocks noChangeArrowheads="1"/>
            </p:cNvSpPr>
            <p:nvPr/>
          </p:nvSpPr>
          <p:spPr bwMode="auto">
            <a:xfrm>
              <a:off x="2543050" y="2215606"/>
              <a:ext cx="2039934" cy="446300"/>
            </a:xfrm>
            <a:prstGeom prst="rect">
              <a:avLst/>
            </a:prstGeom>
            <a:noFill/>
            <a:ln w="19050">
              <a:solidFill>
                <a:srgbClr val="FF66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fr-FR" sz="1100" b="1" dirty="0">
                  <a:solidFill>
                    <a:srgbClr val="000000"/>
                  </a:solidFill>
                </a:rPr>
                <a:t>Similitude </a:t>
              </a:r>
              <a:r>
                <a:rPr lang="fr-FR" altLang="fr-FR" sz="1100" b="1" dirty="0" err="1">
                  <a:solidFill>
                    <a:srgbClr val="000000"/>
                  </a:solidFill>
                </a:rPr>
                <a:t>anatomo</a:t>
              </a:r>
              <a:r>
                <a:rPr lang="fr-FR" altLang="fr-FR" sz="1100" b="1" dirty="0">
                  <a:solidFill>
                    <a:srgbClr val="000000"/>
                  </a:solidFill>
                </a:rPr>
                <a:t>-physio- pathologique =</a:t>
              </a:r>
              <a:r>
                <a:rPr lang="fr-FR" altLang="fr-FR" sz="1200" b="1" dirty="0">
                  <a:solidFill>
                    <a:srgbClr val="000000"/>
                  </a:solidFill>
                </a:rPr>
                <a:t> </a:t>
              </a:r>
              <a:r>
                <a:rPr lang="fr-FR" altLang="fr-FR" sz="1050" b="1" dirty="0">
                  <a:solidFill>
                    <a:srgbClr val="000099"/>
                  </a:solidFill>
                </a:rPr>
                <a:t>15-30CH</a:t>
              </a:r>
            </a:p>
          </p:txBody>
        </p:sp>
      </p:grpSp>
      <p:grpSp>
        <p:nvGrpSpPr>
          <p:cNvPr id="70" name="Groupe 69"/>
          <p:cNvGrpSpPr>
            <a:grpSpLocks/>
          </p:cNvGrpSpPr>
          <p:nvPr/>
        </p:nvGrpSpPr>
        <p:grpSpPr bwMode="auto">
          <a:xfrm>
            <a:off x="2128838" y="4787900"/>
            <a:ext cx="8359775" cy="1630363"/>
            <a:chOff x="686962" y="5150607"/>
            <a:chExt cx="8359774" cy="1630177"/>
          </a:xfrm>
        </p:grpSpPr>
        <p:grpSp>
          <p:nvGrpSpPr>
            <p:cNvPr id="303130" name="Group 23"/>
            <p:cNvGrpSpPr>
              <a:grpSpLocks/>
            </p:cNvGrpSpPr>
            <p:nvPr/>
          </p:nvGrpSpPr>
          <p:grpSpPr bwMode="auto">
            <a:xfrm>
              <a:off x="2537329" y="5150607"/>
              <a:ext cx="3942222" cy="1166340"/>
              <a:chOff x="1509" y="3123"/>
              <a:chExt cx="2455" cy="486"/>
            </a:xfrm>
          </p:grpSpPr>
          <p:sp>
            <p:nvSpPr>
              <p:cNvPr id="303139"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p>
                <a:endParaRPr lang="fr-FR" altLang="fr-FR" sz="1600">
                  <a:solidFill>
                    <a:srgbClr val="000000"/>
                  </a:solidFill>
                  <a:ea typeface="ＭＳ Ｐゴシック"/>
                  <a:cs typeface="ＭＳ Ｐゴシック"/>
                </a:endParaRPr>
              </a:p>
            </p:txBody>
          </p:sp>
          <p:sp>
            <p:nvSpPr>
              <p:cNvPr id="303140" name="Line 25"/>
              <p:cNvSpPr>
                <a:spLocks noChangeShapeType="1"/>
              </p:cNvSpPr>
              <p:nvPr/>
            </p:nvSpPr>
            <p:spPr bwMode="auto">
              <a:xfrm>
                <a:off x="2766" y="3123"/>
                <a:ext cx="6" cy="486"/>
              </a:xfrm>
              <a:prstGeom prst="line">
                <a:avLst/>
              </a:prstGeom>
              <a:noFill/>
              <a:ln w="19050">
                <a:solidFill>
                  <a:srgbClr val="000080"/>
                </a:solidFill>
                <a:round/>
                <a:headEnd/>
                <a:tailEnd/>
              </a:ln>
            </p:spPr>
            <p:txBody>
              <a:bodyPr/>
              <a:lstStyle/>
              <a:p>
                <a:endParaRPr lang="fr-FR"/>
              </a:p>
            </p:txBody>
          </p:sp>
        </p:grpSp>
        <p:sp>
          <p:nvSpPr>
            <p:cNvPr id="303131"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Puis-je définir le Type sensible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03132"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Quelles maladies faites-vous </a:t>
              </a:r>
            </a:p>
            <a:p>
              <a:pPr algn="ctr"/>
              <a:r>
                <a:rPr lang="fr-FR" altLang="ja-JP" sz="1200" i="1">
                  <a:solidFill>
                    <a:srgbClr val="000000"/>
                  </a:solidFill>
                  <a:ea typeface="MS Mincho"/>
                  <a:cs typeface="MS Mincho"/>
                </a:rPr>
                <a:t>(ou avez-vous fait) et à quel rythme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03133" name="Text Box 28"/>
            <p:cNvSpPr txBox="1">
              <a:spLocks noChangeArrowheads="1"/>
            </p:cNvSpPr>
            <p:nvPr/>
          </p:nvSpPr>
          <p:spPr bwMode="auto">
            <a:xfrm>
              <a:off x="2826239" y="5351909"/>
              <a:ext cx="1728787" cy="307742"/>
            </a:xfrm>
            <a:prstGeom prst="rect">
              <a:avLst/>
            </a:prstGeom>
            <a:noFill/>
            <a:ln w="9525">
              <a:noFill/>
              <a:miter lim="800000"/>
              <a:headEnd/>
              <a:tailEnd/>
            </a:ln>
          </p:spPr>
          <p:txBody>
            <a:bodyPr>
              <a:spAutoFit/>
            </a:bodyPr>
            <a:lstStyle/>
            <a:p>
              <a:r>
                <a:rPr lang="fr-FR" altLang="fr-FR" sz="1400" b="1">
                  <a:solidFill>
                    <a:srgbClr val="FFFFFF"/>
                  </a:solidFill>
                  <a:ea typeface="ＭＳ Ｐゴシック"/>
                  <a:cs typeface="ＭＳ Ｐゴシック"/>
                </a:rPr>
                <a:t>Type sensible</a:t>
              </a:r>
            </a:p>
          </p:txBody>
        </p:sp>
        <p:sp>
          <p:nvSpPr>
            <p:cNvPr id="303134" name="Text Box 29"/>
            <p:cNvSpPr txBox="1">
              <a:spLocks noChangeArrowheads="1"/>
            </p:cNvSpPr>
            <p:nvPr/>
          </p:nvSpPr>
          <p:spPr bwMode="auto">
            <a:xfrm>
              <a:off x="4599795" y="5364312"/>
              <a:ext cx="1728787" cy="523160"/>
            </a:xfrm>
            <a:prstGeom prst="rect">
              <a:avLst/>
            </a:prstGeom>
            <a:noFill/>
            <a:ln w="9525">
              <a:noFill/>
              <a:miter lim="800000"/>
              <a:headEnd/>
              <a:tailEnd/>
            </a:ln>
          </p:spPr>
          <p:txBody>
            <a:bodyPr>
              <a:spAutoFit/>
            </a:bodyPr>
            <a:lstStyle/>
            <a:p>
              <a:r>
                <a:rPr lang="fr-FR" altLang="fr-FR" sz="1400" b="1">
                  <a:solidFill>
                    <a:srgbClr val="FFFFFF"/>
                  </a:solidFill>
                  <a:ea typeface="ＭＳ Ｐゴシック"/>
                  <a:cs typeface="ＭＳ Ｐゴシック"/>
                </a:rPr>
                <a:t>Mode Réactionnel Chronique</a:t>
              </a:r>
            </a:p>
          </p:txBody>
        </p:sp>
        <p:sp>
          <p:nvSpPr>
            <p:cNvPr id="76"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mn-lt"/>
                </a:rPr>
                <a:t>15 – 30 CH</a:t>
              </a:r>
            </a:p>
          </p:txBody>
        </p:sp>
        <p:sp>
          <p:nvSpPr>
            <p:cNvPr id="77"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mn-lt"/>
                </a:rPr>
                <a:t>15 – 30 CH</a:t>
              </a:r>
            </a:p>
          </p:txBody>
        </p:sp>
        <p:sp>
          <p:nvSpPr>
            <p:cNvPr id="303137" name="Rectangle 22"/>
            <p:cNvSpPr>
              <a:spLocks noChangeArrowheads="1"/>
            </p:cNvSpPr>
            <p:nvPr/>
          </p:nvSpPr>
          <p:spPr bwMode="auto">
            <a:xfrm>
              <a:off x="1979613" y="6493446"/>
              <a:ext cx="2663825" cy="287338"/>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gr/j à 1 dose/semaine</a:t>
              </a:r>
            </a:p>
          </p:txBody>
        </p:sp>
        <p:sp>
          <p:nvSpPr>
            <p:cNvPr id="303138" name="Rectangle 22"/>
            <p:cNvSpPr>
              <a:spLocks noChangeArrowheads="1"/>
            </p:cNvSpPr>
            <p:nvPr/>
          </p:nvSpPr>
          <p:spPr bwMode="auto">
            <a:xfrm>
              <a:off x="4211638" y="6493446"/>
              <a:ext cx="2663825" cy="287338"/>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1 dose/semaine</a:t>
              </a:r>
            </a:p>
          </p:txBody>
        </p:sp>
      </p:grpSp>
      <p:grpSp>
        <p:nvGrpSpPr>
          <p:cNvPr id="82" name="Groupe 81"/>
          <p:cNvGrpSpPr>
            <a:grpSpLocks/>
          </p:cNvGrpSpPr>
          <p:nvPr/>
        </p:nvGrpSpPr>
        <p:grpSpPr bwMode="auto">
          <a:xfrm>
            <a:off x="1735138" y="1557338"/>
            <a:ext cx="7915275" cy="2179637"/>
            <a:chOff x="485337" y="1889606"/>
            <a:chExt cx="7915349" cy="2180543"/>
          </a:xfrm>
        </p:grpSpPr>
        <p:sp>
          <p:nvSpPr>
            <p:cNvPr id="83"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5 CH</a:t>
              </a:r>
            </a:p>
          </p:txBody>
        </p:sp>
        <p:sp>
          <p:nvSpPr>
            <p:cNvPr id="84"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30 CH</a:t>
              </a:r>
            </a:p>
          </p:txBody>
        </p:sp>
        <p:sp>
          <p:nvSpPr>
            <p:cNvPr id="303126" name="Rectangle 22"/>
            <p:cNvSpPr>
              <a:spLocks noChangeArrowheads="1"/>
            </p:cNvSpPr>
            <p:nvPr/>
          </p:nvSpPr>
          <p:spPr bwMode="auto">
            <a:xfrm>
              <a:off x="485337" y="3069255"/>
              <a:ext cx="1992313" cy="709613"/>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 à répéter</a:t>
              </a:r>
              <a:r>
                <a:rPr lang="en-US" altLang="fr-FR" sz="1200" b="1">
                  <a:solidFill>
                    <a:srgbClr val="4040B3"/>
                  </a:solidFill>
                  <a:ea typeface="ＭＳ Ｐゴシック"/>
                  <a:cs typeface="ＭＳ Ｐゴシック"/>
                  <a:sym typeface="Symbol" pitchFamily="18" charset="2"/>
                </a:rPr>
                <a:t> - ESA</a:t>
              </a:r>
              <a:r>
                <a:rPr lang="fr-FR" altLang="fr-FR" sz="1200" b="1">
                  <a:solidFill>
                    <a:srgbClr val="4040B3"/>
                  </a:solidFill>
                  <a:ea typeface="ＭＳ Ｐゴシック"/>
                  <a:cs typeface="ＭＳ Ｐゴシック"/>
                </a:rPr>
                <a:t> </a:t>
              </a:r>
            </a:p>
          </p:txBody>
        </p:sp>
        <p:sp>
          <p:nvSpPr>
            <p:cNvPr id="303127" name="Rectangle 22"/>
            <p:cNvSpPr>
              <a:spLocks noChangeArrowheads="1"/>
            </p:cNvSpPr>
            <p:nvPr/>
          </p:nvSpPr>
          <p:spPr bwMode="auto">
            <a:xfrm>
              <a:off x="6065473" y="1889606"/>
              <a:ext cx="2335213" cy="257175"/>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gr/j à 1 dose/semaine</a:t>
              </a:r>
            </a:p>
          </p:txBody>
        </p:sp>
        <p:sp>
          <p:nvSpPr>
            <p:cNvPr id="303128" name="Text Box 51"/>
            <p:cNvSpPr txBox="1">
              <a:spLocks noChangeArrowheads="1"/>
            </p:cNvSpPr>
            <p:nvPr/>
          </p:nvSpPr>
          <p:spPr bwMode="auto">
            <a:xfrm>
              <a:off x="4309072" y="2056996"/>
              <a:ext cx="1333501" cy="277114"/>
            </a:xfrm>
            <a:prstGeom prst="rect">
              <a:avLst/>
            </a:prstGeom>
            <a:noFill/>
            <a:ln w="9525">
              <a:noFill/>
              <a:miter lim="800000"/>
              <a:headEnd/>
              <a:tailEnd/>
            </a:ln>
          </p:spPr>
          <p:txBody>
            <a:bodyPr>
              <a:spAutoFit/>
            </a:bodyPr>
            <a:lstStyle/>
            <a:p>
              <a:pPr>
                <a:spcBef>
                  <a:spcPct val="50000"/>
                </a:spcBef>
              </a:pPr>
              <a:r>
                <a:rPr lang="fr-FR" altLang="fr-FR" sz="1200" b="1">
                  <a:solidFill>
                    <a:srgbClr val="3333CC"/>
                  </a:solidFill>
                  <a:ea typeface="ＭＳ Ｐゴシック"/>
                  <a:cs typeface="ＭＳ Ｐゴシック"/>
                </a:rPr>
                <a:t>15 – 30 CH</a:t>
              </a:r>
            </a:p>
          </p:txBody>
        </p:sp>
        <p:sp>
          <p:nvSpPr>
            <p:cNvPr id="303129"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w="9525">
              <a:noFill/>
              <a:miter lim="800000"/>
              <a:headEnd/>
              <a:tailEnd/>
            </a:ln>
          </p:spPr>
          <p:txBody>
            <a:bodyPr wrap="none" anchor="ctr"/>
            <a:lstStyle/>
            <a:p>
              <a:endParaRPr lang="fr-FR" altLang="fr-FR">
                <a:solidFill>
                  <a:srgbClr val="000000"/>
                </a:solidFill>
                <a:cs typeface="Arial" charset="0"/>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303116" name="Group 36"/>
            <p:cNvGrpSpPr>
              <a:grpSpLocks/>
            </p:cNvGrpSpPr>
            <p:nvPr/>
          </p:nvGrpSpPr>
          <p:grpSpPr bwMode="auto">
            <a:xfrm>
              <a:off x="2695359" y="1888738"/>
              <a:ext cx="3941932" cy="809637"/>
              <a:chOff x="1693" y="852"/>
              <a:chExt cx="2734" cy="566"/>
            </a:xfrm>
          </p:grpSpPr>
          <p:grpSp>
            <p:nvGrpSpPr>
              <p:cNvPr id="303118" name="Group 37"/>
              <p:cNvGrpSpPr>
                <a:grpSpLocks/>
              </p:cNvGrpSpPr>
              <p:nvPr/>
            </p:nvGrpSpPr>
            <p:grpSpPr bwMode="auto">
              <a:xfrm>
                <a:off x="1693" y="852"/>
                <a:ext cx="2734" cy="566"/>
                <a:chOff x="1700" y="967"/>
                <a:chExt cx="2343" cy="537"/>
              </a:xfrm>
            </p:grpSpPr>
            <p:grpSp>
              <p:nvGrpSpPr>
                <p:cNvPr id="303120" name="Group 38"/>
                <p:cNvGrpSpPr>
                  <a:grpSpLocks/>
                </p:cNvGrpSpPr>
                <p:nvPr/>
              </p:nvGrpSpPr>
              <p:grpSpPr bwMode="auto">
                <a:xfrm>
                  <a:off x="1707" y="967"/>
                  <a:ext cx="2336" cy="537"/>
                  <a:chOff x="1707" y="1058"/>
                  <a:chExt cx="2336" cy="537"/>
                </a:xfrm>
              </p:grpSpPr>
              <p:sp>
                <p:nvSpPr>
                  <p:cNvPr id="303122" name="Line 39"/>
                  <p:cNvSpPr>
                    <a:spLocks noChangeShapeType="1"/>
                  </p:cNvSpPr>
                  <p:nvPr/>
                </p:nvSpPr>
                <p:spPr bwMode="auto">
                  <a:xfrm flipV="1">
                    <a:off x="1707" y="1058"/>
                    <a:ext cx="1211" cy="531"/>
                  </a:xfrm>
                  <a:prstGeom prst="line">
                    <a:avLst/>
                  </a:prstGeom>
                  <a:noFill/>
                  <a:ln w="19050">
                    <a:solidFill>
                      <a:srgbClr val="000080"/>
                    </a:solidFill>
                    <a:round/>
                    <a:headEnd/>
                    <a:tailEnd/>
                  </a:ln>
                </p:spPr>
                <p:txBody>
                  <a:bodyPr/>
                  <a:lstStyle/>
                  <a:p>
                    <a:endParaRPr lang="fr-FR"/>
                  </a:p>
                </p:txBody>
              </p:sp>
              <p:sp>
                <p:nvSpPr>
                  <p:cNvPr id="303123" name="Line 40"/>
                  <p:cNvSpPr>
                    <a:spLocks noChangeShapeType="1"/>
                  </p:cNvSpPr>
                  <p:nvPr/>
                </p:nvSpPr>
                <p:spPr bwMode="auto">
                  <a:xfrm>
                    <a:off x="2918" y="1060"/>
                    <a:ext cx="1125" cy="535"/>
                  </a:xfrm>
                  <a:prstGeom prst="line">
                    <a:avLst/>
                  </a:prstGeom>
                  <a:noFill/>
                  <a:ln w="12700">
                    <a:solidFill>
                      <a:srgbClr val="000080"/>
                    </a:solidFill>
                    <a:round/>
                    <a:headEnd/>
                    <a:tailEnd/>
                  </a:ln>
                </p:spPr>
                <p:txBody>
                  <a:bodyPr/>
                  <a:lstStyle/>
                  <a:p>
                    <a:endParaRPr lang="fr-FR"/>
                  </a:p>
                </p:txBody>
              </p:sp>
            </p:grpSp>
            <p:sp>
              <p:nvSpPr>
                <p:cNvPr id="303121" name="Line 41"/>
                <p:cNvSpPr>
                  <a:spLocks noChangeShapeType="1"/>
                </p:cNvSpPr>
                <p:nvPr/>
              </p:nvSpPr>
              <p:spPr bwMode="auto">
                <a:xfrm flipV="1">
                  <a:off x="1700" y="1498"/>
                  <a:ext cx="2343" cy="6"/>
                </a:xfrm>
                <a:prstGeom prst="line">
                  <a:avLst/>
                </a:prstGeom>
                <a:noFill/>
                <a:ln w="12700">
                  <a:solidFill>
                    <a:srgbClr val="000080"/>
                  </a:solidFill>
                  <a:round/>
                  <a:headEnd/>
                  <a:tailEnd/>
                </a:ln>
              </p:spPr>
              <p:txBody>
                <a:bodyPr/>
                <a:lstStyle/>
                <a:p>
                  <a:endParaRPr lang="fr-FR"/>
                </a:p>
              </p:txBody>
            </p:sp>
          </p:grpSp>
          <p:sp>
            <p:nvSpPr>
              <p:cNvPr id="303119" name="Text Box 42"/>
              <p:cNvSpPr txBox="1">
                <a:spLocks noChangeArrowheads="1"/>
              </p:cNvSpPr>
              <p:nvPr/>
            </p:nvSpPr>
            <p:spPr bwMode="auto">
              <a:xfrm>
                <a:off x="2778" y="987"/>
                <a:ext cx="817" cy="215"/>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Etiologie</a:t>
                </a:r>
              </a:p>
            </p:txBody>
          </p:sp>
        </p:grpSp>
        <p:sp>
          <p:nvSpPr>
            <p:cNvPr id="303117"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Depuis quand ? </a:t>
              </a:r>
            </a:p>
            <a:p>
              <a:pPr algn="ctr"/>
              <a:r>
                <a:rPr lang="fr-FR" altLang="ja-JP" sz="1200" i="1">
                  <a:solidFill>
                    <a:srgbClr val="000000"/>
                  </a:solidFill>
                  <a:ea typeface="MS Mincho"/>
                  <a:cs typeface="MS Mincho"/>
                </a:rPr>
                <a:t>A la suite de quoi ?</a:t>
              </a:r>
            </a:p>
            <a:p>
              <a:endParaRPr lang="fr-FR" altLang="fr-FR" sz="1600">
                <a:solidFill>
                  <a:srgbClr val="000000"/>
                </a:solidFill>
                <a:ea typeface="MS Mincho"/>
                <a:cs typeface="MS Mincho"/>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303112"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 ressentez-vous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03113"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 vous arrive-t-il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03114"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Avez-vous d’autres signes</a:t>
              </a:r>
            </a:p>
            <a:p>
              <a:pPr algn="ctr"/>
              <a:r>
                <a:rPr lang="fr-FR" altLang="ja-JP" sz="1200" i="1">
                  <a:solidFill>
                    <a:srgbClr val="000000"/>
                  </a:solidFill>
                  <a:ea typeface="MS Mincho"/>
                  <a:cs typeface="MS Mincho"/>
                </a:rPr>
                <a:t>à ajouter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03115"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p>
              <a:r>
                <a:rPr lang="fr-FR" altLang="ja-JP" sz="1200" i="1">
                  <a:solidFill>
                    <a:srgbClr val="000000"/>
                  </a:solidFill>
                  <a:ea typeface="ＭＳ Ｐゴシック"/>
                  <a:cs typeface="ＭＳ Ｐゴシック"/>
                </a:rPr>
                <a:t>Qu'est-ce qui vous améliore ?</a:t>
              </a:r>
            </a:p>
            <a:p>
              <a:r>
                <a:rPr lang="fr-FR" altLang="ja-JP" sz="1200" i="1">
                  <a:solidFill>
                    <a:srgbClr val="000000"/>
                  </a:solidFill>
                  <a:ea typeface="ＭＳ Ｐゴシック"/>
                  <a:cs typeface="ＭＳ Ｐゴシック"/>
                </a:rPr>
                <a:t>Qu'est-ce qui vous aggrave ?</a:t>
              </a:r>
              <a:endParaRPr lang="fr-FR" altLang="ja-JP" sz="1200" i="1">
                <a:solidFill>
                  <a:srgbClr val="000000"/>
                </a:solidFill>
                <a:ea typeface="MS Mincho"/>
                <a:cs typeface="MS Mincho"/>
              </a:endParaRPr>
            </a:p>
            <a:p>
              <a:endParaRPr lang="fr-FR" altLang="fr-FR" sz="1200">
                <a:solidFill>
                  <a:srgbClr val="000000"/>
                </a:solidFill>
                <a:ea typeface="ＭＳ Ｐゴシック"/>
                <a:cs typeface="ＭＳ Ｐゴシック"/>
              </a:endParaRPr>
            </a:p>
          </p:txBody>
        </p:sp>
      </p:grpSp>
      <p:sp>
        <p:nvSpPr>
          <p:cNvPr id="54" name="ZoneTexte 53"/>
          <p:cNvSpPr txBox="1"/>
          <p:nvPr/>
        </p:nvSpPr>
        <p:spPr>
          <a:xfrm>
            <a:off x="2397125" y="314325"/>
            <a:ext cx="8091488" cy="584200"/>
          </a:xfrm>
          <a:prstGeom prst="rect">
            <a:avLst/>
          </a:prstGeom>
          <a:noFill/>
        </p:spPr>
        <p:txBody>
          <a:bodyPr>
            <a:spAutoFit/>
          </a:bodyPr>
          <a:lstStyle/>
          <a:p>
            <a:pPr>
              <a:defRPr/>
            </a:pPr>
            <a:r>
              <a:rPr lang="fr-FR" altLang="fr-FR" sz="3200" b="1" dirty="0">
                <a:solidFill>
                  <a:srgbClr val="FFFFFF"/>
                </a:solidFill>
                <a:ea typeface="Tahoma" panose="020B0604030504040204" pitchFamily="34" charset="0"/>
                <a:cs typeface="Arial" panose="020B0604020202020204" pitchFamily="34" charset="0"/>
              </a:rPr>
              <a:t>2.2. </a:t>
            </a:r>
            <a:r>
              <a:rPr lang="fr-FR" sz="3200" b="1" dirty="0">
                <a:solidFill>
                  <a:srgbClr val="FFFFFF"/>
                </a:solidFill>
              </a:rPr>
              <a:t>Méthodologie de conseil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ZoneTexte 7"/>
          <p:cNvSpPr txBox="1">
            <a:spLocks noChangeArrowheads="1"/>
          </p:cNvSpPr>
          <p:nvPr/>
        </p:nvSpPr>
        <p:spPr bwMode="auto">
          <a:xfrm>
            <a:off x="3303588" y="1782763"/>
            <a:ext cx="5511800" cy="1570037"/>
          </a:xfrm>
          <a:prstGeom prst="rect">
            <a:avLst/>
          </a:prstGeom>
          <a:noFill/>
          <a:ln w="9525">
            <a:noFill/>
            <a:miter lim="800000"/>
            <a:headEnd/>
            <a:tailEnd/>
          </a:ln>
        </p:spPr>
        <p:txBody>
          <a:bodyPr wrap="none">
            <a:spAutoFit/>
          </a:bodyPr>
          <a:lstStyle/>
          <a:p>
            <a:pPr algn="ctr"/>
            <a:r>
              <a:rPr lang="fr-FR" altLang="fr-FR" sz="3200" b="1">
                <a:solidFill>
                  <a:srgbClr val="FFFFFF"/>
                </a:solidFill>
                <a:cs typeface="Arial" charset="0"/>
              </a:rPr>
              <a:t>PARTIE 3</a:t>
            </a:r>
          </a:p>
          <a:p>
            <a:pPr algn="ctr"/>
            <a:r>
              <a:rPr lang="fr-FR" altLang="fr-FR" sz="3200" b="1">
                <a:solidFill>
                  <a:srgbClr val="FFFFFF"/>
                </a:solidFill>
                <a:cs typeface="Arial" charset="0"/>
              </a:rPr>
              <a:t>Prise en charge officinale : </a:t>
            </a:r>
          </a:p>
          <a:p>
            <a:pPr algn="ctr"/>
            <a:r>
              <a:rPr lang="fr-FR" altLang="fr-FR" sz="3200" b="1">
                <a:solidFill>
                  <a:srgbClr val="FFFFFF"/>
                </a:solidFill>
                <a:cs typeface="Arial" charset="0"/>
              </a:rPr>
              <a:t>Gynécologie </a:t>
            </a:r>
            <a:r>
              <a:rPr lang="fr-FR" altLang="fr-FR" sz="3200" b="1">
                <a:solidFill>
                  <a:schemeClr val="bg1"/>
                </a:solidFill>
                <a:cs typeface="Arial" charset="0"/>
              </a:rPr>
              <a:t>et Obstétrique</a:t>
            </a:r>
            <a:endParaRPr lang="fr-FR" altLang="fr-FR" sz="3200">
              <a:solidFill>
                <a:schemeClr val="bg1"/>
              </a:solidFill>
              <a:cs typeface="Arial" charset="0"/>
            </a:endParaRPr>
          </a:p>
        </p:txBody>
      </p:sp>
      <p:sp>
        <p:nvSpPr>
          <p:cNvPr id="305154" name="Text Box 2"/>
          <p:cNvSpPr txBox="1">
            <a:spLocks noChangeArrowheads="1"/>
          </p:cNvSpPr>
          <p:nvPr/>
        </p:nvSpPr>
        <p:spPr bwMode="auto">
          <a:xfrm>
            <a:off x="3667125" y="3687763"/>
            <a:ext cx="11582400" cy="3170237"/>
          </a:xfrm>
          <a:prstGeom prst="rect">
            <a:avLst/>
          </a:prstGeom>
          <a:noFill/>
          <a:ln w="9525">
            <a:noFill/>
            <a:miter lim="800000"/>
            <a:headEnd/>
            <a:tailEnd/>
          </a:ln>
        </p:spPr>
        <p:txBody>
          <a:bodyPr>
            <a:spAutoFit/>
          </a:bodyPr>
          <a:lstStyle/>
          <a:p>
            <a:pPr marL="457200" indent="-457200">
              <a:spcBef>
                <a:spcPct val="50000"/>
              </a:spcBef>
              <a:buClr>
                <a:srgbClr val="62C400"/>
              </a:buClr>
              <a:buFontTx/>
              <a:buBlip>
                <a:blip r:embed="rId3"/>
              </a:buBlip>
            </a:pPr>
            <a:r>
              <a:rPr lang="fr-FR" altLang="fr-FR" sz="2000">
                <a:solidFill>
                  <a:srgbClr val="000099"/>
                </a:solidFill>
                <a:cs typeface="Arial" charset="0"/>
              </a:rPr>
              <a:t>3.1. Troubles du cycle</a:t>
            </a:r>
          </a:p>
          <a:p>
            <a:pPr marL="457200" indent="-457200">
              <a:spcBef>
                <a:spcPct val="50000"/>
              </a:spcBef>
              <a:buClr>
                <a:srgbClr val="62C400"/>
              </a:buClr>
              <a:buFontTx/>
              <a:buBlip>
                <a:blip r:embed="rId3"/>
              </a:buBlip>
            </a:pPr>
            <a:r>
              <a:rPr lang="fr-FR" altLang="fr-FR" sz="2000">
                <a:solidFill>
                  <a:srgbClr val="000099"/>
                </a:solidFill>
                <a:cs typeface="Arial" charset="0"/>
              </a:rPr>
              <a:t>3.2. Acné juvénile </a:t>
            </a:r>
          </a:p>
          <a:p>
            <a:pPr marL="457200" indent="-457200">
              <a:spcBef>
                <a:spcPct val="50000"/>
              </a:spcBef>
              <a:buClr>
                <a:srgbClr val="62C400"/>
              </a:buClr>
              <a:buFontTx/>
              <a:buBlip>
                <a:blip r:embed="rId3"/>
              </a:buBlip>
            </a:pPr>
            <a:r>
              <a:rPr lang="fr-FR" altLang="fr-FR" sz="2000">
                <a:solidFill>
                  <a:srgbClr val="000099"/>
                </a:solidFill>
                <a:cs typeface="Arial" charset="0"/>
              </a:rPr>
              <a:t>3.3. Cystite</a:t>
            </a:r>
          </a:p>
          <a:p>
            <a:pPr marL="457200" indent="-457200">
              <a:spcBef>
                <a:spcPct val="50000"/>
              </a:spcBef>
              <a:buClr>
                <a:srgbClr val="62C400"/>
              </a:buClr>
              <a:buFontTx/>
              <a:buBlip>
                <a:blip r:embed="rId3"/>
              </a:buBlip>
            </a:pPr>
            <a:r>
              <a:rPr lang="fr-FR" altLang="fr-FR" sz="2000">
                <a:solidFill>
                  <a:srgbClr val="000099"/>
                </a:solidFill>
                <a:cs typeface="Arial" charset="0"/>
              </a:rPr>
              <a:t>3.4. Sevrage tabagique</a:t>
            </a:r>
          </a:p>
          <a:p>
            <a:pPr marL="457200" indent="-457200">
              <a:spcBef>
                <a:spcPct val="50000"/>
              </a:spcBef>
              <a:buClr>
                <a:srgbClr val="62C400"/>
              </a:buClr>
              <a:buFontTx/>
              <a:buBlip>
                <a:blip r:embed="rId3"/>
              </a:buBlip>
            </a:pPr>
            <a:r>
              <a:rPr lang="fr-FR" altLang="fr-FR" sz="2000">
                <a:solidFill>
                  <a:srgbClr val="000099"/>
                </a:solidFill>
                <a:cs typeface="Arial" charset="0"/>
              </a:rPr>
              <a:t>3.5. Périménopause et ménopause</a:t>
            </a:r>
          </a:p>
          <a:p>
            <a:pPr marL="457200" indent="-457200">
              <a:spcBef>
                <a:spcPct val="50000"/>
              </a:spcBef>
              <a:buClr>
                <a:srgbClr val="62C400"/>
              </a:buClr>
              <a:buFontTx/>
              <a:buBlip>
                <a:blip r:embed="rId3"/>
              </a:buBlip>
            </a:pPr>
            <a:r>
              <a:rPr lang="fr-FR" altLang="fr-FR" sz="2000">
                <a:solidFill>
                  <a:srgbClr val="000099"/>
                </a:solidFill>
                <a:cs typeface="Arial" charset="0"/>
              </a:rPr>
              <a:t>3.6. Grossesse</a:t>
            </a:r>
          </a:p>
          <a:p>
            <a:pPr marL="457200" indent="-457200">
              <a:spcBef>
                <a:spcPct val="50000"/>
              </a:spcBef>
              <a:buClr>
                <a:srgbClr val="62C400"/>
              </a:buClr>
              <a:buFontTx/>
              <a:buBlip>
                <a:blip r:embed="rId3"/>
              </a:buBlip>
            </a:pPr>
            <a:r>
              <a:rPr lang="fr-FR" altLang="fr-FR" sz="2000">
                <a:solidFill>
                  <a:srgbClr val="000099"/>
                </a:solidFill>
                <a:cs typeface="Arial" charset="0"/>
              </a:rPr>
              <a:t>3.7. Allaitement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  : Cycle menstruel</a:t>
            </a:r>
          </a:p>
          <a:p>
            <a:pPr defTabSz="914377" fontAlgn="auto">
              <a:spcBef>
                <a:spcPts val="0"/>
              </a:spcBef>
              <a:spcAft>
                <a:spcPts val="0"/>
              </a:spcAft>
              <a:buFontTx/>
              <a:buBlip>
                <a:blip r:embed="rId3"/>
              </a:buBlip>
              <a:defRPr/>
            </a:pPr>
            <a:endParaRPr lang="fr-FR" dirty="0"/>
          </a:p>
        </p:txBody>
      </p:sp>
      <p:sp>
        <p:nvSpPr>
          <p:cNvPr id="30720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307203" name="Espace réservé du contenu 2"/>
          <p:cNvSpPr txBox="1">
            <a:spLocks/>
          </p:cNvSpPr>
          <p:nvPr/>
        </p:nvSpPr>
        <p:spPr bwMode="auto">
          <a:xfrm>
            <a:off x="1241425" y="2500313"/>
            <a:ext cx="10515600" cy="3684587"/>
          </a:xfrm>
          <a:prstGeom prst="rect">
            <a:avLst/>
          </a:prstGeom>
          <a:noFill/>
          <a:ln w="9525">
            <a:noFill/>
            <a:miter lim="800000"/>
            <a:headEnd/>
            <a:tailEnd/>
          </a:ln>
        </p:spPr>
        <p:txBody>
          <a:bodyPr/>
          <a:lstStyle/>
          <a:p>
            <a:pPr marL="342900" indent="-342900" eaLnBrk="0" hangingPunct="0">
              <a:spcBef>
                <a:spcPct val="20000"/>
              </a:spcBef>
              <a:buFontTx/>
              <a:buBlip>
                <a:blip r:embed="rId3"/>
              </a:buBlip>
            </a:pPr>
            <a:r>
              <a:rPr lang="fr-FR" sz="2000">
                <a:solidFill>
                  <a:srgbClr val="000099"/>
                </a:solidFill>
                <a:cs typeface="Arial" charset="0"/>
              </a:rPr>
              <a:t>Ensemble des </a:t>
            </a:r>
            <a:r>
              <a:rPr lang="fr-FR" sz="2000" b="1">
                <a:solidFill>
                  <a:srgbClr val="000099"/>
                </a:solidFill>
                <a:cs typeface="Arial" charset="0"/>
              </a:rPr>
              <a:t>phénomènes physiologiques de la femme </a:t>
            </a:r>
            <a:r>
              <a:rPr lang="fr-FR" sz="2000">
                <a:solidFill>
                  <a:srgbClr val="000099"/>
                </a:solidFill>
                <a:cs typeface="Arial" charset="0"/>
              </a:rPr>
              <a:t>préparant son organisme à une éventuelle fécondation</a:t>
            </a:r>
          </a:p>
          <a:p>
            <a:pPr marL="342900" indent="-342900" eaLnBrk="0" hangingPunct="0">
              <a:lnSpc>
                <a:spcPct val="150000"/>
              </a:lnSpc>
              <a:spcBef>
                <a:spcPct val="20000"/>
              </a:spcBef>
              <a:buFontTx/>
              <a:buBlip>
                <a:blip r:embed="rId3"/>
              </a:buBlip>
            </a:pPr>
            <a:r>
              <a:rPr lang="fr-FR" sz="2000">
                <a:solidFill>
                  <a:srgbClr val="000099"/>
                </a:solidFill>
                <a:cs typeface="Arial" charset="0"/>
              </a:rPr>
              <a:t>Durée habituelle de </a:t>
            </a:r>
            <a:r>
              <a:rPr lang="fr-FR" sz="2000" b="1">
                <a:solidFill>
                  <a:srgbClr val="000099"/>
                </a:solidFill>
                <a:cs typeface="Arial" charset="0"/>
              </a:rPr>
              <a:t>28 jours </a:t>
            </a:r>
            <a:r>
              <a:rPr lang="fr-FR" sz="2000">
                <a:solidFill>
                  <a:srgbClr val="000099"/>
                </a:solidFill>
                <a:cs typeface="Arial" charset="0"/>
              </a:rPr>
              <a:t>(J1 = 1</a:t>
            </a:r>
            <a:r>
              <a:rPr lang="fr-FR" sz="2000" baseline="30000">
                <a:solidFill>
                  <a:srgbClr val="000099"/>
                </a:solidFill>
                <a:cs typeface="Arial" charset="0"/>
              </a:rPr>
              <a:t>er</a:t>
            </a:r>
            <a:r>
              <a:rPr lang="fr-FR" sz="2000">
                <a:solidFill>
                  <a:srgbClr val="000099"/>
                </a:solidFill>
                <a:cs typeface="Arial" charset="0"/>
              </a:rPr>
              <a:t> jour des règles)</a:t>
            </a:r>
          </a:p>
          <a:p>
            <a:pPr marL="342900" indent="-342900" eaLnBrk="0" hangingPunct="0">
              <a:lnSpc>
                <a:spcPct val="150000"/>
              </a:lnSpc>
              <a:spcBef>
                <a:spcPct val="20000"/>
              </a:spcBef>
              <a:buFontTx/>
              <a:buBlip>
                <a:blip r:embed="rId3"/>
              </a:buBlip>
            </a:pPr>
            <a:r>
              <a:rPr lang="fr-FR" sz="2000">
                <a:solidFill>
                  <a:srgbClr val="000099"/>
                </a:solidFill>
                <a:cs typeface="Arial" charset="0"/>
              </a:rPr>
              <a:t>De la puberté à la ménopause</a:t>
            </a:r>
          </a:p>
          <a:p>
            <a:pPr marL="342900" indent="-342900" eaLnBrk="0" hangingPunct="0">
              <a:lnSpc>
                <a:spcPct val="150000"/>
              </a:lnSpc>
              <a:spcBef>
                <a:spcPct val="20000"/>
              </a:spcBef>
              <a:buFontTx/>
              <a:buBlip>
                <a:blip r:embed="rId3"/>
              </a:buBlip>
            </a:pPr>
            <a:r>
              <a:rPr lang="fr-FR" sz="2000">
                <a:solidFill>
                  <a:srgbClr val="000099"/>
                </a:solidFill>
                <a:cs typeface="Arial" charset="0"/>
              </a:rPr>
              <a:t>Cycle </a:t>
            </a:r>
            <a:r>
              <a:rPr lang="fr-FR" sz="2000" b="1">
                <a:solidFill>
                  <a:srgbClr val="000099"/>
                </a:solidFill>
                <a:cs typeface="Arial" charset="0"/>
              </a:rPr>
              <a:t>contrôlé par des hormones </a:t>
            </a:r>
            <a:r>
              <a:rPr lang="fr-FR" sz="2000">
                <a:solidFill>
                  <a:srgbClr val="000099"/>
                </a:solidFill>
                <a:cs typeface="Arial" charset="0"/>
              </a:rPr>
              <a:t>: 2 phases</a:t>
            </a:r>
          </a:p>
          <a:p>
            <a:pPr marL="742950" lvl="1" indent="-285750" eaLnBrk="0" hangingPunct="0">
              <a:spcBef>
                <a:spcPts val="600"/>
              </a:spcBef>
              <a:buFont typeface="Arial" charset="0"/>
              <a:buChar char="-"/>
            </a:pPr>
            <a:r>
              <a:rPr lang="fr-FR" sz="2000">
                <a:solidFill>
                  <a:srgbClr val="000099"/>
                </a:solidFill>
                <a:cs typeface="Arial" charset="0"/>
              </a:rPr>
              <a:t>Phase folliculaire</a:t>
            </a:r>
          </a:p>
          <a:p>
            <a:pPr marL="742950" lvl="1" indent="-285750" eaLnBrk="0" hangingPunct="0">
              <a:spcBef>
                <a:spcPts val="600"/>
              </a:spcBef>
              <a:buFont typeface="Arial" charset="0"/>
              <a:buChar char="-"/>
            </a:pPr>
            <a:r>
              <a:rPr lang="fr-FR" sz="2000">
                <a:solidFill>
                  <a:srgbClr val="000099"/>
                </a:solidFill>
                <a:cs typeface="Arial" charset="0"/>
              </a:rPr>
              <a:t>Phase lutéale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  : Cycle menstruel</a:t>
            </a:r>
          </a:p>
          <a:p>
            <a:pPr defTabSz="914377" fontAlgn="auto">
              <a:spcBef>
                <a:spcPts val="0"/>
              </a:spcBef>
              <a:spcAft>
                <a:spcPts val="0"/>
              </a:spcAft>
              <a:buFontTx/>
              <a:buBlip>
                <a:blip r:embed="rId3"/>
              </a:buBlip>
              <a:defRPr/>
            </a:pPr>
            <a:endParaRPr lang="fr-FR" dirty="0"/>
          </a:p>
        </p:txBody>
      </p:sp>
      <p:sp>
        <p:nvSpPr>
          <p:cNvPr id="30925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grpSp>
        <p:nvGrpSpPr>
          <p:cNvPr id="309251" name="Groupe 6"/>
          <p:cNvGrpSpPr>
            <a:grpSpLocks/>
          </p:cNvGrpSpPr>
          <p:nvPr/>
        </p:nvGrpSpPr>
        <p:grpSpPr bwMode="auto">
          <a:xfrm>
            <a:off x="1177925" y="2576513"/>
            <a:ext cx="8174038" cy="2989262"/>
            <a:chOff x="4481327" y="3687293"/>
            <a:chExt cx="6872473" cy="2577917"/>
          </a:xfrm>
        </p:grpSpPr>
        <p:pic>
          <p:nvPicPr>
            <p:cNvPr id="309254" name="Image 7"/>
            <p:cNvPicPr>
              <a:picLocks noChangeAspect="1"/>
            </p:cNvPicPr>
            <p:nvPr/>
          </p:nvPicPr>
          <p:blipFill>
            <a:blip r:embed="rId4"/>
            <a:srcRect/>
            <a:stretch>
              <a:fillRect/>
            </a:stretch>
          </p:blipFill>
          <p:spPr bwMode="auto">
            <a:xfrm>
              <a:off x="4481327" y="3687293"/>
              <a:ext cx="6858000" cy="1014772"/>
            </a:xfrm>
            <a:prstGeom prst="rect">
              <a:avLst/>
            </a:prstGeom>
            <a:noFill/>
            <a:ln w="9525">
              <a:noFill/>
              <a:miter lim="800000"/>
              <a:headEnd/>
              <a:tailEnd/>
            </a:ln>
          </p:spPr>
        </p:pic>
        <p:pic>
          <p:nvPicPr>
            <p:cNvPr id="309255" name="Image 8"/>
            <p:cNvPicPr>
              <a:picLocks noChangeAspect="1"/>
            </p:cNvPicPr>
            <p:nvPr/>
          </p:nvPicPr>
          <p:blipFill>
            <a:blip r:embed="rId5"/>
            <a:srcRect/>
            <a:stretch>
              <a:fillRect/>
            </a:stretch>
          </p:blipFill>
          <p:spPr bwMode="auto">
            <a:xfrm>
              <a:off x="4495800" y="4783667"/>
              <a:ext cx="6858000" cy="1481543"/>
            </a:xfrm>
            <a:prstGeom prst="rect">
              <a:avLst/>
            </a:prstGeom>
            <a:noFill/>
            <a:ln w="9525">
              <a:noFill/>
              <a:miter lim="800000"/>
              <a:headEnd/>
              <a:tailEnd/>
            </a:ln>
          </p:spPr>
        </p:pic>
      </p:grpSp>
      <p:sp>
        <p:nvSpPr>
          <p:cNvPr id="309252" name="ZoneTexte 3"/>
          <p:cNvSpPr txBox="1">
            <a:spLocks noChangeArrowheads="1"/>
          </p:cNvSpPr>
          <p:nvPr/>
        </p:nvSpPr>
        <p:spPr bwMode="auto">
          <a:xfrm>
            <a:off x="5781675" y="5972175"/>
            <a:ext cx="1317625" cy="368300"/>
          </a:xfrm>
          <a:prstGeom prst="rect">
            <a:avLst/>
          </a:prstGeom>
          <a:noFill/>
          <a:ln w="9525">
            <a:noFill/>
            <a:miter lim="800000"/>
            <a:headEnd/>
            <a:tailEnd/>
          </a:ln>
        </p:spPr>
        <p:txBody>
          <a:bodyPr>
            <a:spAutoFit/>
          </a:bodyPr>
          <a:lstStyle/>
          <a:p>
            <a:pPr algn="ctr"/>
            <a:r>
              <a:rPr lang="fr-FR">
                <a:solidFill>
                  <a:srgbClr val="000090"/>
                </a:solidFill>
              </a:rPr>
              <a:t>ovulation</a:t>
            </a:r>
          </a:p>
        </p:txBody>
      </p:sp>
      <p:cxnSp>
        <p:nvCxnSpPr>
          <p:cNvPr id="12" name="Connecteur droit avec flèche 11"/>
          <p:cNvCxnSpPr/>
          <p:nvPr/>
        </p:nvCxnSpPr>
        <p:spPr>
          <a:xfrm>
            <a:off x="6427788" y="5432425"/>
            <a:ext cx="0" cy="444500"/>
          </a:xfrm>
          <a:prstGeom prst="straightConnector1">
            <a:avLst/>
          </a:prstGeom>
          <a:ln w="28575">
            <a:solidFill>
              <a:srgbClr val="000099"/>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normAutofit/>
          </a:bodyPr>
          <a:lstStyle/>
          <a:p>
            <a:r>
              <a:rPr lang="fr-FR" altLang="fr-FR" sz="3200" b="1" dirty="0"/>
              <a:t>Personnes en situation de handicap</a:t>
            </a:r>
          </a:p>
        </p:txBody>
      </p:sp>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eaLnBrk="0" hangingPunct="0">
              <a:lnSpc>
                <a:spcPct val="110000"/>
              </a:lnSpc>
              <a:buClr>
                <a:srgbClr val="62C400"/>
              </a:buClr>
            </a:pPr>
            <a:r>
              <a:rPr lang="fr-FR" altLang="fr-FR" sz="2000" dirty="0">
                <a:solidFill>
                  <a:srgbClr val="000099"/>
                </a:solidFill>
                <a:cs typeface="Arial" panose="020B0604020202020204" pitchFamily="34" charset="0"/>
              </a:rPr>
              <a:t>Si vous êtes concerné </a:t>
            </a:r>
            <a:r>
              <a:rPr lang="fr-FR" altLang="fr-FR" sz="2000" b="1" dirty="0">
                <a:solidFill>
                  <a:srgbClr val="000099"/>
                </a:solidFill>
                <a:cs typeface="Arial" panose="020B0604020202020204" pitchFamily="34" charset="0"/>
              </a:rPr>
              <a:t>vous pouvez contacter </a:t>
            </a:r>
            <a:r>
              <a:rPr lang="fr-FR" altLang="fr-FR" sz="2000" dirty="0">
                <a:solidFill>
                  <a:srgbClr val="000099"/>
                </a:solidFill>
                <a:cs typeface="Arial" panose="020B0604020202020204" pitchFamily="34" charset="0"/>
              </a:rPr>
              <a:t>:</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La </a:t>
            </a:r>
            <a:r>
              <a:rPr lang="fr-FR" altLang="fr-FR" sz="2000" b="1" dirty="0">
                <a:solidFill>
                  <a:srgbClr val="000099"/>
                </a:solidFill>
                <a:cs typeface="Arial" panose="020B0604020202020204" pitchFamily="34" charset="0"/>
              </a:rPr>
              <a:t>référente handicap </a:t>
            </a:r>
            <a:r>
              <a:rPr lang="fr-FR" altLang="fr-FR" sz="2000" dirty="0">
                <a:solidFill>
                  <a:srgbClr val="000099"/>
                </a:solidFill>
                <a:cs typeface="Arial" panose="020B0604020202020204" pitchFamily="34" charset="0"/>
              </a:rPr>
              <a:t>du CDFH, Christine SALVETAT par mail christine.salvetat@cdfh.fr ou par téléphone au 04.72.16.41.37</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Le </a:t>
            </a:r>
            <a:r>
              <a:rPr lang="fr-FR" altLang="fr-FR" sz="2000" b="1" dirty="0">
                <a:solidFill>
                  <a:srgbClr val="000099"/>
                </a:solidFill>
                <a:cs typeface="Arial" panose="020B0604020202020204" pitchFamily="34" charset="0"/>
              </a:rPr>
              <a:t>CDFH</a:t>
            </a:r>
            <a:r>
              <a:rPr lang="fr-FR" altLang="fr-FR" sz="2000" dirty="0">
                <a:solidFill>
                  <a:srgbClr val="000099"/>
                </a:solidFill>
                <a:cs typeface="Arial" panose="020B0604020202020204" pitchFamily="34" charset="0"/>
              </a:rPr>
              <a:t> par mail contact@cdfh.fr ou par téléphone au 04.78.45.61.94  </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b="1" dirty="0">
                <a:solidFill>
                  <a:srgbClr val="000099"/>
                </a:solidFill>
                <a:cs typeface="Arial" panose="020B0604020202020204" pitchFamily="34" charset="0"/>
              </a:rPr>
              <a:t>Le ou les enseignants</a:t>
            </a:r>
            <a:r>
              <a:rPr lang="fr-FR" altLang="fr-FR" sz="2000" dirty="0">
                <a:solidFill>
                  <a:srgbClr val="000099"/>
                </a:solidFill>
                <a:cs typeface="Arial" panose="020B0604020202020204" pitchFamily="34" charset="0"/>
              </a:rPr>
              <a:t> lors des pauses</a:t>
            </a:r>
          </a:p>
          <a:p>
            <a:pPr marL="0" indent="0" eaLnBrk="0" hangingPunct="0">
              <a:lnSpc>
                <a:spcPct val="110000"/>
              </a:lnSpc>
              <a:buClr>
                <a:srgbClr val="62C400"/>
              </a:buClr>
            </a:pPr>
            <a:endParaRPr lang="fr-FR" altLang="fr-FR" sz="1200" dirty="0">
              <a:solidFill>
                <a:srgbClr val="000099"/>
              </a:solidFill>
              <a:cs typeface="Arial" panose="020B0604020202020204" pitchFamily="34" charset="0"/>
            </a:endParaRPr>
          </a:p>
        </p:txBody>
      </p:sp>
    </p:spTree>
    <p:extLst>
      <p:ext uri="{BB962C8B-B14F-4D97-AF65-F5344CB8AC3E}">
        <p14:creationId xmlns:p14="http://schemas.microsoft.com/office/powerpoint/2010/main" val="3031454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re 1"/>
          <p:cNvSpPr txBox="1">
            <a:spLocks/>
          </p:cNvSpPr>
          <p:nvPr/>
        </p:nvSpPr>
        <p:spPr bwMode="auto">
          <a:xfrm>
            <a:off x="2303463" y="361950"/>
            <a:ext cx="79502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92162" name="Rectangle 3"/>
          <p:cNvSpPr>
            <a:spLocks noGrp="1" noChangeArrowheads="1"/>
          </p:cNvSpPr>
          <p:nvPr>
            <p:ph type="body" idx="4294967295"/>
          </p:nvPr>
        </p:nvSpPr>
        <p:spPr>
          <a:xfrm>
            <a:off x="808038" y="2387600"/>
            <a:ext cx="10877550" cy="2870200"/>
          </a:xfrm>
          <a:prstGeom prst="rect">
            <a:avLst/>
          </a:prstGeom>
        </p:spPr>
        <p:txBody>
          <a:bodyPr/>
          <a:lstStyle/>
          <a:p>
            <a:pPr marL="0" indent="0">
              <a:lnSpc>
                <a:spcPct val="120000"/>
              </a:lnSpc>
              <a:buFontTx/>
              <a:buNone/>
              <a:defRPr/>
            </a:pPr>
            <a:r>
              <a:rPr lang="fr-FR" sz="1800" dirty="0">
                <a:solidFill>
                  <a:srgbClr val="000099"/>
                </a:solidFill>
                <a:cs typeface="Arial" panose="020B0604020202020204" pitchFamily="34" charset="0"/>
                <a:sym typeface="Wingdings" panose="05000000000000000000" pitchFamily="2" charset="2"/>
              </a:rPr>
              <a:t> </a:t>
            </a:r>
            <a:r>
              <a:rPr lang="fr-FR" sz="1800" dirty="0">
                <a:solidFill>
                  <a:srgbClr val="000099"/>
                </a:solidFill>
                <a:cs typeface="Arial" panose="020B0604020202020204" pitchFamily="34" charset="0"/>
              </a:rPr>
              <a:t>2 situations de déséquilibre entre estrogènes et progestérone   </a:t>
            </a:r>
          </a:p>
          <a:p>
            <a:pPr lvl="1">
              <a:lnSpc>
                <a:spcPct val="120000"/>
              </a:lnSpc>
              <a:buFontTx/>
              <a:buBlip>
                <a:blip r:embed="rId3"/>
              </a:buBlip>
              <a:defRPr/>
            </a:pPr>
            <a:r>
              <a:rPr lang="fr-FR" sz="1800" b="1" dirty="0" err="1">
                <a:solidFill>
                  <a:srgbClr val="000099"/>
                </a:solidFill>
                <a:cs typeface="Arial" panose="020B0604020202020204" pitchFamily="34" charset="0"/>
              </a:rPr>
              <a:t>Hyperestrogénie</a:t>
            </a:r>
            <a:r>
              <a:rPr lang="fr-FR" sz="1800" dirty="0">
                <a:solidFill>
                  <a:srgbClr val="000099"/>
                </a:solidFill>
                <a:cs typeface="Arial" panose="020B0604020202020204" pitchFamily="34" charset="0"/>
              </a:rPr>
              <a:t> </a:t>
            </a:r>
          </a:p>
          <a:p>
            <a:pPr marL="1169988" lvl="1">
              <a:lnSpc>
                <a:spcPct val="120000"/>
              </a:lnSpc>
              <a:buFont typeface="Wingdings" panose="05000000000000000000" pitchFamily="2" charset="2"/>
              <a:buChar char="è"/>
              <a:defRPr/>
            </a:pPr>
            <a:r>
              <a:rPr lang="fr-FR" sz="1800" dirty="0">
                <a:solidFill>
                  <a:srgbClr val="000099"/>
                </a:solidFill>
                <a:cs typeface="Arial" panose="020B0604020202020204" pitchFamily="34" charset="0"/>
              </a:rPr>
              <a:t>rétention d’eau, gonflement mammaire, irritabilité, céphalées, variation des règles en abondance et en fréquence…</a:t>
            </a:r>
          </a:p>
          <a:p>
            <a:pPr marL="457200" lvl="1" indent="0">
              <a:lnSpc>
                <a:spcPct val="120000"/>
              </a:lnSpc>
              <a:buFontTx/>
              <a:buNone/>
              <a:defRPr/>
            </a:pPr>
            <a:endParaRPr lang="fr-FR" sz="1800" dirty="0">
              <a:solidFill>
                <a:srgbClr val="000099"/>
              </a:solidFill>
              <a:cs typeface="Arial" panose="020B0604020202020204" pitchFamily="34" charset="0"/>
            </a:endParaRPr>
          </a:p>
          <a:p>
            <a:pPr lvl="1">
              <a:lnSpc>
                <a:spcPct val="120000"/>
              </a:lnSpc>
              <a:buFontTx/>
              <a:buBlip>
                <a:blip r:embed="rId3"/>
              </a:buBlip>
              <a:defRPr/>
            </a:pPr>
            <a:r>
              <a:rPr lang="fr-FR" sz="1800" b="1" dirty="0" err="1">
                <a:solidFill>
                  <a:srgbClr val="000099"/>
                </a:solidFill>
                <a:cs typeface="Arial" panose="020B0604020202020204" pitchFamily="34" charset="0"/>
              </a:rPr>
              <a:t>Hypoestrogénie</a:t>
            </a:r>
            <a:r>
              <a:rPr lang="fr-FR" sz="1800" dirty="0">
                <a:solidFill>
                  <a:srgbClr val="000099"/>
                </a:solidFill>
                <a:cs typeface="Arial" panose="020B0604020202020204" pitchFamily="34" charset="0"/>
              </a:rPr>
              <a:t> </a:t>
            </a:r>
          </a:p>
          <a:p>
            <a:pPr marL="1169988" lvl="1" indent="-268288">
              <a:lnSpc>
                <a:spcPct val="120000"/>
              </a:lnSpc>
              <a:buFontTx/>
              <a:buNone/>
              <a:defRPr/>
            </a:pPr>
            <a:r>
              <a:rPr lang="fr-FR" sz="1800" dirty="0">
                <a:solidFill>
                  <a:srgbClr val="000099"/>
                </a:solidFill>
                <a:cs typeface="Arial" panose="020B0604020202020204" pitchFamily="34" charset="0"/>
                <a:sym typeface="Wingdings" panose="05000000000000000000" pitchFamily="2" charset="2"/>
              </a:rPr>
              <a:t> </a:t>
            </a:r>
            <a:r>
              <a:rPr lang="fr-FR" sz="1800" dirty="0">
                <a:solidFill>
                  <a:srgbClr val="000099"/>
                </a:solidFill>
                <a:cs typeface="Arial" panose="020B0604020202020204" pitchFamily="34" charset="0"/>
              </a:rPr>
              <a:t>cycles longs, règles peu abondantes, bouffées de chaleur, sécheresse vaginale, tristesse…</a:t>
            </a:r>
          </a:p>
        </p:txBody>
      </p:sp>
      <p:sp>
        <p:nvSpPr>
          <p:cNvPr id="11"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  : Cycle menstruel</a:t>
            </a:r>
          </a:p>
          <a:p>
            <a:pPr defTabSz="914377" fontAlgn="auto">
              <a:spcBef>
                <a:spcPts val="0"/>
              </a:spcBef>
              <a:spcAft>
                <a:spcPts val="0"/>
              </a:spcAft>
              <a:buFontTx/>
              <a:buBlip>
                <a:blip r:embed="rId3"/>
              </a:buBlip>
              <a:defRPr/>
            </a:pPr>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12750" y="2212975"/>
            <a:ext cx="11117263" cy="3914775"/>
          </a:xfrm>
          <a:prstGeom prst="rect">
            <a:avLst/>
          </a:prstGeom>
        </p:spPr>
        <p:txBody>
          <a:bodyPr anchor="ctr">
            <a:normAutofit/>
          </a:bodyPr>
          <a:lstStyle/>
          <a:p>
            <a:pPr marL="0" indent="0">
              <a:buFontTx/>
              <a:buNone/>
              <a:defRPr/>
            </a:pPr>
            <a:r>
              <a:rPr lang="fr-FR" sz="1800" dirty="0">
                <a:solidFill>
                  <a:srgbClr val="000099"/>
                </a:solidFill>
                <a:cs typeface="Arial" panose="020B0604020202020204" pitchFamily="34" charset="0"/>
              </a:rPr>
              <a:t>Selon les situations cliniques :</a:t>
            </a:r>
            <a:br>
              <a:rPr lang="fr-FR" sz="1800" dirty="0">
                <a:solidFill>
                  <a:srgbClr val="000099"/>
                </a:solidFill>
                <a:cs typeface="Arial" panose="020B0604020202020204" pitchFamily="34" charset="0"/>
              </a:rPr>
            </a:br>
            <a:endParaRPr lang="fr-FR" sz="1800" dirty="0">
              <a:solidFill>
                <a:srgbClr val="000099"/>
              </a:solidFill>
              <a:cs typeface="Arial" panose="020B0604020202020204" pitchFamily="34" charset="0"/>
            </a:endParaRPr>
          </a:p>
          <a:p>
            <a:pPr lvl="1">
              <a:buFontTx/>
              <a:buBlip>
                <a:blip r:embed="rId3"/>
              </a:buBlip>
              <a:defRPr/>
            </a:pPr>
            <a:r>
              <a:rPr lang="fr-FR" sz="1800" b="1" dirty="0" err="1">
                <a:solidFill>
                  <a:srgbClr val="000099"/>
                </a:solidFill>
                <a:cs typeface="Arial" panose="020B0604020202020204" pitchFamily="34" charset="0"/>
              </a:rPr>
              <a:t>Hyperestrogénie</a:t>
            </a:r>
            <a:r>
              <a:rPr lang="fr-FR" sz="1800" dirty="0">
                <a:solidFill>
                  <a:srgbClr val="000099"/>
                </a:solidFill>
                <a:cs typeface="Arial" panose="020B0604020202020204" pitchFamily="34" charset="0"/>
              </a:rPr>
              <a:t> : </a:t>
            </a:r>
          </a:p>
          <a:p>
            <a:pPr marL="914400" lvl="2" indent="0">
              <a:buFontTx/>
              <a:buNone/>
              <a:defRPr/>
            </a:pPr>
            <a:r>
              <a:rPr lang="fr-FR" sz="1800" dirty="0">
                <a:solidFill>
                  <a:srgbClr val="000099"/>
                </a:solidFill>
                <a:cs typeface="Arial" panose="020B0604020202020204" pitchFamily="34" charset="0"/>
              </a:rPr>
              <a:t>- Dilution estrogènes (</a:t>
            </a:r>
            <a:r>
              <a:rPr lang="fr-FR" sz="1800" dirty="0" err="1">
                <a:solidFill>
                  <a:srgbClr val="000099"/>
                </a:solidFill>
                <a:cs typeface="Arial" panose="020B0604020202020204" pitchFamily="34" charset="0"/>
              </a:rPr>
              <a:t>Folliculinum</a:t>
            </a:r>
            <a:r>
              <a:rPr lang="fr-FR" sz="1800" dirty="0">
                <a:solidFill>
                  <a:srgbClr val="000099"/>
                </a:solidFill>
                <a:cs typeface="Arial" panose="020B0604020202020204" pitchFamily="34" charset="0"/>
              </a:rPr>
              <a:t>) en haute dilution,</a:t>
            </a:r>
          </a:p>
          <a:p>
            <a:pPr marL="914400" lvl="2" indent="0">
              <a:buFontTx/>
              <a:buNone/>
              <a:defRPr/>
            </a:pPr>
            <a:r>
              <a:rPr lang="fr-FR" sz="1800" dirty="0">
                <a:solidFill>
                  <a:srgbClr val="000099"/>
                </a:solidFill>
                <a:cs typeface="Arial" panose="020B0604020202020204" pitchFamily="34" charset="0"/>
              </a:rPr>
              <a:t>- Si besoin, dilution de progestérone (</a:t>
            </a:r>
            <a:r>
              <a:rPr lang="fr-FR" sz="1800" dirty="0" err="1">
                <a:solidFill>
                  <a:srgbClr val="000099"/>
                </a:solidFill>
                <a:cs typeface="Arial" panose="020B0604020202020204" pitchFamily="34" charset="0"/>
              </a:rPr>
              <a:t>Progesteronum</a:t>
            </a:r>
            <a:r>
              <a:rPr lang="fr-FR" sz="1800" dirty="0">
                <a:solidFill>
                  <a:srgbClr val="000099"/>
                </a:solidFill>
                <a:cs typeface="Arial" panose="020B0604020202020204" pitchFamily="34" charset="0"/>
              </a:rPr>
              <a:t>) en basse dilution</a:t>
            </a:r>
            <a:br>
              <a:rPr lang="fr-FR" sz="1800" dirty="0">
                <a:solidFill>
                  <a:srgbClr val="000099"/>
                </a:solidFill>
                <a:cs typeface="Arial" panose="020B0604020202020204" pitchFamily="34" charset="0"/>
              </a:rPr>
            </a:br>
            <a:endParaRPr lang="fr-FR" sz="1800" dirty="0">
              <a:solidFill>
                <a:srgbClr val="000099"/>
              </a:solidFill>
              <a:cs typeface="Arial" panose="020B0604020202020204" pitchFamily="34" charset="0"/>
            </a:endParaRPr>
          </a:p>
          <a:p>
            <a:pPr lvl="1">
              <a:buFontTx/>
              <a:buBlip>
                <a:blip r:embed="rId3"/>
              </a:buBlip>
              <a:defRPr/>
            </a:pPr>
            <a:r>
              <a:rPr lang="fr-FR" sz="1800" b="1" dirty="0" err="1">
                <a:solidFill>
                  <a:srgbClr val="000099"/>
                </a:solidFill>
                <a:cs typeface="Arial" panose="020B0604020202020204" pitchFamily="34" charset="0"/>
              </a:rPr>
              <a:t>Hypoestrogénie</a:t>
            </a:r>
            <a:r>
              <a:rPr lang="fr-FR" sz="1800" dirty="0">
                <a:solidFill>
                  <a:srgbClr val="000099"/>
                </a:solidFill>
                <a:cs typeface="Arial" panose="020B0604020202020204" pitchFamily="34" charset="0"/>
              </a:rPr>
              <a:t> : </a:t>
            </a:r>
          </a:p>
          <a:p>
            <a:pPr marL="914400" lvl="2" indent="0">
              <a:buFontTx/>
              <a:buNone/>
              <a:defRPr/>
            </a:pPr>
            <a:r>
              <a:rPr lang="fr-FR" sz="1800" dirty="0">
                <a:solidFill>
                  <a:srgbClr val="000099"/>
                </a:solidFill>
                <a:cs typeface="Arial" panose="020B0604020202020204" pitchFamily="34" charset="0"/>
              </a:rPr>
              <a:t>- Dilution de progestérone (</a:t>
            </a:r>
            <a:r>
              <a:rPr lang="fr-FR" sz="1800" dirty="0" err="1">
                <a:solidFill>
                  <a:srgbClr val="000099"/>
                </a:solidFill>
                <a:cs typeface="Arial" panose="020B0604020202020204" pitchFamily="34" charset="0"/>
              </a:rPr>
              <a:t>Progesteronum</a:t>
            </a:r>
            <a:r>
              <a:rPr lang="fr-FR" sz="1800" dirty="0">
                <a:solidFill>
                  <a:srgbClr val="000099"/>
                </a:solidFill>
                <a:cs typeface="Arial" panose="020B0604020202020204" pitchFamily="34" charset="0"/>
              </a:rPr>
              <a:t>) en haute dilution,</a:t>
            </a:r>
          </a:p>
          <a:p>
            <a:pPr marL="1076325" lvl="2" indent="-161925">
              <a:buFontTx/>
              <a:buNone/>
              <a:defRPr/>
            </a:pPr>
            <a:r>
              <a:rPr lang="fr-FR" sz="1800" dirty="0">
                <a:solidFill>
                  <a:srgbClr val="000099"/>
                </a:solidFill>
                <a:cs typeface="Arial" panose="020B0604020202020204" pitchFamily="34" charset="0"/>
              </a:rPr>
              <a:t>- Si besoin, dilution estrogènes (</a:t>
            </a:r>
            <a:r>
              <a:rPr lang="fr-FR" sz="1800" dirty="0" err="1">
                <a:solidFill>
                  <a:srgbClr val="000099"/>
                </a:solidFill>
                <a:cs typeface="Arial" panose="020B0604020202020204" pitchFamily="34" charset="0"/>
              </a:rPr>
              <a:t>Folliculinum</a:t>
            </a:r>
            <a:r>
              <a:rPr lang="fr-FR" sz="1800" dirty="0">
                <a:solidFill>
                  <a:srgbClr val="000099"/>
                </a:solidFill>
                <a:cs typeface="Arial" panose="020B0604020202020204" pitchFamily="34" charset="0"/>
              </a:rPr>
              <a:t>) en 7 CH (ménopause, hypofertilité par carence </a:t>
            </a:r>
            <a:r>
              <a:rPr lang="fr-FR" sz="1800" dirty="0" err="1">
                <a:solidFill>
                  <a:srgbClr val="000099"/>
                </a:solidFill>
                <a:cs typeface="Arial" panose="020B0604020202020204" pitchFamily="34" charset="0"/>
              </a:rPr>
              <a:t>estrogénique</a:t>
            </a:r>
            <a:r>
              <a:rPr lang="fr-FR" sz="1800" dirty="0">
                <a:solidFill>
                  <a:srgbClr val="000099"/>
                </a:solidFill>
                <a:cs typeface="Arial" panose="020B0604020202020204" pitchFamily="34" charset="0"/>
              </a:rPr>
              <a:t>)</a:t>
            </a:r>
          </a:p>
          <a:p>
            <a:pPr lvl="2">
              <a:buFont typeface="Wingdings" charset="2"/>
              <a:buChar char="u"/>
              <a:defRPr/>
            </a:pPr>
            <a:endParaRPr lang="fr-FR" dirty="0"/>
          </a:p>
        </p:txBody>
      </p:sp>
      <p:sp>
        <p:nvSpPr>
          <p:cNvPr id="6"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Dilutions hormonales</a:t>
            </a:r>
          </a:p>
          <a:p>
            <a:pPr marL="0" indent="0" defTabSz="914377" fontAlgn="auto">
              <a:spcBef>
                <a:spcPts val="0"/>
              </a:spcBef>
              <a:spcAft>
                <a:spcPts val="0"/>
              </a:spcAft>
              <a:buFontTx/>
              <a:buNone/>
              <a:defRPr/>
            </a:pPr>
            <a:endParaRPr lang="fr-FR" dirty="0"/>
          </a:p>
        </p:txBody>
      </p:sp>
      <p:sp>
        <p:nvSpPr>
          <p:cNvPr id="313347" name="Titre 1"/>
          <p:cNvSpPr txBox="1">
            <a:spLocks/>
          </p:cNvSpPr>
          <p:nvPr/>
        </p:nvSpPr>
        <p:spPr bwMode="auto">
          <a:xfrm>
            <a:off x="2303463" y="361950"/>
            <a:ext cx="73358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313348" name="Text Box 8"/>
          <p:cNvSpPr txBox="1">
            <a:spLocks noChangeArrowheads="1"/>
          </p:cNvSpPr>
          <p:nvPr/>
        </p:nvSpPr>
        <p:spPr bwMode="auto">
          <a:xfrm>
            <a:off x="2397125" y="1062038"/>
            <a:ext cx="3671888" cy="396875"/>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Prescription médicale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itre 1"/>
          <p:cNvSpPr txBox="1">
            <a:spLocks/>
          </p:cNvSpPr>
          <p:nvPr/>
        </p:nvSpPr>
        <p:spPr bwMode="auto">
          <a:xfrm>
            <a:off x="2303463" y="361950"/>
            <a:ext cx="766445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8" name="AutoShape 7"/>
          <p:cNvSpPr>
            <a:spLocks noChangeAspect="1" noChangeArrowheads="1"/>
          </p:cNvSpPr>
          <p:nvPr/>
        </p:nvSpPr>
        <p:spPr bwMode="auto">
          <a:xfrm>
            <a:off x="3835400" y="1470025"/>
            <a:ext cx="4467225"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r>
              <a:rPr lang="fr-FR" altLang="fr-FR" sz="1000" dirty="0">
                <a:solidFill>
                  <a:srgbClr val="000000"/>
                </a:solidFill>
                <a:latin typeface="Comic Sans MS" panose="030F0702030302020204" pitchFamily="66" charset="0"/>
              </a:rPr>
              <a:t>	</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a:t>
            </a:r>
            <a:r>
              <a:rPr lang="fr-FR" altLang="fr-FR" sz="1000" dirty="0">
                <a:solidFill>
                  <a:srgbClr val="000090"/>
                </a:solidFill>
                <a:latin typeface="Comic Sans MS" panose="030F0702030302020204" pitchFamily="66" charset="0"/>
              </a:rPr>
              <a:t>Valérie (31 ans)</a:t>
            </a: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0"/>
                </a:solidFill>
                <a:latin typeface="Comic Sans MS" panose="030F0702030302020204" pitchFamily="66" charset="0"/>
              </a:rPr>
              <a:t>FOLLICULINUM 15 CH</a:t>
            </a:r>
          </a:p>
          <a:p>
            <a:pPr eaLnBrk="0" fontAlgn="auto" hangingPunct="0">
              <a:spcBef>
                <a:spcPts val="0"/>
              </a:spcBef>
              <a:spcAft>
                <a:spcPts val="0"/>
              </a:spcAft>
              <a:defRPr/>
            </a:pPr>
            <a:r>
              <a:rPr lang="fr-FR" altLang="fr-FR" sz="1400" dirty="0">
                <a:solidFill>
                  <a:srgbClr val="000090"/>
                </a:solidFill>
                <a:latin typeface="Comic Sans MS" panose="030F0702030302020204" pitchFamily="66" charset="0"/>
              </a:rPr>
              <a:t>	1 dose J8 et J20</a:t>
            </a:r>
          </a:p>
          <a:p>
            <a:pPr eaLnBrk="0" fontAlgn="auto" hangingPunct="0">
              <a:spcBef>
                <a:spcPct val="60000"/>
              </a:spcBef>
              <a:spcAft>
                <a:spcPts val="0"/>
              </a:spcAft>
              <a:defRPr/>
            </a:pPr>
            <a:r>
              <a:rPr lang="fr-FR" altLang="fr-FR" sz="1400" dirty="0">
                <a:solidFill>
                  <a:srgbClr val="000090"/>
                </a:solidFill>
                <a:latin typeface="Comic Sans MS" panose="030F0702030302020204" pitchFamily="66" charset="0"/>
              </a:rPr>
              <a:t>	</a:t>
            </a:r>
            <a:r>
              <a:rPr lang="fr-FR" altLang="fr-FR" sz="1400" b="1" dirty="0">
                <a:solidFill>
                  <a:srgbClr val="000090"/>
                </a:solidFill>
                <a:latin typeface="Comic Sans MS" panose="030F0702030302020204" pitchFamily="66" charset="0"/>
              </a:rPr>
              <a:t>LAC CANINUM 15 CH</a:t>
            </a:r>
            <a:endParaRPr lang="fr-FR" altLang="fr-FR" sz="1400" dirty="0">
              <a:solidFill>
                <a:srgbClr val="00009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000090"/>
                </a:solidFill>
                <a:latin typeface="Comic Sans MS" panose="030F0702030302020204" pitchFamily="66" charset="0"/>
              </a:rPr>
              <a:t>	</a:t>
            </a:r>
            <a:r>
              <a:rPr lang="fr-FR" altLang="fr-FR" sz="1400" dirty="0">
                <a:solidFill>
                  <a:srgbClr val="000090"/>
                </a:solidFill>
                <a:latin typeface="Comic Sans MS" panose="030F0702030302020204" pitchFamily="66" charset="0"/>
              </a:rPr>
              <a:t>5 granules 3 fois par jour si douleurs </a:t>
            </a:r>
          </a:p>
          <a:p>
            <a:pPr eaLnBrk="0" fontAlgn="auto" hangingPunct="0">
              <a:spcBef>
                <a:spcPct val="30000"/>
              </a:spcBef>
              <a:spcAft>
                <a:spcPts val="0"/>
              </a:spcAft>
              <a:defRPr/>
            </a:pPr>
            <a:r>
              <a:rPr lang="fr-FR" altLang="fr-FR" sz="1400" dirty="0">
                <a:solidFill>
                  <a:srgbClr val="000090"/>
                </a:solidFill>
                <a:latin typeface="Comic Sans MS" panose="030F0702030302020204" pitchFamily="66" charset="0"/>
              </a:rPr>
              <a:t>	au niveau des seins</a:t>
            </a:r>
          </a:p>
          <a:p>
            <a:pPr eaLnBrk="0" fontAlgn="auto" hangingPunct="0">
              <a:spcBef>
                <a:spcPts val="1200"/>
              </a:spcBef>
              <a:spcAft>
                <a:spcPts val="0"/>
              </a:spcAft>
              <a:defRPr/>
            </a:pPr>
            <a:r>
              <a:rPr lang="fr-FR" altLang="fr-FR" sz="1400" dirty="0">
                <a:solidFill>
                  <a:srgbClr val="000090"/>
                </a:solidFill>
                <a:latin typeface="Comic Sans MS" panose="030F0702030302020204" pitchFamily="66" charset="0"/>
              </a:rPr>
              <a:t>Traitement pour 3 mois</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p:txBody>
      </p:sp>
      <p:sp>
        <p:nvSpPr>
          <p:cNvPr id="315395" name="Text Box 8"/>
          <p:cNvSpPr txBox="1">
            <a:spLocks noChangeArrowheads="1"/>
          </p:cNvSpPr>
          <p:nvPr/>
        </p:nvSpPr>
        <p:spPr bwMode="auto">
          <a:xfrm>
            <a:off x="2397125" y="1062038"/>
            <a:ext cx="3671888" cy="396875"/>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Prescription médicale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569913" y="2287588"/>
            <a:ext cx="11199812" cy="3341687"/>
          </a:xfrm>
          <a:prstGeom prst="rect">
            <a:avLst/>
          </a:prstGeom>
        </p:spPr>
        <p:txBody>
          <a:bodyPr/>
          <a:lstStyle/>
          <a:p>
            <a:pPr>
              <a:buFontTx/>
              <a:buBlip>
                <a:blip r:embed="rId3"/>
              </a:buBlip>
              <a:defRPr/>
            </a:pPr>
            <a:r>
              <a:rPr lang="fr-FR" sz="2000" b="1" dirty="0">
                <a:solidFill>
                  <a:srgbClr val="000099"/>
                </a:solidFill>
                <a:cs typeface="Arial" panose="020B0604020202020204" pitchFamily="34" charset="0"/>
              </a:rPr>
              <a:t>Symptômes physiques et émotionnels : </a:t>
            </a:r>
            <a:r>
              <a:rPr lang="fr-FR" sz="2000" dirty="0">
                <a:solidFill>
                  <a:srgbClr val="000099"/>
                </a:solidFill>
                <a:cs typeface="Arial" panose="020B0604020202020204" pitchFamily="34" charset="0"/>
              </a:rPr>
              <a:t>de 2 à 7 jours </a:t>
            </a:r>
            <a:r>
              <a:rPr lang="fr-FR" sz="2000" b="1" dirty="0">
                <a:solidFill>
                  <a:srgbClr val="000099"/>
                </a:solidFill>
                <a:cs typeface="Arial" panose="020B0604020202020204" pitchFamily="34" charset="0"/>
              </a:rPr>
              <a:t>avant les règles </a:t>
            </a:r>
            <a:r>
              <a:rPr lang="fr-FR" sz="2000" dirty="0">
                <a:solidFill>
                  <a:srgbClr val="000099"/>
                </a:solidFill>
                <a:cs typeface="Arial" panose="020B0604020202020204" pitchFamily="34" charset="0"/>
              </a:rPr>
              <a:t>et fin avec l’arrivée des règles</a:t>
            </a:r>
          </a:p>
          <a:p>
            <a:pPr marL="0" indent="0">
              <a:buFontTx/>
              <a:buNone/>
              <a:defRPr/>
            </a:pPr>
            <a:endParaRPr lang="fr-FR" sz="2000" dirty="0">
              <a:solidFill>
                <a:srgbClr val="000099"/>
              </a:solidFill>
              <a:cs typeface="Arial" panose="020B0604020202020204" pitchFamily="34" charset="0"/>
            </a:endParaRPr>
          </a:p>
          <a:p>
            <a:pPr>
              <a:buFontTx/>
              <a:buBlip>
                <a:blip r:embed="rId3"/>
              </a:buBlip>
              <a:defRPr/>
            </a:pPr>
            <a:r>
              <a:rPr lang="fr-FR" sz="2000" b="1" dirty="0">
                <a:solidFill>
                  <a:srgbClr val="000099"/>
                </a:solidFill>
              </a:rPr>
              <a:t>Symptômes</a:t>
            </a:r>
            <a:r>
              <a:rPr lang="fr-FR" sz="2000" dirty="0">
                <a:solidFill>
                  <a:srgbClr val="000099"/>
                </a:solidFill>
              </a:rPr>
              <a:t> </a:t>
            </a:r>
            <a:r>
              <a:rPr lang="fr-FR" sz="2000" b="1" dirty="0">
                <a:solidFill>
                  <a:srgbClr val="000099"/>
                </a:solidFill>
              </a:rPr>
              <a:t>les plus fréquents </a:t>
            </a:r>
            <a:r>
              <a:rPr lang="fr-FR" sz="2000" dirty="0">
                <a:solidFill>
                  <a:srgbClr val="000099"/>
                </a:solidFill>
              </a:rPr>
              <a:t>: douleurs mammaires, abdomino-pelviennes avec sensation de gonflement, migraines, troubles de l’humeur, fatigue, acné…</a:t>
            </a:r>
          </a:p>
          <a:p>
            <a:pPr marL="0" indent="0">
              <a:buFontTx/>
              <a:buNone/>
              <a:defRPr/>
            </a:pPr>
            <a:endParaRPr lang="fr-FR" sz="2000" dirty="0">
              <a:solidFill>
                <a:srgbClr val="000099"/>
              </a:solidFill>
            </a:endParaRPr>
          </a:p>
          <a:p>
            <a:pPr>
              <a:buFontTx/>
              <a:buBlip>
                <a:blip r:embed="rId3"/>
              </a:buBlip>
              <a:defRPr/>
            </a:pPr>
            <a:r>
              <a:rPr lang="fr-FR" sz="2000" b="1" dirty="0">
                <a:solidFill>
                  <a:srgbClr val="000099"/>
                </a:solidFill>
              </a:rPr>
              <a:t>Près de 75% des femmes* </a:t>
            </a:r>
            <a:r>
              <a:rPr lang="fr-FR" sz="2000" dirty="0">
                <a:solidFill>
                  <a:srgbClr val="000099"/>
                </a:solidFill>
              </a:rPr>
              <a:t>en période génitale présentent des symptômes prémenstruels</a:t>
            </a:r>
          </a:p>
          <a:p>
            <a:pPr marL="714375" indent="-350838">
              <a:buFontTx/>
              <a:buNone/>
              <a:defRPr/>
            </a:pPr>
            <a:r>
              <a:rPr lang="fr-FR" sz="2000" dirty="0">
                <a:solidFill>
                  <a:srgbClr val="000099"/>
                </a:solidFill>
                <a:cs typeface="Arial" panose="020B0604020202020204" pitchFamily="34" charset="0"/>
                <a:sym typeface="Wingdings" panose="05000000000000000000" pitchFamily="2" charset="2"/>
              </a:rPr>
              <a:t> </a:t>
            </a:r>
            <a:r>
              <a:rPr lang="fr-FR" sz="2000" dirty="0">
                <a:solidFill>
                  <a:srgbClr val="000099"/>
                </a:solidFill>
                <a:cs typeface="Arial" panose="020B0604020202020204" pitchFamily="34" charset="0"/>
              </a:rPr>
              <a:t>de </a:t>
            </a:r>
            <a:r>
              <a:rPr lang="fr-FR" sz="2000" b="1" dirty="0">
                <a:solidFill>
                  <a:srgbClr val="000099"/>
                </a:solidFill>
                <a:cs typeface="Arial" panose="020B0604020202020204" pitchFamily="34" charset="0"/>
              </a:rPr>
              <a:t>20 % à 30 % des femmes*</a:t>
            </a:r>
            <a:r>
              <a:rPr lang="fr-FR" sz="2000" dirty="0">
                <a:solidFill>
                  <a:srgbClr val="000099"/>
                </a:solidFill>
                <a:cs typeface="Arial" panose="020B0604020202020204" pitchFamily="34" charset="0"/>
              </a:rPr>
              <a:t> ont des symptômes suffisamment intenses pour interférer avec leurs activités quotidiennes</a:t>
            </a:r>
            <a:endParaRPr lang="fr-FR" sz="2000" dirty="0">
              <a:cs typeface="Arial" panose="020B0604020202020204" pitchFamily="34" charset="0"/>
            </a:endParaRPr>
          </a:p>
          <a:p>
            <a:pPr marL="0" indent="0">
              <a:buFontTx/>
              <a:buNone/>
              <a:defRPr/>
            </a:pPr>
            <a:endParaRPr lang="fr-FR" sz="2000" dirty="0">
              <a:solidFill>
                <a:srgbClr val="000099"/>
              </a:solidFill>
            </a:endParaRPr>
          </a:p>
          <a:p>
            <a:pPr marL="0" indent="0">
              <a:buFontTx/>
              <a:buNone/>
              <a:defRPr/>
            </a:pPr>
            <a:endParaRPr lang="fr-FR" sz="2000" dirty="0">
              <a:solidFill>
                <a:srgbClr val="FF0000"/>
              </a:solidFill>
            </a:endParaRP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
        <p:nvSpPr>
          <p:cNvPr id="31744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317444" name="Text Box 8"/>
          <p:cNvSpPr txBox="1">
            <a:spLocks noChangeArrowheads="1"/>
          </p:cNvSpPr>
          <p:nvPr/>
        </p:nvSpPr>
        <p:spPr bwMode="auto">
          <a:xfrm>
            <a:off x="2397125" y="1074738"/>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Syndrome prémenstruel</a:t>
            </a:r>
          </a:p>
        </p:txBody>
      </p:sp>
      <p:sp>
        <p:nvSpPr>
          <p:cNvPr id="317445" name="Text Box 54"/>
          <p:cNvSpPr txBox="1">
            <a:spLocks noChangeArrowheads="1"/>
          </p:cNvSpPr>
          <p:nvPr/>
        </p:nvSpPr>
        <p:spPr bwMode="auto">
          <a:xfrm>
            <a:off x="0" y="6263456"/>
            <a:ext cx="9085263" cy="400050"/>
          </a:xfrm>
          <a:prstGeom prst="rect">
            <a:avLst/>
          </a:prstGeom>
          <a:noFill/>
          <a:ln w="9525">
            <a:noFill/>
            <a:miter lim="800000"/>
            <a:headEnd/>
            <a:tailEnd/>
          </a:ln>
        </p:spPr>
        <p:txBody>
          <a:bodyPr>
            <a:spAutoFit/>
          </a:bodyPr>
          <a:lstStyle/>
          <a:p>
            <a:pPr marL="620713" indent="-620713"/>
            <a:r>
              <a:rPr lang="fr-FR" altLang="fr-FR" sz="1000" i="1" dirty="0">
                <a:solidFill>
                  <a:srgbClr val="000099"/>
                </a:solidFill>
                <a:cs typeface="Arial" charset="0"/>
              </a:rPr>
              <a:t>* </a:t>
            </a:r>
            <a:r>
              <a:rPr lang="fr-FR" altLang="fr-FR" sz="1000" i="1" u="sng" dirty="0">
                <a:solidFill>
                  <a:srgbClr val="000099"/>
                </a:solidFill>
                <a:cs typeface="Arial" charset="0"/>
              </a:rPr>
              <a:t>Source</a:t>
            </a:r>
            <a:r>
              <a:rPr lang="fr-FR" altLang="fr-FR" sz="1000" i="1" dirty="0">
                <a:solidFill>
                  <a:srgbClr val="000099"/>
                </a:solidFill>
                <a:cs typeface="Arial" charset="0"/>
              </a:rPr>
              <a:t> : </a:t>
            </a:r>
            <a:r>
              <a:rPr lang="fr-FR" altLang="fr-FR" sz="1000" i="1" dirty="0" err="1">
                <a:solidFill>
                  <a:srgbClr val="000099"/>
                </a:solidFill>
                <a:cs typeface="Arial" charset="0"/>
              </a:rPr>
              <a:t>UpToDate</a:t>
            </a:r>
            <a:r>
              <a:rPr lang="fr-FR" altLang="fr-FR" sz="1000" i="1" dirty="0">
                <a:solidFill>
                  <a:srgbClr val="000099"/>
                </a:solidFill>
                <a:cs typeface="Arial" charset="0"/>
              </a:rPr>
              <a:t>. </a:t>
            </a:r>
            <a:r>
              <a:rPr lang="fr-FR" altLang="fr-FR" sz="1000" i="1" dirty="0" err="1">
                <a:solidFill>
                  <a:srgbClr val="000099"/>
                </a:solidFill>
                <a:cs typeface="Arial" charset="0"/>
              </a:rPr>
              <a:t>Premenstrual</a:t>
            </a:r>
            <a:r>
              <a:rPr lang="fr-FR" altLang="fr-FR" sz="1000" i="1" dirty="0">
                <a:solidFill>
                  <a:srgbClr val="000099"/>
                </a:solidFill>
                <a:cs typeface="Arial" charset="0"/>
              </a:rPr>
              <a:t> syndrome - </a:t>
            </a:r>
            <a:r>
              <a:rPr lang="fr-FR" altLang="fr-FR" sz="1000" i="1" dirty="0" err="1">
                <a:solidFill>
                  <a:srgbClr val="000099"/>
                </a:solidFill>
                <a:cs typeface="Arial" charset="0"/>
              </a:rPr>
              <a:t>Epidemiology</a:t>
            </a:r>
            <a:r>
              <a:rPr lang="fr-FR" altLang="fr-FR" sz="1000" i="1" dirty="0">
                <a:solidFill>
                  <a:srgbClr val="000099"/>
                </a:solidFill>
                <a:cs typeface="Arial" charset="0"/>
              </a:rPr>
              <a:t> and </a:t>
            </a:r>
            <a:r>
              <a:rPr lang="fr-FR" altLang="fr-FR" sz="1000" i="1" dirty="0" err="1">
                <a:solidFill>
                  <a:srgbClr val="000099"/>
                </a:solidFill>
                <a:cs typeface="Arial" charset="0"/>
              </a:rPr>
              <a:t>pathogenesis</a:t>
            </a:r>
            <a:r>
              <a:rPr lang="fr-FR" altLang="fr-FR" sz="1000" i="1" dirty="0">
                <a:solidFill>
                  <a:srgbClr val="000099"/>
                </a:solidFill>
                <a:cs typeface="Arial" charset="0"/>
              </a:rPr>
              <a:t> of </a:t>
            </a:r>
            <a:r>
              <a:rPr lang="fr-FR" altLang="fr-FR" sz="1000" i="1" dirty="0" err="1">
                <a:solidFill>
                  <a:srgbClr val="000099"/>
                </a:solidFill>
                <a:cs typeface="Arial" charset="0"/>
              </a:rPr>
              <a:t>premenstrual</a:t>
            </a:r>
            <a:r>
              <a:rPr lang="fr-FR" altLang="fr-FR" sz="1000" i="1" dirty="0">
                <a:solidFill>
                  <a:srgbClr val="000099"/>
                </a:solidFill>
                <a:cs typeface="Arial" charset="0"/>
              </a:rPr>
              <a:t> syndrome and </a:t>
            </a:r>
            <a:r>
              <a:rPr lang="fr-FR" altLang="fr-FR" sz="1000" i="1" dirty="0" err="1">
                <a:solidFill>
                  <a:srgbClr val="000099"/>
                </a:solidFill>
                <a:cs typeface="Arial" charset="0"/>
              </a:rPr>
              <a:t>premenstrual</a:t>
            </a:r>
            <a:r>
              <a:rPr lang="fr-FR" altLang="fr-FR" sz="1000" i="1" dirty="0">
                <a:solidFill>
                  <a:srgbClr val="000099"/>
                </a:solidFill>
                <a:cs typeface="Arial" charset="0"/>
              </a:rPr>
              <a:t> </a:t>
            </a:r>
            <a:r>
              <a:rPr lang="fr-FR" altLang="fr-FR" sz="1000" i="1" dirty="0" err="1">
                <a:solidFill>
                  <a:srgbClr val="000099"/>
                </a:solidFill>
                <a:cs typeface="Arial" charset="0"/>
              </a:rPr>
              <a:t>dysphoric</a:t>
            </a:r>
            <a:r>
              <a:rPr lang="fr-FR" altLang="fr-FR" sz="1000" i="1" dirty="0">
                <a:solidFill>
                  <a:srgbClr val="000099"/>
                </a:solidFill>
                <a:cs typeface="Arial" charset="0"/>
              </a:rPr>
              <a:t> </a:t>
            </a:r>
            <a:r>
              <a:rPr lang="fr-FR" altLang="fr-FR" sz="1000" i="1" dirty="0" err="1">
                <a:solidFill>
                  <a:srgbClr val="000099"/>
                </a:solidFill>
                <a:cs typeface="Arial" charset="0"/>
              </a:rPr>
              <a:t>disorder</a:t>
            </a:r>
            <a:r>
              <a:rPr lang="fr-FR" altLang="fr-FR" sz="1000" i="1" dirty="0">
                <a:solidFill>
                  <a:srgbClr val="000099"/>
                </a:solidFill>
                <a:cs typeface="Arial" charset="0"/>
              </a:rPr>
              <a:t>, </a:t>
            </a:r>
            <a:r>
              <a:rPr lang="fr-FR" altLang="fr-FR" sz="1000" i="1" dirty="0" err="1">
                <a:solidFill>
                  <a:srgbClr val="000099"/>
                </a:solidFill>
                <a:cs typeface="Arial" charset="0"/>
              </a:rPr>
              <a:t>UpToDate</a:t>
            </a:r>
            <a:r>
              <a:rPr lang="fr-FR" altLang="fr-FR" sz="1000" i="1" dirty="0">
                <a:solidFill>
                  <a:srgbClr val="000099"/>
                </a:solidFill>
                <a:cs typeface="Arial" charset="0"/>
              </a:rPr>
              <a:t>. [Consulté le 20 juillet 2017]. www.uptodate.com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Espace réservé du contenu 2"/>
          <p:cNvSpPr>
            <a:spLocks noGrp="1"/>
          </p:cNvSpPr>
          <p:nvPr>
            <p:ph idx="4294967295"/>
          </p:nvPr>
        </p:nvSpPr>
        <p:spPr bwMode="auto">
          <a:xfrm>
            <a:off x="1238250" y="2406650"/>
            <a:ext cx="10515600" cy="1852613"/>
          </a:xfrm>
          <a:prstGeom prst="rect">
            <a:avLst/>
          </a:prstGeom>
          <a:noFill/>
          <a:ln>
            <a:miter lim="800000"/>
            <a:headEnd/>
            <a:tailEnd/>
          </a:ln>
        </p:spPr>
        <p:txBody>
          <a:bodyPr/>
          <a:lstStyle/>
          <a:p>
            <a:pPr>
              <a:buFontTx/>
              <a:buBlip>
                <a:blip r:embed="rId3"/>
              </a:buBlip>
            </a:pPr>
            <a:r>
              <a:rPr lang="fr-FR" sz="2000">
                <a:solidFill>
                  <a:srgbClr val="000099"/>
                </a:solidFill>
                <a:cs typeface="Arial" charset="0"/>
              </a:rPr>
              <a:t>Douleurs au niveau des seins </a:t>
            </a:r>
            <a:r>
              <a:rPr lang="fr-FR" sz="2000" b="1">
                <a:solidFill>
                  <a:srgbClr val="000099"/>
                </a:solidFill>
                <a:cs typeface="Arial" charset="0"/>
              </a:rPr>
              <a:t>en 2ème partie de cycle</a:t>
            </a:r>
            <a:endParaRPr lang="fr-FR" sz="2000">
              <a:solidFill>
                <a:srgbClr val="000099"/>
              </a:solidFill>
              <a:cs typeface="Arial" charset="0"/>
            </a:endParaRPr>
          </a:p>
          <a:p>
            <a:pPr>
              <a:lnSpc>
                <a:spcPct val="150000"/>
              </a:lnSpc>
              <a:buFontTx/>
              <a:buBlip>
                <a:blip r:embed="rId3"/>
              </a:buBlip>
            </a:pPr>
            <a:r>
              <a:rPr lang="fr-FR" sz="2000">
                <a:solidFill>
                  <a:srgbClr val="000099"/>
                </a:solidFill>
                <a:cs typeface="Arial" charset="0"/>
              </a:rPr>
              <a:t>Seins gonflés, rosé ou rouges </a:t>
            </a:r>
          </a:p>
          <a:p>
            <a:pPr>
              <a:lnSpc>
                <a:spcPct val="150000"/>
              </a:lnSpc>
              <a:buFontTx/>
              <a:buBlip>
                <a:blip r:embed="rId3"/>
              </a:buBlip>
            </a:pPr>
            <a:r>
              <a:rPr lang="fr-FR" sz="2000">
                <a:solidFill>
                  <a:srgbClr val="000099"/>
                </a:solidFill>
                <a:cs typeface="Arial" charset="0"/>
              </a:rPr>
              <a:t>Absence d’écoulement mammaire</a:t>
            </a:r>
          </a:p>
        </p:txBody>
      </p:sp>
      <p:sp>
        <p:nvSpPr>
          <p:cNvPr id="319490" name="Text Box 8"/>
          <p:cNvSpPr txBox="1">
            <a:spLocks noChangeArrowheads="1"/>
          </p:cNvSpPr>
          <p:nvPr/>
        </p:nvSpPr>
        <p:spPr bwMode="auto">
          <a:xfrm>
            <a:off x="2392363" y="1076325"/>
            <a:ext cx="6557962"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Syndrome prémenstruel : seins douloureux</a:t>
            </a:r>
          </a:p>
        </p:txBody>
      </p:sp>
      <p:sp>
        <p:nvSpPr>
          <p:cNvPr id="319491" name="Titre 1"/>
          <p:cNvSpPr txBox="1">
            <a:spLocks/>
          </p:cNvSpPr>
          <p:nvPr/>
        </p:nvSpPr>
        <p:spPr bwMode="auto">
          <a:xfrm>
            <a:off x="2303463" y="361950"/>
            <a:ext cx="838517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12" name="Text Box 7"/>
          <p:cNvSpPr txBox="1">
            <a:spLocks noChangeArrowheads="1"/>
          </p:cNvSpPr>
          <p:nvPr/>
        </p:nvSpPr>
        <p:spPr bwMode="auto">
          <a:xfrm>
            <a:off x="2935288" y="4576763"/>
            <a:ext cx="4021137" cy="496887"/>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lnSpc>
                <a:spcPct val="150000"/>
              </a:lnSpc>
              <a:buClr>
                <a:srgbClr val="62C400"/>
              </a:buClr>
              <a:defRPr/>
            </a:pPr>
            <a:r>
              <a:rPr lang="fr-FR" altLang="fr-FR" sz="2000" dirty="0">
                <a:solidFill>
                  <a:srgbClr val="000099"/>
                </a:solidFill>
                <a:latin typeface="+mj-lt"/>
              </a:rPr>
              <a:t>Si existence d’un nodule</a:t>
            </a:r>
          </a:p>
        </p:txBody>
      </p:sp>
      <p:pic>
        <p:nvPicPr>
          <p:cNvPr id="319493" name="Picture 2" descr="Afficher l'image d'origine"/>
          <p:cNvPicPr>
            <a:picLocks noChangeAspect="1" noChangeArrowheads="1"/>
          </p:cNvPicPr>
          <p:nvPr/>
        </p:nvPicPr>
        <p:blipFill>
          <a:blip r:embed="rId4"/>
          <a:srcRect/>
          <a:stretch>
            <a:fillRect/>
          </a:stretch>
        </p:blipFill>
        <p:spPr bwMode="auto">
          <a:xfrm>
            <a:off x="1681163" y="4622800"/>
            <a:ext cx="815975" cy="1171575"/>
          </a:xfrm>
          <a:prstGeom prst="rect">
            <a:avLst/>
          </a:prstGeom>
          <a:noFill/>
          <a:ln w="9525">
            <a:noFill/>
            <a:miter lim="800000"/>
            <a:headEnd/>
            <a:tailEnd/>
          </a:ln>
        </p:spPr>
      </p:pic>
      <p:pic>
        <p:nvPicPr>
          <p:cNvPr id="319494" name="Image 1"/>
          <p:cNvPicPr>
            <a:picLocks noChangeAspect="1"/>
          </p:cNvPicPr>
          <p:nvPr/>
        </p:nvPicPr>
        <p:blipFill>
          <a:blip r:embed="rId5"/>
          <a:srcRect/>
          <a:stretch>
            <a:fillRect/>
          </a:stretch>
        </p:blipFill>
        <p:spPr bwMode="auto">
          <a:xfrm>
            <a:off x="6467475" y="3905250"/>
            <a:ext cx="1316038" cy="1095375"/>
          </a:xfrm>
          <a:prstGeom prst="rect">
            <a:avLst/>
          </a:prstGeom>
          <a:noFill/>
          <a:ln w="9525">
            <a:noFill/>
            <a:miter lim="800000"/>
            <a:headEnd/>
            <a:tailEnd/>
          </a:ln>
        </p:spPr>
      </p:pic>
      <p:sp>
        <p:nvSpPr>
          <p:cNvPr id="319495" name="Rectangle 14"/>
          <p:cNvSpPr>
            <a:spLocks noChangeArrowheads="1"/>
          </p:cNvSpPr>
          <p:nvPr/>
        </p:nvSpPr>
        <p:spPr bwMode="auto">
          <a:xfrm>
            <a:off x="2867025" y="5292725"/>
            <a:ext cx="3879850" cy="461963"/>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sp>
        <p:nvSpPr>
          <p:cNvPr id="17"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ext Box 8"/>
          <p:cNvSpPr txBox="1">
            <a:spLocks noChangeArrowheads="1"/>
          </p:cNvSpPr>
          <p:nvPr/>
        </p:nvSpPr>
        <p:spPr bwMode="auto">
          <a:xfrm>
            <a:off x="2392363" y="1071563"/>
            <a:ext cx="6557962"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Syndrome prémenstruel : seins douloureux</a:t>
            </a:r>
          </a:p>
        </p:txBody>
      </p:sp>
      <p:sp>
        <p:nvSpPr>
          <p:cNvPr id="321538" name="Titre 1"/>
          <p:cNvSpPr txBox="1">
            <a:spLocks/>
          </p:cNvSpPr>
          <p:nvPr/>
        </p:nvSpPr>
        <p:spPr bwMode="auto">
          <a:xfrm>
            <a:off x="2303463" y="361950"/>
            <a:ext cx="81153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9" name="Text Box 16"/>
          <p:cNvSpPr txBox="1">
            <a:spLocks noChangeArrowheads="1"/>
          </p:cNvSpPr>
          <p:nvPr/>
        </p:nvSpPr>
        <p:spPr bwMode="auto">
          <a:xfrm>
            <a:off x="147638" y="1774825"/>
            <a:ext cx="4824412" cy="9048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b="1" dirty="0">
                <a:solidFill>
                  <a:srgbClr val="000090"/>
                </a:solidFill>
                <a:cs typeface="Arial" panose="020B0604020202020204" pitchFamily="34" charset="0"/>
              </a:rPr>
              <a:t>Seins très douloureux avant les règles</a:t>
            </a:r>
          </a:p>
          <a:p>
            <a:pPr marL="274638" indent="0" fontAlgn="auto">
              <a:lnSpc>
                <a:spcPct val="110000"/>
              </a:lnSpc>
              <a:spcBef>
                <a:spcPts val="0"/>
              </a:spcBef>
              <a:spcAft>
                <a:spcPts val="0"/>
              </a:spcAft>
              <a:buClr>
                <a:srgbClr val="33CC33"/>
              </a:buClr>
              <a:tabLst>
                <a:tab pos="200025" algn="l"/>
                <a:tab pos="274638" algn="l"/>
              </a:tabLst>
              <a:defRPr/>
            </a:pPr>
            <a:r>
              <a:rPr lang="fr-FR" altLang="fr-FR" sz="1600" dirty="0">
                <a:solidFill>
                  <a:srgbClr val="000090"/>
                </a:solidFill>
                <a:cs typeface="Arial" panose="020B0604020202020204" pitchFamily="34" charset="0"/>
              </a:rPr>
              <a:t>Alternance des douleurs d’un côté à l’autre</a:t>
            </a:r>
          </a:p>
          <a:p>
            <a:pPr marL="274638" indent="0" fontAlgn="auto">
              <a:lnSpc>
                <a:spcPct val="110000"/>
              </a:lnSpc>
              <a:spcBef>
                <a:spcPts val="0"/>
              </a:spcBef>
              <a:spcAft>
                <a:spcPts val="0"/>
              </a:spcAft>
              <a:buClr>
                <a:srgbClr val="33CC33"/>
              </a:buClr>
              <a:defRPr/>
            </a:pPr>
            <a:r>
              <a:rPr lang="fr-FR" altLang="fr-FR" sz="1600" i="1" dirty="0">
                <a:solidFill>
                  <a:srgbClr val="000090"/>
                </a:solidFill>
                <a:cs typeface="Arial" panose="020B0604020202020204" pitchFamily="34" charset="0"/>
              </a:rPr>
              <a:t>Aggravation par le toucher et les secousses</a:t>
            </a:r>
          </a:p>
        </p:txBody>
      </p:sp>
      <p:sp>
        <p:nvSpPr>
          <p:cNvPr id="10" name="Text Box 6"/>
          <p:cNvSpPr txBox="1">
            <a:spLocks noChangeArrowheads="1"/>
          </p:cNvSpPr>
          <p:nvPr/>
        </p:nvSpPr>
        <p:spPr bwMode="auto">
          <a:xfrm>
            <a:off x="7924800" y="1708150"/>
            <a:ext cx="32178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Lac </a:t>
            </a:r>
            <a:r>
              <a:rPr lang="fr-FR" altLang="fr-FR" b="1" dirty="0" err="1">
                <a:solidFill>
                  <a:srgbClr val="000099"/>
                </a:solidFill>
                <a:latin typeface="+mj-lt"/>
                <a:ea typeface="ＭＳ Ｐゴシック" panose="020B0600070205080204" pitchFamily="34" charset="-128"/>
              </a:rPr>
              <a:t>caninum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3 fois par jour - ESA</a:t>
            </a:r>
          </a:p>
        </p:txBody>
      </p:sp>
      <p:sp>
        <p:nvSpPr>
          <p:cNvPr id="11" name="Text Box 6"/>
          <p:cNvSpPr txBox="1">
            <a:spLocks noChangeArrowheads="1"/>
          </p:cNvSpPr>
          <p:nvPr/>
        </p:nvSpPr>
        <p:spPr bwMode="auto">
          <a:xfrm>
            <a:off x="7924800" y="2917825"/>
            <a:ext cx="32178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pl-PL" altLang="fr-FR" b="1" dirty="0">
                <a:solidFill>
                  <a:srgbClr val="000099"/>
                </a:solidFill>
                <a:latin typeface="+mj-lt"/>
                <a:ea typeface="ＭＳ Ｐゴシック" panose="020B0600070205080204" pitchFamily="34" charset="-128"/>
              </a:rPr>
              <a:t>B</a:t>
            </a:r>
            <a:r>
              <a:rPr lang="fr-FR" altLang="fr-FR" b="1" dirty="0" err="1">
                <a:solidFill>
                  <a:srgbClr val="000099"/>
                </a:solidFill>
                <a:latin typeface="+mj-lt"/>
                <a:ea typeface="ＭＳ Ｐゴシック" panose="020B0600070205080204" pitchFamily="34" charset="-128"/>
              </a:rPr>
              <a:t>ryonia</a:t>
            </a:r>
            <a:r>
              <a:rPr lang="pl-PL" altLang="fr-FR" b="1" dirty="0">
                <a:solidFill>
                  <a:srgbClr val="000099"/>
                </a:solidFill>
                <a:latin typeface="+mj-lt"/>
                <a:ea typeface="ＭＳ Ｐゴシック" panose="020B0600070205080204" pitchFamily="34" charset="-128"/>
              </a:rPr>
              <a:t> </a:t>
            </a:r>
            <a:r>
              <a:rPr lang="fr-FR" altLang="fr-FR" b="1" dirty="0">
                <a:solidFill>
                  <a:srgbClr val="000099"/>
                </a:solidFill>
                <a:latin typeface="+mj-lt"/>
                <a:ea typeface="ＭＳ Ｐゴシック" panose="020B0600070205080204" pitchFamily="34" charset="-128"/>
              </a:rPr>
              <a:t>9</a:t>
            </a:r>
            <a:r>
              <a:rPr lang="pl-PL" altLang="fr-FR" b="1" dirty="0">
                <a:solidFill>
                  <a:srgbClr val="000099"/>
                </a:solidFill>
                <a:latin typeface="+mj-lt"/>
                <a:ea typeface="ＭＳ Ｐゴシック" panose="020B0600070205080204" pitchFamily="34" charset="-128"/>
              </a:rPr>
              <a:t> CH </a:t>
            </a:r>
            <a:endParaRPr lang="fr-FR" altLang="fr-FR" b="1" dirty="0">
              <a:solidFill>
                <a:srgbClr val="000099"/>
              </a:solidFill>
              <a:latin typeface="+mj-lt"/>
              <a:ea typeface="ＭＳ Ｐゴシック" panose="020B0600070205080204" pitchFamily="34" charset="-128"/>
            </a:endParaRPr>
          </a:p>
          <a:p>
            <a:pPr algn="r" fontAlgn="auto">
              <a:spcBef>
                <a:spcPts val="0"/>
              </a:spcBef>
              <a:spcAft>
                <a:spcPts val="0"/>
              </a:spcAft>
              <a:defRPr/>
            </a:pPr>
            <a:r>
              <a:rPr lang="fr-FR" altLang="fr-FR" sz="1600" dirty="0">
                <a:solidFill>
                  <a:srgbClr val="000090"/>
                </a:solidFill>
              </a:rPr>
              <a:t>5 granules 3 fois par jour - ESA</a:t>
            </a:r>
          </a:p>
        </p:txBody>
      </p:sp>
      <p:sp>
        <p:nvSpPr>
          <p:cNvPr id="12" name="Text Box 16"/>
          <p:cNvSpPr txBox="1">
            <a:spLocks noChangeArrowheads="1"/>
          </p:cNvSpPr>
          <p:nvPr/>
        </p:nvSpPr>
        <p:spPr bwMode="auto">
          <a:xfrm>
            <a:off x="147638" y="2916238"/>
            <a:ext cx="5338762" cy="9048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Douleur aigüe, lancinante</a:t>
            </a:r>
          </a:p>
          <a:p>
            <a:pPr marL="274638" indent="0" fontAlgn="auto">
              <a:lnSpc>
                <a:spcPct val="110000"/>
              </a:lnSpc>
              <a:spcBef>
                <a:spcPts val="0"/>
              </a:spcBef>
              <a:spcAft>
                <a:spcPts val="0"/>
              </a:spcAft>
              <a:buClr>
                <a:srgbClr val="33CC33"/>
              </a:buClr>
              <a:defRPr/>
            </a:pPr>
            <a:r>
              <a:rPr lang="fr-FR" altLang="fr-FR" sz="1600" i="1" dirty="0">
                <a:solidFill>
                  <a:srgbClr val="000090"/>
                </a:solidFill>
                <a:cs typeface="Arial" panose="020B0604020202020204" pitchFamily="34" charset="0"/>
              </a:rPr>
              <a:t>Aggravation au moindre mouvement</a:t>
            </a:r>
          </a:p>
          <a:p>
            <a:pPr marL="274638" indent="0" fontAlgn="auto">
              <a:lnSpc>
                <a:spcPct val="110000"/>
              </a:lnSpc>
              <a:spcBef>
                <a:spcPts val="0"/>
              </a:spcBef>
              <a:spcAft>
                <a:spcPts val="0"/>
              </a:spcAft>
              <a:buClr>
                <a:srgbClr val="33CC33"/>
              </a:buClr>
              <a:defRPr/>
            </a:pPr>
            <a:r>
              <a:rPr lang="fr-FR" altLang="fr-FR" sz="1600" b="1" i="1" dirty="0">
                <a:solidFill>
                  <a:srgbClr val="000090"/>
                </a:solidFill>
                <a:cs typeface="Arial" panose="020B0604020202020204" pitchFamily="34" charset="0"/>
              </a:rPr>
              <a:t>Amélioration par le port d’un soutien-gorge serré </a:t>
            </a:r>
          </a:p>
        </p:txBody>
      </p:sp>
      <p:sp>
        <p:nvSpPr>
          <p:cNvPr id="13" name="Text Box 16"/>
          <p:cNvSpPr txBox="1">
            <a:spLocks noChangeArrowheads="1"/>
          </p:cNvSpPr>
          <p:nvPr/>
        </p:nvSpPr>
        <p:spPr bwMode="auto">
          <a:xfrm>
            <a:off x="147638" y="4162425"/>
            <a:ext cx="4824412" cy="9048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b="1" dirty="0" err="1">
                <a:solidFill>
                  <a:srgbClr val="000090"/>
                </a:solidFill>
                <a:cs typeface="Arial" panose="020B0604020202020204" pitchFamily="34" charset="0"/>
              </a:rPr>
              <a:t>Tumor</a:t>
            </a:r>
            <a:r>
              <a:rPr lang="fr-FR" altLang="fr-FR" sz="1600" b="1" dirty="0">
                <a:solidFill>
                  <a:srgbClr val="000090"/>
                </a:solidFill>
                <a:cs typeface="Arial" panose="020B0604020202020204" pitchFamily="34" charset="0"/>
              </a:rPr>
              <a:t>, </a:t>
            </a:r>
            <a:r>
              <a:rPr lang="fr-FR" altLang="fr-FR" sz="1600" b="1" dirty="0" err="1">
                <a:solidFill>
                  <a:srgbClr val="000090"/>
                </a:solidFill>
                <a:cs typeface="Arial" panose="020B0604020202020204" pitchFamily="34" charset="0"/>
              </a:rPr>
              <a:t>rubor</a:t>
            </a:r>
            <a:r>
              <a:rPr lang="fr-FR" altLang="fr-FR" sz="1600" b="1" dirty="0">
                <a:solidFill>
                  <a:srgbClr val="000090"/>
                </a:solidFill>
                <a:cs typeface="Arial" panose="020B0604020202020204" pitchFamily="34" charset="0"/>
              </a:rPr>
              <a:t>, </a:t>
            </a:r>
            <a:r>
              <a:rPr lang="fr-FR" altLang="fr-FR" sz="1600" b="1" dirty="0" err="1">
                <a:solidFill>
                  <a:srgbClr val="000090"/>
                </a:solidFill>
                <a:cs typeface="Arial" panose="020B0604020202020204" pitchFamily="34" charset="0"/>
              </a:rPr>
              <a:t>calor</a:t>
            </a:r>
            <a:r>
              <a:rPr lang="fr-FR" altLang="fr-FR" sz="1600" b="1" dirty="0">
                <a:solidFill>
                  <a:srgbClr val="000090"/>
                </a:solidFill>
                <a:cs typeface="Arial" panose="020B0604020202020204" pitchFamily="34" charset="0"/>
              </a:rPr>
              <a:t>, </a:t>
            </a:r>
            <a:r>
              <a:rPr lang="fr-FR" altLang="fr-FR" sz="1600" b="1" dirty="0" err="1">
                <a:solidFill>
                  <a:srgbClr val="000090"/>
                </a:solidFill>
                <a:cs typeface="Arial" panose="020B0604020202020204" pitchFamily="34" charset="0"/>
              </a:rPr>
              <a:t>dolor</a:t>
            </a:r>
            <a:endParaRPr lang="fr-FR" altLang="fr-FR" sz="1600" b="1" dirty="0">
              <a:solidFill>
                <a:srgbClr val="000090"/>
              </a:solidFill>
              <a:cs typeface="Arial" panose="020B0604020202020204" pitchFamily="34" charset="0"/>
            </a:endParaRPr>
          </a:p>
          <a:p>
            <a:pPr marL="274638" indent="0" fontAlgn="auto">
              <a:lnSpc>
                <a:spcPct val="110000"/>
              </a:lnSpc>
              <a:spcBef>
                <a:spcPts val="0"/>
              </a:spcBef>
              <a:spcAft>
                <a:spcPts val="0"/>
              </a:spcAft>
              <a:buClr>
                <a:srgbClr val="33CC33"/>
              </a:buClr>
              <a:defRPr/>
            </a:pPr>
            <a:r>
              <a:rPr lang="fr-FR" altLang="fr-FR" sz="1600" dirty="0">
                <a:solidFill>
                  <a:srgbClr val="000090"/>
                </a:solidFill>
                <a:cs typeface="Arial" panose="020B0604020202020204" pitchFamily="34" charset="0"/>
              </a:rPr>
              <a:t>Douleurs </a:t>
            </a:r>
            <a:r>
              <a:rPr lang="fr-FR" altLang="fr-FR" sz="1600" b="1" dirty="0">
                <a:solidFill>
                  <a:srgbClr val="000090"/>
                </a:solidFill>
                <a:cs typeface="Arial" panose="020B0604020202020204" pitchFamily="34" charset="0"/>
              </a:rPr>
              <a:t>pulsatives</a:t>
            </a:r>
          </a:p>
          <a:p>
            <a:pPr marL="274638" indent="0" fontAlgn="auto">
              <a:lnSpc>
                <a:spcPct val="110000"/>
              </a:lnSpc>
              <a:spcBef>
                <a:spcPts val="0"/>
              </a:spcBef>
              <a:spcAft>
                <a:spcPts val="0"/>
              </a:spcAft>
              <a:buClr>
                <a:srgbClr val="33CC33"/>
              </a:buClr>
              <a:defRPr/>
            </a:pPr>
            <a:r>
              <a:rPr lang="fr-FR" altLang="fr-FR" sz="1600" i="1" dirty="0">
                <a:solidFill>
                  <a:srgbClr val="000090"/>
                </a:solidFill>
                <a:cs typeface="Arial" panose="020B0604020202020204" pitchFamily="34" charset="0"/>
              </a:rPr>
              <a:t>Aggravation par le toucher et les secousses</a:t>
            </a:r>
          </a:p>
        </p:txBody>
      </p:sp>
      <p:sp>
        <p:nvSpPr>
          <p:cNvPr id="14" name="Text Box 6"/>
          <p:cNvSpPr txBox="1">
            <a:spLocks noChangeArrowheads="1"/>
          </p:cNvSpPr>
          <p:nvPr/>
        </p:nvSpPr>
        <p:spPr bwMode="auto">
          <a:xfrm>
            <a:off x="7924800" y="4162425"/>
            <a:ext cx="32178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3 fois par jour - ESA</a:t>
            </a:r>
          </a:p>
        </p:txBody>
      </p:sp>
      <p:sp>
        <p:nvSpPr>
          <p:cNvPr id="15" name="Text Box 16"/>
          <p:cNvSpPr txBox="1">
            <a:spLocks noChangeArrowheads="1"/>
          </p:cNvSpPr>
          <p:nvPr/>
        </p:nvSpPr>
        <p:spPr bwMode="auto">
          <a:xfrm>
            <a:off x="147638" y="5483225"/>
            <a:ext cx="5565775" cy="9048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ts val="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Congestion et tension mammaires douloureuses </a:t>
            </a:r>
            <a:r>
              <a:rPr lang="fr-FR" altLang="fr-FR" sz="1600" b="1" dirty="0">
                <a:solidFill>
                  <a:srgbClr val="000090"/>
                </a:solidFill>
                <a:cs typeface="Arial" panose="020B0604020202020204" pitchFamily="34" charset="0"/>
              </a:rPr>
              <a:t>avant et pendant les règles </a:t>
            </a:r>
          </a:p>
          <a:p>
            <a:pPr marL="274638" indent="0" fontAlgn="auto">
              <a:lnSpc>
                <a:spcPct val="110000"/>
              </a:lnSpc>
              <a:spcBef>
                <a:spcPts val="0"/>
              </a:spcBef>
              <a:spcAft>
                <a:spcPts val="0"/>
              </a:spcAft>
              <a:buClr>
                <a:srgbClr val="33CC33"/>
              </a:buClr>
              <a:defRPr/>
            </a:pPr>
            <a:r>
              <a:rPr lang="fr-FR" altLang="fr-FR" sz="1600" dirty="0">
                <a:solidFill>
                  <a:srgbClr val="000090"/>
                </a:solidFill>
                <a:cs typeface="Arial" panose="020B0604020202020204" pitchFamily="34" charset="0"/>
              </a:rPr>
              <a:t>Nodosités sensibles des seins (</a:t>
            </a:r>
            <a:r>
              <a:rPr lang="fr-FR" altLang="fr-FR" sz="1600" dirty="0" err="1">
                <a:solidFill>
                  <a:srgbClr val="000090"/>
                </a:solidFill>
                <a:cs typeface="Arial" panose="020B0604020202020204" pitchFamily="34" charset="0"/>
              </a:rPr>
              <a:t>mastose</a:t>
            </a:r>
            <a:r>
              <a:rPr lang="fr-FR" altLang="fr-FR" sz="1600" dirty="0">
                <a:solidFill>
                  <a:srgbClr val="000090"/>
                </a:solidFill>
                <a:cs typeface="Arial" panose="020B0604020202020204" pitchFamily="34" charset="0"/>
              </a:rPr>
              <a:t> </a:t>
            </a:r>
            <a:r>
              <a:rPr lang="fr-FR" altLang="fr-FR" sz="1600" dirty="0" err="1">
                <a:solidFill>
                  <a:srgbClr val="000090"/>
                </a:solidFill>
                <a:cs typeface="Arial" panose="020B0604020202020204" pitchFamily="34" charset="0"/>
              </a:rPr>
              <a:t>fibro</a:t>
            </a:r>
            <a:r>
              <a:rPr lang="fr-FR" altLang="fr-FR" sz="1600" dirty="0">
                <a:solidFill>
                  <a:srgbClr val="000090"/>
                </a:solidFill>
                <a:cs typeface="Arial" panose="020B0604020202020204" pitchFamily="34" charset="0"/>
              </a:rPr>
              <a:t>-kystique)</a:t>
            </a:r>
          </a:p>
        </p:txBody>
      </p:sp>
      <p:sp>
        <p:nvSpPr>
          <p:cNvPr id="16" name="Text Box 6"/>
          <p:cNvSpPr txBox="1">
            <a:spLocks noChangeArrowheads="1"/>
          </p:cNvSpPr>
          <p:nvPr/>
        </p:nvSpPr>
        <p:spPr bwMode="auto">
          <a:xfrm>
            <a:off x="7924800" y="5483225"/>
            <a:ext cx="32178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Phytolacca </a:t>
            </a:r>
            <a:r>
              <a:rPr lang="fr-FR" altLang="fr-FR" b="1" dirty="0" err="1">
                <a:solidFill>
                  <a:srgbClr val="000099"/>
                </a:solidFill>
                <a:latin typeface="+mj-lt"/>
                <a:ea typeface="ＭＳ Ｐゴシック" panose="020B0600070205080204" pitchFamily="34" charset="-128"/>
              </a:rPr>
              <a:t>decandra</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3 fois par jour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p:bldP spid="14" grpId="0" animBg="1"/>
      <p:bldP spid="15"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ext Box 8"/>
          <p:cNvSpPr txBox="1">
            <a:spLocks noChangeArrowheads="1"/>
          </p:cNvSpPr>
          <p:nvPr/>
        </p:nvSpPr>
        <p:spPr bwMode="auto">
          <a:xfrm>
            <a:off x="2384425" y="1069975"/>
            <a:ext cx="6559550"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Syndrome prémenstruel : migraines</a:t>
            </a:r>
          </a:p>
        </p:txBody>
      </p:sp>
      <p:sp>
        <p:nvSpPr>
          <p:cNvPr id="323586" name="Titre 1"/>
          <p:cNvSpPr txBox="1">
            <a:spLocks/>
          </p:cNvSpPr>
          <p:nvPr/>
        </p:nvSpPr>
        <p:spPr bwMode="auto">
          <a:xfrm>
            <a:off x="2303463" y="361950"/>
            <a:ext cx="7605712"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17" name="Text Box 16"/>
          <p:cNvSpPr txBox="1">
            <a:spLocks noChangeArrowheads="1"/>
          </p:cNvSpPr>
          <p:nvPr/>
        </p:nvSpPr>
        <p:spPr bwMode="auto">
          <a:xfrm>
            <a:off x="115888" y="4903788"/>
            <a:ext cx="4824412" cy="635000"/>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Migraines avec </a:t>
            </a:r>
            <a:r>
              <a:rPr lang="fr-FR" altLang="fr-FR" sz="1600" b="1" dirty="0">
                <a:solidFill>
                  <a:srgbClr val="000090"/>
                </a:solidFill>
                <a:cs typeface="Arial" panose="020B0604020202020204" pitchFamily="34" charset="0"/>
              </a:rPr>
              <a:t>vomissements amers,</a:t>
            </a:r>
          </a:p>
          <a:p>
            <a:pPr marL="269875" indent="0" fontAlgn="auto">
              <a:lnSpc>
                <a:spcPct val="110000"/>
              </a:lnSpc>
              <a:spcBef>
                <a:spcPts val="0"/>
              </a:spcBef>
              <a:spcAft>
                <a:spcPts val="0"/>
              </a:spcAft>
              <a:buClr>
                <a:srgbClr val="33CC33"/>
              </a:buClr>
              <a:defRPr/>
            </a:pPr>
            <a:r>
              <a:rPr lang="fr-FR" altLang="fr-FR" sz="1600" dirty="0">
                <a:solidFill>
                  <a:srgbClr val="000090"/>
                </a:solidFill>
                <a:cs typeface="Arial" panose="020B0604020202020204" pitchFamily="34" charset="0"/>
              </a:rPr>
              <a:t>précédées d’un </a:t>
            </a:r>
            <a:r>
              <a:rPr lang="fr-FR" altLang="fr-FR" sz="1600" b="1" dirty="0">
                <a:solidFill>
                  <a:srgbClr val="000090"/>
                </a:solidFill>
                <a:cs typeface="Arial" panose="020B0604020202020204" pitchFamily="34" charset="0"/>
              </a:rPr>
              <a:t>brouillard oculaire</a:t>
            </a:r>
          </a:p>
        </p:txBody>
      </p:sp>
      <p:sp>
        <p:nvSpPr>
          <p:cNvPr id="18" name="Text Box 6"/>
          <p:cNvSpPr txBox="1">
            <a:spLocks noChangeArrowheads="1"/>
          </p:cNvSpPr>
          <p:nvPr/>
        </p:nvSpPr>
        <p:spPr bwMode="auto">
          <a:xfrm>
            <a:off x="7237413" y="4838700"/>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Iris </a:t>
            </a:r>
            <a:r>
              <a:rPr lang="fr-FR" altLang="fr-FR" b="1" dirty="0" err="1">
                <a:solidFill>
                  <a:srgbClr val="000099"/>
                </a:solidFill>
                <a:latin typeface="+mj-lt"/>
                <a:ea typeface="ＭＳ Ｐゴシック" panose="020B0600070205080204" pitchFamily="34" charset="-128"/>
              </a:rPr>
              <a:t>versicolor</a:t>
            </a:r>
            <a:r>
              <a:rPr lang="fr-FR" altLang="fr-FR" b="1" dirty="0">
                <a:solidFill>
                  <a:srgbClr val="000099"/>
                </a:solidFill>
                <a:latin typeface="+mj-lt"/>
                <a:ea typeface="ＭＳ Ｐゴシック" panose="020B0600070205080204" pitchFamily="34" charset="-128"/>
              </a:rPr>
              <a:t> 9 CH</a:t>
            </a:r>
            <a:endParaRPr lang="fr-FR" altLang="fr-FR" b="1" dirty="0">
              <a:solidFill>
                <a:srgbClr val="FF0000"/>
              </a:solidFill>
              <a:latin typeface="+mj-lt"/>
              <a:ea typeface="ＭＳ Ｐゴシック" panose="020B0600070205080204" pitchFamily="34" charset="-128"/>
            </a:endParaRPr>
          </a:p>
          <a:p>
            <a:pPr algn="r" fontAlgn="auto">
              <a:spcBef>
                <a:spcPts val="0"/>
              </a:spcBef>
              <a:spcAft>
                <a:spcPts val="0"/>
              </a:spcAft>
              <a:defRPr/>
            </a:pPr>
            <a:r>
              <a:rPr lang="fr-FR" altLang="fr-FR" sz="1600" dirty="0">
                <a:solidFill>
                  <a:srgbClr val="000090"/>
                </a:solidFill>
                <a:latin typeface="+mj-lt"/>
              </a:rPr>
              <a:t>5 granules toutes les 2 heures - ESA</a:t>
            </a:r>
          </a:p>
        </p:txBody>
      </p:sp>
      <p:sp>
        <p:nvSpPr>
          <p:cNvPr id="19" name="Text Box 16"/>
          <p:cNvSpPr txBox="1">
            <a:spLocks noChangeArrowheads="1"/>
          </p:cNvSpPr>
          <p:nvPr/>
        </p:nvSpPr>
        <p:spPr bwMode="auto">
          <a:xfrm>
            <a:off x="115888" y="1785938"/>
            <a:ext cx="4824412" cy="363537"/>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Céphalées avec </a:t>
            </a:r>
            <a:r>
              <a:rPr lang="fr-FR" altLang="fr-FR" sz="1600" b="1">
                <a:solidFill>
                  <a:srgbClr val="000090"/>
                </a:solidFill>
                <a:cs typeface="Arial" charset="0"/>
              </a:rPr>
              <a:t>troubles visuels</a:t>
            </a:r>
            <a:r>
              <a:rPr lang="fr-FR" altLang="fr-FR" sz="1600">
                <a:solidFill>
                  <a:srgbClr val="000090"/>
                </a:solidFill>
                <a:cs typeface="Arial" charset="0"/>
              </a:rPr>
              <a:t>, vertiges</a:t>
            </a:r>
          </a:p>
        </p:txBody>
      </p:sp>
      <p:sp>
        <p:nvSpPr>
          <p:cNvPr id="20" name="Text Box 6"/>
          <p:cNvSpPr txBox="1">
            <a:spLocks noChangeArrowheads="1"/>
          </p:cNvSpPr>
          <p:nvPr/>
        </p:nvSpPr>
        <p:spPr bwMode="auto">
          <a:xfrm>
            <a:off x="7237413" y="1714500"/>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Cyclamen </a:t>
            </a:r>
            <a:r>
              <a:rPr lang="fr-FR" altLang="fr-FR" b="1" dirty="0" err="1">
                <a:solidFill>
                  <a:srgbClr val="000099"/>
                </a:solidFill>
                <a:latin typeface="+mj-lt"/>
                <a:ea typeface="ＭＳ Ｐゴシック" panose="020B0600070205080204" pitchFamily="34" charset="-128"/>
              </a:rPr>
              <a:t>europaeum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rPr>
              <a:t>5 granules toutes les 2 heures - ESA</a:t>
            </a:r>
          </a:p>
        </p:txBody>
      </p:sp>
      <p:sp>
        <p:nvSpPr>
          <p:cNvPr id="21" name="Text Box 16"/>
          <p:cNvSpPr txBox="1">
            <a:spLocks noChangeArrowheads="1"/>
          </p:cNvSpPr>
          <p:nvPr/>
        </p:nvSpPr>
        <p:spPr bwMode="auto">
          <a:xfrm>
            <a:off x="115888" y="2586038"/>
            <a:ext cx="5548312" cy="954087"/>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b="1" dirty="0">
                <a:solidFill>
                  <a:srgbClr val="000090"/>
                </a:solidFill>
                <a:cs typeface="Arial" panose="020B0604020202020204" pitchFamily="34" charset="0"/>
              </a:rPr>
              <a:t>Douleurs pulsatives </a:t>
            </a:r>
            <a:r>
              <a:rPr lang="fr-FR" altLang="fr-FR" sz="1600" dirty="0">
                <a:solidFill>
                  <a:srgbClr val="000090"/>
                </a:solidFill>
                <a:cs typeface="Arial" panose="020B0604020202020204" pitchFamily="34" charset="0"/>
              </a:rPr>
              <a:t>à début et fin brusques sensation de chaleur du visage, visage rouge</a:t>
            </a:r>
          </a:p>
          <a:p>
            <a:pPr marL="274638" indent="0" fontAlgn="auto">
              <a:lnSpc>
                <a:spcPct val="110000"/>
              </a:lnSpc>
              <a:spcBef>
                <a:spcPct val="20000"/>
              </a:spcBef>
              <a:spcAft>
                <a:spcPts val="0"/>
              </a:spcAft>
              <a:buClr>
                <a:srgbClr val="33CC33"/>
              </a:buClr>
              <a:defRPr/>
            </a:pPr>
            <a:r>
              <a:rPr lang="fr-FR" altLang="fr-FR" sz="1600" i="1" dirty="0">
                <a:solidFill>
                  <a:srgbClr val="000090"/>
                </a:solidFill>
                <a:cs typeface="Arial" panose="020B0604020202020204" pitchFamily="34" charset="0"/>
              </a:rPr>
              <a:t>Aggravation par le bruit, la lumière vive et les secousses</a:t>
            </a:r>
          </a:p>
        </p:txBody>
      </p:sp>
      <p:sp>
        <p:nvSpPr>
          <p:cNvPr id="22" name="Text Box 6"/>
          <p:cNvSpPr txBox="1">
            <a:spLocks noChangeArrowheads="1"/>
          </p:cNvSpPr>
          <p:nvPr/>
        </p:nvSpPr>
        <p:spPr bwMode="auto">
          <a:xfrm>
            <a:off x="7237413" y="2554288"/>
            <a:ext cx="38957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rPr>
              <a:t>5 granules toutes les 2 heures - ESA</a:t>
            </a:r>
          </a:p>
        </p:txBody>
      </p:sp>
      <p:sp>
        <p:nvSpPr>
          <p:cNvPr id="23" name="Text Box 16"/>
          <p:cNvSpPr txBox="1">
            <a:spLocks noChangeArrowheads="1"/>
          </p:cNvSpPr>
          <p:nvPr/>
        </p:nvSpPr>
        <p:spPr bwMode="auto">
          <a:xfrm>
            <a:off x="115888" y="3848100"/>
            <a:ext cx="4824412" cy="684213"/>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Céphalée occipitale </a:t>
            </a:r>
            <a:r>
              <a:rPr lang="fr-FR" altLang="fr-FR" sz="1600" b="1" dirty="0">
                <a:solidFill>
                  <a:srgbClr val="000090"/>
                </a:solidFill>
                <a:cs typeface="Arial" panose="020B0604020202020204" pitchFamily="34" charset="0"/>
              </a:rPr>
              <a:t>irradiant dans les yeux</a:t>
            </a:r>
          </a:p>
          <a:p>
            <a:pPr marL="274638" indent="0" fontAlgn="auto">
              <a:lnSpc>
                <a:spcPct val="110000"/>
              </a:lnSpc>
              <a:spcBef>
                <a:spcPct val="20000"/>
              </a:spcBef>
              <a:spcAft>
                <a:spcPts val="0"/>
              </a:spcAft>
              <a:buClr>
                <a:srgbClr val="33CC33"/>
              </a:buClr>
              <a:defRPr/>
            </a:pPr>
            <a:r>
              <a:rPr lang="fr-FR" altLang="fr-FR" sz="1600" i="1" dirty="0">
                <a:solidFill>
                  <a:srgbClr val="000090"/>
                </a:solidFill>
                <a:cs typeface="Arial" panose="020B0604020202020204" pitchFamily="34" charset="0"/>
              </a:rPr>
              <a:t>Aggravation pendant les règles</a:t>
            </a:r>
          </a:p>
        </p:txBody>
      </p:sp>
      <p:sp>
        <p:nvSpPr>
          <p:cNvPr id="24" name="Text Box 6"/>
          <p:cNvSpPr txBox="1">
            <a:spLocks noChangeArrowheads="1"/>
          </p:cNvSpPr>
          <p:nvPr/>
        </p:nvSpPr>
        <p:spPr bwMode="auto">
          <a:xfrm>
            <a:off x="7264400" y="3740150"/>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Actaea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racemosa</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rPr>
              <a:t>5 granules toutes les 2 heures - ESA</a:t>
            </a:r>
          </a:p>
        </p:txBody>
      </p:sp>
      <p:sp>
        <p:nvSpPr>
          <p:cNvPr id="25" name="Text Box 16"/>
          <p:cNvSpPr txBox="1">
            <a:spLocks noChangeArrowheads="1"/>
          </p:cNvSpPr>
          <p:nvPr/>
        </p:nvSpPr>
        <p:spPr bwMode="auto">
          <a:xfrm>
            <a:off x="115888" y="5772150"/>
            <a:ext cx="4824412" cy="68262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Céphalée occipitale ou sus orbitaire gauche</a:t>
            </a:r>
          </a:p>
          <a:p>
            <a:pPr marL="274638" indent="0" fontAlgn="auto">
              <a:lnSpc>
                <a:spcPct val="110000"/>
              </a:lnSpc>
              <a:spcBef>
                <a:spcPct val="20000"/>
              </a:spcBef>
              <a:spcAft>
                <a:spcPts val="0"/>
              </a:spcAft>
              <a:buClr>
                <a:srgbClr val="33CC33"/>
              </a:buClr>
              <a:tabLst/>
              <a:defRPr/>
            </a:pPr>
            <a:r>
              <a:rPr lang="fr-FR" altLang="fr-FR" sz="1600" b="1" i="1" dirty="0">
                <a:solidFill>
                  <a:srgbClr val="000090"/>
                </a:solidFill>
                <a:cs typeface="Arial" panose="020B0604020202020204" pitchFamily="34" charset="0"/>
              </a:rPr>
              <a:t>Amélioration par l’arrivée des règles</a:t>
            </a:r>
          </a:p>
        </p:txBody>
      </p:sp>
      <p:sp>
        <p:nvSpPr>
          <p:cNvPr id="26" name="Text Box 6"/>
          <p:cNvSpPr txBox="1">
            <a:spLocks noChangeArrowheads="1"/>
          </p:cNvSpPr>
          <p:nvPr/>
        </p:nvSpPr>
        <p:spPr bwMode="auto">
          <a:xfrm>
            <a:off x="7237413" y="5722938"/>
            <a:ext cx="38957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Lachesis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mutus</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rPr>
              <a:t>5 granules toutes les 2 heures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P spid="22" grpId="0" animBg="1"/>
      <p:bldP spid="23" grpId="0"/>
      <p:bldP spid="24" grpId="0" animBg="1"/>
      <p:bldP spid="25" grpId="0"/>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325634"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rPr>
              <a:t>5’</a:t>
            </a:r>
          </a:p>
        </p:txBody>
      </p:sp>
      <p:sp>
        <p:nvSpPr>
          <p:cNvPr id="325635" name="Rectangle 2"/>
          <p:cNvSpPr>
            <a:spLocks noChangeArrowheads="1"/>
          </p:cNvSpPr>
          <p:nvPr/>
        </p:nvSpPr>
        <p:spPr bwMode="auto">
          <a:xfrm>
            <a:off x="6096000" y="1736725"/>
            <a:ext cx="5297488" cy="1298575"/>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Ø"/>
            </a:pPr>
            <a:r>
              <a:rPr lang="fr-FR" altLang="fr-FR" sz="2000">
                <a:solidFill>
                  <a:srgbClr val="000099"/>
                </a:solidFill>
                <a:cs typeface="Arial" charset="0"/>
              </a:rPr>
              <a:t>Construire un schéma de synthèse</a:t>
            </a:r>
          </a:p>
          <a:p>
            <a:pPr marL="342900" indent="-342900">
              <a:spcBef>
                <a:spcPct val="20000"/>
              </a:spcBef>
              <a:buFont typeface="Wingdings" pitchFamily="2" charset="2"/>
              <a:buChar char="Ø"/>
            </a:pPr>
            <a:r>
              <a:rPr lang="fr-FR" altLang="fr-FR" sz="2000">
                <a:solidFill>
                  <a:srgbClr val="000099"/>
                </a:solidFill>
                <a:cs typeface="Arial" charset="0"/>
              </a:rPr>
              <a:t>Disposer d’un outil aide-mémoire</a:t>
            </a:r>
            <a:endParaRPr lang="fr-FR" altLang="fr-FR" sz="3200">
              <a:solidFill>
                <a:srgbClr val="000099"/>
              </a:solidFill>
              <a:cs typeface="Arial" charset="0"/>
            </a:endParaRPr>
          </a:p>
        </p:txBody>
      </p:sp>
      <p:sp>
        <p:nvSpPr>
          <p:cNvPr id="325636" name="Rectangle 4"/>
          <p:cNvSpPr>
            <a:spLocks noChangeArrowheads="1"/>
          </p:cNvSpPr>
          <p:nvPr/>
        </p:nvSpPr>
        <p:spPr bwMode="auto">
          <a:xfrm>
            <a:off x="3856038" y="3794125"/>
            <a:ext cx="7392987" cy="1633538"/>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ct val="20000"/>
              </a:spcBef>
              <a:buFontTx/>
              <a:buBlip>
                <a:blip r:embed="rId3"/>
              </a:buBlip>
            </a:pPr>
            <a:r>
              <a:rPr lang="fr-FR" altLang="fr-FR" b="1">
                <a:solidFill>
                  <a:srgbClr val="000099"/>
                </a:solidFill>
                <a:cs typeface="Arial" charset="0"/>
              </a:rPr>
              <a:t>Collégialement</a:t>
            </a:r>
          </a:p>
          <a:p>
            <a:pPr marL="342900" indent="-342900">
              <a:spcBef>
                <a:spcPct val="20000"/>
              </a:spcBef>
              <a:buFontTx/>
              <a:buBlip>
                <a:blip r:embed="rId3"/>
              </a:buBlip>
            </a:pPr>
            <a:r>
              <a:rPr lang="fr-FR" altLang="fr-FR">
                <a:solidFill>
                  <a:srgbClr val="000099"/>
                </a:solidFill>
                <a:cs typeface="Arial" charset="0"/>
              </a:rPr>
              <a:t>Utiliser la structure proposée</a:t>
            </a:r>
          </a:p>
          <a:p>
            <a:pPr marL="342900" indent="-342900">
              <a:spcBef>
                <a:spcPct val="20000"/>
              </a:spcBef>
              <a:buFontTx/>
              <a:buBlip>
                <a:blip r:embed="rId3"/>
              </a:buBlip>
            </a:pPr>
            <a:r>
              <a:rPr lang="fr-FR" altLang="fr-FR">
                <a:solidFill>
                  <a:srgbClr val="000099"/>
                </a:solidFill>
                <a:cs typeface="Arial" charset="0"/>
              </a:rPr>
              <a:t>Construire l’arbre décisionnel « Migraines »</a:t>
            </a:r>
          </a:p>
        </p:txBody>
      </p:sp>
      <p:sp>
        <p:nvSpPr>
          <p:cNvPr id="325637" name="Titre 1"/>
          <p:cNvSpPr txBox="1">
            <a:spLocks/>
          </p:cNvSpPr>
          <p:nvPr/>
        </p:nvSpPr>
        <p:spPr bwMode="auto">
          <a:xfrm>
            <a:off x="2303463" y="361950"/>
            <a:ext cx="7605712"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Image 2"/>
          <p:cNvPicPr>
            <a:picLocks noChangeAspect="1"/>
          </p:cNvPicPr>
          <p:nvPr/>
        </p:nvPicPr>
        <p:blipFill>
          <a:blip r:embed="rId3"/>
          <a:srcRect/>
          <a:stretch>
            <a:fillRect/>
          </a:stretch>
        </p:blipFill>
        <p:spPr bwMode="auto">
          <a:xfrm>
            <a:off x="2033588" y="870638"/>
            <a:ext cx="8480425" cy="5946775"/>
          </a:xfrm>
          <a:prstGeom prst="rect">
            <a:avLst/>
          </a:prstGeom>
          <a:noFill/>
          <a:ln w="9525">
            <a:solidFill>
              <a:schemeClr val="tx1"/>
            </a:solidFill>
            <a:miter lim="800000"/>
            <a:headEnd/>
            <a:tailEnd/>
          </a:ln>
        </p:spPr>
      </p:pic>
      <p:sp>
        <p:nvSpPr>
          <p:cNvPr id="5" name="ZoneTexte 4"/>
          <p:cNvSpPr txBox="1">
            <a:spLocks noChangeArrowheads="1"/>
          </p:cNvSpPr>
          <p:nvPr/>
        </p:nvSpPr>
        <p:spPr bwMode="auto">
          <a:xfrm>
            <a:off x="2419350" y="2932800"/>
            <a:ext cx="1287463" cy="260350"/>
          </a:xfrm>
          <a:prstGeom prst="rect">
            <a:avLst/>
          </a:prstGeom>
          <a:noFill/>
          <a:ln w="9525">
            <a:noFill/>
            <a:miter lim="800000"/>
            <a:headEnd/>
            <a:tailEnd/>
          </a:ln>
        </p:spPr>
        <p:txBody>
          <a:bodyPr>
            <a:spAutoFit/>
          </a:bodyPr>
          <a:lstStyle/>
          <a:p>
            <a:pPr algn="ctr"/>
            <a:r>
              <a:rPr lang="fr-FR" altLang="fr-FR" sz="1100" b="1">
                <a:solidFill>
                  <a:srgbClr val="000099"/>
                </a:solidFill>
              </a:rPr>
              <a:t>troubles visuels</a:t>
            </a:r>
          </a:p>
        </p:txBody>
      </p:sp>
      <p:sp>
        <p:nvSpPr>
          <p:cNvPr id="6" name="ZoneTexte 5"/>
          <p:cNvSpPr txBox="1">
            <a:spLocks noChangeArrowheads="1"/>
          </p:cNvSpPr>
          <p:nvPr/>
        </p:nvSpPr>
        <p:spPr bwMode="auto">
          <a:xfrm>
            <a:off x="2212975" y="3294750"/>
            <a:ext cx="2439988" cy="261938"/>
          </a:xfrm>
          <a:prstGeom prst="rect">
            <a:avLst/>
          </a:prstGeom>
          <a:noFill/>
          <a:ln w="9525">
            <a:noFill/>
            <a:miter lim="800000"/>
            <a:headEnd/>
            <a:tailEnd/>
          </a:ln>
        </p:spPr>
        <p:txBody>
          <a:bodyPr>
            <a:spAutoFit/>
          </a:bodyPr>
          <a:lstStyle/>
          <a:p>
            <a:pPr algn="ctr"/>
            <a:r>
              <a:rPr lang="fr-FR" altLang="fr-FR" sz="1100" b="1">
                <a:solidFill>
                  <a:srgbClr val="000099"/>
                </a:solidFill>
              </a:rPr>
              <a:t>CYCLAMEN EUROPAEUM 9 CH</a:t>
            </a:r>
          </a:p>
        </p:txBody>
      </p:sp>
      <p:sp>
        <p:nvSpPr>
          <p:cNvPr id="7" name="ZoneTexte 6"/>
          <p:cNvSpPr txBox="1">
            <a:spLocks noChangeArrowheads="1"/>
          </p:cNvSpPr>
          <p:nvPr/>
        </p:nvSpPr>
        <p:spPr bwMode="auto">
          <a:xfrm>
            <a:off x="3835400" y="4299638"/>
            <a:ext cx="1928813" cy="261937"/>
          </a:xfrm>
          <a:prstGeom prst="rect">
            <a:avLst/>
          </a:prstGeom>
          <a:noFill/>
          <a:ln w="9525">
            <a:noFill/>
            <a:miter lim="800000"/>
            <a:headEnd/>
            <a:tailEnd/>
          </a:ln>
        </p:spPr>
        <p:txBody>
          <a:bodyPr>
            <a:spAutoFit/>
          </a:bodyPr>
          <a:lstStyle/>
          <a:p>
            <a:pPr algn="ctr"/>
            <a:r>
              <a:rPr lang="fr-FR" altLang="fr-FR" sz="1100" b="1">
                <a:solidFill>
                  <a:srgbClr val="000099"/>
                </a:solidFill>
              </a:rPr>
              <a:t>douleurs pulsatives</a:t>
            </a:r>
          </a:p>
        </p:txBody>
      </p:sp>
      <p:sp>
        <p:nvSpPr>
          <p:cNvPr id="8" name="ZoneTexte 7"/>
          <p:cNvSpPr txBox="1">
            <a:spLocks noChangeArrowheads="1"/>
          </p:cNvSpPr>
          <p:nvPr/>
        </p:nvSpPr>
        <p:spPr bwMode="auto">
          <a:xfrm>
            <a:off x="3651250" y="4736200"/>
            <a:ext cx="2439988" cy="261938"/>
          </a:xfrm>
          <a:prstGeom prst="rect">
            <a:avLst/>
          </a:prstGeom>
          <a:noFill/>
          <a:ln w="9525">
            <a:noFill/>
            <a:miter lim="800000"/>
            <a:headEnd/>
            <a:tailEnd/>
          </a:ln>
        </p:spPr>
        <p:txBody>
          <a:bodyPr>
            <a:spAutoFit/>
          </a:bodyPr>
          <a:lstStyle/>
          <a:p>
            <a:pPr algn="ctr"/>
            <a:r>
              <a:rPr lang="fr-FR" altLang="fr-FR" sz="1100" b="1">
                <a:solidFill>
                  <a:srgbClr val="000099"/>
                </a:solidFill>
              </a:rPr>
              <a:t>BELLADONNA 9 CH</a:t>
            </a:r>
          </a:p>
        </p:txBody>
      </p:sp>
      <p:sp>
        <p:nvSpPr>
          <p:cNvPr id="9" name="ZoneTexte 8"/>
          <p:cNvSpPr txBox="1">
            <a:spLocks noChangeArrowheads="1"/>
          </p:cNvSpPr>
          <p:nvPr/>
        </p:nvSpPr>
        <p:spPr bwMode="auto">
          <a:xfrm>
            <a:off x="5180013" y="6166538"/>
            <a:ext cx="2439987" cy="261937"/>
          </a:xfrm>
          <a:prstGeom prst="rect">
            <a:avLst/>
          </a:prstGeom>
          <a:noFill/>
          <a:ln w="9525">
            <a:noFill/>
            <a:miter lim="800000"/>
            <a:headEnd/>
            <a:tailEnd/>
          </a:ln>
        </p:spPr>
        <p:txBody>
          <a:bodyPr>
            <a:spAutoFit/>
          </a:bodyPr>
          <a:lstStyle/>
          <a:p>
            <a:pPr algn="ctr"/>
            <a:r>
              <a:rPr lang="fr-FR" altLang="fr-FR" sz="1100" b="1">
                <a:solidFill>
                  <a:srgbClr val="000099"/>
                </a:solidFill>
              </a:rPr>
              <a:t>IRIS VERSICOLOR 9 CH</a:t>
            </a:r>
          </a:p>
        </p:txBody>
      </p:sp>
      <p:sp>
        <p:nvSpPr>
          <p:cNvPr id="10" name="ZoneTexte 9"/>
          <p:cNvSpPr txBox="1">
            <a:spLocks noChangeArrowheads="1"/>
          </p:cNvSpPr>
          <p:nvPr/>
        </p:nvSpPr>
        <p:spPr bwMode="auto">
          <a:xfrm>
            <a:off x="6710363" y="4747313"/>
            <a:ext cx="2439987" cy="261937"/>
          </a:xfrm>
          <a:prstGeom prst="rect">
            <a:avLst/>
          </a:prstGeom>
          <a:noFill/>
          <a:ln w="9525">
            <a:noFill/>
            <a:miter lim="800000"/>
            <a:headEnd/>
            <a:tailEnd/>
          </a:ln>
        </p:spPr>
        <p:txBody>
          <a:bodyPr>
            <a:spAutoFit/>
          </a:bodyPr>
          <a:lstStyle/>
          <a:p>
            <a:pPr algn="ctr"/>
            <a:r>
              <a:rPr lang="fr-FR" altLang="fr-FR" sz="1100" b="1">
                <a:solidFill>
                  <a:srgbClr val="000099"/>
                </a:solidFill>
              </a:rPr>
              <a:t>ACTAEA RACEMOSA 9 CH</a:t>
            </a:r>
          </a:p>
        </p:txBody>
      </p:sp>
      <p:sp>
        <p:nvSpPr>
          <p:cNvPr id="11" name="ZoneTexte 10"/>
          <p:cNvSpPr txBox="1">
            <a:spLocks noChangeArrowheads="1"/>
          </p:cNvSpPr>
          <p:nvPr/>
        </p:nvSpPr>
        <p:spPr bwMode="auto">
          <a:xfrm>
            <a:off x="7969250" y="3282050"/>
            <a:ext cx="2439988" cy="261938"/>
          </a:xfrm>
          <a:prstGeom prst="rect">
            <a:avLst/>
          </a:prstGeom>
          <a:noFill/>
          <a:ln w="9525">
            <a:noFill/>
            <a:miter lim="800000"/>
            <a:headEnd/>
            <a:tailEnd/>
          </a:ln>
        </p:spPr>
        <p:txBody>
          <a:bodyPr>
            <a:spAutoFit/>
          </a:bodyPr>
          <a:lstStyle/>
          <a:p>
            <a:pPr algn="ctr"/>
            <a:r>
              <a:rPr lang="fr-FR" altLang="fr-FR" sz="1100" b="1">
                <a:solidFill>
                  <a:srgbClr val="000099"/>
                </a:solidFill>
              </a:rPr>
              <a:t>LACHESIS MUTUS 15 CH</a:t>
            </a:r>
          </a:p>
        </p:txBody>
      </p:sp>
      <p:sp>
        <p:nvSpPr>
          <p:cNvPr id="12" name="ZoneTexte 11"/>
          <p:cNvSpPr txBox="1">
            <a:spLocks noChangeArrowheads="1"/>
          </p:cNvSpPr>
          <p:nvPr/>
        </p:nvSpPr>
        <p:spPr bwMode="auto">
          <a:xfrm>
            <a:off x="5126038" y="5912538"/>
            <a:ext cx="1928812" cy="261937"/>
          </a:xfrm>
          <a:prstGeom prst="rect">
            <a:avLst/>
          </a:prstGeom>
          <a:noFill/>
          <a:ln w="9525">
            <a:noFill/>
            <a:miter lim="800000"/>
            <a:headEnd/>
            <a:tailEnd/>
          </a:ln>
        </p:spPr>
        <p:txBody>
          <a:bodyPr>
            <a:spAutoFit/>
          </a:bodyPr>
          <a:lstStyle/>
          <a:p>
            <a:pPr algn="ctr"/>
            <a:r>
              <a:rPr lang="fr-FR" altLang="fr-FR" sz="1100" b="1">
                <a:solidFill>
                  <a:srgbClr val="000099"/>
                </a:solidFill>
              </a:rPr>
              <a:t>vomissements </a:t>
            </a:r>
          </a:p>
        </p:txBody>
      </p:sp>
      <p:sp>
        <p:nvSpPr>
          <p:cNvPr id="13" name="ZoneTexte 12"/>
          <p:cNvSpPr txBox="1">
            <a:spLocks noChangeArrowheads="1"/>
          </p:cNvSpPr>
          <p:nvPr/>
        </p:nvSpPr>
        <p:spPr bwMode="auto">
          <a:xfrm>
            <a:off x="6535738" y="4490138"/>
            <a:ext cx="1928812" cy="261937"/>
          </a:xfrm>
          <a:prstGeom prst="rect">
            <a:avLst/>
          </a:prstGeom>
          <a:noFill/>
          <a:ln w="9525">
            <a:noFill/>
            <a:miter lim="800000"/>
            <a:headEnd/>
            <a:tailEnd/>
          </a:ln>
        </p:spPr>
        <p:txBody>
          <a:bodyPr>
            <a:spAutoFit/>
          </a:bodyPr>
          <a:lstStyle/>
          <a:p>
            <a:pPr algn="ctr"/>
            <a:r>
              <a:rPr lang="fr-FR" altLang="fr-FR" sz="1100" b="1">
                <a:solidFill>
                  <a:srgbClr val="000099"/>
                </a:solidFill>
              </a:rPr>
              <a:t>aggravée pendant</a:t>
            </a:r>
          </a:p>
        </p:txBody>
      </p:sp>
      <p:sp>
        <p:nvSpPr>
          <p:cNvPr id="14" name="ZoneTexte 13"/>
          <p:cNvSpPr txBox="1">
            <a:spLocks noChangeArrowheads="1"/>
          </p:cNvSpPr>
          <p:nvPr/>
        </p:nvSpPr>
        <p:spPr bwMode="auto">
          <a:xfrm>
            <a:off x="8224838" y="3031225"/>
            <a:ext cx="1928812" cy="261938"/>
          </a:xfrm>
          <a:prstGeom prst="rect">
            <a:avLst/>
          </a:prstGeom>
          <a:noFill/>
          <a:ln w="9525">
            <a:noFill/>
            <a:miter lim="800000"/>
            <a:headEnd/>
            <a:tailEnd/>
          </a:ln>
        </p:spPr>
        <p:txBody>
          <a:bodyPr>
            <a:spAutoFit/>
          </a:bodyPr>
          <a:lstStyle/>
          <a:p>
            <a:pPr algn="ctr"/>
            <a:r>
              <a:rPr lang="fr-FR" altLang="fr-FR" sz="1100" b="1">
                <a:solidFill>
                  <a:srgbClr val="000099"/>
                </a:solidFill>
              </a:rPr>
              <a:t>l’arrivée des règles</a:t>
            </a:r>
          </a:p>
        </p:txBody>
      </p:sp>
      <p:sp>
        <p:nvSpPr>
          <p:cNvPr id="327692" name="Titre 1"/>
          <p:cNvSpPr txBox="1">
            <a:spLocks/>
          </p:cNvSpPr>
          <p:nvPr/>
        </p:nvSpPr>
        <p:spPr bwMode="auto">
          <a:xfrm>
            <a:off x="2303463" y="361950"/>
            <a:ext cx="59785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 décisionnel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Espace réservé du contenu 2"/>
          <p:cNvSpPr>
            <a:spLocks noGrp="1"/>
          </p:cNvSpPr>
          <p:nvPr>
            <p:ph idx="4294967295"/>
          </p:nvPr>
        </p:nvSpPr>
        <p:spPr bwMode="auto">
          <a:xfrm>
            <a:off x="873125" y="2324100"/>
            <a:ext cx="10779125" cy="2376488"/>
          </a:xfrm>
          <a:prstGeom prst="rect">
            <a:avLst/>
          </a:prstGeom>
          <a:noFill/>
          <a:ln>
            <a:miter lim="800000"/>
            <a:headEnd/>
            <a:tailEnd/>
          </a:ln>
        </p:spPr>
        <p:txBody>
          <a:bodyPr/>
          <a:lstStyle/>
          <a:p>
            <a:pPr>
              <a:lnSpc>
                <a:spcPct val="150000"/>
              </a:lnSpc>
              <a:buFontTx/>
              <a:buBlip>
                <a:blip r:embed="rId3"/>
              </a:buBlip>
            </a:pPr>
            <a:r>
              <a:rPr lang="fr-FR" sz="2000">
                <a:solidFill>
                  <a:srgbClr val="000099"/>
                </a:solidFill>
                <a:cs typeface="Arial" charset="0"/>
              </a:rPr>
              <a:t>Douleurs </a:t>
            </a:r>
            <a:r>
              <a:rPr lang="fr-FR" sz="2000" b="1">
                <a:solidFill>
                  <a:srgbClr val="000099"/>
                </a:solidFill>
                <a:cs typeface="Arial" charset="0"/>
              </a:rPr>
              <a:t>pelviennes liées aux règles </a:t>
            </a:r>
          </a:p>
          <a:p>
            <a:pPr>
              <a:lnSpc>
                <a:spcPct val="150000"/>
              </a:lnSpc>
              <a:buFontTx/>
              <a:buBlip>
                <a:blip r:embed="rId3"/>
              </a:buBlip>
            </a:pPr>
            <a:r>
              <a:rPr lang="fr-FR" sz="2000">
                <a:solidFill>
                  <a:srgbClr val="000099"/>
                </a:solidFill>
                <a:cs typeface="Arial" charset="0"/>
              </a:rPr>
              <a:t>2 types :</a:t>
            </a:r>
          </a:p>
          <a:p>
            <a:pPr lvl="1">
              <a:lnSpc>
                <a:spcPct val="150000"/>
              </a:lnSpc>
              <a:buFont typeface="Arial" charset="0"/>
              <a:buChar char="-"/>
            </a:pPr>
            <a:r>
              <a:rPr lang="fr-FR" sz="1800" b="1">
                <a:solidFill>
                  <a:srgbClr val="000099"/>
                </a:solidFill>
                <a:cs typeface="Arial" charset="0"/>
              </a:rPr>
              <a:t>Dysménorrhées primaires </a:t>
            </a:r>
            <a:r>
              <a:rPr lang="fr-FR" sz="1800">
                <a:solidFill>
                  <a:srgbClr val="000099"/>
                </a:solidFill>
                <a:cs typeface="Arial" charset="0"/>
              </a:rPr>
              <a:t>: dès l’installation des cycles</a:t>
            </a:r>
          </a:p>
          <a:p>
            <a:pPr lvl="1">
              <a:lnSpc>
                <a:spcPct val="150000"/>
              </a:lnSpc>
              <a:buFont typeface="Arial" charset="0"/>
              <a:buChar char="-"/>
            </a:pPr>
            <a:r>
              <a:rPr lang="fr-FR" sz="1800" b="1">
                <a:solidFill>
                  <a:srgbClr val="000099"/>
                </a:solidFill>
                <a:cs typeface="Arial" charset="0"/>
              </a:rPr>
              <a:t>Dysménorrhées secondaires </a:t>
            </a:r>
            <a:r>
              <a:rPr lang="fr-FR" sz="1800">
                <a:solidFill>
                  <a:srgbClr val="000099"/>
                </a:solidFill>
                <a:cs typeface="Arial" charset="0"/>
              </a:rPr>
              <a:t>: apparition plus tardive après plusieurs années sans douleur </a:t>
            </a:r>
          </a:p>
        </p:txBody>
      </p:sp>
      <p:sp>
        <p:nvSpPr>
          <p:cNvPr id="329730" name="Text Box 8"/>
          <p:cNvSpPr txBox="1">
            <a:spLocks noChangeArrowheads="1"/>
          </p:cNvSpPr>
          <p:nvPr/>
        </p:nvSpPr>
        <p:spPr bwMode="auto">
          <a:xfrm>
            <a:off x="2389188" y="1071563"/>
            <a:ext cx="6559550"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Douleurs des règles</a:t>
            </a:r>
          </a:p>
        </p:txBody>
      </p:sp>
      <p:sp>
        <p:nvSpPr>
          <p:cNvPr id="329731" name="Titre 1"/>
          <p:cNvSpPr txBox="1">
            <a:spLocks/>
          </p:cNvSpPr>
          <p:nvPr/>
        </p:nvSpPr>
        <p:spPr bwMode="auto">
          <a:xfrm>
            <a:off x="2303463" y="361950"/>
            <a:ext cx="787558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8"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
        <p:nvSpPr>
          <p:cNvPr id="9" name="Text Box 7"/>
          <p:cNvSpPr txBox="1">
            <a:spLocks noChangeArrowheads="1"/>
          </p:cNvSpPr>
          <p:nvPr/>
        </p:nvSpPr>
        <p:spPr bwMode="auto">
          <a:xfrm>
            <a:off x="2657475" y="5111750"/>
            <a:ext cx="5692775" cy="496888"/>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lnSpc>
                <a:spcPct val="150000"/>
              </a:lnSpc>
              <a:buClr>
                <a:srgbClr val="62C400"/>
              </a:buClr>
              <a:defRPr/>
            </a:pPr>
            <a:r>
              <a:rPr lang="fr-FR" altLang="fr-FR" sz="2000" dirty="0">
                <a:solidFill>
                  <a:srgbClr val="000099"/>
                </a:solidFill>
                <a:latin typeface="+mj-lt"/>
              </a:rPr>
              <a:t>Toute dysménorrhée secondaire</a:t>
            </a:r>
          </a:p>
        </p:txBody>
      </p:sp>
      <p:pic>
        <p:nvPicPr>
          <p:cNvPr id="329734" name="Picture 2" descr="Afficher l'image d'origine"/>
          <p:cNvPicPr>
            <a:picLocks noChangeAspect="1" noChangeArrowheads="1"/>
          </p:cNvPicPr>
          <p:nvPr/>
        </p:nvPicPr>
        <p:blipFill>
          <a:blip r:embed="rId4"/>
          <a:srcRect/>
          <a:stretch>
            <a:fillRect/>
          </a:stretch>
        </p:blipFill>
        <p:spPr bwMode="auto">
          <a:xfrm>
            <a:off x="1484313" y="5099050"/>
            <a:ext cx="815975" cy="1169988"/>
          </a:xfrm>
          <a:prstGeom prst="rect">
            <a:avLst/>
          </a:prstGeom>
          <a:noFill/>
          <a:ln w="9525">
            <a:noFill/>
            <a:miter lim="800000"/>
            <a:headEnd/>
            <a:tailEnd/>
          </a:ln>
        </p:spPr>
      </p:pic>
      <p:pic>
        <p:nvPicPr>
          <p:cNvPr id="329735" name="Image 1"/>
          <p:cNvPicPr>
            <a:picLocks noChangeAspect="1"/>
          </p:cNvPicPr>
          <p:nvPr/>
        </p:nvPicPr>
        <p:blipFill>
          <a:blip r:embed="rId5"/>
          <a:srcRect/>
          <a:stretch>
            <a:fillRect/>
          </a:stretch>
        </p:blipFill>
        <p:spPr bwMode="auto">
          <a:xfrm>
            <a:off x="7104063" y="5099050"/>
            <a:ext cx="1014412" cy="844550"/>
          </a:xfrm>
          <a:prstGeom prst="rect">
            <a:avLst/>
          </a:prstGeom>
          <a:noFill/>
          <a:ln w="9525">
            <a:noFill/>
            <a:miter lim="800000"/>
            <a:headEnd/>
            <a:tailEnd/>
          </a:ln>
        </p:spPr>
      </p:pic>
      <p:sp>
        <p:nvSpPr>
          <p:cNvPr id="329736" name="Rectangle 15"/>
          <p:cNvSpPr>
            <a:spLocks noChangeArrowheads="1"/>
          </p:cNvSpPr>
          <p:nvPr/>
        </p:nvSpPr>
        <p:spPr bwMode="auto">
          <a:xfrm>
            <a:off x="2867025" y="5808663"/>
            <a:ext cx="3879850" cy="460375"/>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pic>
        <p:nvPicPr>
          <p:cNvPr id="2" name="Image 1"/>
          <p:cNvPicPr>
            <a:picLocks noChangeAspect="1"/>
          </p:cNvPicPr>
          <p:nvPr/>
        </p:nvPicPr>
        <p:blipFill rotWithShape="1">
          <a:blip r:embed="rId6" cstate="print"/>
          <a:srcRect l="15278" r="43742" b="40831"/>
          <a:stretch/>
        </p:blipFill>
        <p:spPr>
          <a:xfrm>
            <a:off x="8158651" y="2024165"/>
            <a:ext cx="2578100" cy="1659206"/>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Image 2"/>
          <p:cNvPicPr>
            <a:picLocks noChangeAspect="1"/>
          </p:cNvPicPr>
          <p:nvPr/>
        </p:nvPicPr>
        <p:blipFill>
          <a:blip r:embed="rId3"/>
          <a:srcRect/>
          <a:stretch>
            <a:fillRect/>
          </a:stretch>
        </p:blipFill>
        <p:spPr bwMode="auto">
          <a:xfrm>
            <a:off x="2063750" y="-60325"/>
            <a:ext cx="10680700" cy="1328738"/>
          </a:xfrm>
          <a:prstGeom prst="rect">
            <a:avLst/>
          </a:prstGeom>
          <a:noFill/>
          <a:ln w="9525">
            <a:noFill/>
            <a:miter lim="800000"/>
            <a:headEnd/>
            <a:tailEnd/>
          </a:ln>
        </p:spPr>
      </p:pic>
      <p:pic>
        <p:nvPicPr>
          <p:cNvPr id="2" name="Image 1" descr="Une image contenant texte&#10;&#10;Description générée automatiquement">
            <a:extLst>
              <a:ext uri="{FF2B5EF4-FFF2-40B4-BE49-F238E27FC236}">
                <a16:creationId xmlns:a16="http://schemas.microsoft.com/office/drawing/2014/main" id="{FD760643-127D-4D5B-9FF5-C38272548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198" y="1736812"/>
            <a:ext cx="8349604" cy="388237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a:spLocks noChangeArrowheads="1"/>
          </p:cNvSpPr>
          <p:nvPr/>
        </p:nvSpPr>
        <p:spPr bwMode="auto">
          <a:xfrm>
            <a:off x="4672013" y="2882900"/>
            <a:ext cx="6464300" cy="339725"/>
          </a:xfrm>
          <a:prstGeom prst="rect">
            <a:avLst/>
          </a:prstGeom>
          <a:noFill/>
          <a:ln w="9525">
            <a:noFill/>
            <a:miter lim="800000"/>
            <a:headEnd/>
            <a:tailEnd/>
          </a:ln>
        </p:spPr>
        <p:txBody>
          <a:bodyPr>
            <a:spAutoFit/>
          </a:bodyPr>
          <a:lstStyle/>
          <a:p>
            <a:pPr marL="0" lvl="1" algn="r"/>
            <a:r>
              <a:rPr lang="fr-FR" sz="1600">
                <a:solidFill>
                  <a:srgbClr val="000099"/>
                </a:solidFill>
              </a:rPr>
              <a:t>5 granules de chaque toutes les ½ heures - ESA</a:t>
            </a:r>
          </a:p>
        </p:txBody>
      </p:sp>
      <p:sp>
        <p:nvSpPr>
          <p:cNvPr id="331778" name="Text Box 8"/>
          <p:cNvSpPr txBox="1">
            <a:spLocks noChangeArrowheads="1"/>
          </p:cNvSpPr>
          <p:nvPr/>
        </p:nvSpPr>
        <p:spPr bwMode="auto">
          <a:xfrm>
            <a:off x="2397125" y="1069975"/>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Douleurs des règles</a:t>
            </a:r>
          </a:p>
        </p:txBody>
      </p:sp>
      <p:sp>
        <p:nvSpPr>
          <p:cNvPr id="331779" name="Titre 1"/>
          <p:cNvSpPr txBox="1">
            <a:spLocks/>
          </p:cNvSpPr>
          <p:nvPr/>
        </p:nvSpPr>
        <p:spPr bwMode="auto">
          <a:xfrm>
            <a:off x="2303463" y="361950"/>
            <a:ext cx="772477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7" name="Text Box 16"/>
          <p:cNvSpPr txBox="1">
            <a:spLocks noChangeArrowheads="1"/>
          </p:cNvSpPr>
          <p:nvPr/>
        </p:nvSpPr>
        <p:spPr bwMode="auto">
          <a:xfrm>
            <a:off x="246063" y="1885950"/>
            <a:ext cx="5919787" cy="684213"/>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Douleurs fulgurantes, </a:t>
            </a:r>
          </a:p>
          <a:p>
            <a:pPr marL="266700" indent="0" fontAlgn="auto">
              <a:lnSpc>
                <a:spcPct val="110000"/>
              </a:lnSpc>
              <a:spcBef>
                <a:spcPct val="20000"/>
              </a:spcBef>
              <a:spcAft>
                <a:spcPts val="0"/>
              </a:spcAft>
              <a:buClr>
                <a:srgbClr val="33CC33"/>
              </a:buClr>
              <a:defRPr/>
            </a:pPr>
            <a:r>
              <a:rPr lang="fr-FR" altLang="fr-FR" sz="1600" b="1" i="1" dirty="0">
                <a:solidFill>
                  <a:srgbClr val="000090"/>
                </a:solidFill>
                <a:cs typeface="Arial" panose="020B0604020202020204" pitchFamily="34" charset="0"/>
              </a:rPr>
              <a:t>améliorées en position « plié en deux » et par la chaleur </a:t>
            </a:r>
          </a:p>
        </p:txBody>
      </p:sp>
      <p:sp>
        <p:nvSpPr>
          <p:cNvPr id="10" name="Text Box 6"/>
          <p:cNvSpPr txBox="1">
            <a:spLocks noChangeArrowheads="1"/>
          </p:cNvSpPr>
          <p:nvPr/>
        </p:nvSpPr>
        <p:spPr bwMode="auto">
          <a:xfrm>
            <a:off x="8686800" y="1839913"/>
            <a:ext cx="2449513" cy="4079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Colocynthis</a:t>
            </a:r>
            <a:r>
              <a:rPr lang="fr-FR" altLang="fr-FR" b="1" dirty="0">
                <a:solidFill>
                  <a:srgbClr val="000099"/>
                </a:solidFill>
                <a:latin typeface="+mj-lt"/>
                <a:ea typeface="ＭＳ Ｐゴシック" panose="020B0600070205080204" pitchFamily="34" charset="-128"/>
              </a:rPr>
              <a:t> 9 CH</a:t>
            </a:r>
          </a:p>
        </p:txBody>
      </p:sp>
      <p:sp>
        <p:nvSpPr>
          <p:cNvPr id="11" name="Text Box 6"/>
          <p:cNvSpPr txBox="1">
            <a:spLocks noChangeArrowheads="1"/>
          </p:cNvSpPr>
          <p:nvPr/>
        </p:nvSpPr>
        <p:spPr bwMode="auto">
          <a:xfrm>
            <a:off x="7569200" y="2325688"/>
            <a:ext cx="3567113" cy="409575"/>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Magnesia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phosphorica</a:t>
            </a:r>
            <a:r>
              <a:rPr lang="fr-FR" altLang="fr-FR" b="1" dirty="0">
                <a:solidFill>
                  <a:srgbClr val="000099"/>
                </a:solidFill>
                <a:latin typeface="+mj-lt"/>
                <a:ea typeface="ＭＳ Ｐゴシック" panose="020B0600070205080204" pitchFamily="34" charset="-128"/>
              </a:rPr>
              <a:t> 9 CH</a:t>
            </a:r>
          </a:p>
        </p:txBody>
      </p:sp>
      <p:sp>
        <p:nvSpPr>
          <p:cNvPr id="12" name="Text Box 16"/>
          <p:cNvSpPr txBox="1">
            <a:spLocks noChangeArrowheads="1"/>
          </p:cNvSpPr>
          <p:nvPr/>
        </p:nvSpPr>
        <p:spPr bwMode="auto">
          <a:xfrm>
            <a:off x="246063" y="3881438"/>
            <a:ext cx="5214937" cy="36195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Douleurs violentes et subites à type de </a:t>
            </a:r>
            <a:r>
              <a:rPr lang="fr-FR" altLang="fr-FR" sz="1600" b="1">
                <a:solidFill>
                  <a:srgbClr val="000090"/>
                </a:solidFill>
                <a:cs typeface="Arial" charset="0"/>
              </a:rPr>
              <a:t>crampes</a:t>
            </a:r>
          </a:p>
        </p:txBody>
      </p:sp>
      <p:sp>
        <p:nvSpPr>
          <p:cNvPr id="13" name="Text Box 6"/>
          <p:cNvSpPr txBox="1">
            <a:spLocks noChangeArrowheads="1"/>
          </p:cNvSpPr>
          <p:nvPr/>
        </p:nvSpPr>
        <p:spPr bwMode="auto">
          <a:xfrm>
            <a:off x="7670800" y="3713163"/>
            <a:ext cx="3465513" cy="9540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Cuprum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metallicum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toutes les ½ heures </a:t>
            </a:r>
          </a:p>
          <a:p>
            <a:pPr algn="r" fontAlgn="auto">
              <a:spcBef>
                <a:spcPts val="0"/>
              </a:spcBef>
              <a:spcAft>
                <a:spcPts val="0"/>
              </a:spcAft>
              <a:defRPr/>
            </a:pPr>
            <a:r>
              <a:rPr lang="fr-FR" altLang="fr-FR" sz="1600" dirty="0">
                <a:solidFill>
                  <a:srgbClr val="000090"/>
                </a:solidFill>
              </a:rPr>
              <a:t>en fonction des douleurs</a:t>
            </a:r>
            <a:r>
              <a:rPr lang="fr-FR" altLang="fr-FR" sz="1600" dirty="0">
                <a:solidFill>
                  <a:srgbClr val="000090"/>
                </a:solidFill>
                <a:latin typeface="+mj-lt"/>
              </a:rPr>
              <a:t> - ESA</a:t>
            </a:r>
          </a:p>
        </p:txBody>
      </p:sp>
      <p:sp>
        <p:nvSpPr>
          <p:cNvPr id="14" name="Text Box 16"/>
          <p:cNvSpPr txBox="1">
            <a:spLocks noChangeArrowheads="1"/>
          </p:cNvSpPr>
          <p:nvPr/>
        </p:nvSpPr>
        <p:spPr bwMode="auto">
          <a:xfrm>
            <a:off x="284163" y="5002213"/>
            <a:ext cx="5392737" cy="363537"/>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Douleurs spasmodiques </a:t>
            </a:r>
            <a:r>
              <a:rPr lang="fr-FR" altLang="fr-FR" sz="1600" b="1">
                <a:solidFill>
                  <a:srgbClr val="000090"/>
                </a:solidFill>
                <a:cs typeface="Arial" charset="0"/>
              </a:rPr>
              <a:t>proportionnelles au flux </a:t>
            </a:r>
          </a:p>
        </p:txBody>
      </p:sp>
      <p:sp>
        <p:nvSpPr>
          <p:cNvPr id="15" name="Text Box 6"/>
          <p:cNvSpPr txBox="1">
            <a:spLocks noChangeArrowheads="1"/>
          </p:cNvSpPr>
          <p:nvPr/>
        </p:nvSpPr>
        <p:spPr bwMode="auto">
          <a:xfrm>
            <a:off x="7670800" y="4889500"/>
            <a:ext cx="3465513"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Actaea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racemosa</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rPr>
              <a:t>5 granules toutes les ½ heures </a:t>
            </a:r>
          </a:p>
          <a:p>
            <a:pPr algn="r" fontAlgn="auto">
              <a:spcBef>
                <a:spcPts val="0"/>
              </a:spcBef>
              <a:spcAft>
                <a:spcPts val="0"/>
              </a:spcAft>
              <a:defRPr/>
            </a:pPr>
            <a:r>
              <a:rPr lang="fr-FR" altLang="fr-FR" sz="1600" dirty="0">
                <a:solidFill>
                  <a:srgbClr val="000090"/>
                </a:solidFill>
              </a:rPr>
              <a:t>en fonction des douleurs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1" grpId="0" animBg="1"/>
      <p:bldP spid="12" grpId="0"/>
      <p:bldP spid="13" grpId="0" animBg="1"/>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8"/>
          <p:cNvSpPr txBox="1">
            <a:spLocks noChangeArrowheads="1"/>
          </p:cNvSpPr>
          <p:nvPr/>
        </p:nvSpPr>
        <p:spPr bwMode="auto">
          <a:xfrm>
            <a:off x="2392363" y="1068388"/>
            <a:ext cx="6557962"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Douleurs des règles</a:t>
            </a:r>
          </a:p>
        </p:txBody>
      </p:sp>
      <p:sp>
        <p:nvSpPr>
          <p:cNvPr id="333826" name="Titre 1"/>
          <p:cNvSpPr txBox="1">
            <a:spLocks/>
          </p:cNvSpPr>
          <p:nvPr/>
        </p:nvSpPr>
        <p:spPr bwMode="auto">
          <a:xfrm>
            <a:off x="2303463" y="361950"/>
            <a:ext cx="71247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8" name="Text Box 16"/>
          <p:cNvSpPr txBox="1">
            <a:spLocks noChangeArrowheads="1"/>
          </p:cNvSpPr>
          <p:nvPr/>
        </p:nvSpPr>
        <p:spPr bwMode="auto">
          <a:xfrm>
            <a:off x="190500" y="2287588"/>
            <a:ext cx="5705475" cy="954087"/>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Douleurs violentes </a:t>
            </a:r>
            <a:r>
              <a:rPr lang="fr-FR" altLang="fr-FR" sz="1600" b="1" dirty="0">
                <a:solidFill>
                  <a:srgbClr val="000090"/>
                </a:solidFill>
                <a:cs typeface="Arial" panose="020B0604020202020204" pitchFamily="34" charset="0"/>
              </a:rPr>
              <a:t>du sacrum au pubis</a:t>
            </a:r>
          </a:p>
          <a:p>
            <a:pPr marL="274638" indent="0" fontAlgn="auto">
              <a:lnSpc>
                <a:spcPct val="110000"/>
              </a:lnSpc>
              <a:spcBef>
                <a:spcPct val="20000"/>
              </a:spcBef>
              <a:spcAft>
                <a:spcPts val="0"/>
              </a:spcAft>
              <a:buClr>
                <a:srgbClr val="33CC33"/>
              </a:buClr>
              <a:defRPr/>
            </a:pPr>
            <a:r>
              <a:rPr lang="fr-FR" altLang="fr-FR" sz="1600" dirty="0">
                <a:solidFill>
                  <a:srgbClr val="000090"/>
                </a:solidFill>
                <a:cs typeface="Arial" panose="020B0604020202020204" pitchFamily="34" charset="0"/>
              </a:rPr>
              <a:t>Règles abondantes et prolongées de sang rouge, avec des </a:t>
            </a:r>
            <a:r>
              <a:rPr lang="fr-FR" altLang="fr-FR" sz="1600" b="1" dirty="0">
                <a:solidFill>
                  <a:srgbClr val="000090"/>
                </a:solidFill>
                <a:cs typeface="Arial" panose="020B0604020202020204" pitchFamily="34" charset="0"/>
              </a:rPr>
              <a:t>caillots rouges </a:t>
            </a:r>
            <a:r>
              <a:rPr lang="fr-FR" altLang="fr-FR" sz="1600" dirty="0">
                <a:solidFill>
                  <a:srgbClr val="000090"/>
                </a:solidFill>
                <a:cs typeface="Arial" panose="020B0604020202020204" pitchFamily="34" charset="0"/>
              </a:rPr>
              <a:t>évacués au moindre mouvement </a:t>
            </a:r>
          </a:p>
        </p:txBody>
      </p:sp>
      <p:sp>
        <p:nvSpPr>
          <p:cNvPr id="11" name="Text Box 6"/>
          <p:cNvSpPr txBox="1">
            <a:spLocks noChangeArrowheads="1"/>
          </p:cNvSpPr>
          <p:nvPr/>
        </p:nvSpPr>
        <p:spPr bwMode="auto">
          <a:xfrm>
            <a:off x="7848600" y="2287588"/>
            <a:ext cx="3295650"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Sabina 9 CH</a:t>
            </a:r>
          </a:p>
          <a:p>
            <a:pPr algn="r" fontAlgn="auto">
              <a:spcBef>
                <a:spcPts val="0"/>
              </a:spcBef>
              <a:spcAft>
                <a:spcPts val="0"/>
              </a:spcAft>
              <a:defRPr/>
            </a:pPr>
            <a:r>
              <a:rPr lang="fr-FR" altLang="fr-FR" sz="1600" dirty="0">
                <a:solidFill>
                  <a:srgbClr val="000090"/>
                </a:solidFill>
              </a:rPr>
              <a:t>5 granules toutes les ½ heures </a:t>
            </a:r>
          </a:p>
          <a:p>
            <a:pPr algn="r" fontAlgn="auto">
              <a:spcBef>
                <a:spcPts val="0"/>
              </a:spcBef>
              <a:spcAft>
                <a:spcPts val="0"/>
              </a:spcAft>
              <a:defRPr/>
            </a:pPr>
            <a:r>
              <a:rPr lang="fr-FR" altLang="fr-FR" sz="1600" dirty="0">
                <a:solidFill>
                  <a:srgbClr val="000090"/>
                </a:solidFill>
              </a:rPr>
              <a:t>en fonction des douleurs - ESA</a:t>
            </a:r>
          </a:p>
        </p:txBody>
      </p:sp>
      <p:sp>
        <p:nvSpPr>
          <p:cNvPr id="12" name="Text Box 16"/>
          <p:cNvSpPr txBox="1">
            <a:spLocks noChangeArrowheads="1"/>
          </p:cNvSpPr>
          <p:nvPr/>
        </p:nvSpPr>
        <p:spPr bwMode="auto">
          <a:xfrm>
            <a:off x="190500" y="3687763"/>
            <a:ext cx="5981700" cy="68262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Douleurs spasmodiques comme celles d’un accouchement </a:t>
            </a:r>
          </a:p>
          <a:p>
            <a:pPr marL="274638" indent="0" fontAlgn="auto">
              <a:lnSpc>
                <a:spcPct val="110000"/>
              </a:lnSpc>
              <a:spcBef>
                <a:spcPct val="20000"/>
              </a:spcBef>
              <a:spcAft>
                <a:spcPts val="0"/>
              </a:spcAft>
              <a:buClr>
                <a:srgbClr val="33CC33"/>
              </a:buClr>
              <a:defRPr/>
            </a:pPr>
            <a:r>
              <a:rPr lang="fr-FR" altLang="fr-FR" sz="1600" b="1" dirty="0">
                <a:solidFill>
                  <a:srgbClr val="000090"/>
                </a:solidFill>
                <a:cs typeface="Arial" panose="020B0604020202020204" pitchFamily="34" charset="0"/>
              </a:rPr>
              <a:t>Règles peu abondantes</a:t>
            </a:r>
          </a:p>
        </p:txBody>
      </p:sp>
      <p:sp>
        <p:nvSpPr>
          <p:cNvPr id="13" name="Text Box 6"/>
          <p:cNvSpPr txBox="1">
            <a:spLocks noChangeArrowheads="1"/>
          </p:cNvSpPr>
          <p:nvPr/>
        </p:nvSpPr>
        <p:spPr bwMode="auto">
          <a:xfrm>
            <a:off x="7112000" y="3552825"/>
            <a:ext cx="4032250"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Caulophyllum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thalictroides</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rPr>
              <a:t>5 granules toutes les ½ heures </a:t>
            </a:r>
          </a:p>
          <a:p>
            <a:pPr algn="r" fontAlgn="auto">
              <a:spcBef>
                <a:spcPts val="0"/>
              </a:spcBef>
              <a:spcAft>
                <a:spcPts val="0"/>
              </a:spcAft>
              <a:defRPr/>
            </a:pPr>
            <a:r>
              <a:rPr lang="fr-FR" altLang="fr-FR" sz="1600" dirty="0">
                <a:solidFill>
                  <a:srgbClr val="000090"/>
                </a:solidFill>
              </a:rPr>
              <a:t>en fonction des douleurs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Espace réservé du contenu 2"/>
          <p:cNvSpPr>
            <a:spLocks noGrp="1"/>
          </p:cNvSpPr>
          <p:nvPr>
            <p:ph idx="4294967295"/>
          </p:nvPr>
        </p:nvSpPr>
        <p:spPr bwMode="auto">
          <a:xfrm>
            <a:off x="903288" y="2506663"/>
            <a:ext cx="8451850" cy="2170112"/>
          </a:xfrm>
          <a:prstGeom prst="rect">
            <a:avLst/>
          </a:prstGeom>
          <a:noFill/>
          <a:ln>
            <a:miter lim="800000"/>
            <a:headEnd/>
            <a:tailEnd/>
          </a:ln>
        </p:spPr>
        <p:txBody>
          <a:bodyPr/>
          <a:lstStyle/>
          <a:p>
            <a:pPr>
              <a:spcBef>
                <a:spcPct val="0"/>
              </a:spcBef>
              <a:buFontTx/>
              <a:buBlip>
                <a:blip r:embed="rId3"/>
              </a:buBlip>
            </a:pPr>
            <a:r>
              <a:rPr lang="fr-FR" sz="2000">
                <a:solidFill>
                  <a:srgbClr val="000090"/>
                </a:solidFill>
                <a:cs typeface="Arial" charset="0"/>
              </a:rPr>
              <a:t>Ménorragies = règles trop importantes sur la </a:t>
            </a:r>
            <a:r>
              <a:rPr lang="fr-FR" sz="2000" b="1">
                <a:solidFill>
                  <a:srgbClr val="000090"/>
                </a:solidFill>
                <a:cs typeface="Arial" charset="0"/>
              </a:rPr>
              <a:t>quantité </a:t>
            </a:r>
            <a:r>
              <a:rPr lang="fr-FR" sz="2000">
                <a:solidFill>
                  <a:srgbClr val="000090"/>
                </a:solidFill>
                <a:cs typeface="Arial" charset="0"/>
              </a:rPr>
              <a:t>émise de sang ou la </a:t>
            </a:r>
            <a:r>
              <a:rPr lang="fr-FR" sz="2000" b="1">
                <a:solidFill>
                  <a:srgbClr val="000090"/>
                </a:solidFill>
                <a:cs typeface="Arial" charset="0"/>
              </a:rPr>
              <a:t>durée</a:t>
            </a:r>
            <a:r>
              <a:rPr lang="fr-FR" sz="2000">
                <a:solidFill>
                  <a:srgbClr val="000090"/>
                </a:solidFill>
                <a:cs typeface="Arial" charset="0"/>
              </a:rPr>
              <a:t> des menstruations</a:t>
            </a:r>
          </a:p>
          <a:p>
            <a:pPr>
              <a:lnSpc>
                <a:spcPct val="200000"/>
              </a:lnSpc>
              <a:buFontTx/>
              <a:buBlip>
                <a:blip r:embed="rId3"/>
              </a:buBlip>
            </a:pPr>
            <a:r>
              <a:rPr lang="fr-FR" sz="2000" b="1">
                <a:solidFill>
                  <a:srgbClr val="000090"/>
                </a:solidFill>
                <a:cs typeface="Arial" charset="0"/>
              </a:rPr>
              <a:t>80%</a:t>
            </a:r>
            <a:r>
              <a:rPr lang="fr-FR" sz="2000">
                <a:solidFill>
                  <a:srgbClr val="000090"/>
                </a:solidFill>
                <a:cs typeface="Arial" charset="0"/>
              </a:rPr>
              <a:t> de ces ménorragies sont </a:t>
            </a:r>
            <a:r>
              <a:rPr lang="fr-FR" sz="2000" b="1">
                <a:solidFill>
                  <a:srgbClr val="000090"/>
                </a:solidFill>
                <a:cs typeface="Arial" charset="0"/>
              </a:rPr>
              <a:t>fonctionnelles </a:t>
            </a:r>
          </a:p>
          <a:p>
            <a:pPr>
              <a:lnSpc>
                <a:spcPct val="200000"/>
              </a:lnSpc>
              <a:buFontTx/>
              <a:buBlip>
                <a:blip r:embed="rId3"/>
              </a:buBlip>
            </a:pPr>
            <a:r>
              <a:rPr lang="fr-FR" sz="2000">
                <a:solidFill>
                  <a:srgbClr val="000090"/>
                </a:solidFill>
                <a:cs typeface="Arial" charset="0"/>
              </a:rPr>
              <a:t>+ fréquentes </a:t>
            </a:r>
            <a:r>
              <a:rPr lang="fr-FR" sz="2000" b="1">
                <a:solidFill>
                  <a:srgbClr val="000090"/>
                </a:solidFill>
                <a:cs typeface="Arial" charset="0"/>
              </a:rPr>
              <a:t>à la puberté et à la péri-ménopause</a:t>
            </a:r>
          </a:p>
        </p:txBody>
      </p:sp>
      <p:sp>
        <p:nvSpPr>
          <p:cNvPr id="335874" name="Text Box 8"/>
          <p:cNvSpPr txBox="1">
            <a:spLocks noChangeArrowheads="1"/>
          </p:cNvSpPr>
          <p:nvPr/>
        </p:nvSpPr>
        <p:spPr bwMode="auto">
          <a:xfrm>
            <a:off x="2397125" y="1074738"/>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Règles abondantes</a:t>
            </a:r>
          </a:p>
        </p:txBody>
      </p:sp>
      <p:sp>
        <p:nvSpPr>
          <p:cNvPr id="335875" name="Titre 1"/>
          <p:cNvSpPr txBox="1">
            <a:spLocks/>
          </p:cNvSpPr>
          <p:nvPr/>
        </p:nvSpPr>
        <p:spPr bwMode="auto">
          <a:xfrm>
            <a:off x="2303463" y="361950"/>
            <a:ext cx="91154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
        <p:nvSpPr>
          <p:cNvPr id="335877" name="Text Box 54"/>
          <p:cNvSpPr txBox="1">
            <a:spLocks noChangeArrowheads="1"/>
          </p:cNvSpPr>
          <p:nvPr/>
        </p:nvSpPr>
        <p:spPr bwMode="auto">
          <a:xfrm>
            <a:off x="0" y="6369338"/>
            <a:ext cx="10234613" cy="246062"/>
          </a:xfrm>
          <a:prstGeom prst="rect">
            <a:avLst/>
          </a:prstGeom>
          <a:noFill/>
          <a:ln w="9525">
            <a:noFill/>
            <a:miter lim="800000"/>
            <a:headEnd/>
            <a:tailEnd/>
          </a:ln>
        </p:spPr>
        <p:txBody>
          <a:bodyPr>
            <a:spAutoFit/>
          </a:bodyPr>
          <a:lstStyle/>
          <a:p>
            <a:r>
              <a:rPr lang="fr-FR" altLang="fr-FR" sz="1000" i="1">
                <a:solidFill>
                  <a:srgbClr val="000099"/>
                </a:solidFill>
                <a:cs typeface="Arial" charset="0"/>
              </a:rPr>
              <a:t>* </a:t>
            </a:r>
            <a:r>
              <a:rPr lang="fr-FR" altLang="fr-FR" sz="1000" i="1" u="sng">
                <a:solidFill>
                  <a:srgbClr val="000099"/>
                </a:solidFill>
                <a:cs typeface="Arial" charset="0"/>
              </a:rPr>
              <a:t>Source</a:t>
            </a:r>
            <a:r>
              <a:rPr lang="fr-FR" altLang="fr-FR" sz="1000" i="1">
                <a:solidFill>
                  <a:srgbClr val="000099"/>
                </a:solidFill>
                <a:cs typeface="Arial" charset="0"/>
              </a:rPr>
              <a:t> : Les Dossiers de l’Expert - Gynécologie et obstétrique - Michèle BOIRON, François ROUX, Christelle CHARVET - </a:t>
            </a:r>
            <a:r>
              <a:rPr lang="fr-FR" altLang="fr-FR" sz="1000" i="1">
                <a:solidFill>
                  <a:srgbClr val="000099"/>
                </a:solidFill>
              </a:rPr>
              <a:t>Editions : le Moniteur des pharmacies, </a:t>
            </a:r>
            <a:r>
              <a:rPr lang="fr-FR" altLang="fr-FR" sz="1000" i="1">
                <a:solidFill>
                  <a:srgbClr val="000099"/>
                </a:solidFill>
                <a:cs typeface="Arial" charset="0"/>
              </a:rPr>
              <a:t>Parution 2013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Espace réservé du contenu 2"/>
          <p:cNvSpPr>
            <a:spLocks noGrp="1"/>
          </p:cNvSpPr>
          <p:nvPr>
            <p:ph idx="4294967295"/>
          </p:nvPr>
        </p:nvSpPr>
        <p:spPr bwMode="auto">
          <a:xfrm>
            <a:off x="892175" y="2820988"/>
            <a:ext cx="8451850" cy="2171700"/>
          </a:xfrm>
          <a:prstGeom prst="rect">
            <a:avLst/>
          </a:prstGeom>
          <a:noFill/>
          <a:ln>
            <a:miter lim="800000"/>
            <a:headEnd/>
            <a:tailEnd/>
          </a:ln>
        </p:spPr>
        <p:txBody>
          <a:bodyPr/>
          <a:lstStyle/>
          <a:p>
            <a:pPr>
              <a:spcBef>
                <a:spcPct val="0"/>
              </a:spcBef>
              <a:buFontTx/>
              <a:buBlip>
                <a:blip r:embed="rId3"/>
              </a:buBlip>
            </a:pPr>
            <a:r>
              <a:rPr lang="fr-FR" sz="2000">
                <a:solidFill>
                  <a:srgbClr val="000090"/>
                </a:solidFill>
                <a:cs typeface="Arial" charset="0"/>
              </a:rPr>
              <a:t>Persistance des symptômes </a:t>
            </a:r>
          </a:p>
          <a:p>
            <a:pPr>
              <a:lnSpc>
                <a:spcPct val="200000"/>
              </a:lnSpc>
              <a:buFontTx/>
              <a:buBlip>
                <a:blip r:embed="rId3"/>
              </a:buBlip>
            </a:pPr>
            <a:r>
              <a:rPr lang="fr-FR" sz="2000">
                <a:solidFill>
                  <a:srgbClr val="000090"/>
                </a:solidFill>
                <a:cs typeface="Arial" charset="0"/>
              </a:rPr>
              <a:t>Retentissement sur l’état général (anémie, hypotension…)</a:t>
            </a:r>
            <a:endParaRPr lang="fr-FR" sz="2000" b="1">
              <a:solidFill>
                <a:srgbClr val="000090"/>
              </a:solidFill>
              <a:cs typeface="Arial" charset="0"/>
            </a:endParaRPr>
          </a:p>
        </p:txBody>
      </p:sp>
      <p:sp>
        <p:nvSpPr>
          <p:cNvPr id="337922" name="Text Box 8"/>
          <p:cNvSpPr txBox="1">
            <a:spLocks noChangeArrowheads="1"/>
          </p:cNvSpPr>
          <p:nvPr/>
        </p:nvSpPr>
        <p:spPr bwMode="auto">
          <a:xfrm>
            <a:off x="2397125" y="1071563"/>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Règles abondantes</a:t>
            </a:r>
          </a:p>
        </p:txBody>
      </p:sp>
      <p:sp>
        <p:nvSpPr>
          <p:cNvPr id="337923" name="Titre 1"/>
          <p:cNvSpPr txBox="1">
            <a:spLocks/>
          </p:cNvSpPr>
          <p:nvPr/>
        </p:nvSpPr>
        <p:spPr bwMode="auto">
          <a:xfrm>
            <a:off x="2303463" y="361950"/>
            <a:ext cx="91154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pic>
        <p:nvPicPr>
          <p:cNvPr id="337925" name="Picture 2" descr="Afficher l'image d'origine"/>
          <p:cNvPicPr>
            <a:picLocks noChangeAspect="1" noChangeArrowheads="1"/>
          </p:cNvPicPr>
          <p:nvPr/>
        </p:nvPicPr>
        <p:blipFill>
          <a:blip r:embed="rId4"/>
          <a:srcRect/>
          <a:stretch>
            <a:fillRect/>
          </a:stretch>
        </p:blipFill>
        <p:spPr bwMode="auto">
          <a:xfrm>
            <a:off x="1519238" y="4471988"/>
            <a:ext cx="815975" cy="1171575"/>
          </a:xfrm>
          <a:prstGeom prst="rect">
            <a:avLst/>
          </a:prstGeom>
          <a:noFill/>
          <a:ln w="9525">
            <a:noFill/>
            <a:miter lim="800000"/>
            <a:headEnd/>
            <a:tailEnd/>
          </a:ln>
        </p:spPr>
      </p:pic>
      <p:pic>
        <p:nvPicPr>
          <p:cNvPr id="337926" name="Image 1"/>
          <p:cNvPicPr>
            <a:picLocks noChangeAspect="1"/>
          </p:cNvPicPr>
          <p:nvPr/>
        </p:nvPicPr>
        <p:blipFill>
          <a:blip r:embed="rId5"/>
          <a:srcRect/>
          <a:stretch>
            <a:fillRect/>
          </a:stretch>
        </p:blipFill>
        <p:spPr bwMode="auto">
          <a:xfrm>
            <a:off x="6202363" y="1536700"/>
            <a:ext cx="1316037" cy="1095375"/>
          </a:xfrm>
          <a:prstGeom prst="rect">
            <a:avLst/>
          </a:prstGeom>
          <a:noFill/>
          <a:ln w="9525">
            <a:noFill/>
            <a:miter lim="800000"/>
            <a:headEnd/>
            <a:tailEnd/>
          </a:ln>
        </p:spPr>
      </p:pic>
      <p:sp>
        <p:nvSpPr>
          <p:cNvPr id="337927" name="Rectangle 10"/>
          <p:cNvSpPr>
            <a:spLocks noChangeArrowheads="1"/>
          </p:cNvSpPr>
          <p:nvPr/>
        </p:nvSpPr>
        <p:spPr bwMode="auto">
          <a:xfrm>
            <a:off x="2903538" y="4900613"/>
            <a:ext cx="3878262" cy="461962"/>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Text Box 8"/>
          <p:cNvSpPr txBox="1">
            <a:spLocks noChangeArrowheads="1"/>
          </p:cNvSpPr>
          <p:nvPr/>
        </p:nvSpPr>
        <p:spPr bwMode="auto">
          <a:xfrm>
            <a:off x="2397125" y="1073150"/>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Règles abondantes</a:t>
            </a:r>
          </a:p>
        </p:txBody>
      </p:sp>
      <p:sp>
        <p:nvSpPr>
          <p:cNvPr id="339970" name="Titre 1"/>
          <p:cNvSpPr txBox="1">
            <a:spLocks/>
          </p:cNvSpPr>
          <p:nvPr/>
        </p:nvSpPr>
        <p:spPr bwMode="auto">
          <a:xfrm>
            <a:off x="2303463" y="361950"/>
            <a:ext cx="7694612"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7" name="Text Box 16"/>
          <p:cNvSpPr txBox="1">
            <a:spLocks noChangeArrowheads="1"/>
          </p:cNvSpPr>
          <p:nvPr/>
        </p:nvSpPr>
        <p:spPr bwMode="auto">
          <a:xfrm>
            <a:off x="280988" y="2032000"/>
            <a:ext cx="5705475" cy="3429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Règles </a:t>
            </a:r>
            <a:r>
              <a:rPr lang="fr-FR" altLang="fr-FR" sz="1600" b="1">
                <a:solidFill>
                  <a:srgbClr val="000090"/>
                </a:solidFill>
                <a:cs typeface="Arial" charset="0"/>
              </a:rPr>
              <a:t>hémorragiques </a:t>
            </a:r>
          </a:p>
        </p:txBody>
      </p:sp>
      <p:sp>
        <p:nvSpPr>
          <p:cNvPr id="10" name="Text Box 6"/>
          <p:cNvSpPr txBox="1">
            <a:spLocks noChangeArrowheads="1"/>
          </p:cNvSpPr>
          <p:nvPr/>
        </p:nvSpPr>
        <p:spPr bwMode="auto">
          <a:xfrm>
            <a:off x="7734300" y="1924050"/>
            <a:ext cx="339883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Phosphorus</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latin typeface="+mj-lt"/>
              </a:rPr>
              <a:t>1 dose le premier jour des règles</a:t>
            </a:r>
          </a:p>
        </p:txBody>
      </p:sp>
      <p:sp>
        <p:nvSpPr>
          <p:cNvPr id="11" name="Text Box 16"/>
          <p:cNvSpPr txBox="1">
            <a:spLocks noChangeArrowheads="1"/>
          </p:cNvSpPr>
          <p:nvPr/>
        </p:nvSpPr>
        <p:spPr bwMode="auto">
          <a:xfrm>
            <a:off x="280988" y="3370263"/>
            <a:ext cx="5705475" cy="3429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Règles de sang rouge vif </a:t>
            </a:r>
            <a:r>
              <a:rPr lang="fr-FR" altLang="fr-FR" sz="1600" b="1">
                <a:solidFill>
                  <a:srgbClr val="000090"/>
                </a:solidFill>
                <a:cs typeface="Arial" charset="0"/>
              </a:rPr>
              <a:t>fluide, sans douleur</a:t>
            </a:r>
          </a:p>
        </p:txBody>
      </p:sp>
      <p:sp>
        <p:nvSpPr>
          <p:cNvPr id="12" name="Text Box 6"/>
          <p:cNvSpPr txBox="1">
            <a:spLocks noChangeArrowheads="1"/>
          </p:cNvSpPr>
          <p:nvPr/>
        </p:nvSpPr>
        <p:spPr bwMode="auto">
          <a:xfrm>
            <a:off x="7734300" y="3160713"/>
            <a:ext cx="3386138"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Millefolium</a:t>
            </a:r>
            <a:r>
              <a:rPr lang="fr-FR" altLang="fr-FR" b="1" dirty="0">
                <a:solidFill>
                  <a:srgbClr val="000099"/>
                </a:solidFill>
                <a:latin typeface="+mj-lt"/>
                <a:ea typeface="ＭＳ Ｐゴシック" panose="020B0600070205080204" pitchFamily="34" charset="-128"/>
              </a:rPr>
              <a:t> 5 CH</a:t>
            </a:r>
          </a:p>
          <a:p>
            <a:pPr marL="0" lvl="1" indent="0" algn="r" fontAlgn="auto">
              <a:spcBef>
                <a:spcPts val="0"/>
              </a:spcBef>
              <a:spcAft>
                <a:spcPts val="0"/>
              </a:spcAft>
              <a:defRPr/>
            </a:pPr>
            <a:r>
              <a:rPr lang="fr-FR" sz="1600" dirty="0">
                <a:solidFill>
                  <a:srgbClr val="000090"/>
                </a:solidFill>
              </a:rPr>
              <a:t>5 granules 3 à 6 fois par jour pendant les règles- ESA</a:t>
            </a:r>
            <a:endParaRPr lang="fr-FR" altLang="fr-FR" b="1" dirty="0">
              <a:solidFill>
                <a:srgbClr val="000099"/>
              </a:solidFill>
              <a:latin typeface="+mj-lt"/>
              <a:ea typeface="ＭＳ Ｐゴシック" panose="020B0600070205080204" pitchFamily="34" charset="-128"/>
            </a:endParaRPr>
          </a:p>
        </p:txBody>
      </p:sp>
      <p:sp>
        <p:nvSpPr>
          <p:cNvPr id="13" name="Text Box 16"/>
          <p:cNvSpPr txBox="1">
            <a:spLocks noChangeArrowheads="1"/>
          </p:cNvSpPr>
          <p:nvPr/>
        </p:nvSpPr>
        <p:spPr bwMode="auto">
          <a:xfrm>
            <a:off x="280988" y="4740275"/>
            <a:ext cx="5705475" cy="684213"/>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Règles de sang rouge avec </a:t>
            </a:r>
            <a:r>
              <a:rPr lang="fr-FR" altLang="fr-FR" sz="1600" b="1" dirty="0">
                <a:solidFill>
                  <a:srgbClr val="000090"/>
                </a:solidFill>
                <a:cs typeface="Arial" panose="020B0604020202020204" pitchFamily="34" charset="0"/>
              </a:rPr>
              <a:t>caillots, </a:t>
            </a:r>
          </a:p>
          <a:p>
            <a:pPr marL="266700" indent="0" fontAlgn="auto">
              <a:lnSpc>
                <a:spcPct val="110000"/>
              </a:lnSpc>
              <a:spcBef>
                <a:spcPct val="20000"/>
              </a:spcBef>
              <a:spcAft>
                <a:spcPts val="0"/>
              </a:spcAft>
              <a:buClr>
                <a:srgbClr val="33CC33"/>
              </a:buClr>
              <a:defRPr/>
            </a:pPr>
            <a:r>
              <a:rPr lang="fr-FR" altLang="fr-FR" sz="1600" b="1" dirty="0">
                <a:solidFill>
                  <a:srgbClr val="000090"/>
                </a:solidFill>
                <a:cs typeface="Arial" panose="020B0604020202020204" pitchFamily="34" charset="0"/>
              </a:rPr>
              <a:t>douleurs du sacrum au pubis</a:t>
            </a:r>
          </a:p>
        </p:txBody>
      </p:sp>
      <p:sp>
        <p:nvSpPr>
          <p:cNvPr id="14" name="Text Box 6"/>
          <p:cNvSpPr txBox="1">
            <a:spLocks noChangeArrowheads="1"/>
          </p:cNvSpPr>
          <p:nvPr/>
        </p:nvSpPr>
        <p:spPr bwMode="auto">
          <a:xfrm>
            <a:off x="7734300" y="4711700"/>
            <a:ext cx="3386138" cy="9540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Sabina 9 CH</a:t>
            </a:r>
          </a:p>
          <a:p>
            <a:pPr marL="0" lvl="1" indent="0" algn="r" fontAlgn="auto">
              <a:spcBef>
                <a:spcPts val="0"/>
              </a:spcBef>
              <a:spcAft>
                <a:spcPts val="0"/>
              </a:spcAft>
              <a:defRPr/>
            </a:pPr>
            <a:r>
              <a:rPr lang="fr-FR" sz="1600" dirty="0">
                <a:solidFill>
                  <a:srgbClr val="000090"/>
                </a:solidFill>
              </a:rPr>
              <a:t>5 granules 3 à 6 fois par jour pendant les règles- ESA</a:t>
            </a:r>
            <a:endParaRPr lang="fr-FR" altLang="fr-FR" b="1" dirty="0">
              <a:solidFill>
                <a:srgbClr val="000099"/>
              </a:solidFill>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2" grpId="0" animBg="1"/>
      <p:bldP spid="13"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5" name="Rectangle 9"/>
          <p:cNvSpPr>
            <a:spLocks noChangeArrowheads="1"/>
          </p:cNvSpPr>
          <p:nvPr/>
        </p:nvSpPr>
        <p:spPr bwMode="auto">
          <a:xfrm>
            <a:off x="503238" y="1412875"/>
            <a:ext cx="3787775" cy="1749425"/>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Anxiété avec </a:t>
            </a:r>
            <a:r>
              <a:rPr lang="fr-FR" altLang="fr-FR" sz="1600" dirty="0">
                <a:solidFill>
                  <a:srgbClr val="000099"/>
                </a:solidFill>
                <a:latin typeface="+mj-lt"/>
              </a:rPr>
              <a:t>sensation de boule dans la gorge ou au ventre</a:t>
            </a:r>
            <a:r>
              <a:rPr lang="fr-FR" altLang="fr-FR" sz="1600" b="0" dirty="0">
                <a:solidFill>
                  <a:srgbClr val="000099"/>
                </a:solidFill>
                <a:latin typeface="+mj-lt"/>
              </a:rPr>
              <a:t>, </a:t>
            </a:r>
          </a:p>
          <a:p>
            <a:pPr algn="ctr" eaLnBrk="1" fontAlgn="auto" hangingPunct="1">
              <a:spcBef>
                <a:spcPts val="0"/>
              </a:spcBef>
              <a:spcAft>
                <a:spcPts val="0"/>
              </a:spcAft>
              <a:defRPr/>
            </a:pPr>
            <a:r>
              <a:rPr lang="fr-FR" altLang="fr-FR" sz="1600" b="0" dirty="0">
                <a:solidFill>
                  <a:srgbClr val="000099"/>
                </a:solidFill>
                <a:latin typeface="+mj-lt"/>
              </a:rPr>
              <a:t>caractère </a:t>
            </a:r>
            <a:r>
              <a:rPr lang="fr-FR" altLang="fr-FR" sz="1600" dirty="0">
                <a:solidFill>
                  <a:srgbClr val="000099"/>
                </a:solidFill>
                <a:latin typeface="+mj-lt"/>
              </a:rPr>
              <a:t>paradoxal</a:t>
            </a:r>
            <a:r>
              <a:rPr lang="fr-FR" altLang="fr-FR" sz="1600" b="0" dirty="0">
                <a:solidFill>
                  <a:srgbClr val="000099"/>
                </a:solidFill>
                <a:latin typeface="+mj-lt"/>
              </a:rPr>
              <a:t>, </a:t>
            </a:r>
          </a:p>
          <a:p>
            <a:pPr algn="ctr" eaLnBrk="1" fontAlgn="auto" hangingPunct="1">
              <a:spcBef>
                <a:spcPts val="0"/>
              </a:spcBef>
              <a:spcAft>
                <a:spcPts val="0"/>
              </a:spcAft>
              <a:defRPr/>
            </a:pPr>
            <a:r>
              <a:rPr lang="fr-FR" altLang="fr-FR" sz="1600" b="0" i="1" dirty="0">
                <a:solidFill>
                  <a:srgbClr val="000099"/>
                </a:solidFill>
                <a:latin typeface="+mj-lt"/>
              </a:rPr>
              <a:t>Amélioration par la </a:t>
            </a:r>
            <a:r>
              <a:rPr lang="fr-FR" altLang="fr-FR" sz="1600" i="1" dirty="0">
                <a:solidFill>
                  <a:srgbClr val="000099"/>
                </a:solidFill>
                <a:latin typeface="+mj-lt"/>
              </a:rPr>
              <a:t>distraction </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Ignatia</a:t>
            </a:r>
            <a:r>
              <a:rPr lang="fr-FR" altLang="fr-FR" sz="1800" dirty="0">
                <a:solidFill>
                  <a:srgbClr val="000099"/>
                </a:solidFill>
                <a:latin typeface="+mj-lt"/>
              </a:rPr>
              <a:t> </a:t>
            </a:r>
            <a:r>
              <a:rPr lang="fr-FR" altLang="fr-FR" sz="1800" dirty="0" err="1">
                <a:solidFill>
                  <a:srgbClr val="000099"/>
                </a:solidFill>
                <a:latin typeface="+mj-lt"/>
              </a:rPr>
              <a:t>amara</a:t>
            </a:r>
            <a:r>
              <a:rPr lang="fr-FR" altLang="fr-FR" sz="1800" dirty="0">
                <a:solidFill>
                  <a:srgbClr val="000099"/>
                </a:solidFill>
                <a:latin typeface="+mj-lt"/>
              </a:rPr>
              <a:t> 15 CH</a:t>
            </a:r>
          </a:p>
        </p:txBody>
      </p:sp>
      <p:sp>
        <p:nvSpPr>
          <p:cNvPr id="449549" name="Oval 13"/>
          <p:cNvSpPr>
            <a:spLocks noChangeArrowheads="1"/>
          </p:cNvSpPr>
          <p:nvPr/>
        </p:nvSpPr>
        <p:spPr bwMode="auto">
          <a:xfrm>
            <a:off x="4511675" y="1916113"/>
            <a:ext cx="3076575" cy="2819400"/>
          </a:xfrm>
          <a:prstGeom prst="ellipse">
            <a:avLst/>
          </a:prstGeom>
          <a:solidFill>
            <a:schemeClr val="bg1"/>
          </a:solidFill>
          <a:ln w="57150">
            <a:solidFill>
              <a:srgbClr val="AAD8DA"/>
            </a:solidFill>
            <a:round/>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r>
              <a:rPr lang="fr-FR" altLang="fr-FR" sz="2200" dirty="0">
                <a:solidFill>
                  <a:srgbClr val="76C838"/>
                </a:solidFill>
                <a:effectLst>
                  <a:outerShdw blurRad="38100" dist="38100" dir="2700000" algn="tl">
                    <a:srgbClr val="C0C0C0"/>
                  </a:outerShdw>
                </a:effectLst>
                <a:latin typeface="+mj-lt"/>
              </a:rPr>
              <a:t>Troubles du comportement et du sommeil</a:t>
            </a:r>
          </a:p>
          <a:p>
            <a:pPr algn="ctr" fontAlgn="auto">
              <a:spcBef>
                <a:spcPct val="100000"/>
              </a:spcBef>
              <a:spcAft>
                <a:spcPts val="0"/>
              </a:spcAft>
              <a:defRPr/>
            </a:pPr>
            <a:r>
              <a:rPr lang="fr-FR" altLang="fr-FR" sz="2200" b="0" dirty="0">
                <a:solidFill>
                  <a:srgbClr val="000099"/>
                </a:solidFill>
                <a:effectLst>
                  <a:outerShdw blurRad="38100" dist="38100" dir="2700000" algn="tl">
                    <a:srgbClr val="C0C0C0"/>
                  </a:outerShdw>
                </a:effectLst>
                <a:latin typeface="+mj-lt"/>
              </a:rPr>
              <a:t>Qui suis-je?</a:t>
            </a:r>
          </a:p>
          <a:p>
            <a:pPr algn="ctr" fontAlgn="auto">
              <a:spcBef>
                <a:spcPts val="0"/>
              </a:spcBef>
              <a:spcAft>
                <a:spcPts val="0"/>
              </a:spcAft>
              <a:defRPr/>
            </a:pPr>
            <a:endParaRPr lang="fr-FR" altLang="fr-FR" sz="2200" b="0" dirty="0">
              <a:solidFill>
                <a:srgbClr val="000099"/>
              </a:solidFill>
              <a:effectLst>
                <a:outerShdw blurRad="38100" dist="38100" dir="2700000" algn="tl">
                  <a:srgbClr val="C0C0C0"/>
                </a:outerShdw>
              </a:effectLst>
              <a:latin typeface="+mj-lt"/>
            </a:endParaRPr>
          </a:p>
        </p:txBody>
      </p:sp>
      <p:sp>
        <p:nvSpPr>
          <p:cNvPr id="600073" name="Freeform 9"/>
          <p:cNvSpPr>
            <a:spLocks/>
          </p:cNvSpPr>
          <p:nvPr/>
        </p:nvSpPr>
        <p:spPr bwMode="auto">
          <a:xfrm rot="5625315" flipV="1">
            <a:off x="6894512" y="44719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4" name="Freeform 10"/>
          <p:cNvSpPr>
            <a:spLocks/>
          </p:cNvSpPr>
          <p:nvPr/>
        </p:nvSpPr>
        <p:spPr bwMode="auto">
          <a:xfrm rot="-27225315">
            <a:off x="6907212" y="14747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6" name="Freeform 12"/>
          <p:cNvSpPr>
            <a:spLocks/>
          </p:cNvSpPr>
          <p:nvPr/>
        </p:nvSpPr>
        <p:spPr bwMode="auto">
          <a:xfrm rot="5400000" flipH="1">
            <a:off x="4879975" y="14589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14" name="Text Box 5"/>
          <p:cNvSpPr txBox="1">
            <a:spLocks noChangeArrowheads="1"/>
          </p:cNvSpPr>
          <p:nvPr/>
        </p:nvSpPr>
        <p:spPr bwMode="auto">
          <a:xfrm>
            <a:off x="2490788" y="481013"/>
            <a:ext cx="3430587" cy="4000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Rhinorrhée</a:t>
            </a:r>
            <a:endParaRPr lang="fr-FR" altLang="fr-FR" sz="2000" b="1" dirty="0">
              <a:solidFill>
                <a:srgbClr val="95C41D"/>
              </a:solidFill>
              <a:latin typeface="+mj-lt"/>
              <a:cs typeface="Arial" panose="020B0604020202020204" pitchFamily="34" charset="0"/>
            </a:endParaRPr>
          </a:p>
        </p:txBody>
      </p:sp>
      <p:sp>
        <p:nvSpPr>
          <p:cNvPr id="13" name="Freeform 10"/>
          <p:cNvSpPr>
            <a:spLocks/>
          </p:cNvSpPr>
          <p:nvPr/>
        </p:nvSpPr>
        <p:spPr bwMode="auto">
          <a:xfrm rot="5400000">
            <a:off x="4738687" y="44942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342024" name="Titre 1"/>
          <p:cNvSpPr txBox="1">
            <a:spLocks/>
          </p:cNvSpPr>
          <p:nvPr/>
        </p:nvSpPr>
        <p:spPr bwMode="auto">
          <a:xfrm>
            <a:off x="2303463" y="361950"/>
            <a:ext cx="68405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a:p>
            <a:pPr defTabSz="685800">
              <a:lnSpc>
                <a:spcPct val="90000"/>
              </a:lnSpc>
            </a:pPr>
            <a:endParaRPr lang="fr-FR" altLang="fr-FR" sz="3200" b="1">
              <a:solidFill>
                <a:srgbClr val="FFFFFF"/>
              </a:solidFill>
              <a:ea typeface="Tahoma" pitchFamily="34" charset="0"/>
              <a:cs typeface="Arial" charset="0"/>
            </a:endParaRPr>
          </a:p>
        </p:txBody>
      </p:sp>
      <p:sp>
        <p:nvSpPr>
          <p:cNvPr id="16" name="Rectangle 9"/>
          <p:cNvSpPr>
            <a:spLocks noChangeArrowheads="1"/>
          </p:cNvSpPr>
          <p:nvPr/>
        </p:nvSpPr>
        <p:spPr bwMode="auto">
          <a:xfrm>
            <a:off x="503238" y="4030663"/>
            <a:ext cx="3787775" cy="160655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Trac, </a:t>
            </a:r>
            <a:r>
              <a:rPr lang="fr-FR" altLang="fr-FR" sz="1600" dirty="0">
                <a:solidFill>
                  <a:srgbClr val="000099"/>
                </a:solidFill>
                <a:latin typeface="+mj-lt"/>
              </a:rPr>
              <a:t>prostration</a:t>
            </a:r>
            <a:r>
              <a:rPr lang="fr-FR" altLang="fr-FR" sz="1600" b="0" dirty="0">
                <a:solidFill>
                  <a:srgbClr val="000099"/>
                </a:solidFill>
                <a:latin typeface="+mj-lt"/>
              </a:rPr>
              <a:t>, </a:t>
            </a:r>
          </a:p>
          <a:p>
            <a:pPr algn="ctr" eaLnBrk="1" fontAlgn="auto" hangingPunct="1">
              <a:spcBef>
                <a:spcPts val="0"/>
              </a:spcBef>
              <a:spcAft>
                <a:spcPts val="0"/>
              </a:spcAft>
              <a:defRPr/>
            </a:pPr>
            <a:r>
              <a:rPr lang="fr-FR" altLang="fr-FR" sz="1600" b="0" dirty="0">
                <a:solidFill>
                  <a:srgbClr val="000099"/>
                </a:solidFill>
                <a:latin typeface="+mj-lt"/>
              </a:rPr>
              <a:t>insomnie d’endormissement par </a:t>
            </a:r>
            <a:r>
              <a:rPr lang="fr-FR" altLang="fr-FR" sz="1600" dirty="0">
                <a:solidFill>
                  <a:srgbClr val="000099"/>
                </a:solidFill>
                <a:latin typeface="+mj-lt"/>
              </a:rPr>
              <a:t>anxiété d’anticipation </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Gelsemium</a:t>
            </a:r>
            <a:r>
              <a:rPr lang="fr-FR" altLang="fr-FR" sz="1800" dirty="0">
                <a:solidFill>
                  <a:srgbClr val="000099"/>
                </a:solidFill>
                <a:latin typeface="+mj-lt"/>
              </a:rPr>
              <a:t> 15 CH</a:t>
            </a:r>
          </a:p>
        </p:txBody>
      </p:sp>
      <p:sp>
        <p:nvSpPr>
          <p:cNvPr id="18" name="Rectangle 9"/>
          <p:cNvSpPr>
            <a:spLocks noChangeArrowheads="1"/>
          </p:cNvSpPr>
          <p:nvPr/>
        </p:nvSpPr>
        <p:spPr bwMode="auto">
          <a:xfrm>
            <a:off x="7808913" y="1412875"/>
            <a:ext cx="3787775" cy="1608138"/>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Insomnie par </a:t>
            </a:r>
            <a:r>
              <a:rPr lang="fr-FR" altLang="fr-FR" sz="1600" dirty="0" err="1">
                <a:solidFill>
                  <a:srgbClr val="000099"/>
                </a:solidFill>
                <a:latin typeface="+mj-lt"/>
              </a:rPr>
              <a:t>hyperidéation</a:t>
            </a:r>
            <a:r>
              <a:rPr lang="fr-FR" altLang="fr-FR" sz="1600" b="0" dirty="0">
                <a:solidFill>
                  <a:srgbClr val="000099"/>
                </a:solidFill>
                <a:latin typeface="+mj-lt"/>
              </a:rPr>
              <a:t>, </a:t>
            </a:r>
          </a:p>
          <a:p>
            <a:pPr algn="ctr" eaLnBrk="1" fontAlgn="auto" hangingPunct="1">
              <a:spcBef>
                <a:spcPts val="0"/>
              </a:spcBef>
              <a:spcAft>
                <a:spcPts val="0"/>
              </a:spcAft>
              <a:defRPr/>
            </a:pPr>
            <a:r>
              <a:rPr lang="fr-FR" altLang="fr-FR" sz="1600" b="0" dirty="0">
                <a:solidFill>
                  <a:srgbClr val="000099"/>
                </a:solidFill>
                <a:latin typeface="+mj-lt"/>
              </a:rPr>
              <a:t>à la suite d’émotions joyeuses, </a:t>
            </a:r>
          </a:p>
          <a:p>
            <a:pPr algn="ctr" eaLnBrk="1" fontAlgn="auto" hangingPunct="1">
              <a:spcBef>
                <a:spcPts val="0"/>
              </a:spcBef>
              <a:spcAft>
                <a:spcPts val="0"/>
              </a:spcAft>
              <a:defRPr/>
            </a:pPr>
            <a:r>
              <a:rPr lang="fr-FR" altLang="fr-FR" sz="1600" b="0" dirty="0">
                <a:solidFill>
                  <a:srgbClr val="000099"/>
                </a:solidFill>
                <a:latin typeface="+mj-lt"/>
              </a:rPr>
              <a:t>Tremblements, irritabilité, tachycardie</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Coffea</a:t>
            </a:r>
            <a:r>
              <a:rPr lang="fr-FR" altLang="fr-FR" sz="1800" dirty="0">
                <a:solidFill>
                  <a:srgbClr val="000099"/>
                </a:solidFill>
                <a:latin typeface="+mj-lt"/>
              </a:rPr>
              <a:t> </a:t>
            </a:r>
            <a:r>
              <a:rPr lang="fr-FR" altLang="fr-FR" sz="1800" dirty="0" err="1">
                <a:solidFill>
                  <a:srgbClr val="000099"/>
                </a:solidFill>
                <a:latin typeface="+mj-lt"/>
              </a:rPr>
              <a:t>cruda</a:t>
            </a:r>
            <a:r>
              <a:rPr lang="fr-FR" altLang="fr-FR" sz="1800" dirty="0">
                <a:solidFill>
                  <a:srgbClr val="000099"/>
                </a:solidFill>
                <a:latin typeface="+mj-lt"/>
              </a:rPr>
              <a:t> 15 CH</a:t>
            </a:r>
          </a:p>
        </p:txBody>
      </p:sp>
      <p:sp>
        <p:nvSpPr>
          <p:cNvPr id="19" name="Rectangle 9"/>
          <p:cNvSpPr>
            <a:spLocks noChangeArrowheads="1"/>
          </p:cNvSpPr>
          <p:nvPr/>
        </p:nvSpPr>
        <p:spPr bwMode="auto">
          <a:xfrm>
            <a:off x="7816850" y="4030663"/>
            <a:ext cx="3789363" cy="160655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Surmenage, </a:t>
            </a:r>
            <a:r>
              <a:rPr lang="fr-FR" altLang="fr-FR" sz="1600" dirty="0">
                <a:solidFill>
                  <a:srgbClr val="000099"/>
                </a:solidFill>
                <a:latin typeface="+mj-lt"/>
              </a:rPr>
              <a:t>irritabilité</a:t>
            </a:r>
            <a:r>
              <a:rPr lang="fr-FR" altLang="fr-FR" sz="1600" b="0" dirty="0">
                <a:solidFill>
                  <a:srgbClr val="000099"/>
                </a:solidFill>
                <a:latin typeface="+mj-lt"/>
              </a:rPr>
              <a:t>, hyperactivité, </a:t>
            </a:r>
            <a:r>
              <a:rPr lang="fr-FR" altLang="fr-FR" sz="1600" dirty="0">
                <a:solidFill>
                  <a:srgbClr val="000099"/>
                </a:solidFill>
                <a:latin typeface="+mj-lt"/>
              </a:rPr>
              <a:t>colère</a:t>
            </a:r>
            <a:r>
              <a:rPr lang="fr-FR" altLang="fr-FR" sz="1600" b="0" dirty="0">
                <a:solidFill>
                  <a:srgbClr val="000099"/>
                </a:solidFill>
                <a:latin typeface="+mj-lt"/>
              </a:rPr>
              <a:t>, intolérance à la contradiction, </a:t>
            </a:r>
            <a:r>
              <a:rPr lang="fr-FR" altLang="fr-FR" sz="1600" dirty="0">
                <a:solidFill>
                  <a:srgbClr val="000099"/>
                </a:solidFill>
                <a:latin typeface="+mj-lt"/>
              </a:rPr>
              <a:t>réveil nocturne vers 3h du matin</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Nux</a:t>
            </a:r>
            <a:r>
              <a:rPr lang="fr-FR" altLang="fr-FR" sz="1800" dirty="0">
                <a:solidFill>
                  <a:srgbClr val="000099"/>
                </a:solidFill>
                <a:latin typeface="+mj-lt"/>
              </a:rPr>
              <a:t> </a:t>
            </a:r>
            <a:r>
              <a:rPr lang="fr-FR" altLang="fr-FR" sz="1800" dirty="0" err="1">
                <a:solidFill>
                  <a:srgbClr val="000099"/>
                </a:solidFill>
                <a:latin typeface="+mj-lt"/>
              </a:rPr>
              <a:t>vomica</a:t>
            </a:r>
            <a:r>
              <a:rPr lang="fr-FR" altLang="fr-FR" sz="1800" dirty="0">
                <a:solidFill>
                  <a:srgbClr val="000099"/>
                </a:solidFill>
                <a:latin typeface="+mj-lt"/>
              </a:rPr>
              <a:t> 15 CH</a:t>
            </a:r>
          </a:p>
        </p:txBody>
      </p:sp>
      <p:sp>
        <p:nvSpPr>
          <p:cNvPr id="2" name="Rectangle 1"/>
          <p:cNvSpPr>
            <a:spLocks noChangeArrowheads="1"/>
          </p:cNvSpPr>
          <p:nvPr/>
        </p:nvSpPr>
        <p:spPr bwMode="auto">
          <a:xfrm>
            <a:off x="2303463" y="6038850"/>
            <a:ext cx="7870825" cy="369888"/>
          </a:xfrm>
          <a:prstGeom prst="rect">
            <a:avLst/>
          </a:prstGeom>
          <a:noFill/>
          <a:ln w="9525">
            <a:noFill/>
            <a:miter lim="800000"/>
            <a:headEnd/>
            <a:tailEnd/>
          </a:ln>
        </p:spPr>
        <p:txBody>
          <a:bodyPr>
            <a:spAutoFit/>
          </a:bodyPr>
          <a:lstStyle/>
          <a:p>
            <a:pPr algn="ctr"/>
            <a:r>
              <a:rPr lang="fr-FR" altLang="fr-FR">
                <a:solidFill>
                  <a:srgbClr val="000090"/>
                </a:solidFill>
              </a:rPr>
              <a:t>5 granules au coucher et à la demande en cas d’anxiété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2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ext Box 8"/>
          <p:cNvSpPr txBox="1">
            <a:spLocks noChangeArrowheads="1"/>
          </p:cNvSpPr>
          <p:nvPr/>
        </p:nvSpPr>
        <p:spPr bwMode="auto">
          <a:xfrm>
            <a:off x="2397125" y="1073150"/>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du comportement et du sommeil</a:t>
            </a:r>
          </a:p>
        </p:txBody>
      </p:sp>
      <p:sp>
        <p:nvSpPr>
          <p:cNvPr id="344066" name="Titre 1"/>
          <p:cNvSpPr txBox="1">
            <a:spLocks/>
          </p:cNvSpPr>
          <p:nvPr/>
        </p:nvSpPr>
        <p:spPr bwMode="auto">
          <a:xfrm>
            <a:off x="2303463" y="361950"/>
            <a:ext cx="70310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a:p>
            <a:pPr defTabSz="685800">
              <a:lnSpc>
                <a:spcPct val="90000"/>
              </a:lnSpc>
            </a:pPr>
            <a:endParaRPr lang="fr-FR" altLang="fr-FR" sz="3200" b="1">
              <a:solidFill>
                <a:srgbClr val="FFFFFF"/>
              </a:solidFill>
              <a:ea typeface="Tahoma" pitchFamily="34" charset="0"/>
              <a:cs typeface="Arial" charset="0"/>
            </a:endParaRPr>
          </a:p>
        </p:txBody>
      </p:sp>
      <p:sp>
        <p:nvSpPr>
          <p:cNvPr id="11" name="Text Box 16"/>
          <p:cNvSpPr txBox="1">
            <a:spLocks noChangeArrowheads="1"/>
          </p:cNvSpPr>
          <p:nvPr/>
        </p:nvSpPr>
        <p:spPr bwMode="auto">
          <a:xfrm>
            <a:off x="287338" y="1658938"/>
            <a:ext cx="5705475" cy="954087"/>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b="1" dirty="0">
                <a:solidFill>
                  <a:srgbClr val="000090"/>
                </a:solidFill>
                <a:cs typeface="Arial" panose="020B0604020202020204" pitchFamily="34" charset="0"/>
              </a:rPr>
              <a:t>Variabilité de l’humeur</a:t>
            </a:r>
            <a:r>
              <a:rPr lang="fr-FR" altLang="fr-FR" sz="1600" dirty="0">
                <a:solidFill>
                  <a:srgbClr val="000090"/>
                </a:solidFill>
                <a:cs typeface="Arial" panose="020B0604020202020204" pitchFamily="34" charset="0"/>
              </a:rPr>
              <a:t>, pleurs faciles, timidité, hyperémotivité, </a:t>
            </a:r>
          </a:p>
          <a:p>
            <a:pPr marL="266700" indent="0" fontAlgn="auto">
              <a:lnSpc>
                <a:spcPct val="110000"/>
              </a:lnSpc>
              <a:spcBef>
                <a:spcPct val="20000"/>
              </a:spcBef>
              <a:spcAft>
                <a:spcPts val="0"/>
              </a:spcAft>
              <a:buClr>
                <a:srgbClr val="33CC33"/>
              </a:buClr>
              <a:defRPr/>
            </a:pPr>
            <a:r>
              <a:rPr lang="fr-FR" altLang="fr-FR" sz="1600" i="1" dirty="0">
                <a:solidFill>
                  <a:srgbClr val="000090"/>
                </a:solidFill>
                <a:cs typeface="Arial" panose="020B0604020202020204" pitchFamily="34" charset="0"/>
              </a:rPr>
              <a:t>Amélioration  par la consolation </a:t>
            </a:r>
          </a:p>
        </p:txBody>
      </p:sp>
      <p:sp>
        <p:nvSpPr>
          <p:cNvPr id="12" name="Text Box 6"/>
          <p:cNvSpPr txBox="1">
            <a:spLocks noChangeArrowheads="1"/>
          </p:cNvSpPr>
          <p:nvPr/>
        </p:nvSpPr>
        <p:spPr bwMode="auto">
          <a:xfrm>
            <a:off x="7251700" y="1728788"/>
            <a:ext cx="3895725"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Pulsatilla</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rPr>
              <a:t>5 granules au coucher </a:t>
            </a:r>
          </a:p>
          <a:p>
            <a:pPr algn="r" fontAlgn="auto">
              <a:spcBef>
                <a:spcPts val="0"/>
              </a:spcBef>
              <a:spcAft>
                <a:spcPts val="0"/>
              </a:spcAft>
              <a:defRPr/>
            </a:pPr>
            <a:r>
              <a:rPr lang="fr-FR" altLang="fr-FR" sz="1600" dirty="0">
                <a:solidFill>
                  <a:srgbClr val="000090"/>
                </a:solidFill>
              </a:rPr>
              <a:t>et à la demande en cas d’anxiété</a:t>
            </a:r>
          </a:p>
        </p:txBody>
      </p:sp>
      <p:sp>
        <p:nvSpPr>
          <p:cNvPr id="13" name="Text Box 16"/>
          <p:cNvSpPr txBox="1">
            <a:spLocks noChangeArrowheads="1"/>
          </p:cNvSpPr>
          <p:nvPr/>
        </p:nvSpPr>
        <p:spPr bwMode="auto">
          <a:xfrm>
            <a:off x="287338" y="3089275"/>
            <a:ext cx="6008687" cy="14255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ts val="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Difficultés d’endormissement malgré un besoin constant de long sommeil</a:t>
            </a:r>
          </a:p>
          <a:p>
            <a:pPr marL="274638" indent="0" fontAlgn="auto">
              <a:lnSpc>
                <a:spcPct val="110000"/>
              </a:lnSpc>
              <a:spcBef>
                <a:spcPts val="0"/>
              </a:spcBef>
              <a:spcAft>
                <a:spcPts val="0"/>
              </a:spcAft>
              <a:buClr>
                <a:srgbClr val="33CC33"/>
              </a:buClr>
              <a:defRPr/>
            </a:pPr>
            <a:r>
              <a:rPr lang="fr-FR" altLang="fr-FR" sz="1600" b="1" dirty="0">
                <a:solidFill>
                  <a:srgbClr val="000090"/>
                </a:solidFill>
                <a:cs typeface="Arial" panose="020B0604020202020204" pitchFamily="34" charset="0"/>
              </a:rPr>
              <a:t>Impression de sommeil insuffisant </a:t>
            </a:r>
          </a:p>
          <a:p>
            <a:pPr marL="274638" indent="0" fontAlgn="auto">
              <a:lnSpc>
                <a:spcPct val="110000"/>
              </a:lnSpc>
              <a:spcBef>
                <a:spcPts val="0"/>
              </a:spcBef>
              <a:spcAft>
                <a:spcPts val="0"/>
              </a:spcAft>
              <a:buClr>
                <a:srgbClr val="33CC33"/>
              </a:buClr>
              <a:defRPr/>
            </a:pPr>
            <a:r>
              <a:rPr lang="fr-FR" altLang="fr-FR" sz="1600" b="1" dirty="0">
                <a:solidFill>
                  <a:srgbClr val="000090"/>
                </a:solidFill>
                <a:cs typeface="Arial" panose="020B0604020202020204" pitchFamily="34" charset="0"/>
              </a:rPr>
              <a:t>Alternance d’excitation fébrile et de découragement </a:t>
            </a:r>
            <a:r>
              <a:rPr lang="fr-FR" altLang="fr-FR" sz="1600" dirty="0">
                <a:solidFill>
                  <a:srgbClr val="000090"/>
                </a:solidFill>
                <a:cs typeface="Arial" panose="020B0604020202020204" pitchFamily="34" charset="0"/>
              </a:rPr>
              <a:t>avec repli sur soi, </a:t>
            </a:r>
            <a:r>
              <a:rPr lang="fr-FR" altLang="fr-FR" sz="1600" b="1" dirty="0">
                <a:solidFill>
                  <a:srgbClr val="000090"/>
                </a:solidFill>
                <a:cs typeface="Arial" panose="020B0604020202020204" pitchFamily="34" charset="0"/>
              </a:rPr>
              <a:t>spasmophilie,</a:t>
            </a:r>
            <a:r>
              <a:rPr lang="fr-FR" altLang="fr-FR" sz="1600" dirty="0">
                <a:solidFill>
                  <a:srgbClr val="000090"/>
                </a:solidFill>
                <a:cs typeface="Arial" panose="020B0604020202020204" pitchFamily="34" charset="0"/>
              </a:rPr>
              <a:t> refus de toute consolation</a:t>
            </a:r>
          </a:p>
        </p:txBody>
      </p:sp>
      <p:sp>
        <p:nvSpPr>
          <p:cNvPr id="14" name="Text Box 6"/>
          <p:cNvSpPr txBox="1">
            <a:spLocks noChangeArrowheads="1"/>
          </p:cNvSpPr>
          <p:nvPr/>
        </p:nvSpPr>
        <p:spPr bwMode="auto">
          <a:xfrm>
            <a:off x="7251700" y="3094038"/>
            <a:ext cx="3895725" cy="9540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Natrum </a:t>
            </a:r>
            <a:r>
              <a:rPr lang="fr-FR" altLang="fr-FR" b="1" dirty="0" err="1">
                <a:solidFill>
                  <a:srgbClr val="000099"/>
                </a:solidFill>
                <a:latin typeface="+mj-lt"/>
                <a:ea typeface="ＭＳ Ｐゴシック" panose="020B0600070205080204" pitchFamily="34" charset="-128"/>
              </a:rPr>
              <a:t>muriaticum</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rPr>
              <a:t>5 granules au coucher </a:t>
            </a:r>
          </a:p>
          <a:p>
            <a:pPr algn="r" fontAlgn="auto">
              <a:spcBef>
                <a:spcPts val="0"/>
              </a:spcBef>
              <a:spcAft>
                <a:spcPts val="0"/>
              </a:spcAft>
              <a:defRPr/>
            </a:pPr>
            <a:r>
              <a:rPr lang="fr-FR" altLang="fr-FR" sz="1600" dirty="0">
                <a:solidFill>
                  <a:srgbClr val="000090"/>
                </a:solidFill>
              </a:rPr>
              <a:t>et à la demande en cas d’anxiété</a:t>
            </a:r>
          </a:p>
        </p:txBody>
      </p:sp>
      <p:sp>
        <p:nvSpPr>
          <p:cNvPr id="15" name="Text Box 16"/>
          <p:cNvSpPr txBox="1">
            <a:spLocks noChangeArrowheads="1"/>
          </p:cNvSpPr>
          <p:nvPr/>
        </p:nvSpPr>
        <p:spPr bwMode="auto">
          <a:xfrm>
            <a:off x="287338" y="4984750"/>
            <a:ext cx="5705475" cy="1176338"/>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ts val="0"/>
              </a:spcBef>
              <a:spcAft>
                <a:spcPts val="0"/>
              </a:spcAft>
              <a:buClr>
                <a:srgbClr val="33CC33"/>
              </a:buClr>
              <a:buFontTx/>
              <a:buBlip>
                <a:blip r:embed="rId3"/>
              </a:buBlip>
              <a:defRPr/>
            </a:pPr>
            <a:r>
              <a:rPr lang="fr-FR" altLang="fr-FR" sz="1600" b="1" dirty="0">
                <a:solidFill>
                  <a:srgbClr val="000090"/>
                </a:solidFill>
                <a:cs typeface="Arial" panose="020B0604020202020204" pitchFamily="34" charset="0"/>
              </a:rPr>
              <a:t>Hyperactivité, puis tristesse</a:t>
            </a:r>
            <a:r>
              <a:rPr lang="fr-FR" altLang="fr-FR" sz="1600" dirty="0">
                <a:solidFill>
                  <a:srgbClr val="000090"/>
                </a:solidFill>
                <a:cs typeface="Arial" panose="020B0604020202020204" pitchFamily="34" charset="0"/>
              </a:rPr>
              <a:t>, renfermement, </a:t>
            </a:r>
          </a:p>
          <a:p>
            <a:pPr marL="269875" indent="0" fontAlgn="auto">
              <a:lnSpc>
                <a:spcPct val="110000"/>
              </a:lnSpc>
              <a:spcBef>
                <a:spcPts val="0"/>
              </a:spcBef>
              <a:spcAft>
                <a:spcPts val="0"/>
              </a:spcAft>
              <a:buClr>
                <a:srgbClr val="33CC33"/>
              </a:buClr>
              <a:defRPr/>
            </a:pPr>
            <a:r>
              <a:rPr lang="fr-FR" altLang="fr-FR" sz="1600" b="1" dirty="0">
                <a:solidFill>
                  <a:srgbClr val="000090"/>
                </a:solidFill>
                <a:cs typeface="Arial" panose="020B0604020202020204" pitchFamily="34" charset="0"/>
              </a:rPr>
              <a:t>asthénie la veille des règles </a:t>
            </a:r>
          </a:p>
          <a:p>
            <a:pPr marL="274638" indent="0" fontAlgn="auto">
              <a:lnSpc>
                <a:spcPct val="110000"/>
              </a:lnSpc>
              <a:spcBef>
                <a:spcPts val="0"/>
              </a:spcBef>
              <a:spcAft>
                <a:spcPts val="0"/>
              </a:spcAft>
              <a:buClr>
                <a:srgbClr val="33CC33"/>
              </a:buClr>
              <a:defRPr/>
            </a:pPr>
            <a:r>
              <a:rPr lang="fr-FR" altLang="fr-FR" sz="1600" dirty="0">
                <a:solidFill>
                  <a:srgbClr val="000090"/>
                </a:solidFill>
                <a:cs typeface="Arial" panose="020B0604020202020204" pitchFamily="34" charset="0"/>
              </a:rPr>
              <a:t>Sens du devoir</a:t>
            </a:r>
          </a:p>
          <a:p>
            <a:pPr marL="274638" indent="0" fontAlgn="auto">
              <a:lnSpc>
                <a:spcPct val="110000"/>
              </a:lnSpc>
              <a:spcBef>
                <a:spcPts val="0"/>
              </a:spcBef>
              <a:spcAft>
                <a:spcPts val="0"/>
              </a:spcAft>
              <a:buClr>
                <a:srgbClr val="33CC33"/>
              </a:buClr>
              <a:defRPr/>
            </a:pPr>
            <a:r>
              <a:rPr lang="fr-FR" altLang="fr-FR" sz="1600" b="1" i="1" dirty="0">
                <a:solidFill>
                  <a:srgbClr val="000090"/>
                </a:solidFill>
                <a:cs typeface="Arial" panose="020B0604020202020204" pitchFamily="34" charset="0"/>
              </a:rPr>
              <a:t>Aggravation par la consolation </a:t>
            </a:r>
          </a:p>
        </p:txBody>
      </p:sp>
      <p:sp>
        <p:nvSpPr>
          <p:cNvPr id="16" name="Text Box 6"/>
          <p:cNvSpPr txBox="1">
            <a:spLocks noChangeArrowheads="1"/>
          </p:cNvSpPr>
          <p:nvPr/>
        </p:nvSpPr>
        <p:spPr bwMode="auto">
          <a:xfrm>
            <a:off x="7251700" y="4959350"/>
            <a:ext cx="3895725" cy="9540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Sepia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officinalis</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rPr>
              <a:t>5 granules au coucher </a:t>
            </a:r>
          </a:p>
          <a:p>
            <a:pPr algn="r" fontAlgn="auto">
              <a:spcBef>
                <a:spcPts val="0"/>
              </a:spcBef>
              <a:spcAft>
                <a:spcPts val="0"/>
              </a:spcAft>
              <a:defRPr/>
            </a:pPr>
            <a:r>
              <a:rPr lang="fr-FR" altLang="fr-FR" sz="1600" dirty="0">
                <a:solidFill>
                  <a:srgbClr val="000090"/>
                </a:solidFill>
              </a:rPr>
              <a:t>et à la demande en cas d’anxiété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15" grpId="0"/>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ext Box 8"/>
          <p:cNvSpPr txBox="1">
            <a:spLocks noChangeArrowheads="1"/>
          </p:cNvSpPr>
          <p:nvPr/>
        </p:nvSpPr>
        <p:spPr bwMode="auto">
          <a:xfrm>
            <a:off x="2397125" y="1074738"/>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du comportement et du sommeil</a:t>
            </a:r>
          </a:p>
        </p:txBody>
      </p:sp>
      <p:sp>
        <p:nvSpPr>
          <p:cNvPr id="346114" name="Titre 1"/>
          <p:cNvSpPr txBox="1">
            <a:spLocks/>
          </p:cNvSpPr>
          <p:nvPr/>
        </p:nvSpPr>
        <p:spPr bwMode="auto">
          <a:xfrm>
            <a:off x="2303463" y="327025"/>
            <a:ext cx="72215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a:p>
            <a:pPr defTabSz="685800">
              <a:lnSpc>
                <a:spcPct val="90000"/>
              </a:lnSpc>
            </a:pPr>
            <a:endParaRPr lang="fr-FR" altLang="fr-FR" sz="3200" b="1">
              <a:solidFill>
                <a:srgbClr val="FFFFFF"/>
              </a:solidFill>
              <a:ea typeface="Tahoma" pitchFamily="34" charset="0"/>
              <a:cs typeface="Arial" charset="0"/>
            </a:endParaRPr>
          </a:p>
        </p:txBody>
      </p:sp>
      <p:sp>
        <p:nvSpPr>
          <p:cNvPr id="13" name="Text Box 16"/>
          <p:cNvSpPr txBox="1">
            <a:spLocks noChangeArrowheads="1"/>
          </p:cNvSpPr>
          <p:nvPr/>
        </p:nvSpPr>
        <p:spPr bwMode="auto">
          <a:xfrm>
            <a:off x="271463" y="2009775"/>
            <a:ext cx="6103937" cy="1497013"/>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sz="1600" dirty="0">
                <a:solidFill>
                  <a:srgbClr val="000099"/>
                </a:solidFill>
              </a:rPr>
              <a:t>Irritabilité, </a:t>
            </a:r>
            <a:r>
              <a:rPr lang="fr-FR" sz="1600" b="1" dirty="0">
                <a:solidFill>
                  <a:srgbClr val="000099"/>
                </a:solidFill>
              </a:rPr>
              <a:t>logorrhée,  jalousie</a:t>
            </a:r>
            <a:r>
              <a:rPr lang="fr-FR" sz="1600" dirty="0">
                <a:solidFill>
                  <a:srgbClr val="000099"/>
                </a:solidFill>
              </a:rPr>
              <a:t>, claustrophobie</a:t>
            </a:r>
          </a:p>
          <a:p>
            <a:pPr marL="266700" indent="-266700" fontAlgn="auto">
              <a:lnSpc>
                <a:spcPct val="110000"/>
              </a:lnSpc>
              <a:spcBef>
                <a:spcPts val="0"/>
              </a:spcBef>
              <a:spcAft>
                <a:spcPts val="0"/>
              </a:spcAft>
              <a:buClr>
                <a:srgbClr val="33CC33"/>
              </a:buClr>
              <a:tabLst>
                <a:tab pos="266700" algn="l"/>
              </a:tabLst>
              <a:defRPr/>
            </a:pPr>
            <a:r>
              <a:rPr lang="fr-FR" sz="1600" dirty="0">
                <a:solidFill>
                  <a:srgbClr val="000099"/>
                </a:solidFill>
              </a:rPr>
              <a:t>	Insomnie d’endormissement, cauchemars (mort, serpent)</a:t>
            </a:r>
          </a:p>
          <a:p>
            <a:pPr marL="266700" indent="-266700" fontAlgn="auto">
              <a:lnSpc>
                <a:spcPct val="110000"/>
              </a:lnSpc>
              <a:spcBef>
                <a:spcPts val="0"/>
              </a:spcBef>
              <a:spcAft>
                <a:spcPts val="0"/>
              </a:spcAft>
              <a:buClr>
                <a:srgbClr val="33CC33"/>
              </a:buClr>
              <a:tabLst>
                <a:tab pos="266700" algn="l"/>
              </a:tabLst>
              <a:defRPr/>
            </a:pPr>
            <a:r>
              <a:rPr lang="fr-FR" sz="1600" i="1" dirty="0">
                <a:solidFill>
                  <a:srgbClr val="000099"/>
                </a:solidFill>
              </a:rPr>
              <a:t>	Aggravation par la chaleur</a:t>
            </a:r>
          </a:p>
          <a:p>
            <a:pPr marL="266700" indent="-266700" fontAlgn="auto">
              <a:lnSpc>
                <a:spcPct val="110000"/>
              </a:lnSpc>
              <a:spcBef>
                <a:spcPts val="0"/>
              </a:spcBef>
              <a:spcAft>
                <a:spcPts val="0"/>
              </a:spcAft>
              <a:buClr>
                <a:srgbClr val="33CC33"/>
              </a:buClr>
              <a:tabLst>
                <a:tab pos="266700" algn="l"/>
              </a:tabLst>
              <a:defRPr/>
            </a:pPr>
            <a:r>
              <a:rPr lang="fr-FR" sz="1600" i="1" dirty="0">
                <a:solidFill>
                  <a:srgbClr val="000099"/>
                </a:solidFill>
              </a:rPr>
              <a:t>	</a:t>
            </a:r>
            <a:r>
              <a:rPr lang="fr-FR" sz="1600" b="1" i="1" dirty="0">
                <a:solidFill>
                  <a:srgbClr val="000099"/>
                </a:solidFill>
              </a:rPr>
              <a:t>Amélioration dès l’arrivée des règles </a:t>
            </a:r>
          </a:p>
          <a:p>
            <a:pPr fontAlgn="auto">
              <a:lnSpc>
                <a:spcPct val="110000"/>
              </a:lnSpc>
              <a:spcBef>
                <a:spcPct val="20000"/>
              </a:spcBef>
              <a:spcAft>
                <a:spcPts val="0"/>
              </a:spcAft>
              <a:buClr>
                <a:srgbClr val="33CC33"/>
              </a:buClr>
              <a:buFontTx/>
              <a:buBlip>
                <a:blip r:embed="rId3"/>
              </a:buBlip>
              <a:defRPr/>
            </a:pPr>
            <a:endParaRPr lang="fr-FR" altLang="fr-FR" sz="1600" dirty="0">
              <a:solidFill>
                <a:srgbClr val="000090"/>
              </a:solidFill>
              <a:cs typeface="Arial" panose="020B0604020202020204" pitchFamily="34" charset="0"/>
            </a:endParaRPr>
          </a:p>
        </p:txBody>
      </p:sp>
      <p:sp>
        <p:nvSpPr>
          <p:cNvPr id="14" name="Text Box 6"/>
          <p:cNvSpPr>
            <a:spLocks noChangeArrowheads="1"/>
          </p:cNvSpPr>
          <p:nvPr/>
        </p:nvSpPr>
        <p:spPr bwMode="auto">
          <a:xfrm>
            <a:off x="7773988" y="1984375"/>
            <a:ext cx="3368675" cy="954088"/>
          </a:xfrm>
          <a:prstGeom prst="roundRect">
            <a:avLst>
              <a:gd name="adj" fmla="val 16667"/>
            </a:avLst>
          </a:prstGeom>
          <a:noFill/>
          <a:ln w="12700">
            <a:solidFill>
              <a:srgbClr val="92D050"/>
            </a:solidFill>
            <a:miter lim="800000"/>
            <a:headEnd/>
            <a:tailEnd/>
          </a:ln>
        </p:spPr>
        <p:txBody>
          <a:bodyPr>
            <a:spAutoFit/>
          </a:bodyPr>
          <a:lstStyle/>
          <a:p>
            <a:pPr algn="r"/>
            <a:r>
              <a:rPr lang="fr-FR" altLang="fr-FR" b="1">
                <a:solidFill>
                  <a:srgbClr val="000099"/>
                </a:solidFill>
                <a:ea typeface="ＭＳ Ｐゴシック"/>
                <a:cs typeface="Arial" charset="0"/>
              </a:rPr>
              <a:t>Lachesis mutus 15 CH</a:t>
            </a:r>
          </a:p>
          <a:p>
            <a:pPr algn="r"/>
            <a:r>
              <a:rPr lang="fr-FR" altLang="fr-FR" sz="1600">
                <a:solidFill>
                  <a:srgbClr val="000090"/>
                </a:solidFill>
                <a:ea typeface="ＭＳ Ｐゴシック"/>
                <a:cs typeface="Arial" charset="0"/>
              </a:rPr>
              <a:t>5 granules au coucher </a:t>
            </a:r>
          </a:p>
          <a:p>
            <a:pPr algn="r"/>
            <a:r>
              <a:rPr lang="fr-FR" altLang="fr-FR" sz="1600">
                <a:solidFill>
                  <a:srgbClr val="000090"/>
                </a:solidFill>
                <a:ea typeface="ＭＳ Ｐゴシック"/>
                <a:cs typeface="Arial" charset="0"/>
              </a:rPr>
              <a:t>et à la demande en cas d’anxiété</a:t>
            </a:r>
          </a:p>
        </p:txBody>
      </p:sp>
      <p:sp>
        <p:nvSpPr>
          <p:cNvPr id="15" name="Text Box 16"/>
          <p:cNvSpPr txBox="1">
            <a:spLocks noChangeArrowheads="1"/>
          </p:cNvSpPr>
          <p:nvPr/>
        </p:nvSpPr>
        <p:spPr bwMode="auto">
          <a:xfrm>
            <a:off x="271463" y="4203700"/>
            <a:ext cx="5942012" cy="954088"/>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Alternance de </a:t>
            </a:r>
            <a:r>
              <a:rPr lang="fr-FR" altLang="fr-FR" sz="1600" b="1" dirty="0">
                <a:solidFill>
                  <a:srgbClr val="000090"/>
                </a:solidFill>
                <a:cs typeface="Arial" panose="020B0604020202020204" pitchFamily="34" charset="0"/>
              </a:rPr>
              <a:t>nervosité</a:t>
            </a:r>
            <a:r>
              <a:rPr lang="fr-FR" altLang="fr-FR" sz="1600" dirty="0">
                <a:solidFill>
                  <a:srgbClr val="000090"/>
                </a:solidFill>
                <a:cs typeface="Arial" panose="020B0604020202020204" pitchFamily="34" charset="0"/>
              </a:rPr>
              <a:t> et de </a:t>
            </a:r>
            <a:r>
              <a:rPr lang="fr-FR" altLang="fr-FR" sz="1600" b="1" dirty="0">
                <a:solidFill>
                  <a:srgbClr val="000090"/>
                </a:solidFill>
                <a:cs typeface="Arial" panose="020B0604020202020204" pitchFamily="34" charset="0"/>
              </a:rPr>
              <a:t>spasmes</a:t>
            </a:r>
            <a:r>
              <a:rPr lang="fr-FR" altLang="fr-FR" sz="1600" dirty="0">
                <a:solidFill>
                  <a:srgbClr val="000090"/>
                </a:solidFill>
                <a:cs typeface="Arial" panose="020B0604020202020204" pitchFamily="34" charset="0"/>
              </a:rPr>
              <a:t>, </a:t>
            </a:r>
          </a:p>
          <a:p>
            <a:pPr marL="269875" indent="0" fontAlgn="auto">
              <a:lnSpc>
                <a:spcPct val="110000"/>
              </a:lnSpc>
              <a:spcBef>
                <a:spcPct val="20000"/>
              </a:spcBef>
              <a:spcAft>
                <a:spcPts val="0"/>
              </a:spcAft>
              <a:buClr>
                <a:srgbClr val="33CC33"/>
              </a:buClr>
              <a:defRPr/>
            </a:pPr>
            <a:r>
              <a:rPr lang="fr-FR" altLang="fr-FR" sz="1600" dirty="0">
                <a:solidFill>
                  <a:srgbClr val="000090"/>
                </a:solidFill>
                <a:cs typeface="Arial" panose="020B0604020202020204" pitchFamily="34" charset="0"/>
              </a:rPr>
              <a:t>dorsalgies hautes</a:t>
            </a:r>
          </a:p>
          <a:p>
            <a:pPr marL="274638" indent="0" fontAlgn="auto">
              <a:lnSpc>
                <a:spcPct val="110000"/>
              </a:lnSpc>
              <a:spcBef>
                <a:spcPts val="0"/>
              </a:spcBef>
              <a:spcAft>
                <a:spcPts val="0"/>
              </a:spcAft>
              <a:buClr>
                <a:srgbClr val="33CC33"/>
              </a:buClr>
              <a:defRPr/>
            </a:pPr>
            <a:r>
              <a:rPr lang="fr-FR" altLang="fr-FR" sz="1600" b="1" i="1" dirty="0">
                <a:solidFill>
                  <a:srgbClr val="000090"/>
                </a:solidFill>
                <a:cs typeface="Arial" panose="020B0604020202020204" pitchFamily="34" charset="0"/>
              </a:rPr>
              <a:t>Aggravation pendant les règles </a:t>
            </a:r>
          </a:p>
        </p:txBody>
      </p:sp>
      <p:sp>
        <p:nvSpPr>
          <p:cNvPr id="16" name="Text Box 6"/>
          <p:cNvSpPr txBox="1">
            <a:spLocks noChangeArrowheads="1"/>
          </p:cNvSpPr>
          <p:nvPr/>
        </p:nvSpPr>
        <p:spPr bwMode="auto">
          <a:xfrm>
            <a:off x="7799388" y="4078288"/>
            <a:ext cx="3344862"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Actaea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racemosa</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rPr>
              <a:t>5 granules au coucher </a:t>
            </a:r>
          </a:p>
          <a:p>
            <a:pPr algn="r" fontAlgn="auto">
              <a:spcBef>
                <a:spcPts val="0"/>
              </a:spcBef>
              <a:spcAft>
                <a:spcPts val="0"/>
              </a:spcAft>
              <a:defRPr/>
            </a:pPr>
            <a:r>
              <a:rPr lang="fr-FR" altLang="fr-FR" sz="1600" dirty="0">
                <a:solidFill>
                  <a:srgbClr val="000090"/>
                </a:solidFill>
              </a:rPr>
              <a:t>et à la demande en cas d’anxiété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1162050" y="2395538"/>
            <a:ext cx="7908925" cy="2938462"/>
          </a:xfrm>
          <a:prstGeom prst="rect">
            <a:avLst/>
          </a:prstGeom>
        </p:spPr>
        <p:txBody>
          <a:bodyPr/>
          <a:lstStyle/>
          <a:p>
            <a:pPr eaLnBrk="1" hangingPunct="1">
              <a:buFontTx/>
              <a:buBlip>
                <a:blip r:embed="rId3"/>
              </a:buBlip>
              <a:defRPr/>
            </a:pPr>
            <a:r>
              <a:rPr lang="fr-FR" sz="2000" dirty="0">
                <a:solidFill>
                  <a:srgbClr val="000099"/>
                </a:solidFill>
                <a:cs typeface="Arial" panose="020B0604020202020204" pitchFamily="34" charset="0"/>
              </a:rPr>
              <a:t>Médicaments de terrain : Puis-je définir le type sensible ?</a:t>
            </a: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marL="0" indent="0" algn="ctr" eaLnBrk="1" hangingPunct="1">
              <a:buFontTx/>
              <a:buNone/>
              <a:defRPr/>
            </a:pPr>
            <a:r>
              <a:rPr lang="fr-FR" sz="2400" b="1" dirty="0">
                <a:solidFill>
                  <a:srgbClr val="000099"/>
                </a:solidFill>
                <a:cs typeface="Arial" panose="020B0604020202020204" pitchFamily="34" charset="0"/>
                <a:sym typeface="Wingdings" panose="05000000000000000000" pitchFamily="2" charset="2"/>
              </a:rPr>
              <a:t> consultation médicale</a:t>
            </a:r>
            <a:endParaRPr lang="fr-FR" sz="2400" b="1" dirty="0">
              <a:solidFill>
                <a:srgbClr val="000099"/>
              </a:solidFill>
              <a:cs typeface="Arial" panose="020B0604020202020204" pitchFamily="34" charset="0"/>
            </a:endParaRPr>
          </a:p>
        </p:txBody>
      </p:sp>
      <p:pic>
        <p:nvPicPr>
          <p:cNvPr id="348162" name="Picture 8" descr="point d interrogation : Un personnage humain 3D une marque de fond de question">
            <a:hlinkClick r:id="rId4"/>
          </p:cNvPr>
          <p:cNvPicPr>
            <a:picLocks noChangeAspect="1" noChangeArrowheads="1"/>
          </p:cNvPicPr>
          <p:nvPr/>
        </p:nvPicPr>
        <p:blipFill>
          <a:blip r:embed="rId5"/>
          <a:srcRect/>
          <a:stretch>
            <a:fillRect/>
          </a:stretch>
        </p:blipFill>
        <p:spPr bwMode="auto">
          <a:xfrm>
            <a:off x="8453438" y="1712913"/>
            <a:ext cx="1600200" cy="1600200"/>
          </a:xfrm>
          <a:prstGeom prst="rect">
            <a:avLst/>
          </a:prstGeom>
          <a:noFill/>
          <a:ln w="9525">
            <a:noFill/>
            <a:miter lim="800000"/>
            <a:headEnd/>
            <a:tailEnd/>
          </a:ln>
        </p:spPr>
      </p:pic>
      <p:pic>
        <p:nvPicPr>
          <p:cNvPr id="348163" name="Picture 2" descr="Afficher l'image d'origine"/>
          <p:cNvPicPr>
            <a:picLocks noChangeAspect="1" noChangeArrowheads="1"/>
          </p:cNvPicPr>
          <p:nvPr/>
        </p:nvPicPr>
        <p:blipFill>
          <a:blip r:embed="rId6"/>
          <a:srcRect/>
          <a:stretch>
            <a:fillRect/>
          </a:stretch>
        </p:blipFill>
        <p:spPr bwMode="auto">
          <a:xfrm>
            <a:off x="2038350" y="3941763"/>
            <a:ext cx="717550" cy="1033462"/>
          </a:xfrm>
          <a:prstGeom prst="rect">
            <a:avLst/>
          </a:prstGeom>
          <a:noFill/>
          <a:ln w="9525">
            <a:noFill/>
            <a:miter lim="800000"/>
            <a:headEnd/>
            <a:tailEnd/>
          </a:ln>
        </p:spPr>
      </p:pic>
      <p:sp>
        <p:nvSpPr>
          <p:cNvPr id="348164" name="Titre 1"/>
          <p:cNvSpPr txBox="1">
            <a:spLocks/>
          </p:cNvSpPr>
          <p:nvPr/>
        </p:nvSpPr>
        <p:spPr bwMode="auto">
          <a:xfrm>
            <a:off x="2303463" y="327025"/>
            <a:ext cx="72215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a:p>
            <a:pPr defTabSz="685800">
              <a:lnSpc>
                <a:spcPct val="90000"/>
              </a:lnSpc>
            </a:pPr>
            <a:endParaRPr lang="fr-FR" altLang="fr-FR" sz="3200" b="1">
              <a:solidFill>
                <a:srgbClr val="FFFFFF"/>
              </a:solidFill>
              <a:ea typeface="Tahoma" pitchFamily="34" charset="0"/>
              <a:cs typeface="Arial" charset="0"/>
            </a:endParaRPr>
          </a:p>
        </p:txBody>
      </p:sp>
      <p:sp>
        <p:nvSpPr>
          <p:cNvPr id="11" name="Text Box 8"/>
          <p:cNvSpPr txBox="1">
            <a:spLocks noChangeArrowheads="1"/>
          </p:cNvSpPr>
          <p:nvPr/>
        </p:nvSpPr>
        <p:spPr bwMode="auto">
          <a:xfrm>
            <a:off x="2397125" y="106838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4"/>
          <p:cNvSpPr>
            <a:spLocks noChangeArrowheads="1"/>
          </p:cNvSpPr>
          <p:nvPr/>
        </p:nvSpPr>
        <p:spPr bwMode="auto">
          <a:xfrm>
            <a:off x="7146925" y="1592263"/>
            <a:ext cx="1938338" cy="341312"/>
          </a:xfrm>
          <a:prstGeom prst="rect">
            <a:avLst/>
          </a:prstGeom>
          <a:noFill/>
          <a:ln w="9525">
            <a:noFill/>
            <a:miter lim="800000"/>
            <a:headEnd/>
            <a:tailEnd/>
          </a:ln>
        </p:spPr>
        <p:txBody>
          <a:bodyPr anchor="ctr"/>
          <a:lstStyle/>
          <a:p>
            <a:pPr defTabSz="457200" eaLnBrk="0" hangingPunct="0">
              <a:lnSpc>
                <a:spcPct val="110000"/>
              </a:lnSpc>
            </a:pPr>
            <a:endParaRPr lang="fr-FR" altLang="fr-FR" sz="1700">
              <a:solidFill>
                <a:srgbClr val="009900"/>
              </a:solidFill>
              <a:ea typeface="ＭＳ Ｐゴシック"/>
              <a:cs typeface="Arial" charset="0"/>
            </a:endParaRPr>
          </a:p>
        </p:txBody>
      </p:sp>
      <p:grpSp>
        <p:nvGrpSpPr>
          <p:cNvPr id="13" name="Groupe 12"/>
          <p:cNvGrpSpPr>
            <a:grpSpLocks/>
          </p:cNvGrpSpPr>
          <p:nvPr/>
        </p:nvGrpSpPr>
        <p:grpSpPr bwMode="auto">
          <a:xfrm>
            <a:off x="3929063" y="1978025"/>
            <a:ext cx="3954462" cy="2820988"/>
            <a:chOff x="2543050" y="1977368"/>
            <a:chExt cx="3954457" cy="2822328"/>
          </a:xfrm>
        </p:grpSpPr>
        <p:grpSp>
          <p:nvGrpSpPr>
            <p:cNvPr id="350247" name="Groupe 9"/>
            <p:cNvGrpSpPr>
              <a:grpSpLocks/>
            </p:cNvGrpSpPr>
            <p:nvPr/>
          </p:nvGrpSpPr>
          <p:grpSpPr bwMode="auto">
            <a:xfrm>
              <a:off x="2555750" y="1977368"/>
              <a:ext cx="3941757" cy="2822328"/>
              <a:chOff x="2748195" y="2224318"/>
              <a:chExt cx="3411540" cy="2670656"/>
            </a:xfrm>
          </p:grpSpPr>
          <p:sp>
            <p:nvSpPr>
              <p:cNvPr id="350249" name="Line 4"/>
              <p:cNvSpPr>
                <a:spLocks noChangeShapeType="1"/>
              </p:cNvSpPr>
              <p:nvPr/>
            </p:nvSpPr>
            <p:spPr bwMode="auto">
              <a:xfrm>
                <a:off x="2748195" y="3600445"/>
                <a:ext cx="3411540" cy="2971"/>
              </a:xfrm>
              <a:prstGeom prst="line">
                <a:avLst/>
              </a:prstGeom>
              <a:noFill/>
              <a:ln w="19050">
                <a:solidFill>
                  <a:srgbClr val="000080"/>
                </a:solidFill>
                <a:round/>
                <a:headEnd/>
                <a:tailEnd/>
              </a:ln>
            </p:spPr>
            <p:txBody>
              <a:bodyPr/>
              <a:lstStyle/>
              <a:p>
                <a:endParaRPr lang="fr-FR"/>
              </a:p>
            </p:txBody>
          </p:sp>
          <p:grpSp>
            <p:nvGrpSpPr>
              <p:cNvPr id="350250" name="Groupe 3"/>
              <p:cNvGrpSpPr>
                <a:grpSpLocks/>
              </p:cNvGrpSpPr>
              <p:nvPr/>
            </p:nvGrpSpPr>
            <p:grpSpPr bwMode="auto">
              <a:xfrm>
                <a:off x="2748195" y="2224318"/>
                <a:ext cx="3411344" cy="2670656"/>
                <a:chOff x="2748195" y="2224318"/>
                <a:chExt cx="3411344" cy="2670656"/>
              </a:xfrm>
            </p:grpSpPr>
            <p:sp>
              <p:nvSpPr>
                <p:cNvPr id="350251" name="Line 3"/>
                <p:cNvSpPr>
                  <a:spLocks noChangeShapeType="1"/>
                </p:cNvSpPr>
                <p:nvPr/>
              </p:nvSpPr>
              <p:spPr bwMode="auto">
                <a:xfrm flipH="1">
                  <a:off x="4491354" y="2245776"/>
                  <a:ext cx="11895" cy="2627742"/>
                </a:xfrm>
                <a:prstGeom prst="line">
                  <a:avLst/>
                </a:prstGeom>
                <a:noFill/>
                <a:ln w="19050">
                  <a:solidFill>
                    <a:srgbClr val="000080"/>
                  </a:solidFill>
                  <a:round/>
                  <a:headEnd/>
                  <a:tailEnd/>
                </a:ln>
              </p:spPr>
              <p:txBody>
                <a:bodyPr/>
                <a:lstStyle/>
                <a:p>
                  <a:endParaRPr lang="fr-FR"/>
                </a:p>
              </p:txBody>
            </p:sp>
            <p:grpSp>
              <p:nvGrpSpPr>
                <p:cNvPr id="350252" name="Group 5"/>
                <p:cNvGrpSpPr>
                  <a:grpSpLocks/>
                </p:cNvGrpSpPr>
                <p:nvPr/>
              </p:nvGrpSpPr>
              <p:grpSpPr bwMode="auto">
                <a:xfrm>
                  <a:off x="2748195" y="2224318"/>
                  <a:ext cx="3411344" cy="2670656"/>
                  <a:chOff x="1746" y="1246"/>
                  <a:chExt cx="2366" cy="1867"/>
                </a:xfrm>
              </p:grpSpPr>
              <p:sp>
                <p:nvSpPr>
                  <p:cNvPr id="350253" name="Rectangle 6"/>
                  <p:cNvSpPr>
                    <a:spLocks noChangeArrowheads="1"/>
                  </p:cNvSpPr>
                  <p:nvPr/>
                </p:nvSpPr>
                <p:spPr bwMode="auto">
                  <a:xfrm>
                    <a:off x="1746" y="1261"/>
                    <a:ext cx="2366" cy="1852"/>
                  </a:xfrm>
                  <a:prstGeom prst="rect">
                    <a:avLst/>
                  </a:prstGeom>
                  <a:noFill/>
                  <a:ln w="19050">
                    <a:solidFill>
                      <a:srgbClr val="000080"/>
                    </a:solidFill>
                    <a:miter lim="800000"/>
                    <a:headEnd/>
                    <a:tailEnd/>
                  </a:ln>
                </p:spPr>
                <p:txBody>
                  <a:bodyPr wrap="none" anchor="ctr"/>
                  <a:lstStyle/>
                  <a:p>
                    <a:endParaRPr lang="fr-FR" altLang="fr-FR" sz="1600">
                      <a:solidFill>
                        <a:srgbClr val="000000"/>
                      </a:solidFill>
                      <a:ea typeface="ＭＳ Ｐゴシック"/>
                      <a:cs typeface="ＭＳ Ｐゴシック"/>
                    </a:endParaRPr>
                  </a:p>
                </p:txBody>
              </p:sp>
              <p:grpSp>
                <p:nvGrpSpPr>
                  <p:cNvPr id="350254" name="Group 7"/>
                  <p:cNvGrpSpPr>
                    <a:grpSpLocks/>
                  </p:cNvGrpSpPr>
                  <p:nvPr/>
                </p:nvGrpSpPr>
                <p:grpSpPr bwMode="auto">
                  <a:xfrm>
                    <a:off x="1758" y="1246"/>
                    <a:ext cx="2174" cy="1845"/>
                    <a:chOff x="1758" y="1246"/>
                    <a:chExt cx="2174" cy="1845"/>
                  </a:xfrm>
                </p:grpSpPr>
                <p:sp>
                  <p:nvSpPr>
                    <p:cNvPr id="350255" name="Text Box 8"/>
                    <p:cNvSpPr txBox="1">
                      <a:spLocks noChangeArrowheads="1"/>
                    </p:cNvSpPr>
                    <p:nvPr/>
                  </p:nvSpPr>
                  <p:spPr bwMode="auto">
                    <a:xfrm>
                      <a:off x="1758" y="1699"/>
                      <a:ext cx="1044" cy="489"/>
                    </a:xfrm>
                    <a:prstGeom prst="rect">
                      <a:avLst/>
                    </a:prstGeom>
                    <a:noFill/>
                    <a:ln w="9525">
                      <a:noFill/>
                      <a:miter lim="800000"/>
                      <a:headEnd/>
                      <a:tailEnd/>
                    </a:ln>
                  </p:spPr>
                  <p:txBody>
                    <a:bodyPr>
                      <a:spAutoFit/>
                    </a:bodyPr>
                    <a:lstStyle/>
                    <a:p>
                      <a:r>
                        <a:rPr lang="fr-FR" altLang="fr-FR" sz="1400" b="1" dirty="0">
                          <a:solidFill>
                            <a:srgbClr val="000000"/>
                          </a:solidFill>
                          <a:ea typeface="ＭＳ Ｐゴシック"/>
                          <a:cs typeface="ＭＳ Ｐゴシック"/>
                        </a:rPr>
                        <a:t>Aspect</a:t>
                      </a:r>
                    </a:p>
                    <a:p>
                      <a:r>
                        <a:rPr lang="fr-FR" altLang="fr-FR" sz="1400" b="1" dirty="0">
                          <a:solidFill>
                            <a:srgbClr val="000000"/>
                          </a:solidFill>
                          <a:ea typeface="ＭＳ Ｐゴシック"/>
                          <a:cs typeface="ＭＳ Ｐゴシック"/>
                        </a:rPr>
                        <a:t>Stade</a:t>
                      </a:r>
                    </a:p>
                    <a:p>
                      <a:r>
                        <a:rPr lang="fr-FR" altLang="fr-FR" sz="1400" b="1" dirty="0">
                          <a:solidFill>
                            <a:srgbClr val="000000"/>
                          </a:solidFill>
                          <a:ea typeface="ＭＳ Ｐゴシック"/>
                          <a:cs typeface="ＭＳ Ｐゴシック"/>
                        </a:rPr>
                        <a:t>Localisation</a:t>
                      </a:r>
                    </a:p>
                  </p:txBody>
                </p:sp>
                <p:sp>
                  <p:nvSpPr>
                    <p:cNvPr id="350256" name="Text Box 9"/>
                    <p:cNvSpPr txBox="1">
                      <a:spLocks noChangeArrowheads="1"/>
                    </p:cNvSpPr>
                    <p:nvPr/>
                  </p:nvSpPr>
                  <p:spPr bwMode="auto">
                    <a:xfrm>
                      <a:off x="2764" y="1246"/>
                      <a:ext cx="182"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a:t>
                      </a:r>
                    </a:p>
                  </p:txBody>
                </p:sp>
                <p:sp>
                  <p:nvSpPr>
                    <p:cNvPr id="350257" name="Text Box 10"/>
                    <p:cNvSpPr txBox="1">
                      <a:spLocks noChangeArrowheads="1"/>
                    </p:cNvSpPr>
                    <p:nvPr/>
                  </p:nvSpPr>
                  <p:spPr bwMode="auto">
                    <a:xfrm>
                      <a:off x="2984" y="1258"/>
                      <a:ext cx="273"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II</a:t>
                      </a:r>
                    </a:p>
                  </p:txBody>
                </p:sp>
                <p:sp>
                  <p:nvSpPr>
                    <p:cNvPr id="350258" name="Text Box 11"/>
                    <p:cNvSpPr txBox="1">
                      <a:spLocks noChangeArrowheads="1"/>
                    </p:cNvSpPr>
                    <p:nvPr/>
                  </p:nvSpPr>
                  <p:spPr bwMode="auto">
                    <a:xfrm>
                      <a:off x="2966" y="2840"/>
                      <a:ext cx="273"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III</a:t>
                      </a:r>
                    </a:p>
                  </p:txBody>
                </p:sp>
                <p:sp>
                  <p:nvSpPr>
                    <p:cNvPr id="350259" name="Text Box 12"/>
                    <p:cNvSpPr txBox="1">
                      <a:spLocks noChangeArrowheads="1"/>
                    </p:cNvSpPr>
                    <p:nvPr/>
                  </p:nvSpPr>
                  <p:spPr bwMode="auto">
                    <a:xfrm>
                      <a:off x="2659" y="2847"/>
                      <a:ext cx="296"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IV</a:t>
                      </a:r>
                    </a:p>
                  </p:txBody>
                </p:sp>
                <p:sp>
                  <p:nvSpPr>
                    <p:cNvPr id="350260" name="Text Box 13"/>
                    <p:cNvSpPr txBox="1">
                      <a:spLocks noChangeArrowheads="1"/>
                    </p:cNvSpPr>
                    <p:nvPr/>
                  </p:nvSpPr>
                  <p:spPr bwMode="auto">
                    <a:xfrm>
                      <a:off x="1791" y="2432"/>
                      <a:ext cx="1089" cy="346"/>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Signes concomitants</a:t>
                      </a:r>
                    </a:p>
                  </p:txBody>
                </p:sp>
                <p:sp>
                  <p:nvSpPr>
                    <p:cNvPr id="350261" name="Text Box 14"/>
                    <p:cNvSpPr txBox="1">
                      <a:spLocks noChangeArrowheads="1"/>
                    </p:cNvSpPr>
                    <p:nvPr/>
                  </p:nvSpPr>
                  <p:spPr bwMode="auto">
                    <a:xfrm>
                      <a:off x="3025" y="2511"/>
                      <a:ext cx="907" cy="204"/>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Modalités</a:t>
                      </a:r>
                    </a:p>
                  </p:txBody>
                </p:sp>
                <p:sp>
                  <p:nvSpPr>
                    <p:cNvPr id="350262" name="Text Box 15"/>
                    <p:cNvSpPr txBox="1">
                      <a:spLocks noChangeArrowheads="1"/>
                    </p:cNvSpPr>
                    <p:nvPr/>
                  </p:nvSpPr>
                  <p:spPr bwMode="auto">
                    <a:xfrm>
                      <a:off x="3016" y="1706"/>
                      <a:ext cx="817" cy="204"/>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Sensations</a:t>
                      </a:r>
                    </a:p>
                  </p:txBody>
                </p:sp>
              </p:grpSp>
            </p:grpSp>
          </p:grpSp>
        </p:grpSp>
        <p:sp>
          <p:nvSpPr>
            <p:cNvPr id="15" name="ZoneTexte 52"/>
            <p:cNvSpPr txBox="1">
              <a:spLocks noChangeArrowheads="1"/>
            </p:cNvSpPr>
            <p:nvPr/>
          </p:nvSpPr>
          <p:spPr bwMode="auto">
            <a:xfrm>
              <a:off x="2543050" y="2215606"/>
              <a:ext cx="2039934" cy="446300"/>
            </a:xfrm>
            <a:prstGeom prst="rect">
              <a:avLst/>
            </a:prstGeom>
            <a:noFill/>
            <a:ln w="19050">
              <a:solidFill>
                <a:srgbClr val="FF66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fr-FR" sz="1100" b="1" dirty="0">
                  <a:solidFill>
                    <a:srgbClr val="000000"/>
                  </a:solidFill>
                </a:rPr>
                <a:t>Similitude </a:t>
              </a:r>
              <a:r>
                <a:rPr lang="fr-FR" altLang="fr-FR" sz="1100" b="1" dirty="0" err="1">
                  <a:solidFill>
                    <a:srgbClr val="000000"/>
                  </a:solidFill>
                </a:rPr>
                <a:t>anatomo</a:t>
              </a:r>
              <a:r>
                <a:rPr lang="fr-FR" altLang="fr-FR" sz="1100" b="1" dirty="0">
                  <a:solidFill>
                    <a:srgbClr val="000000"/>
                  </a:solidFill>
                </a:rPr>
                <a:t>-physio- pathologique =</a:t>
              </a:r>
              <a:r>
                <a:rPr lang="fr-FR" altLang="fr-FR" sz="1200" b="1" dirty="0">
                  <a:solidFill>
                    <a:srgbClr val="000000"/>
                  </a:solidFill>
                </a:rPr>
                <a:t> </a:t>
              </a:r>
              <a:r>
                <a:rPr lang="fr-FR" altLang="fr-FR" sz="1050" b="1" dirty="0">
                  <a:solidFill>
                    <a:srgbClr val="000099"/>
                  </a:solidFill>
                </a:rPr>
                <a:t>15-30CH</a:t>
              </a:r>
            </a:p>
          </p:txBody>
        </p:sp>
      </p:grpSp>
      <p:grpSp>
        <p:nvGrpSpPr>
          <p:cNvPr id="30" name="Groupe 29"/>
          <p:cNvGrpSpPr>
            <a:grpSpLocks/>
          </p:cNvGrpSpPr>
          <p:nvPr/>
        </p:nvGrpSpPr>
        <p:grpSpPr bwMode="auto">
          <a:xfrm>
            <a:off x="1644650" y="4829175"/>
            <a:ext cx="8804275" cy="1630363"/>
            <a:chOff x="241839" y="5150607"/>
            <a:chExt cx="8804897" cy="1630177"/>
          </a:xfrm>
        </p:grpSpPr>
        <p:grpSp>
          <p:nvGrpSpPr>
            <p:cNvPr id="350236" name="Group 23"/>
            <p:cNvGrpSpPr>
              <a:grpSpLocks/>
            </p:cNvGrpSpPr>
            <p:nvPr/>
          </p:nvGrpSpPr>
          <p:grpSpPr bwMode="auto">
            <a:xfrm>
              <a:off x="2537329" y="5150607"/>
              <a:ext cx="3942222" cy="1166340"/>
              <a:chOff x="1509" y="3123"/>
              <a:chExt cx="2455" cy="486"/>
            </a:xfrm>
          </p:grpSpPr>
          <p:sp>
            <p:nvSpPr>
              <p:cNvPr id="350245"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p>
                <a:endParaRPr lang="fr-FR" altLang="fr-FR" sz="1600">
                  <a:solidFill>
                    <a:srgbClr val="000000"/>
                  </a:solidFill>
                  <a:ea typeface="ＭＳ Ｐゴシック"/>
                  <a:cs typeface="ＭＳ Ｐゴシック"/>
                </a:endParaRPr>
              </a:p>
            </p:txBody>
          </p:sp>
          <p:sp>
            <p:nvSpPr>
              <p:cNvPr id="350246" name="Line 25"/>
              <p:cNvSpPr>
                <a:spLocks noChangeShapeType="1"/>
              </p:cNvSpPr>
              <p:nvPr/>
            </p:nvSpPr>
            <p:spPr bwMode="auto">
              <a:xfrm>
                <a:off x="2766" y="3123"/>
                <a:ext cx="6" cy="486"/>
              </a:xfrm>
              <a:prstGeom prst="line">
                <a:avLst/>
              </a:prstGeom>
              <a:noFill/>
              <a:ln w="19050">
                <a:solidFill>
                  <a:srgbClr val="000080"/>
                </a:solidFill>
                <a:round/>
                <a:headEnd/>
                <a:tailEnd/>
              </a:ln>
            </p:spPr>
            <p:txBody>
              <a:bodyPr/>
              <a:lstStyle/>
              <a:p>
                <a:endParaRPr lang="fr-FR"/>
              </a:p>
            </p:txBody>
          </p:sp>
        </p:grpSp>
        <p:sp>
          <p:nvSpPr>
            <p:cNvPr id="350237" name="AutoShape 26"/>
            <p:cNvSpPr>
              <a:spLocks noChangeArrowheads="1"/>
            </p:cNvSpPr>
            <p:nvPr/>
          </p:nvSpPr>
          <p:spPr bwMode="auto">
            <a:xfrm>
              <a:off x="241839" y="5727794"/>
              <a:ext cx="2173288" cy="670366"/>
            </a:xfrm>
            <a:prstGeom prst="cloudCallout">
              <a:avLst>
                <a:gd name="adj1" fmla="val 53972"/>
                <a:gd name="adj2" fmla="val -81556"/>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Puis-je définir le Type sensible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50238"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Quelles maladies faites-vous </a:t>
              </a:r>
            </a:p>
            <a:p>
              <a:pPr algn="ctr"/>
              <a:r>
                <a:rPr lang="fr-FR" altLang="ja-JP" sz="1200" i="1">
                  <a:solidFill>
                    <a:srgbClr val="000000"/>
                  </a:solidFill>
                  <a:ea typeface="MS Mincho"/>
                  <a:cs typeface="MS Mincho"/>
                </a:rPr>
                <a:t>(ou avez-vous fait) et à quel rythme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50239" name="Text Box 28"/>
            <p:cNvSpPr txBox="1">
              <a:spLocks noChangeArrowheads="1"/>
            </p:cNvSpPr>
            <p:nvPr/>
          </p:nvSpPr>
          <p:spPr bwMode="auto">
            <a:xfrm>
              <a:off x="2826239" y="5351909"/>
              <a:ext cx="1728787" cy="307742"/>
            </a:xfrm>
            <a:prstGeom prst="rect">
              <a:avLst/>
            </a:prstGeom>
            <a:noFill/>
            <a:ln w="9525">
              <a:noFill/>
              <a:miter lim="800000"/>
              <a:headEnd/>
              <a:tailEnd/>
            </a:ln>
          </p:spPr>
          <p:txBody>
            <a:bodyPr>
              <a:spAutoFit/>
            </a:bodyPr>
            <a:lstStyle/>
            <a:p>
              <a:r>
                <a:rPr lang="fr-FR" altLang="fr-FR" sz="1400" b="1">
                  <a:solidFill>
                    <a:srgbClr val="FFFFFF"/>
                  </a:solidFill>
                  <a:ea typeface="ＭＳ Ｐゴシック"/>
                  <a:cs typeface="ＭＳ Ｐゴシック"/>
                </a:rPr>
                <a:t>Type sensible</a:t>
              </a:r>
            </a:p>
          </p:txBody>
        </p:sp>
        <p:sp>
          <p:nvSpPr>
            <p:cNvPr id="350240" name="Text Box 29"/>
            <p:cNvSpPr txBox="1">
              <a:spLocks noChangeArrowheads="1"/>
            </p:cNvSpPr>
            <p:nvPr/>
          </p:nvSpPr>
          <p:spPr bwMode="auto">
            <a:xfrm>
              <a:off x="4599795" y="5364312"/>
              <a:ext cx="1728787" cy="523160"/>
            </a:xfrm>
            <a:prstGeom prst="rect">
              <a:avLst/>
            </a:prstGeom>
            <a:noFill/>
            <a:ln w="9525">
              <a:noFill/>
              <a:miter lim="800000"/>
              <a:headEnd/>
              <a:tailEnd/>
            </a:ln>
          </p:spPr>
          <p:txBody>
            <a:bodyPr>
              <a:spAutoFit/>
            </a:bodyPr>
            <a:lstStyle/>
            <a:p>
              <a:r>
                <a:rPr lang="fr-FR" altLang="fr-FR" sz="1400" b="1">
                  <a:solidFill>
                    <a:srgbClr val="FFFFFF"/>
                  </a:solidFill>
                  <a:ea typeface="ＭＳ Ｐゴシック"/>
                  <a:cs typeface="ＭＳ Ｐゴシック"/>
                </a:rPr>
                <a:t>Mode Réactionnel Chronique</a:t>
              </a:r>
            </a:p>
          </p:txBody>
        </p:sp>
        <p:sp>
          <p:nvSpPr>
            <p:cNvPr id="36" name="Text Box 30"/>
            <p:cNvSpPr txBox="1">
              <a:spLocks noChangeArrowheads="1"/>
            </p:cNvSpPr>
            <p:nvPr/>
          </p:nvSpPr>
          <p:spPr bwMode="auto">
            <a:xfrm>
              <a:off x="3048737" y="5928393"/>
              <a:ext cx="1333594"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mn-lt"/>
                </a:rPr>
                <a:t>15 – 30 CH</a:t>
              </a:r>
            </a:p>
          </p:txBody>
        </p:sp>
        <p:sp>
          <p:nvSpPr>
            <p:cNvPr id="37" name="Text Box 31"/>
            <p:cNvSpPr txBox="1">
              <a:spLocks noChangeArrowheads="1"/>
            </p:cNvSpPr>
            <p:nvPr/>
          </p:nvSpPr>
          <p:spPr bwMode="auto">
            <a:xfrm>
              <a:off x="4658576" y="5928393"/>
              <a:ext cx="1333594"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mn-lt"/>
                </a:rPr>
                <a:t>15 – 30 CH</a:t>
              </a:r>
            </a:p>
          </p:txBody>
        </p:sp>
        <p:sp>
          <p:nvSpPr>
            <p:cNvPr id="350243" name="Rectangle 22"/>
            <p:cNvSpPr>
              <a:spLocks noChangeArrowheads="1"/>
            </p:cNvSpPr>
            <p:nvPr/>
          </p:nvSpPr>
          <p:spPr bwMode="auto">
            <a:xfrm>
              <a:off x="1979613" y="6493446"/>
              <a:ext cx="2663825" cy="287338"/>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gr/j à 1 dose/semaine</a:t>
              </a:r>
            </a:p>
          </p:txBody>
        </p:sp>
        <p:sp>
          <p:nvSpPr>
            <p:cNvPr id="350244" name="Rectangle 22"/>
            <p:cNvSpPr>
              <a:spLocks noChangeArrowheads="1"/>
            </p:cNvSpPr>
            <p:nvPr/>
          </p:nvSpPr>
          <p:spPr bwMode="auto">
            <a:xfrm>
              <a:off x="4211638" y="6493446"/>
              <a:ext cx="2663825" cy="287338"/>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1 dose/semaine</a:t>
              </a:r>
            </a:p>
          </p:txBody>
        </p:sp>
      </p:grpSp>
      <p:grpSp>
        <p:nvGrpSpPr>
          <p:cNvPr id="42" name="Groupe 41"/>
          <p:cNvGrpSpPr>
            <a:grpSpLocks/>
          </p:cNvGrpSpPr>
          <p:nvPr/>
        </p:nvGrpSpPr>
        <p:grpSpPr bwMode="auto">
          <a:xfrm>
            <a:off x="1735138" y="1557338"/>
            <a:ext cx="7915275" cy="2179637"/>
            <a:chOff x="485337" y="1889606"/>
            <a:chExt cx="7915349" cy="2180543"/>
          </a:xfrm>
        </p:grpSpPr>
        <p:sp>
          <p:nvSpPr>
            <p:cNvPr id="43"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5 CH</a:t>
              </a:r>
            </a:p>
          </p:txBody>
        </p:sp>
        <p:sp>
          <p:nvSpPr>
            <p:cNvPr id="44"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30 CH</a:t>
              </a:r>
            </a:p>
          </p:txBody>
        </p:sp>
        <p:sp>
          <p:nvSpPr>
            <p:cNvPr id="350232" name="Rectangle 22"/>
            <p:cNvSpPr>
              <a:spLocks noChangeArrowheads="1"/>
            </p:cNvSpPr>
            <p:nvPr/>
          </p:nvSpPr>
          <p:spPr bwMode="auto">
            <a:xfrm>
              <a:off x="485337" y="3069255"/>
              <a:ext cx="1992313" cy="709613"/>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 à répéter</a:t>
              </a:r>
              <a:r>
                <a:rPr lang="en-US" altLang="fr-FR" sz="1200" b="1">
                  <a:solidFill>
                    <a:srgbClr val="4040B3"/>
                  </a:solidFill>
                  <a:ea typeface="ＭＳ Ｐゴシック"/>
                  <a:cs typeface="ＭＳ Ｐゴシック"/>
                  <a:sym typeface="Symbol" pitchFamily="18" charset="2"/>
                </a:rPr>
                <a:t> - ESA</a:t>
              </a:r>
              <a:r>
                <a:rPr lang="fr-FR" altLang="fr-FR" sz="1200" b="1">
                  <a:solidFill>
                    <a:srgbClr val="4040B3"/>
                  </a:solidFill>
                  <a:ea typeface="ＭＳ Ｐゴシック"/>
                  <a:cs typeface="ＭＳ Ｐゴシック"/>
                </a:rPr>
                <a:t> </a:t>
              </a:r>
            </a:p>
          </p:txBody>
        </p:sp>
        <p:sp>
          <p:nvSpPr>
            <p:cNvPr id="350233" name="Rectangle 22"/>
            <p:cNvSpPr>
              <a:spLocks noChangeArrowheads="1"/>
            </p:cNvSpPr>
            <p:nvPr/>
          </p:nvSpPr>
          <p:spPr bwMode="auto">
            <a:xfrm>
              <a:off x="6065473" y="1889606"/>
              <a:ext cx="2335213" cy="257175"/>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gr/j à 1 dose/semaine</a:t>
              </a:r>
            </a:p>
          </p:txBody>
        </p:sp>
        <p:sp>
          <p:nvSpPr>
            <p:cNvPr id="350234" name="Text Box 51"/>
            <p:cNvSpPr txBox="1">
              <a:spLocks noChangeArrowheads="1"/>
            </p:cNvSpPr>
            <p:nvPr/>
          </p:nvSpPr>
          <p:spPr bwMode="auto">
            <a:xfrm>
              <a:off x="4309072" y="2056996"/>
              <a:ext cx="1333501" cy="277114"/>
            </a:xfrm>
            <a:prstGeom prst="rect">
              <a:avLst/>
            </a:prstGeom>
            <a:noFill/>
            <a:ln w="9525">
              <a:noFill/>
              <a:miter lim="800000"/>
              <a:headEnd/>
              <a:tailEnd/>
            </a:ln>
          </p:spPr>
          <p:txBody>
            <a:bodyPr>
              <a:spAutoFit/>
            </a:bodyPr>
            <a:lstStyle/>
            <a:p>
              <a:pPr>
                <a:spcBef>
                  <a:spcPct val="50000"/>
                </a:spcBef>
              </a:pPr>
              <a:r>
                <a:rPr lang="fr-FR" altLang="fr-FR" sz="1200" b="1">
                  <a:solidFill>
                    <a:srgbClr val="3333CC"/>
                  </a:solidFill>
                  <a:ea typeface="ＭＳ Ｐゴシック"/>
                  <a:cs typeface="ＭＳ Ｐゴシック"/>
                </a:rPr>
                <a:t>15 – 30 CH</a:t>
              </a:r>
            </a:p>
          </p:txBody>
        </p:sp>
        <p:sp>
          <p:nvSpPr>
            <p:cNvPr id="350235"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w="9525">
              <a:noFill/>
              <a:miter lim="800000"/>
              <a:headEnd/>
              <a:tailEnd/>
            </a:ln>
          </p:spPr>
          <p:txBody>
            <a:bodyPr wrap="none" anchor="ctr"/>
            <a:lstStyle/>
            <a:p>
              <a:endParaRPr lang="fr-FR" altLang="fr-FR">
                <a:solidFill>
                  <a:srgbClr val="000000"/>
                </a:solidFill>
                <a:cs typeface="Arial" charset="0"/>
              </a:endParaRPr>
            </a:p>
          </p:txBody>
        </p:sp>
      </p:grpSp>
      <p:grpSp>
        <p:nvGrpSpPr>
          <p:cNvPr id="49" name="Groupe 48"/>
          <p:cNvGrpSpPr>
            <a:grpSpLocks/>
          </p:cNvGrpSpPr>
          <p:nvPr/>
        </p:nvGrpSpPr>
        <p:grpSpPr bwMode="auto">
          <a:xfrm>
            <a:off x="3967163" y="1006475"/>
            <a:ext cx="4722812" cy="987425"/>
            <a:chOff x="2695359" y="1710167"/>
            <a:chExt cx="4722263" cy="988208"/>
          </a:xfrm>
        </p:grpSpPr>
        <p:grpSp>
          <p:nvGrpSpPr>
            <p:cNvPr id="350222" name="Group 36"/>
            <p:cNvGrpSpPr>
              <a:grpSpLocks/>
            </p:cNvGrpSpPr>
            <p:nvPr/>
          </p:nvGrpSpPr>
          <p:grpSpPr bwMode="auto">
            <a:xfrm>
              <a:off x="2695359" y="1888738"/>
              <a:ext cx="3941932" cy="809637"/>
              <a:chOff x="1693" y="852"/>
              <a:chExt cx="2734" cy="566"/>
            </a:xfrm>
          </p:grpSpPr>
          <p:grpSp>
            <p:nvGrpSpPr>
              <p:cNvPr id="350224" name="Group 37"/>
              <p:cNvGrpSpPr>
                <a:grpSpLocks/>
              </p:cNvGrpSpPr>
              <p:nvPr/>
            </p:nvGrpSpPr>
            <p:grpSpPr bwMode="auto">
              <a:xfrm>
                <a:off x="1693" y="852"/>
                <a:ext cx="2734" cy="566"/>
                <a:chOff x="1700" y="967"/>
                <a:chExt cx="2343" cy="537"/>
              </a:xfrm>
            </p:grpSpPr>
            <p:grpSp>
              <p:nvGrpSpPr>
                <p:cNvPr id="350226" name="Group 38"/>
                <p:cNvGrpSpPr>
                  <a:grpSpLocks/>
                </p:cNvGrpSpPr>
                <p:nvPr/>
              </p:nvGrpSpPr>
              <p:grpSpPr bwMode="auto">
                <a:xfrm>
                  <a:off x="1707" y="967"/>
                  <a:ext cx="2336" cy="537"/>
                  <a:chOff x="1707" y="1058"/>
                  <a:chExt cx="2336" cy="537"/>
                </a:xfrm>
              </p:grpSpPr>
              <p:sp>
                <p:nvSpPr>
                  <p:cNvPr id="350228" name="Line 39"/>
                  <p:cNvSpPr>
                    <a:spLocks noChangeShapeType="1"/>
                  </p:cNvSpPr>
                  <p:nvPr/>
                </p:nvSpPr>
                <p:spPr bwMode="auto">
                  <a:xfrm flipV="1">
                    <a:off x="1707" y="1058"/>
                    <a:ext cx="1211" cy="531"/>
                  </a:xfrm>
                  <a:prstGeom prst="line">
                    <a:avLst/>
                  </a:prstGeom>
                  <a:noFill/>
                  <a:ln w="19050">
                    <a:solidFill>
                      <a:srgbClr val="000080"/>
                    </a:solidFill>
                    <a:round/>
                    <a:headEnd/>
                    <a:tailEnd/>
                  </a:ln>
                </p:spPr>
                <p:txBody>
                  <a:bodyPr/>
                  <a:lstStyle/>
                  <a:p>
                    <a:endParaRPr lang="fr-FR"/>
                  </a:p>
                </p:txBody>
              </p:sp>
              <p:sp>
                <p:nvSpPr>
                  <p:cNvPr id="350229" name="Line 40"/>
                  <p:cNvSpPr>
                    <a:spLocks noChangeShapeType="1"/>
                  </p:cNvSpPr>
                  <p:nvPr/>
                </p:nvSpPr>
                <p:spPr bwMode="auto">
                  <a:xfrm>
                    <a:off x="2918" y="1060"/>
                    <a:ext cx="1125" cy="535"/>
                  </a:xfrm>
                  <a:prstGeom prst="line">
                    <a:avLst/>
                  </a:prstGeom>
                  <a:noFill/>
                  <a:ln w="12700">
                    <a:solidFill>
                      <a:srgbClr val="000080"/>
                    </a:solidFill>
                    <a:round/>
                    <a:headEnd/>
                    <a:tailEnd/>
                  </a:ln>
                </p:spPr>
                <p:txBody>
                  <a:bodyPr/>
                  <a:lstStyle/>
                  <a:p>
                    <a:endParaRPr lang="fr-FR"/>
                  </a:p>
                </p:txBody>
              </p:sp>
            </p:grpSp>
            <p:sp>
              <p:nvSpPr>
                <p:cNvPr id="350227" name="Line 41"/>
                <p:cNvSpPr>
                  <a:spLocks noChangeShapeType="1"/>
                </p:cNvSpPr>
                <p:nvPr/>
              </p:nvSpPr>
              <p:spPr bwMode="auto">
                <a:xfrm flipV="1">
                  <a:off x="1700" y="1498"/>
                  <a:ext cx="2343" cy="6"/>
                </a:xfrm>
                <a:prstGeom prst="line">
                  <a:avLst/>
                </a:prstGeom>
                <a:noFill/>
                <a:ln w="12700">
                  <a:solidFill>
                    <a:srgbClr val="000080"/>
                  </a:solidFill>
                  <a:round/>
                  <a:headEnd/>
                  <a:tailEnd/>
                </a:ln>
              </p:spPr>
              <p:txBody>
                <a:bodyPr/>
                <a:lstStyle/>
                <a:p>
                  <a:endParaRPr lang="fr-FR"/>
                </a:p>
              </p:txBody>
            </p:sp>
          </p:grpSp>
          <p:sp>
            <p:nvSpPr>
              <p:cNvPr id="350225" name="Text Box 42"/>
              <p:cNvSpPr txBox="1">
                <a:spLocks noChangeArrowheads="1"/>
              </p:cNvSpPr>
              <p:nvPr/>
            </p:nvSpPr>
            <p:spPr bwMode="auto">
              <a:xfrm>
                <a:off x="2778" y="987"/>
                <a:ext cx="817" cy="215"/>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Etiologie</a:t>
                </a:r>
              </a:p>
            </p:txBody>
          </p:sp>
        </p:grpSp>
        <p:sp>
          <p:nvSpPr>
            <p:cNvPr id="35022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Depuis quand ? </a:t>
              </a:r>
            </a:p>
            <a:p>
              <a:pPr algn="ctr"/>
              <a:r>
                <a:rPr lang="fr-FR" altLang="ja-JP" sz="1200" i="1">
                  <a:solidFill>
                    <a:srgbClr val="000000"/>
                  </a:solidFill>
                  <a:ea typeface="MS Mincho"/>
                  <a:cs typeface="MS Mincho"/>
                </a:rPr>
                <a:t>A la suite de quoi ?</a:t>
              </a:r>
            </a:p>
            <a:p>
              <a:endParaRPr lang="fr-FR" altLang="fr-FR" sz="1600">
                <a:solidFill>
                  <a:srgbClr val="000000"/>
                </a:solidFill>
                <a:ea typeface="MS Mincho"/>
                <a:cs typeface="MS Mincho"/>
              </a:endParaRPr>
            </a:p>
          </p:txBody>
        </p:sp>
      </p:grpSp>
      <p:grpSp>
        <p:nvGrpSpPr>
          <p:cNvPr id="58" name="Groupe 57"/>
          <p:cNvGrpSpPr>
            <a:grpSpLocks/>
          </p:cNvGrpSpPr>
          <p:nvPr/>
        </p:nvGrpSpPr>
        <p:grpSpPr bwMode="auto">
          <a:xfrm>
            <a:off x="1558925" y="2146300"/>
            <a:ext cx="8721725" cy="2733675"/>
            <a:chOff x="134938" y="2506317"/>
            <a:chExt cx="8721725" cy="2734587"/>
          </a:xfrm>
        </p:grpSpPr>
        <p:sp>
          <p:nvSpPr>
            <p:cNvPr id="35021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 ressentez-vous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5021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 vous arrive-t-il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5022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Avez-vous d’autres signes</a:t>
              </a:r>
            </a:p>
            <a:p>
              <a:pPr algn="ctr"/>
              <a:r>
                <a:rPr lang="fr-FR" altLang="ja-JP" sz="1200" i="1">
                  <a:solidFill>
                    <a:srgbClr val="000000"/>
                  </a:solidFill>
                  <a:ea typeface="MS Mincho"/>
                  <a:cs typeface="MS Mincho"/>
                </a:rPr>
                <a:t>à ajouter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5022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p>
              <a:r>
                <a:rPr lang="fr-FR" altLang="ja-JP" sz="1200" i="1">
                  <a:solidFill>
                    <a:srgbClr val="000000"/>
                  </a:solidFill>
                  <a:ea typeface="ＭＳ Ｐゴシック"/>
                  <a:cs typeface="ＭＳ Ｐゴシック"/>
                </a:rPr>
                <a:t>Qu'est-ce qui vous améliore ?</a:t>
              </a:r>
            </a:p>
            <a:p>
              <a:r>
                <a:rPr lang="fr-FR" altLang="ja-JP" sz="1200" i="1">
                  <a:solidFill>
                    <a:srgbClr val="000000"/>
                  </a:solidFill>
                  <a:ea typeface="ＭＳ Ｐゴシック"/>
                  <a:cs typeface="ＭＳ Ｐゴシック"/>
                </a:rPr>
                <a:t>Qu'est-ce qui vous aggrave ?</a:t>
              </a:r>
              <a:endParaRPr lang="fr-FR" altLang="ja-JP" sz="1200" i="1">
                <a:solidFill>
                  <a:srgbClr val="000000"/>
                </a:solidFill>
                <a:ea typeface="MS Mincho"/>
                <a:cs typeface="MS Mincho"/>
              </a:endParaRPr>
            </a:p>
            <a:p>
              <a:endParaRPr lang="fr-FR" altLang="fr-FR" sz="1200">
                <a:solidFill>
                  <a:srgbClr val="000000"/>
                </a:solidFill>
                <a:ea typeface="ＭＳ Ｐゴシック"/>
                <a:cs typeface="ＭＳ Ｐゴシック"/>
              </a:endParaRPr>
            </a:p>
          </p:txBody>
        </p:sp>
      </p:grpSp>
      <p:sp>
        <p:nvSpPr>
          <p:cNvPr id="64" name="Ellipse 63"/>
          <p:cNvSpPr/>
          <p:nvPr/>
        </p:nvSpPr>
        <p:spPr>
          <a:xfrm>
            <a:off x="3414713" y="4640263"/>
            <a:ext cx="2820987" cy="1724025"/>
          </a:xfrm>
          <a:prstGeom prst="ellipse">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5" name="Text Box 8"/>
          <p:cNvSpPr txBox="1">
            <a:spLocks noChangeArrowheads="1"/>
          </p:cNvSpPr>
          <p:nvPr/>
        </p:nvSpPr>
        <p:spPr bwMode="auto">
          <a:xfrm>
            <a:off x="2400300" y="1074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350217"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a:p>
            <a:pPr defTabSz="685800">
              <a:lnSpc>
                <a:spcPct val="90000"/>
              </a:lnSpc>
            </a:pPr>
            <a:endParaRPr lang="fr-FR" altLang="fr-FR" sz="3200" b="1">
              <a:solidFill>
                <a:srgbClr val="FFFFFF"/>
              </a:solidFill>
              <a:ea typeface="Tahoma"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6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ZoneTexte 3"/>
          <p:cNvSpPr txBox="1">
            <a:spLocks noChangeArrowheads="1"/>
          </p:cNvSpPr>
          <p:nvPr/>
        </p:nvSpPr>
        <p:spPr bwMode="auto">
          <a:xfrm>
            <a:off x="3314700" y="1181100"/>
            <a:ext cx="7997825" cy="646331"/>
          </a:xfrm>
          <a:prstGeom prst="rect">
            <a:avLst/>
          </a:prstGeom>
          <a:solidFill>
            <a:srgbClr val="95C41D"/>
          </a:solidFill>
          <a:ln w="9525">
            <a:noFill/>
            <a:miter lim="800000"/>
            <a:headEnd/>
            <a:tailEnd/>
          </a:ln>
        </p:spPr>
        <p:txBody>
          <a:bodyPr>
            <a:spAutoFit/>
          </a:bodyPr>
          <a:lstStyle/>
          <a:p>
            <a:pPr algn="ctr"/>
            <a:r>
              <a:rPr lang="fr-FR" altLang="fr-FR" sz="3600" i="1" dirty="0">
                <a:solidFill>
                  <a:srgbClr val="FFFFFF"/>
                </a:solidFill>
                <a:cs typeface="Arial" charset="0"/>
              </a:rPr>
              <a:t>Gynécologie et Obstétrique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endParaRPr>
          </a:p>
        </p:txBody>
      </p:sp>
      <p:sp>
        <p:nvSpPr>
          <p:cNvPr id="278532" name="ZoneTexte 5"/>
          <p:cNvSpPr txBox="1">
            <a:spLocks noChangeArrowheads="1"/>
          </p:cNvSpPr>
          <p:nvPr/>
        </p:nvSpPr>
        <p:spPr bwMode="auto">
          <a:xfrm>
            <a:off x="185738" y="254000"/>
            <a:ext cx="11644312" cy="646113"/>
          </a:xfrm>
          <a:prstGeom prst="rect">
            <a:avLst/>
          </a:prstGeom>
          <a:noFill/>
          <a:ln w="9525">
            <a:noFill/>
            <a:miter lim="800000"/>
            <a:headEnd/>
            <a:tailEnd/>
          </a:ln>
        </p:spPr>
        <p:txBody>
          <a:bodyPr>
            <a:spAutoFit/>
          </a:bodyPr>
          <a:lstStyle/>
          <a:p>
            <a:pPr algn="ctr"/>
            <a:r>
              <a:rPr lang="fr-FR" altLang="fr-FR" sz="3600" dirty="0">
                <a:solidFill>
                  <a:srgbClr val="FFFFFF"/>
                </a:solidFill>
                <a:cs typeface="Arial" charset="0"/>
              </a:rPr>
              <a:t>L’homéopathie au comptoir</a:t>
            </a:r>
          </a:p>
        </p:txBody>
      </p:sp>
      <p:pic>
        <p:nvPicPr>
          <p:cNvPr id="278533" name="Image 6"/>
          <p:cNvPicPr>
            <a:picLocks noChangeAspect="1"/>
          </p:cNvPicPr>
          <p:nvPr/>
        </p:nvPicPr>
        <p:blipFill>
          <a:blip r:embed="rId3"/>
          <a:srcRect/>
          <a:stretch>
            <a:fillRect/>
          </a:stretch>
        </p:blipFill>
        <p:spPr bwMode="auto">
          <a:xfrm>
            <a:off x="298450" y="2266950"/>
            <a:ext cx="1960563" cy="1485900"/>
          </a:xfrm>
          <a:prstGeom prst="rect">
            <a:avLst/>
          </a:prstGeom>
          <a:noFill/>
          <a:ln w="9525">
            <a:noFill/>
            <a:miter lim="800000"/>
            <a:headEnd/>
            <a:tailEnd/>
          </a:ln>
        </p:spPr>
      </p:pic>
      <p:sp>
        <p:nvSpPr>
          <p:cNvPr id="7"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gynécologiques courantes et aux petits maux de la grossesse</a:t>
            </a:r>
            <a:r>
              <a:rPr lang="fr-FR" altLang="fr-FR" sz="2200" b="1" dirty="0">
                <a:solidFill>
                  <a:srgbClr val="000099"/>
                </a:solidFill>
                <a:cs typeface="Arial" panose="020B0604020202020204" pitchFamily="34" charset="0"/>
              </a:rPr>
              <a:t>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gynécologie: distinction traitement aigu et de terrain, valorisation et accompagnement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ext Box 6"/>
          <p:cNvSpPr txBox="1">
            <a:spLocks noChangeArrowheads="1"/>
          </p:cNvSpPr>
          <p:nvPr/>
        </p:nvSpPr>
        <p:spPr bwMode="auto">
          <a:xfrm>
            <a:off x="2689225" y="2365375"/>
            <a:ext cx="6861175" cy="366713"/>
          </a:xfrm>
          <a:prstGeom prst="rect">
            <a:avLst/>
          </a:prstGeom>
          <a:noFill/>
          <a:ln w="9525">
            <a:noFill/>
            <a:miter lim="800000"/>
            <a:headEnd/>
            <a:tailEnd/>
          </a:ln>
        </p:spPr>
        <p:txBody>
          <a:bodyPr>
            <a:spAutoFit/>
          </a:bodyPr>
          <a:lstStyle/>
          <a:p>
            <a:pPr>
              <a:spcBef>
                <a:spcPct val="50000"/>
              </a:spcBef>
            </a:pPr>
            <a:r>
              <a:rPr lang="fr-FR" altLang="fr-FR" b="1">
                <a:solidFill>
                  <a:srgbClr val="000099"/>
                </a:solidFill>
                <a:latin typeface="Tahoma" pitchFamily="34" charset="0"/>
              </a:rPr>
              <a:t>Patients avec des points communs : « bons répondeurs »</a:t>
            </a:r>
          </a:p>
        </p:txBody>
      </p:sp>
      <p:sp>
        <p:nvSpPr>
          <p:cNvPr id="352258" name="Text Box 7"/>
          <p:cNvSpPr txBox="1">
            <a:spLocks noChangeArrowheads="1"/>
          </p:cNvSpPr>
          <p:nvPr/>
        </p:nvSpPr>
        <p:spPr bwMode="auto">
          <a:xfrm>
            <a:off x="5368925" y="3897313"/>
            <a:ext cx="569913" cy="457200"/>
          </a:xfrm>
          <a:prstGeom prst="rect">
            <a:avLst/>
          </a:prstGeom>
          <a:noFill/>
          <a:ln w="9525">
            <a:noFill/>
            <a:miter lim="800000"/>
            <a:headEnd/>
            <a:tailEnd/>
          </a:ln>
        </p:spPr>
        <p:txBody>
          <a:bodyPr>
            <a:spAutoFit/>
          </a:bodyPr>
          <a:lstStyle/>
          <a:p>
            <a:pPr algn="r">
              <a:spcBef>
                <a:spcPct val="50000"/>
              </a:spcBef>
            </a:pPr>
            <a:r>
              <a:rPr lang="fr-FR" altLang="fr-FR" sz="2400" b="1">
                <a:latin typeface="Tahoma" pitchFamily="34" charset="0"/>
              </a:rPr>
              <a:t>+</a:t>
            </a:r>
          </a:p>
        </p:txBody>
      </p:sp>
      <p:sp>
        <p:nvSpPr>
          <p:cNvPr id="352259" name="AutoShape 9"/>
          <p:cNvSpPr>
            <a:spLocks noChangeArrowheads="1"/>
          </p:cNvSpPr>
          <p:nvPr/>
        </p:nvSpPr>
        <p:spPr bwMode="auto">
          <a:xfrm flipH="1">
            <a:off x="3198813" y="2928938"/>
            <a:ext cx="5478462" cy="854075"/>
          </a:xfrm>
          <a:prstGeom prst="cube">
            <a:avLst>
              <a:gd name="adj" fmla="val 18773"/>
            </a:avLst>
          </a:prstGeom>
          <a:solidFill>
            <a:srgbClr val="62C400"/>
          </a:solidFill>
          <a:ln w="9525">
            <a:noFill/>
            <a:miter lim="800000"/>
            <a:headEnd/>
            <a:tailEnd/>
          </a:ln>
        </p:spPr>
        <p:txBody>
          <a:bodyPr wrap="none" anchor="ctr"/>
          <a:lstStyle/>
          <a:p>
            <a:pPr algn="ctr"/>
            <a:r>
              <a:rPr lang="fr-FR" altLang="fr-FR" sz="2000" b="1">
                <a:solidFill>
                  <a:schemeClr val="bg1"/>
                </a:solidFill>
                <a:latin typeface="Tahoma" pitchFamily="34" charset="0"/>
              </a:rPr>
              <a:t>TENDANCES PATHOLOGIQUES</a:t>
            </a:r>
            <a:br>
              <a:rPr lang="fr-FR" altLang="fr-FR" sz="2000" b="1">
                <a:solidFill>
                  <a:schemeClr val="bg1"/>
                </a:solidFill>
                <a:latin typeface="Tahoma" pitchFamily="34" charset="0"/>
              </a:rPr>
            </a:br>
            <a:r>
              <a:rPr lang="fr-FR" altLang="fr-FR" sz="2000" b="1">
                <a:solidFill>
                  <a:schemeClr val="bg1"/>
                </a:solidFill>
                <a:latin typeface="Tahoma" pitchFamily="34" charset="0"/>
              </a:rPr>
              <a:t>COMMUNES</a:t>
            </a:r>
          </a:p>
        </p:txBody>
      </p:sp>
      <p:sp>
        <p:nvSpPr>
          <p:cNvPr id="352260" name="AutoShape 10"/>
          <p:cNvSpPr>
            <a:spLocks noChangeArrowheads="1"/>
          </p:cNvSpPr>
          <p:nvPr/>
        </p:nvSpPr>
        <p:spPr bwMode="auto">
          <a:xfrm flipH="1">
            <a:off x="3198813" y="4346575"/>
            <a:ext cx="5478462" cy="817563"/>
          </a:xfrm>
          <a:prstGeom prst="cube">
            <a:avLst>
              <a:gd name="adj" fmla="val 18773"/>
            </a:avLst>
          </a:prstGeom>
          <a:solidFill>
            <a:srgbClr val="003399"/>
          </a:solidFill>
          <a:ln w="9525">
            <a:noFill/>
            <a:miter lim="800000"/>
            <a:headEnd/>
            <a:tailEnd/>
          </a:ln>
        </p:spPr>
        <p:txBody>
          <a:bodyPr wrap="none" anchor="ctr"/>
          <a:lstStyle/>
          <a:p>
            <a:pPr algn="ctr"/>
            <a:r>
              <a:rPr lang="fr-FR" altLang="fr-FR" sz="2000" b="1">
                <a:solidFill>
                  <a:schemeClr val="bg1"/>
                </a:solidFill>
                <a:latin typeface="Tahoma" pitchFamily="34" charset="0"/>
              </a:rPr>
              <a:t>TENDANCES COMPORTEMENTALES </a:t>
            </a:r>
          </a:p>
          <a:p>
            <a:pPr algn="ctr"/>
            <a:r>
              <a:rPr lang="fr-FR" altLang="fr-FR" sz="2000" b="1">
                <a:solidFill>
                  <a:schemeClr val="bg1"/>
                </a:solidFill>
                <a:latin typeface="Tahoma" pitchFamily="34" charset="0"/>
              </a:rPr>
              <a:t>PARTAGÉES</a:t>
            </a:r>
          </a:p>
        </p:txBody>
      </p:sp>
      <p:sp>
        <p:nvSpPr>
          <p:cNvPr id="352261" name="AutoShape 11"/>
          <p:cNvSpPr>
            <a:spLocks noChangeArrowheads="1"/>
          </p:cNvSpPr>
          <p:nvPr/>
        </p:nvSpPr>
        <p:spPr bwMode="auto">
          <a:xfrm flipH="1">
            <a:off x="3198813" y="5649913"/>
            <a:ext cx="5478462" cy="854075"/>
          </a:xfrm>
          <a:prstGeom prst="cube">
            <a:avLst>
              <a:gd name="adj" fmla="val 18773"/>
            </a:avLst>
          </a:prstGeom>
          <a:solidFill>
            <a:srgbClr val="1966FF"/>
          </a:solidFill>
          <a:ln w="9525">
            <a:noFill/>
            <a:miter lim="800000"/>
            <a:headEnd/>
            <a:tailEnd/>
          </a:ln>
        </p:spPr>
        <p:txBody>
          <a:bodyPr wrap="none" anchor="ctr"/>
          <a:lstStyle/>
          <a:p>
            <a:pPr algn="ctr"/>
            <a:r>
              <a:rPr lang="fr-FR" altLang="fr-FR" sz="2000" b="1">
                <a:solidFill>
                  <a:schemeClr val="bg1"/>
                </a:solidFill>
                <a:latin typeface="Tahoma" pitchFamily="34" charset="0"/>
              </a:rPr>
              <a:t>Parfois une morphologie particulière </a:t>
            </a:r>
          </a:p>
        </p:txBody>
      </p:sp>
      <p:sp>
        <p:nvSpPr>
          <p:cNvPr id="9" name="Text Box 8"/>
          <p:cNvSpPr txBox="1">
            <a:spLocks noChangeArrowheads="1"/>
          </p:cNvSpPr>
          <p:nvPr/>
        </p:nvSpPr>
        <p:spPr bwMode="auto">
          <a:xfrm>
            <a:off x="2409825" y="1082675"/>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35226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11"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Type sensible </a:t>
            </a:r>
            <a:r>
              <a:rPr lang="fr-FR" sz="2000" b="1" dirty="0">
                <a:solidFill>
                  <a:srgbClr val="000099"/>
                </a:solidFill>
                <a:cs typeface="Arial" panose="020B0604020202020204" pitchFamily="34" charset="0"/>
              </a:rPr>
              <a:t>: médicament de la personne</a:t>
            </a:r>
          </a:p>
          <a:p>
            <a:pPr marL="0" indent="0" defTabSz="914377" fontAlgn="auto">
              <a:spcBef>
                <a:spcPts val="0"/>
              </a:spcBef>
              <a:spcAft>
                <a:spcPts val="0"/>
              </a:spcAft>
              <a:buFontTx/>
              <a:buNone/>
              <a:defRPr/>
            </a:pPr>
            <a:endParaRPr lang="fr-FR" dirty="0"/>
          </a:p>
        </p:txBody>
      </p:sp>
      <p:sp>
        <p:nvSpPr>
          <p:cNvPr id="352265" name="Text Box 7"/>
          <p:cNvSpPr txBox="1">
            <a:spLocks noChangeArrowheads="1"/>
          </p:cNvSpPr>
          <p:nvPr/>
        </p:nvSpPr>
        <p:spPr bwMode="auto">
          <a:xfrm>
            <a:off x="5368925" y="5156200"/>
            <a:ext cx="569913" cy="457200"/>
          </a:xfrm>
          <a:prstGeom prst="rect">
            <a:avLst/>
          </a:prstGeom>
          <a:noFill/>
          <a:ln w="9525">
            <a:noFill/>
            <a:miter lim="800000"/>
            <a:headEnd/>
            <a:tailEnd/>
          </a:ln>
        </p:spPr>
        <p:txBody>
          <a:bodyPr>
            <a:spAutoFit/>
          </a:bodyPr>
          <a:lstStyle/>
          <a:p>
            <a:pPr algn="r">
              <a:spcBef>
                <a:spcPct val="50000"/>
              </a:spcBef>
            </a:pPr>
            <a:r>
              <a:rPr lang="fr-FR" altLang="fr-FR" sz="2400" b="1">
                <a:latin typeface="Tahoma" pitchFamily="34" charset="0"/>
              </a:rPr>
              <a:t>+</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19"/>
          <p:cNvSpPr>
            <a:spLocks noChangeArrowheads="1"/>
          </p:cNvSpPr>
          <p:nvPr/>
        </p:nvSpPr>
        <p:spPr bwMode="auto">
          <a:xfrm>
            <a:off x="4945063" y="2014538"/>
            <a:ext cx="6716712" cy="1584325"/>
          </a:xfrm>
          <a:prstGeom prst="rect">
            <a:avLst/>
          </a:prstGeom>
          <a:noFill/>
          <a:ln w="9525">
            <a:noFill/>
            <a:miter lim="800000"/>
            <a:headEnd/>
            <a:tailEnd/>
          </a:ln>
        </p:spPr>
        <p:txBody>
          <a:bodyPr/>
          <a:lstStyle/>
          <a:p>
            <a:pPr marL="342900" indent="-342900">
              <a:lnSpc>
                <a:spcPct val="90000"/>
              </a:lnSpc>
              <a:spcBef>
                <a:spcPct val="20000"/>
              </a:spcBef>
            </a:pPr>
            <a:r>
              <a:rPr lang="fr-FR" altLang="fr-FR" sz="2000" b="1" u="sng">
                <a:solidFill>
                  <a:srgbClr val="000099"/>
                </a:solidFill>
                <a:ea typeface="ＭＳ Ｐゴシック"/>
                <a:cs typeface="Arial" charset="0"/>
              </a:rPr>
              <a:t>Objectifs :</a:t>
            </a:r>
          </a:p>
          <a:p>
            <a:pPr marL="342900" indent="-342900">
              <a:lnSpc>
                <a:spcPct val="90000"/>
              </a:lnSpc>
              <a:spcBef>
                <a:spcPct val="20000"/>
              </a:spcBef>
            </a:pPr>
            <a:endParaRPr lang="fr-FR" altLang="fr-FR" sz="1000" b="1" u="sng">
              <a:solidFill>
                <a:srgbClr val="000099"/>
              </a:solidFill>
              <a:ea typeface="ＭＳ Ｐゴシック"/>
              <a:cs typeface="Arial" charset="0"/>
            </a:endParaRPr>
          </a:p>
          <a:p>
            <a:pPr marL="342900" indent="-342900">
              <a:lnSpc>
                <a:spcPct val="90000"/>
              </a:lnSpc>
              <a:spcBef>
                <a:spcPct val="20000"/>
              </a:spcBef>
              <a:buFont typeface="Wingdings" pitchFamily="2" charset="2"/>
              <a:buChar char=""/>
            </a:pPr>
            <a:r>
              <a:rPr lang="fr-FR" altLang="fr-FR" sz="2000">
                <a:solidFill>
                  <a:srgbClr val="000099"/>
                </a:solidFill>
                <a:ea typeface="ＭＳ Ｐゴシック"/>
                <a:cs typeface="Arial" charset="0"/>
              </a:rPr>
              <a:t>Utiliser une matière médicale</a:t>
            </a:r>
          </a:p>
          <a:p>
            <a:pPr marL="342900" indent="-342900">
              <a:lnSpc>
                <a:spcPct val="90000"/>
              </a:lnSpc>
              <a:spcBef>
                <a:spcPct val="20000"/>
              </a:spcBef>
              <a:buFont typeface="Wingdings" pitchFamily="2" charset="2"/>
              <a:buChar char=""/>
            </a:pPr>
            <a:r>
              <a:rPr lang="fr-FR" altLang="fr-FR" sz="2000">
                <a:solidFill>
                  <a:srgbClr val="000099"/>
                </a:solidFill>
                <a:ea typeface="ＭＳ Ｐゴシック"/>
                <a:cs typeface="Arial" charset="0"/>
              </a:rPr>
              <a:t>Reconnaitre les motivations de prescription et élargir les connaissances</a:t>
            </a:r>
          </a:p>
          <a:p>
            <a:pPr marL="342900" indent="-342900">
              <a:lnSpc>
                <a:spcPct val="90000"/>
              </a:lnSpc>
              <a:spcBef>
                <a:spcPct val="20000"/>
              </a:spcBef>
              <a:buFont typeface="Wingdings" pitchFamily="2" charset="2"/>
              <a:buNone/>
            </a:pPr>
            <a:endParaRPr lang="fr-FR" altLang="fr-FR" sz="2000">
              <a:solidFill>
                <a:srgbClr val="000099"/>
              </a:solidFill>
              <a:ea typeface="ＭＳ Ｐゴシック"/>
              <a:cs typeface="Arial" charset="0"/>
            </a:endParaRPr>
          </a:p>
        </p:txBody>
      </p:sp>
      <p:sp>
        <p:nvSpPr>
          <p:cNvPr id="354306" name="Rectangle 15"/>
          <p:cNvSpPr>
            <a:spLocks noChangeArrowheads="1"/>
          </p:cNvSpPr>
          <p:nvPr/>
        </p:nvSpPr>
        <p:spPr bwMode="auto">
          <a:xfrm>
            <a:off x="3503613" y="3832225"/>
            <a:ext cx="7545387" cy="2376488"/>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ea typeface="ＭＳ Ｐゴシック"/>
                <a:cs typeface="Arial" charset="0"/>
              </a:rPr>
              <a:t>Règles du jeu </a:t>
            </a:r>
            <a:r>
              <a:rPr lang="fr-FR" altLang="fr-FR" b="1">
                <a:solidFill>
                  <a:srgbClr val="000090"/>
                </a:solidFill>
                <a:ea typeface="ＭＳ Ｐゴシック"/>
                <a:cs typeface="Arial" charset="0"/>
              </a:rPr>
              <a:t>: </a:t>
            </a:r>
          </a:p>
          <a:p>
            <a:pPr marL="342900" indent="-342900">
              <a:spcBef>
                <a:spcPct val="50000"/>
              </a:spcBef>
              <a:buFontTx/>
              <a:buBlip>
                <a:blip r:embed="rId3"/>
              </a:buBlip>
            </a:pPr>
            <a:r>
              <a:rPr lang="fr-FR" altLang="fr-FR">
                <a:solidFill>
                  <a:srgbClr val="000099"/>
                </a:solidFill>
                <a:ea typeface="ＭＳ Ｐゴシック"/>
                <a:cs typeface="Arial" charset="0"/>
              </a:rPr>
              <a:t>En </a:t>
            </a:r>
            <a:r>
              <a:rPr lang="fr-FR" altLang="fr-FR" b="1">
                <a:solidFill>
                  <a:srgbClr val="000099"/>
                </a:solidFill>
                <a:ea typeface="ＭＳ Ｐゴシック"/>
                <a:cs typeface="Arial" charset="0"/>
              </a:rPr>
              <a:t>binôme</a:t>
            </a:r>
            <a:r>
              <a:rPr lang="fr-FR" altLang="fr-FR">
                <a:solidFill>
                  <a:srgbClr val="000099"/>
                </a:solidFill>
                <a:ea typeface="ＭＳ Ｐゴシック"/>
                <a:cs typeface="Arial" charset="0"/>
              </a:rPr>
              <a:t>,</a:t>
            </a:r>
          </a:p>
          <a:p>
            <a:pPr marL="342900" indent="-342900">
              <a:spcBef>
                <a:spcPct val="50000"/>
              </a:spcBef>
              <a:buFontTx/>
              <a:buBlip>
                <a:blip r:embed="rId3"/>
              </a:buBlip>
            </a:pPr>
            <a:r>
              <a:rPr lang="fr-FR" altLang="fr-FR">
                <a:solidFill>
                  <a:srgbClr val="000099"/>
                </a:solidFill>
                <a:ea typeface="ＭＳ Ｐゴシック"/>
                <a:cs typeface="Arial" charset="0"/>
              </a:rPr>
              <a:t>Attribuer </a:t>
            </a:r>
            <a:r>
              <a:rPr lang="fr-FR" altLang="fr-FR" b="1">
                <a:solidFill>
                  <a:srgbClr val="000099"/>
                </a:solidFill>
                <a:ea typeface="ＭＳ Ｐゴシック"/>
                <a:cs typeface="Arial" charset="0"/>
              </a:rPr>
              <a:t>2 médicaments par binôme</a:t>
            </a:r>
            <a:r>
              <a:rPr lang="fr-FR" altLang="fr-FR">
                <a:solidFill>
                  <a:srgbClr val="000099"/>
                </a:solidFill>
                <a:ea typeface="ＭＳ Ｐゴシック"/>
                <a:cs typeface="Arial" charset="0"/>
              </a:rPr>
              <a:t>,</a:t>
            </a:r>
          </a:p>
          <a:p>
            <a:pPr marL="342900" indent="-342900">
              <a:spcBef>
                <a:spcPct val="30000"/>
              </a:spcBef>
              <a:buClr>
                <a:srgbClr val="000099"/>
              </a:buClr>
              <a:buFontTx/>
              <a:buBlip>
                <a:blip r:embed="rId3"/>
              </a:buBlip>
            </a:pPr>
            <a:r>
              <a:rPr lang="fr-FR" altLang="fr-FR">
                <a:solidFill>
                  <a:srgbClr val="000099"/>
                </a:solidFill>
                <a:ea typeface="ＭＳ Ｐゴシック"/>
                <a:cs typeface="Arial" charset="0"/>
              </a:rPr>
              <a:t>A partir de l’extrait de matière médicale :</a:t>
            </a:r>
          </a:p>
          <a:p>
            <a:pPr marL="342900" indent="-342900">
              <a:spcBef>
                <a:spcPct val="30000"/>
              </a:spcBef>
              <a:buClr>
                <a:srgbClr val="000099"/>
              </a:buClr>
            </a:pPr>
            <a:r>
              <a:rPr lang="fr-FR" altLang="fr-FR">
                <a:solidFill>
                  <a:srgbClr val="000099"/>
                </a:solidFill>
                <a:ea typeface="ＭＳ Ｐゴシック"/>
                <a:cs typeface="Arial" charset="0"/>
              </a:rPr>
              <a:t>	</a:t>
            </a:r>
            <a:r>
              <a:rPr lang="fr-FR" altLang="fr-FR" b="1">
                <a:solidFill>
                  <a:srgbClr val="000099"/>
                </a:solidFill>
                <a:cs typeface="Arial" charset="0"/>
              </a:rPr>
              <a:t>Compléter le schéma de Hering et </a:t>
            </a:r>
            <a:r>
              <a:rPr lang="fr-FR" altLang="fr-FR">
                <a:solidFill>
                  <a:srgbClr val="000099"/>
                </a:solidFill>
                <a:ea typeface="ＭＳ Ｐゴシック"/>
                <a:cs typeface="ＭＳ Ｐゴシック"/>
              </a:rPr>
              <a:t>les </a:t>
            </a:r>
            <a:r>
              <a:rPr lang="fr-FR" altLang="fr-FR" b="1">
                <a:solidFill>
                  <a:srgbClr val="000099"/>
                </a:solidFill>
                <a:ea typeface="ＭＳ Ｐゴシック"/>
                <a:cs typeface="ＭＳ Ｐゴシック"/>
              </a:rPr>
              <a:t>principales indications.</a:t>
            </a:r>
            <a:endParaRPr lang="fr-FR" altLang="fr-FR">
              <a:solidFill>
                <a:srgbClr val="000099"/>
              </a:solidFill>
              <a:ea typeface="ＭＳ Ｐゴシック"/>
              <a:cs typeface="ＭＳ Ｐゴシック"/>
            </a:endParaRPr>
          </a:p>
          <a:p>
            <a:pPr marL="342900" indent="-342900">
              <a:spcBef>
                <a:spcPct val="30000"/>
              </a:spcBef>
              <a:buClr>
                <a:srgbClr val="000099"/>
              </a:buClr>
            </a:pPr>
            <a:endParaRPr lang="fr-FR" altLang="fr-FR">
              <a:solidFill>
                <a:srgbClr val="000099"/>
              </a:solidFill>
              <a:ea typeface="ＭＳ Ｐゴシック"/>
              <a:cs typeface="ＭＳ Ｐゴシック"/>
            </a:endParaRPr>
          </a:p>
        </p:txBody>
      </p:sp>
      <p:sp>
        <p:nvSpPr>
          <p:cNvPr id="354307"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354308" name="ZoneTexte 7"/>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rPr>
              <a:t>Focus matière médicale</a:t>
            </a:r>
          </a:p>
        </p:txBody>
      </p:sp>
      <p:sp>
        <p:nvSpPr>
          <p:cNvPr id="354309"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rPr>
              <a:t>15’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2"/>
          <p:cNvSpPr>
            <a:spLocks noChangeShapeType="1"/>
          </p:cNvSpPr>
          <p:nvPr/>
        </p:nvSpPr>
        <p:spPr bwMode="auto">
          <a:xfrm flipH="1">
            <a:off x="6040438" y="2284413"/>
            <a:ext cx="33337" cy="4413250"/>
          </a:xfrm>
          <a:prstGeom prst="line">
            <a:avLst/>
          </a:prstGeom>
          <a:noFill/>
          <a:ln w="19050">
            <a:solidFill>
              <a:srgbClr val="62C40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13" name="Line 3"/>
          <p:cNvSpPr>
            <a:spLocks noChangeShapeType="1"/>
          </p:cNvSpPr>
          <p:nvPr/>
        </p:nvSpPr>
        <p:spPr bwMode="auto">
          <a:xfrm flipV="1">
            <a:off x="2084388" y="3457575"/>
            <a:ext cx="8234362" cy="0"/>
          </a:xfrm>
          <a:prstGeom prst="line">
            <a:avLst/>
          </a:prstGeom>
          <a:noFill/>
          <a:ln w="19050">
            <a:solidFill>
              <a:srgbClr val="62C40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14" name="Text Box 4"/>
          <p:cNvSpPr txBox="1">
            <a:spLocks noChangeArrowheads="1"/>
          </p:cNvSpPr>
          <p:nvPr/>
        </p:nvSpPr>
        <p:spPr bwMode="auto">
          <a:xfrm>
            <a:off x="2668588" y="2165350"/>
            <a:ext cx="31242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LOCALISATIONS</a:t>
            </a:r>
          </a:p>
        </p:txBody>
      </p:sp>
      <p:sp>
        <p:nvSpPr>
          <p:cNvPr id="15" name="Rectangle 5"/>
          <p:cNvSpPr>
            <a:spLocks noChangeArrowheads="1"/>
          </p:cNvSpPr>
          <p:nvPr/>
        </p:nvSpPr>
        <p:spPr bwMode="auto">
          <a:xfrm>
            <a:off x="6335713" y="3500438"/>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MODALITÉS</a:t>
            </a:r>
          </a:p>
        </p:txBody>
      </p:sp>
      <p:sp>
        <p:nvSpPr>
          <p:cNvPr id="16" name="Rectangle 6"/>
          <p:cNvSpPr>
            <a:spLocks noChangeArrowheads="1"/>
          </p:cNvSpPr>
          <p:nvPr/>
        </p:nvSpPr>
        <p:spPr bwMode="auto">
          <a:xfrm>
            <a:off x="6335713" y="2165350"/>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a:solidFill>
                  <a:srgbClr val="000099"/>
                </a:solidFill>
                <a:latin typeface="+mj-lt"/>
              </a:rPr>
              <a:t>SENSATIONS</a:t>
            </a:r>
          </a:p>
        </p:txBody>
      </p:sp>
      <p:sp>
        <p:nvSpPr>
          <p:cNvPr id="27" name="Rectangle 7"/>
          <p:cNvSpPr>
            <a:spLocks noChangeArrowheads="1"/>
          </p:cNvSpPr>
          <p:nvPr/>
        </p:nvSpPr>
        <p:spPr bwMode="auto">
          <a:xfrm>
            <a:off x="2363788" y="3486150"/>
            <a:ext cx="3581400" cy="304800"/>
          </a:xfrm>
          <a:prstGeom prst="rect">
            <a:avLst/>
          </a:prstGeom>
          <a:noFill/>
          <a:ln>
            <a:noFill/>
          </a:ln>
          <a:effectLst/>
        </p:spPr>
        <p:txBody>
          <a:bodyPr>
            <a:spAutoFit/>
          </a:bodyPr>
          <a:lstStyle/>
          <a:p>
            <a:pPr algn="ctr">
              <a:defRPr/>
            </a:pPr>
            <a:r>
              <a:rPr lang="fr-FR" altLang="fr-FR" sz="1400" b="1" dirty="0">
                <a:solidFill>
                  <a:srgbClr val="000099"/>
                </a:solidFill>
                <a:latin typeface="+mj-lt"/>
              </a:rPr>
              <a:t>SIGNES CONCOMITANTS</a:t>
            </a:r>
          </a:p>
        </p:txBody>
      </p:sp>
      <p:sp>
        <p:nvSpPr>
          <p:cNvPr id="28" name="Text Box 8"/>
          <p:cNvSpPr txBox="1">
            <a:spLocks noChangeArrowheads="1"/>
          </p:cNvSpPr>
          <p:nvPr/>
        </p:nvSpPr>
        <p:spPr bwMode="auto">
          <a:xfrm>
            <a:off x="1430338" y="1695450"/>
            <a:ext cx="9058275" cy="306388"/>
          </a:xfrm>
          <a:prstGeom prst="rect">
            <a:avLst/>
          </a:prstGeom>
          <a:noFill/>
          <a:ln>
            <a:noFill/>
          </a:ln>
          <a:effectLst/>
        </p:spPr>
        <p:txBody>
          <a:bodyPr>
            <a:spAutoFit/>
          </a:bodyPr>
          <a:lstStyle>
            <a:lvl1pPr marL="187325" indent="-187325">
              <a:tabLst>
                <a:tab pos="5613400" algn="l"/>
              </a:tabLst>
              <a:defRPr sz="2400">
                <a:solidFill>
                  <a:schemeClr val="tx1"/>
                </a:solidFill>
                <a:latin typeface="Times New Roman" panose="02020603050405020304" pitchFamily="18" charset="0"/>
              </a:defRPr>
            </a:lvl1pPr>
            <a:lvl2pPr>
              <a:tabLst>
                <a:tab pos="5613400" algn="l"/>
              </a:tabLst>
              <a:defRPr sz="2400">
                <a:solidFill>
                  <a:schemeClr val="tx1"/>
                </a:solidFill>
                <a:latin typeface="Times New Roman" panose="02020603050405020304" pitchFamily="18" charset="0"/>
              </a:defRPr>
            </a:lvl2pPr>
            <a:lvl3pPr>
              <a:tabLst>
                <a:tab pos="5613400" algn="l"/>
              </a:tabLst>
              <a:defRPr sz="2400">
                <a:solidFill>
                  <a:schemeClr val="tx1"/>
                </a:solidFill>
                <a:latin typeface="Times New Roman" panose="02020603050405020304" pitchFamily="18" charset="0"/>
              </a:defRPr>
            </a:lvl3pPr>
            <a:lvl4pPr>
              <a:tabLst>
                <a:tab pos="5613400" algn="l"/>
              </a:tabLst>
              <a:defRPr sz="2400">
                <a:solidFill>
                  <a:schemeClr val="tx1"/>
                </a:solidFill>
                <a:latin typeface="Times New Roman" panose="02020603050405020304" pitchFamily="18" charset="0"/>
              </a:defRPr>
            </a:lvl4pPr>
            <a:lvl5pPr>
              <a:tabLst>
                <a:tab pos="56134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56134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56134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56134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5613400" algn="l"/>
              </a:tabLst>
              <a:defRPr sz="2400">
                <a:solidFill>
                  <a:schemeClr val="tx1"/>
                </a:solidFill>
                <a:latin typeface="Times New Roman" panose="02020603050405020304" pitchFamily="18" charset="0"/>
              </a:defRPr>
            </a:lvl9pPr>
          </a:lstStyle>
          <a:p>
            <a:pPr fontAlgn="auto">
              <a:spcBef>
                <a:spcPct val="50000"/>
              </a:spcBef>
              <a:spcAft>
                <a:spcPts val="0"/>
              </a:spcAft>
              <a:defRPr/>
            </a:pPr>
            <a:r>
              <a:rPr lang="fr-FR" altLang="fr-FR" sz="1400" b="1" dirty="0">
                <a:solidFill>
                  <a:srgbClr val="000099"/>
                </a:solidFill>
                <a:latin typeface="+mj-lt"/>
              </a:rPr>
              <a:t>ÉTIOLOGIE</a:t>
            </a:r>
            <a:r>
              <a:rPr lang="fr-FR" altLang="fr-FR" sz="1400" dirty="0">
                <a:solidFill>
                  <a:srgbClr val="000099"/>
                </a:solidFill>
                <a:latin typeface="+mj-lt"/>
              </a:rPr>
              <a:t> : Variations thermiques, infections ORL ou génitales, modifications hormonales, stress affectifs</a:t>
            </a:r>
          </a:p>
        </p:txBody>
      </p:sp>
      <p:sp>
        <p:nvSpPr>
          <p:cNvPr id="31" name="Text Box 11"/>
          <p:cNvSpPr txBox="1">
            <a:spLocks noChangeArrowheads="1"/>
          </p:cNvSpPr>
          <p:nvPr/>
        </p:nvSpPr>
        <p:spPr bwMode="auto">
          <a:xfrm>
            <a:off x="2125663" y="2454275"/>
            <a:ext cx="3990975" cy="954088"/>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fontAlgn="auto">
              <a:spcBef>
                <a:spcPts val="0"/>
              </a:spcBef>
              <a:spcAft>
                <a:spcPts val="0"/>
              </a:spcAft>
              <a:buClr>
                <a:srgbClr val="000099"/>
              </a:buClr>
              <a:buFontTx/>
              <a:buChar char="•"/>
              <a:defRPr/>
            </a:pPr>
            <a:r>
              <a:rPr lang="fr-FR" altLang="fr-FR" sz="1400" dirty="0">
                <a:solidFill>
                  <a:srgbClr val="000099"/>
                </a:solidFill>
                <a:latin typeface="+mj-lt"/>
              </a:rPr>
              <a:t>Muqueuses respiratoires et digestives</a:t>
            </a:r>
          </a:p>
          <a:p>
            <a:pPr fontAlgn="auto">
              <a:spcBef>
                <a:spcPts val="0"/>
              </a:spcBef>
              <a:spcAft>
                <a:spcPts val="0"/>
              </a:spcAft>
              <a:buClr>
                <a:srgbClr val="000099"/>
              </a:buClr>
              <a:buFontTx/>
              <a:buChar char="•"/>
              <a:defRPr/>
            </a:pPr>
            <a:r>
              <a:rPr lang="fr-FR" altLang="fr-FR" sz="1400" b="1" dirty="0">
                <a:solidFill>
                  <a:srgbClr val="95C41D"/>
                </a:solidFill>
                <a:latin typeface="+mj-lt"/>
              </a:rPr>
              <a:t>Appareil génital</a:t>
            </a:r>
          </a:p>
          <a:p>
            <a:pPr fontAlgn="auto">
              <a:spcBef>
                <a:spcPts val="0"/>
              </a:spcBef>
              <a:spcAft>
                <a:spcPts val="0"/>
              </a:spcAft>
              <a:buClr>
                <a:srgbClr val="000099"/>
              </a:buClr>
              <a:buFontTx/>
              <a:buChar char="•"/>
              <a:defRPr/>
            </a:pPr>
            <a:r>
              <a:rPr lang="fr-FR" altLang="fr-FR" sz="1400" b="1" dirty="0">
                <a:solidFill>
                  <a:srgbClr val="95C41D"/>
                </a:solidFill>
                <a:latin typeface="+mj-lt"/>
              </a:rPr>
              <a:t>Système veineux</a:t>
            </a:r>
          </a:p>
          <a:p>
            <a:pPr fontAlgn="auto">
              <a:spcBef>
                <a:spcPts val="0"/>
              </a:spcBef>
              <a:spcAft>
                <a:spcPts val="0"/>
              </a:spcAft>
              <a:buClr>
                <a:srgbClr val="000099"/>
              </a:buClr>
              <a:buFontTx/>
              <a:buChar char="•"/>
              <a:defRPr/>
            </a:pPr>
            <a:r>
              <a:rPr lang="fr-FR" altLang="fr-FR" sz="1400" dirty="0">
                <a:solidFill>
                  <a:srgbClr val="000099"/>
                </a:solidFill>
                <a:latin typeface="+mj-lt"/>
              </a:rPr>
              <a:t>Comportement général</a:t>
            </a:r>
          </a:p>
        </p:txBody>
      </p:sp>
      <p:sp>
        <p:nvSpPr>
          <p:cNvPr id="32" name="Text Box 12"/>
          <p:cNvSpPr txBox="1">
            <a:spLocks noChangeArrowheads="1"/>
          </p:cNvSpPr>
          <p:nvPr/>
        </p:nvSpPr>
        <p:spPr bwMode="auto">
          <a:xfrm>
            <a:off x="6088063" y="3752850"/>
            <a:ext cx="4840287" cy="768350"/>
          </a:xfrm>
          <a:prstGeom prst="rect">
            <a:avLst/>
          </a:prstGeom>
          <a:noFill/>
          <a:ln>
            <a:noFill/>
          </a:ln>
          <a:effectLst/>
        </p:spPr>
        <p:txBody>
          <a:bodyPr>
            <a:spAutoFit/>
          </a:bodyPr>
          <a:lstStyle/>
          <a:p>
            <a:pPr>
              <a:buClr>
                <a:srgbClr val="000099"/>
              </a:buClr>
              <a:buFontTx/>
              <a:buChar char="•"/>
              <a:tabLst>
                <a:tab pos="176213" algn="l"/>
              </a:tabLst>
            </a:pPr>
            <a:r>
              <a:rPr lang="fr-FR" altLang="fr-FR" sz="1400">
                <a:solidFill>
                  <a:srgbClr val="000099"/>
                </a:solidFill>
              </a:rPr>
              <a:t> 	Aggravation </a:t>
            </a:r>
            <a:r>
              <a:rPr lang="fr-FR" altLang="fr-FR" sz="1400">
                <a:solidFill>
                  <a:srgbClr val="000090"/>
                </a:solidFill>
              </a:rPr>
              <a:t>par la chaleur, par le repos</a:t>
            </a:r>
          </a:p>
          <a:p>
            <a:pPr>
              <a:spcBef>
                <a:spcPts val="300"/>
              </a:spcBef>
              <a:buClr>
                <a:srgbClr val="000099"/>
              </a:buClr>
              <a:buFontTx/>
              <a:buChar char="•"/>
              <a:tabLst>
                <a:tab pos="176213" algn="l"/>
              </a:tabLst>
            </a:pPr>
            <a:r>
              <a:rPr lang="fr-FR" altLang="fr-FR" sz="1400">
                <a:solidFill>
                  <a:srgbClr val="000099"/>
                </a:solidFill>
              </a:rPr>
              <a:t>  Amélioration </a:t>
            </a:r>
            <a:r>
              <a:rPr lang="fr-FR" altLang="fr-FR" sz="1400">
                <a:solidFill>
                  <a:srgbClr val="000090"/>
                </a:solidFill>
              </a:rPr>
              <a:t>par la fraîcheur</a:t>
            </a:r>
            <a:r>
              <a:rPr lang="fr-FR" altLang="fr-FR" sz="1400">
                <a:solidFill>
                  <a:srgbClr val="000099"/>
                </a:solidFill>
              </a:rPr>
              <a:t>, par le mouvement continu, </a:t>
            </a:r>
            <a:r>
              <a:rPr lang="fr-FR" altLang="fr-FR" sz="1400" b="1">
                <a:solidFill>
                  <a:srgbClr val="95C41D"/>
                </a:solidFill>
              </a:rPr>
              <a:t>par la sympathie et la consolation</a:t>
            </a:r>
          </a:p>
        </p:txBody>
      </p:sp>
      <p:sp>
        <p:nvSpPr>
          <p:cNvPr id="33" name="Text Box 13"/>
          <p:cNvSpPr txBox="1">
            <a:spLocks noChangeArrowheads="1"/>
          </p:cNvSpPr>
          <p:nvPr/>
        </p:nvSpPr>
        <p:spPr bwMode="auto">
          <a:xfrm>
            <a:off x="6088063" y="2439988"/>
            <a:ext cx="3814762" cy="522287"/>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fontAlgn="auto">
              <a:spcBef>
                <a:spcPts val="0"/>
              </a:spcBef>
              <a:spcAft>
                <a:spcPts val="0"/>
              </a:spcAft>
              <a:buClr>
                <a:srgbClr val="000099"/>
              </a:buClr>
              <a:buFontTx/>
              <a:buChar char="•"/>
              <a:defRPr/>
            </a:pPr>
            <a:r>
              <a:rPr lang="fr-FR" altLang="fr-FR" sz="1400" b="1" dirty="0">
                <a:solidFill>
                  <a:srgbClr val="95C41D"/>
                </a:solidFill>
                <a:latin typeface="+mj-lt"/>
              </a:rPr>
              <a:t>Extrême variabilité </a:t>
            </a:r>
            <a:r>
              <a:rPr lang="fr-FR" altLang="fr-FR" sz="1400" dirty="0">
                <a:solidFill>
                  <a:srgbClr val="000099"/>
                </a:solidFill>
                <a:latin typeface="+mj-lt"/>
              </a:rPr>
              <a:t>des sensations</a:t>
            </a:r>
          </a:p>
          <a:p>
            <a:pPr fontAlgn="auto">
              <a:spcBef>
                <a:spcPts val="0"/>
              </a:spcBef>
              <a:spcAft>
                <a:spcPts val="0"/>
              </a:spcAft>
              <a:buClr>
                <a:srgbClr val="000099"/>
              </a:buClr>
              <a:buFontTx/>
              <a:buChar char="•"/>
              <a:defRPr/>
            </a:pPr>
            <a:r>
              <a:rPr lang="fr-FR" altLang="fr-FR" sz="1400" dirty="0">
                <a:solidFill>
                  <a:srgbClr val="000099"/>
                </a:solidFill>
                <a:latin typeface="+mj-lt"/>
              </a:rPr>
              <a:t>Sensation de froid et frissons</a:t>
            </a:r>
            <a:endParaRPr lang="fr-FR" altLang="fr-FR" sz="1400" b="1" dirty="0">
              <a:solidFill>
                <a:srgbClr val="000099"/>
              </a:solidFill>
              <a:latin typeface="+mj-lt"/>
            </a:endParaRPr>
          </a:p>
        </p:txBody>
      </p:sp>
      <p:sp>
        <p:nvSpPr>
          <p:cNvPr id="34" name="Text Box 14"/>
          <p:cNvSpPr txBox="1">
            <a:spLocks noChangeArrowheads="1"/>
          </p:cNvSpPr>
          <p:nvPr/>
        </p:nvSpPr>
        <p:spPr bwMode="auto">
          <a:xfrm>
            <a:off x="2139950" y="3752850"/>
            <a:ext cx="4048125" cy="954088"/>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fontAlgn="auto">
              <a:spcBef>
                <a:spcPts val="0"/>
              </a:spcBef>
              <a:spcAft>
                <a:spcPts val="0"/>
              </a:spcAft>
              <a:buClr>
                <a:srgbClr val="000099"/>
              </a:buClr>
              <a:buFontTx/>
              <a:buChar char="•"/>
              <a:defRPr/>
            </a:pPr>
            <a:r>
              <a:rPr lang="fr-FR" altLang="fr-FR" sz="1400" dirty="0">
                <a:solidFill>
                  <a:srgbClr val="000099"/>
                </a:solidFill>
                <a:latin typeface="+mj-lt"/>
              </a:rPr>
              <a:t>Frissons, hypersensibilité au froid</a:t>
            </a:r>
          </a:p>
          <a:p>
            <a:pPr fontAlgn="auto">
              <a:spcBef>
                <a:spcPts val="0"/>
              </a:spcBef>
              <a:spcAft>
                <a:spcPts val="0"/>
              </a:spcAft>
              <a:buClr>
                <a:srgbClr val="000099"/>
              </a:buClr>
              <a:buFontTx/>
              <a:buChar char="•"/>
              <a:defRPr/>
            </a:pPr>
            <a:r>
              <a:rPr lang="fr-FR" altLang="fr-FR" sz="1400" dirty="0">
                <a:solidFill>
                  <a:srgbClr val="000099"/>
                </a:solidFill>
                <a:latin typeface="+mj-lt"/>
              </a:rPr>
              <a:t>Absence habituelle de soif</a:t>
            </a:r>
          </a:p>
          <a:p>
            <a:pPr fontAlgn="auto">
              <a:spcBef>
                <a:spcPts val="0"/>
              </a:spcBef>
              <a:spcAft>
                <a:spcPts val="0"/>
              </a:spcAft>
              <a:buClr>
                <a:srgbClr val="000099"/>
              </a:buClr>
              <a:buFontTx/>
              <a:buChar char="•"/>
              <a:defRPr/>
            </a:pPr>
            <a:r>
              <a:rPr lang="fr-FR" altLang="fr-FR" sz="1400" dirty="0">
                <a:solidFill>
                  <a:srgbClr val="000099"/>
                </a:solidFill>
                <a:latin typeface="+mj-lt"/>
              </a:rPr>
              <a:t>Désir de glaces, de mets assaisonnés</a:t>
            </a:r>
          </a:p>
          <a:p>
            <a:pPr fontAlgn="auto">
              <a:spcBef>
                <a:spcPts val="0"/>
              </a:spcBef>
              <a:spcAft>
                <a:spcPts val="0"/>
              </a:spcAft>
              <a:buClr>
                <a:srgbClr val="000099"/>
              </a:buClr>
              <a:buFontTx/>
              <a:buChar char="•"/>
              <a:defRPr/>
            </a:pPr>
            <a:r>
              <a:rPr lang="fr-FR" altLang="fr-FR" sz="1400" dirty="0">
                <a:solidFill>
                  <a:srgbClr val="000099"/>
                </a:solidFill>
                <a:latin typeface="+mj-lt"/>
              </a:rPr>
              <a:t>Intolérance aux matières grasses</a:t>
            </a:r>
            <a:endParaRPr lang="fr-FR" altLang="fr-FR" sz="1400" b="1" dirty="0">
              <a:solidFill>
                <a:srgbClr val="000099"/>
              </a:solidFill>
              <a:latin typeface="+mj-lt"/>
            </a:endParaRPr>
          </a:p>
        </p:txBody>
      </p:sp>
      <p:pic>
        <p:nvPicPr>
          <p:cNvPr id="356364" name="Picture 34" descr="pulsatilla"/>
          <p:cNvPicPr>
            <a:picLocks noChangeAspect="1" noChangeArrowheads="1"/>
          </p:cNvPicPr>
          <p:nvPr/>
        </p:nvPicPr>
        <p:blipFill>
          <a:blip r:embed="rId3"/>
          <a:srcRect/>
          <a:stretch>
            <a:fillRect/>
          </a:stretch>
        </p:blipFill>
        <p:spPr bwMode="auto">
          <a:xfrm>
            <a:off x="10015538" y="68263"/>
            <a:ext cx="1944687" cy="1944687"/>
          </a:xfrm>
          <a:prstGeom prst="rect">
            <a:avLst/>
          </a:prstGeom>
          <a:noFill/>
          <a:ln w="9525">
            <a:noFill/>
            <a:miter lim="800000"/>
            <a:headEnd/>
            <a:tailEnd/>
          </a:ln>
        </p:spPr>
      </p:pic>
      <p:sp>
        <p:nvSpPr>
          <p:cNvPr id="356365" name="Text Box 30"/>
          <p:cNvSpPr txBox="1">
            <a:spLocks noChangeArrowheads="1"/>
          </p:cNvSpPr>
          <p:nvPr/>
        </p:nvSpPr>
        <p:spPr bwMode="auto">
          <a:xfrm>
            <a:off x="2397125" y="1085850"/>
            <a:ext cx="5738813" cy="400050"/>
          </a:xfrm>
          <a:prstGeom prst="rect">
            <a:avLst/>
          </a:prstGeom>
          <a:noFill/>
          <a:ln w="9525">
            <a:noFill/>
            <a:miter lim="800000"/>
            <a:headEnd/>
            <a:tailEnd/>
          </a:ln>
        </p:spPr>
        <p:txBody>
          <a:bodyPr>
            <a:spAutoFit/>
          </a:bodyPr>
          <a:lstStyle/>
          <a:p>
            <a:pPr eaLnBrk="0" hangingPunct="0">
              <a:spcBef>
                <a:spcPct val="50000"/>
              </a:spcBef>
            </a:pPr>
            <a:r>
              <a:rPr lang="fr-FR" altLang="fr-FR" sz="2000" b="1">
                <a:solidFill>
                  <a:srgbClr val="95C41D"/>
                </a:solidFill>
                <a:ea typeface="ＭＳ Ｐゴシック"/>
                <a:cs typeface="ＭＳ Ｐゴシック"/>
                <a:sym typeface="Wingdings" pitchFamily="2" charset="2"/>
              </a:rPr>
              <a:t> </a:t>
            </a:r>
            <a:r>
              <a:rPr lang="fr-FR" altLang="fr-FR" sz="2000" b="1">
                <a:solidFill>
                  <a:srgbClr val="95C41D"/>
                </a:solidFill>
                <a:ea typeface="ＭＳ Ｐゴシック"/>
                <a:cs typeface="ＭＳ Ｐゴシック"/>
              </a:rPr>
              <a:t>Pulsatilla</a:t>
            </a:r>
          </a:p>
        </p:txBody>
      </p:sp>
      <p:sp>
        <p:nvSpPr>
          <p:cNvPr id="22" name="ZoneTexte 21"/>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rgbClr val="FFFFFF"/>
                </a:solidFill>
                <a:latin typeface="+mj-lt"/>
              </a:rPr>
              <a:t>Focus matière médicale</a:t>
            </a:r>
          </a:p>
        </p:txBody>
      </p:sp>
      <p:sp>
        <p:nvSpPr>
          <p:cNvPr id="17" name="Line 3"/>
          <p:cNvSpPr>
            <a:spLocks noChangeShapeType="1"/>
          </p:cNvSpPr>
          <p:nvPr/>
        </p:nvSpPr>
        <p:spPr bwMode="auto">
          <a:xfrm flipV="1">
            <a:off x="2084388" y="4868863"/>
            <a:ext cx="8234362" cy="0"/>
          </a:xfrm>
          <a:prstGeom prst="line">
            <a:avLst/>
          </a:prstGeom>
          <a:noFill/>
          <a:ln w="19050">
            <a:solidFill>
              <a:srgbClr val="62C40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18" name="Rectangle 17"/>
          <p:cNvSpPr>
            <a:spLocks noChangeArrowheads="1"/>
          </p:cNvSpPr>
          <p:nvPr/>
        </p:nvSpPr>
        <p:spPr bwMode="auto">
          <a:xfrm>
            <a:off x="6315075" y="5000625"/>
            <a:ext cx="3581400" cy="304800"/>
          </a:xfrm>
          <a:prstGeom prst="rect">
            <a:avLst/>
          </a:prstGeom>
          <a:noFill/>
          <a:ln>
            <a:noFill/>
          </a:ln>
          <a:effectLst/>
        </p:spPr>
        <p:txBody>
          <a:bodyPr>
            <a:spAutoFit/>
          </a:bodyPr>
          <a:lstStyle/>
          <a:p>
            <a:pPr algn="ctr">
              <a:defRPr/>
            </a:pPr>
            <a:r>
              <a:rPr lang="fr-FR" altLang="fr-FR" sz="1400" b="1" dirty="0">
                <a:solidFill>
                  <a:srgbClr val="000099"/>
                </a:solidFill>
                <a:latin typeface="+mj-lt"/>
              </a:rPr>
              <a:t>MODE RÉACTIONNEL CHRONIQUE</a:t>
            </a:r>
          </a:p>
        </p:txBody>
      </p:sp>
      <p:sp>
        <p:nvSpPr>
          <p:cNvPr id="19" name="Text Box 14"/>
          <p:cNvSpPr txBox="1">
            <a:spLocks noChangeArrowheads="1"/>
          </p:cNvSpPr>
          <p:nvPr/>
        </p:nvSpPr>
        <p:spPr bwMode="auto">
          <a:xfrm>
            <a:off x="6188075" y="5546725"/>
            <a:ext cx="4902200" cy="306388"/>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0" indent="0" fontAlgn="auto">
              <a:spcBef>
                <a:spcPts val="0"/>
              </a:spcBef>
              <a:spcAft>
                <a:spcPts val="0"/>
              </a:spcAft>
              <a:buClr>
                <a:srgbClr val="62C400"/>
              </a:buClr>
              <a:defRPr/>
            </a:pPr>
            <a:r>
              <a:rPr lang="fr-FR" altLang="fr-FR" sz="1400" b="1" dirty="0">
                <a:solidFill>
                  <a:srgbClr val="000099"/>
                </a:solidFill>
                <a:latin typeface="+mj-lt"/>
              </a:rPr>
              <a:t>MR </a:t>
            </a:r>
            <a:r>
              <a:rPr lang="fr-FR" altLang="fr-FR" sz="1400" b="1" dirty="0" err="1">
                <a:solidFill>
                  <a:srgbClr val="000099"/>
                </a:solidFill>
                <a:latin typeface="+mj-lt"/>
              </a:rPr>
              <a:t>Psoro</a:t>
            </a:r>
            <a:r>
              <a:rPr lang="fr-FR" altLang="fr-FR" sz="1400" b="1" dirty="0">
                <a:solidFill>
                  <a:srgbClr val="000099"/>
                </a:solidFill>
                <a:latin typeface="+mj-lt"/>
              </a:rPr>
              <a:t>-tuberculinique</a:t>
            </a:r>
          </a:p>
        </p:txBody>
      </p:sp>
      <p:sp>
        <p:nvSpPr>
          <p:cNvPr id="3" name="Rectangle 2"/>
          <p:cNvSpPr>
            <a:spLocks noChangeArrowheads="1"/>
          </p:cNvSpPr>
          <p:nvPr/>
        </p:nvSpPr>
        <p:spPr bwMode="auto">
          <a:xfrm>
            <a:off x="195263" y="5287963"/>
            <a:ext cx="6096000" cy="1104900"/>
          </a:xfrm>
          <a:prstGeom prst="rect">
            <a:avLst/>
          </a:prstGeom>
          <a:noFill/>
          <a:ln w="9525">
            <a:noFill/>
            <a:miter lim="800000"/>
            <a:headEnd/>
            <a:tailEnd/>
          </a:ln>
        </p:spPr>
        <p:txBody>
          <a:bodyPr>
            <a:spAutoFit/>
          </a:bodyPr>
          <a:lstStyle/>
          <a:p>
            <a:pPr marL="177800" indent="-177800">
              <a:lnSpc>
                <a:spcPct val="130000"/>
              </a:lnSpc>
              <a:buClr>
                <a:srgbClr val="000099"/>
              </a:buClr>
              <a:buFont typeface="Arial" charset="0"/>
              <a:buChar char="•"/>
            </a:pPr>
            <a:r>
              <a:rPr lang="fr-FR" altLang="fr-FR" sz="1300">
                <a:solidFill>
                  <a:srgbClr val="000099"/>
                </a:solidFill>
              </a:rPr>
              <a:t>Inflammation des muqueuses avec écoulements jaunes, non irritants ; Phénomènes de congestion et de stase veineuses (peau à l’aspect marbré)</a:t>
            </a:r>
          </a:p>
          <a:p>
            <a:pPr marL="177800" indent="-177800">
              <a:lnSpc>
                <a:spcPct val="130000"/>
              </a:lnSpc>
              <a:buClr>
                <a:srgbClr val="000099"/>
              </a:buClr>
              <a:buFont typeface="Arial" charset="0"/>
              <a:buChar char="•"/>
            </a:pPr>
            <a:r>
              <a:rPr lang="fr-FR" altLang="fr-FR" sz="1300">
                <a:solidFill>
                  <a:srgbClr val="000090"/>
                </a:solidFill>
              </a:rPr>
              <a:t>Tendances comportementales : </a:t>
            </a:r>
            <a:r>
              <a:rPr lang="fr-FR" altLang="fr-FR" sz="1300" b="1">
                <a:solidFill>
                  <a:srgbClr val="95C41D"/>
                </a:solidFill>
              </a:rPr>
              <a:t>Recherche de la sympathie d’autrui, extrême émotivité avec humeur changeante, timidité, caractère doux</a:t>
            </a:r>
          </a:p>
        </p:txBody>
      </p:sp>
      <p:sp>
        <p:nvSpPr>
          <p:cNvPr id="23" name="Rectangle 5"/>
          <p:cNvSpPr>
            <a:spLocks noChangeArrowheads="1"/>
          </p:cNvSpPr>
          <p:nvPr/>
        </p:nvSpPr>
        <p:spPr bwMode="auto">
          <a:xfrm>
            <a:off x="2805113" y="5000625"/>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TYPE SENSIBLE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utoUpdateAnimBg="0"/>
      <p:bldP spid="32" grpId="0" autoUpdateAnimBg="0"/>
      <p:bldP spid="33" grpId="0" autoUpdateAnimBg="0"/>
      <p:bldP spid="34" grpId="0" autoUpdateAnimBg="0"/>
      <p:bldP spid="19" grpId="0" autoUpdateAnimBg="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7"/>
          <p:cNvSpPr txBox="1">
            <a:spLocks noChangeArrowheads="1"/>
          </p:cNvSpPr>
          <p:nvPr/>
        </p:nvSpPr>
        <p:spPr bwMode="auto">
          <a:xfrm>
            <a:off x="1414463" y="2663825"/>
            <a:ext cx="8601075" cy="2825750"/>
          </a:xfrm>
          <a:prstGeom prst="rect">
            <a:avLst/>
          </a:prstGeom>
          <a:noFill/>
          <a:ln>
            <a:noFill/>
          </a:ln>
        </p:spPr>
        <p:txBody>
          <a:bodyPr>
            <a:spAutoFit/>
          </a:bodyPr>
          <a:lstStyle>
            <a:lvl1pPr marL="174625" indent="-174625">
              <a:tabLst>
                <a:tab pos="56134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56134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56134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56134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56134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ORL et pneumologie </a:t>
            </a:r>
            <a:r>
              <a:rPr lang="fr-FR" altLang="fr-FR" sz="1600" dirty="0">
                <a:solidFill>
                  <a:schemeClr val="accent2"/>
                </a:solidFill>
                <a:latin typeface="+mj-lt"/>
                <a:ea typeface="Times New Roman" panose="02020603050405020304" pitchFamily="18" charset="0"/>
                <a:cs typeface="Arial" panose="020B0604020202020204" pitchFamily="34" charset="0"/>
              </a:rPr>
              <a:t>: </a:t>
            </a:r>
            <a:r>
              <a:rPr lang="fr-FR" altLang="fr-FR" sz="1600" dirty="0">
                <a:solidFill>
                  <a:srgbClr val="000090"/>
                </a:solidFill>
                <a:latin typeface="+mj-lt"/>
                <a:ea typeface="Times New Roman" panose="02020603050405020304" pitchFamily="18" charset="0"/>
                <a:cs typeface="Arial" panose="020B0604020202020204" pitchFamily="34" charset="0"/>
              </a:rPr>
              <a:t>coryzas aigus et chroniques, rhinites allergiques</a:t>
            </a:r>
            <a:r>
              <a:rPr lang="fr-FR" altLang="fr-FR" sz="1600" dirty="0">
                <a:solidFill>
                  <a:srgbClr val="000099"/>
                </a:solidFill>
                <a:latin typeface="+mj-lt"/>
                <a:ea typeface="+mn-ea"/>
              </a:rPr>
              <a:t>, bronchites </a:t>
            </a: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Gynécologie</a:t>
            </a:r>
            <a:r>
              <a:rPr lang="fr-FR" altLang="fr-FR" sz="1600" dirty="0">
                <a:solidFill>
                  <a:srgbClr val="000099"/>
                </a:solidFill>
                <a:latin typeface="+mj-lt"/>
                <a:ea typeface="+mn-ea"/>
              </a:rPr>
              <a:t> : </a:t>
            </a:r>
            <a:r>
              <a:rPr lang="fr-FR" altLang="fr-FR" sz="1600" b="1" dirty="0">
                <a:solidFill>
                  <a:srgbClr val="95C41D"/>
                </a:solidFill>
                <a:latin typeface="+mj-lt"/>
              </a:rPr>
              <a:t>syndromes prémenstruels</a:t>
            </a:r>
            <a:r>
              <a:rPr lang="fr-FR" altLang="fr-FR" sz="1600" dirty="0">
                <a:solidFill>
                  <a:srgbClr val="95C41D"/>
                </a:solidFill>
                <a:latin typeface="+mj-lt"/>
                <a:ea typeface="+mn-ea"/>
              </a:rPr>
              <a:t>, </a:t>
            </a:r>
            <a:r>
              <a:rPr lang="fr-FR" altLang="fr-FR" sz="1600" b="1" dirty="0" err="1">
                <a:solidFill>
                  <a:srgbClr val="95C41D"/>
                </a:solidFill>
                <a:latin typeface="+mj-lt"/>
                <a:ea typeface="+mn-ea"/>
              </a:rPr>
              <a:t>hypoménorrhées</a:t>
            </a:r>
            <a:r>
              <a:rPr lang="fr-FR" altLang="fr-FR" sz="1600" b="1" dirty="0">
                <a:solidFill>
                  <a:srgbClr val="95C41D"/>
                </a:solidFill>
                <a:latin typeface="+mj-lt"/>
                <a:ea typeface="+mn-ea"/>
              </a:rPr>
              <a:t>, leucorrhées</a:t>
            </a: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err="1">
                <a:solidFill>
                  <a:srgbClr val="000099"/>
                </a:solidFill>
                <a:latin typeface="+mj-lt"/>
                <a:ea typeface="+mn-ea"/>
              </a:rPr>
              <a:t>Angéiologie</a:t>
            </a:r>
            <a:r>
              <a:rPr lang="fr-FR" altLang="fr-FR" sz="1600" b="1" dirty="0">
                <a:solidFill>
                  <a:srgbClr val="000099"/>
                </a:solidFill>
                <a:latin typeface="+mj-lt"/>
                <a:ea typeface="+mn-ea"/>
              </a:rPr>
              <a:t> : </a:t>
            </a:r>
            <a:r>
              <a:rPr lang="fr-FR" altLang="fr-FR" sz="1600" b="1" dirty="0">
                <a:solidFill>
                  <a:srgbClr val="95C41D"/>
                </a:solidFill>
                <a:latin typeface="+mj-lt"/>
              </a:rPr>
              <a:t>troubles circulatoires </a:t>
            </a:r>
            <a:r>
              <a:rPr lang="fr-FR" altLang="fr-FR" sz="1600" dirty="0">
                <a:solidFill>
                  <a:srgbClr val="000099"/>
                </a:solidFill>
                <a:latin typeface="+mj-lt"/>
                <a:ea typeface="+mn-ea"/>
              </a:rPr>
              <a:t>des membres inférieurs, engelures, varices</a:t>
            </a: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Dermatologie : </a:t>
            </a:r>
            <a:r>
              <a:rPr lang="fr-FR" altLang="fr-FR" sz="1600" dirty="0">
                <a:solidFill>
                  <a:srgbClr val="000099"/>
                </a:solidFill>
                <a:latin typeface="+mj-lt"/>
                <a:ea typeface="+mn-ea"/>
              </a:rPr>
              <a:t>rashs </a:t>
            </a:r>
            <a:r>
              <a:rPr lang="fr-FR" altLang="fr-FR" sz="1600" dirty="0" err="1">
                <a:solidFill>
                  <a:srgbClr val="000099"/>
                </a:solidFill>
                <a:latin typeface="+mj-lt"/>
                <a:ea typeface="+mn-ea"/>
              </a:rPr>
              <a:t>morbiliformes</a:t>
            </a:r>
            <a:endParaRPr lang="fr-FR" altLang="fr-FR" sz="1600" dirty="0">
              <a:solidFill>
                <a:srgbClr val="000099"/>
              </a:solidFill>
              <a:latin typeface="+mj-lt"/>
              <a:ea typeface="+mn-ea"/>
            </a:endParaRP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Infectiologie : </a:t>
            </a:r>
            <a:r>
              <a:rPr lang="fr-FR" altLang="fr-FR" sz="1600" dirty="0">
                <a:solidFill>
                  <a:srgbClr val="000099"/>
                </a:solidFill>
                <a:latin typeface="+mj-lt"/>
                <a:ea typeface="+mn-ea"/>
              </a:rPr>
              <a:t>maladies infantiles</a:t>
            </a: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Ophtalmologie : </a:t>
            </a:r>
            <a:r>
              <a:rPr lang="fr-FR" altLang="fr-FR" sz="1600" dirty="0">
                <a:solidFill>
                  <a:srgbClr val="000099"/>
                </a:solidFill>
                <a:latin typeface="+mj-lt"/>
                <a:ea typeface="+mn-ea"/>
              </a:rPr>
              <a:t>conjonctivites</a:t>
            </a: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Troubles de l’humeur et du comportement : </a:t>
            </a:r>
            <a:r>
              <a:rPr lang="fr-FR" altLang="fr-FR" sz="1600" dirty="0">
                <a:solidFill>
                  <a:srgbClr val="000099"/>
                </a:solidFill>
                <a:latin typeface="+mj-lt"/>
                <a:ea typeface="+mn-ea"/>
              </a:rPr>
              <a:t>sentiment d’abandon</a:t>
            </a:r>
          </a:p>
        </p:txBody>
      </p:sp>
      <p:pic>
        <p:nvPicPr>
          <p:cNvPr id="358402" name="Picture 34" descr="pulsatilla"/>
          <p:cNvPicPr>
            <a:picLocks noChangeAspect="1" noChangeArrowheads="1"/>
          </p:cNvPicPr>
          <p:nvPr/>
        </p:nvPicPr>
        <p:blipFill>
          <a:blip r:embed="rId3"/>
          <a:srcRect/>
          <a:stretch>
            <a:fillRect/>
          </a:stretch>
        </p:blipFill>
        <p:spPr bwMode="auto">
          <a:xfrm>
            <a:off x="10015538" y="68263"/>
            <a:ext cx="1944687" cy="1944687"/>
          </a:xfrm>
          <a:prstGeom prst="rect">
            <a:avLst/>
          </a:prstGeom>
          <a:noFill/>
          <a:ln w="9525">
            <a:noFill/>
            <a:miter lim="800000"/>
            <a:headEnd/>
            <a:tailEnd/>
          </a:ln>
        </p:spPr>
      </p:pic>
      <p:sp>
        <p:nvSpPr>
          <p:cNvPr id="12" name="Text Box 30"/>
          <p:cNvSpPr txBox="1">
            <a:spLocks noChangeArrowheads="1"/>
          </p:cNvSpPr>
          <p:nvPr/>
        </p:nvSpPr>
        <p:spPr bwMode="auto">
          <a:xfrm>
            <a:off x="2397125" y="1065213"/>
            <a:ext cx="5738813" cy="862012"/>
          </a:xfrm>
          <a:prstGeom prst="rect">
            <a:avLst/>
          </a:prstGeom>
          <a:noFill/>
          <a:ln>
            <a:noFill/>
          </a:ln>
          <a:effectLst/>
        </p:spPr>
        <p:txBody>
          <a:bodyPr>
            <a:spAutoFit/>
          </a:bodyPr>
          <a:lstStyle/>
          <a:p>
            <a:pPr eaLnBrk="0" fontAlgn="auto" hangingPunct="0">
              <a:spcBef>
                <a:spcPct val="50000"/>
              </a:spcBef>
              <a:spcAft>
                <a:spcPts val="0"/>
              </a:spcAf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 </a:t>
            </a:r>
            <a:r>
              <a:rPr lang="fr-FR" altLang="fr-FR" sz="2000" b="1" dirty="0" err="1">
                <a:solidFill>
                  <a:srgbClr val="95C41D"/>
                </a:solidFill>
                <a:latin typeface="+mn-lt"/>
                <a:ea typeface="ＭＳ Ｐゴシック" panose="020B0600070205080204" pitchFamily="34" charset="-128"/>
              </a:rPr>
              <a:t>Pulsatilla</a:t>
            </a:r>
            <a:endParaRPr lang="fr-FR" altLang="fr-FR" sz="2000" b="1" dirty="0">
              <a:solidFill>
                <a:srgbClr val="95C41D"/>
              </a:solidFill>
              <a:latin typeface="+mn-lt"/>
              <a:ea typeface="ＭＳ Ｐゴシック" panose="020B0600070205080204" pitchFamily="34" charset="-128"/>
            </a:endParaRPr>
          </a:p>
          <a:p>
            <a:pPr eaLnBrk="0" fontAlgn="auto" hangingPunct="0">
              <a:spcBef>
                <a:spcPct val="50000"/>
              </a:spcBef>
              <a:spcAft>
                <a:spcPts val="0"/>
              </a:spcAft>
              <a:defRPr/>
            </a:pPr>
            <a:endParaRPr lang="fr-FR" altLang="fr-FR" sz="2000" b="1" dirty="0">
              <a:solidFill>
                <a:srgbClr val="000099"/>
              </a:solidFill>
              <a:latin typeface="+mj-lt"/>
            </a:endParaRPr>
          </a:p>
        </p:txBody>
      </p:sp>
      <p:sp>
        <p:nvSpPr>
          <p:cNvPr id="13" name="ZoneTexte 12"/>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rgbClr val="FFFFFF"/>
                </a:solidFill>
                <a:latin typeface="+mj-lt"/>
              </a:rPr>
              <a:t>Focus matière médicale</a:t>
            </a:r>
          </a:p>
        </p:txBody>
      </p:sp>
      <p:sp>
        <p:nvSpPr>
          <p:cNvPr id="15" name="Rectangle 81"/>
          <p:cNvSpPr>
            <a:spLocks noChangeArrowheads="1"/>
          </p:cNvSpPr>
          <p:nvPr/>
        </p:nvSpPr>
        <p:spPr bwMode="auto">
          <a:xfrm>
            <a:off x="604838" y="2038350"/>
            <a:ext cx="3168650" cy="404813"/>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110000"/>
              </a:lnSpc>
              <a:spcBef>
                <a:spcPct val="10000"/>
              </a:spcBef>
              <a:spcAft>
                <a:spcPts val="0"/>
              </a:spcAft>
              <a:buClr>
                <a:srgbClr val="62C400"/>
              </a:buClr>
              <a:defRPr/>
            </a:pPr>
            <a:r>
              <a:rPr lang="fr-FR" altLang="fr-FR" sz="2000" b="1" dirty="0">
                <a:solidFill>
                  <a:srgbClr val="000090"/>
                </a:solidFill>
                <a:latin typeface="+mj-lt"/>
              </a:rPr>
              <a:t>Principales indications </a:t>
            </a:r>
            <a:r>
              <a:rPr lang="fr-FR" altLang="fr-FR" sz="1400" b="1" dirty="0">
                <a:solidFill>
                  <a:srgbClr val="000090"/>
                </a:solidFill>
                <a:latin typeface="+mj-lt"/>
              </a:rPr>
              <a:t>:</a:t>
            </a:r>
            <a:r>
              <a:rPr lang="fr-FR" altLang="fr-FR" dirty="0">
                <a:latin typeface="+mj-lt"/>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Line 2"/>
          <p:cNvSpPr>
            <a:spLocks noChangeShapeType="1"/>
          </p:cNvSpPr>
          <p:nvPr/>
        </p:nvSpPr>
        <p:spPr bwMode="auto">
          <a:xfrm>
            <a:off x="6073775" y="2284413"/>
            <a:ext cx="23813" cy="2584450"/>
          </a:xfrm>
          <a:prstGeom prst="line">
            <a:avLst/>
          </a:prstGeom>
          <a:noFill/>
          <a:ln w="19050">
            <a:solidFill>
              <a:srgbClr val="62C400"/>
            </a:solidFill>
            <a:round/>
            <a:headEnd type="none" w="sm" len="sm"/>
            <a:tailEnd type="none" w="sm" len="sm"/>
          </a:ln>
        </p:spPr>
        <p:txBody>
          <a:bodyPr/>
          <a:lstStyle/>
          <a:p>
            <a:endParaRPr lang="fr-FR"/>
          </a:p>
        </p:txBody>
      </p:sp>
      <p:sp>
        <p:nvSpPr>
          <p:cNvPr id="360450" name="Line 3"/>
          <p:cNvSpPr>
            <a:spLocks noChangeShapeType="1"/>
          </p:cNvSpPr>
          <p:nvPr/>
        </p:nvSpPr>
        <p:spPr bwMode="auto">
          <a:xfrm flipV="1">
            <a:off x="2084388" y="3457575"/>
            <a:ext cx="8234362" cy="0"/>
          </a:xfrm>
          <a:prstGeom prst="line">
            <a:avLst/>
          </a:prstGeom>
          <a:noFill/>
          <a:ln w="19050">
            <a:solidFill>
              <a:srgbClr val="62C400"/>
            </a:solidFill>
            <a:round/>
            <a:headEnd type="none" w="sm" len="sm"/>
            <a:tailEnd type="none" w="sm" len="sm"/>
          </a:ln>
        </p:spPr>
        <p:txBody>
          <a:bodyPr/>
          <a:lstStyle/>
          <a:p>
            <a:endParaRPr lang="fr-FR"/>
          </a:p>
        </p:txBody>
      </p:sp>
      <p:sp>
        <p:nvSpPr>
          <p:cNvPr id="360451" name="Text Box 4"/>
          <p:cNvSpPr txBox="1">
            <a:spLocks noChangeArrowheads="1"/>
          </p:cNvSpPr>
          <p:nvPr/>
        </p:nvSpPr>
        <p:spPr bwMode="auto">
          <a:xfrm>
            <a:off x="2668588" y="2165350"/>
            <a:ext cx="31242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LOCALISATIONS</a:t>
            </a:r>
          </a:p>
        </p:txBody>
      </p:sp>
      <p:sp>
        <p:nvSpPr>
          <p:cNvPr id="360452" name="Rectangle 5"/>
          <p:cNvSpPr>
            <a:spLocks noChangeArrowheads="1"/>
          </p:cNvSpPr>
          <p:nvPr/>
        </p:nvSpPr>
        <p:spPr bwMode="auto">
          <a:xfrm>
            <a:off x="6335713" y="3500438"/>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MODALITÉS</a:t>
            </a:r>
          </a:p>
        </p:txBody>
      </p:sp>
      <p:sp>
        <p:nvSpPr>
          <p:cNvPr id="360453" name="Rectangle 6"/>
          <p:cNvSpPr>
            <a:spLocks noChangeArrowheads="1"/>
          </p:cNvSpPr>
          <p:nvPr/>
        </p:nvSpPr>
        <p:spPr bwMode="auto">
          <a:xfrm>
            <a:off x="6335713" y="2165350"/>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SENSATIONS</a:t>
            </a:r>
          </a:p>
        </p:txBody>
      </p:sp>
      <p:sp>
        <p:nvSpPr>
          <p:cNvPr id="360454" name="Rectangle 7"/>
          <p:cNvSpPr>
            <a:spLocks noChangeArrowheads="1"/>
          </p:cNvSpPr>
          <p:nvPr/>
        </p:nvSpPr>
        <p:spPr bwMode="auto">
          <a:xfrm>
            <a:off x="2363788" y="3486150"/>
            <a:ext cx="3581400" cy="304800"/>
          </a:xfrm>
          <a:prstGeom prst="rect">
            <a:avLst/>
          </a:prstGeom>
          <a:noFill/>
          <a:ln w="9525">
            <a:noFill/>
            <a:miter lim="800000"/>
            <a:headEnd/>
            <a:tailEnd/>
          </a:ln>
        </p:spPr>
        <p:txBody>
          <a:bodyPr>
            <a:spAutoFit/>
          </a:bodyPr>
          <a:lstStyle/>
          <a:p>
            <a:pPr algn="ctr"/>
            <a:r>
              <a:rPr lang="fr-FR" altLang="fr-FR" sz="1400" b="1">
                <a:solidFill>
                  <a:srgbClr val="000099"/>
                </a:solidFill>
              </a:rPr>
              <a:t>SIGNES CONCOMITANTS</a:t>
            </a:r>
          </a:p>
        </p:txBody>
      </p:sp>
      <p:sp>
        <p:nvSpPr>
          <p:cNvPr id="360455" name="Text Box 8"/>
          <p:cNvSpPr txBox="1">
            <a:spLocks noChangeArrowheads="1"/>
          </p:cNvSpPr>
          <p:nvPr/>
        </p:nvSpPr>
        <p:spPr bwMode="auto">
          <a:xfrm>
            <a:off x="2076450" y="1624013"/>
            <a:ext cx="9058275" cy="306387"/>
          </a:xfrm>
          <a:prstGeom prst="rect">
            <a:avLst/>
          </a:prstGeom>
          <a:noFill/>
          <a:ln w="9525">
            <a:noFill/>
            <a:miter lim="800000"/>
            <a:headEnd/>
            <a:tailEnd/>
          </a:ln>
        </p:spPr>
        <p:txBody>
          <a:bodyPr>
            <a:spAutoFit/>
          </a:bodyPr>
          <a:lstStyle/>
          <a:p>
            <a:pPr marL="187325" indent="-187325">
              <a:spcBef>
                <a:spcPct val="50000"/>
              </a:spcBef>
              <a:tabLst>
                <a:tab pos="5613400" algn="l"/>
              </a:tabLst>
            </a:pPr>
            <a:r>
              <a:rPr lang="fr-FR" altLang="fr-FR" sz="1400" b="1">
                <a:solidFill>
                  <a:srgbClr val="000099"/>
                </a:solidFill>
              </a:rPr>
              <a:t>ÉTIOLOGIE</a:t>
            </a:r>
            <a:r>
              <a:rPr lang="fr-FR" altLang="fr-FR" sz="1400">
                <a:solidFill>
                  <a:srgbClr val="000099"/>
                </a:solidFill>
              </a:rPr>
              <a:t> : Péri-ménopause, alcoolisme</a:t>
            </a:r>
          </a:p>
        </p:txBody>
      </p:sp>
      <p:sp>
        <p:nvSpPr>
          <p:cNvPr id="31" name="Text Box 11"/>
          <p:cNvSpPr txBox="1">
            <a:spLocks noChangeArrowheads="1"/>
          </p:cNvSpPr>
          <p:nvPr/>
        </p:nvSpPr>
        <p:spPr bwMode="auto">
          <a:xfrm>
            <a:off x="2082800" y="2574925"/>
            <a:ext cx="3990975" cy="523875"/>
          </a:xfrm>
          <a:prstGeom prst="rect">
            <a:avLst/>
          </a:prstGeom>
          <a:noFill/>
          <a:ln w="9525">
            <a:noFill/>
            <a:miter lim="800000"/>
            <a:headEnd/>
            <a:tailEnd/>
          </a:ln>
        </p:spPr>
        <p:txBody>
          <a:bodyPr>
            <a:spAutoFit/>
          </a:bodyPr>
          <a:lstStyle/>
          <a:p>
            <a:pPr marL="176213" indent="-176213">
              <a:buClr>
                <a:srgbClr val="000099"/>
              </a:buClr>
              <a:buFont typeface="Arial" charset="0"/>
              <a:buChar char="•"/>
              <a:tabLst>
                <a:tab pos="187325" algn="l"/>
              </a:tabLst>
            </a:pPr>
            <a:r>
              <a:rPr lang="fr-FR" altLang="fr-FR" sz="1400">
                <a:solidFill>
                  <a:srgbClr val="000099"/>
                </a:solidFill>
              </a:rPr>
              <a:t>Système nerveux</a:t>
            </a:r>
          </a:p>
          <a:p>
            <a:pPr marL="176213" indent="-176213">
              <a:buClr>
                <a:srgbClr val="000099"/>
              </a:buClr>
              <a:buFont typeface="Arial" charset="0"/>
              <a:buChar char="•"/>
              <a:tabLst>
                <a:tab pos="187325" algn="l"/>
              </a:tabLst>
            </a:pPr>
            <a:r>
              <a:rPr lang="fr-FR" altLang="fr-FR" sz="1400">
                <a:solidFill>
                  <a:srgbClr val="000099"/>
                </a:solidFill>
              </a:rPr>
              <a:t>Sang</a:t>
            </a:r>
          </a:p>
        </p:txBody>
      </p:sp>
      <p:sp>
        <p:nvSpPr>
          <p:cNvPr id="360457" name="Text Box 30"/>
          <p:cNvSpPr txBox="1">
            <a:spLocks noChangeArrowheads="1"/>
          </p:cNvSpPr>
          <p:nvPr/>
        </p:nvSpPr>
        <p:spPr bwMode="auto">
          <a:xfrm>
            <a:off x="2397125" y="1077913"/>
            <a:ext cx="5738813" cy="400050"/>
          </a:xfrm>
          <a:prstGeom prst="rect">
            <a:avLst/>
          </a:prstGeom>
          <a:noFill/>
          <a:ln w="9525">
            <a:noFill/>
            <a:miter lim="800000"/>
            <a:headEnd/>
            <a:tailEnd/>
          </a:ln>
        </p:spPr>
        <p:txBody>
          <a:bodyPr>
            <a:spAutoFit/>
          </a:bodyPr>
          <a:lstStyle/>
          <a:p>
            <a:pPr eaLnBrk="0" hangingPunct="0">
              <a:spcBef>
                <a:spcPct val="50000"/>
              </a:spcBef>
            </a:pPr>
            <a:r>
              <a:rPr lang="fr-FR" altLang="fr-FR" sz="2000" b="1">
                <a:solidFill>
                  <a:srgbClr val="95C41D"/>
                </a:solidFill>
                <a:ea typeface="ＭＳ Ｐゴシック"/>
                <a:cs typeface="ＭＳ Ｐゴシック"/>
                <a:sym typeface="Wingdings" pitchFamily="2" charset="2"/>
              </a:rPr>
              <a:t> </a:t>
            </a:r>
            <a:r>
              <a:rPr lang="fr-FR" altLang="fr-FR" sz="2000" b="1">
                <a:solidFill>
                  <a:srgbClr val="95C41D"/>
                </a:solidFill>
                <a:ea typeface="ＭＳ Ｐゴシック"/>
                <a:cs typeface="ＭＳ Ｐゴシック"/>
              </a:rPr>
              <a:t>Lachesis mutus</a:t>
            </a:r>
          </a:p>
        </p:txBody>
      </p:sp>
      <p:sp>
        <p:nvSpPr>
          <p:cNvPr id="360458" name="ZoneTexte 21"/>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rPr>
              <a:t>Focus matière médicale</a:t>
            </a:r>
          </a:p>
        </p:txBody>
      </p:sp>
      <p:sp>
        <p:nvSpPr>
          <p:cNvPr id="360459" name="Line 3"/>
          <p:cNvSpPr>
            <a:spLocks noChangeShapeType="1"/>
          </p:cNvSpPr>
          <p:nvPr/>
        </p:nvSpPr>
        <p:spPr bwMode="auto">
          <a:xfrm flipV="1">
            <a:off x="2084388" y="4868863"/>
            <a:ext cx="8234362" cy="0"/>
          </a:xfrm>
          <a:prstGeom prst="line">
            <a:avLst/>
          </a:prstGeom>
          <a:noFill/>
          <a:ln w="19050">
            <a:solidFill>
              <a:srgbClr val="62C400"/>
            </a:solidFill>
            <a:round/>
            <a:headEnd type="none" w="sm" len="sm"/>
            <a:tailEnd type="none" w="sm" len="sm"/>
          </a:ln>
        </p:spPr>
        <p:txBody>
          <a:bodyPr/>
          <a:lstStyle/>
          <a:p>
            <a:endParaRPr lang="fr-FR"/>
          </a:p>
        </p:txBody>
      </p:sp>
      <p:sp>
        <p:nvSpPr>
          <p:cNvPr id="3" name="Rectangle 2"/>
          <p:cNvSpPr>
            <a:spLocks noChangeArrowheads="1"/>
          </p:cNvSpPr>
          <p:nvPr/>
        </p:nvSpPr>
        <p:spPr bwMode="auto">
          <a:xfrm>
            <a:off x="2838450" y="5359400"/>
            <a:ext cx="7804150" cy="587375"/>
          </a:xfrm>
          <a:prstGeom prst="rect">
            <a:avLst/>
          </a:prstGeom>
          <a:noFill/>
          <a:ln w="9525">
            <a:noFill/>
            <a:miter lim="800000"/>
            <a:headEnd/>
            <a:tailEnd/>
          </a:ln>
        </p:spPr>
        <p:txBody>
          <a:bodyPr>
            <a:spAutoFit/>
          </a:bodyPr>
          <a:lstStyle/>
          <a:p>
            <a:pPr marL="177800" indent="-177800">
              <a:lnSpc>
                <a:spcPct val="130000"/>
              </a:lnSpc>
              <a:buClr>
                <a:srgbClr val="000099"/>
              </a:buClr>
              <a:buFont typeface="Arial" charset="0"/>
              <a:buChar char="•"/>
            </a:pPr>
            <a:r>
              <a:rPr lang="fr-FR" altLang="fr-FR" sz="1400">
                <a:solidFill>
                  <a:srgbClr val="000099"/>
                </a:solidFill>
              </a:rPr>
              <a:t>Congestion de la face </a:t>
            </a:r>
          </a:p>
          <a:p>
            <a:pPr marL="177800" indent="-177800">
              <a:buClr>
                <a:srgbClr val="000099"/>
              </a:buClr>
              <a:buFont typeface="Arial" charset="0"/>
              <a:buChar char="•"/>
            </a:pPr>
            <a:r>
              <a:rPr lang="fr-FR" altLang="fr-FR" sz="1400">
                <a:solidFill>
                  <a:srgbClr val="000099"/>
                </a:solidFill>
              </a:rPr>
              <a:t>Tendances comportementales  : </a:t>
            </a:r>
            <a:r>
              <a:rPr lang="fr-FR" altLang="fr-FR" sz="1400" b="1">
                <a:solidFill>
                  <a:srgbClr val="95C41D"/>
                </a:solidFill>
              </a:rPr>
              <a:t>alternance d’excitation loquace et de dépression, jalousie</a:t>
            </a:r>
          </a:p>
        </p:txBody>
      </p:sp>
      <p:sp>
        <p:nvSpPr>
          <p:cNvPr id="360461" name="Rectangle 5"/>
          <p:cNvSpPr>
            <a:spLocks noChangeArrowheads="1"/>
          </p:cNvSpPr>
          <p:nvPr/>
        </p:nvSpPr>
        <p:spPr bwMode="auto">
          <a:xfrm>
            <a:off x="4714875" y="4965700"/>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TYPE SENSIBLE</a:t>
            </a:r>
          </a:p>
        </p:txBody>
      </p:sp>
      <p:pic>
        <p:nvPicPr>
          <p:cNvPr id="360462" name="Picture 33" descr="lachesis mutus"/>
          <p:cNvPicPr>
            <a:picLocks noChangeAspect="1" noChangeArrowheads="1"/>
          </p:cNvPicPr>
          <p:nvPr/>
        </p:nvPicPr>
        <p:blipFill>
          <a:blip r:embed="rId3"/>
          <a:srcRect/>
          <a:stretch>
            <a:fillRect/>
          </a:stretch>
        </p:blipFill>
        <p:spPr bwMode="auto">
          <a:xfrm>
            <a:off x="10160000" y="-101600"/>
            <a:ext cx="2032000" cy="2032000"/>
          </a:xfrm>
          <a:prstGeom prst="rect">
            <a:avLst/>
          </a:prstGeom>
          <a:noFill/>
          <a:ln w="9525">
            <a:noFill/>
            <a:miter lim="800000"/>
            <a:headEnd/>
            <a:tailEnd/>
          </a:ln>
        </p:spPr>
      </p:pic>
      <p:sp>
        <p:nvSpPr>
          <p:cNvPr id="25" name="Text Box 12"/>
          <p:cNvSpPr txBox="1">
            <a:spLocks noChangeArrowheads="1"/>
          </p:cNvSpPr>
          <p:nvPr/>
        </p:nvSpPr>
        <p:spPr bwMode="auto">
          <a:xfrm>
            <a:off x="6097588" y="3792538"/>
            <a:ext cx="5078412" cy="1031875"/>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Aggravation par </a:t>
            </a:r>
            <a:r>
              <a:rPr lang="fr-FR" altLang="fr-FR" sz="1400" b="1" dirty="0">
                <a:solidFill>
                  <a:srgbClr val="95C41D"/>
                </a:solidFill>
                <a:latin typeface="+mn-lt"/>
              </a:rPr>
              <a:t>le retard, l’insuffisance ou la disparition d’un flux, par la chaleur </a:t>
            </a:r>
            <a:r>
              <a:rPr lang="fr-FR" altLang="fr-FR" sz="1400" dirty="0">
                <a:solidFill>
                  <a:srgbClr val="000099"/>
                </a:solidFill>
                <a:latin typeface="+mn-lt"/>
              </a:rPr>
              <a:t>et au réveil</a:t>
            </a:r>
          </a:p>
          <a:p>
            <a:pPr marL="176213" indent="-176213" fontAlgn="auto">
              <a:spcBef>
                <a:spcPts val="30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Amélioration </a:t>
            </a:r>
            <a:r>
              <a:rPr lang="fr-FR" altLang="fr-FR" sz="1400" b="1" dirty="0">
                <a:solidFill>
                  <a:srgbClr val="95C41D"/>
                </a:solidFill>
                <a:latin typeface="+mn-lt"/>
              </a:rPr>
              <a:t>par l’apparition d’un écoulement</a:t>
            </a:r>
          </a:p>
          <a:p>
            <a:pPr marL="176213" indent="-176213" fontAlgn="auto">
              <a:spcBef>
                <a:spcPts val="30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Latéralité gauche prédominante</a:t>
            </a:r>
            <a:endParaRPr lang="fr-FR" altLang="fr-FR" sz="1400" b="1" dirty="0">
              <a:solidFill>
                <a:srgbClr val="000099"/>
              </a:solidFill>
              <a:latin typeface="+mn-lt"/>
            </a:endParaRPr>
          </a:p>
        </p:txBody>
      </p:sp>
      <p:sp>
        <p:nvSpPr>
          <p:cNvPr id="26" name="Text Box 13"/>
          <p:cNvSpPr txBox="1">
            <a:spLocks noChangeArrowheads="1"/>
          </p:cNvSpPr>
          <p:nvPr/>
        </p:nvSpPr>
        <p:spPr bwMode="auto">
          <a:xfrm>
            <a:off x="6116638" y="2522538"/>
            <a:ext cx="5594350" cy="739775"/>
          </a:xfrm>
          <a:prstGeom prst="rect">
            <a:avLst/>
          </a:prstGeom>
          <a:noFill/>
          <a:ln w="9525">
            <a:noFill/>
            <a:miter lim="800000"/>
            <a:headEnd/>
            <a:tailEnd/>
          </a:ln>
        </p:spPr>
        <p:txBody>
          <a:bodyPr>
            <a:spAutoFit/>
          </a:bodyPr>
          <a:lstStyle/>
          <a:p>
            <a:pPr marL="176213" indent="-176213">
              <a:buClr>
                <a:srgbClr val="000099"/>
              </a:buClr>
              <a:buFont typeface="Arial" charset="0"/>
              <a:buChar char="•"/>
              <a:tabLst>
                <a:tab pos="176213" algn="l"/>
              </a:tabLst>
            </a:pPr>
            <a:r>
              <a:rPr lang="fr-FR" altLang="fr-FR" sz="1400">
                <a:solidFill>
                  <a:srgbClr val="000099"/>
                </a:solidFill>
                <a:cs typeface="Arial" charset="0"/>
              </a:rPr>
              <a:t>Hypersensibilité </a:t>
            </a:r>
            <a:r>
              <a:rPr lang="fr-FR" altLang="fr-FR" sz="1400" b="1">
                <a:solidFill>
                  <a:srgbClr val="95C41D"/>
                </a:solidFill>
                <a:cs typeface="Arial" charset="0"/>
              </a:rPr>
              <a:t>au moindre contact et à toute constriction</a:t>
            </a:r>
          </a:p>
          <a:p>
            <a:pPr marL="176213" indent="-176213">
              <a:buClr>
                <a:srgbClr val="000099"/>
              </a:buClr>
              <a:buFont typeface="Arial" charset="0"/>
              <a:buChar char="•"/>
              <a:tabLst>
                <a:tab pos="176213" algn="l"/>
              </a:tabLst>
            </a:pPr>
            <a:r>
              <a:rPr lang="fr-FR" altLang="fr-FR" sz="1400">
                <a:solidFill>
                  <a:srgbClr val="000099"/>
                </a:solidFill>
                <a:cs typeface="Arial" charset="0"/>
              </a:rPr>
              <a:t>Sensations de battements et de pulsations</a:t>
            </a:r>
          </a:p>
          <a:p>
            <a:pPr marL="176213" indent="-176213">
              <a:buClr>
                <a:srgbClr val="000099"/>
              </a:buClr>
              <a:buFont typeface="Arial" charset="0"/>
              <a:buChar char="•"/>
              <a:tabLst>
                <a:tab pos="176213" algn="l"/>
              </a:tabLst>
            </a:pPr>
            <a:r>
              <a:rPr lang="fr-FR" altLang="fr-FR" sz="1400">
                <a:solidFill>
                  <a:srgbClr val="000099"/>
                </a:solidFill>
                <a:cs typeface="Arial" charset="0"/>
              </a:rPr>
              <a:t>Sensation d’oppression</a:t>
            </a:r>
            <a:endParaRPr lang="fr-FR" altLang="fr-FR" sz="1400" b="1">
              <a:solidFill>
                <a:srgbClr val="000099"/>
              </a:solidFill>
              <a:cs typeface="Arial" charset="0"/>
            </a:endParaRPr>
          </a:p>
        </p:txBody>
      </p:sp>
      <p:sp>
        <p:nvSpPr>
          <p:cNvPr id="29" name="Text Box 14"/>
          <p:cNvSpPr txBox="1">
            <a:spLocks noChangeArrowheads="1"/>
          </p:cNvSpPr>
          <p:nvPr/>
        </p:nvSpPr>
        <p:spPr bwMode="auto">
          <a:xfrm>
            <a:off x="2076450" y="3868738"/>
            <a:ext cx="3759200" cy="954087"/>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176213" indent="-176213" fontAlgn="auto">
              <a:spcBef>
                <a:spcPts val="0"/>
              </a:spcBef>
              <a:spcAft>
                <a:spcPts val="0"/>
              </a:spcAft>
              <a:buClr>
                <a:srgbClr val="000099"/>
              </a:buClr>
              <a:buFont typeface="Arial" panose="020B0604020202020204" pitchFamily="34" charset="0"/>
              <a:buChar char="•"/>
              <a:defRPr/>
            </a:pPr>
            <a:r>
              <a:rPr lang="fr-FR" altLang="fr-FR" sz="1400" b="1" dirty="0">
                <a:solidFill>
                  <a:srgbClr val="95C41D"/>
                </a:solidFill>
                <a:latin typeface="+mn-lt"/>
              </a:rPr>
              <a:t>Bouffées de chaleur</a:t>
            </a:r>
          </a:p>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Alternance de période </a:t>
            </a:r>
            <a:r>
              <a:rPr lang="fr-FR" altLang="fr-FR" sz="1400" b="1" dirty="0">
                <a:solidFill>
                  <a:srgbClr val="95C41D"/>
                </a:solidFill>
                <a:latin typeface="+mn-lt"/>
              </a:rPr>
              <a:t>de logorrhée et de mutisme</a:t>
            </a:r>
          </a:p>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Désir d’alcool</a:t>
            </a:r>
            <a:endParaRPr lang="fr-FR" altLang="fr-FR" sz="1400" b="1" dirty="0">
              <a:solidFill>
                <a:srgbClr val="000099"/>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utoUpdateAnimBg="0"/>
      <p:bldP spid="3" grpId="0"/>
      <p:bldP spid="25" grpId="0" autoUpdateAnimBg="0"/>
      <p:bldP spid="26" grpId="0" autoUpdateAnimBg="0"/>
      <p:bldP spid="2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Text Box 17"/>
          <p:cNvSpPr txBox="1">
            <a:spLocks noChangeArrowheads="1"/>
          </p:cNvSpPr>
          <p:nvPr/>
        </p:nvSpPr>
        <p:spPr bwMode="auto">
          <a:xfrm>
            <a:off x="1414463" y="2663825"/>
            <a:ext cx="9839325" cy="3154363"/>
          </a:xfrm>
          <a:prstGeom prst="rect">
            <a:avLst/>
          </a:prstGeom>
          <a:noFill/>
          <a:ln w="9525">
            <a:noFill/>
            <a:miter lim="800000"/>
            <a:headEnd/>
            <a:tailEnd/>
          </a:ln>
        </p:spPr>
        <p:txBody>
          <a:bodyPr>
            <a:spAutoFit/>
          </a:bodyPr>
          <a:lstStyle/>
          <a:p>
            <a:pPr marL="285750" indent="-285750">
              <a:lnSpc>
                <a:spcPct val="150000"/>
              </a:lnSpc>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Gynécologie</a:t>
            </a:r>
            <a:r>
              <a:rPr lang="fr-FR" altLang="fr-FR" sz="1600" dirty="0">
                <a:solidFill>
                  <a:srgbClr val="000099"/>
                </a:solidFill>
                <a:ea typeface="ＭＳ Ｐゴシック"/>
                <a:cs typeface="ＭＳ Ｐゴシック"/>
              </a:rPr>
              <a:t> : </a:t>
            </a:r>
            <a:r>
              <a:rPr lang="fr-FR" altLang="fr-FR" sz="1600" b="1" dirty="0">
                <a:solidFill>
                  <a:srgbClr val="95C41D"/>
                </a:solidFill>
                <a:ea typeface="ＭＳ Ｐゴシック"/>
                <a:cs typeface="ＭＳ Ｐゴシック"/>
              </a:rPr>
              <a:t>syndromes prémenstruels</a:t>
            </a:r>
            <a:r>
              <a:rPr lang="fr-FR" altLang="fr-FR" sz="1600" dirty="0">
                <a:solidFill>
                  <a:srgbClr val="95C41D"/>
                </a:solidFill>
                <a:ea typeface="ＭＳ Ｐゴシック"/>
                <a:cs typeface="ＭＳ Ｐゴシック"/>
              </a:rPr>
              <a:t>, </a:t>
            </a:r>
            <a:r>
              <a:rPr lang="fr-FR" altLang="fr-FR" sz="1600" b="1" dirty="0">
                <a:solidFill>
                  <a:srgbClr val="95C41D"/>
                </a:solidFill>
                <a:ea typeface="ＭＳ Ｐゴシック"/>
                <a:cs typeface="ＭＳ Ｐゴシック"/>
              </a:rPr>
              <a:t>dysménorrhées, ménopause (bouffées de chaleur)</a:t>
            </a:r>
          </a:p>
          <a:p>
            <a:pPr marL="285750" indent="-285750">
              <a:lnSpc>
                <a:spcPct val="150000"/>
              </a:lnSpc>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Infectiologie</a:t>
            </a:r>
            <a:endParaRPr lang="fr-FR" altLang="fr-FR" sz="1600" dirty="0">
              <a:solidFill>
                <a:srgbClr val="000099"/>
              </a:solidFill>
              <a:ea typeface="ＭＳ Ｐゴシック"/>
              <a:cs typeface="ＭＳ Ｐゴシック"/>
            </a:endParaRPr>
          </a:p>
          <a:p>
            <a:pPr marL="285750" indent="-285750">
              <a:lnSpc>
                <a:spcPct val="150000"/>
              </a:lnSpc>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Proctologie : </a:t>
            </a:r>
            <a:r>
              <a:rPr lang="fr-FR" altLang="fr-FR" sz="1600" b="1" dirty="0">
                <a:solidFill>
                  <a:srgbClr val="95C41D"/>
                </a:solidFill>
                <a:ea typeface="Times New Roman" pitchFamily="18" charset="0"/>
                <a:cs typeface="Arial" charset="0"/>
              </a:rPr>
              <a:t>hémorroïdes</a:t>
            </a:r>
            <a:endParaRPr lang="fr-FR" altLang="fr-FR" sz="1600" b="1" dirty="0">
              <a:solidFill>
                <a:srgbClr val="95C41D"/>
              </a:solidFill>
              <a:ea typeface="ＭＳ Ｐゴシック"/>
              <a:cs typeface="ＭＳ Ｐゴシック"/>
            </a:endParaRPr>
          </a:p>
          <a:p>
            <a:pPr marL="285750" indent="-285750">
              <a:lnSpc>
                <a:spcPct val="150000"/>
              </a:lnSpc>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ORL et pneumologie </a:t>
            </a:r>
            <a:r>
              <a:rPr lang="fr-FR" altLang="fr-FR" sz="1600" dirty="0">
                <a:solidFill>
                  <a:srgbClr val="3333CC"/>
                </a:solidFill>
                <a:cs typeface="Times New Roman" pitchFamily="18" charset="0"/>
              </a:rPr>
              <a:t>: </a:t>
            </a:r>
            <a:r>
              <a:rPr lang="fr-FR" altLang="fr-FR" sz="1600" dirty="0">
                <a:solidFill>
                  <a:srgbClr val="000090"/>
                </a:solidFill>
                <a:cs typeface="Times New Roman" pitchFamily="18" charset="0"/>
              </a:rPr>
              <a:t>rhinites allergiques</a:t>
            </a:r>
            <a:r>
              <a:rPr lang="fr-FR" altLang="fr-FR" sz="1600" dirty="0">
                <a:solidFill>
                  <a:srgbClr val="000099"/>
                </a:solidFill>
                <a:ea typeface="ＭＳ Ｐゴシック"/>
                <a:cs typeface="ＭＳ Ｐゴシック"/>
              </a:rPr>
              <a:t>, sinusites, otites moyennes aiguës, asthme</a:t>
            </a:r>
          </a:p>
          <a:p>
            <a:pPr marL="285750" indent="-285750">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Troubles du comportement : </a:t>
            </a:r>
            <a:r>
              <a:rPr lang="fr-FR" altLang="fr-FR" sz="1600" dirty="0">
                <a:solidFill>
                  <a:srgbClr val="000099"/>
                </a:solidFill>
                <a:ea typeface="ＭＳ Ｐゴシック"/>
                <a:cs typeface="ＭＳ Ｐゴシック"/>
              </a:rPr>
              <a:t>modifications de l’humeur et du comportement (</a:t>
            </a:r>
            <a:r>
              <a:rPr lang="fr-FR" altLang="fr-FR" sz="1600" b="1" dirty="0">
                <a:solidFill>
                  <a:srgbClr val="95C41D"/>
                </a:solidFill>
                <a:ea typeface="ＭＳ Ｐゴシック"/>
                <a:cs typeface="ＭＳ Ｐゴシック"/>
              </a:rPr>
              <a:t>alternance d’excitation loquace et de mutisme, jalousie</a:t>
            </a:r>
            <a:r>
              <a:rPr lang="fr-FR" altLang="fr-FR" sz="1600" dirty="0">
                <a:solidFill>
                  <a:srgbClr val="000099"/>
                </a:solidFill>
                <a:ea typeface="ＭＳ Ｐゴシック"/>
                <a:cs typeface="ＭＳ Ｐゴシック"/>
              </a:rPr>
              <a:t>)</a:t>
            </a:r>
          </a:p>
          <a:p>
            <a:pPr marL="285750" indent="-285750">
              <a:lnSpc>
                <a:spcPct val="150000"/>
              </a:lnSpc>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Dermatologie : </a:t>
            </a:r>
            <a:r>
              <a:rPr lang="fr-FR" altLang="fr-FR" sz="1600" dirty="0">
                <a:solidFill>
                  <a:srgbClr val="000099"/>
                </a:solidFill>
                <a:ea typeface="ＭＳ Ｐゴシック"/>
                <a:cs typeface="ＭＳ Ｐゴシック"/>
              </a:rPr>
              <a:t>acnés rosacées</a:t>
            </a:r>
          </a:p>
        </p:txBody>
      </p:sp>
      <p:sp>
        <p:nvSpPr>
          <p:cNvPr id="362498" name="Text Box 30"/>
          <p:cNvSpPr txBox="1">
            <a:spLocks noChangeArrowheads="1"/>
          </p:cNvSpPr>
          <p:nvPr/>
        </p:nvSpPr>
        <p:spPr bwMode="auto">
          <a:xfrm>
            <a:off x="2397125" y="1071563"/>
            <a:ext cx="5738813" cy="400050"/>
          </a:xfrm>
          <a:prstGeom prst="rect">
            <a:avLst/>
          </a:prstGeom>
          <a:noFill/>
          <a:ln w="9525">
            <a:noFill/>
            <a:miter lim="800000"/>
            <a:headEnd/>
            <a:tailEnd/>
          </a:ln>
        </p:spPr>
        <p:txBody>
          <a:bodyPr>
            <a:spAutoFit/>
          </a:bodyPr>
          <a:lstStyle/>
          <a:p>
            <a:pPr eaLnBrk="0" hangingPunct="0">
              <a:spcBef>
                <a:spcPct val="50000"/>
              </a:spcBef>
            </a:pPr>
            <a:r>
              <a:rPr lang="fr-FR" altLang="fr-FR" sz="2000" b="1">
                <a:solidFill>
                  <a:srgbClr val="95C41D"/>
                </a:solidFill>
                <a:ea typeface="ＭＳ Ｐゴシック"/>
                <a:cs typeface="ＭＳ Ｐゴシック"/>
                <a:sym typeface="Wingdings" pitchFamily="2" charset="2"/>
              </a:rPr>
              <a:t> </a:t>
            </a:r>
            <a:r>
              <a:rPr lang="fr-FR" altLang="fr-FR" sz="2000" b="1">
                <a:solidFill>
                  <a:srgbClr val="95C41D"/>
                </a:solidFill>
                <a:ea typeface="ＭＳ Ｐゴシック"/>
                <a:cs typeface="ＭＳ Ｐゴシック"/>
              </a:rPr>
              <a:t>Lachesis mutus</a:t>
            </a:r>
          </a:p>
        </p:txBody>
      </p:sp>
      <p:sp>
        <p:nvSpPr>
          <p:cNvPr id="362499" name="ZoneTexte 12"/>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rPr>
              <a:t>Focus matière médicale</a:t>
            </a:r>
          </a:p>
        </p:txBody>
      </p:sp>
      <p:sp>
        <p:nvSpPr>
          <p:cNvPr id="362500" name="Rectangle 81"/>
          <p:cNvSpPr>
            <a:spLocks noChangeArrowheads="1"/>
          </p:cNvSpPr>
          <p:nvPr/>
        </p:nvSpPr>
        <p:spPr bwMode="auto">
          <a:xfrm>
            <a:off x="604838" y="2038350"/>
            <a:ext cx="3168650" cy="404813"/>
          </a:xfrm>
          <a:prstGeom prst="rect">
            <a:avLst/>
          </a:prstGeom>
          <a:noFill/>
          <a:ln w="9525">
            <a:noFill/>
            <a:miter lim="800000"/>
            <a:headEnd/>
            <a:tailEnd/>
          </a:ln>
        </p:spPr>
        <p:txBody>
          <a:bodyPr wrap="none">
            <a:spAutoFit/>
          </a:bodyPr>
          <a:lstStyle/>
          <a:p>
            <a:pPr>
              <a:lnSpc>
                <a:spcPct val="110000"/>
              </a:lnSpc>
              <a:spcBef>
                <a:spcPct val="10000"/>
              </a:spcBef>
              <a:buClr>
                <a:srgbClr val="62C400"/>
              </a:buClr>
            </a:pPr>
            <a:r>
              <a:rPr lang="fr-FR" altLang="fr-FR" sz="2000" b="1">
                <a:solidFill>
                  <a:srgbClr val="000090"/>
                </a:solidFill>
                <a:ea typeface="ＭＳ Ｐゴシック"/>
                <a:cs typeface="ＭＳ Ｐゴシック"/>
              </a:rPr>
              <a:t>Principales indications </a:t>
            </a:r>
            <a:r>
              <a:rPr lang="fr-FR" altLang="fr-FR" sz="1400" b="1">
                <a:solidFill>
                  <a:srgbClr val="000090"/>
                </a:solidFill>
                <a:ea typeface="ＭＳ Ｐゴシック"/>
                <a:cs typeface="ＭＳ Ｐゴシック"/>
              </a:rPr>
              <a:t>:</a:t>
            </a:r>
            <a:r>
              <a:rPr lang="fr-FR" altLang="fr-FR">
                <a:solidFill>
                  <a:srgbClr val="000000"/>
                </a:solidFill>
                <a:ea typeface="ＭＳ Ｐゴシック"/>
                <a:cs typeface="ＭＳ Ｐゴシック"/>
              </a:rPr>
              <a:t> </a:t>
            </a:r>
          </a:p>
        </p:txBody>
      </p:sp>
      <p:pic>
        <p:nvPicPr>
          <p:cNvPr id="362501" name="Picture 33" descr="lachesis mutus"/>
          <p:cNvPicPr>
            <a:picLocks noChangeAspect="1" noChangeArrowheads="1"/>
          </p:cNvPicPr>
          <p:nvPr/>
        </p:nvPicPr>
        <p:blipFill>
          <a:blip r:embed="rId3"/>
          <a:srcRect/>
          <a:stretch>
            <a:fillRect/>
          </a:stretch>
        </p:blipFill>
        <p:spPr bwMode="auto">
          <a:xfrm>
            <a:off x="10160000" y="-101600"/>
            <a:ext cx="2032000" cy="2032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Line 2"/>
          <p:cNvSpPr>
            <a:spLocks noChangeShapeType="1"/>
          </p:cNvSpPr>
          <p:nvPr/>
        </p:nvSpPr>
        <p:spPr bwMode="auto">
          <a:xfrm flipH="1">
            <a:off x="6040438" y="2284413"/>
            <a:ext cx="33337" cy="4413250"/>
          </a:xfrm>
          <a:prstGeom prst="line">
            <a:avLst/>
          </a:prstGeom>
          <a:noFill/>
          <a:ln w="19050">
            <a:solidFill>
              <a:srgbClr val="62C400"/>
            </a:solidFill>
            <a:round/>
            <a:headEnd type="none" w="sm" len="sm"/>
            <a:tailEnd type="none" w="sm" len="sm"/>
          </a:ln>
        </p:spPr>
        <p:txBody>
          <a:bodyPr/>
          <a:lstStyle/>
          <a:p>
            <a:endParaRPr lang="fr-FR"/>
          </a:p>
        </p:txBody>
      </p:sp>
      <p:sp>
        <p:nvSpPr>
          <p:cNvPr id="364546" name="Line 3"/>
          <p:cNvSpPr>
            <a:spLocks noChangeShapeType="1"/>
          </p:cNvSpPr>
          <p:nvPr/>
        </p:nvSpPr>
        <p:spPr bwMode="auto">
          <a:xfrm flipV="1">
            <a:off x="2084388" y="3457575"/>
            <a:ext cx="8234362" cy="0"/>
          </a:xfrm>
          <a:prstGeom prst="line">
            <a:avLst/>
          </a:prstGeom>
          <a:noFill/>
          <a:ln w="19050">
            <a:solidFill>
              <a:srgbClr val="62C400"/>
            </a:solidFill>
            <a:round/>
            <a:headEnd type="none" w="sm" len="sm"/>
            <a:tailEnd type="none" w="sm" len="sm"/>
          </a:ln>
        </p:spPr>
        <p:txBody>
          <a:bodyPr/>
          <a:lstStyle/>
          <a:p>
            <a:endParaRPr lang="fr-FR"/>
          </a:p>
        </p:txBody>
      </p:sp>
      <p:sp>
        <p:nvSpPr>
          <p:cNvPr id="364547" name="Text Box 4"/>
          <p:cNvSpPr txBox="1">
            <a:spLocks noChangeArrowheads="1"/>
          </p:cNvSpPr>
          <p:nvPr/>
        </p:nvSpPr>
        <p:spPr bwMode="auto">
          <a:xfrm>
            <a:off x="2668588" y="2165350"/>
            <a:ext cx="31242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LOCALISATIONS</a:t>
            </a:r>
          </a:p>
        </p:txBody>
      </p:sp>
      <p:sp>
        <p:nvSpPr>
          <p:cNvPr id="364548" name="Rectangle 5"/>
          <p:cNvSpPr>
            <a:spLocks noChangeArrowheads="1"/>
          </p:cNvSpPr>
          <p:nvPr/>
        </p:nvSpPr>
        <p:spPr bwMode="auto">
          <a:xfrm>
            <a:off x="6335713" y="3500438"/>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MODALITÉS</a:t>
            </a:r>
          </a:p>
        </p:txBody>
      </p:sp>
      <p:sp>
        <p:nvSpPr>
          <p:cNvPr id="364549" name="Rectangle 6"/>
          <p:cNvSpPr>
            <a:spLocks noChangeArrowheads="1"/>
          </p:cNvSpPr>
          <p:nvPr/>
        </p:nvSpPr>
        <p:spPr bwMode="auto">
          <a:xfrm>
            <a:off x="6335713" y="2165350"/>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SENSATIONS</a:t>
            </a:r>
          </a:p>
        </p:txBody>
      </p:sp>
      <p:sp>
        <p:nvSpPr>
          <p:cNvPr id="364550" name="Rectangle 7"/>
          <p:cNvSpPr>
            <a:spLocks noChangeArrowheads="1"/>
          </p:cNvSpPr>
          <p:nvPr/>
        </p:nvSpPr>
        <p:spPr bwMode="auto">
          <a:xfrm>
            <a:off x="2363788" y="3486150"/>
            <a:ext cx="3581400" cy="304800"/>
          </a:xfrm>
          <a:prstGeom prst="rect">
            <a:avLst/>
          </a:prstGeom>
          <a:noFill/>
          <a:ln w="9525">
            <a:noFill/>
            <a:miter lim="800000"/>
            <a:headEnd/>
            <a:tailEnd/>
          </a:ln>
        </p:spPr>
        <p:txBody>
          <a:bodyPr>
            <a:spAutoFit/>
          </a:bodyPr>
          <a:lstStyle/>
          <a:p>
            <a:pPr algn="ctr"/>
            <a:r>
              <a:rPr lang="fr-FR" altLang="fr-FR" sz="1400" b="1">
                <a:solidFill>
                  <a:srgbClr val="000099"/>
                </a:solidFill>
              </a:rPr>
              <a:t>SIGNES CONCOMITANTS</a:t>
            </a:r>
          </a:p>
        </p:txBody>
      </p:sp>
      <p:sp>
        <p:nvSpPr>
          <p:cNvPr id="364551" name="Text Box 8"/>
          <p:cNvSpPr txBox="1">
            <a:spLocks noChangeArrowheads="1"/>
          </p:cNvSpPr>
          <p:nvPr/>
        </p:nvSpPr>
        <p:spPr bwMode="auto">
          <a:xfrm>
            <a:off x="2397125" y="1682750"/>
            <a:ext cx="9058275" cy="307975"/>
          </a:xfrm>
          <a:prstGeom prst="rect">
            <a:avLst/>
          </a:prstGeom>
          <a:noFill/>
          <a:ln w="9525">
            <a:noFill/>
            <a:miter lim="800000"/>
            <a:headEnd/>
            <a:tailEnd/>
          </a:ln>
        </p:spPr>
        <p:txBody>
          <a:bodyPr>
            <a:spAutoFit/>
          </a:bodyPr>
          <a:lstStyle/>
          <a:p>
            <a:pPr marL="187325" indent="-187325">
              <a:spcBef>
                <a:spcPct val="50000"/>
              </a:spcBef>
              <a:tabLst>
                <a:tab pos="5613400" algn="l"/>
              </a:tabLst>
            </a:pPr>
            <a:r>
              <a:rPr lang="fr-FR" altLang="fr-FR" sz="1400" b="1">
                <a:solidFill>
                  <a:srgbClr val="000099"/>
                </a:solidFill>
              </a:rPr>
              <a:t>ÉTIOLOGIE</a:t>
            </a:r>
            <a:r>
              <a:rPr lang="fr-FR" altLang="fr-FR" sz="1400">
                <a:solidFill>
                  <a:srgbClr val="000099"/>
                </a:solidFill>
              </a:rPr>
              <a:t> : Contrariétés répétées, post-partum, ménopause</a:t>
            </a:r>
          </a:p>
        </p:txBody>
      </p:sp>
      <p:sp>
        <p:nvSpPr>
          <p:cNvPr id="364552" name="Text Box 30"/>
          <p:cNvSpPr txBox="1">
            <a:spLocks noChangeArrowheads="1"/>
          </p:cNvSpPr>
          <p:nvPr/>
        </p:nvSpPr>
        <p:spPr bwMode="auto">
          <a:xfrm>
            <a:off x="2397125" y="1073150"/>
            <a:ext cx="5738813" cy="400050"/>
          </a:xfrm>
          <a:prstGeom prst="rect">
            <a:avLst/>
          </a:prstGeom>
          <a:noFill/>
          <a:ln w="9525">
            <a:noFill/>
            <a:miter lim="800000"/>
            <a:headEnd/>
            <a:tailEnd/>
          </a:ln>
        </p:spPr>
        <p:txBody>
          <a:bodyPr>
            <a:spAutoFit/>
          </a:bodyPr>
          <a:lstStyle/>
          <a:p>
            <a:pPr eaLnBrk="0" hangingPunct="0">
              <a:spcBef>
                <a:spcPct val="50000"/>
              </a:spcBef>
            </a:pPr>
            <a:r>
              <a:rPr lang="fr-FR" altLang="fr-FR" sz="2000" b="1">
                <a:solidFill>
                  <a:srgbClr val="95C41D"/>
                </a:solidFill>
                <a:ea typeface="ＭＳ Ｐゴシック"/>
                <a:cs typeface="ＭＳ Ｐゴシック"/>
                <a:sym typeface="Wingdings" pitchFamily="2" charset="2"/>
              </a:rPr>
              <a:t> </a:t>
            </a:r>
            <a:r>
              <a:rPr lang="fr-FR" altLang="fr-FR" sz="2000" b="1">
                <a:solidFill>
                  <a:srgbClr val="95C41D"/>
                </a:solidFill>
                <a:ea typeface="ＭＳ Ｐゴシック"/>
                <a:cs typeface="ＭＳ Ｐゴシック"/>
              </a:rPr>
              <a:t>Sepia officinalis</a:t>
            </a:r>
          </a:p>
        </p:txBody>
      </p:sp>
      <p:sp>
        <p:nvSpPr>
          <p:cNvPr id="364553" name="ZoneTexte 21"/>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rPr>
              <a:t>Focus matière médicale</a:t>
            </a:r>
          </a:p>
        </p:txBody>
      </p:sp>
      <p:sp>
        <p:nvSpPr>
          <p:cNvPr id="364554" name="Line 3"/>
          <p:cNvSpPr>
            <a:spLocks noChangeShapeType="1"/>
          </p:cNvSpPr>
          <p:nvPr/>
        </p:nvSpPr>
        <p:spPr bwMode="auto">
          <a:xfrm flipV="1">
            <a:off x="2084388" y="4868863"/>
            <a:ext cx="8234362" cy="0"/>
          </a:xfrm>
          <a:prstGeom prst="line">
            <a:avLst/>
          </a:prstGeom>
          <a:noFill/>
          <a:ln w="19050">
            <a:solidFill>
              <a:srgbClr val="62C400"/>
            </a:solidFill>
            <a:round/>
            <a:headEnd type="none" w="sm" len="sm"/>
            <a:tailEnd type="none" w="sm" len="sm"/>
          </a:ln>
        </p:spPr>
        <p:txBody>
          <a:bodyPr/>
          <a:lstStyle/>
          <a:p>
            <a:endParaRPr lang="fr-FR"/>
          </a:p>
        </p:txBody>
      </p:sp>
      <p:sp>
        <p:nvSpPr>
          <p:cNvPr id="364555" name="Rectangle 17"/>
          <p:cNvSpPr>
            <a:spLocks noChangeArrowheads="1"/>
          </p:cNvSpPr>
          <p:nvPr/>
        </p:nvSpPr>
        <p:spPr bwMode="auto">
          <a:xfrm>
            <a:off x="6315075" y="5000625"/>
            <a:ext cx="3581400" cy="304800"/>
          </a:xfrm>
          <a:prstGeom prst="rect">
            <a:avLst/>
          </a:prstGeom>
          <a:noFill/>
          <a:ln w="9525">
            <a:noFill/>
            <a:miter lim="800000"/>
            <a:headEnd/>
            <a:tailEnd/>
          </a:ln>
        </p:spPr>
        <p:txBody>
          <a:bodyPr>
            <a:spAutoFit/>
          </a:bodyPr>
          <a:lstStyle/>
          <a:p>
            <a:pPr algn="ctr"/>
            <a:r>
              <a:rPr lang="fr-FR" altLang="fr-FR" sz="1400" b="1" dirty="0">
                <a:solidFill>
                  <a:srgbClr val="000099"/>
                </a:solidFill>
              </a:rPr>
              <a:t>MODE  RÉACTIONNEL CHRONIQUE</a:t>
            </a:r>
          </a:p>
        </p:txBody>
      </p:sp>
      <p:sp>
        <p:nvSpPr>
          <p:cNvPr id="19" name="Text Box 14"/>
          <p:cNvSpPr txBox="1">
            <a:spLocks noChangeArrowheads="1"/>
          </p:cNvSpPr>
          <p:nvPr/>
        </p:nvSpPr>
        <p:spPr bwMode="auto">
          <a:xfrm>
            <a:off x="6188075" y="5546725"/>
            <a:ext cx="4902200" cy="306388"/>
          </a:xfrm>
          <a:prstGeom prst="rect">
            <a:avLst/>
          </a:prstGeom>
          <a:noFill/>
          <a:ln w="9525">
            <a:noFill/>
            <a:miter lim="800000"/>
            <a:headEnd/>
            <a:tailEnd/>
          </a:ln>
        </p:spPr>
        <p:txBody>
          <a:bodyPr>
            <a:spAutoFit/>
          </a:bodyPr>
          <a:lstStyle/>
          <a:p>
            <a:pPr>
              <a:buClr>
                <a:srgbClr val="62C400"/>
              </a:buClr>
              <a:tabLst>
                <a:tab pos="187325" algn="l"/>
              </a:tabLst>
            </a:pPr>
            <a:r>
              <a:rPr lang="fr-FR" altLang="fr-FR" sz="1400" b="1">
                <a:solidFill>
                  <a:srgbClr val="000099"/>
                </a:solidFill>
              </a:rPr>
              <a:t>MR Psoro-sycotique</a:t>
            </a:r>
          </a:p>
        </p:txBody>
      </p:sp>
      <p:sp>
        <p:nvSpPr>
          <p:cNvPr id="3" name="Rectangle 2"/>
          <p:cNvSpPr/>
          <p:nvPr/>
        </p:nvSpPr>
        <p:spPr>
          <a:xfrm>
            <a:off x="723900" y="5305425"/>
            <a:ext cx="5316538" cy="652463"/>
          </a:xfrm>
          <a:prstGeom prst="rect">
            <a:avLst/>
          </a:prstGeom>
        </p:spPr>
        <p:txBody>
          <a:bodyPr>
            <a:spAutoFit/>
          </a:bodyPr>
          <a:lstStyle/>
          <a:p>
            <a:pPr marL="177800" indent="-177800" fontAlgn="auto">
              <a:lnSpc>
                <a:spcPct val="130000"/>
              </a:lnSpc>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Femme brune et maigre (</a:t>
            </a:r>
            <a:r>
              <a:rPr lang="fr-FR" altLang="fr-FR" sz="1400" b="1" dirty="0">
                <a:solidFill>
                  <a:srgbClr val="000099"/>
                </a:solidFill>
                <a:latin typeface="+mj-lt"/>
              </a:rPr>
              <a:t>non exclusif</a:t>
            </a:r>
            <a:r>
              <a:rPr lang="fr-FR" altLang="fr-FR" sz="1400" dirty="0">
                <a:solidFill>
                  <a:srgbClr val="000099"/>
                </a:solidFill>
                <a:latin typeface="+mj-lt"/>
              </a:rPr>
              <a:t>), tâches brunes </a:t>
            </a:r>
          </a:p>
          <a:p>
            <a:pPr marL="177800" indent="-177800" fontAlgn="auto">
              <a:lnSpc>
                <a:spcPct val="130000"/>
              </a:lnSpc>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Tendances comportementales  : </a:t>
            </a:r>
            <a:r>
              <a:rPr lang="fr-FR" altLang="fr-FR" sz="1400" b="1" dirty="0">
                <a:solidFill>
                  <a:srgbClr val="95C41D"/>
                </a:solidFill>
                <a:latin typeface="+mj-lt"/>
              </a:rPr>
              <a:t>recherche de la solitude</a:t>
            </a:r>
          </a:p>
        </p:txBody>
      </p:sp>
      <p:sp>
        <p:nvSpPr>
          <p:cNvPr id="364558" name="Rectangle 5"/>
          <p:cNvSpPr>
            <a:spLocks noChangeArrowheads="1"/>
          </p:cNvSpPr>
          <p:nvPr/>
        </p:nvSpPr>
        <p:spPr bwMode="auto">
          <a:xfrm>
            <a:off x="2805113" y="5000625"/>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TYPE SENSIBLE</a:t>
            </a:r>
          </a:p>
        </p:txBody>
      </p:sp>
      <p:pic>
        <p:nvPicPr>
          <p:cNvPr id="364559" name="Picture 33" descr="sepia officinalis"/>
          <p:cNvPicPr>
            <a:picLocks noChangeAspect="1" noChangeArrowheads="1"/>
          </p:cNvPicPr>
          <p:nvPr/>
        </p:nvPicPr>
        <p:blipFill>
          <a:blip r:embed="rId3"/>
          <a:srcRect/>
          <a:stretch>
            <a:fillRect/>
          </a:stretch>
        </p:blipFill>
        <p:spPr bwMode="auto">
          <a:xfrm>
            <a:off x="10144125" y="-111125"/>
            <a:ext cx="2159000" cy="2159000"/>
          </a:xfrm>
          <a:prstGeom prst="rect">
            <a:avLst/>
          </a:prstGeom>
          <a:noFill/>
          <a:ln w="9525">
            <a:noFill/>
            <a:miter lim="800000"/>
            <a:headEnd/>
            <a:tailEnd/>
          </a:ln>
        </p:spPr>
      </p:pic>
      <p:sp>
        <p:nvSpPr>
          <p:cNvPr id="26" name="Text Box 12"/>
          <p:cNvSpPr txBox="1">
            <a:spLocks noChangeArrowheads="1"/>
          </p:cNvSpPr>
          <p:nvPr/>
        </p:nvSpPr>
        <p:spPr bwMode="auto">
          <a:xfrm>
            <a:off x="6169025" y="3816350"/>
            <a:ext cx="4913313" cy="776288"/>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Aggravation par tout ce qui augmente la stase veineuse, par </a:t>
            </a:r>
            <a:r>
              <a:rPr lang="fr-FR" altLang="fr-FR" sz="1400" b="1" dirty="0">
                <a:solidFill>
                  <a:srgbClr val="95C41D"/>
                </a:solidFill>
                <a:latin typeface="+mn-lt"/>
              </a:rPr>
              <a:t>la consolation ou la contradiction</a:t>
            </a:r>
          </a:p>
          <a:p>
            <a:pPr marL="176213" indent="-176213" fontAlgn="auto">
              <a:spcBef>
                <a:spcPts val="30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Amélioration par tout ce qui facilite la circulation veineuse</a:t>
            </a:r>
            <a:endParaRPr lang="fr-FR" altLang="fr-FR" sz="1400" b="1" dirty="0">
              <a:solidFill>
                <a:srgbClr val="000099"/>
              </a:solidFill>
              <a:latin typeface="+mn-lt"/>
            </a:endParaRPr>
          </a:p>
        </p:txBody>
      </p:sp>
      <p:sp>
        <p:nvSpPr>
          <p:cNvPr id="29" name="Text Box 13"/>
          <p:cNvSpPr txBox="1">
            <a:spLocks noChangeArrowheads="1"/>
          </p:cNvSpPr>
          <p:nvPr/>
        </p:nvSpPr>
        <p:spPr bwMode="auto">
          <a:xfrm>
            <a:off x="6200775" y="2570163"/>
            <a:ext cx="4319588" cy="738187"/>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marL="479425">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Impression de "vide" au niveau de l’estomac</a:t>
            </a:r>
          </a:p>
          <a:p>
            <a:pPr marL="176213" indent="-176213" fontAlgn="auto">
              <a:spcBef>
                <a:spcPts val="0"/>
              </a:spcBef>
              <a:spcAft>
                <a:spcPts val="0"/>
              </a:spcAft>
              <a:buClr>
                <a:srgbClr val="000099"/>
              </a:buClr>
              <a:buFont typeface="Arial" panose="020B0604020202020204" pitchFamily="34" charset="0"/>
              <a:buChar char="•"/>
              <a:defRPr/>
            </a:pPr>
            <a:r>
              <a:rPr lang="fr-FR" altLang="fr-FR" sz="1400" b="1" dirty="0">
                <a:solidFill>
                  <a:srgbClr val="95C41D"/>
                </a:solidFill>
                <a:latin typeface="+mj-lt"/>
              </a:rPr>
              <a:t>Pesanteur pelvienne</a:t>
            </a:r>
          </a:p>
          <a:p>
            <a:pPr marL="176213" indent="-176213" fontAlgn="auto">
              <a:spcBef>
                <a:spcPts val="0"/>
              </a:spcBef>
              <a:spcAft>
                <a:spcPts val="0"/>
              </a:spcAft>
              <a:buClr>
                <a:srgbClr val="000099"/>
              </a:buClr>
              <a:buFont typeface="Arial" panose="020B0604020202020204" pitchFamily="34" charset="0"/>
              <a:buChar char="•"/>
              <a:defRPr/>
            </a:pPr>
            <a:r>
              <a:rPr lang="fr-FR" altLang="fr-FR" sz="1400" b="1" dirty="0">
                <a:solidFill>
                  <a:srgbClr val="95C41D"/>
                </a:solidFill>
                <a:latin typeface="+mj-lt"/>
              </a:rPr>
              <a:t>Bouffées de chaleur</a:t>
            </a:r>
          </a:p>
        </p:txBody>
      </p:sp>
      <p:sp>
        <p:nvSpPr>
          <p:cNvPr id="30" name="Text Box 14"/>
          <p:cNvSpPr txBox="1">
            <a:spLocks noChangeArrowheads="1"/>
          </p:cNvSpPr>
          <p:nvPr/>
        </p:nvSpPr>
        <p:spPr bwMode="auto">
          <a:xfrm>
            <a:off x="2078038" y="3789363"/>
            <a:ext cx="3962400" cy="954087"/>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Désir de vinaigre, de cornichons, de tous mets acides, relevés</a:t>
            </a:r>
          </a:p>
          <a:p>
            <a:pPr marL="176213" indent="-176213" fontAlgn="auto">
              <a:spcBef>
                <a:spcPts val="0"/>
              </a:spcBef>
              <a:spcAft>
                <a:spcPts val="0"/>
              </a:spcAft>
              <a:buClr>
                <a:srgbClr val="000099"/>
              </a:buClr>
              <a:buFont typeface="Arial" panose="020B0604020202020204" pitchFamily="34" charset="0"/>
              <a:buChar char="•"/>
              <a:defRPr/>
            </a:pPr>
            <a:r>
              <a:rPr lang="fr-FR" altLang="fr-FR" sz="1400" b="1" dirty="0">
                <a:solidFill>
                  <a:srgbClr val="95C41D"/>
                </a:solidFill>
                <a:latin typeface="+mj-lt"/>
              </a:rPr>
              <a:t>Aversion pour la vue ou l’odeur des aliments</a:t>
            </a:r>
            <a:r>
              <a:rPr lang="fr-FR" altLang="fr-FR" sz="1400" dirty="0">
                <a:solidFill>
                  <a:srgbClr val="000099"/>
                </a:solidFill>
                <a:latin typeface="+mj-lt"/>
              </a:rPr>
              <a:t> et les odeurs de cuisine</a:t>
            </a:r>
            <a:endParaRPr lang="fr-FR" altLang="fr-FR" sz="1400" b="1" dirty="0">
              <a:solidFill>
                <a:srgbClr val="000099"/>
              </a:solidFill>
              <a:latin typeface="+mj-lt"/>
            </a:endParaRPr>
          </a:p>
        </p:txBody>
      </p:sp>
      <p:sp>
        <p:nvSpPr>
          <p:cNvPr id="35" name="Text Box 11"/>
          <p:cNvSpPr txBox="1">
            <a:spLocks noChangeArrowheads="1"/>
          </p:cNvSpPr>
          <p:nvPr/>
        </p:nvSpPr>
        <p:spPr bwMode="auto">
          <a:xfrm>
            <a:off x="2082800" y="2446338"/>
            <a:ext cx="3990975" cy="954087"/>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Système circulatoire</a:t>
            </a:r>
          </a:p>
          <a:p>
            <a:pPr marL="285750" indent="-2857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Appareil digestif, tissu de soutien</a:t>
            </a:r>
          </a:p>
          <a:p>
            <a:pPr marL="285750" indent="-2857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Muqueuses et peau</a:t>
            </a:r>
          </a:p>
          <a:p>
            <a:pPr marL="285750" indent="-2857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Système nerveux central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utoUpdateAnimBg="0"/>
      <p:bldP spid="3" grpId="0"/>
      <p:bldP spid="26" grpId="0" autoUpdateAnimBg="0"/>
      <p:bldP spid="29" grpId="0" autoUpdateAnimBg="0"/>
      <p:bldP spid="30" grpId="0" autoUpdateAnimBg="0"/>
      <p:bldP spid="35"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7"/>
          <p:cNvSpPr txBox="1">
            <a:spLocks noChangeArrowheads="1"/>
          </p:cNvSpPr>
          <p:nvPr/>
        </p:nvSpPr>
        <p:spPr bwMode="auto">
          <a:xfrm>
            <a:off x="1414463" y="2663825"/>
            <a:ext cx="10402887" cy="2908300"/>
          </a:xfrm>
          <a:prstGeom prst="rect">
            <a:avLst/>
          </a:prstGeom>
          <a:noFill/>
          <a:ln>
            <a:noFill/>
          </a:ln>
        </p:spPr>
        <p:txBody>
          <a:bodyPr>
            <a:spAutoFit/>
          </a:bodyPr>
          <a:lstStyle>
            <a:lvl1pPr marL="174625" indent="-174625">
              <a:tabLst>
                <a:tab pos="56134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56134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56134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56134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56134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fontAlgn="auto">
              <a:lnSpc>
                <a:spcPct val="150000"/>
              </a:lnSpc>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Gastro-entérologie </a:t>
            </a:r>
            <a:r>
              <a:rPr lang="fr-FR" altLang="fr-FR" sz="1600" dirty="0">
                <a:solidFill>
                  <a:srgbClr val="3333CC"/>
                </a:solidFill>
                <a:latin typeface="+mj-lt"/>
                <a:ea typeface="Times New Roman" panose="02020603050405020304" pitchFamily="18" charset="0"/>
                <a:cs typeface="Arial" panose="020B0604020202020204" pitchFamily="34" charset="0"/>
              </a:rPr>
              <a:t>: </a:t>
            </a:r>
            <a:r>
              <a:rPr lang="fr-FR" altLang="fr-FR" sz="1600" dirty="0">
                <a:solidFill>
                  <a:srgbClr val="000090"/>
                </a:solidFill>
                <a:latin typeface="+mj-lt"/>
                <a:ea typeface="Times New Roman" panose="02020603050405020304" pitchFamily="18" charset="0"/>
                <a:cs typeface="Arial" panose="020B0604020202020204" pitchFamily="34" charset="0"/>
              </a:rPr>
              <a:t>dyspepsies, </a:t>
            </a:r>
            <a:r>
              <a:rPr lang="fr-FR" altLang="fr-FR" sz="1600" b="1" dirty="0">
                <a:solidFill>
                  <a:srgbClr val="95C41D"/>
                </a:solidFill>
                <a:latin typeface="+mj-lt"/>
                <a:ea typeface="Times New Roman" panose="02020603050405020304" pitchFamily="18" charset="0"/>
                <a:cs typeface="Arial" panose="020B0604020202020204" pitchFamily="34" charset="0"/>
              </a:rPr>
              <a:t>hémorroïdes</a:t>
            </a:r>
            <a:r>
              <a:rPr lang="fr-FR" altLang="fr-FR" sz="1600" dirty="0">
                <a:solidFill>
                  <a:srgbClr val="000090"/>
                </a:solidFill>
                <a:latin typeface="+mj-lt"/>
                <a:ea typeface="Times New Roman" panose="02020603050405020304" pitchFamily="18" charset="0"/>
                <a:cs typeface="Arial" panose="020B0604020202020204" pitchFamily="34" charset="0"/>
              </a:rPr>
              <a:t>, </a:t>
            </a:r>
            <a:r>
              <a:rPr lang="fr-FR" altLang="fr-FR" sz="1600" b="1" dirty="0">
                <a:solidFill>
                  <a:srgbClr val="95C41D"/>
                </a:solidFill>
                <a:latin typeface="+mj-lt"/>
                <a:ea typeface="Times New Roman" panose="02020603050405020304" pitchFamily="18" charset="0"/>
                <a:cs typeface="Arial" panose="020B0604020202020204" pitchFamily="34" charset="0"/>
              </a:rPr>
              <a:t>migraines</a:t>
            </a:r>
            <a:endParaRPr lang="fr-FR" altLang="fr-FR" sz="1600" b="1" dirty="0">
              <a:solidFill>
                <a:srgbClr val="95C41D"/>
              </a:solidFill>
              <a:latin typeface="+mj-lt"/>
            </a:endParaRPr>
          </a:p>
          <a:p>
            <a:pPr marL="285750" indent="-285750" fontAlgn="auto">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Gynécologie</a:t>
            </a:r>
            <a:r>
              <a:rPr lang="fr-FR" altLang="fr-FR" sz="1600" dirty="0">
                <a:solidFill>
                  <a:srgbClr val="000099"/>
                </a:solidFill>
                <a:latin typeface="+mj-lt"/>
              </a:rPr>
              <a:t> : </a:t>
            </a:r>
            <a:r>
              <a:rPr lang="fr-FR" altLang="fr-FR" sz="1600" b="1" dirty="0">
                <a:solidFill>
                  <a:srgbClr val="95C41D"/>
                </a:solidFill>
                <a:latin typeface="+mj-lt"/>
              </a:rPr>
              <a:t>infections génitales, mycoses</a:t>
            </a:r>
            <a:r>
              <a:rPr lang="fr-FR" altLang="fr-FR" sz="1600" dirty="0">
                <a:solidFill>
                  <a:srgbClr val="000099"/>
                </a:solidFill>
                <a:latin typeface="+mj-lt"/>
              </a:rPr>
              <a:t>, </a:t>
            </a:r>
            <a:r>
              <a:rPr lang="fr-FR" altLang="fr-FR" sz="1600" b="1" dirty="0">
                <a:solidFill>
                  <a:srgbClr val="95C41D"/>
                </a:solidFill>
                <a:latin typeface="+mj-lt"/>
              </a:rPr>
              <a:t>dysménorrhées, ménopause</a:t>
            </a:r>
            <a:r>
              <a:rPr lang="fr-FR" altLang="fr-FR" sz="1600" dirty="0">
                <a:solidFill>
                  <a:srgbClr val="000099"/>
                </a:solidFill>
                <a:latin typeface="+mj-lt"/>
              </a:rPr>
              <a:t>, </a:t>
            </a:r>
            <a:r>
              <a:rPr lang="fr-FR" altLang="fr-FR" sz="1600" b="1" dirty="0">
                <a:solidFill>
                  <a:srgbClr val="95C41D"/>
                </a:solidFill>
                <a:latin typeface="+mj-lt"/>
              </a:rPr>
              <a:t>nausées de la grossesse</a:t>
            </a:r>
          </a:p>
          <a:p>
            <a:pPr marL="285750" indent="-285750" fontAlgn="auto">
              <a:lnSpc>
                <a:spcPct val="150000"/>
              </a:lnSpc>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Urologie : </a:t>
            </a:r>
            <a:r>
              <a:rPr lang="fr-FR" altLang="fr-FR" sz="1600" b="1" dirty="0">
                <a:solidFill>
                  <a:srgbClr val="95C41D"/>
                </a:solidFill>
                <a:latin typeface="+mj-lt"/>
              </a:rPr>
              <a:t>infections urinaires récidivantes</a:t>
            </a:r>
          </a:p>
          <a:p>
            <a:pPr marL="285750" indent="-285750" fontAlgn="auto">
              <a:lnSpc>
                <a:spcPct val="150000"/>
              </a:lnSpc>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Pneumologie : </a:t>
            </a:r>
            <a:r>
              <a:rPr lang="fr-FR" altLang="fr-FR" sz="1600" dirty="0">
                <a:solidFill>
                  <a:srgbClr val="000099"/>
                </a:solidFill>
                <a:latin typeface="+mj-lt"/>
              </a:rPr>
              <a:t>asthme, bronchites chroniques</a:t>
            </a:r>
          </a:p>
          <a:p>
            <a:pPr marL="285750" indent="-285750" fontAlgn="auto">
              <a:lnSpc>
                <a:spcPct val="150000"/>
              </a:lnSpc>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Dermatologie : </a:t>
            </a:r>
            <a:r>
              <a:rPr lang="fr-FR" altLang="fr-FR" sz="1600" dirty="0">
                <a:solidFill>
                  <a:srgbClr val="000099"/>
                </a:solidFill>
                <a:latin typeface="+mj-lt"/>
              </a:rPr>
              <a:t>eczémas </a:t>
            </a:r>
            <a:r>
              <a:rPr lang="fr-FR" altLang="fr-FR" sz="1600" dirty="0" err="1">
                <a:solidFill>
                  <a:srgbClr val="000099"/>
                </a:solidFill>
                <a:latin typeface="+mj-lt"/>
              </a:rPr>
              <a:t>atopiques</a:t>
            </a:r>
            <a:r>
              <a:rPr lang="fr-FR" altLang="fr-FR" sz="1600" dirty="0">
                <a:solidFill>
                  <a:srgbClr val="000099"/>
                </a:solidFill>
                <a:latin typeface="+mj-lt"/>
              </a:rPr>
              <a:t>, herpès, </a:t>
            </a:r>
            <a:r>
              <a:rPr lang="fr-FR" altLang="fr-FR" sz="1600" b="1" dirty="0">
                <a:solidFill>
                  <a:srgbClr val="95C41D"/>
                </a:solidFill>
                <a:latin typeface="+mj-lt"/>
              </a:rPr>
              <a:t>acnés</a:t>
            </a:r>
          </a:p>
          <a:p>
            <a:pPr marL="285750" indent="-285750" fontAlgn="auto">
              <a:lnSpc>
                <a:spcPct val="150000"/>
              </a:lnSpc>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Troubles du comportement : </a:t>
            </a:r>
            <a:r>
              <a:rPr lang="fr-FR" altLang="fr-FR" sz="1600" b="1" dirty="0">
                <a:solidFill>
                  <a:srgbClr val="95C41D"/>
                </a:solidFill>
                <a:latin typeface="+mj-lt"/>
              </a:rPr>
              <a:t>asthénie générale, états dépressifs réactionnels</a:t>
            </a:r>
          </a:p>
        </p:txBody>
      </p:sp>
      <p:sp>
        <p:nvSpPr>
          <p:cNvPr id="366594" name="Text Box 30"/>
          <p:cNvSpPr txBox="1">
            <a:spLocks noChangeArrowheads="1"/>
          </p:cNvSpPr>
          <p:nvPr/>
        </p:nvSpPr>
        <p:spPr bwMode="auto">
          <a:xfrm>
            <a:off x="2397125" y="1071563"/>
            <a:ext cx="5738813" cy="400050"/>
          </a:xfrm>
          <a:prstGeom prst="rect">
            <a:avLst/>
          </a:prstGeom>
          <a:noFill/>
          <a:ln w="9525">
            <a:noFill/>
            <a:miter lim="800000"/>
            <a:headEnd/>
            <a:tailEnd/>
          </a:ln>
        </p:spPr>
        <p:txBody>
          <a:bodyPr>
            <a:spAutoFit/>
          </a:bodyPr>
          <a:lstStyle/>
          <a:p>
            <a:pPr eaLnBrk="0" hangingPunct="0">
              <a:spcBef>
                <a:spcPct val="50000"/>
              </a:spcBef>
            </a:pPr>
            <a:r>
              <a:rPr lang="fr-FR" altLang="fr-FR" sz="2000" b="1">
                <a:solidFill>
                  <a:srgbClr val="95C41D"/>
                </a:solidFill>
                <a:ea typeface="ＭＳ Ｐゴシック"/>
                <a:cs typeface="ＭＳ Ｐゴシック"/>
                <a:sym typeface="Wingdings" pitchFamily="2" charset="2"/>
              </a:rPr>
              <a:t> </a:t>
            </a:r>
            <a:r>
              <a:rPr lang="fr-FR" altLang="fr-FR" sz="2000" b="1">
                <a:solidFill>
                  <a:srgbClr val="95C41D"/>
                </a:solidFill>
                <a:ea typeface="ＭＳ Ｐゴシック"/>
                <a:cs typeface="ＭＳ Ｐゴシック"/>
              </a:rPr>
              <a:t>Sepia officinalis</a:t>
            </a:r>
          </a:p>
        </p:txBody>
      </p:sp>
      <p:sp>
        <p:nvSpPr>
          <p:cNvPr id="366595" name="ZoneTexte 12"/>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rPr>
              <a:t>Focus matière médicale</a:t>
            </a:r>
          </a:p>
        </p:txBody>
      </p:sp>
      <p:sp>
        <p:nvSpPr>
          <p:cNvPr id="366596" name="Rectangle 81"/>
          <p:cNvSpPr>
            <a:spLocks noChangeArrowheads="1"/>
          </p:cNvSpPr>
          <p:nvPr/>
        </p:nvSpPr>
        <p:spPr bwMode="auto">
          <a:xfrm>
            <a:off x="604838" y="2038350"/>
            <a:ext cx="3168650" cy="404813"/>
          </a:xfrm>
          <a:prstGeom prst="rect">
            <a:avLst/>
          </a:prstGeom>
          <a:noFill/>
          <a:ln w="9525">
            <a:noFill/>
            <a:miter lim="800000"/>
            <a:headEnd/>
            <a:tailEnd/>
          </a:ln>
        </p:spPr>
        <p:txBody>
          <a:bodyPr wrap="none">
            <a:spAutoFit/>
          </a:bodyPr>
          <a:lstStyle/>
          <a:p>
            <a:pPr>
              <a:lnSpc>
                <a:spcPct val="110000"/>
              </a:lnSpc>
              <a:spcBef>
                <a:spcPct val="10000"/>
              </a:spcBef>
              <a:buClr>
                <a:srgbClr val="62C400"/>
              </a:buClr>
            </a:pPr>
            <a:r>
              <a:rPr lang="fr-FR" altLang="fr-FR" sz="2000" b="1">
                <a:solidFill>
                  <a:srgbClr val="000090"/>
                </a:solidFill>
                <a:ea typeface="ＭＳ Ｐゴシック"/>
                <a:cs typeface="ＭＳ Ｐゴシック"/>
              </a:rPr>
              <a:t>Principales indications </a:t>
            </a:r>
            <a:r>
              <a:rPr lang="fr-FR" altLang="fr-FR" sz="1400" b="1">
                <a:solidFill>
                  <a:srgbClr val="000090"/>
                </a:solidFill>
                <a:ea typeface="ＭＳ Ｐゴシック"/>
                <a:cs typeface="ＭＳ Ｐゴシック"/>
              </a:rPr>
              <a:t>:</a:t>
            </a:r>
            <a:r>
              <a:rPr lang="fr-FR" altLang="fr-FR">
                <a:solidFill>
                  <a:srgbClr val="000000"/>
                </a:solidFill>
                <a:ea typeface="ＭＳ Ｐゴシック"/>
                <a:cs typeface="ＭＳ Ｐゴシック"/>
              </a:rPr>
              <a:t> </a:t>
            </a:r>
          </a:p>
        </p:txBody>
      </p:sp>
      <p:pic>
        <p:nvPicPr>
          <p:cNvPr id="366597" name="Picture 33" descr="sepia officinalis"/>
          <p:cNvPicPr>
            <a:picLocks noChangeAspect="1" noChangeArrowheads="1"/>
          </p:cNvPicPr>
          <p:nvPr/>
        </p:nvPicPr>
        <p:blipFill>
          <a:blip r:embed="rId3"/>
          <a:srcRect/>
          <a:stretch>
            <a:fillRect/>
          </a:stretch>
        </p:blipFill>
        <p:spPr bwMode="auto">
          <a:xfrm>
            <a:off x="10144125" y="-111125"/>
            <a:ext cx="2159000" cy="2159000"/>
          </a:xfrm>
          <a:prstGeom prst="rect">
            <a:avLst/>
          </a:prstGeom>
          <a:noFill/>
          <a:ln w="9525">
            <a:noFill/>
            <a:miter lim="800000"/>
            <a:headEnd/>
            <a:tailEnd/>
          </a:ln>
        </p:spPr>
      </p:pic>
      <p:pic>
        <p:nvPicPr>
          <p:cNvPr id="366598" name="Image 7"/>
          <p:cNvPicPr>
            <a:picLocks noChangeAspect="1"/>
          </p:cNvPicPr>
          <p:nvPr/>
        </p:nvPicPr>
        <p:blipFill>
          <a:blip r:embed="rId4"/>
          <a:srcRect/>
          <a:stretch>
            <a:fillRect/>
          </a:stretch>
        </p:blipFill>
        <p:spPr bwMode="auto">
          <a:xfrm>
            <a:off x="8764588" y="449263"/>
            <a:ext cx="1565275" cy="1281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1000" fill="hold"/>
                                        <p:tgtEl>
                                          <p:spTgt spid="36659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19"/>
          <p:cNvSpPr>
            <a:spLocks noChangeArrowheads="1"/>
          </p:cNvSpPr>
          <p:nvPr/>
        </p:nvSpPr>
        <p:spPr bwMode="auto">
          <a:xfrm>
            <a:off x="5735638" y="1930400"/>
            <a:ext cx="6516687" cy="1081088"/>
          </a:xfrm>
          <a:prstGeom prst="rect">
            <a:avLst/>
          </a:prstGeom>
          <a:noFill/>
          <a:ln w="9525">
            <a:noFill/>
            <a:miter lim="800000"/>
            <a:headEnd/>
            <a:tailEnd/>
          </a:ln>
        </p:spPr>
        <p:txBody>
          <a:bodyPr/>
          <a:lstStyle/>
          <a:p>
            <a:pPr marL="342900" indent="-342900" eaLnBrk="0" hangingPunct="0">
              <a:buClr>
                <a:srgbClr val="ABD5FF"/>
              </a:buClr>
            </a:pPr>
            <a:r>
              <a:rPr lang="fr-FR" altLang="fr-FR" sz="2000" b="1" u="sng">
                <a:solidFill>
                  <a:srgbClr val="000099"/>
                </a:solidFill>
                <a:ea typeface="ＭＳ Ｐゴシック"/>
                <a:cs typeface="Arial" charset="0"/>
              </a:rPr>
              <a:t>Objectif :</a:t>
            </a:r>
            <a:endParaRPr lang="fr-FR" altLang="fr-FR" sz="1000" u="sng">
              <a:solidFill>
                <a:srgbClr val="000099"/>
              </a:solidFill>
              <a:ea typeface="ＭＳ Ｐゴシック"/>
              <a:cs typeface="Arial" charset="0"/>
            </a:endParaRPr>
          </a:p>
          <a:p>
            <a:pPr marL="342900" indent="-342900" eaLnBrk="0" hangingPunct="0">
              <a:spcBef>
                <a:spcPct val="50000"/>
              </a:spcBef>
              <a:buClr>
                <a:srgbClr val="000099"/>
              </a:buClr>
              <a:buFont typeface="Wingdings" pitchFamily="2" charset="2"/>
              <a:buChar char="Ø"/>
            </a:pPr>
            <a:r>
              <a:rPr lang="fr-FR" altLang="fr-FR" sz="2000">
                <a:solidFill>
                  <a:srgbClr val="000099"/>
                </a:solidFill>
                <a:ea typeface="ＭＳ Ｐゴシック"/>
                <a:cs typeface="Arial" charset="0"/>
              </a:rPr>
              <a:t>Restituer les différents médicaments de la matinée</a:t>
            </a:r>
          </a:p>
        </p:txBody>
      </p:sp>
      <p:sp>
        <p:nvSpPr>
          <p:cNvPr id="2237455"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0"/>
                </a:solidFill>
                <a:latin typeface="Arial"/>
                <a:ea typeface="ＭＳ Ｐゴシック" panose="020B0600070205080204" pitchFamily="34" charset="-128"/>
              </a:rPr>
              <a:t>Règles du jeu</a:t>
            </a:r>
            <a:r>
              <a:rPr lang="fr-FR" altLang="fr-FR"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Collégialement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p:txBody>
      </p:sp>
      <p:sp>
        <p:nvSpPr>
          <p:cNvPr id="368643"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368644" name="ZoneTexte 8"/>
          <p:cNvSpPr txBox="1">
            <a:spLocks noChangeArrowheads="1"/>
          </p:cNvSpPr>
          <p:nvPr/>
        </p:nvSpPr>
        <p:spPr bwMode="auto">
          <a:xfrm rot="-39669">
            <a:off x="1425575"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10’</a:t>
            </a:r>
          </a:p>
        </p:txBody>
      </p:sp>
      <p:sp>
        <p:nvSpPr>
          <p:cNvPr id="368645" name="Titre 1"/>
          <p:cNvSpPr txBox="1">
            <a:spLocks/>
          </p:cNvSpPr>
          <p:nvPr/>
        </p:nvSpPr>
        <p:spPr bwMode="auto">
          <a:xfrm>
            <a:off x="2303463" y="361950"/>
            <a:ext cx="7523162"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Synthèse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9"/>
          <p:cNvSpPr>
            <a:spLocks noChangeArrowheads="1"/>
          </p:cNvSpPr>
          <p:nvPr/>
        </p:nvSpPr>
        <p:spPr bwMode="auto">
          <a:xfrm>
            <a:off x="915988" y="2478088"/>
            <a:ext cx="8577262" cy="2616200"/>
          </a:xfrm>
          <a:prstGeom prst="rect">
            <a:avLst/>
          </a:prstGeom>
          <a:noFill/>
          <a:ln w="9525">
            <a:noFill/>
            <a:miter lim="800000"/>
            <a:headEnd/>
            <a:tailEnd/>
          </a:ln>
        </p:spPr>
        <p:txBody>
          <a:bodyPr>
            <a:spAutoFit/>
          </a:bodyPr>
          <a:lstStyle/>
          <a:p>
            <a:pPr marL="363538" indent="-363538">
              <a:lnSpc>
                <a:spcPct val="120000"/>
              </a:lnSpc>
              <a:buClr>
                <a:srgbClr val="33CC33"/>
              </a:buClr>
              <a:buFontTx/>
              <a:buBlip>
                <a:blip r:embed="rId3"/>
              </a:buBlip>
            </a:pPr>
            <a:r>
              <a:rPr lang="fr-FR" altLang="fr-FR" sz="2000" b="1">
                <a:solidFill>
                  <a:srgbClr val="000099"/>
                </a:solidFill>
                <a:ea typeface="ＭＳ Ｐゴシック"/>
                <a:cs typeface="Arial" charset="0"/>
              </a:rPr>
              <a:t>Dermatose inflammatoire</a:t>
            </a:r>
            <a:r>
              <a:rPr lang="fr-FR" altLang="fr-FR" sz="2000">
                <a:solidFill>
                  <a:srgbClr val="000099"/>
                </a:solidFill>
                <a:ea typeface="ＭＳ Ｐゴシック"/>
                <a:cs typeface="Arial" charset="0"/>
              </a:rPr>
              <a:t> des follicules pilosébacés</a:t>
            </a:r>
          </a:p>
          <a:p>
            <a:pPr lvl="4">
              <a:lnSpc>
                <a:spcPct val="150000"/>
              </a:lnSpc>
              <a:buClr>
                <a:srgbClr val="33CC33"/>
              </a:buClr>
            </a:pPr>
            <a:r>
              <a:rPr lang="fr-FR" altLang="fr-FR" sz="2000">
                <a:solidFill>
                  <a:srgbClr val="000099"/>
                </a:solidFill>
                <a:ea typeface="ＭＳ Ｐゴシック"/>
                <a:cs typeface="Arial" charset="0"/>
              </a:rPr>
              <a:t>- </a:t>
            </a:r>
            <a:r>
              <a:rPr lang="fr-FR" altLang="fr-FR" sz="2000" b="1">
                <a:solidFill>
                  <a:srgbClr val="000099"/>
                </a:solidFill>
                <a:ea typeface="ＭＳ Ｐゴシック"/>
                <a:cs typeface="Arial" charset="0"/>
              </a:rPr>
              <a:t>Hyperséborrhée</a:t>
            </a:r>
          </a:p>
          <a:p>
            <a:pPr lvl="4">
              <a:lnSpc>
                <a:spcPct val="150000"/>
              </a:lnSpc>
              <a:buClr>
                <a:srgbClr val="33CC33"/>
              </a:buClr>
            </a:pPr>
            <a:r>
              <a:rPr lang="fr-FR" altLang="fr-FR" sz="2000">
                <a:solidFill>
                  <a:srgbClr val="000099"/>
                </a:solidFill>
                <a:ea typeface="ＭＳ Ｐゴシック"/>
                <a:cs typeface="Arial" charset="0"/>
              </a:rPr>
              <a:t>- </a:t>
            </a:r>
            <a:r>
              <a:rPr lang="fr-FR" altLang="fr-FR" sz="2000" b="1">
                <a:solidFill>
                  <a:srgbClr val="000099"/>
                </a:solidFill>
                <a:ea typeface="ＭＳ Ｐゴシック"/>
                <a:cs typeface="Arial" charset="0"/>
              </a:rPr>
              <a:t>Hyperkératisation</a:t>
            </a:r>
          </a:p>
          <a:p>
            <a:pPr lvl="4">
              <a:lnSpc>
                <a:spcPct val="150000"/>
              </a:lnSpc>
              <a:spcAft>
                <a:spcPct val="50000"/>
              </a:spcAft>
              <a:buClr>
                <a:srgbClr val="33CC33"/>
              </a:buClr>
            </a:pPr>
            <a:r>
              <a:rPr lang="fr-FR" altLang="fr-FR" sz="2000">
                <a:solidFill>
                  <a:srgbClr val="000099"/>
                </a:solidFill>
                <a:ea typeface="ＭＳ Ｐゴシック"/>
                <a:cs typeface="Arial" charset="0"/>
              </a:rPr>
              <a:t>- Infection et </a:t>
            </a:r>
            <a:r>
              <a:rPr lang="fr-FR" altLang="fr-FR" sz="2000" b="1">
                <a:solidFill>
                  <a:srgbClr val="000099"/>
                </a:solidFill>
                <a:ea typeface="ＭＳ Ｐゴシック"/>
                <a:cs typeface="Arial" charset="0"/>
              </a:rPr>
              <a:t>inflammation</a:t>
            </a:r>
          </a:p>
          <a:p>
            <a:pPr marL="363538" indent="-363538">
              <a:lnSpc>
                <a:spcPct val="200000"/>
              </a:lnSpc>
              <a:spcAft>
                <a:spcPct val="50000"/>
              </a:spcAft>
              <a:buClr>
                <a:srgbClr val="33CC33"/>
              </a:buClr>
              <a:buFontTx/>
              <a:buBlip>
                <a:blip r:embed="rId3"/>
              </a:buBlip>
            </a:pPr>
            <a:r>
              <a:rPr lang="fr-FR" altLang="fr-FR" sz="2000">
                <a:solidFill>
                  <a:srgbClr val="000099"/>
                </a:solidFill>
                <a:ea typeface="ＭＳ Ｐゴシック"/>
                <a:cs typeface="Arial" charset="0"/>
              </a:rPr>
              <a:t>Le plus souvent liée aux perturbations hormonales de l’adolescence</a:t>
            </a:r>
          </a:p>
        </p:txBody>
      </p:sp>
      <p:sp>
        <p:nvSpPr>
          <p:cNvPr id="37069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3.2. Acné juvénile</a:t>
            </a:r>
          </a:p>
        </p:txBody>
      </p:sp>
      <p:sp>
        <p:nvSpPr>
          <p:cNvPr id="6"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028" name="Picture 4" descr="Résultat de recherche d'images pour &quot;fille avec acné&quot;"/>
          <p:cNvPicPr>
            <a:picLocks noChangeAspect="1" noChangeArrowheads="1"/>
          </p:cNvPicPr>
          <p:nvPr/>
        </p:nvPicPr>
        <p:blipFill>
          <a:blip r:embed="rId4"/>
          <a:srcRect/>
          <a:stretch>
            <a:fillRect/>
          </a:stretch>
        </p:blipFill>
        <p:spPr bwMode="auto">
          <a:xfrm>
            <a:off x="7923213" y="2478087"/>
            <a:ext cx="2857500" cy="2143125"/>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Image 2"/>
          <p:cNvPicPr>
            <a:picLocks noChangeAspect="1"/>
          </p:cNvPicPr>
          <p:nvPr/>
        </p:nvPicPr>
        <p:blipFill>
          <a:blip r:embed="rId3"/>
          <a:srcRect/>
          <a:stretch>
            <a:fillRect/>
          </a:stretch>
        </p:blipFill>
        <p:spPr bwMode="auto">
          <a:xfrm>
            <a:off x="2063750" y="0"/>
            <a:ext cx="10680700" cy="1322388"/>
          </a:xfrm>
          <a:prstGeom prst="rect">
            <a:avLst/>
          </a:prstGeom>
          <a:noFill/>
          <a:ln w="9525">
            <a:noFill/>
            <a:miter lim="800000"/>
            <a:headEnd/>
            <a:tailEnd/>
          </a:ln>
        </p:spPr>
      </p:pic>
      <p:pic>
        <p:nvPicPr>
          <p:cNvPr id="280578" name="Image 1"/>
          <p:cNvPicPr>
            <a:picLocks noChangeAspect="1"/>
          </p:cNvPicPr>
          <p:nvPr/>
        </p:nvPicPr>
        <p:blipFill>
          <a:blip r:embed="rId4"/>
          <a:srcRect/>
          <a:stretch>
            <a:fillRect/>
          </a:stretch>
        </p:blipFill>
        <p:spPr bwMode="auto">
          <a:xfrm>
            <a:off x="-492125" y="-255588"/>
            <a:ext cx="12185650" cy="6858001"/>
          </a:xfrm>
          <a:prstGeom prst="rect">
            <a:avLst/>
          </a:prstGeom>
          <a:noFill/>
          <a:ln w="9525">
            <a:noFill/>
            <a:miter lim="800000"/>
            <a:headEnd/>
            <a:tailEnd/>
          </a:ln>
        </p:spPr>
      </p:pic>
      <p:sp>
        <p:nvSpPr>
          <p:cNvPr id="6" name="Rectangle 2"/>
          <p:cNvSpPr>
            <a:spLocks noChangeArrowheads="1"/>
          </p:cNvSpPr>
          <p:nvPr/>
        </p:nvSpPr>
        <p:spPr bwMode="auto">
          <a:xfrm>
            <a:off x="4492625" y="1257300"/>
            <a:ext cx="6621463" cy="538163"/>
          </a:xfrm>
          <a:prstGeom prst="rect">
            <a:avLst/>
          </a:prstGeom>
          <a:noFill/>
          <a:ln w="9525">
            <a:noFill/>
            <a:miter lim="800000"/>
            <a:headEnd/>
            <a:tailEnd/>
          </a:ln>
        </p:spPr>
        <p:txBody>
          <a:bodyPr>
            <a:spAutoFit/>
          </a:bodyPr>
          <a:lstStyle/>
          <a:p>
            <a:pPr>
              <a:buClr>
                <a:srgbClr val="62C400"/>
              </a:buClr>
              <a:tabLst>
                <a:tab pos="665163" algn="l"/>
              </a:tabLst>
            </a:pPr>
            <a:r>
              <a:rPr lang="fr-FR" altLang="fr-FR" sz="2400" dirty="0">
                <a:solidFill>
                  <a:srgbClr val="000099"/>
                </a:solidFill>
                <a:cs typeface="Arial" charset="0"/>
                <a:sym typeface="Wingdings" pitchFamily="2" charset="2"/>
              </a:rPr>
              <a:t> </a:t>
            </a:r>
            <a:r>
              <a:rPr lang="fr-FR" altLang="fr-FR" sz="2000" b="1" dirty="0">
                <a:solidFill>
                  <a:srgbClr val="000099"/>
                </a:solidFill>
                <a:cs typeface="Arial" charset="0"/>
                <a:sym typeface="Wingdings" pitchFamily="2" charset="2"/>
              </a:rPr>
              <a:t>L’homéopathie en Gynécologie</a:t>
            </a:r>
            <a:endParaRPr lang="fr-FR" altLang="fr-FR" sz="2200" b="1" dirty="0">
              <a:solidFill>
                <a:srgbClr val="000099"/>
              </a:solidFill>
              <a:cs typeface="Arial" charset="0"/>
              <a:sym typeface="Wingdings" pitchFamily="2" charset="2"/>
            </a:endParaRPr>
          </a:p>
          <a:p>
            <a:pPr>
              <a:buClr>
                <a:srgbClr val="62C400"/>
              </a:buClr>
              <a:buFontTx/>
              <a:buChar char="•"/>
              <a:tabLst>
                <a:tab pos="665163" algn="l"/>
              </a:tabLst>
            </a:pPr>
            <a:endParaRPr lang="fr-FR" altLang="fr-FR" sz="500" dirty="0">
              <a:solidFill>
                <a:srgbClr val="000099"/>
              </a:solidFill>
              <a:cs typeface="Arial" charset="0"/>
              <a:sym typeface="Wingdings" pitchFamily="2" charset="2"/>
            </a:endParaRPr>
          </a:p>
        </p:txBody>
      </p:sp>
      <p:sp>
        <p:nvSpPr>
          <p:cNvPr id="8" name="Rectangle 2"/>
          <p:cNvSpPr>
            <a:spLocks noChangeArrowheads="1"/>
          </p:cNvSpPr>
          <p:nvPr/>
        </p:nvSpPr>
        <p:spPr bwMode="auto">
          <a:xfrm>
            <a:off x="5026025" y="3068638"/>
            <a:ext cx="4613275" cy="784225"/>
          </a:xfrm>
          <a:prstGeom prst="rect">
            <a:avLst/>
          </a:prstGeom>
          <a:noFill/>
          <a:ln w="9525">
            <a:noFill/>
            <a:miter lim="800000"/>
            <a:headEnd/>
            <a:tailEnd/>
          </a:ln>
        </p:spPr>
        <p:txBody>
          <a:bodyPr>
            <a:spAutoFit/>
          </a:bodyPr>
          <a:lstStyle/>
          <a:p>
            <a:pPr marL="171450" indent="-171450">
              <a:buClr>
                <a:srgbClr val="62C400"/>
              </a:buClr>
              <a:buFont typeface="Wingdings" pitchFamily="2" charset="2"/>
              <a:buChar char=""/>
              <a:tabLst>
                <a:tab pos="665163" algn="l"/>
              </a:tabLst>
            </a:pPr>
            <a:endParaRPr lang="fr-FR" altLang="fr-FR" sz="500" dirty="0">
              <a:solidFill>
                <a:srgbClr val="000099"/>
              </a:solidFill>
              <a:cs typeface="Arial" charset="0"/>
              <a:sym typeface="Wingdings" pitchFamily="2" charset="2"/>
            </a:endParaRPr>
          </a:p>
          <a:p>
            <a:pPr lvl="1">
              <a:buClr>
                <a:srgbClr val="62C400"/>
              </a:buClr>
              <a:tabLst>
                <a:tab pos="665163" algn="l"/>
              </a:tabLst>
            </a:pPr>
            <a:r>
              <a:rPr lang="fr-FR" altLang="fr-FR" sz="2000" dirty="0">
                <a:solidFill>
                  <a:srgbClr val="000099"/>
                </a:solidFill>
                <a:cs typeface="Arial" charset="0"/>
              </a:rPr>
              <a:t>2.1. Règles d’or du conseil</a:t>
            </a:r>
          </a:p>
          <a:p>
            <a:pPr lvl="1">
              <a:buClr>
                <a:srgbClr val="62C400"/>
              </a:buClr>
              <a:tabLst>
                <a:tab pos="665163" algn="l"/>
              </a:tabLst>
            </a:pPr>
            <a:r>
              <a:rPr lang="fr-FR" altLang="fr-FR" sz="2000" dirty="0">
                <a:solidFill>
                  <a:srgbClr val="000099"/>
                </a:solidFill>
                <a:cs typeface="Arial" charset="0"/>
              </a:rPr>
              <a:t>2.2. Méthodologie de conseil</a:t>
            </a:r>
          </a:p>
        </p:txBody>
      </p:sp>
      <p:sp>
        <p:nvSpPr>
          <p:cNvPr id="10" name="Rectangle 2"/>
          <p:cNvSpPr>
            <a:spLocks noChangeArrowheads="1"/>
          </p:cNvSpPr>
          <p:nvPr/>
        </p:nvSpPr>
        <p:spPr bwMode="auto">
          <a:xfrm>
            <a:off x="4492625" y="2644775"/>
            <a:ext cx="6621463" cy="538163"/>
          </a:xfrm>
          <a:prstGeom prst="rect">
            <a:avLst/>
          </a:prstGeom>
          <a:noFill/>
          <a:ln>
            <a:noFill/>
          </a:ln>
          <a:effec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fontAlgn="auto">
              <a:spcBef>
                <a:spcPts val="0"/>
              </a:spcBef>
              <a:spcAft>
                <a:spcPts val="0"/>
              </a:spcAft>
              <a:buClr>
                <a:srgbClr val="62C400"/>
              </a:buClr>
              <a:defRPr/>
            </a:pPr>
            <a:r>
              <a:rPr lang="fr-FR" altLang="fr-FR" sz="24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 conseil officinal</a:t>
            </a:r>
          </a:p>
          <a:p>
            <a:pPr marL="171450" indent="-171450" fontAlgn="auto">
              <a:spcBef>
                <a:spcPts val="0"/>
              </a:spcBef>
              <a:spcAft>
                <a:spcPts val="0"/>
              </a:spcAft>
              <a:buClr>
                <a:srgbClr val="62C400"/>
              </a:buClr>
              <a:buFont typeface="Wingdings" panose="05000000000000000000" pitchFamily="2" charset="2"/>
              <a:buChar char=""/>
              <a:defRPr/>
            </a:pPr>
            <a:endParaRPr lang="fr-FR" altLang="fr-FR" sz="500" dirty="0">
              <a:solidFill>
                <a:srgbClr val="000099"/>
              </a:solidFill>
              <a:cs typeface="Arial" panose="020B0604020202020204" pitchFamily="34" charset="0"/>
            </a:endParaRPr>
          </a:p>
        </p:txBody>
      </p:sp>
      <p:sp>
        <p:nvSpPr>
          <p:cNvPr id="11" name="Rectangle 2"/>
          <p:cNvSpPr>
            <a:spLocks noChangeArrowheads="1"/>
          </p:cNvSpPr>
          <p:nvPr/>
        </p:nvSpPr>
        <p:spPr bwMode="auto">
          <a:xfrm>
            <a:off x="5026025" y="1665288"/>
            <a:ext cx="5005388" cy="969962"/>
          </a:xfrm>
          <a:prstGeom prst="rect">
            <a:avLst/>
          </a:prstGeom>
          <a:noFill/>
          <a:ln w="9525">
            <a:noFill/>
            <a:miter lim="800000"/>
            <a:headEnd/>
            <a:tailEnd/>
          </a:ln>
        </p:spPr>
        <p:txBody>
          <a:bodyPr>
            <a:spAutoFit/>
          </a:bodyPr>
          <a:lstStyle/>
          <a:p>
            <a:pPr>
              <a:buClr>
                <a:srgbClr val="62C400"/>
              </a:buClr>
              <a:buFontTx/>
              <a:buChar char="•"/>
              <a:tabLst>
                <a:tab pos="665163" algn="l"/>
              </a:tabLst>
            </a:pPr>
            <a:endParaRPr lang="fr-FR" altLang="fr-FR" sz="500" dirty="0">
              <a:solidFill>
                <a:srgbClr val="000099"/>
              </a:solidFill>
              <a:cs typeface="Arial" charset="0"/>
              <a:sym typeface="Wingdings" pitchFamily="2" charset="2"/>
            </a:endParaRPr>
          </a:p>
          <a:p>
            <a:pPr marL="373063" lvl="1">
              <a:buClr>
                <a:srgbClr val="62C400"/>
              </a:buClr>
              <a:tabLst>
                <a:tab pos="665163" algn="l"/>
              </a:tabLst>
            </a:pPr>
            <a:r>
              <a:rPr lang="fr-FR" altLang="fr-FR" sz="2000" dirty="0">
                <a:solidFill>
                  <a:srgbClr val="000099"/>
                </a:solidFill>
                <a:cs typeface="Arial" charset="0"/>
              </a:rPr>
              <a:t>1.1. Intérêt de l’homéopathie</a:t>
            </a:r>
          </a:p>
          <a:p>
            <a:pPr marL="373063" lvl="1">
              <a:buClr>
                <a:srgbClr val="62C400"/>
              </a:buClr>
              <a:tabLst>
                <a:tab pos="665163" algn="l"/>
              </a:tabLst>
            </a:pPr>
            <a:r>
              <a:rPr lang="fr-FR" altLang="fr-FR" sz="2000" dirty="0">
                <a:solidFill>
                  <a:srgbClr val="000099"/>
                </a:solidFill>
                <a:cs typeface="Arial" charset="0"/>
              </a:rPr>
              <a:t>1.2. Place de l’homéopathie</a:t>
            </a:r>
          </a:p>
          <a:p>
            <a:pPr>
              <a:buClr>
                <a:srgbClr val="62C400"/>
              </a:buClr>
              <a:buFontTx/>
              <a:buChar char="•"/>
              <a:tabLst>
                <a:tab pos="665163" algn="l"/>
              </a:tabLst>
            </a:pPr>
            <a:endParaRPr lang="fr-FR" altLang="fr-FR" sz="1200" dirty="0">
              <a:solidFill>
                <a:srgbClr val="000099"/>
              </a:solidFill>
              <a:cs typeface="Arial" charset="0"/>
              <a:sym typeface="Wingdings" pitchFamily="2" charset="2"/>
            </a:endParaRPr>
          </a:p>
        </p:txBody>
      </p:sp>
      <p:sp>
        <p:nvSpPr>
          <p:cNvPr id="12" name="Rectangle 2"/>
          <p:cNvSpPr>
            <a:spLocks noChangeArrowheads="1"/>
          </p:cNvSpPr>
          <p:nvPr/>
        </p:nvSpPr>
        <p:spPr bwMode="auto">
          <a:xfrm>
            <a:off x="4492625" y="3983038"/>
            <a:ext cx="6621463" cy="461962"/>
          </a:xfrm>
          <a:prstGeom prst="rect">
            <a:avLst/>
          </a:prstGeom>
          <a:noFill/>
          <a:ln w="9525">
            <a:noFill/>
            <a:miter lim="800000"/>
            <a:headEnd/>
            <a:tailEnd/>
          </a:ln>
        </p:spPr>
        <p:txBody>
          <a:bodyPr>
            <a:spAutoFit/>
          </a:bodyPr>
          <a:lstStyle/>
          <a:p>
            <a:pPr>
              <a:buClr>
                <a:srgbClr val="62C400"/>
              </a:buClr>
              <a:tabLst>
                <a:tab pos="665163" algn="l"/>
              </a:tabLst>
            </a:pPr>
            <a:r>
              <a:rPr lang="fr-FR" altLang="fr-FR" sz="2400" dirty="0">
                <a:solidFill>
                  <a:srgbClr val="000099"/>
                </a:solidFill>
                <a:cs typeface="Arial" charset="0"/>
                <a:sym typeface="Wingdings" pitchFamily="2" charset="2"/>
              </a:rPr>
              <a:t> </a:t>
            </a:r>
            <a:r>
              <a:rPr lang="fr-FR" altLang="fr-FR" sz="2000" b="1" dirty="0">
                <a:solidFill>
                  <a:srgbClr val="000099"/>
                </a:solidFill>
                <a:cs typeface="Arial" charset="0"/>
                <a:sym typeface="Wingdings" pitchFamily="2" charset="2"/>
              </a:rPr>
              <a:t>Prise en charge officinale en Gynécologie</a:t>
            </a:r>
          </a:p>
        </p:txBody>
      </p:sp>
      <p:sp>
        <p:nvSpPr>
          <p:cNvPr id="15" name="Rectangle 2"/>
          <p:cNvSpPr>
            <a:spLocks noChangeArrowheads="1"/>
          </p:cNvSpPr>
          <p:nvPr/>
        </p:nvSpPr>
        <p:spPr bwMode="auto">
          <a:xfrm>
            <a:off x="5026025" y="4408488"/>
            <a:ext cx="5027613" cy="2322512"/>
          </a:xfrm>
          <a:prstGeom prst="rect">
            <a:avLst/>
          </a:prstGeom>
          <a:noFill/>
          <a:ln w="9525">
            <a:noFill/>
            <a:miter lim="800000"/>
            <a:headEnd/>
            <a:tailEnd/>
          </a:ln>
        </p:spPr>
        <p:txBody>
          <a:bodyPr>
            <a:spAutoFit/>
          </a:bodyPr>
          <a:lstStyle/>
          <a:p>
            <a:pPr marL="171450" indent="-171450">
              <a:buClr>
                <a:srgbClr val="62C400"/>
              </a:buClr>
              <a:buFont typeface="Wingdings" pitchFamily="2" charset="2"/>
              <a:buChar char=""/>
              <a:tabLst>
                <a:tab pos="665163" algn="l"/>
              </a:tabLst>
            </a:pPr>
            <a:endParaRPr lang="fr-FR" altLang="fr-FR" sz="500" dirty="0">
              <a:solidFill>
                <a:srgbClr val="000099"/>
              </a:solidFill>
              <a:cs typeface="Arial" charset="0"/>
              <a:sym typeface="Wingdings" pitchFamily="2" charset="2"/>
            </a:endParaRPr>
          </a:p>
          <a:p>
            <a:pPr lvl="1">
              <a:buClr>
                <a:srgbClr val="62C400"/>
              </a:buClr>
              <a:tabLst>
                <a:tab pos="665163" algn="l"/>
              </a:tabLst>
            </a:pPr>
            <a:r>
              <a:rPr lang="fr-FR" altLang="fr-FR" sz="2000" dirty="0">
                <a:solidFill>
                  <a:srgbClr val="000099"/>
                </a:solidFill>
                <a:cs typeface="Arial" charset="0"/>
              </a:rPr>
              <a:t>3.1. Troubles du cycle</a:t>
            </a:r>
          </a:p>
          <a:p>
            <a:pPr lvl="1">
              <a:buClr>
                <a:srgbClr val="62C400"/>
              </a:buClr>
              <a:tabLst>
                <a:tab pos="665163" algn="l"/>
              </a:tabLst>
            </a:pPr>
            <a:r>
              <a:rPr lang="fr-FR" altLang="fr-FR" sz="2000" dirty="0">
                <a:solidFill>
                  <a:srgbClr val="000099"/>
                </a:solidFill>
                <a:cs typeface="Arial" charset="0"/>
              </a:rPr>
              <a:t>3.2. Acné juvénile </a:t>
            </a:r>
          </a:p>
          <a:p>
            <a:pPr lvl="1">
              <a:buClr>
                <a:srgbClr val="62C400"/>
              </a:buClr>
              <a:tabLst>
                <a:tab pos="665163" algn="l"/>
              </a:tabLst>
            </a:pPr>
            <a:r>
              <a:rPr lang="fr-FR" altLang="fr-FR" sz="2000" dirty="0">
                <a:solidFill>
                  <a:srgbClr val="000099"/>
                </a:solidFill>
                <a:cs typeface="Arial" charset="0"/>
              </a:rPr>
              <a:t>3.3. Cystite</a:t>
            </a:r>
          </a:p>
          <a:p>
            <a:pPr lvl="1">
              <a:buClr>
                <a:srgbClr val="62C400"/>
              </a:buClr>
              <a:tabLst>
                <a:tab pos="665163" algn="l"/>
              </a:tabLst>
            </a:pPr>
            <a:r>
              <a:rPr lang="fr-FR" altLang="fr-FR" sz="2000" dirty="0">
                <a:solidFill>
                  <a:srgbClr val="000099"/>
                </a:solidFill>
                <a:cs typeface="Arial" charset="0"/>
              </a:rPr>
              <a:t>3.4. Sevrage tabagique</a:t>
            </a:r>
          </a:p>
          <a:p>
            <a:pPr lvl="1">
              <a:buClr>
                <a:srgbClr val="62C400"/>
              </a:buClr>
              <a:tabLst>
                <a:tab pos="665163" algn="l"/>
              </a:tabLst>
            </a:pPr>
            <a:r>
              <a:rPr lang="fr-FR" altLang="fr-FR" sz="2000" dirty="0">
                <a:solidFill>
                  <a:srgbClr val="000099"/>
                </a:solidFill>
                <a:cs typeface="Arial" charset="0"/>
              </a:rPr>
              <a:t>3.5. </a:t>
            </a:r>
            <a:r>
              <a:rPr lang="fr-FR" altLang="fr-FR" sz="2000" dirty="0" err="1">
                <a:solidFill>
                  <a:srgbClr val="000099"/>
                </a:solidFill>
                <a:cs typeface="Arial" charset="0"/>
              </a:rPr>
              <a:t>Périménopause</a:t>
            </a:r>
            <a:r>
              <a:rPr lang="fr-FR" altLang="fr-FR" sz="2000">
                <a:solidFill>
                  <a:srgbClr val="000099"/>
                </a:solidFill>
                <a:cs typeface="Arial" charset="0"/>
              </a:rPr>
              <a:t> et ménopause</a:t>
            </a:r>
          </a:p>
          <a:p>
            <a:pPr lvl="1">
              <a:buClr>
                <a:srgbClr val="62C400"/>
              </a:buClr>
              <a:tabLst>
                <a:tab pos="665163" algn="l"/>
              </a:tabLst>
            </a:pPr>
            <a:r>
              <a:rPr lang="fr-FR" altLang="fr-FR" sz="2000">
                <a:solidFill>
                  <a:srgbClr val="000099"/>
                </a:solidFill>
                <a:cs typeface="Arial" charset="0"/>
              </a:rPr>
              <a:t>3.6. Grossesse</a:t>
            </a:r>
          </a:p>
          <a:p>
            <a:pPr lvl="1">
              <a:buClr>
                <a:srgbClr val="62C400"/>
              </a:buClr>
              <a:tabLst>
                <a:tab pos="665163" algn="l"/>
              </a:tabLst>
            </a:pPr>
            <a:r>
              <a:rPr lang="fr-FR" altLang="fr-FR" sz="2000">
                <a:solidFill>
                  <a:srgbClr val="000099"/>
                </a:solidFill>
                <a:cs typeface="Arial" charset="0"/>
              </a:rPr>
              <a:t>3.7. Allaitement</a:t>
            </a:r>
          </a:p>
        </p:txBody>
      </p:sp>
      <p:pic>
        <p:nvPicPr>
          <p:cNvPr id="280585" name="Image 12"/>
          <p:cNvPicPr>
            <a:picLocks noChangeAspect="1"/>
          </p:cNvPicPr>
          <p:nvPr/>
        </p:nvPicPr>
        <p:blipFill>
          <a:blip r:embed="rId5"/>
          <a:srcRect/>
          <a:stretch>
            <a:fillRect/>
          </a:stretch>
        </p:blipFill>
        <p:spPr bwMode="auto">
          <a:xfrm>
            <a:off x="10293350" y="449263"/>
            <a:ext cx="1565275" cy="1281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3" presetClass="emph" presetSubtype="2" fill="hold" grpId="0" nodeType="withEffect">
                                  <p:stCondLst>
                                    <p:cond delay="0"/>
                                  </p:stCondLst>
                                  <p:childTnLst>
                                    <p:animClr clrSpc="rgb" dir="cw">
                                      <p:cBhvr override="childStyle">
                                        <p:cTn id="16" dur="500" fill="hold"/>
                                        <p:tgtEl>
                                          <p:spTgt spid="6"/>
                                        </p:tgtEl>
                                        <p:attrNameLst>
                                          <p:attrName>style.color</p:attrName>
                                        </p:attrNameLst>
                                      </p:cBhvr>
                                      <p:to>
                                        <a:srgbClr val="B5E1E1"/>
                                      </p:to>
                                    </p:animClr>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3" presetClass="emph" presetSubtype="2" fill="hold" grpId="1" nodeType="withEffect">
                                  <p:stCondLst>
                                    <p:cond delay="0"/>
                                  </p:stCondLst>
                                  <p:childTnLst>
                                    <p:animClr clrSpc="rgb" dir="cw">
                                      <p:cBhvr override="childStyle">
                                        <p:cTn id="30" dur="500" fill="hold"/>
                                        <p:tgtEl>
                                          <p:spTgt spid="10"/>
                                        </p:tgtEl>
                                        <p:attrNameLst>
                                          <p:attrName>style.color</p:attrName>
                                        </p:attrNameLst>
                                      </p:cBhvr>
                                      <p:to>
                                        <a:srgbClr val="B5E1E1"/>
                                      </p:to>
                                    </p:animClr>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P spid="10" grpId="1"/>
      <p:bldP spid="11" grpId="0"/>
      <p:bldP spid="11" grpId="1"/>
      <p:bldP spid="12"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7"/>
          <p:cNvSpPr txBox="1">
            <a:spLocks noChangeArrowheads="1"/>
          </p:cNvSpPr>
          <p:nvPr/>
        </p:nvSpPr>
        <p:spPr bwMode="auto">
          <a:xfrm>
            <a:off x="1944688" y="2659063"/>
            <a:ext cx="8137525" cy="3140075"/>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Conseil en </a:t>
            </a:r>
            <a:r>
              <a:rPr lang="fr-FR" altLang="fr-FR" sz="2000" b="1" dirty="0">
                <a:solidFill>
                  <a:srgbClr val="000099"/>
                </a:solidFill>
                <a:cs typeface="Arial" panose="020B0604020202020204" pitchFamily="34" charset="0"/>
              </a:rPr>
              <a:t>1ère intention</a:t>
            </a:r>
          </a:p>
          <a:p>
            <a:pPr fontAlgn="auto">
              <a:lnSpc>
                <a:spcPct val="120000"/>
              </a:lnSpc>
              <a:spcBef>
                <a:spcPts val="0"/>
              </a:spcBef>
              <a:spcAft>
                <a:spcPts val="0"/>
              </a:spcAft>
              <a:buClr>
                <a:srgbClr val="62C400"/>
              </a:buClr>
              <a:buFontTx/>
              <a:buChar char="•"/>
              <a:defRPr/>
            </a:pPr>
            <a:endParaRPr lang="fr-FR" altLang="fr-FR" sz="2000" b="1"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En cas </a:t>
            </a:r>
            <a:r>
              <a:rPr lang="fr-FR" altLang="fr-FR" sz="2000" b="1" dirty="0">
                <a:solidFill>
                  <a:srgbClr val="000099"/>
                </a:solidFill>
                <a:cs typeface="Arial" panose="020B0604020202020204" pitchFamily="34" charset="0"/>
              </a:rPr>
              <a:t>d’acnés discrètes et de moyenne importance</a:t>
            </a:r>
          </a:p>
          <a:p>
            <a:pPr marL="0" indent="0" fontAlgn="auto">
              <a:lnSpc>
                <a:spcPct val="120000"/>
              </a:lnSpc>
              <a:spcBef>
                <a:spcPts val="0"/>
              </a:spcBef>
              <a:spcAft>
                <a:spcPts val="0"/>
              </a:spcAft>
              <a:buClr>
                <a:srgbClr val="62C400"/>
              </a:buClr>
              <a:defRPr/>
            </a:pPr>
            <a:endParaRPr lang="fr-FR" altLang="fr-FR" sz="2000" b="1"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Prévoir une </a:t>
            </a:r>
            <a:r>
              <a:rPr lang="fr-FR" altLang="fr-FR" sz="2000" b="1" dirty="0">
                <a:solidFill>
                  <a:srgbClr val="000099"/>
                </a:solidFill>
                <a:cs typeface="Arial" panose="020B0604020202020204" pitchFamily="34" charset="0"/>
              </a:rPr>
              <a:t>consultation médicale pour traitement de terrain</a:t>
            </a:r>
          </a:p>
          <a:p>
            <a:pPr lvl="1" fontAlgn="auto">
              <a:spcBef>
                <a:spcPct val="50000"/>
              </a:spcBef>
              <a:spcAft>
                <a:spcPts val="0"/>
              </a:spcAft>
              <a:buClr>
                <a:srgbClr val="62C400"/>
              </a:buClr>
              <a:buFont typeface="Tahoma" panose="020B0604030504040204" pitchFamily="34" charset="0"/>
              <a:buChar char="-"/>
              <a:defRPr/>
            </a:pPr>
            <a:endParaRPr lang="fr-FR" altLang="ja-JP" sz="2000" b="1" dirty="0">
              <a:solidFill>
                <a:srgbClr val="000099"/>
              </a:solidFill>
              <a:cs typeface="Arial" panose="020B0604020202020204" pitchFamily="34" charset="0"/>
            </a:endParaRPr>
          </a:p>
        </p:txBody>
      </p:sp>
      <p:pic>
        <p:nvPicPr>
          <p:cNvPr id="372738" name="Image 1"/>
          <p:cNvPicPr>
            <a:picLocks noChangeAspect="1"/>
          </p:cNvPicPr>
          <p:nvPr/>
        </p:nvPicPr>
        <p:blipFill>
          <a:blip r:embed="rId4"/>
          <a:srcRect/>
          <a:stretch>
            <a:fillRect/>
          </a:stretch>
        </p:blipFill>
        <p:spPr bwMode="auto">
          <a:xfrm>
            <a:off x="7124700" y="1639888"/>
            <a:ext cx="1316038" cy="1095375"/>
          </a:xfrm>
          <a:prstGeom prst="rect">
            <a:avLst/>
          </a:prstGeom>
          <a:noFill/>
          <a:ln w="9525">
            <a:noFill/>
            <a:miter lim="800000"/>
            <a:headEnd/>
            <a:tailEnd/>
          </a:ln>
        </p:spPr>
      </p:pic>
      <p:sp>
        <p:nvSpPr>
          <p:cNvPr id="372739"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3.2. Acné juvénile</a:t>
            </a:r>
          </a:p>
        </p:txBody>
      </p:sp>
      <p:sp>
        <p:nvSpPr>
          <p:cNvPr id="7"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372741" name="Picture 2" descr="Afficher l'image d'origine"/>
          <p:cNvPicPr>
            <a:picLocks noChangeAspect="1" noChangeArrowheads="1"/>
          </p:cNvPicPr>
          <p:nvPr/>
        </p:nvPicPr>
        <p:blipFill>
          <a:blip r:embed="rId5"/>
          <a:srcRect/>
          <a:stretch>
            <a:fillRect/>
          </a:stretch>
        </p:blipFill>
        <p:spPr bwMode="auto">
          <a:xfrm>
            <a:off x="828675" y="4627563"/>
            <a:ext cx="815975" cy="1171575"/>
          </a:xfrm>
          <a:prstGeom prst="rect">
            <a:avLst/>
          </a:prstGeom>
          <a:noFill/>
          <a:ln w="9525">
            <a:noFill/>
            <a:miter lim="800000"/>
            <a:headEnd/>
            <a:tailEnd/>
          </a:ln>
        </p:spPr>
      </p:pic>
      <p:pic>
        <p:nvPicPr>
          <p:cNvPr id="372742" name="Image 8"/>
          <p:cNvPicPr>
            <a:picLocks noChangeAspect="1"/>
          </p:cNvPicPr>
          <p:nvPr/>
        </p:nvPicPr>
        <p:blipFill>
          <a:blip r:embed="rId6"/>
          <a:srcRect/>
          <a:stretch>
            <a:fillRect/>
          </a:stretch>
        </p:blipFill>
        <p:spPr bwMode="auto">
          <a:xfrm>
            <a:off x="742950" y="2735263"/>
            <a:ext cx="987425" cy="1017587"/>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66" name="Text Box 18"/>
          <p:cNvSpPr txBox="1">
            <a:spLocks noChangeArrowheads="1"/>
          </p:cNvSpPr>
          <p:nvPr/>
        </p:nvSpPr>
        <p:spPr bwMode="auto">
          <a:xfrm>
            <a:off x="311150" y="3422650"/>
            <a:ext cx="6038850" cy="338138"/>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Si acné </a:t>
            </a:r>
            <a:r>
              <a:rPr lang="fr-FR" altLang="fr-FR" sz="1600" b="1">
                <a:solidFill>
                  <a:srgbClr val="000099"/>
                </a:solidFill>
                <a:ea typeface="ＭＳ Ｐゴシック"/>
                <a:cs typeface="ＭＳ Ｐゴシック"/>
              </a:rPr>
              <a:t>indurée, pustuleuse</a:t>
            </a:r>
            <a:r>
              <a:rPr lang="fr-FR" altLang="fr-FR" sz="1600">
                <a:solidFill>
                  <a:srgbClr val="000099"/>
                </a:solidFill>
                <a:ea typeface="ＭＳ Ｐゴシック"/>
                <a:cs typeface="ＭＳ Ｐゴシック"/>
              </a:rPr>
              <a:t> du visage, du dos, du thorax</a:t>
            </a:r>
          </a:p>
        </p:txBody>
      </p:sp>
      <p:sp>
        <p:nvSpPr>
          <p:cNvPr id="232467" name="Text Box 19"/>
          <p:cNvSpPr txBox="1">
            <a:spLocks noChangeArrowheads="1"/>
          </p:cNvSpPr>
          <p:nvPr/>
        </p:nvSpPr>
        <p:spPr bwMode="auto">
          <a:xfrm>
            <a:off x="311150" y="2243138"/>
            <a:ext cx="5835650" cy="338137"/>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Si peau </a:t>
            </a:r>
            <a:r>
              <a:rPr lang="fr-FR" altLang="fr-FR" sz="1600" b="1">
                <a:solidFill>
                  <a:srgbClr val="000099"/>
                </a:solidFill>
                <a:ea typeface="ＭＳ Ｐゴシック"/>
                <a:cs typeface="ＭＳ Ｐゴシック"/>
              </a:rPr>
              <a:t>grasse, huileuse</a:t>
            </a:r>
            <a:r>
              <a:rPr lang="fr-FR" altLang="fr-FR" sz="1600">
                <a:solidFill>
                  <a:srgbClr val="000099"/>
                </a:solidFill>
                <a:ea typeface="ＭＳ Ｐゴシック"/>
                <a:cs typeface="ＭＳ Ｐゴシック"/>
              </a:rPr>
              <a:t>, parsemée de </a:t>
            </a:r>
            <a:r>
              <a:rPr lang="fr-FR" altLang="fr-FR" sz="1600" b="1">
                <a:solidFill>
                  <a:srgbClr val="000099"/>
                </a:solidFill>
                <a:ea typeface="ＭＳ Ｐゴシック"/>
                <a:cs typeface="ＭＳ Ｐゴシック"/>
              </a:rPr>
              <a:t>comédons</a:t>
            </a:r>
          </a:p>
        </p:txBody>
      </p:sp>
      <p:sp>
        <p:nvSpPr>
          <p:cNvPr id="232472" name="Text Box 24"/>
          <p:cNvSpPr txBox="1">
            <a:spLocks noChangeArrowheads="1"/>
          </p:cNvSpPr>
          <p:nvPr/>
        </p:nvSpPr>
        <p:spPr bwMode="auto">
          <a:xfrm>
            <a:off x="311150" y="4587875"/>
            <a:ext cx="4824413" cy="581025"/>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Si acné ponctuée </a:t>
            </a:r>
          </a:p>
          <a:p>
            <a:pPr marL="177800" indent="-177800" eaLnBrk="0" fontAlgn="auto" hangingPunct="0">
              <a:spcBef>
                <a:spcPts val="0"/>
              </a:spcBef>
              <a:spcAft>
                <a:spcPts val="0"/>
              </a:spcAft>
              <a:buClr>
                <a:srgbClr val="62C400"/>
              </a:buClr>
              <a:defRPr/>
            </a:pPr>
            <a:r>
              <a:rPr lang="fr-FR" altLang="fr-FR" sz="1600" b="1" i="1" dirty="0">
                <a:solidFill>
                  <a:srgbClr val="000099"/>
                </a:solidFill>
                <a:latin typeface="Arial"/>
              </a:rPr>
              <a:t>		 Aggravation avant ou pendant les règles</a:t>
            </a:r>
          </a:p>
        </p:txBody>
      </p:sp>
      <p:sp>
        <p:nvSpPr>
          <p:cNvPr id="11" name="Text Box 6"/>
          <p:cNvSpPr>
            <a:spLocks noChangeArrowheads="1"/>
          </p:cNvSpPr>
          <p:nvPr/>
        </p:nvSpPr>
        <p:spPr bwMode="auto">
          <a:xfrm>
            <a:off x="7893050" y="2143125"/>
            <a:ext cx="3252788"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Selenium metallicum 9 CH</a:t>
            </a:r>
          </a:p>
          <a:p>
            <a:pPr algn="r" eaLnBrk="0" hangingPunct="0"/>
            <a:r>
              <a:rPr lang="fr-FR" altLang="fr-FR" sz="1600">
                <a:solidFill>
                  <a:srgbClr val="000099"/>
                </a:solidFill>
                <a:cs typeface="Arial" charset="0"/>
              </a:rPr>
              <a:t>5 granules matin et soir</a:t>
            </a:r>
          </a:p>
        </p:txBody>
      </p:sp>
      <p:sp>
        <p:nvSpPr>
          <p:cNvPr id="12" name="Text Box 6"/>
          <p:cNvSpPr>
            <a:spLocks noChangeArrowheads="1"/>
          </p:cNvSpPr>
          <p:nvPr/>
        </p:nvSpPr>
        <p:spPr bwMode="auto">
          <a:xfrm>
            <a:off x="7893050" y="3409950"/>
            <a:ext cx="3252788"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Kalium bromatum 9 CH</a:t>
            </a:r>
          </a:p>
          <a:p>
            <a:pPr algn="r" eaLnBrk="0" hangingPunct="0"/>
            <a:r>
              <a:rPr lang="fr-FR" altLang="fr-FR" sz="1600">
                <a:solidFill>
                  <a:srgbClr val="000099"/>
                </a:solidFill>
                <a:cs typeface="Arial" charset="0"/>
              </a:rPr>
              <a:t>5 granules matin et soir</a:t>
            </a:r>
          </a:p>
        </p:txBody>
      </p:sp>
      <p:sp>
        <p:nvSpPr>
          <p:cNvPr id="13" name="Text Box 6"/>
          <p:cNvSpPr>
            <a:spLocks noChangeArrowheads="1"/>
          </p:cNvSpPr>
          <p:nvPr/>
        </p:nvSpPr>
        <p:spPr bwMode="auto">
          <a:xfrm>
            <a:off x="7893050" y="4560888"/>
            <a:ext cx="3252788"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Eugenia jambosa 9 CH</a:t>
            </a:r>
          </a:p>
          <a:p>
            <a:pPr algn="r" eaLnBrk="0" hangingPunct="0"/>
            <a:r>
              <a:rPr lang="fr-FR" altLang="fr-FR" sz="1600">
                <a:solidFill>
                  <a:srgbClr val="000099"/>
                </a:solidFill>
                <a:cs typeface="Arial" charset="0"/>
              </a:rPr>
              <a:t>5 granules matin et soir</a:t>
            </a:r>
          </a:p>
        </p:txBody>
      </p:sp>
      <p:sp>
        <p:nvSpPr>
          <p:cNvPr id="374791"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3.2. Acné juvénile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4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2466"/>
                                        </p:tgtEl>
                                        <p:attrNameLst>
                                          <p:attrName>style.visibility</p:attrName>
                                        </p:attrNameLst>
                                      </p:cBhvr>
                                      <p:to>
                                        <p:strVal val="visible"/>
                                      </p:to>
                                    </p:set>
                                    <p:animEffect transition="in" filter="fade">
                                      <p:cBhvr>
                                        <p:cTn id="15" dur="500"/>
                                        <p:tgtEl>
                                          <p:spTgt spid="23246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247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66" grpId="0"/>
      <p:bldP spid="232467" grpId="0"/>
      <p:bldP spid="232472" grpId="0"/>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273050" y="1811338"/>
            <a:ext cx="4240213" cy="581025"/>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95900" algn="r"/>
              </a:tabLst>
            </a:pPr>
            <a:r>
              <a:rPr lang="fr-FR" altLang="fr-FR" sz="1600">
                <a:solidFill>
                  <a:srgbClr val="000099"/>
                </a:solidFill>
                <a:ea typeface="ＭＳ Ｐゴシック"/>
                <a:cs typeface="ＭＳ Ｐゴシック"/>
              </a:rPr>
              <a:t>Acné </a:t>
            </a:r>
            <a:r>
              <a:rPr lang="fr-FR" altLang="fr-FR" sz="1600" b="1">
                <a:solidFill>
                  <a:srgbClr val="000099"/>
                </a:solidFill>
                <a:ea typeface="ＭＳ Ｐゴシック"/>
                <a:cs typeface="ＭＳ Ｐゴシック"/>
              </a:rPr>
              <a:t>papuleuse</a:t>
            </a:r>
            <a:r>
              <a:rPr lang="fr-FR" altLang="fr-FR" sz="1600">
                <a:solidFill>
                  <a:srgbClr val="000099"/>
                </a:solidFill>
                <a:ea typeface="ＭＳ Ｐゴシック"/>
                <a:cs typeface="ＭＳ Ｐゴシック"/>
              </a:rPr>
              <a:t> </a:t>
            </a:r>
            <a:r>
              <a:rPr lang="fr-FR" altLang="fr-FR" sz="1600" b="1">
                <a:solidFill>
                  <a:srgbClr val="000099"/>
                </a:solidFill>
                <a:ea typeface="ＭＳ Ｐゴシック"/>
                <a:cs typeface="ＭＳ Ｐゴシック"/>
              </a:rPr>
              <a:t>du front et du dos</a:t>
            </a:r>
          </a:p>
          <a:p>
            <a:pPr marL="285750" indent="-285750" eaLnBrk="0" hangingPunct="0">
              <a:buClr>
                <a:srgbClr val="62C400"/>
              </a:buClr>
              <a:tabLst>
                <a:tab pos="200025" algn="l"/>
                <a:tab pos="5295900" algn="r"/>
              </a:tabLst>
            </a:pPr>
            <a:r>
              <a:rPr lang="fr-FR" altLang="fr-FR" sz="1600">
                <a:solidFill>
                  <a:srgbClr val="000099"/>
                </a:solidFill>
                <a:ea typeface="ＭＳ Ｐゴシック"/>
                <a:cs typeface="ＭＳ Ｐゴシック"/>
              </a:rPr>
              <a:t>	 Peau </a:t>
            </a:r>
            <a:r>
              <a:rPr lang="fr-FR" altLang="fr-FR" sz="1600" b="1">
                <a:solidFill>
                  <a:srgbClr val="000099"/>
                </a:solidFill>
                <a:ea typeface="ＭＳ Ｐゴシック"/>
                <a:cs typeface="ＭＳ Ｐゴシック"/>
              </a:rPr>
              <a:t>grasse</a:t>
            </a:r>
            <a:r>
              <a:rPr lang="fr-FR" altLang="fr-FR" sz="1600">
                <a:solidFill>
                  <a:srgbClr val="000099"/>
                </a:solidFill>
                <a:ea typeface="ＭＳ Ｐゴシック"/>
                <a:cs typeface="ＭＳ Ｐゴシック"/>
              </a:rPr>
              <a:t> sur </a:t>
            </a:r>
            <a:r>
              <a:rPr lang="fr-FR" altLang="fr-FR" sz="1600" b="1">
                <a:solidFill>
                  <a:srgbClr val="000099"/>
                </a:solidFill>
                <a:ea typeface="ＭＳ Ｐゴシック"/>
                <a:cs typeface="ＭＳ Ｐゴシック"/>
              </a:rPr>
              <a:t>le front, nez, menton</a:t>
            </a:r>
          </a:p>
        </p:txBody>
      </p:sp>
      <p:sp>
        <p:nvSpPr>
          <p:cNvPr id="16" name="Text Box 6"/>
          <p:cNvSpPr>
            <a:spLocks noChangeArrowheads="1"/>
          </p:cNvSpPr>
          <p:nvPr/>
        </p:nvSpPr>
        <p:spPr bwMode="auto">
          <a:xfrm>
            <a:off x="8378825" y="1752600"/>
            <a:ext cx="2763838"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Sulfur iodatum 15 CH</a:t>
            </a:r>
          </a:p>
          <a:p>
            <a:pPr algn="r" eaLnBrk="0" hangingPunct="0"/>
            <a:r>
              <a:rPr lang="fr-FR" altLang="fr-FR" sz="1600">
                <a:solidFill>
                  <a:srgbClr val="000099"/>
                </a:solidFill>
                <a:cs typeface="Arial" charset="0"/>
              </a:rPr>
              <a:t>5 granules par jour</a:t>
            </a:r>
          </a:p>
        </p:txBody>
      </p:sp>
      <p:sp>
        <p:nvSpPr>
          <p:cNvPr id="20" name="Rectangle 19"/>
          <p:cNvSpPr/>
          <p:nvPr/>
        </p:nvSpPr>
        <p:spPr>
          <a:xfrm>
            <a:off x="273050" y="3257550"/>
            <a:ext cx="4156075" cy="585788"/>
          </a:xfrm>
          <a:prstGeom prst="rect">
            <a:avLst/>
          </a:prstGeom>
        </p:spPr>
        <p:txBody>
          <a:bodyPr wrap="none">
            <a:spAutoFit/>
          </a:bodyPr>
          <a:lstStyle/>
          <a:p>
            <a:pPr marL="285750" indent="-285750" eaLnBrk="0" fontAlgn="auto" hangingPunct="0">
              <a:spcBef>
                <a:spcPts val="0"/>
              </a:spcBef>
              <a:spcAft>
                <a:spcPts val="0"/>
              </a:spcAft>
              <a:buClr>
                <a:srgbClr val="33CC33"/>
              </a:buClr>
              <a:buFontTx/>
              <a:buBlip>
                <a:blip r:embed="rId3"/>
              </a:buBlip>
              <a:defRPr/>
            </a:pPr>
            <a:r>
              <a:rPr lang="fr-FR" altLang="fr-FR" sz="1600" dirty="0">
                <a:solidFill>
                  <a:srgbClr val="000099"/>
                </a:solidFill>
                <a:latin typeface="+mn-lt"/>
              </a:rPr>
              <a:t>Si </a:t>
            </a:r>
            <a:r>
              <a:rPr lang="fr-FR" altLang="fr-FR" sz="1600" b="1" dirty="0">
                <a:solidFill>
                  <a:srgbClr val="000099"/>
                </a:solidFill>
                <a:latin typeface="+mn-lt"/>
              </a:rPr>
              <a:t>acné sévère, </a:t>
            </a:r>
          </a:p>
          <a:p>
            <a:pPr marL="274638" eaLnBrk="0" fontAlgn="auto" hangingPunct="0">
              <a:spcBef>
                <a:spcPts val="0"/>
              </a:spcBef>
              <a:spcAft>
                <a:spcPts val="0"/>
              </a:spcAft>
              <a:buClr>
                <a:srgbClr val="33CC33"/>
              </a:buClr>
              <a:defRPr/>
            </a:pPr>
            <a:r>
              <a:rPr lang="fr-FR" altLang="fr-FR" sz="1600" b="1" dirty="0">
                <a:solidFill>
                  <a:srgbClr val="000099"/>
                </a:solidFill>
                <a:latin typeface="+mn-lt"/>
              </a:rPr>
              <a:t>dans la cadre d’une hyper androgénie</a:t>
            </a:r>
          </a:p>
        </p:txBody>
      </p:sp>
      <p:sp>
        <p:nvSpPr>
          <p:cNvPr id="21" name="Text Box 6"/>
          <p:cNvSpPr>
            <a:spLocks noChangeArrowheads="1"/>
          </p:cNvSpPr>
          <p:nvPr/>
        </p:nvSpPr>
        <p:spPr bwMode="auto">
          <a:xfrm>
            <a:off x="7769225" y="3136900"/>
            <a:ext cx="3373438" cy="952500"/>
          </a:xfrm>
          <a:prstGeom prst="roundRect">
            <a:avLst>
              <a:gd name="adj" fmla="val 16667"/>
            </a:avLst>
          </a:prstGeom>
          <a:noFill/>
          <a:ln w="12700">
            <a:solidFill>
              <a:srgbClr val="92D050"/>
            </a:solidFill>
            <a:miter lim="800000"/>
            <a:headEnd/>
            <a:tailEnd/>
          </a:ln>
        </p:spPr>
        <p:txBody>
          <a:bodyPr>
            <a:spAutoFit/>
          </a:bodyPr>
          <a:lstStyle/>
          <a:p>
            <a:pPr algn="r" eaLnBrk="0" hangingPunct="0">
              <a:spcBef>
                <a:spcPct val="50000"/>
              </a:spcBef>
            </a:pPr>
            <a:r>
              <a:rPr lang="fr-FR" altLang="fr-FR" b="1">
                <a:solidFill>
                  <a:srgbClr val="000099"/>
                </a:solidFill>
                <a:cs typeface="Arial" charset="0"/>
              </a:rPr>
              <a:t>DHA-S 30 CH</a:t>
            </a:r>
          </a:p>
          <a:p>
            <a:pPr algn="r" eaLnBrk="0" hangingPunct="0"/>
            <a:r>
              <a:rPr lang="fr-FR" altLang="fr-FR" sz="1600">
                <a:solidFill>
                  <a:srgbClr val="000099"/>
                </a:solidFill>
                <a:cs typeface="Arial" charset="0"/>
              </a:rPr>
              <a:t>(déhydro-épiandrostérone sulfate)</a:t>
            </a:r>
          </a:p>
          <a:p>
            <a:pPr algn="r" eaLnBrk="0" hangingPunct="0"/>
            <a:r>
              <a:rPr lang="fr-FR" altLang="fr-FR" sz="1600">
                <a:solidFill>
                  <a:srgbClr val="000099"/>
                </a:solidFill>
                <a:cs typeface="Arial" charset="0"/>
              </a:rPr>
              <a:t>5 granules par jour </a:t>
            </a:r>
          </a:p>
        </p:txBody>
      </p:sp>
      <p:sp>
        <p:nvSpPr>
          <p:cNvPr id="376837"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3.2. Acné juvénile</a:t>
            </a:r>
          </a:p>
        </p:txBody>
      </p:sp>
      <p:sp>
        <p:nvSpPr>
          <p:cNvPr id="9" name="Rectangle 8"/>
          <p:cNvSpPr>
            <a:spLocks noChangeArrowheads="1"/>
          </p:cNvSpPr>
          <p:nvPr/>
        </p:nvSpPr>
        <p:spPr bwMode="auto">
          <a:xfrm>
            <a:off x="273050" y="5075238"/>
            <a:ext cx="3586163" cy="339725"/>
          </a:xfrm>
          <a:prstGeom prst="rect">
            <a:avLst/>
          </a:prstGeom>
          <a:noFill/>
          <a:ln w="9525">
            <a:noFill/>
            <a:miter lim="800000"/>
            <a:headEnd/>
            <a:tailEnd/>
          </a:ln>
        </p:spPr>
        <p:txBody>
          <a:bodyPr wrap="none">
            <a:spAutoFit/>
          </a:bodyPr>
          <a:lstStyle/>
          <a:p>
            <a:pPr marL="285750" indent="-285750" eaLnBrk="0" hangingPunct="0">
              <a:spcBef>
                <a:spcPct val="50000"/>
              </a:spcBef>
              <a:buClr>
                <a:srgbClr val="33CC33"/>
              </a:buClr>
              <a:buFontTx/>
              <a:buBlip>
                <a:blip r:embed="rId3"/>
              </a:buBlip>
            </a:pPr>
            <a:r>
              <a:rPr lang="fr-FR" altLang="fr-FR" sz="1600" i="1">
                <a:solidFill>
                  <a:srgbClr val="000099"/>
                </a:solidFill>
              </a:rPr>
              <a:t>Si </a:t>
            </a:r>
            <a:r>
              <a:rPr lang="fr-FR" altLang="fr-FR" sz="1600" b="1" i="1">
                <a:solidFill>
                  <a:srgbClr val="000099"/>
                </a:solidFill>
              </a:rPr>
              <a:t>aggravation en prémenstruel </a:t>
            </a:r>
          </a:p>
        </p:txBody>
      </p:sp>
      <p:sp>
        <p:nvSpPr>
          <p:cNvPr id="10" name="Text Box 6"/>
          <p:cNvSpPr>
            <a:spLocks noChangeArrowheads="1"/>
          </p:cNvSpPr>
          <p:nvPr/>
        </p:nvSpPr>
        <p:spPr bwMode="auto">
          <a:xfrm>
            <a:off x="7448550" y="4954588"/>
            <a:ext cx="3694113" cy="681037"/>
          </a:xfrm>
          <a:prstGeom prst="roundRect">
            <a:avLst>
              <a:gd name="adj" fmla="val 16667"/>
            </a:avLst>
          </a:prstGeom>
          <a:noFill/>
          <a:ln w="12700">
            <a:solidFill>
              <a:srgbClr val="92D050"/>
            </a:solidFill>
            <a:miter lim="800000"/>
            <a:headEnd/>
            <a:tailEnd/>
          </a:ln>
        </p:spPr>
        <p:txBody>
          <a:bodyPr>
            <a:spAutoFit/>
          </a:bodyPr>
          <a:lstStyle/>
          <a:p>
            <a:pPr algn="r" eaLnBrk="0" hangingPunct="0">
              <a:spcBef>
                <a:spcPct val="50000"/>
              </a:spcBef>
            </a:pPr>
            <a:r>
              <a:rPr lang="fr-FR" altLang="fr-FR" b="1">
                <a:solidFill>
                  <a:srgbClr val="000099"/>
                </a:solidFill>
                <a:cs typeface="Arial" charset="0"/>
              </a:rPr>
              <a:t>Folliculinum 15 CH</a:t>
            </a:r>
          </a:p>
          <a:p>
            <a:pPr algn="r" eaLnBrk="0" hangingPunct="0"/>
            <a:r>
              <a:rPr lang="fr-FR" sz="1600">
                <a:solidFill>
                  <a:srgbClr val="000099"/>
                </a:solidFill>
                <a:cs typeface="Arial" charset="0"/>
              </a:rPr>
              <a:t>1 dose 8</a:t>
            </a:r>
            <a:r>
              <a:rPr lang="fr-FR" sz="1600" baseline="30000">
                <a:solidFill>
                  <a:srgbClr val="000099"/>
                </a:solidFill>
                <a:cs typeface="Arial" charset="0"/>
              </a:rPr>
              <a:t>ème</a:t>
            </a:r>
            <a:r>
              <a:rPr lang="fr-FR" sz="1600">
                <a:solidFill>
                  <a:srgbClr val="000099"/>
                </a:solidFill>
                <a:cs typeface="Arial" charset="0"/>
              </a:rPr>
              <a:t> et 20</a:t>
            </a:r>
            <a:r>
              <a:rPr lang="fr-FR" sz="1600" baseline="30000">
                <a:solidFill>
                  <a:srgbClr val="000099"/>
                </a:solidFill>
                <a:cs typeface="Arial" charset="0"/>
              </a:rPr>
              <a:t>ème</a:t>
            </a:r>
            <a:r>
              <a:rPr lang="fr-FR" sz="1600">
                <a:solidFill>
                  <a:srgbClr val="000099"/>
                </a:solidFill>
                <a:cs typeface="Arial" charset="0"/>
              </a:rPr>
              <a:t> jour du cycle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20" grpId="0"/>
      <p:bldP spid="21" grpId="0" animBg="1"/>
      <p:bldP spid="9" grpId="0"/>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3.3. Cystite</a:t>
            </a:r>
          </a:p>
        </p:txBody>
      </p:sp>
      <p:sp>
        <p:nvSpPr>
          <p:cNvPr id="2" name="Rectangle 1"/>
          <p:cNvSpPr/>
          <p:nvPr/>
        </p:nvSpPr>
        <p:spPr>
          <a:xfrm>
            <a:off x="842963" y="2212975"/>
            <a:ext cx="10282237" cy="4170363"/>
          </a:xfrm>
          <a:prstGeom prst="rect">
            <a:avLst/>
          </a:prstGeom>
        </p:spPr>
        <p:txBody>
          <a:bodyPr>
            <a:spAutoFit/>
          </a:bodyPr>
          <a:lstStyle/>
          <a:p>
            <a:pPr marL="269875" indent="-269875" fontAlgn="auto">
              <a:spcBef>
                <a:spcPts val="0"/>
              </a:spcBef>
              <a:spcAft>
                <a:spcPts val="0"/>
              </a:spcAft>
              <a:buFontTx/>
              <a:buBlip>
                <a:blip r:embed="rId3"/>
              </a:buBlip>
              <a:defRPr/>
            </a:pPr>
            <a:r>
              <a:rPr lang="fr-FR" sz="2000" b="1" dirty="0">
                <a:solidFill>
                  <a:srgbClr val="000099"/>
                </a:solidFill>
                <a:latin typeface="Arial" panose="020B0604020202020204" pitchFamily="34" charset="0"/>
                <a:cs typeface="Arial" panose="020B0604020202020204" pitchFamily="34" charset="0"/>
              </a:rPr>
              <a:t>Inflammation</a:t>
            </a:r>
            <a:r>
              <a:rPr lang="fr-FR" sz="2000" dirty="0">
                <a:solidFill>
                  <a:srgbClr val="000099"/>
                </a:solidFill>
                <a:latin typeface="Arial" panose="020B0604020202020204" pitchFamily="34" charset="0"/>
                <a:cs typeface="Arial" panose="020B0604020202020204" pitchFamily="34" charset="0"/>
              </a:rPr>
              <a:t> aigüe et/ou chronique de la </a:t>
            </a:r>
            <a:r>
              <a:rPr lang="fr-FR" sz="2000" b="1" dirty="0">
                <a:solidFill>
                  <a:srgbClr val="000099"/>
                </a:solidFill>
                <a:latin typeface="Arial" panose="020B0604020202020204" pitchFamily="34" charset="0"/>
                <a:cs typeface="Arial" panose="020B0604020202020204" pitchFamily="34" charset="0"/>
              </a:rPr>
              <a:t>vessie</a:t>
            </a:r>
            <a:r>
              <a:rPr lang="fr-FR" sz="2000" dirty="0">
                <a:solidFill>
                  <a:srgbClr val="000099"/>
                </a:solidFill>
                <a:latin typeface="Arial" panose="020B0604020202020204" pitchFamily="34" charset="0"/>
                <a:cs typeface="Arial" panose="020B0604020202020204" pitchFamily="34" charset="0"/>
              </a:rPr>
              <a:t> </a:t>
            </a:r>
          </a:p>
          <a:p>
            <a:pPr marL="269875" indent="-269875" fontAlgn="auto">
              <a:spcBef>
                <a:spcPts val="1200"/>
              </a:spcBef>
              <a:spcAft>
                <a:spcPts val="0"/>
              </a:spcAft>
              <a:buFontTx/>
              <a:buBlip>
                <a:blip r:embed="rId3"/>
              </a:buBlip>
              <a:defRPr/>
            </a:pPr>
            <a:r>
              <a:rPr lang="fr-FR" sz="2000" b="1" dirty="0">
                <a:solidFill>
                  <a:srgbClr val="000099"/>
                </a:solidFill>
                <a:latin typeface="Arial" panose="020B0604020202020204" pitchFamily="34" charset="0"/>
                <a:cs typeface="Arial" panose="020B0604020202020204" pitchFamily="34" charset="0"/>
              </a:rPr>
              <a:t>Symptômes : </a:t>
            </a:r>
          </a:p>
          <a:p>
            <a:pPr marL="800100" lvl="1" indent="-342900" fontAlgn="auto">
              <a:spcBef>
                <a:spcPts val="600"/>
              </a:spcBef>
              <a:spcAft>
                <a:spcPts val="0"/>
              </a:spcAft>
              <a:buFont typeface="Arial" panose="020B0604020202020204" pitchFamily="34" charset="0"/>
              <a:buChar char="-"/>
              <a:defRPr/>
            </a:pPr>
            <a:r>
              <a:rPr lang="fr-FR" sz="2000" dirty="0">
                <a:solidFill>
                  <a:srgbClr val="000099"/>
                </a:solidFill>
                <a:latin typeface="Arial" panose="020B0604020202020204" pitchFamily="34" charset="0"/>
                <a:cs typeface="Arial" panose="020B0604020202020204" pitchFamily="34" charset="0"/>
              </a:rPr>
              <a:t>brûlures ou douleurs en urinant (avant, pendant, après), </a:t>
            </a:r>
          </a:p>
          <a:p>
            <a:pPr marL="800100" lvl="1" indent="-342900" fontAlgn="auto">
              <a:spcBef>
                <a:spcPts val="600"/>
              </a:spcBef>
              <a:spcAft>
                <a:spcPts val="0"/>
              </a:spcAft>
              <a:buFont typeface="Arial" panose="020B0604020202020204" pitchFamily="34" charset="0"/>
              <a:buChar char="-"/>
              <a:defRPr/>
            </a:pPr>
            <a:r>
              <a:rPr lang="fr-FR" sz="2000" dirty="0">
                <a:solidFill>
                  <a:srgbClr val="000099"/>
                </a:solidFill>
                <a:latin typeface="Arial" panose="020B0604020202020204" pitchFamily="34" charset="0"/>
                <a:cs typeface="Arial" panose="020B0604020202020204" pitchFamily="34" charset="0"/>
              </a:rPr>
              <a:t>mictions fréquentes en faible quantité</a:t>
            </a:r>
          </a:p>
          <a:p>
            <a:pPr fontAlgn="auto">
              <a:spcBef>
                <a:spcPts val="1200"/>
              </a:spcBef>
              <a:spcAft>
                <a:spcPts val="0"/>
              </a:spcAft>
              <a:buFontTx/>
              <a:buBlip>
                <a:blip r:embed="rId3"/>
              </a:buBlip>
              <a:defRPr/>
            </a:pPr>
            <a:r>
              <a:rPr lang="fr-FR" sz="2000" dirty="0">
                <a:solidFill>
                  <a:srgbClr val="000099"/>
                </a:solidFill>
                <a:latin typeface="Arial" panose="020B0604020202020204" pitchFamily="34" charset="0"/>
                <a:cs typeface="Arial" panose="020B0604020202020204" pitchFamily="34" charset="0"/>
              </a:rPr>
              <a:t>  </a:t>
            </a:r>
            <a:r>
              <a:rPr lang="fr-FR" sz="2000" b="1" dirty="0">
                <a:solidFill>
                  <a:srgbClr val="000099"/>
                </a:solidFill>
                <a:latin typeface="Arial" panose="020B0604020202020204" pitchFamily="34" charset="0"/>
                <a:cs typeface="Arial" panose="020B0604020202020204" pitchFamily="34" charset="0"/>
              </a:rPr>
              <a:t>1 femme sur 2* </a:t>
            </a:r>
            <a:r>
              <a:rPr lang="fr-FR" sz="2000" dirty="0">
                <a:solidFill>
                  <a:srgbClr val="000099"/>
                </a:solidFill>
                <a:latin typeface="Arial" panose="020B0604020202020204" pitchFamily="34" charset="0"/>
                <a:cs typeface="Arial" panose="020B0604020202020204" pitchFamily="34" charset="0"/>
              </a:rPr>
              <a:t>= au moins 1 cystite aiguë dans sa vie</a:t>
            </a:r>
          </a:p>
          <a:p>
            <a:pPr marL="363538" indent="-363538" fontAlgn="auto">
              <a:spcBef>
                <a:spcPts val="1200"/>
              </a:spcBef>
              <a:spcAft>
                <a:spcPts val="0"/>
              </a:spcAft>
              <a:defRPr/>
            </a:pPr>
            <a:r>
              <a:rPr lang="fr-FR" sz="2000" dirty="0">
                <a:solidFill>
                  <a:srgbClr val="000099"/>
                </a:solidFill>
                <a:latin typeface="Arial" panose="020B0604020202020204" pitchFamily="34" charset="0"/>
                <a:cs typeface="Arial" panose="020B0604020202020204" pitchFamily="34" charset="0"/>
                <a:sym typeface="Wingdings" panose="05000000000000000000" pitchFamily="2" charset="2"/>
              </a:rPr>
              <a:t>	 </a:t>
            </a:r>
            <a:r>
              <a:rPr lang="fr-FR" sz="2000" dirty="0">
                <a:solidFill>
                  <a:srgbClr val="000099"/>
                </a:solidFill>
                <a:latin typeface="Arial" panose="020B0604020202020204" pitchFamily="34" charset="0"/>
                <a:cs typeface="Arial" panose="020B0604020202020204" pitchFamily="34" charset="0"/>
              </a:rPr>
              <a:t>+ fréquent* : au début de l’activité sexuelle et après la ménopause</a:t>
            </a:r>
          </a:p>
          <a:p>
            <a:pPr fontAlgn="auto">
              <a:spcBef>
                <a:spcPts val="1200"/>
              </a:spcBef>
              <a:spcAft>
                <a:spcPts val="0"/>
              </a:spcAft>
              <a:buFontTx/>
              <a:buBlip>
                <a:blip r:embed="rId3"/>
              </a:buBlip>
              <a:defRPr/>
            </a:pPr>
            <a:r>
              <a:rPr lang="fr-FR" sz="2000" dirty="0">
                <a:solidFill>
                  <a:srgbClr val="000099"/>
                </a:solidFill>
                <a:latin typeface="Arial" panose="020B0604020202020204" pitchFamily="34" charset="0"/>
                <a:cs typeface="Arial" panose="020B0604020202020204" pitchFamily="34" charset="0"/>
              </a:rPr>
              <a:t> Plusieurs origines : </a:t>
            </a:r>
          </a:p>
          <a:p>
            <a:pPr marL="800100" lvl="1" indent="-342900" fontAlgn="auto">
              <a:spcBef>
                <a:spcPts val="600"/>
              </a:spcBef>
              <a:spcAft>
                <a:spcPts val="0"/>
              </a:spcAft>
              <a:buFont typeface="Arial" panose="020B0604020202020204" pitchFamily="34" charset="0"/>
              <a:buChar char="-"/>
              <a:defRPr/>
            </a:pPr>
            <a:r>
              <a:rPr lang="fr-FR" sz="2000" dirty="0">
                <a:solidFill>
                  <a:srgbClr val="000099"/>
                </a:solidFill>
                <a:latin typeface="Arial" panose="020B0604020202020204" pitchFamily="34" charset="0"/>
                <a:cs typeface="Arial" panose="020B0604020202020204" pitchFamily="34" charset="0"/>
              </a:rPr>
              <a:t>infectieuses,</a:t>
            </a:r>
          </a:p>
          <a:p>
            <a:pPr marL="800100" lvl="1" indent="-342900" fontAlgn="auto">
              <a:spcBef>
                <a:spcPts val="600"/>
              </a:spcBef>
              <a:spcAft>
                <a:spcPts val="0"/>
              </a:spcAft>
              <a:buFont typeface="Arial" panose="020B0604020202020204" pitchFamily="34" charset="0"/>
              <a:buChar char="-"/>
              <a:defRPr/>
            </a:pPr>
            <a:r>
              <a:rPr lang="fr-FR" sz="2000" dirty="0">
                <a:solidFill>
                  <a:srgbClr val="000099"/>
                </a:solidFill>
                <a:latin typeface="Arial" panose="020B0604020202020204" pitchFamily="34" charset="0"/>
                <a:cs typeface="Arial" panose="020B0604020202020204" pitchFamily="34" charset="0"/>
              </a:rPr>
              <a:t>interstitielles ou à « urines claires »,</a:t>
            </a:r>
          </a:p>
          <a:p>
            <a:pPr marL="800100" lvl="1" indent="-342900" fontAlgn="auto">
              <a:spcBef>
                <a:spcPts val="600"/>
              </a:spcBef>
              <a:spcAft>
                <a:spcPts val="0"/>
              </a:spcAft>
              <a:buFont typeface="Arial" panose="020B0604020202020204" pitchFamily="34" charset="0"/>
              <a:buChar char="-"/>
              <a:defRPr/>
            </a:pPr>
            <a:r>
              <a:rPr lang="fr-FR" sz="2000" dirty="0" err="1">
                <a:solidFill>
                  <a:srgbClr val="000099"/>
                </a:solidFill>
                <a:latin typeface="Arial" panose="020B0604020202020204" pitchFamily="34" charset="0"/>
                <a:cs typeface="Arial" panose="020B0604020202020204" pitchFamily="34" charset="0"/>
              </a:rPr>
              <a:t>radiques</a:t>
            </a:r>
            <a:endParaRPr lang="fr-FR" sz="2000" dirty="0">
              <a:solidFill>
                <a:srgbClr val="000099"/>
              </a:solidFill>
              <a:latin typeface="Arial" panose="020B0604020202020204" pitchFamily="34" charset="0"/>
              <a:cs typeface="Arial" panose="020B0604020202020204" pitchFamily="34" charset="0"/>
            </a:endParaRP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378884" name="Text Box 54"/>
          <p:cNvSpPr txBox="1">
            <a:spLocks noChangeArrowheads="1"/>
          </p:cNvSpPr>
          <p:nvPr/>
        </p:nvSpPr>
        <p:spPr bwMode="auto">
          <a:xfrm>
            <a:off x="0" y="6407837"/>
            <a:ext cx="10234613" cy="246062"/>
          </a:xfrm>
          <a:prstGeom prst="rect">
            <a:avLst/>
          </a:prstGeom>
          <a:noFill/>
          <a:ln w="9525">
            <a:noFill/>
            <a:miter lim="800000"/>
            <a:headEnd/>
            <a:tailEnd/>
          </a:ln>
        </p:spPr>
        <p:txBody>
          <a:bodyPr>
            <a:spAutoFit/>
          </a:bodyPr>
          <a:lstStyle/>
          <a:p>
            <a:r>
              <a:rPr lang="fr-FR" altLang="fr-FR" sz="1000" i="1">
                <a:solidFill>
                  <a:srgbClr val="000099"/>
                </a:solidFill>
                <a:cs typeface="Arial" charset="0"/>
              </a:rPr>
              <a:t>* </a:t>
            </a:r>
            <a:r>
              <a:rPr lang="fr-FR" altLang="fr-FR" sz="1000" i="1" u="sng">
                <a:solidFill>
                  <a:srgbClr val="000099"/>
                </a:solidFill>
                <a:cs typeface="Arial" charset="0"/>
              </a:rPr>
              <a:t>Source</a:t>
            </a:r>
            <a:r>
              <a:rPr lang="fr-FR" altLang="fr-FR" sz="1000" i="1">
                <a:solidFill>
                  <a:srgbClr val="000099"/>
                </a:solidFill>
                <a:cs typeface="Arial" charset="0"/>
              </a:rPr>
              <a:t> : https://www.ameli.fr/assure/sante/themes/cystite-aigue/reconnaitre-cystite-aigue - 9 juin 2017</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569913" y="2571750"/>
            <a:ext cx="10515600" cy="1565275"/>
          </a:xfrm>
          <a:prstGeom prst="rect">
            <a:avLst/>
          </a:prstGeom>
        </p:spPr>
        <p:txBody>
          <a:bodyPr/>
          <a:lstStyle/>
          <a:p>
            <a:pPr>
              <a:buFontTx/>
              <a:buBlip>
                <a:blip r:embed="rId3"/>
              </a:buBlip>
              <a:defRPr/>
            </a:pPr>
            <a:r>
              <a:rPr lang="fr-FR" sz="2000" dirty="0">
                <a:solidFill>
                  <a:srgbClr val="000090"/>
                </a:solidFill>
                <a:cs typeface="Arial" panose="020B0604020202020204" pitchFamily="34" charset="0"/>
              </a:rPr>
              <a:t>Pour les cystites infectieuses</a:t>
            </a:r>
          </a:p>
          <a:p>
            <a:pPr marL="0" indent="0">
              <a:buFontTx/>
              <a:buNone/>
              <a:defRPr/>
            </a:pPr>
            <a:r>
              <a:rPr lang="fr-FR" sz="2000" dirty="0">
                <a:solidFill>
                  <a:srgbClr val="000090"/>
                </a:solidFill>
                <a:cs typeface="Arial" panose="020B0604020202020204" pitchFamily="34" charset="0"/>
              </a:rPr>
              <a:t> </a:t>
            </a:r>
          </a:p>
          <a:p>
            <a:pPr algn="ctr">
              <a:buFont typeface="Wingdings" panose="05000000000000000000" pitchFamily="2" charset="2"/>
              <a:buChar char="è"/>
              <a:defRPr/>
            </a:pPr>
            <a:r>
              <a:rPr lang="fr-FR" sz="2400" dirty="0">
                <a:solidFill>
                  <a:srgbClr val="000090"/>
                </a:solidFill>
                <a:cs typeface="Arial" panose="020B0604020202020204" pitchFamily="34" charset="0"/>
              </a:rPr>
              <a:t>Objectif : favoriser la prescription appropriée d’antibiotiques</a:t>
            </a:r>
          </a:p>
          <a:p>
            <a:pPr marL="0" indent="0" algn="ctr">
              <a:buFontTx/>
              <a:buNone/>
              <a:defRPr/>
            </a:pPr>
            <a:r>
              <a:rPr lang="fr-FR" sz="2400" dirty="0">
                <a:solidFill>
                  <a:srgbClr val="000090"/>
                </a:solidFill>
                <a:cs typeface="Arial" panose="020B0604020202020204" pitchFamily="34" charset="0"/>
              </a:rPr>
              <a:t> et diminuer les résistances bactériennes</a:t>
            </a:r>
          </a:p>
        </p:txBody>
      </p:sp>
      <p:sp>
        <p:nvSpPr>
          <p:cNvPr id="7"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sz="2000" dirty="0">
              <a:solidFill>
                <a:srgbClr val="000000"/>
              </a:solidFill>
              <a:cs typeface="Arial" panose="020B0604020202020204" pitchFamily="34" charset="0"/>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 HAS </a:t>
            </a:r>
            <a:r>
              <a:rPr lang="fr-FR" sz="2000" dirty="0">
                <a:solidFill>
                  <a:srgbClr val="000099"/>
                </a:solidFill>
                <a:cs typeface="Arial" panose="020B0604020202020204" pitchFamily="34" charset="0"/>
              </a:rPr>
              <a:t>(Novembre 2016)</a:t>
            </a:r>
          </a:p>
          <a:p>
            <a:pPr marL="0" indent="0" defTabSz="914377" fontAlgn="auto">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380931"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3.3. Cystite</a:t>
            </a:r>
          </a:p>
        </p:txBody>
      </p:sp>
      <p:sp>
        <p:nvSpPr>
          <p:cNvPr id="2" name="ZoneTexte 1"/>
          <p:cNvSpPr txBox="1"/>
          <p:nvPr/>
        </p:nvSpPr>
        <p:spPr>
          <a:xfrm>
            <a:off x="128588" y="6371725"/>
            <a:ext cx="10375900" cy="400050"/>
          </a:xfrm>
          <a:prstGeom prst="rect">
            <a:avLst/>
          </a:prstGeom>
          <a:noFill/>
        </p:spPr>
        <p:txBody>
          <a:bodyPr>
            <a:spAutoFit/>
          </a:bodyPr>
          <a:lstStyle/>
          <a:p>
            <a:pPr fontAlgn="auto">
              <a:spcBef>
                <a:spcPts val="0"/>
              </a:spcBef>
              <a:spcAft>
                <a:spcPts val="0"/>
              </a:spcAft>
              <a:defRPr/>
            </a:pPr>
            <a:r>
              <a:rPr lang="fr-FR" sz="1000" i="1" dirty="0">
                <a:solidFill>
                  <a:srgbClr val="000090"/>
                </a:solidFill>
                <a:latin typeface="+mn-lt"/>
              </a:rPr>
              <a:t>Source : HAS - Fiche Mémo Cystite aiguë simple, à risque de complication ou récidivante, de la femme Novembre 2016</a:t>
            </a:r>
          </a:p>
          <a:p>
            <a:pPr marL="539750" indent="-539750" fontAlgn="auto">
              <a:spcBef>
                <a:spcPts val="0"/>
              </a:spcBef>
              <a:spcAft>
                <a:spcPts val="0"/>
              </a:spcAft>
              <a:defRPr/>
            </a:pPr>
            <a:r>
              <a:rPr lang="fr-FR" sz="1000" i="1" dirty="0">
                <a:solidFill>
                  <a:srgbClr val="000090"/>
                </a:solidFill>
                <a:latin typeface="+mn-lt"/>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836738" y="4068763"/>
            <a:ext cx="8813800" cy="302418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Blip>
                <a:blip r:embed="rId3"/>
              </a:buBlip>
              <a:defRPr/>
            </a:pPr>
            <a:r>
              <a:rPr lang="fr-FR" sz="2000" dirty="0">
                <a:solidFill>
                  <a:srgbClr val="000099"/>
                </a:solidFill>
                <a:cs typeface="Arial" panose="020B0604020202020204" pitchFamily="34" charset="0"/>
              </a:rPr>
              <a:t>Si absence d’amélioration dans les 24 à 48 h ou si récidive</a:t>
            </a:r>
          </a:p>
          <a:p>
            <a:pPr>
              <a:buFontTx/>
              <a:buBlip>
                <a:blip r:embed="rId3"/>
              </a:buBlip>
              <a:defRPr/>
            </a:pPr>
            <a:r>
              <a:rPr lang="fr-FR" sz="2000" dirty="0">
                <a:solidFill>
                  <a:srgbClr val="000099"/>
                </a:solidFill>
                <a:cs typeface="Arial" panose="020B0604020202020204" pitchFamily="34" charset="0"/>
              </a:rPr>
              <a:t>Si présence de fièvre, frissons, de douleurs lombaires</a:t>
            </a:r>
          </a:p>
          <a:p>
            <a:pPr>
              <a:buFontTx/>
              <a:buBlip>
                <a:blip r:embed="rId3"/>
              </a:buBlip>
              <a:defRPr/>
            </a:pPr>
            <a:r>
              <a:rPr lang="fr-FR" sz="2000" dirty="0">
                <a:solidFill>
                  <a:srgbClr val="000099"/>
                </a:solidFill>
                <a:cs typeface="Arial" panose="020B0604020202020204" pitchFamily="34" charset="0"/>
              </a:rPr>
              <a:t>Si + de 3 ou 4 récidives par an</a:t>
            </a:r>
          </a:p>
          <a:p>
            <a:pPr>
              <a:buFontTx/>
              <a:buBlip>
                <a:blip r:embed="rId3"/>
              </a:buBlip>
              <a:defRPr/>
            </a:pPr>
            <a:r>
              <a:rPr lang="fr-FR" sz="2000" dirty="0">
                <a:solidFill>
                  <a:srgbClr val="000099"/>
                </a:solidFill>
                <a:cs typeface="Arial" panose="020B0604020202020204" pitchFamily="34" charset="0"/>
              </a:rPr>
              <a:t>Si femme enceinte</a:t>
            </a:r>
          </a:p>
          <a:p>
            <a:pPr>
              <a:buFontTx/>
              <a:buBlip>
                <a:blip r:embed="rId3"/>
              </a:buBlip>
              <a:defRPr/>
            </a:pPr>
            <a:r>
              <a:rPr lang="fr-FR" sz="2000" dirty="0">
                <a:solidFill>
                  <a:srgbClr val="000099"/>
                </a:solidFill>
                <a:cs typeface="Arial" panose="020B0604020202020204" pitchFamily="34" charset="0"/>
              </a:rPr>
              <a:t>Si personne immunodéprimée, personnes âgées de + de 75 ans ou en cas de maladie rénale chronique sévère</a:t>
            </a:r>
          </a:p>
          <a:p>
            <a:pPr marL="0" indent="0">
              <a:buFontTx/>
              <a:buNone/>
              <a:defRPr/>
            </a:pPr>
            <a:endParaRPr lang="fr-FR" sz="2000" i="1" dirty="0">
              <a:solidFill>
                <a:srgbClr val="FF0000"/>
              </a:solidFill>
              <a:cs typeface="Arial" panose="020B0604020202020204" pitchFamily="34" charset="0"/>
            </a:endParaRPr>
          </a:p>
        </p:txBody>
      </p:sp>
      <p:sp>
        <p:nvSpPr>
          <p:cNvPr id="8" name="Espace réservé du contenu 2"/>
          <p:cNvSpPr>
            <a:spLocks noGrp="1"/>
          </p:cNvSpPr>
          <p:nvPr>
            <p:ph idx="4294967295"/>
          </p:nvPr>
        </p:nvSpPr>
        <p:spPr>
          <a:xfrm>
            <a:off x="0" y="1196975"/>
            <a:ext cx="10515600" cy="1016000"/>
          </a:xfrm>
          <a:prstGeom prst="rect">
            <a:avLst/>
          </a:prstGeom>
        </p:spPr>
        <p:txBody>
          <a:body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dirty="0"/>
          </a:p>
        </p:txBody>
      </p:sp>
      <p:sp>
        <p:nvSpPr>
          <p:cNvPr id="382979" name="Titre 1"/>
          <p:cNvSpPr txBox="1">
            <a:spLocks/>
          </p:cNvSpPr>
          <p:nvPr/>
        </p:nvSpPr>
        <p:spPr bwMode="auto">
          <a:xfrm>
            <a:off x="2303463" y="361950"/>
            <a:ext cx="40846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3.3. Cystite</a:t>
            </a:r>
          </a:p>
        </p:txBody>
      </p:sp>
      <p:sp>
        <p:nvSpPr>
          <p:cNvPr id="382980" name="Text Box 7"/>
          <p:cNvSpPr txBox="1">
            <a:spLocks noChangeArrowheads="1"/>
          </p:cNvSpPr>
          <p:nvPr/>
        </p:nvSpPr>
        <p:spPr bwMode="auto">
          <a:xfrm>
            <a:off x="1836738" y="2252663"/>
            <a:ext cx="10039350" cy="1200150"/>
          </a:xfrm>
          <a:prstGeom prst="rect">
            <a:avLst/>
          </a:prstGeom>
          <a:noFill/>
          <a:ln w="9525">
            <a:noFill/>
            <a:miter lim="800000"/>
            <a:headEnd/>
            <a:tailEnd/>
          </a:ln>
        </p:spPr>
        <p:txBody>
          <a:bodyPr>
            <a:spAutoFit/>
          </a:bodyPr>
          <a:lstStyle/>
          <a:p>
            <a:pPr marL="342900" indent="-342900">
              <a:lnSpc>
                <a:spcPct val="120000"/>
              </a:lnSpc>
              <a:buClr>
                <a:srgbClr val="62C400"/>
              </a:buClr>
              <a:buFontTx/>
              <a:buBlip>
                <a:blip r:embed="rId3"/>
              </a:buBlip>
            </a:pPr>
            <a:r>
              <a:rPr lang="fr-FR" altLang="fr-FR" sz="2000">
                <a:solidFill>
                  <a:srgbClr val="000099"/>
                </a:solidFill>
                <a:ea typeface="ＭＳ Ｐゴシック"/>
                <a:cs typeface="Arial" charset="0"/>
              </a:rPr>
              <a:t>Conseil en </a:t>
            </a:r>
            <a:r>
              <a:rPr lang="fr-FR" altLang="fr-FR" sz="2000" b="1">
                <a:solidFill>
                  <a:srgbClr val="000099"/>
                </a:solidFill>
                <a:ea typeface="ＭＳ Ｐゴシック"/>
                <a:cs typeface="Arial" charset="0"/>
              </a:rPr>
              <a:t>1ère intention : </a:t>
            </a:r>
            <a:r>
              <a:rPr lang="fr-FR" altLang="fr-FR" sz="2000">
                <a:solidFill>
                  <a:srgbClr val="000099"/>
                </a:solidFill>
                <a:ea typeface="ＭＳ Ｐゴシック"/>
                <a:cs typeface="Arial" charset="0"/>
              </a:rPr>
              <a:t>diagnostic incertain ou attente consultation médicale</a:t>
            </a:r>
          </a:p>
          <a:p>
            <a:pPr marL="342900" indent="-342900">
              <a:lnSpc>
                <a:spcPct val="120000"/>
              </a:lnSpc>
              <a:buClr>
                <a:srgbClr val="62C400"/>
              </a:buClr>
              <a:buFontTx/>
              <a:buBlip>
                <a:blip r:embed="rId3"/>
              </a:buBlip>
            </a:pPr>
            <a:r>
              <a:rPr lang="fr-FR" altLang="fr-FR" sz="2000">
                <a:solidFill>
                  <a:srgbClr val="000099"/>
                </a:solidFill>
                <a:ea typeface="ＭＳ Ｐゴシック"/>
                <a:cs typeface="Arial" charset="0"/>
              </a:rPr>
              <a:t>En </a:t>
            </a:r>
            <a:r>
              <a:rPr lang="fr-FR" altLang="fr-FR" sz="2000" b="1">
                <a:solidFill>
                  <a:srgbClr val="000099"/>
                </a:solidFill>
                <a:ea typeface="ＭＳ Ｐゴシック"/>
                <a:cs typeface="Arial" charset="0"/>
              </a:rPr>
              <a:t>complément d’un traitement antibiotique</a:t>
            </a:r>
          </a:p>
          <a:p>
            <a:pPr marL="342900" indent="-342900">
              <a:lnSpc>
                <a:spcPct val="120000"/>
              </a:lnSpc>
              <a:buClr>
                <a:srgbClr val="62C400"/>
              </a:buClr>
              <a:buFontTx/>
              <a:buBlip>
                <a:blip r:embed="rId3"/>
              </a:buBlip>
            </a:pPr>
            <a:r>
              <a:rPr lang="fr-FR" altLang="fr-FR" sz="2000">
                <a:solidFill>
                  <a:srgbClr val="000099"/>
                </a:solidFill>
                <a:ea typeface="ＭＳ Ｐゴシック"/>
                <a:cs typeface="Arial" charset="0"/>
              </a:rPr>
              <a:t>En cas de cystalgies </a:t>
            </a:r>
            <a:r>
              <a:rPr lang="fr-FR" altLang="fr-FR" sz="2000" b="1">
                <a:solidFill>
                  <a:srgbClr val="000099"/>
                </a:solidFill>
                <a:ea typeface="ＭＳ Ｐゴシック"/>
                <a:cs typeface="Arial" charset="0"/>
              </a:rPr>
              <a:t>à urines claires</a:t>
            </a:r>
          </a:p>
        </p:txBody>
      </p:sp>
      <p:pic>
        <p:nvPicPr>
          <p:cNvPr id="382981" name="Image 1"/>
          <p:cNvPicPr>
            <a:picLocks noChangeAspect="1"/>
          </p:cNvPicPr>
          <p:nvPr/>
        </p:nvPicPr>
        <p:blipFill>
          <a:blip r:embed="rId4"/>
          <a:srcRect/>
          <a:stretch>
            <a:fillRect/>
          </a:stretch>
        </p:blipFill>
        <p:spPr bwMode="auto">
          <a:xfrm>
            <a:off x="9199563" y="1089025"/>
            <a:ext cx="1316037" cy="1095375"/>
          </a:xfrm>
          <a:prstGeom prst="rect">
            <a:avLst/>
          </a:prstGeom>
          <a:noFill/>
          <a:ln w="9525">
            <a:noFill/>
            <a:miter lim="800000"/>
            <a:headEnd/>
            <a:tailEnd/>
          </a:ln>
        </p:spPr>
      </p:pic>
      <p:pic>
        <p:nvPicPr>
          <p:cNvPr id="382982" name="Picture 2" descr="Afficher l'image d'origine"/>
          <p:cNvPicPr>
            <a:picLocks noChangeAspect="1" noChangeArrowheads="1"/>
          </p:cNvPicPr>
          <p:nvPr/>
        </p:nvPicPr>
        <p:blipFill>
          <a:blip r:embed="rId5"/>
          <a:srcRect/>
          <a:stretch>
            <a:fillRect/>
          </a:stretch>
        </p:blipFill>
        <p:spPr bwMode="auto">
          <a:xfrm>
            <a:off x="742950" y="4475163"/>
            <a:ext cx="815975" cy="1171575"/>
          </a:xfrm>
          <a:prstGeom prst="rect">
            <a:avLst/>
          </a:prstGeom>
          <a:noFill/>
          <a:ln w="9525">
            <a:noFill/>
            <a:miter lim="800000"/>
            <a:headEnd/>
            <a:tailEnd/>
          </a:ln>
        </p:spPr>
      </p:pic>
      <p:pic>
        <p:nvPicPr>
          <p:cNvPr id="382983" name="Image 9"/>
          <p:cNvPicPr>
            <a:picLocks noChangeAspect="1"/>
          </p:cNvPicPr>
          <p:nvPr/>
        </p:nvPicPr>
        <p:blipFill>
          <a:blip r:embed="rId6"/>
          <a:srcRect/>
          <a:stretch>
            <a:fillRect/>
          </a:stretch>
        </p:blipFill>
        <p:spPr bwMode="auto">
          <a:xfrm>
            <a:off x="657225" y="2320925"/>
            <a:ext cx="987425" cy="1017588"/>
          </a:xfrm>
          <a:prstGeom prst="rect">
            <a:avLst/>
          </a:prstGeom>
          <a:noFill/>
          <a:ln w="9525">
            <a:noFill/>
            <a:miter lim="800000"/>
            <a:headEnd/>
            <a:tailEnd/>
          </a:ln>
        </p:spPr>
      </p:pic>
      <p:sp>
        <p:nvSpPr>
          <p:cNvPr id="382984" name="Rectangle 10"/>
          <p:cNvSpPr>
            <a:spLocks noChangeArrowheads="1"/>
          </p:cNvSpPr>
          <p:nvPr/>
        </p:nvSpPr>
        <p:spPr bwMode="auto">
          <a:xfrm>
            <a:off x="2703513" y="6215650"/>
            <a:ext cx="6346825" cy="461963"/>
          </a:xfrm>
          <a:prstGeom prst="rect">
            <a:avLst/>
          </a:prstGeom>
          <a:noFill/>
          <a:ln w="9525">
            <a:noFill/>
            <a:miter lim="800000"/>
            <a:headEnd/>
            <a:tailEnd/>
          </a:ln>
        </p:spPr>
        <p:txBody>
          <a:bodyPr>
            <a:spAutoFit/>
          </a:bodyPr>
          <a:lstStyle/>
          <a:p>
            <a:pPr>
              <a:spcBef>
                <a:spcPct val="20000"/>
              </a:spcBef>
            </a:pPr>
            <a:r>
              <a:rPr lang="fr-FR" sz="2400" dirty="0">
                <a:solidFill>
                  <a:srgbClr val="000099"/>
                </a:solidFill>
                <a:cs typeface="Arial" charset="0"/>
                <a:sym typeface="Wingdings" pitchFamily="2" charset="2"/>
              </a:rPr>
              <a:t> </a:t>
            </a:r>
            <a:r>
              <a:rPr lang="fr-FR" sz="2400" b="1" dirty="0">
                <a:solidFill>
                  <a:srgbClr val="000099"/>
                </a:solidFill>
                <a:cs typeface="Arial" charset="0"/>
                <a:sym typeface="Wingdings" pitchFamily="2" charset="2"/>
              </a:rPr>
              <a:t>Consultation médicale rapide</a:t>
            </a:r>
            <a:endParaRPr lang="fr-FR" sz="2400" b="1" dirty="0">
              <a:solidFill>
                <a:srgbClr val="000099"/>
              </a:solidFill>
              <a:cs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3.3. Cystite</a:t>
            </a:r>
          </a:p>
        </p:txBody>
      </p:sp>
      <p:sp>
        <p:nvSpPr>
          <p:cNvPr id="4" name="Text Box 19"/>
          <p:cNvSpPr txBox="1">
            <a:spLocks noChangeArrowheads="1"/>
          </p:cNvSpPr>
          <p:nvPr/>
        </p:nvSpPr>
        <p:spPr bwMode="auto">
          <a:xfrm>
            <a:off x="238125" y="1657350"/>
            <a:ext cx="5254625" cy="830263"/>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Douleurs </a:t>
            </a:r>
            <a:r>
              <a:rPr lang="fr-FR" altLang="fr-FR" sz="1600" b="1" dirty="0">
                <a:solidFill>
                  <a:srgbClr val="000099"/>
                </a:solidFill>
                <a:latin typeface="Arial"/>
              </a:rPr>
              <a:t>brûlantes, avant, pendant et après la miction</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Mictions fréquentes et peu abondantes</a:t>
            </a:r>
          </a:p>
        </p:txBody>
      </p:sp>
      <p:sp>
        <p:nvSpPr>
          <p:cNvPr id="6" name="Text Box 6"/>
          <p:cNvSpPr>
            <a:spLocks noChangeArrowheads="1"/>
          </p:cNvSpPr>
          <p:nvPr/>
        </p:nvSpPr>
        <p:spPr bwMode="auto">
          <a:xfrm>
            <a:off x="7391400" y="1546225"/>
            <a:ext cx="3752850"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Cantharis 9 CH</a:t>
            </a:r>
          </a:p>
          <a:p>
            <a:pPr algn="r" eaLnBrk="0" hangingPunct="0"/>
            <a:r>
              <a:rPr lang="fr-FR" altLang="fr-FR" sz="1600">
                <a:solidFill>
                  <a:srgbClr val="000099"/>
                </a:solidFill>
                <a:cs typeface="Arial" charset="0"/>
              </a:rPr>
              <a:t>5 granules toutes les heures puis ESA</a:t>
            </a:r>
          </a:p>
        </p:txBody>
      </p:sp>
      <p:sp>
        <p:nvSpPr>
          <p:cNvPr id="7" name="Text Box 19"/>
          <p:cNvSpPr txBox="1">
            <a:spLocks noChangeArrowheads="1"/>
          </p:cNvSpPr>
          <p:nvPr/>
        </p:nvSpPr>
        <p:spPr bwMode="auto">
          <a:xfrm>
            <a:off x="238125" y="2819400"/>
            <a:ext cx="5254625" cy="584200"/>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Cystalgie </a:t>
            </a:r>
            <a:r>
              <a:rPr lang="fr-FR" altLang="fr-FR" sz="1600" b="1" dirty="0">
                <a:solidFill>
                  <a:srgbClr val="000099"/>
                </a:solidFill>
                <a:latin typeface="Arial"/>
              </a:rPr>
              <a:t>à urines claires</a:t>
            </a:r>
          </a:p>
          <a:p>
            <a:pPr marL="274638" eaLnBrk="0" fontAlgn="auto" hangingPunct="0">
              <a:spcBef>
                <a:spcPts val="0"/>
              </a:spcBef>
              <a:spcAft>
                <a:spcPts val="0"/>
              </a:spcAft>
              <a:buClr>
                <a:srgbClr val="62C400"/>
              </a:buClr>
              <a:defRPr/>
            </a:pPr>
            <a:r>
              <a:rPr lang="fr-FR" altLang="fr-FR" sz="1600" b="1" dirty="0">
                <a:solidFill>
                  <a:srgbClr val="000099"/>
                </a:solidFill>
                <a:latin typeface="Arial"/>
              </a:rPr>
              <a:t>Suite de contrariétés, frustration </a:t>
            </a:r>
          </a:p>
        </p:txBody>
      </p:sp>
      <p:sp>
        <p:nvSpPr>
          <p:cNvPr id="8" name="Text Box 6"/>
          <p:cNvSpPr>
            <a:spLocks noChangeArrowheads="1"/>
          </p:cNvSpPr>
          <p:nvPr/>
        </p:nvSpPr>
        <p:spPr bwMode="auto">
          <a:xfrm>
            <a:off x="7391400" y="2808288"/>
            <a:ext cx="3752850"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Staphysagria 15 CH</a:t>
            </a:r>
          </a:p>
          <a:p>
            <a:pPr algn="r" eaLnBrk="0" hangingPunct="0"/>
            <a:r>
              <a:rPr lang="fr-FR" altLang="fr-FR" sz="1600">
                <a:solidFill>
                  <a:srgbClr val="000099"/>
                </a:solidFill>
                <a:cs typeface="Arial" charset="0"/>
              </a:rPr>
              <a:t>5 granules toutes les heures puis ESA</a:t>
            </a:r>
          </a:p>
        </p:txBody>
      </p:sp>
      <p:sp>
        <p:nvSpPr>
          <p:cNvPr id="9" name="Text Box 19"/>
          <p:cNvSpPr txBox="1">
            <a:spLocks noChangeArrowheads="1"/>
          </p:cNvSpPr>
          <p:nvPr/>
        </p:nvSpPr>
        <p:spPr bwMode="auto">
          <a:xfrm>
            <a:off x="238125" y="3938588"/>
            <a:ext cx="5254625" cy="585787"/>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b="1" dirty="0">
                <a:solidFill>
                  <a:srgbClr val="000099"/>
                </a:solidFill>
                <a:latin typeface="Arial"/>
              </a:rPr>
              <a:t>Brûlures intenses et ténesme</a:t>
            </a:r>
            <a:r>
              <a:rPr lang="fr-FR" altLang="fr-FR" sz="1600" dirty="0">
                <a:solidFill>
                  <a:srgbClr val="000099"/>
                </a:solidFill>
                <a:latin typeface="Arial"/>
              </a:rPr>
              <a:t>,</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Hématurie </a:t>
            </a:r>
            <a:endParaRPr lang="fr-FR" altLang="fr-FR" sz="1600" b="1" dirty="0">
              <a:solidFill>
                <a:srgbClr val="000099"/>
              </a:solidFill>
              <a:latin typeface="Arial"/>
            </a:endParaRPr>
          </a:p>
        </p:txBody>
      </p:sp>
      <p:sp>
        <p:nvSpPr>
          <p:cNvPr id="10" name="Text Box 6"/>
          <p:cNvSpPr>
            <a:spLocks noChangeArrowheads="1"/>
          </p:cNvSpPr>
          <p:nvPr/>
        </p:nvSpPr>
        <p:spPr bwMode="auto">
          <a:xfrm>
            <a:off x="7391400" y="3863975"/>
            <a:ext cx="3752850"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dirty="0" err="1">
                <a:solidFill>
                  <a:srgbClr val="000099"/>
                </a:solidFill>
                <a:cs typeface="Arial" charset="0"/>
              </a:rPr>
              <a:t>Mercurius</a:t>
            </a:r>
            <a:r>
              <a:rPr lang="fr-FR" altLang="fr-FR" b="1" dirty="0">
                <a:solidFill>
                  <a:srgbClr val="000099"/>
                </a:solidFill>
                <a:cs typeface="Arial" charset="0"/>
              </a:rPr>
              <a:t> </a:t>
            </a:r>
            <a:r>
              <a:rPr lang="fr-FR" altLang="fr-FR" b="1" dirty="0" err="1">
                <a:solidFill>
                  <a:srgbClr val="000099"/>
                </a:solidFill>
                <a:cs typeface="Arial" charset="0"/>
              </a:rPr>
              <a:t>corrosivus</a:t>
            </a:r>
            <a:r>
              <a:rPr lang="fr-FR" altLang="fr-FR" b="1" dirty="0">
                <a:solidFill>
                  <a:srgbClr val="000099"/>
                </a:solidFill>
                <a:cs typeface="Arial" charset="0"/>
              </a:rPr>
              <a:t> 9 CH</a:t>
            </a:r>
          </a:p>
          <a:p>
            <a:pPr algn="r" eaLnBrk="0" hangingPunct="0"/>
            <a:r>
              <a:rPr lang="fr-FR" altLang="fr-FR" sz="1600" dirty="0">
                <a:solidFill>
                  <a:srgbClr val="000099"/>
                </a:solidFill>
                <a:cs typeface="Arial" charset="0"/>
              </a:rPr>
              <a:t>5 granules toutes les heures puis ESA</a:t>
            </a:r>
          </a:p>
        </p:txBody>
      </p:sp>
      <p:sp>
        <p:nvSpPr>
          <p:cNvPr id="11" name="Text Box 19"/>
          <p:cNvSpPr txBox="1">
            <a:spLocks noChangeArrowheads="1"/>
          </p:cNvSpPr>
          <p:nvPr/>
        </p:nvSpPr>
        <p:spPr bwMode="auto">
          <a:xfrm>
            <a:off x="238125" y="4986338"/>
            <a:ext cx="5629275" cy="1154112"/>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0"/>
                </a:solidFill>
                <a:latin typeface="Arial"/>
              </a:rPr>
              <a:t>Si infection urinaire à Escherichia Coli </a:t>
            </a:r>
          </a:p>
          <a:p>
            <a:pPr eaLnBrk="0" fontAlgn="auto" hangingPunct="0">
              <a:spcBef>
                <a:spcPts val="600"/>
              </a:spcBef>
              <a:spcAft>
                <a:spcPts val="0"/>
              </a:spcAft>
              <a:buClr>
                <a:srgbClr val="62C400"/>
              </a:buClr>
              <a:defRPr/>
            </a:pPr>
            <a:r>
              <a:rPr lang="fr-FR" sz="1600" b="1" u="sng" dirty="0">
                <a:solidFill>
                  <a:srgbClr val="FF0000"/>
                </a:solidFill>
              </a:rPr>
              <a:t>Amélioration notable en 48h, </a:t>
            </a:r>
          </a:p>
          <a:p>
            <a:pPr eaLnBrk="0" fontAlgn="auto" hangingPunct="0">
              <a:spcBef>
                <a:spcPts val="0"/>
              </a:spcBef>
              <a:spcAft>
                <a:spcPts val="0"/>
              </a:spcAft>
              <a:buClr>
                <a:srgbClr val="62C400"/>
              </a:buClr>
              <a:defRPr/>
            </a:pPr>
            <a:r>
              <a:rPr lang="fr-FR" sz="1600" b="1" u="sng" dirty="0">
                <a:solidFill>
                  <a:srgbClr val="FF0000"/>
                </a:solidFill>
              </a:rPr>
              <a:t>sinon consultation médicale obligatoire</a:t>
            </a:r>
          </a:p>
          <a:p>
            <a:pPr eaLnBrk="0" fontAlgn="auto" hangingPunct="0">
              <a:spcBef>
                <a:spcPts val="0"/>
              </a:spcBef>
              <a:spcAft>
                <a:spcPts val="0"/>
              </a:spcAft>
              <a:buClr>
                <a:srgbClr val="62C400"/>
              </a:buClr>
              <a:defRPr/>
            </a:pPr>
            <a:endParaRPr lang="fr-FR" altLang="fr-FR" sz="1600" b="1" dirty="0">
              <a:solidFill>
                <a:srgbClr val="000090"/>
              </a:solidFill>
              <a:latin typeface="Arial"/>
            </a:endParaRPr>
          </a:p>
        </p:txBody>
      </p:sp>
      <p:sp>
        <p:nvSpPr>
          <p:cNvPr id="12" name="Text Box 6"/>
          <p:cNvSpPr>
            <a:spLocks noChangeArrowheads="1"/>
          </p:cNvSpPr>
          <p:nvPr/>
        </p:nvSpPr>
        <p:spPr bwMode="auto">
          <a:xfrm>
            <a:off x="7391400" y="4921250"/>
            <a:ext cx="3752850"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Serum anticolibacillaire 8 DH</a:t>
            </a:r>
          </a:p>
          <a:p>
            <a:pPr algn="r"/>
            <a:r>
              <a:rPr lang="fr-FR" sz="1600">
                <a:solidFill>
                  <a:srgbClr val="000099"/>
                </a:solidFill>
                <a:cs typeface="Arial" charset="0"/>
              </a:rPr>
              <a:t>3 ampoules par jour pendant 4 jours</a:t>
            </a:r>
          </a:p>
        </p:txBody>
      </p:sp>
      <p:pic>
        <p:nvPicPr>
          <p:cNvPr id="13" name="Image 1"/>
          <p:cNvPicPr>
            <a:picLocks noChangeAspect="1"/>
          </p:cNvPicPr>
          <p:nvPr/>
        </p:nvPicPr>
        <p:blipFill>
          <a:blip r:embed="rId4"/>
          <a:srcRect/>
          <a:stretch>
            <a:fillRect/>
          </a:stretch>
        </p:blipFill>
        <p:spPr bwMode="auto">
          <a:xfrm>
            <a:off x="4310063" y="4981575"/>
            <a:ext cx="668337" cy="557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animBg="1"/>
      <p:bldP spid="9" grpId="0"/>
      <p:bldP spid="10" grpId="0" animBg="1"/>
      <p:bldP spid="11" grpId="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3.3. Cystite</a:t>
            </a:r>
          </a:p>
        </p:txBody>
      </p:sp>
      <p:sp>
        <p:nvSpPr>
          <p:cNvPr id="4" name="Text Box 19"/>
          <p:cNvSpPr txBox="1">
            <a:spLocks noChangeArrowheads="1"/>
          </p:cNvSpPr>
          <p:nvPr/>
        </p:nvSpPr>
        <p:spPr bwMode="auto">
          <a:xfrm>
            <a:off x="501650" y="2092644"/>
            <a:ext cx="5254625" cy="338554"/>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buClr>
                <a:srgbClr val="62C400"/>
              </a:buClr>
              <a:defRPr/>
            </a:pPr>
            <a:r>
              <a:rPr lang="fr-FR" altLang="fr-FR" sz="1600" b="1" u="sng" dirty="0">
                <a:solidFill>
                  <a:srgbClr val="FF0000"/>
                </a:solidFill>
                <a:latin typeface="Arial"/>
              </a:rPr>
              <a:t>Dans l’attente d’une consultation médicale</a:t>
            </a:r>
          </a:p>
        </p:txBody>
      </p:sp>
      <p:sp>
        <p:nvSpPr>
          <p:cNvPr id="6" name="Text Box 6"/>
          <p:cNvSpPr>
            <a:spLocks noChangeArrowheads="1"/>
          </p:cNvSpPr>
          <p:nvPr/>
        </p:nvSpPr>
        <p:spPr bwMode="auto">
          <a:xfrm>
            <a:off x="6438653" y="2659609"/>
            <a:ext cx="2913310" cy="408623"/>
          </a:xfrm>
          <a:prstGeom prst="roundRect">
            <a:avLst>
              <a:gd name="adj" fmla="val 16667"/>
            </a:avLst>
          </a:prstGeom>
          <a:noFill/>
          <a:ln w="12700">
            <a:solidFill>
              <a:srgbClr val="92D050"/>
            </a:solidFill>
            <a:miter lim="800000"/>
            <a:headEnd/>
            <a:tailEnd/>
          </a:ln>
        </p:spPr>
        <p:txBody>
          <a:bodyPr wrap="square">
            <a:spAutoFit/>
          </a:bodyPr>
          <a:lstStyle/>
          <a:p>
            <a:pPr algn="r" eaLnBrk="0" hangingPunct="0"/>
            <a:r>
              <a:rPr lang="fr-FR" altLang="fr-FR" b="1" dirty="0" err="1">
                <a:solidFill>
                  <a:srgbClr val="000099"/>
                </a:solidFill>
                <a:cs typeface="Arial" charset="0"/>
              </a:rPr>
              <a:t>Colibacillinum</a:t>
            </a:r>
            <a:r>
              <a:rPr lang="fr-FR" altLang="fr-FR" b="1" dirty="0">
                <a:solidFill>
                  <a:srgbClr val="000099"/>
                </a:solidFill>
                <a:cs typeface="Arial" charset="0"/>
              </a:rPr>
              <a:t> 15 CH</a:t>
            </a:r>
          </a:p>
        </p:txBody>
      </p:sp>
      <p:sp>
        <p:nvSpPr>
          <p:cNvPr id="2" name="Rectangle 1"/>
          <p:cNvSpPr>
            <a:spLocks noChangeArrowheads="1"/>
          </p:cNvSpPr>
          <p:nvPr/>
        </p:nvSpPr>
        <p:spPr bwMode="auto">
          <a:xfrm>
            <a:off x="6572124" y="5844768"/>
            <a:ext cx="2646363" cy="338138"/>
          </a:xfrm>
          <a:prstGeom prst="rect">
            <a:avLst/>
          </a:prstGeom>
          <a:noFill/>
          <a:ln w="9525">
            <a:noFill/>
            <a:miter lim="800000"/>
            <a:headEnd/>
            <a:tailEnd/>
          </a:ln>
        </p:spPr>
        <p:txBody>
          <a:bodyPr wrap="none">
            <a:spAutoFit/>
          </a:bodyPr>
          <a:lstStyle/>
          <a:p>
            <a:r>
              <a:rPr lang="fr-FR" sz="1600" dirty="0">
                <a:solidFill>
                  <a:srgbClr val="000099"/>
                </a:solidFill>
                <a:cs typeface="Arial" charset="0"/>
              </a:rPr>
              <a:t>1 dose de chaque/semaine</a:t>
            </a:r>
          </a:p>
        </p:txBody>
      </p:sp>
      <p:sp>
        <p:nvSpPr>
          <p:cNvPr id="7" name="Rectangle 6"/>
          <p:cNvSpPr>
            <a:spLocks noChangeArrowheads="1"/>
          </p:cNvSpPr>
          <p:nvPr/>
        </p:nvSpPr>
        <p:spPr bwMode="auto">
          <a:xfrm>
            <a:off x="5334443" y="4654176"/>
            <a:ext cx="1718099" cy="584775"/>
          </a:xfrm>
          <a:prstGeom prst="rect">
            <a:avLst/>
          </a:prstGeom>
          <a:noFill/>
          <a:ln w="9525">
            <a:noFill/>
            <a:miter lim="800000"/>
            <a:headEnd/>
            <a:tailEnd/>
          </a:ln>
        </p:spPr>
        <p:txBody>
          <a:bodyPr wrap="none">
            <a:spAutoFit/>
          </a:bodyPr>
          <a:lstStyle/>
          <a:p>
            <a:pPr algn="ctr"/>
            <a:r>
              <a:rPr lang="fr-FR" sz="1600" dirty="0">
                <a:solidFill>
                  <a:srgbClr val="000099"/>
                </a:solidFill>
                <a:cs typeface="Arial" charset="0"/>
              </a:rPr>
              <a:t>médicament </a:t>
            </a:r>
          </a:p>
          <a:p>
            <a:pPr algn="ctr"/>
            <a:r>
              <a:rPr lang="fr-FR" sz="1600" dirty="0">
                <a:solidFill>
                  <a:srgbClr val="000099"/>
                </a:solidFill>
                <a:cs typeface="Arial" charset="0"/>
              </a:rPr>
              <a:t>de Type sensible</a:t>
            </a:r>
          </a:p>
        </p:txBody>
      </p:sp>
      <p:pic>
        <p:nvPicPr>
          <p:cNvPr id="10" name="Image 1"/>
          <p:cNvPicPr>
            <a:picLocks noChangeAspect="1"/>
          </p:cNvPicPr>
          <p:nvPr/>
        </p:nvPicPr>
        <p:blipFill>
          <a:blip r:embed="rId3"/>
          <a:srcRect/>
          <a:stretch>
            <a:fillRect/>
          </a:stretch>
        </p:blipFill>
        <p:spPr bwMode="auto">
          <a:xfrm>
            <a:off x="5000275" y="1915318"/>
            <a:ext cx="668337" cy="557213"/>
          </a:xfrm>
          <a:prstGeom prst="rect">
            <a:avLst/>
          </a:prstGeom>
          <a:noFill/>
          <a:ln w="9525">
            <a:noFill/>
            <a:miter lim="800000"/>
            <a:headEnd/>
            <a:tailEnd/>
          </a:ln>
        </p:spPr>
      </p:pic>
      <p:sp>
        <p:nvSpPr>
          <p:cNvPr id="9" name="Text Box 19"/>
          <p:cNvSpPr txBox="1">
            <a:spLocks noChangeArrowheads="1"/>
          </p:cNvSpPr>
          <p:nvPr/>
        </p:nvSpPr>
        <p:spPr bwMode="auto">
          <a:xfrm>
            <a:off x="501649" y="2816999"/>
            <a:ext cx="5254625" cy="338554"/>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4"/>
              </a:buBlip>
              <a:defRPr/>
            </a:pPr>
            <a:r>
              <a:rPr lang="fr-FR" altLang="fr-FR" sz="1600" dirty="0">
                <a:solidFill>
                  <a:srgbClr val="000099"/>
                </a:solidFill>
                <a:latin typeface="Arial"/>
              </a:rPr>
              <a:t>Pour prévenir des récidives </a:t>
            </a:r>
            <a:endParaRPr lang="fr-FR" altLang="fr-FR" sz="1600" b="1" dirty="0">
              <a:solidFill>
                <a:srgbClr val="000099"/>
              </a:solidFill>
              <a:latin typeface="Arial"/>
            </a:endParaRPr>
          </a:p>
        </p:txBody>
      </p:sp>
      <p:grpSp>
        <p:nvGrpSpPr>
          <p:cNvPr id="12" name="Group 40"/>
          <p:cNvGrpSpPr>
            <a:grpSpLocks/>
          </p:cNvGrpSpPr>
          <p:nvPr/>
        </p:nvGrpSpPr>
        <p:grpSpPr bwMode="auto">
          <a:xfrm>
            <a:off x="7683883" y="3281102"/>
            <a:ext cx="387772" cy="327826"/>
            <a:chOff x="1584" y="2688"/>
            <a:chExt cx="166" cy="144"/>
          </a:xfrm>
        </p:grpSpPr>
        <p:sp>
          <p:nvSpPr>
            <p:cNvPr id="13"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p>
          </p:txBody>
        </p:sp>
        <p:sp>
          <p:nvSpPr>
            <p:cNvPr id="14"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p>
          </p:txBody>
        </p:sp>
      </p:grpSp>
      <p:sp>
        <p:nvSpPr>
          <p:cNvPr id="16" name="Line 23"/>
          <p:cNvSpPr>
            <a:spLocks noChangeShapeType="1"/>
          </p:cNvSpPr>
          <p:nvPr/>
        </p:nvSpPr>
        <p:spPr bwMode="auto">
          <a:xfrm>
            <a:off x="8371119" y="3991499"/>
            <a:ext cx="1000406" cy="49183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7" name="Rectangle 16"/>
          <p:cNvSpPr>
            <a:spLocks noChangeArrowheads="1"/>
          </p:cNvSpPr>
          <p:nvPr/>
        </p:nvSpPr>
        <p:spPr bwMode="auto">
          <a:xfrm>
            <a:off x="7505616" y="3771197"/>
            <a:ext cx="779381" cy="338554"/>
          </a:xfrm>
          <a:prstGeom prst="rect">
            <a:avLst/>
          </a:prstGeom>
          <a:noFill/>
          <a:ln w="9525">
            <a:noFill/>
            <a:miter lim="800000"/>
            <a:headEnd/>
            <a:tailEnd/>
          </a:ln>
        </p:spPr>
        <p:txBody>
          <a:bodyPr wrap="none">
            <a:spAutoFit/>
          </a:bodyPr>
          <a:lstStyle/>
          <a:p>
            <a:r>
              <a:rPr lang="fr-FR" sz="1600" dirty="0">
                <a:solidFill>
                  <a:srgbClr val="000099"/>
                </a:solidFill>
                <a:cs typeface="Arial" charset="0"/>
              </a:rPr>
              <a:t>Et / ou</a:t>
            </a:r>
          </a:p>
        </p:txBody>
      </p:sp>
      <p:sp>
        <p:nvSpPr>
          <p:cNvPr id="18" name="Line 23"/>
          <p:cNvSpPr>
            <a:spLocks noChangeShapeType="1"/>
          </p:cNvSpPr>
          <p:nvPr/>
        </p:nvSpPr>
        <p:spPr bwMode="auto">
          <a:xfrm flipH="1">
            <a:off x="6454125" y="3991499"/>
            <a:ext cx="1000406" cy="49183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9" name="Rectangle 18"/>
          <p:cNvSpPr>
            <a:spLocks noChangeArrowheads="1"/>
          </p:cNvSpPr>
          <p:nvPr/>
        </p:nvSpPr>
        <p:spPr bwMode="auto">
          <a:xfrm>
            <a:off x="7877769" y="4659221"/>
            <a:ext cx="3122970" cy="584775"/>
          </a:xfrm>
          <a:prstGeom prst="rect">
            <a:avLst/>
          </a:prstGeom>
          <a:noFill/>
          <a:ln w="9525">
            <a:noFill/>
            <a:miter lim="800000"/>
            <a:headEnd/>
            <a:tailEnd/>
          </a:ln>
        </p:spPr>
        <p:txBody>
          <a:bodyPr wrap="none">
            <a:spAutoFit/>
          </a:bodyPr>
          <a:lstStyle/>
          <a:p>
            <a:pPr algn="ctr"/>
            <a:r>
              <a:rPr lang="fr-FR" sz="1600" dirty="0">
                <a:solidFill>
                  <a:srgbClr val="000099"/>
                </a:solidFill>
                <a:cs typeface="Arial" charset="0"/>
              </a:rPr>
              <a:t>médicament </a:t>
            </a:r>
          </a:p>
          <a:p>
            <a:pPr algn="ctr"/>
            <a:r>
              <a:rPr lang="fr-FR" sz="1600" dirty="0">
                <a:solidFill>
                  <a:srgbClr val="000099"/>
                </a:solidFill>
                <a:cs typeface="Arial" charset="0"/>
              </a:rPr>
              <a:t>de Mode Réactionnel Chronique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17"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 grpId="0"/>
      <p:bldP spid="7" grpId="0"/>
      <p:bldP spid="9" grpId="0"/>
      <p:bldP spid="16" grpId="0" animBg="1"/>
      <p:bldP spid="17" grpId="0"/>
      <p:bldP spid="18" grpId="0" animBg="1"/>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236538" y="2212975"/>
            <a:ext cx="12392025" cy="3622675"/>
          </a:xfrm>
          <a:prstGeom prst="rect">
            <a:avLst/>
          </a:prstGeom>
        </p:spPr>
        <p:txBody>
          <a:bodyPr/>
          <a:lstStyle/>
          <a:p>
            <a:pPr marL="0" indent="0">
              <a:spcAft>
                <a:spcPts val="1200"/>
              </a:spcAft>
              <a:buFontTx/>
              <a:buNone/>
              <a:defRPr/>
            </a:pPr>
            <a:r>
              <a:rPr lang="fr-FR" sz="2000" dirty="0">
                <a:solidFill>
                  <a:srgbClr val="000099"/>
                </a:solidFill>
                <a:ea typeface="ＭＳ Ｐゴシック" panose="020B0600070205080204" pitchFamily="34" charset="-128"/>
                <a:cs typeface="Arial" panose="020B0604020202020204" pitchFamily="34" charset="0"/>
                <a:sym typeface="Wingdings" panose="05000000000000000000" pitchFamily="2" charset="2"/>
              </a:rPr>
              <a:t> En 30 ans, </a:t>
            </a:r>
            <a:r>
              <a:rPr lang="fr-FR" sz="2000" b="1" dirty="0">
                <a:solidFill>
                  <a:srgbClr val="95C41D"/>
                </a:solidFill>
                <a:ea typeface="ＭＳ Ｐゴシック" panose="020B0600070205080204" pitchFamily="34" charset="-128"/>
                <a:cs typeface="Arial" panose="020B0604020202020204" pitchFamily="34" charset="0"/>
                <a:sym typeface="Wingdings" panose="05000000000000000000" pitchFamily="2" charset="2"/>
              </a:rPr>
              <a:t>décès liés au tabac chez les femmes</a:t>
            </a:r>
            <a:endParaRPr lang="fr-FR" sz="2000" b="1" dirty="0">
              <a:solidFill>
                <a:srgbClr val="95C41D"/>
              </a:solidFill>
              <a:cs typeface="Arial" panose="020B0604020202020204" pitchFamily="34" charset="0"/>
            </a:endParaRPr>
          </a:p>
          <a:p>
            <a:pPr>
              <a:lnSpc>
                <a:spcPct val="130000"/>
              </a:lnSpc>
              <a:spcBef>
                <a:spcPts val="1800"/>
              </a:spcBef>
              <a:buFontTx/>
              <a:buBlip>
                <a:blip r:embed="rId3"/>
              </a:buBlip>
              <a:defRPr/>
            </a:pPr>
            <a:r>
              <a:rPr lang="fr-FR" sz="2000" dirty="0">
                <a:solidFill>
                  <a:srgbClr val="000099"/>
                </a:solidFill>
                <a:ea typeface="ＭＳ Ｐゴシック" panose="020B0600070205080204" pitchFamily="34" charset="-128"/>
                <a:cs typeface="Arial" panose="020B0604020202020204" pitchFamily="34" charset="0"/>
              </a:rPr>
              <a:t>Association tabac       contraception </a:t>
            </a:r>
            <a:r>
              <a:rPr lang="fr-FR" sz="2000" dirty="0" err="1">
                <a:solidFill>
                  <a:srgbClr val="000099"/>
                </a:solidFill>
                <a:ea typeface="ＭＳ Ｐゴシック" panose="020B0600070205080204" pitchFamily="34" charset="-128"/>
                <a:cs typeface="Arial" panose="020B0604020202020204" pitchFamily="34" charset="0"/>
              </a:rPr>
              <a:t>estroprogestative</a:t>
            </a:r>
            <a:r>
              <a:rPr lang="fr-FR" sz="2000" dirty="0">
                <a:solidFill>
                  <a:srgbClr val="000099"/>
                </a:solidFill>
                <a:ea typeface="ＭＳ Ｐゴシック" panose="020B0600070205080204" pitchFamily="34" charset="-128"/>
                <a:cs typeface="Arial" panose="020B0604020202020204" pitchFamily="34" charset="0"/>
              </a:rPr>
              <a:t> = risque accru de </a:t>
            </a:r>
            <a:r>
              <a:rPr lang="fr-FR" sz="2000" b="1" dirty="0">
                <a:solidFill>
                  <a:srgbClr val="000099"/>
                </a:solidFill>
                <a:ea typeface="ＭＳ Ｐゴシック" panose="020B0600070205080204" pitchFamily="34" charset="-128"/>
                <a:cs typeface="Arial" panose="020B0604020202020204" pitchFamily="34" charset="0"/>
              </a:rPr>
              <a:t>maladies cardiovasculaires </a:t>
            </a:r>
          </a:p>
          <a:p>
            <a:pPr>
              <a:lnSpc>
                <a:spcPct val="130000"/>
              </a:lnSpc>
              <a:spcBef>
                <a:spcPts val="1200"/>
              </a:spcBef>
              <a:buFontTx/>
              <a:buBlip>
                <a:blip r:embed="rId3"/>
              </a:buBlip>
              <a:defRPr/>
            </a:pPr>
            <a:r>
              <a:rPr lang="fr-FR" sz="2000" dirty="0">
                <a:solidFill>
                  <a:srgbClr val="000099"/>
                </a:solidFill>
                <a:ea typeface="ＭＳ Ｐゴシック" panose="020B0600070205080204" pitchFamily="34" charset="-128"/>
                <a:cs typeface="Arial" panose="020B0604020202020204" pitchFamily="34" charset="0"/>
              </a:rPr>
              <a:t>Tabac = cofacteur de </a:t>
            </a:r>
            <a:r>
              <a:rPr lang="fr-FR" sz="2000" b="1" dirty="0">
                <a:solidFill>
                  <a:srgbClr val="000099"/>
                </a:solidFill>
                <a:ea typeface="ＭＳ Ｐゴシック" panose="020B0600070205080204" pitchFamily="34" charset="-128"/>
                <a:cs typeface="Arial" panose="020B0604020202020204" pitchFamily="34" charset="0"/>
              </a:rPr>
              <a:t>risque du cancer du col de l’utérus </a:t>
            </a:r>
            <a:r>
              <a:rPr lang="fr-FR" sz="2000" dirty="0">
                <a:solidFill>
                  <a:srgbClr val="000099"/>
                </a:solidFill>
                <a:ea typeface="ＭＳ Ｐゴシック" panose="020B0600070205080204" pitchFamily="34" charset="-128"/>
                <a:cs typeface="Arial" panose="020B0604020202020204" pitchFamily="34" charset="0"/>
              </a:rPr>
              <a:t>(favorise les infections par HPV)</a:t>
            </a:r>
          </a:p>
          <a:p>
            <a:pPr>
              <a:lnSpc>
                <a:spcPct val="130000"/>
              </a:lnSpc>
              <a:spcBef>
                <a:spcPts val="1200"/>
              </a:spcBef>
              <a:buFontTx/>
              <a:buBlip>
                <a:blip r:embed="rId3"/>
              </a:buBlip>
              <a:defRPr/>
            </a:pPr>
            <a:r>
              <a:rPr lang="fr-FR" sz="2000" dirty="0">
                <a:solidFill>
                  <a:srgbClr val="000099"/>
                </a:solidFill>
                <a:ea typeface="ＭＳ Ｐゴシック" panose="020B0600070205080204" pitchFamily="34" charset="-128"/>
                <a:cs typeface="Arial" panose="020B0604020202020204" pitchFamily="34" charset="0"/>
              </a:rPr>
              <a:t>Tabac = cofacteur de </a:t>
            </a:r>
            <a:r>
              <a:rPr lang="fr-FR" sz="2000" b="1" dirty="0">
                <a:solidFill>
                  <a:srgbClr val="000099"/>
                </a:solidFill>
                <a:ea typeface="ＭＳ Ｐゴシック" panose="020B0600070205080204" pitchFamily="34" charset="-128"/>
                <a:cs typeface="Arial" panose="020B0604020202020204" pitchFamily="34" charset="0"/>
              </a:rPr>
              <a:t>risque du cancer du sein</a:t>
            </a:r>
            <a:r>
              <a:rPr lang="fr-FR" sz="2000" dirty="0">
                <a:solidFill>
                  <a:srgbClr val="000099"/>
                </a:solidFill>
                <a:ea typeface="ＭＳ Ｐゴシック" panose="020B0600070205080204" pitchFamily="34" charset="-128"/>
                <a:cs typeface="Arial" panose="020B0604020202020204" pitchFamily="34" charset="0"/>
              </a:rPr>
              <a:t>, surtout à la ménopause</a:t>
            </a:r>
          </a:p>
          <a:p>
            <a:pPr>
              <a:lnSpc>
                <a:spcPct val="130000"/>
              </a:lnSpc>
              <a:spcBef>
                <a:spcPts val="1200"/>
              </a:spcBef>
              <a:buFontTx/>
              <a:buBlip>
                <a:blip r:embed="rId3"/>
              </a:buBlip>
              <a:defRPr/>
            </a:pPr>
            <a:r>
              <a:rPr lang="fr-FR" sz="2000" dirty="0">
                <a:solidFill>
                  <a:srgbClr val="000099"/>
                </a:solidFill>
                <a:ea typeface="ＭＳ Ｐゴシック" panose="020B0600070205080204" pitchFamily="34" charset="-128"/>
                <a:cs typeface="Arial" panose="020B0604020202020204" pitchFamily="34" charset="0"/>
              </a:rPr>
              <a:t>Tabac et grossesse </a:t>
            </a:r>
          </a:p>
          <a:p>
            <a:pPr marL="1254125" lvl="1" indent="-174625">
              <a:lnSpc>
                <a:spcPct val="130000"/>
              </a:lnSpc>
              <a:buFont typeface="Arial" panose="020B0604020202020204" pitchFamily="34" charset="0"/>
              <a:buChar char="-"/>
              <a:defRPr/>
            </a:pPr>
            <a:r>
              <a:rPr lang="fr-FR" sz="2000" dirty="0">
                <a:solidFill>
                  <a:srgbClr val="000099"/>
                </a:solidFill>
                <a:ea typeface="ＭＳ Ｐゴシック" panose="020B0600070205080204" pitchFamily="34" charset="-128"/>
                <a:cs typeface="Arial" panose="020B0604020202020204" pitchFamily="34" charset="0"/>
              </a:rPr>
              <a:t> Risque de </a:t>
            </a:r>
            <a:r>
              <a:rPr lang="fr-FR" sz="2000" b="1" dirty="0">
                <a:solidFill>
                  <a:srgbClr val="000099"/>
                </a:solidFill>
                <a:ea typeface="ＭＳ Ｐゴシック" panose="020B0600070205080204" pitchFamily="34" charset="-128"/>
                <a:cs typeface="Arial" panose="020B0604020202020204" pitchFamily="34" charset="0"/>
              </a:rPr>
              <a:t>grossesse extra-utérine</a:t>
            </a:r>
            <a:r>
              <a:rPr lang="fr-FR" sz="2000" dirty="0">
                <a:solidFill>
                  <a:srgbClr val="000099"/>
                </a:solidFill>
                <a:ea typeface="ＭＳ Ｐゴシック" panose="020B0600070205080204" pitchFamily="34" charset="-128"/>
                <a:cs typeface="Arial" panose="020B0604020202020204" pitchFamily="34" charset="0"/>
              </a:rPr>
              <a:t> et de </a:t>
            </a:r>
            <a:r>
              <a:rPr lang="fr-FR" sz="2000" b="1" dirty="0">
                <a:solidFill>
                  <a:srgbClr val="000099"/>
                </a:solidFill>
                <a:ea typeface="ＭＳ Ｐゴシック" panose="020B0600070205080204" pitchFamily="34" charset="-128"/>
                <a:cs typeface="Arial" panose="020B0604020202020204" pitchFamily="34" charset="0"/>
              </a:rPr>
              <a:t>complications</a:t>
            </a:r>
          </a:p>
          <a:p>
            <a:pPr marL="1254125" lvl="1" indent="-174625">
              <a:lnSpc>
                <a:spcPct val="130000"/>
              </a:lnSpc>
              <a:buFont typeface="Arial" panose="020B0604020202020204" pitchFamily="34" charset="0"/>
              <a:buChar char="-"/>
              <a:defRPr/>
            </a:pPr>
            <a:r>
              <a:rPr lang="fr-FR" sz="2000" dirty="0">
                <a:solidFill>
                  <a:srgbClr val="000099"/>
                </a:solidFill>
                <a:ea typeface="ＭＳ Ｐゴシック" panose="020B0600070205080204" pitchFamily="34" charset="-128"/>
                <a:cs typeface="Arial" panose="020B0604020202020204" pitchFamily="34" charset="0"/>
              </a:rPr>
              <a:t> Pour le bébé : risque de </a:t>
            </a:r>
            <a:r>
              <a:rPr lang="fr-FR" sz="2000" b="1" dirty="0">
                <a:solidFill>
                  <a:srgbClr val="000099"/>
                </a:solidFill>
                <a:ea typeface="ＭＳ Ｐゴシック" panose="020B0600070205080204" pitchFamily="34" charset="-128"/>
                <a:cs typeface="Arial" panose="020B0604020202020204" pitchFamily="34" charset="0"/>
              </a:rPr>
              <a:t>retard de croissance</a:t>
            </a:r>
            <a:r>
              <a:rPr lang="fr-FR" sz="2000" dirty="0">
                <a:solidFill>
                  <a:srgbClr val="000099"/>
                </a:solidFill>
                <a:ea typeface="ＭＳ Ｐゴシック" panose="020B0600070205080204" pitchFamily="34" charset="-128"/>
                <a:cs typeface="Arial" panose="020B0604020202020204" pitchFamily="34" charset="0"/>
              </a:rPr>
              <a:t>, problèmes respiratoires…</a:t>
            </a:r>
          </a:p>
          <a:p>
            <a:pPr marL="0" indent="0">
              <a:buFontTx/>
              <a:buNone/>
              <a:defRPr/>
            </a:pPr>
            <a:endParaRPr lang="fr-FR" sz="2000" dirty="0">
              <a:cs typeface="Arial" panose="020B0604020202020204" pitchFamily="34" charset="0"/>
            </a:endParaRPr>
          </a:p>
        </p:txBody>
      </p:sp>
      <p:sp>
        <p:nvSpPr>
          <p:cNvPr id="38912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3.4. Sevrage tabagique</a:t>
            </a:r>
          </a:p>
        </p:txBody>
      </p:sp>
      <p:sp>
        <p:nvSpPr>
          <p:cNvPr id="6"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 : risques liés au tabagisme</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389124" name="ZoneTexte 3"/>
          <p:cNvSpPr txBox="1">
            <a:spLocks noChangeArrowheads="1"/>
          </p:cNvSpPr>
          <p:nvPr/>
        </p:nvSpPr>
        <p:spPr bwMode="auto">
          <a:xfrm>
            <a:off x="0" y="6356033"/>
            <a:ext cx="12582525" cy="246062"/>
          </a:xfrm>
          <a:prstGeom prst="rect">
            <a:avLst/>
          </a:prstGeom>
          <a:noFill/>
          <a:ln w="9525">
            <a:noFill/>
            <a:miter lim="800000"/>
            <a:headEnd/>
            <a:tailEnd/>
          </a:ln>
        </p:spPr>
        <p:txBody>
          <a:bodyPr>
            <a:spAutoFit/>
          </a:bodyPr>
          <a:lstStyle/>
          <a:p>
            <a:r>
              <a:rPr lang="fr-FR" sz="1000" i="1" dirty="0">
                <a:solidFill>
                  <a:srgbClr val="000090"/>
                </a:solidFill>
              </a:rPr>
              <a:t>* Source : Communiqué de presse de la Fédération française de cardiologie – 09 mai 2016</a:t>
            </a:r>
          </a:p>
        </p:txBody>
      </p:sp>
      <p:sp>
        <p:nvSpPr>
          <p:cNvPr id="11" name="Rectangle 10"/>
          <p:cNvSpPr/>
          <p:nvPr/>
        </p:nvSpPr>
        <p:spPr>
          <a:xfrm>
            <a:off x="6432550" y="2044700"/>
            <a:ext cx="1044575" cy="647700"/>
          </a:xfrm>
          <a:prstGeom prst="rect">
            <a:avLst/>
          </a:prstGeom>
        </p:spPr>
        <p:txBody>
          <a:bodyPr>
            <a:spAutoFit/>
          </a:bodyPr>
          <a:lstStyle/>
          <a:p>
            <a:pPr fontAlgn="auto">
              <a:spcBef>
                <a:spcPts val="0"/>
              </a:spcBef>
              <a:spcAft>
                <a:spcPts val="0"/>
              </a:spcAft>
              <a:defRPr/>
            </a:pPr>
            <a:r>
              <a:rPr lang="fr-FR" altLang="fr-FR" sz="3600" dirty="0">
                <a:solidFill>
                  <a:srgbClr val="95C41D"/>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X 7</a:t>
            </a:r>
            <a:endParaRPr lang="fr-FR" sz="3600" dirty="0">
              <a:latin typeface="+mn-lt"/>
            </a:endParaRPr>
          </a:p>
        </p:txBody>
      </p:sp>
      <p:sp>
        <p:nvSpPr>
          <p:cNvPr id="16" name="Rectangle 15"/>
          <p:cNvSpPr/>
          <p:nvPr/>
        </p:nvSpPr>
        <p:spPr>
          <a:xfrm>
            <a:off x="2608263" y="2763650"/>
            <a:ext cx="557212" cy="768350"/>
          </a:xfrm>
          <a:prstGeom prst="rect">
            <a:avLst/>
          </a:prstGeom>
        </p:spPr>
        <p:txBody>
          <a:bodyPr wrap="none">
            <a:spAutoFit/>
          </a:bodyPr>
          <a:lstStyle/>
          <a:p>
            <a:pPr fontAlgn="auto">
              <a:spcBef>
                <a:spcPts val="0"/>
              </a:spcBef>
              <a:spcAft>
                <a:spcPts val="0"/>
              </a:spcAft>
              <a:defRPr/>
            </a:pPr>
            <a:r>
              <a:rPr lang="fr-FR" altLang="fr-FR" sz="4400" b="1" dirty="0">
                <a:solidFill>
                  <a:srgbClr val="95C41D"/>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sym typeface="Wingdings" panose="05000000000000000000" pitchFamily="2" charset="2"/>
              </a:rPr>
              <a:t>+</a:t>
            </a:r>
            <a:endParaRPr lang="fr-FR" sz="4400" dirty="0">
              <a:latin typeface="+mn-l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3.4. Sevrage tabagique</a:t>
            </a:r>
          </a:p>
        </p:txBody>
      </p:sp>
      <p:sp>
        <p:nvSpPr>
          <p:cNvPr id="8" name="Text Box 19"/>
          <p:cNvSpPr txBox="1">
            <a:spLocks noChangeArrowheads="1"/>
          </p:cNvSpPr>
          <p:nvPr/>
        </p:nvSpPr>
        <p:spPr bwMode="auto">
          <a:xfrm>
            <a:off x="255588" y="1697038"/>
            <a:ext cx="5254625" cy="338137"/>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b="1">
                <a:solidFill>
                  <a:srgbClr val="000099"/>
                </a:solidFill>
                <a:ea typeface="ＭＳ Ｐゴシック"/>
                <a:cs typeface="ＭＳ Ｐゴシック"/>
              </a:rPr>
              <a:t>Désaccoutumance</a:t>
            </a:r>
            <a:r>
              <a:rPr lang="fr-FR" altLang="fr-FR" sz="1600">
                <a:solidFill>
                  <a:srgbClr val="000099"/>
                </a:solidFill>
                <a:ea typeface="ＭＳ Ｐゴシック"/>
                <a:cs typeface="ＭＳ Ｐゴシック"/>
              </a:rPr>
              <a:t> du tabac</a:t>
            </a:r>
            <a:endParaRPr lang="fr-FR" altLang="fr-FR" sz="1600" b="1">
              <a:solidFill>
                <a:srgbClr val="000099"/>
              </a:solidFill>
              <a:ea typeface="ＭＳ Ｐゴシック"/>
              <a:cs typeface="ＭＳ Ｐゴシック"/>
            </a:endParaRPr>
          </a:p>
        </p:txBody>
      </p:sp>
      <p:sp>
        <p:nvSpPr>
          <p:cNvPr id="11" name="Text Box 6"/>
          <p:cNvSpPr>
            <a:spLocks noChangeArrowheads="1"/>
          </p:cNvSpPr>
          <p:nvPr/>
        </p:nvSpPr>
        <p:spPr bwMode="auto">
          <a:xfrm>
            <a:off x="8585200" y="1601788"/>
            <a:ext cx="2497138" cy="40798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Lobelia inflata 5 CH </a:t>
            </a:r>
          </a:p>
        </p:txBody>
      </p:sp>
      <p:sp>
        <p:nvSpPr>
          <p:cNvPr id="12" name="Text Box 19"/>
          <p:cNvSpPr txBox="1">
            <a:spLocks noChangeArrowheads="1"/>
          </p:cNvSpPr>
          <p:nvPr/>
        </p:nvSpPr>
        <p:spPr bwMode="auto">
          <a:xfrm>
            <a:off x="255588" y="2266950"/>
            <a:ext cx="5254625" cy="339725"/>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b="1">
                <a:solidFill>
                  <a:srgbClr val="000099"/>
                </a:solidFill>
                <a:ea typeface="ＭＳ Ｐゴシック"/>
                <a:cs typeface="ＭＳ Ｐゴシック"/>
              </a:rPr>
              <a:t>Troubles neurovégétatifs </a:t>
            </a:r>
            <a:r>
              <a:rPr lang="fr-FR" altLang="fr-FR" sz="1600">
                <a:solidFill>
                  <a:srgbClr val="000099"/>
                </a:solidFill>
                <a:ea typeface="ＭＳ Ｐゴシック"/>
                <a:cs typeface="ＭＳ Ｐゴシック"/>
              </a:rPr>
              <a:t>pendant le sevrage </a:t>
            </a:r>
            <a:endParaRPr lang="fr-FR" altLang="fr-FR" sz="1600" b="1">
              <a:solidFill>
                <a:srgbClr val="000099"/>
              </a:solidFill>
              <a:ea typeface="ＭＳ Ｐゴシック"/>
              <a:cs typeface="ＭＳ Ｐゴシック"/>
            </a:endParaRPr>
          </a:p>
        </p:txBody>
      </p:sp>
      <p:sp>
        <p:nvSpPr>
          <p:cNvPr id="13" name="Text Box 6"/>
          <p:cNvSpPr>
            <a:spLocks noChangeArrowheads="1"/>
          </p:cNvSpPr>
          <p:nvPr/>
        </p:nvSpPr>
        <p:spPr bwMode="auto">
          <a:xfrm>
            <a:off x="7829550" y="2171700"/>
            <a:ext cx="3252788" cy="40798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Caladium seguinum 5 CH </a:t>
            </a:r>
          </a:p>
        </p:txBody>
      </p:sp>
      <p:sp>
        <p:nvSpPr>
          <p:cNvPr id="4" name="Rectangle 3"/>
          <p:cNvSpPr>
            <a:spLocks noChangeArrowheads="1"/>
          </p:cNvSpPr>
          <p:nvPr/>
        </p:nvSpPr>
        <p:spPr bwMode="auto">
          <a:xfrm>
            <a:off x="6096000" y="2562225"/>
            <a:ext cx="6096000" cy="339725"/>
          </a:xfrm>
          <a:prstGeom prst="rect">
            <a:avLst/>
          </a:prstGeom>
          <a:noFill/>
          <a:ln w="9525">
            <a:noFill/>
            <a:miter lim="800000"/>
            <a:headEnd/>
            <a:tailEnd/>
          </a:ln>
        </p:spPr>
        <p:txBody>
          <a:bodyPr>
            <a:spAutoFit/>
          </a:bodyPr>
          <a:lstStyle/>
          <a:p>
            <a:pPr eaLnBrk="0" hangingPunct="0">
              <a:buClr>
                <a:srgbClr val="62C400"/>
              </a:buClr>
              <a:tabLst>
                <a:tab pos="200025" algn="l"/>
                <a:tab pos="5238750" algn="r"/>
              </a:tabLst>
            </a:pPr>
            <a:r>
              <a:rPr lang="fr-FR" sz="1600">
                <a:solidFill>
                  <a:srgbClr val="000099"/>
                </a:solidFill>
                <a:ea typeface="ＭＳ Ｐゴシック"/>
                <a:cs typeface="ＭＳ Ｐゴシック"/>
              </a:rPr>
              <a:t>5 granules de chaque à chaque envie de fumer, dès le début</a:t>
            </a:r>
          </a:p>
        </p:txBody>
      </p:sp>
      <p:sp>
        <p:nvSpPr>
          <p:cNvPr id="14" name="Text Box 19"/>
          <p:cNvSpPr txBox="1">
            <a:spLocks noChangeArrowheads="1"/>
          </p:cNvSpPr>
          <p:nvPr/>
        </p:nvSpPr>
        <p:spPr bwMode="auto">
          <a:xfrm>
            <a:off x="255588" y="3160713"/>
            <a:ext cx="5254625" cy="1323975"/>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Anxiété avec </a:t>
            </a:r>
            <a:r>
              <a:rPr lang="fr-FR" altLang="fr-FR" sz="1600" b="1" dirty="0">
                <a:solidFill>
                  <a:srgbClr val="000099"/>
                </a:solidFill>
                <a:latin typeface="Arial"/>
              </a:rPr>
              <a:t>compensation en mangeant</a:t>
            </a:r>
            <a:r>
              <a:rPr lang="fr-FR" altLang="fr-FR" sz="1600" dirty="0">
                <a:solidFill>
                  <a:srgbClr val="000099"/>
                </a:solidFill>
                <a:latin typeface="Arial"/>
              </a:rPr>
              <a:t>, 	</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Sensation de </a:t>
            </a:r>
            <a:r>
              <a:rPr lang="fr-FR" altLang="fr-FR" sz="1600" b="1" dirty="0">
                <a:solidFill>
                  <a:srgbClr val="000099"/>
                </a:solidFill>
                <a:latin typeface="Arial"/>
              </a:rPr>
              <a:t>boule à la gorge ou à l’estomac</a:t>
            </a:r>
          </a:p>
          <a:p>
            <a:pPr marL="274638" eaLnBrk="0" fontAlgn="auto" hangingPunct="0">
              <a:spcBef>
                <a:spcPts val="0"/>
              </a:spcBef>
              <a:spcAft>
                <a:spcPts val="0"/>
              </a:spcAft>
              <a:buClr>
                <a:srgbClr val="62C400"/>
              </a:buClr>
              <a:defRPr/>
            </a:pPr>
            <a:r>
              <a:rPr lang="fr-FR" altLang="fr-FR" sz="1600" b="1" dirty="0">
                <a:solidFill>
                  <a:srgbClr val="000099"/>
                </a:solidFill>
                <a:latin typeface="Arial"/>
              </a:rPr>
              <a:t>Soupirs fréquents</a:t>
            </a:r>
            <a:r>
              <a:rPr lang="fr-FR" altLang="fr-FR" sz="1600" dirty="0">
                <a:solidFill>
                  <a:srgbClr val="000099"/>
                </a:solidFill>
                <a:latin typeface="Arial"/>
              </a:rPr>
              <a:t>, Insomnie d’endormissement avec angoisse</a:t>
            </a:r>
          </a:p>
          <a:p>
            <a:pPr marL="274638" eaLnBrk="0" fontAlgn="auto" hangingPunct="0">
              <a:spcBef>
                <a:spcPts val="0"/>
              </a:spcBef>
              <a:spcAft>
                <a:spcPts val="0"/>
              </a:spcAft>
              <a:buClr>
                <a:srgbClr val="62C400"/>
              </a:buClr>
              <a:defRPr/>
            </a:pPr>
            <a:r>
              <a:rPr lang="fr-FR" altLang="fr-FR" sz="1600" i="1" dirty="0">
                <a:solidFill>
                  <a:srgbClr val="000099"/>
                </a:solidFill>
                <a:latin typeface="Arial"/>
              </a:rPr>
              <a:t>Amélioration par la distraction</a:t>
            </a:r>
          </a:p>
        </p:txBody>
      </p:sp>
      <p:sp>
        <p:nvSpPr>
          <p:cNvPr id="15" name="Text Box 6"/>
          <p:cNvSpPr>
            <a:spLocks noChangeArrowheads="1"/>
          </p:cNvSpPr>
          <p:nvPr/>
        </p:nvSpPr>
        <p:spPr bwMode="auto">
          <a:xfrm>
            <a:off x="8242300" y="3065463"/>
            <a:ext cx="2840038"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Ignatia amara 15 CH</a:t>
            </a:r>
          </a:p>
          <a:p>
            <a:pPr algn="r" eaLnBrk="0" hangingPunct="0"/>
            <a:r>
              <a:rPr lang="fr-FR" altLang="fr-FR" sz="1600">
                <a:solidFill>
                  <a:srgbClr val="000099"/>
                </a:solidFill>
                <a:cs typeface="Arial" charset="0"/>
              </a:rPr>
              <a:t>5 granules 3 fois par jour</a:t>
            </a:r>
          </a:p>
        </p:txBody>
      </p:sp>
      <p:sp>
        <p:nvSpPr>
          <p:cNvPr id="16" name="Text Box 19"/>
          <p:cNvSpPr txBox="1">
            <a:spLocks noChangeArrowheads="1"/>
          </p:cNvSpPr>
          <p:nvPr/>
        </p:nvSpPr>
        <p:spPr bwMode="auto">
          <a:xfrm>
            <a:off x="298450" y="4632325"/>
            <a:ext cx="5254625" cy="1076325"/>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b="1" dirty="0">
                <a:solidFill>
                  <a:srgbClr val="000099"/>
                </a:solidFill>
                <a:latin typeface="Arial"/>
              </a:rPr>
              <a:t>Irritabilité</a:t>
            </a:r>
            <a:r>
              <a:rPr lang="fr-FR" altLang="fr-FR" sz="1600" dirty="0">
                <a:solidFill>
                  <a:srgbClr val="000099"/>
                </a:solidFill>
                <a:latin typeface="Arial"/>
              </a:rPr>
              <a:t>, colère</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Insomnie d’endormissement et </a:t>
            </a:r>
            <a:r>
              <a:rPr lang="fr-FR" altLang="fr-FR" sz="1600" b="1" dirty="0">
                <a:solidFill>
                  <a:srgbClr val="000099"/>
                </a:solidFill>
                <a:latin typeface="Arial"/>
              </a:rPr>
              <a:t>réveil nocturne vers 3h du matin                               </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Tendance à la constipation</a:t>
            </a:r>
          </a:p>
        </p:txBody>
      </p:sp>
      <p:sp>
        <p:nvSpPr>
          <p:cNvPr id="17" name="Text Box 6"/>
          <p:cNvSpPr>
            <a:spLocks noChangeArrowheads="1"/>
          </p:cNvSpPr>
          <p:nvPr/>
        </p:nvSpPr>
        <p:spPr bwMode="auto">
          <a:xfrm>
            <a:off x="8242300" y="4535488"/>
            <a:ext cx="2840038"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Nux vomica 15 CH</a:t>
            </a:r>
          </a:p>
          <a:p>
            <a:pPr algn="r" eaLnBrk="0" hangingPunct="0"/>
            <a:r>
              <a:rPr lang="fr-FR" altLang="fr-FR" sz="1600">
                <a:solidFill>
                  <a:srgbClr val="000099"/>
                </a:solidFill>
                <a:cs typeface="Arial" charset="0"/>
              </a:rPr>
              <a:t>5 granules 3 fois par jour</a:t>
            </a:r>
          </a:p>
        </p:txBody>
      </p:sp>
      <p:sp>
        <p:nvSpPr>
          <p:cNvPr id="18" name="Text Box 19"/>
          <p:cNvSpPr txBox="1">
            <a:spLocks noChangeArrowheads="1"/>
          </p:cNvSpPr>
          <p:nvPr/>
        </p:nvSpPr>
        <p:spPr bwMode="auto">
          <a:xfrm>
            <a:off x="298450" y="5772150"/>
            <a:ext cx="5254625" cy="584200"/>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b="1" dirty="0">
                <a:solidFill>
                  <a:srgbClr val="000099"/>
                </a:solidFill>
                <a:latin typeface="Arial"/>
              </a:rPr>
              <a:t>Frustration</a:t>
            </a:r>
            <a:r>
              <a:rPr lang="fr-FR" altLang="fr-FR" sz="1600" dirty="0">
                <a:solidFill>
                  <a:srgbClr val="000099"/>
                </a:solidFill>
                <a:latin typeface="Arial"/>
              </a:rPr>
              <a:t> intense </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Sentiment d’injustice</a:t>
            </a:r>
          </a:p>
        </p:txBody>
      </p:sp>
      <p:sp>
        <p:nvSpPr>
          <p:cNvPr id="19" name="Text Box 6"/>
          <p:cNvSpPr>
            <a:spLocks noChangeArrowheads="1"/>
          </p:cNvSpPr>
          <p:nvPr/>
        </p:nvSpPr>
        <p:spPr bwMode="auto">
          <a:xfrm>
            <a:off x="8242300" y="5675313"/>
            <a:ext cx="2840038"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Staphysagria 15 CH</a:t>
            </a:r>
          </a:p>
          <a:p>
            <a:pPr algn="r" eaLnBrk="0" hangingPunct="0"/>
            <a:r>
              <a:rPr lang="fr-FR" altLang="fr-FR" sz="1600">
                <a:solidFill>
                  <a:srgbClr val="000099"/>
                </a:solidFill>
                <a:cs typeface="Arial" charset="0"/>
              </a:rPr>
              <a:t>5 granules 3 fois par jour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p:bldP spid="13" grpId="0" animBg="1"/>
      <p:bldP spid="4" grpId="0"/>
      <p:bldP spid="14" grpId="0"/>
      <p:bldP spid="15" grpId="0" animBg="1"/>
      <p:bldP spid="16" grpId="0"/>
      <p:bldP spid="17" grpId="0" animBg="1"/>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15"/>
          <p:cNvSpPr>
            <a:spLocks noChangeArrowheads="1"/>
          </p:cNvSpPr>
          <p:nvPr/>
        </p:nvSpPr>
        <p:spPr bwMode="auto">
          <a:xfrm>
            <a:off x="4079875" y="3140075"/>
            <a:ext cx="8112125" cy="3384550"/>
          </a:xfrm>
          <a:prstGeom prst="rect">
            <a:avLst/>
          </a:prstGeom>
          <a:noFill/>
          <a:ln w="9525">
            <a:noFill/>
            <a:miter lim="800000"/>
            <a:headEnd/>
            <a:tailEnd/>
          </a:ln>
        </p:spPr>
        <p:txBody>
          <a:bodyPr/>
          <a:lstStyle/>
          <a:p>
            <a:pPr marL="342900" indent="-342900" eaLnBrk="0" hangingPunct="0">
              <a:buClr>
                <a:srgbClr val="ABD5FF"/>
              </a:buClr>
            </a:pPr>
            <a:r>
              <a:rPr lang="fr-FR" altLang="fr-FR" b="1" u="sng">
                <a:solidFill>
                  <a:srgbClr val="000099"/>
                </a:solidFill>
                <a:ea typeface="ＭＳ Ｐゴシック"/>
                <a:cs typeface="Arial" charset="0"/>
              </a:rPr>
              <a:t>Règles du jeu :</a:t>
            </a:r>
          </a:p>
          <a:p>
            <a:pPr marL="342900" indent="-342900" eaLnBrk="0" hangingPunct="0">
              <a:spcBef>
                <a:spcPct val="50000"/>
              </a:spcBef>
              <a:buClr>
                <a:srgbClr val="000099"/>
              </a:buClr>
              <a:buFontTx/>
              <a:buBlip>
                <a:blip r:embed="rId3"/>
              </a:buBlip>
            </a:pPr>
            <a:r>
              <a:rPr lang="fr-FR" altLang="fr-FR" b="1">
                <a:solidFill>
                  <a:srgbClr val="000099"/>
                </a:solidFill>
                <a:ea typeface="ＭＳ Ｐゴシック"/>
                <a:cs typeface="Arial" charset="0"/>
              </a:rPr>
              <a:t>1 min</a:t>
            </a:r>
            <a:r>
              <a:rPr lang="fr-FR" altLang="fr-FR">
                <a:solidFill>
                  <a:srgbClr val="000099"/>
                </a:solidFill>
                <a:ea typeface="ＭＳ Ｐゴシック"/>
                <a:cs typeface="Arial" charset="0"/>
              </a:rPr>
              <a:t> par participant </a:t>
            </a:r>
          </a:p>
          <a:p>
            <a:pPr marL="342900" indent="-342900">
              <a:spcBef>
                <a:spcPct val="20000"/>
              </a:spcBef>
              <a:buFontTx/>
              <a:buBlip>
                <a:blip r:embed="rId3"/>
              </a:buBlip>
            </a:pPr>
            <a:r>
              <a:rPr lang="fr-FR" altLang="fr-FR">
                <a:solidFill>
                  <a:srgbClr val="000099"/>
                </a:solidFill>
                <a:ea typeface="ＭＳ Ｐゴシック"/>
                <a:cs typeface="Arial" charset="0"/>
              </a:rPr>
              <a:t>Présentation : </a:t>
            </a:r>
          </a:p>
          <a:p>
            <a:pPr marL="742950" lvl="1" indent="-285750">
              <a:spcBef>
                <a:spcPct val="30000"/>
              </a:spcBef>
              <a:buFont typeface="Tahoma" pitchFamily="34" charset="0"/>
              <a:buChar char="-"/>
            </a:pPr>
            <a:r>
              <a:rPr lang="fr-FR" altLang="fr-FR" i="1">
                <a:solidFill>
                  <a:srgbClr val="000099"/>
                </a:solidFill>
                <a:cs typeface="Arial" charset="0"/>
                <a:sym typeface="Wingdings" pitchFamily="2" charset="2"/>
              </a:rPr>
              <a:t>Qui je suis</a:t>
            </a:r>
          </a:p>
          <a:p>
            <a:pPr marL="742950" lvl="1" indent="-285750">
              <a:spcBef>
                <a:spcPct val="30000"/>
              </a:spcBef>
              <a:buFont typeface="Tahoma" pitchFamily="34" charset="0"/>
              <a:buChar char="-"/>
            </a:pPr>
            <a:r>
              <a:rPr lang="fr-FR" altLang="fr-FR" i="1">
                <a:solidFill>
                  <a:srgbClr val="000099"/>
                </a:solidFill>
                <a:cs typeface="Arial" charset="0"/>
                <a:sym typeface="Wingdings" pitchFamily="2" charset="2"/>
              </a:rPr>
              <a:t>Depuis ma 1</a:t>
            </a:r>
            <a:r>
              <a:rPr lang="fr-FR" altLang="fr-FR" i="1" baseline="30000">
                <a:solidFill>
                  <a:srgbClr val="000099"/>
                </a:solidFill>
                <a:cs typeface="Arial" charset="0"/>
                <a:sym typeface="Wingdings" pitchFamily="2" charset="2"/>
              </a:rPr>
              <a:t>ère</a:t>
            </a:r>
            <a:r>
              <a:rPr lang="fr-FR" altLang="fr-FR" i="1">
                <a:solidFill>
                  <a:srgbClr val="000099"/>
                </a:solidFill>
                <a:cs typeface="Arial" charset="0"/>
                <a:sym typeface="Wingdings" pitchFamily="2" charset="2"/>
              </a:rPr>
              <a:t> formation, quelle place a le médicament homéopathique dans mon conseil </a:t>
            </a:r>
          </a:p>
          <a:p>
            <a:pPr marL="742950" lvl="1" indent="-285750">
              <a:spcBef>
                <a:spcPct val="30000"/>
              </a:spcBef>
              <a:buFont typeface="Tahoma" pitchFamily="34" charset="0"/>
              <a:buChar char="-"/>
            </a:pPr>
            <a:r>
              <a:rPr lang="fr-FR" altLang="fr-FR" i="1">
                <a:solidFill>
                  <a:srgbClr val="000099"/>
                </a:solidFill>
                <a:cs typeface="Arial" charset="0"/>
                <a:sym typeface="Wingdings" pitchFamily="2" charset="2"/>
              </a:rPr>
              <a:t>Et plus spécifiquement dans la prise en charge en gynécologie</a:t>
            </a:r>
          </a:p>
          <a:p>
            <a:pPr marL="742950" lvl="1" indent="-285750">
              <a:spcBef>
                <a:spcPct val="30000"/>
              </a:spcBef>
              <a:buFont typeface="Tahoma" pitchFamily="34" charset="0"/>
              <a:buChar char="-"/>
            </a:pPr>
            <a:r>
              <a:rPr lang="fr-FR" altLang="fr-FR" i="1">
                <a:solidFill>
                  <a:srgbClr val="000099"/>
                </a:solidFill>
                <a:cs typeface="Arial" charset="0"/>
                <a:sym typeface="Wingdings" pitchFamily="2" charset="2"/>
              </a:rPr>
              <a:t>Ce que j’attends de cette formation</a:t>
            </a:r>
          </a:p>
        </p:txBody>
      </p:sp>
      <p:sp>
        <p:nvSpPr>
          <p:cNvPr id="282626" name="Rectangle 19"/>
          <p:cNvSpPr>
            <a:spLocks noChangeArrowheads="1"/>
          </p:cNvSpPr>
          <p:nvPr/>
        </p:nvSpPr>
        <p:spPr bwMode="auto">
          <a:xfrm>
            <a:off x="6096000" y="1644650"/>
            <a:ext cx="5508625" cy="1568450"/>
          </a:xfrm>
          <a:prstGeom prst="rect">
            <a:avLst/>
          </a:prstGeom>
          <a:noFill/>
          <a:ln w="9525">
            <a:noFill/>
            <a:miter lim="800000"/>
            <a:headEnd/>
            <a:tailEnd/>
          </a:ln>
        </p:spPr>
        <p:txBody>
          <a:bodyPr/>
          <a:lstStyle/>
          <a:p>
            <a:pPr marL="342900" indent="-342900" eaLnBrk="0" hangingPunct="0">
              <a:buClr>
                <a:srgbClr val="ABD5FF"/>
              </a:buClr>
            </a:pPr>
            <a:r>
              <a:rPr lang="fr-FR" altLang="fr-FR" sz="2000" b="1" u="sng">
                <a:solidFill>
                  <a:srgbClr val="000099"/>
                </a:solidFill>
                <a:ea typeface="ＭＳ Ｐゴシック"/>
                <a:cs typeface="Arial" charset="0"/>
              </a:rPr>
              <a:t>Objectif :</a:t>
            </a:r>
          </a:p>
          <a:p>
            <a:pPr marL="342900" indent="-342900" eaLnBrk="0" hangingPunct="0">
              <a:spcBef>
                <a:spcPct val="50000"/>
              </a:spcBef>
              <a:buClr>
                <a:srgbClr val="000099"/>
              </a:buClr>
              <a:buFont typeface="Wingdings" pitchFamily="2" charset="2"/>
              <a:buChar char="Ø"/>
            </a:pPr>
            <a:r>
              <a:rPr lang="fr-FR" altLang="fr-FR" sz="2000">
                <a:solidFill>
                  <a:srgbClr val="000099"/>
                </a:solidFill>
                <a:ea typeface="ＭＳ Ｐゴシック"/>
                <a:cs typeface="Arial" charset="0"/>
              </a:rPr>
              <a:t>Découvrir le groupe</a:t>
            </a:r>
            <a:r>
              <a:rPr lang="fr-FR" altLang="fr-FR" sz="2000" b="1">
                <a:solidFill>
                  <a:srgbClr val="000099"/>
                </a:solidFill>
                <a:ea typeface="ＭＳ Ｐゴシック"/>
                <a:cs typeface="Arial" charset="0"/>
              </a:rPr>
              <a:t> </a:t>
            </a:r>
          </a:p>
        </p:txBody>
      </p:sp>
      <p:sp>
        <p:nvSpPr>
          <p:cNvPr id="282627" name="Text Box 4"/>
          <p:cNvSpPr txBox="1">
            <a:spLocks noChangeArrowheads="1"/>
          </p:cNvSpPr>
          <p:nvPr/>
        </p:nvSpPr>
        <p:spPr bwMode="auto">
          <a:xfrm>
            <a:off x="2279650" y="276225"/>
            <a:ext cx="2868613" cy="584200"/>
          </a:xfrm>
          <a:prstGeom prst="rect">
            <a:avLst/>
          </a:prstGeom>
          <a:noFill/>
          <a:ln w="9525">
            <a:noFill/>
            <a:miter lim="800000"/>
            <a:headEnd/>
            <a:tailEnd/>
          </a:ln>
        </p:spPr>
        <p:txBody>
          <a:bodyPr>
            <a:spAutoFit/>
          </a:bodyPr>
          <a:lstStyle/>
          <a:p>
            <a:r>
              <a:rPr lang="fr-FR" altLang="fr-FR" sz="3200" b="1">
                <a:solidFill>
                  <a:srgbClr val="FFFFFF"/>
                </a:solidFill>
                <a:ea typeface="ＭＳ Ｐゴシック"/>
                <a:cs typeface="Arial" charset="0"/>
              </a:rPr>
              <a:t>Présentation</a:t>
            </a:r>
            <a:endParaRPr lang="fr-FR" altLang="fr-FR" sz="2000" b="1">
              <a:solidFill>
                <a:srgbClr val="FFFFFF"/>
              </a:solidFill>
              <a:ea typeface="ＭＳ Ｐゴシック"/>
              <a:cs typeface="Arial" charset="0"/>
              <a:sym typeface="Wingdings" pitchFamily="2" charset="2"/>
            </a:endParaRPr>
          </a:p>
        </p:txBody>
      </p:sp>
      <p:sp>
        <p:nvSpPr>
          <p:cNvPr id="282628"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282629"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15’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Titre 1"/>
          <p:cNvSpPr txBox="1">
            <a:spLocks/>
          </p:cNvSpPr>
          <p:nvPr/>
        </p:nvSpPr>
        <p:spPr bwMode="auto">
          <a:xfrm>
            <a:off x="2303463" y="361950"/>
            <a:ext cx="59785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sp>
        <p:nvSpPr>
          <p:cNvPr id="393218"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rPr>
              <a:t>10’</a:t>
            </a:r>
          </a:p>
        </p:txBody>
      </p:sp>
      <p:sp>
        <p:nvSpPr>
          <p:cNvPr id="393219"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393220" name="Rectangle 2"/>
          <p:cNvSpPr>
            <a:spLocks noChangeArrowheads="1"/>
          </p:cNvSpPr>
          <p:nvPr/>
        </p:nvSpPr>
        <p:spPr bwMode="auto">
          <a:xfrm>
            <a:off x="6096000" y="1736725"/>
            <a:ext cx="5297488" cy="1298575"/>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Ø"/>
            </a:pPr>
            <a:r>
              <a:rPr lang="fr-FR" altLang="fr-FR" sz="2000">
                <a:solidFill>
                  <a:srgbClr val="000099"/>
                </a:solidFill>
                <a:cs typeface="Arial" charset="0"/>
              </a:rPr>
              <a:t>Construire un schéma de synthèse</a:t>
            </a:r>
          </a:p>
          <a:p>
            <a:pPr marL="342900" indent="-342900">
              <a:spcBef>
                <a:spcPct val="20000"/>
              </a:spcBef>
              <a:buFont typeface="Wingdings" pitchFamily="2" charset="2"/>
              <a:buChar char="Ø"/>
            </a:pPr>
            <a:r>
              <a:rPr lang="fr-FR" altLang="fr-FR" sz="2000">
                <a:solidFill>
                  <a:srgbClr val="000099"/>
                </a:solidFill>
                <a:cs typeface="Arial" charset="0"/>
              </a:rPr>
              <a:t>Disposer d’un outil aide-mémoire</a:t>
            </a:r>
            <a:endParaRPr lang="fr-FR" altLang="fr-FR" sz="3200">
              <a:solidFill>
                <a:srgbClr val="000099"/>
              </a:solidFill>
              <a:cs typeface="Arial" charset="0"/>
            </a:endParaRPr>
          </a:p>
        </p:txBody>
      </p:sp>
      <p:sp>
        <p:nvSpPr>
          <p:cNvPr id="393221" name="Rectangle 4"/>
          <p:cNvSpPr>
            <a:spLocks noChangeArrowheads="1"/>
          </p:cNvSpPr>
          <p:nvPr/>
        </p:nvSpPr>
        <p:spPr bwMode="auto">
          <a:xfrm>
            <a:off x="3978275" y="4157663"/>
            <a:ext cx="7392988" cy="1816100"/>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ct val="20000"/>
              </a:spcBef>
              <a:buFontTx/>
              <a:buBlip>
                <a:blip r:embed="rId3"/>
              </a:buBlip>
            </a:pPr>
            <a:r>
              <a:rPr lang="fr-FR" altLang="fr-FR" b="1">
                <a:solidFill>
                  <a:srgbClr val="000099"/>
                </a:solidFill>
                <a:cs typeface="Arial" charset="0"/>
              </a:rPr>
              <a:t>Individuellement</a:t>
            </a:r>
          </a:p>
          <a:p>
            <a:pPr marL="342900" indent="-342900">
              <a:spcBef>
                <a:spcPct val="20000"/>
              </a:spcBef>
              <a:buFontTx/>
              <a:buBlip>
                <a:blip r:embed="rId3"/>
              </a:buBlip>
            </a:pPr>
            <a:r>
              <a:rPr lang="fr-FR" altLang="fr-FR">
                <a:solidFill>
                  <a:srgbClr val="000099"/>
                </a:solidFill>
                <a:cs typeface="Arial" charset="0"/>
              </a:rPr>
              <a:t>Utiliser la structure proposée</a:t>
            </a:r>
          </a:p>
          <a:p>
            <a:pPr marL="342900" indent="-342900">
              <a:spcBef>
                <a:spcPct val="20000"/>
              </a:spcBef>
              <a:buFontTx/>
              <a:buBlip>
                <a:blip r:embed="rId3"/>
              </a:buBlip>
            </a:pPr>
            <a:r>
              <a:rPr lang="fr-FR" altLang="fr-FR">
                <a:solidFill>
                  <a:srgbClr val="000099"/>
                </a:solidFill>
                <a:cs typeface="Arial" charset="0"/>
              </a:rPr>
              <a:t>Construire les 2 arbres décisionnels « Acné juvénile » et « Sevrage tabagique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Image 3"/>
          <p:cNvPicPr>
            <a:picLocks noChangeAspect="1"/>
          </p:cNvPicPr>
          <p:nvPr/>
        </p:nvPicPr>
        <p:blipFill>
          <a:blip r:embed="rId3"/>
          <a:srcRect/>
          <a:stretch>
            <a:fillRect/>
          </a:stretch>
        </p:blipFill>
        <p:spPr bwMode="auto">
          <a:xfrm>
            <a:off x="2047875" y="965200"/>
            <a:ext cx="8432800" cy="5880100"/>
          </a:xfrm>
          <a:prstGeom prst="rect">
            <a:avLst/>
          </a:prstGeom>
          <a:noFill/>
          <a:ln w="9525">
            <a:solidFill>
              <a:schemeClr val="tx1"/>
            </a:solidFill>
            <a:miter lim="800000"/>
            <a:headEnd/>
            <a:tailEnd/>
          </a:ln>
        </p:spPr>
      </p:pic>
      <p:sp>
        <p:nvSpPr>
          <p:cNvPr id="395266" name="Titre 1"/>
          <p:cNvSpPr txBox="1">
            <a:spLocks/>
          </p:cNvSpPr>
          <p:nvPr/>
        </p:nvSpPr>
        <p:spPr bwMode="auto">
          <a:xfrm>
            <a:off x="2303463" y="361950"/>
            <a:ext cx="59785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sp>
        <p:nvSpPr>
          <p:cNvPr id="6" name="ZoneTexte 5"/>
          <p:cNvSpPr txBox="1">
            <a:spLocks noChangeArrowheads="1"/>
          </p:cNvSpPr>
          <p:nvPr/>
        </p:nvSpPr>
        <p:spPr bwMode="auto">
          <a:xfrm>
            <a:off x="5200650" y="26606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SULFUR IODATUM 15 CH </a:t>
            </a:r>
          </a:p>
        </p:txBody>
      </p:sp>
      <p:sp>
        <p:nvSpPr>
          <p:cNvPr id="7" name="ZoneTexte 6"/>
          <p:cNvSpPr txBox="1">
            <a:spLocks noChangeArrowheads="1"/>
          </p:cNvSpPr>
          <p:nvPr/>
        </p:nvSpPr>
        <p:spPr bwMode="auto">
          <a:xfrm>
            <a:off x="2571750" y="5165725"/>
            <a:ext cx="2368550" cy="260350"/>
          </a:xfrm>
          <a:prstGeom prst="rect">
            <a:avLst/>
          </a:prstGeom>
          <a:noFill/>
          <a:ln w="9525">
            <a:noFill/>
            <a:miter lim="800000"/>
            <a:headEnd/>
            <a:tailEnd/>
          </a:ln>
        </p:spPr>
        <p:txBody>
          <a:bodyPr>
            <a:spAutoFit/>
          </a:bodyPr>
          <a:lstStyle/>
          <a:p>
            <a:pPr algn="ctr"/>
            <a:r>
              <a:rPr lang="fr-FR" altLang="fr-FR" sz="1100" b="1">
                <a:solidFill>
                  <a:srgbClr val="000099"/>
                </a:solidFill>
              </a:rPr>
              <a:t>SELENIUM METALICUM 9 CH</a:t>
            </a:r>
          </a:p>
        </p:txBody>
      </p:sp>
      <p:sp>
        <p:nvSpPr>
          <p:cNvPr id="8" name="ZoneTexte 7"/>
          <p:cNvSpPr txBox="1">
            <a:spLocks noChangeArrowheads="1"/>
          </p:cNvSpPr>
          <p:nvPr/>
        </p:nvSpPr>
        <p:spPr bwMode="auto">
          <a:xfrm>
            <a:off x="5200650" y="5165725"/>
            <a:ext cx="2368550" cy="260350"/>
          </a:xfrm>
          <a:prstGeom prst="rect">
            <a:avLst/>
          </a:prstGeom>
          <a:noFill/>
          <a:ln w="9525">
            <a:noFill/>
            <a:miter lim="800000"/>
            <a:headEnd/>
            <a:tailEnd/>
          </a:ln>
        </p:spPr>
        <p:txBody>
          <a:bodyPr>
            <a:spAutoFit/>
          </a:bodyPr>
          <a:lstStyle/>
          <a:p>
            <a:pPr algn="ctr"/>
            <a:r>
              <a:rPr lang="fr-FR" altLang="fr-FR" sz="1100" b="1" dirty="0">
                <a:solidFill>
                  <a:srgbClr val="000099"/>
                </a:solidFill>
              </a:rPr>
              <a:t>KALIUM BROMATUM 9 CH</a:t>
            </a:r>
          </a:p>
        </p:txBody>
      </p:sp>
      <p:sp>
        <p:nvSpPr>
          <p:cNvPr id="9" name="ZoneTexte 8"/>
          <p:cNvSpPr txBox="1">
            <a:spLocks noChangeArrowheads="1"/>
          </p:cNvSpPr>
          <p:nvPr/>
        </p:nvSpPr>
        <p:spPr bwMode="auto">
          <a:xfrm>
            <a:off x="7840663" y="5165725"/>
            <a:ext cx="2368550" cy="260350"/>
          </a:xfrm>
          <a:prstGeom prst="rect">
            <a:avLst/>
          </a:prstGeom>
          <a:noFill/>
          <a:ln w="9525">
            <a:noFill/>
            <a:miter lim="800000"/>
            <a:headEnd/>
            <a:tailEnd/>
          </a:ln>
        </p:spPr>
        <p:txBody>
          <a:bodyPr>
            <a:spAutoFit/>
          </a:bodyPr>
          <a:lstStyle/>
          <a:p>
            <a:pPr algn="ctr"/>
            <a:r>
              <a:rPr lang="fr-FR" altLang="fr-FR" sz="1100" b="1" dirty="0">
                <a:solidFill>
                  <a:srgbClr val="000099"/>
                </a:solidFill>
              </a:rPr>
              <a:t>EUGENIA JAMBOSA 9 CH</a:t>
            </a:r>
          </a:p>
        </p:txBody>
      </p:sp>
      <p:sp>
        <p:nvSpPr>
          <p:cNvPr id="10" name="ZoneTexte 9"/>
          <p:cNvSpPr txBox="1">
            <a:spLocks noChangeArrowheads="1"/>
          </p:cNvSpPr>
          <p:nvPr/>
        </p:nvSpPr>
        <p:spPr bwMode="auto">
          <a:xfrm>
            <a:off x="5200650" y="6245225"/>
            <a:ext cx="2368550" cy="260350"/>
          </a:xfrm>
          <a:prstGeom prst="rect">
            <a:avLst/>
          </a:prstGeom>
          <a:noFill/>
          <a:ln w="9525">
            <a:noFill/>
            <a:miter lim="800000"/>
            <a:headEnd/>
            <a:tailEnd/>
          </a:ln>
        </p:spPr>
        <p:txBody>
          <a:bodyPr>
            <a:spAutoFit/>
          </a:bodyPr>
          <a:lstStyle/>
          <a:p>
            <a:pPr algn="ctr"/>
            <a:r>
              <a:rPr lang="fr-FR" altLang="fr-FR" sz="1100" b="1" dirty="0">
                <a:solidFill>
                  <a:srgbClr val="000099"/>
                </a:solidFill>
              </a:rPr>
              <a:t>DHA-S 30 CH</a:t>
            </a:r>
          </a:p>
        </p:txBody>
      </p:sp>
      <p:sp>
        <p:nvSpPr>
          <p:cNvPr id="11" name="ZoneTexte 10"/>
          <p:cNvSpPr txBox="1">
            <a:spLocks noChangeArrowheads="1"/>
          </p:cNvSpPr>
          <p:nvPr/>
        </p:nvSpPr>
        <p:spPr bwMode="auto">
          <a:xfrm>
            <a:off x="2609850" y="4840288"/>
            <a:ext cx="2368550" cy="261937"/>
          </a:xfrm>
          <a:prstGeom prst="rect">
            <a:avLst/>
          </a:prstGeom>
          <a:noFill/>
          <a:ln w="9525">
            <a:noFill/>
            <a:miter lim="800000"/>
            <a:headEnd/>
            <a:tailEnd/>
          </a:ln>
        </p:spPr>
        <p:txBody>
          <a:bodyPr>
            <a:spAutoFit/>
          </a:bodyPr>
          <a:lstStyle/>
          <a:p>
            <a:pPr algn="ctr"/>
            <a:r>
              <a:rPr lang="fr-FR" altLang="fr-FR" sz="1100" b="1">
                <a:solidFill>
                  <a:srgbClr val="000099"/>
                </a:solidFill>
              </a:rPr>
              <a:t>peau grasse        comédons</a:t>
            </a:r>
          </a:p>
        </p:txBody>
      </p:sp>
      <p:sp>
        <p:nvSpPr>
          <p:cNvPr id="12" name="ZoneTexte 11"/>
          <p:cNvSpPr txBox="1">
            <a:spLocks noChangeArrowheads="1"/>
          </p:cNvSpPr>
          <p:nvPr/>
        </p:nvSpPr>
        <p:spPr bwMode="auto">
          <a:xfrm>
            <a:off x="5403850" y="4738688"/>
            <a:ext cx="2368550" cy="261937"/>
          </a:xfrm>
          <a:prstGeom prst="rect">
            <a:avLst/>
          </a:prstGeom>
          <a:noFill/>
          <a:ln w="9525">
            <a:noFill/>
            <a:miter lim="800000"/>
            <a:headEnd/>
            <a:tailEnd/>
          </a:ln>
        </p:spPr>
        <p:txBody>
          <a:bodyPr>
            <a:spAutoFit/>
          </a:bodyPr>
          <a:lstStyle/>
          <a:p>
            <a:pPr algn="ctr"/>
            <a:r>
              <a:rPr lang="fr-FR" altLang="fr-FR" sz="1100" b="1">
                <a:solidFill>
                  <a:srgbClr val="000099"/>
                </a:solidFill>
              </a:rPr>
              <a:t>indurée   pustuleuse</a:t>
            </a:r>
          </a:p>
        </p:txBody>
      </p:sp>
      <p:sp>
        <p:nvSpPr>
          <p:cNvPr id="13" name="ZoneTexte 12"/>
          <p:cNvSpPr txBox="1">
            <a:spLocks noChangeArrowheads="1"/>
          </p:cNvSpPr>
          <p:nvPr/>
        </p:nvSpPr>
        <p:spPr bwMode="auto">
          <a:xfrm>
            <a:off x="7913688" y="4743450"/>
            <a:ext cx="2368550" cy="261938"/>
          </a:xfrm>
          <a:prstGeom prst="rect">
            <a:avLst/>
          </a:prstGeom>
          <a:noFill/>
          <a:ln w="9525">
            <a:noFill/>
            <a:miter lim="800000"/>
            <a:headEnd/>
            <a:tailEnd/>
          </a:ln>
        </p:spPr>
        <p:txBody>
          <a:bodyPr>
            <a:spAutoFit/>
          </a:bodyPr>
          <a:lstStyle/>
          <a:p>
            <a:pPr algn="ctr"/>
            <a:r>
              <a:rPr lang="fr-FR" altLang="fr-FR" sz="1100" b="1">
                <a:solidFill>
                  <a:srgbClr val="000099"/>
                </a:solidFill>
              </a:rPr>
              <a:t>avant</a:t>
            </a:r>
          </a:p>
        </p:txBody>
      </p:sp>
      <p:sp>
        <p:nvSpPr>
          <p:cNvPr id="14" name="ZoneTexte 13"/>
          <p:cNvSpPr txBox="1">
            <a:spLocks noChangeArrowheads="1"/>
          </p:cNvSpPr>
          <p:nvPr/>
        </p:nvSpPr>
        <p:spPr bwMode="auto">
          <a:xfrm>
            <a:off x="7418388" y="4954588"/>
            <a:ext cx="2368550" cy="261937"/>
          </a:xfrm>
          <a:prstGeom prst="rect">
            <a:avLst/>
          </a:prstGeom>
          <a:noFill/>
          <a:ln w="9525">
            <a:noFill/>
            <a:miter lim="800000"/>
            <a:headEnd/>
            <a:tailEnd/>
          </a:ln>
        </p:spPr>
        <p:txBody>
          <a:bodyPr>
            <a:spAutoFit/>
          </a:bodyPr>
          <a:lstStyle/>
          <a:p>
            <a:pPr algn="ctr"/>
            <a:r>
              <a:rPr lang="fr-FR" altLang="fr-FR" sz="1100" b="1">
                <a:solidFill>
                  <a:srgbClr val="000099"/>
                </a:solidFill>
              </a:rPr>
              <a:t>ou pendant les règles</a:t>
            </a:r>
          </a:p>
        </p:txBody>
      </p:sp>
      <p:sp>
        <p:nvSpPr>
          <p:cNvPr id="15" name="ZoneTexte 14"/>
          <p:cNvSpPr txBox="1">
            <a:spLocks noChangeArrowheads="1"/>
          </p:cNvSpPr>
          <p:nvPr/>
        </p:nvSpPr>
        <p:spPr bwMode="auto">
          <a:xfrm>
            <a:off x="5475288" y="6026150"/>
            <a:ext cx="2368550" cy="261938"/>
          </a:xfrm>
          <a:prstGeom prst="rect">
            <a:avLst/>
          </a:prstGeom>
          <a:noFill/>
          <a:ln w="9525">
            <a:noFill/>
            <a:miter lim="800000"/>
            <a:headEnd/>
            <a:tailEnd/>
          </a:ln>
        </p:spPr>
        <p:txBody>
          <a:bodyPr>
            <a:spAutoFit/>
          </a:bodyPr>
          <a:lstStyle/>
          <a:p>
            <a:pPr algn="ctr"/>
            <a:r>
              <a:rPr lang="fr-FR" altLang="fr-FR" sz="1100" b="1">
                <a:solidFill>
                  <a:srgbClr val="000099"/>
                </a:solidFill>
              </a:rPr>
              <a:t>sévère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re 1"/>
          <p:cNvSpPr txBox="1">
            <a:spLocks/>
          </p:cNvSpPr>
          <p:nvPr/>
        </p:nvSpPr>
        <p:spPr bwMode="auto">
          <a:xfrm>
            <a:off x="2303463" y="361950"/>
            <a:ext cx="59785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pic>
        <p:nvPicPr>
          <p:cNvPr id="397314" name="Image 4"/>
          <p:cNvPicPr>
            <a:picLocks noChangeAspect="1"/>
          </p:cNvPicPr>
          <p:nvPr/>
        </p:nvPicPr>
        <p:blipFill>
          <a:blip r:embed="rId3"/>
          <a:srcRect/>
          <a:stretch>
            <a:fillRect/>
          </a:stretch>
        </p:blipFill>
        <p:spPr bwMode="auto">
          <a:xfrm>
            <a:off x="1935163" y="1019175"/>
            <a:ext cx="8805862" cy="5589588"/>
          </a:xfrm>
          <a:prstGeom prst="rect">
            <a:avLst/>
          </a:prstGeom>
          <a:noFill/>
          <a:ln w="9525">
            <a:solidFill>
              <a:schemeClr val="tx1"/>
            </a:solidFill>
            <a:miter lim="800000"/>
            <a:headEnd/>
            <a:tailEnd/>
          </a:ln>
        </p:spPr>
      </p:pic>
      <p:sp>
        <p:nvSpPr>
          <p:cNvPr id="6" name="ZoneTexte 5"/>
          <p:cNvSpPr txBox="1">
            <a:spLocks noChangeArrowheads="1"/>
          </p:cNvSpPr>
          <p:nvPr/>
        </p:nvSpPr>
        <p:spPr bwMode="auto">
          <a:xfrm>
            <a:off x="5178425" y="272573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LOBELIA INFLATA 5 CH</a:t>
            </a:r>
          </a:p>
        </p:txBody>
      </p:sp>
      <p:sp>
        <p:nvSpPr>
          <p:cNvPr id="7" name="ZoneTexte 6"/>
          <p:cNvSpPr txBox="1">
            <a:spLocks noChangeArrowheads="1"/>
          </p:cNvSpPr>
          <p:nvPr/>
        </p:nvSpPr>
        <p:spPr bwMode="auto">
          <a:xfrm>
            <a:off x="5257800" y="2979738"/>
            <a:ext cx="2128838" cy="261937"/>
          </a:xfrm>
          <a:prstGeom prst="rect">
            <a:avLst/>
          </a:prstGeom>
          <a:noFill/>
          <a:ln w="9525">
            <a:noFill/>
            <a:miter lim="800000"/>
            <a:headEnd/>
            <a:tailEnd/>
          </a:ln>
        </p:spPr>
        <p:txBody>
          <a:bodyPr>
            <a:spAutoFit/>
          </a:bodyPr>
          <a:lstStyle/>
          <a:p>
            <a:pPr algn="ctr"/>
            <a:r>
              <a:rPr lang="fr-FR" altLang="fr-FR" sz="1100" b="1">
                <a:solidFill>
                  <a:srgbClr val="000099"/>
                </a:solidFill>
              </a:rPr>
              <a:t>CALADIUM SEGUINUM 5 CH</a:t>
            </a:r>
          </a:p>
        </p:txBody>
      </p:sp>
      <p:sp>
        <p:nvSpPr>
          <p:cNvPr id="8" name="ZoneTexte 7"/>
          <p:cNvSpPr txBox="1">
            <a:spLocks noChangeArrowheads="1"/>
          </p:cNvSpPr>
          <p:nvPr/>
        </p:nvSpPr>
        <p:spPr bwMode="auto">
          <a:xfrm>
            <a:off x="2195513" y="473551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hypersensibilité</a:t>
            </a:r>
          </a:p>
        </p:txBody>
      </p:sp>
      <p:sp>
        <p:nvSpPr>
          <p:cNvPr id="9" name="ZoneTexte 8"/>
          <p:cNvSpPr txBox="1">
            <a:spLocks noChangeArrowheads="1"/>
          </p:cNvSpPr>
          <p:nvPr/>
        </p:nvSpPr>
        <p:spPr bwMode="auto">
          <a:xfrm>
            <a:off x="2667000" y="4924425"/>
            <a:ext cx="2128838" cy="261938"/>
          </a:xfrm>
          <a:prstGeom prst="rect">
            <a:avLst/>
          </a:prstGeom>
          <a:noFill/>
          <a:ln w="9525">
            <a:noFill/>
            <a:miter lim="800000"/>
            <a:headEnd/>
            <a:tailEnd/>
          </a:ln>
        </p:spPr>
        <p:txBody>
          <a:bodyPr>
            <a:spAutoFit/>
          </a:bodyPr>
          <a:lstStyle/>
          <a:p>
            <a:pPr algn="ctr"/>
            <a:r>
              <a:rPr lang="fr-FR" altLang="fr-FR" sz="1100" b="1">
                <a:solidFill>
                  <a:srgbClr val="000099"/>
                </a:solidFill>
              </a:rPr>
              <a:t>la distraction</a:t>
            </a:r>
          </a:p>
        </p:txBody>
      </p:sp>
      <p:sp>
        <p:nvSpPr>
          <p:cNvPr id="10" name="ZoneTexte 9"/>
          <p:cNvSpPr txBox="1">
            <a:spLocks noChangeArrowheads="1"/>
          </p:cNvSpPr>
          <p:nvPr/>
        </p:nvSpPr>
        <p:spPr bwMode="auto">
          <a:xfrm>
            <a:off x="2189163" y="519112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IGNATIA AMARA 15 CH</a:t>
            </a:r>
          </a:p>
        </p:txBody>
      </p:sp>
      <p:sp>
        <p:nvSpPr>
          <p:cNvPr id="11" name="ZoneTexte 10"/>
          <p:cNvSpPr txBox="1">
            <a:spLocks noChangeArrowheads="1"/>
          </p:cNvSpPr>
          <p:nvPr/>
        </p:nvSpPr>
        <p:spPr bwMode="auto">
          <a:xfrm>
            <a:off x="4951413" y="473392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irritabilité</a:t>
            </a:r>
          </a:p>
        </p:txBody>
      </p:sp>
      <p:sp>
        <p:nvSpPr>
          <p:cNvPr id="12" name="ZoneTexte 11"/>
          <p:cNvSpPr txBox="1">
            <a:spLocks noChangeArrowheads="1"/>
          </p:cNvSpPr>
          <p:nvPr/>
        </p:nvSpPr>
        <p:spPr bwMode="auto">
          <a:xfrm>
            <a:off x="5538788" y="4930775"/>
            <a:ext cx="2127250" cy="288925"/>
          </a:xfrm>
          <a:prstGeom prst="rect">
            <a:avLst/>
          </a:prstGeom>
          <a:noFill/>
          <a:ln w="9525">
            <a:noFill/>
            <a:miter lim="800000"/>
            <a:headEnd/>
            <a:tailEnd/>
          </a:ln>
        </p:spPr>
        <p:txBody>
          <a:bodyPr>
            <a:spAutoFit/>
          </a:bodyPr>
          <a:lstStyle/>
          <a:p>
            <a:pPr algn="ctr"/>
            <a:r>
              <a:rPr lang="fr-FR" altLang="fr-FR" sz="1100" b="1">
                <a:solidFill>
                  <a:srgbClr val="000099"/>
                </a:solidFill>
              </a:rPr>
              <a:t>nocturnes vers 3h du matin</a:t>
            </a:r>
          </a:p>
        </p:txBody>
      </p:sp>
      <p:sp>
        <p:nvSpPr>
          <p:cNvPr id="13" name="ZoneTexte 12"/>
          <p:cNvSpPr txBox="1">
            <a:spLocks noChangeArrowheads="1"/>
          </p:cNvSpPr>
          <p:nvPr/>
        </p:nvSpPr>
        <p:spPr bwMode="auto">
          <a:xfrm>
            <a:off x="5154613" y="51974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NUX VOMICA 15 CH</a:t>
            </a:r>
          </a:p>
        </p:txBody>
      </p:sp>
      <p:sp>
        <p:nvSpPr>
          <p:cNvPr id="14" name="ZoneTexte 13"/>
          <p:cNvSpPr txBox="1">
            <a:spLocks noChangeArrowheads="1"/>
          </p:cNvSpPr>
          <p:nvPr/>
        </p:nvSpPr>
        <p:spPr bwMode="auto">
          <a:xfrm>
            <a:off x="7967663" y="48418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frustration</a:t>
            </a:r>
          </a:p>
        </p:txBody>
      </p:sp>
      <p:sp>
        <p:nvSpPr>
          <p:cNvPr id="15" name="ZoneTexte 14"/>
          <p:cNvSpPr txBox="1">
            <a:spLocks noChangeArrowheads="1"/>
          </p:cNvSpPr>
          <p:nvPr/>
        </p:nvSpPr>
        <p:spPr bwMode="auto">
          <a:xfrm>
            <a:off x="8281988" y="5186363"/>
            <a:ext cx="2127250" cy="261937"/>
          </a:xfrm>
          <a:prstGeom prst="rect">
            <a:avLst/>
          </a:prstGeom>
          <a:noFill/>
          <a:ln w="9525">
            <a:noFill/>
            <a:miter lim="800000"/>
            <a:headEnd/>
            <a:tailEnd/>
          </a:ln>
        </p:spPr>
        <p:txBody>
          <a:bodyPr>
            <a:spAutoFit/>
          </a:bodyPr>
          <a:lstStyle/>
          <a:p>
            <a:pPr algn="ctr"/>
            <a:r>
              <a:rPr lang="fr-FR" altLang="fr-FR" sz="1100" b="1" dirty="0">
                <a:solidFill>
                  <a:srgbClr val="000099"/>
                </a:solidFill>
              </a:rPr>
              <a:t>STAPHYSAGRIA 15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838200" y="2085975"/>
            <a:ext cx="10217150" cy="4887913"/>
          </a:xfrm>
          <a:prstGeom prst="rect">
            <a:avLst/>
          </a:prstGeom>
        </p:spPr>
        <p:txBody>
          <a:bodyPr/>
          <a:lstStyle/>
          <a:p>
            <a:pPr>
              <a:buFontTx/>
              <a:buBlip>
                <a:blip r:embed="rId3"/>
              </a:buBlip>
              <a:defRPr/>
            </a:pPr>
            <a:r>
              <a:rPr lang="fr-FR" sz="2000" dirty="0">
                <a:solidFill>
                  <a:srgbClr val="000099"/>
                </a:solidFill>
                <a:cs typeface="Arial" panose="020B0604020202020204" pitchFamily="34" charset="0"/>
              </a:rPr>
              <a:t>Ménopause = </a:t>
            </a:r>
            <a:r>
              <a:rPr lang="fr-FR" sz="2000" b="1" dirty="0">
                <a:solidFill>
                  <a:srgbClr val="000099"/>
                </a:solidFill>
                <a:cs typeface="Arial" panose="020B0604020202020204" pitchFamily="34" charset="0"/>
              </a:rPr>
              <a:t>Arrêt des règles depuis plus d’un an </a:t>
            </a:r>
          </a:p>
          <a:p>
            <a:pPr marL="0" indent="0">
              <a:buFontTx/>
              <a:buNone/>
              <a:defRPr/>
            </a:pPr>
            <a:endParaRPr lang="fr-FR" sz="2000" b="1" dirty="0">
              <a:solidFill>
                <a:srgbClr val="000099"/>
              </a:solidFill>
              <a:cs typeface="Arial" panose="020B0604020202020204" pitchFamily="34" charset="0"/>
            </a:endParaRPr>
          </a:p>
          <a:p>
            <a:pPr>
              <a:buFontTx/>
              <a:buBlip>
                <a:blip r:embed="rId3"/>
              </a:buBlip>
              <a:defRPr/>
            </a:pPr>
            <a:r>
              <a:rPr lang="fr-FR" sz="2000" dirty="0" err="1">
                <a:solidFill>
                  <a:srgbClr val="000099"/>
                </a:solidFill>
                <a:cs typeface="Arial" panose="020B0604020202020204" pitchFamily="34" charset="0"/>
              </a:rPr>
              <a:t>Périménopause</a:t>
            </a:r>
            <a:r>
              <a:rPr lang="fr-FR" sz="2000" dirty="0">
                <a:solidFill>
                  <a:srgbClr val="000099"/>
                </a:solidFill>
                <a:cs typeface="Arial" panose="020B0604020202020204" pitchFamily="34" charset="0"/>
              </a:rPr>
              <a:t> = période entourant la ménopause</a:t>
            </a:r>
          </a:p>
          <a:p>
            <a:pPr marL="0" indent="0">
              <a:buFontTx/>
              <a:buNone/>
              <a:defRPr/>
            </a:pPr>
            <a:endParaRPr lang="fr-FR" sz="2000" dirty="0">
              <a:solidFill>
                <a:srgbClr val="000099"/>
              </a:solidFill>
              <a:cs typeface="Arial" panose="020B0604020202020204" pitchFamily="34" charset="0"/>
            </a:endParaRPr>
          </a:p>
          <a:p>
            <a:pPr>
              <a:buFontTx/>
              <a:buBlip>
                <a:blip r:embed="rId3"/>
              </a:buBlip>
              <a:defRPr/>
            </a:pPr>
            <a:r>
              <a:rPr lang="fr-FR" sz="2000" dirty="0">
                <a:solidFill>
                  <a:srgbClr val="000099"/>
                </a:solidFill>
                <a:cs typeface="Arial" panose="020B0604020202020204" pitchFamily="34" charset="0"/>
              </a:rPr>
              <a:t>En </a:t>
            </a:r>
            <a:r>
              <a:rPr lang="fr-FR" sz="2000" dirty="0" err="1">
                <a:solidFill>
                  <a:srgbClr val="000099"/>
                </a:solidFill>
                <a:cs typeface="Arial" panose="020B0604020202020204" pitchFamily="34" charset="0"/>
              </a:rPr>
              <a:t>périménopause</a:t>
            </a:r>
            <a:r>
              <a:rPr lang="fr-FR" sz="2000" dirty="0">
                <a:solidFill>
                  <a:srgbClr val="000099"/>
                </a:solidFill>
                <a:cs typeface="Arial" panose="020B0604020202020204" pitchFamily="34" charset="0"/>
              </a:rPr>
              <a:t>, </a:t>
            </a:r>
            <a:r>
              <a:rPr lang="fr-FR" sz="2000" b="1" dirty="0">
                <a:solidFill>
                  <a:srgbClr val="000099"/>
                </a:solidFill>
                <a:cs typeface="Arial" panose="020B0604020202020204" pitchFamily="34" charset="0"/>
              </a:rPr>
              <a:t>2 périodes </a:t>
            </a:r>
            <a:r>
              <a:rPr lang="fr-FR" sz="2000" dirty="0">
                <a:solidFill>
                  <a:srgbClr val="000099"/>
                </a:solidFill>
                <a:cs typeface="Arial" panose="020B0604020202020204" pitchFamily="34" charset="0"/>
              </a:rPr>
              <a:t>:</a:t>
            </a:r>
          </a:p>
          <a:p>
            <a:pPr marL="400050" lvl="1" indent="0">
              <a:buFontTx/>
              <a:buNone/>
              <a:defRPr/>
            </a:pPr>
            <a:r>
              <a:rPr lang="fr-FR" sz="2000" dirty="0">
                <a:solidFill>
                  <a:srgbClr val="000099"/>
                </a:solidFill>
                <a:cs typeface="Arial" panose="020B0604020202020204" pitchFamily="34" charset="0"/>
              </a:rPr>
              <a:t>- </a:t>
            </a:r>
            <a:r>
              <a:rPr lang="fr-FR" sz="2000" dirty="0" err="1">
                <a:solidFill>
                  <a:srgbClr val="000099"/>
                </a:solidFill>
                <a:cs typeface="Arial" panose="020B0604020202020204" pitchFamily="34" charset="0"/>
              </a:rPr>
              <a:t>Hyperestrogénie</a:t>
            </a:r>
            <a:r>
              <a:rPr lang="fr-FR" sz="2000" dirty="0">
                <a:solidFill>
                  <a:srgbClr val="000099"/>
                </a:solidFill>
                <a:cs typeface="Arial" panose="020B0604020202020204" pitchFamily="34" charset="0"/>
              </a:rPr>
              <a:t> relative</a:t>
            </a:r>
          </a:p>
          <a:p>
            <a:pPr marL="400050" lvl="1" indent="0">
              <a:buFontTx/>
              <a:buNone/>
              <a:defRPr/>
            </a:pPr>
            <a:r>
              <a:rPr lang="fr-FR" sz="2000" dirty="0">
                <a:solidFill>
                  <a:srgbClr val="000099"/>
                </a:solidFill>
                <a:cs typeface="Arial" panose="020B0604020202020204" pitchFamily="34" charset="0"/>
              </a:rPr>
              <a:t>- </a:t>
            </a:r>
            <a:r>
              <a:rPr lang="fr-FR" sz="2000" dirty="0" err="1">
                <a:solidFill>
                  <a:srgbClr val="000099"/>
                </a:solidFill>
                <a:cs typeface="Arial" panose="020B0604020202020204" pitchFamily="34" charset="0"/>
              </a:rPr>
              <a:t>Hypoestrogénie</a:t>
            </a:r>
            <a:endParaRPr lang="fr-FR" sz="2000" dirty="0">
              <a:solidFill>
                <a:srgbClr val="000099"/>
              </a:solidFill>
              <a:cs typeface="Arial" panose="020B0604020202020204" pitchFamily="34" charset="0"/>
            </a:endParaRPr>
          </a:p>
          <a:p>
            <a:pPr marL="0" indent="0">
              <a:buFontTx/>
              <a:buNone/>
              <a:defRPr/>
            </a:pPr>
            <a:endParaRPr lang="fr-FR" sz="2000" dirty="0">
              <a:solidFill>
                <a:srgbClr val="000099"/>
              </a:solidFill>
              <a:cs typeface="Arial" panose="020B0604020202020204" pitchFamily="34" charset="0"/>
            </a:endParaRPr>
          </a:p>
          <a:p>
            <a:pPr>
              <a:buFontTx/>
              <a:buBlip>
                <a:blip r:embed="rId3"/>
              </a:buBlip>
              <a:defRPr/>
            </a:pPr>
            <a:r>
              <a:rPr lang="fr-FR" sz="2000" dirty="0">
                <a:solidFill>
                  <a:srgbClr val="000099"/>
                </a:solidFill>
                <a:cs typeface="Arial" panose="020B0604020202020204" pitchFamily="34" charset="0"/>
              </a:rPr>
              <a:t>Principaux </a:t>
            </a:r>
            <a:r>
              <a:rPr lang="fr-FR" sz="2000" b="1" dirty="0">
                <a:solidFill>
                  <a:srgbClr val="000099"/>
                </a:solidFill>
                <a:cs typeface="Arial" panose="020B0604020202020204" pitchFamily="34" charset="0"/>
              </a:rPr>
              <a:t>symptômes</a:t>
            </a:r>
            <a:r>
              <a:rPr lang="fr-FR" sz="2000" dirty="0">
                <a:solidFill>
                  <a:srgbClr val="000099"/>
                </a:solidFill>
                <a:cs typeface="Arial" panose="020B0604020202020204" pitchFamily="34" charset="0"/>
              </a:rPr>
              <a:t> de ménopause : </a:t>
            </a:r>
          </a:p>
          <a:p>
            <a:pPr marL="355600" indent="0">
              <a:buFontTx/>
              <a:buNone/>
              <a:defRPr/>
            </a:pPr>
            <a:r>
              <a:rPr lang="fr-FR" sz="2000" dirty="0">
                <a:solidFill>
                  <a:srgbClr val="000099"/>
                </a:solidFill>
                <a:cs typeface="Arial" panose="020B0604020202020204" pitchFamily="34" charset="0"/>
              </a:rPr>
              <a:t>bouffées de chaleur, asthénie, troubles du sommeil, sécheresse vaginale, </a:t>
            </a:r>
          </a:p>
          <a:p>
            <a:pPr marL="355600" indent="0">
              <a:buFontTx/>
              <a:buNone/>
              <a:defRPr/>
            </a:pPr>
            <a:r>
              <a:rPr lang="fr-FR" sz="2000" dirty="0">
                <a:solidFill>
                  <a:srgbClr val="000099"/>
                </a:solidFill>
                <a:cs typeface="Arial" panose="020B0604020202020204" pitchFamily="34" charset="0"/>
              </a:rPr>
              <a:t>prise de poids, douleurs articulaires</a:t>
            </a:r>
          </a:p>
        </p:txBody>
      </p:sp>
      <p:sp>
        <p:nvSpPr>
          <p:cNvPr id="39936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3.5. Périménopause et ménopause</a:t>
            </a:r>
          </a:p>
        </p:txBody>
      </p:sp>
      <p:sp>
        <p:nvSpPr>
          <p:cNvPr id="7"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ext Box 24"/>
          <p:cNvSpPr txBox="1">
            <a:spLocks noChangeArrowheads="1"/>
          </p:cNvSpPr>
          <p:nvPr/>
        </p:nvSpPr>
        <p:spPr bwMode="auto">
          <a:xfrm>
            <a:off x="2398713" y="1065213"/>
            <a:ext cx="5749925" cy="396875"/>
          </a:xfrm>
          <a:prstGeom prst="rect">
            <a:avLst/>
          </a:prstGeom>
          <a:noFill/>
          <a:ln w="9525">
            <a:noFill/>
            <a:miter lim="800000"/>
            <a:headEnd/>
            <a:tailEnd/>
          </a:ln>
        </p:spPr>
        <p:txBody>
          <a:bodyPr>
            <a:spAutoFit/>
          </a:bodyPr>
          <a:lstStyle/>
          <a:p>
            <a:pPr>
              <a:buClr>
                <a:srgbClr val="62C400"/>
              </a:buClr>
              <a:buFont typeface="Wingdings" pitchFamily="2" charset="2"/>
              <a:buNone/>
            </a:pPr>
            <a:r>
              <a:rPr lang="fr-FR" altLang="fr-FR" sz="2000" b="1">
                <a:solidFill>
                  <a:srgbClr val="95C41D"/>
                </a:solidFill>
                <a:latin typeface="Tahoma" pitchFamily="34" charset="0"/>
                <a:sym typeface="Wingdings" pitchFamily="2" charset="2"/>
              </a:rPr>
              <a:t> Bouffées de chaleur</a:t>
            </a:r>
            <a:endParaRPr lang="fr-FR" altLang="fr-FR" sz="2000" u="sng">
              <a:solidFill>
                <a:srgbClr val="95C41D"/>
              </a:solidFill>
              <a:latin typeface="Tahoma" pitchFamily="34" charset="0"/>
            </a:endParaRPr>
          </a:p>
        </p:txBody>
      </p:sp>
      <p:sp>
        <p:nvSpPr>
          <p:cNvPr id="40141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3.5. Périménopause et ménopause</a:t>
            </a:r>
          </a:p>
        </p:txBody>
      </p:sp>
      <p:sp>
        <p:nvSpPr>
          <p:cNvPr id="10" name="Text Box 19"/>
          <p:cNvSpPr txBox="1">
            <a:spLocks noChangeArrowheads="1"/>
          </p:cNvSpPr>
          <p:nvPr/>
        </p:nvSpPr>
        <p:spPr bwMode="auto">
          <a:xfrm>
            <a:off x="268288" y="2135188"/>
            <a:ext cx="5254625" cy="585787"/>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Bouffées de chaleur, </a:t>
            </a:r>
            <a:r>
              <a:rPr lang="fr-FR" altLang="fr-FR" sz="1600" b="1">
                <a:solidFill>
                  <a:srgbClr val="000099"/>
                </a:solidFill>
                <a:ea typeface="ＭＳ Ｐゴシック"/>
                <a:cs typeface="ＭＳ Ｐゴシック"/>
              </a:rPr>
              <a:t>réveils nocturnes 	obligeant à se découvrir</a:t>
            </a:r>
            <a:r>
              <a:rPr lang="fr-FR" altLang="fr-FR" sz="1600">
                <a:solidFill>
                  <a:srgbClr val="000099"/>
                </a:solidFill>
                <a:ea typeface="ＭＳ Ｐゴシック"/>
                <a:cs typeface="ＭＳ Ｐゴシック"/>
              </a:rPr>
              <a:t>, ne supporte pas d’être serrée</a:t>
            </a:r>
          </a:p>
        </p:txBody>
      </p:sp>
      <p:sp>
        <p:nvSpPr>
          <p:cNvPr id="11" name="Text Box 6"/>
          <p:cNvSpPr>
            <a:spLocks noChangeArrowheads="1"/>
          </p:cNvSpPr>
          <p:nvPr/>
        </p:nvSpPr>
        <p:spPr bwMode="auto">
          <a:xfrm>
            <a:off x="7888288" y="2058988"/>
            <a:ext cx="3252787" cy="95408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Lachesis mutus 15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
        <p:nvSpPr>
          <p:cNvPr id="12" name="Text Box 19"/>
          <p:cNvSpPr txBox="1">
            <a:spLocks noChangeArrowheads="1"/>
          </p:cNvSpPr>
          <p:nvPr/>
        </p:nvSpPr>
        <p:spPr bwMode="auto">
          <a:xfrm>
            <a:off x="268288" y="3381375"/>
            <a:ext cx="5254625" cy="830263"/>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Bouffées de chaleur à début et fin brusques, </a:t>
            </a:r>
          </a:p>
          <a:p>
            <a:pPr marL="266700" eaLnBrk="0" fontAlgn="auto" hangingPunct="0">
              <a:spcBef>
                <a:spcPts val="0"/>
              </a:spcBef>
              <a:spcAft>
                <a:spcPts val="0"/>
              </a:spcAft>
              <a:buClr>
                <a:srgbClr val="62C400"/>
              </a:buClr>
              <a:defRPr/>
            </a:pPr>
            <a:r>
              <a:rPr lang="fr-FR" altLang="fr-FR" sz="1600" b="1" dirty="0">
                <a:solidFill>
                  <a:srgbClr val="000099"/>
                </a:solidFill>
                <a:latin typeface="Arial"/>
              </a:rPr>
              <a:t>sueurs abondantes</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Congestion</a:t>
            </a:r>
          </a:p>
        </p:txBody>
      </p:sp>
      <p:sp>
        <p:nvSpPr>
          <p:cNvPr id="13" name="Text Box 6"/>
          <p:cNvSpPr>
            <a:spLocks noChangeArrowheads="1"/>
          </p:cNvSpPr>
          <p:nvPr/>
        </p:nvSpPr>
        <p:spPr bwMode="auto">
          <a:xfrm>
            <a:off x="7888288" y="3305175"/>
            <a:ext cx="3252787" cy="95408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Belladonna 9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
        <p:nvSpPr>
          <p:cNvPr id="14" name="Text Box 19"/>
          <p:cNvSpPr txBox="1">
            <a:spLocks noChangeArrowheads="1"/>
          </p:cNvSpPr>
          <p:nvPr/>
        </p:nvSpPr>
        <p:spPr bwMode="auto">
          <a:xfrm>
            <a:off x="268288" y="4635500"/>
            <a:ext cx="5254625" cy="584200"/>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b="1" dirty="0">
                <a:solidFill>
                  <a:srgbClr val="000099"/>
                </a:solidFill>
                <a:latin typeface="Arial"/>
              </a:rPr>
              <a:t>Sensation de froid après les bouffées de chaleur</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Sueurs abondantes, anxiété 	</a:t>
            </a:r>
          </a:p>
        </p:txBody>
      </p:sp>
      <p:sp>
        <p:nvSpPr>
          <p:cNvPr id="15" name="Text Box 6"/>
          <p:cNvSpPr>
            <a:spLocks noChangeArrowheads="1"/>
          </p:cNvSpPr>
          <p:nvPr/>
        </p:nvSpPr>
        <p:spPr bwMode="auto">
          <a:xfrm>
            <a:off x="7888288" y="4559300"/>
            <a:ext cx="3252787" cy="952500"/>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Amylium nitrosum  9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P spid="14" grpId="0"/>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ext Box 24"/>
          <p:cNvSpPr txBox="1">
            <a:spLocks noChangeArrowheads="1"/>
          </p:cNvSpPr>
          <p:nvPr/>
        </p:nvSpPr>
        <p:spPr bwMode="auto">
          <a:xfrm>
            <a:off x="2398713" y="1052513"/>
            <a:ext cx="5749925" cy="396875"/>
          </a:xfrm>
          <a:prstGeom prst="rect">
            <a:avLst/>
          </a:prstGeom>
          <a:noFill/>
          <a:ln w="9525">
            <a:noFill/>
            <a:miter lim="800000"/>
            <a:headEnd/>
            <a:tailEnd/>
          </a:ln>
        </p:spPr>
        <p:txBody>
          <a:bodyPr>
            <a:spAutoFit/>
          </a:bodyPr>
          <a:lstStyle/>
          <a:p>
            <a:pPr>
              <a:buClr>
                <a:srgbClr val="62C400"/>
              </a:buClr>
              <a:buFont typeface="Wingdings" pitchFamily="2" charset="2"/>
              <a:buNone/>
            </a:pPr>
            <a:r>
              <a:rPr lang="fr-FR" altLang="fr-FR" sz="2000" b="1">
                <a:solidFill>
                  <a:srgbClr val="95C41D"/>
                </a:solidFill>
                <a:latin typeface="Tahoma" pitchFamily="34" charset="0"/>
                <a:sym typeface="Wingdings" pitchFamily="2" charset="2"/>
              </a:rPr>
              <a:t> Bouffées de chaleur</a:t>
            </a:r>
            <a:endParaRPr lang="fr-FR" altLang="fr-FR" sz="2000" u="sng">
              <a:solidFill>
                <a:srgbClr val="95C41D"/>
              </a:solidFill>
              <a:latin typeface="Tahoma" pitchFamily="34" charset="0"/>
            </a:endParaRPr>
          </a:p>
        </p:txBody>
      </p:sp>
      <p:sp>
        <p:nvSpPr>
          <p:cNvPr id="403458"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3.5. Périménopause et ménopause</a:t>
            </a:r>
          </a:p>
        </p:txBody>
      </p:sp>
      <p:sp>
        <p:nvSpPr>
          <p:cNvPr id="11" name="Text Box 19"/>
          <p:cNvSpPr txBox="1">
            <a:spLocks noChangeArrowheads="1"/>
          </p:cNvSpPr>
          <p:nvPr/>
        </p:nvSpPr>
        <p:spPr bwMode="auto">
          <a:xfrm>
            <a:off x="263525" y="1914525"/>
            <a:ext cx="6200775" cy="830263"/>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Bouffées de chaleur, </a:t>
            </a:r>
            <a:r>
              <a:rPr lang="fr-FR" altLang="fr-FR" sz="1600" b="1" dirty="0">
                <a:solidFill>
                  <a:srgbClr val="000099"/>
                </a:solidFill>
                <a:latin typeface="Arial"/>
              </a:rPr>
              <a:t>sueurs, palpitations</a:t>
            </a:r>
            <a:r>
              <a:rPr lang="fr-FR" altLang="fr-FR" sz="1600" dirty="0">
                <a:solidFill>
                  <a:srgbClr val="000099"/>
                </a:solidFill>
                <a:latin typeface="Arial"/>
              </a:rPr>
              <a:t>, 	</a:t>
            </a:r>
          </a:p>
          <a:p>
            <a:pPr marL="274638" eaLnBrk="0" fontAlgn="auto" hangingPunct="0">
              <a:spcBef>
                <a:spcPts val="0"/>
              </a:spcBef>
              <a:spcAft>
                <a:spcPts val="0"/>
              </a:spcAft>
              <a:buClr>
                <a:srgbClr val="62C400"/>
              </a:buClr>
              <a:defRPr/>
            </a:pPr>
            <a:r>
              <a:rPr lang="fr-FR" altLang="fr-FR" sz="1600" b="1" dirty="0">
                <a:solidFill>
                  <a:srgbClr val="000099"/>
                </a:solidFill>
                <a:latin typeface="Arial"/>
              </a:rPr>
              <a:t>congestion céphalique</a:t>
            </a:r>
            <a:r>
              <a:rPr lang="fr-FR" altLang="fr-FR" sz="1600" dirty="0">
                <a:solidFill>
                  <a:srgbClr val="000099"/>
                </a:solidFill>
                <a:latin typeface="Arial"/>
              </a:rPr>
              <a:t>, impression que la tête va « éclater » </a:t>
            </a:r>
          </a:p>
          <a:p>
            <a:pPr marL="274638" eaLnBrk="0" fontAlgn="auto" hangingPunct="0">
              <a:spcBef>
                <a:spcPts val="0"/>
              </a:spcBef>
              <a:spcAft>
                <a:spcPts val="0"/>
              </a:spcAft>
              <a:buClr>
                <a:srgbClr val="62C400"/>
              </a:buClr>
              <a:defRPr/>
            </a:pPr>
            <a:r>
              <a:rPr lang="fr-FR" altLang="fr-FR" sz="1600" i="1" dirty="0">
                <a:solidFill>
                  <a:srgbClr val="000099"/>
                </a:solidFill>
                <a:latin typeface="Arial"/>
              </a:rPr>
              <a:t>Aggravation par la chaleur, amélioration au grand air</a:t>
            </a:r>
          </a:p>
        </p:txBody>
      </p:sp>
      <p:sp>
        <p:nvSpPr>
          <p:cNvPr id="14" name="Text Box 6"/>
          <p:cNvSpPr>
            <a:spLocks noChangeArrowheads="1"/>
          </p:cNvSpPr>
          <p:nvPr/>
        </p:nvSpPr>
        <p:spPr bwMode="auto">
          <a:xfrm>
            <a:off x="7870825" y="1812925"/>
            <a:ext cx="3252788" cy="95408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Glonoïnum 9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
        <p:nvSpPr>
          <p:cNvPr id="15" name="Text Box 19"/>
          <p:cNvSpPr txBox="1">
            <a:spLocks noChangeArrowheads="1"/>
          </p:cNvSpPr>
          <p:nvPr/>
        </p:nvSpPr>
        <p:spPr bwMode="auto">
          <a:xfrm>
            <a:off x="263525" y="3227388"/>
            <a:ext cx="6200775" cy="830262"/>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Bouffées de chaleur avec </a:t>
            </a:r>
            <a:r>
              <a:rPr lang="fr-FR" altLang="fr-FR" sz="1600" b="1" dirty="0">
                <a:solidFill>
                  <a:srgbClr val="000099"/>
                </a:solidFill>
                <a:latin typeface="Arial"/>
              </a:rPr>
              <a:t>rougeur circonscrite</a:t>
            </a:r>
          </a:p>
          <a:p>
            <a:pPr marL="274638" eaLnBrk="0" fontAlgn="auto" hangingPunct="0">
              <a:spcBef>
                <a:spcPts val="0"/>
              </a:spcBef>
              <a:spcAft>
                <a:spcPts val="0"/>
              </a:spcAft>
              <a:buClr>
                <a:srgbClr val="62C400"/>
              </a:buClr>
              <a:defRPr/>
            </a:pPr>
            <a:r>
              <a:rPr lang="fr-FR" altLang="fr-FR" sz="1600" b="1" dirty="0">
                <a:solidFill>
                  <a:srgbClr val="000099"/>
                </a:solidFill>
                <a:latin typeface="Arial"/>
              </a:rPr>
              <a:t>des joues</a:t>
            </a:r>
            <a:r>
              <a:rPr lang="fr-FR" altLang="fr-FR" sz="1600" dirty="0">
                <a:solidFill>
                  <a:srgbClr val="000099"/>
                </a:solidFill>
                <a:latin typeface="Arial"/>
              </a:rPr>
              <a:t>, sensation de brûlures intense </a:t>
            </a:r>
            <a:r>
              <a:rPr lang="fr-FR" altLang="fr-FR" sz="1600">
                <a:solidFill>
                  <a:srgbClr val="000099"/>
                </a:solidFill>
                <a:latin typeface="Arial"/>
              </a:rPr>
              <a:t>des paumes </a:t>
            </a:r>
            <a:r>
              <a:rPr lang="fr-FR" altLang="fr-FR" sz="1600" dirty="0">
                <a:solidFill>
                  <a:srgbClr val="000099"/>
                </a:solidFill>
                <a:latin typeface="Arial"/>
              </a:rPr>
              <a:t>des mains, des plantes de pieds et des oreilles </a:t>
            </a:r>
          </a:p>
        </p:txBody>
      </p:sp>
      <p:sp>
        <p:nvSpPr>
          <p:cNvPr id="16" name="Text Box 6"/>
          <p:cNvSpPr>
            <a:spLocks noChangeArrowheads="1"/>
          </p:cNvSpPr>
          <p:nvPr/>
        </p:nvSpPr>
        <p:spPr bwMode="auto">
          <a:xfrm>
            <a:off x="7591425" y="3125788"/>
            <a:ext cx="3532188" cy="95408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Sanguinaria canadensis 9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
        <p:nvSpPr>
          <p:cNvPr id="17" name="Text Box 19"/>
          <p:cNvSpPr txBox="1">
            <a:spLocks noChangeArrowheads="1"/>
          </p:cNvSpPr>
          <p:nvPr/>
        </p:nvSpPr>
        <p:spPr bwMode="auto">
          <a:xfrm>
            <a:off x="196850" y="4754563"/>
            <a:ext cx="5254625" cy="830262"/>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Bouffées de chaleur </a:t>
            </a:r>
            <a:r>
              <a:rPr lang="fr-FR" altLang="fr-FR" sz="1600" b="1">
                <a:solidFill>
                  <a:srgbClr val="000099"/>
                </a:solidFill>
                <a:ea typeface="ＭＳ Ｐゴシック"/>
                <a:cs typeface="ＭＳ Ｐゴシック"/>
              </a:rPr>
              <a:t>partant du bassin et montant vers le visage (absence de rougeur du visage), </a:t>
            </a:r>
            <a:r>
              <a:rPr lang="fr-FR" altLang="fr-FR" sz="1600">
                <a:solidFill>
                  <a:srgbClr val="000099"/>
                </a:solidFill>
                <a:ea typeface="ＭＳ Ｐゴシック"/>
                <a:cs typeface="ＭＳ Ｐゴシック"/>
              </a:rPr>
              <a:t>sueurs de tout le corps sauf de la tête </a:t>
            </a:r>
          </a:p>
        </p:txBody>
      </p:sp>
      <p:sp>
        <p:nvSpPr>
          <p:cNvPr id="18" name="Text Box 6"/>
          <p:cNvSpPr>
            <a:spLocks noChangeArrowheads="1"/>
          </p:cNvSpPr>
          <p:nvPr/>
        </p:nvSpPr>
        <p:spPr bwMode="auto">
          <a:xfrm>
            <a:off x="7981950" y="4652963"/>
            <a:ext cx="3100388" cy="95408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Sepia officinalis 9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16" grpId="0" animBg="1"/>
      <p:bldP spid="17" grpId="0"/>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a:spLocks noChangeAspect="1" noChangeArrowheads="1"/>
          </p:cNvSpPr>
          <p:nvPr/>
        </p:nvSpPr>
        <p:spPr bwMode="auto">
          <a:xfrm>
            <a:off x="3835400" y="1470025"/>
            <a:ext cx="4467225"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Géraldine V.</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 généraliste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t>	</a:t>
            </a:r>
            <a:endParaRPr lang="fr-FR" altLang="fr-FR" sz="800" b="1" dirty="0">
              <a:solidFill>
                <a:srgbClr val="000099"/>
              </a:solidFill>
            </a:endParaRPr>
          </a:p>
          <a:p>
            <a:pPr eaLnBrk="0" fontAlgn="auto" hangingPunct="0">
              <a:spcBef>
                <a:spcPts val="0"/>
              </a:spcBef>
              <a:spcAft>
                <a:spcPts val="0"/>
              </a:spcAft>
              <a:defRPr/>
            </a:pPr>
            <a:endParaRPr lang="fr-FR" altLang="fr-FR" sz="800" dirty="0"/>
          </a:p>
          <a:p>
            <a:pPr eaLnBrk="0" fontAlgn="auto" hangingPunct="0">
              <a:spcBef>
                <a:spcPts val="0"/>
              </a:spcBef>
              <a:spcAft>
                <a:spcPts val="0"/>
              </a:spcAft>
              <a:defRPr/>
            </a:pPr>
            <a:r>
              <a:rPr lang="fr-FR" altLang="fr-FR" sz="800" dirty="0"/>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r>
              <a:rPr lang="fr-FR" altLang="fr-FR" sz="1000" dirty="0">
                <a:latin typeface="Comic Sans MS" panose="030F0702030302020204" pitchFamily="66" charset="0"/>
              </a:rPr>
              <a:t>	</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Nathalie (51 ans)</a:t>
            </a:r>
            <a:endParaRPr lang="fr-FR" altLang="fr-FR" sz="1000" dirty="0">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2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2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FSH 15 CH</a:t>
            </a:r>
          </a:p>
          <a:p>
            <a:pPr eaLnBrk="0" fontAlgn="auto" hangingPunct="0">
              <a:spcBef>
                <a:spcPts val="0"/>
              </a:spcBef>
              <a:spcAft>
                <a:spcPts val="0"/>
              </a:spcAft>
              <a:defRPr/>
            </a:pPr>
            <a:r>
              <a:rPr lang="fr-FR" altLang="fr-FR" sz="1400"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par jour </a:t>
            </a:r>
          </a:p>
          <a:p>
            <a:pPr eaLnBrk="0" fontAlgn="auto" hangingPunct="0">
              <a:spcBef>
                <a:spcPct val="60000"/>
              </a:spcBef>
              <a:spcAft>
                <a:spcPts val="0"/>
              </a:spcAft>
              <a:defRPr/>
            </a:pPr>
            <a:r>
              <a:rPr lang="fr-FR" altLang="fr-FR" sz="1400"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LACHESIS MUTUS 9 CH</a:t>
            </a:r>
            <a:endParaRPr lang="fr-FR" altLang="fr-FR" sz="1400" dirty="0">
              <a:solidFill>
                <a:srgbClr val="FF000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3 fois par jour</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Traitement pour 3 mois</a:t>
            </a:r>
          </a:p>
        </p:txBody>
      </p:sp>
      <p:sp>
        <p:nvSpPr>
          <p:cNvPr id="405506"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3.5. Périménopause et ménopause</a:t>
            </a:r>
          </a:p>
        </p:txBody>
      </p:sp>
      <p:sp>
        <p:nvSpPr>
          <p:cNvPr id="405507" name="Text Box 24"/>
          <p:cNvSpPr txBox="1">
            <a:spLocks noChangeArrowheads="1"/>
          </p:cNvSpPr>
          <p:nvPr/>
        </p:nvSpPr>
        <p:spPr bwMode="auto">
          <a:xfrm>
            <a:off x="2398713" y="1073150"/>
            <a:ext cx="5749925" cy="396875"/>
          </a:xfrm>
          <a:prstGeom prst="rect">
            <a:avLst/>
          </a:prstGeom>
          <a:noFill/>
          <a:ln w="9525">
            <a:noFill/>
            <a:miter lim="800000"/>
            <a:headEnd/>
            <a:tailEnd/>
          </a:ln>
        </p:spPr>
        <p:txBody>
          <a:bodyPr>
            <a:spAutoFit/>
          </a:bodyPr>
          <a:lstStyle/>
          <a:p>
            <a:pPr>
              <a:buClr>
                <a:srgbClr val="62C400"/>
              </a:buClr>
              <a:buFont typeface="Wingdings" pitchFamily="2" charset="2"/>
              <a:buNone/>
            </a:pPr>
            <a:r>
              <a:rPr lang="fr-FR" altLang="fr-FR" sz="2000" b="1">
                <a:solidFill>
                  <a:srgbClr val="95C41D"/>
                </a:solidFill>
                <a:latin typeface="Tahoma" pitchFamily="34" charset="0"/>
                <a:sym typeface="Wingdings" pitchFamily="2" charset="2"/>
              </a:rPr>
              <a:t> Bouffées de chaleur</a:t>
            </a:r>
            <a:endParaRPr lang="fr-FR" altLang="fr-FR" sz="2000" u="sng">
              <a:solidFill>
                <a:srgbClr val="95C41D"/>
              </a:solidFill>
              <a:latin typeface="Tahoma"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ext Box 24"/>
          <p:cNvSpPr txBox="1">
            <a:spLocks noChangeArrowheads="1"/>
          </p:cNvSpPr>
          <p:nvPr/>
        </p:nvSpPr>
        <p:spPr bwMode="auto">
          <a:xfrm>
            <a:off x="2411413" y="1071563"/>
            <a:ext cx="5749925" cy="396875"/>
          </a:xfrm>
          <a:prstGeom prst="rect">
            <a:avLst/>
          </a:prstGeom>
          <a:noFill/>
          <a:ln w="9525">
            <a:noFill/>
            <a:miter lim="800000"/>
            <a:headEnd/>
            <a:tailEnd/>
          </a:ln>
        </p:spPr>
        <p:txBody>
          <a:bodyPr>
            <a:spAutoFit/>
          </a:bodyPr>
          <a:lstStyle/>
          <a:p>
            <a:pPr>
              <a:buClr>
                <a:srgbClr val="62C400"/>
              </a:buClr>
              <a:buFont typeface="Wingdings" pitchFamily="2" charset="2"/>
              <a:buNone/>
            </a:pPr>
            <a:r>
              <a:rPr lang="fr-FR" altLang="fr-FR" sz="2000" b="1">
                <a:solidFill>
                  <a:srgbClr val="95C41D"/>
                </a:solidFill>
                <a:latin typeface="Tahoma" pitchFamily="34" charset="0"/>
                <a:sym typeface="Wingdings" pitchFamily="2" charset="2"/>
              </a:rPr>
              <a:t></a:t>
            </a:r>
            <a:r>
              <a:rPr lang="fr-FR" altLang="fr-FR" sz="2000" b="1">
                <a:solidFill>
                  <a:srgbClr val="62C400"/>
                </a:solidFill>
                <a:latin typeface="Tahoma" pitchFamily="34" charset="0"/>
                <a:sym typeface="Wingdings" pitchFamily="2" charset="2"/>
              </a:rPr>
              <a:t> </a:t>
            </a:r>
            <a:r>
              <a:rPr lang="fr-FR" altLang="fr-FR" sz="2000" b="1">
                <a:solidFill>
                  <a:srgbClr val="95C41D"/>
                </a:solidFill>
                <a:latin typeface="Tahoma" pitchFamily="34" charset="0"/>
                <a:sym typeface="Wingdings" pitchFamily="2" charset="2"/>
              </a:rPr>
              <a:t>Asthénie</a:t>
            </a:r>
            <a:endParaRPr lang="fr-FR" altLang="fr-FR" sz="2000" u="sng">
              <a:solidFill>
                <a:srgbClr val="95C41D"/>
              </a:solidFill>
              <a:latin typeface="Tahoma" pitchFamily="34" charset="0"/>
            </a:endParaRPr>
          </a:p>
        </p:txBody>
      </p:sp>
      <p:sp>
        <p:nvSpPr>
          <p:cNvPr id="407554"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3.5. Périménopause et ménopause</a:t>
            </a:r>
          </a:p>
        </p:txBody>
      </p:sp>
      <p:sp>
        <p:nvSpPr>
          <p:cNvPr id="5" name="Text Box 19"/>
          <p:cNvSpPr txBox="1">
            <a:spLocks noChangeArrowheads="1"/>
          </p:cNvSpPr>
          <p:nvPr/>
        </p:nvSpPr>
        <p:spPr bwMode="auto">
          <a:xfrm>
            <a:off x="300038" y="1965325"/>
            <a:ext cx="5256212" cy="585788"/>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Asthénie </a:t>
            </a:r>
            <a:r>
              <a:rPr lang="fr-FR" altLang="fr-FR" sz="1600" b="1">
                <a:solidFill>
                  <a:srgbClr val="000099"/>
                </a:solidFill>
                <a:ea typeface="ＭＳ Ｐゴシック"/>
                <a:cs typeface="ＭＳ Ｐゴシック"/>
              </a:rPr>
              <a:t>physique et psychique</a:t>
            </a:r>
            <a:r>
              <a:rPr lang="fr-FR" altLang="fr-FR" sz="1600">
                <a:solidFill>
                  <a:srgbClr val="000099"/>
                </a:solidFill>
                <a:ea typeface="ＭＳ Ｐゴシック"/>
                <a:cs typeface="ＭＳ Ｐゴシック"/>
              </a:rPr>
              <a:t>, céphalées, vertiges, </a:t>
            </a:r>
            <a:r>
              <a:rPr lang="fr-FR" altLang="fr-FR" sz="1600" b="1">
                <a:solidFill>
                  <a:srgbClr val="000099"/>
                </a:solidFill>
                <a:ea typeface="ＭＳ Ｐゴシック"/>
                <a:cs typeface="ＭＳ Ｐゴシック"/>
              </a:rPr>
              <a:t>troubles de la mémoire </a:t>
            </a:r>
          </a:p>
        </p:txBody>
      </p:sp>
      <p:sp>
        <p:nvSpPr>
          <p:cNvPr id="8" name="Text Box 6"/>
          <p:cNvSpPr>
            <a:spLocks noChangeArrowheads="1"/>
          </p:cNvSpPr>
          <p:nvPr/>
        </p:nvSpPr>
        <p:spPr bwMode="auto">
          <a:xfrm>
            <a:off x="7589838" y="1825625"/>
            <a:ext cx="3532187"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Kalium phosphoricum 15 CH</a:t>
            </a:r>
          </a:p>
          <a:p>
            <a:pPr algn="r" eaLnBrk="0" hangingPunct="0"/>
            <a:r>
              <a:rPr lang="fr-FR" altLang="fr-FR" sz="1600">
                <a:solidFill>
                  <a:srgbClr val="000099"/>
                </a:solidFill>
                <a:cs typeface="Arial" charset="0"/>
              </a:rPr>
              <a:t>5 granules le matin </a:t>
            </a:r>
          </a:p>
        </p:txBody>
      </p:sp>
      <p:sp>
        <p:nvSpPr>
          <p:cNvPr id="9" name="Text Box 19"/>
          <p:cNvSpPr txBox="1">
            <a:spLocks noChangeArrowheads="1"/>
          </p:cNvSpPr>
          <p:nvPr/>
        </p:nvSpPr>
        <p:spPr bwMode="auto">
          <a:xfrm>
            <a:off x="300038" y="3324225"/>
            <a:ext cx="5256212" cy="584200"/>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Asthénie physique et psychique </a:t>
            </a:r>
            <a:r>
              <a:rPr lang="fr-FR" altLang="fr-FR" sz="1600" b="1">
                <a:solidFill>
                  <a:srgbClr val="000099"/>
                </a:solidFill>
                <a:ea typeface="ＭＳ Ｐゴシック"/>
                <a:cs typeface="ＭＳ Ｐゴシック"/>
              </a:rPr>
              <a:t>plus marquée</a:t>
            </a:r>
            <a:r>
              <a:rPr lang="fr-FR" altLang="fr-FR" sz="1600">
                <a:solidFill>
                  <a:srgbClr val="000099"/>
                </a:solidFill>
                <a:ea typeface="ＭＳ Ｐゴシック"/>
                <a:cs typeface="ＭＳ Ｐゴシック"/>
              </a:rPr>
              <a:t>, </a:t>
            </a:r>
            <a:r>
              <a:rPr lang="fr-FR" altLang="fr-FR" sz="1600" b="1">
                <a:solidFill>
                  <a:srgbClr val="000099"/>
                </a:solidFill>
                <a:ea typeface="ＭＳ Ｐゴシック"/>
                <a:cs typeface="ＭＳ Ｐゴシック"/>
              </a:rPr>
              <a:t>déprime, indifférence</a:t>
            </a:r>
            <a:r>
              <a:rPr lang="fr-FR" altLang="fr-FR" sz="1600">
                <a:solidFill>
                  <a:srgbClr val="000099"/>
                </a:solidFill>
                <a:ea typeface="ＭＳ Ｐゴシック"/>
                <a:cs typeface="ＭＳ Ｐゴシック"/>
              </a:rPr>
              <a:t>, repli sur soi </a:t>
            </a:r>
          </a:p>
        </p:txBody>
      </p:sp>
      <p:sp>
        <p:nvSpPr>
          <p:cNvPr id="10" name="Text Box 6"/>
          <p:cNvSpPr>
            <a:spLocks noChangeArrowheads="1"/>
          </p:cNvSpPr>
          <p:nvPr/>
        </p:nvSpPr>
        <p:spPr bwMode="auto">
          <a:xfrm>
            <a:off x="7589838" y="3222625"/>
            <a:ext cx="3532187"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Phosphoricum acidum 15 CH</a:t>
            </a:r>
          </a:p>
          <a:p>
            <a:pPr algn="r" eaLnBrk="0" hangingPunct="0"/>
            <a:r>
              <a:rPr lang="fr-FR" altLang="fr-FR" sz="1600">
                <a:solidFill>
                  <a:srgbClr val="000099"/>
                </a:solidFill>
                <a:cs typeface="Arial" charset="0"/>
              </a:rPr>
              <a:t>5 granules le matin </a:t>
            </a:r>
          </a:p>
        </p:txBody>
      </p:sp>
      <p:sp>
        <p:nvSpPr>
          <p:cNvPr id="11" name="Text Box 19"/>
          <p:cNvSpPr txBox="1">
            <a:spLocks noChangeArrowheads="1"/>
          </p:cNvSpPr>
          <p:nvPr/>
        </p:nvSpPr>
        <p:spPr bwMode="auto">
          <a:xfrm>
            <a:off x="300038" y="4745038"/>
            <a:ext cx="5256212" cy="585787"/>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Asthénie </a:t>
            </a:r>
            <a:r>
              <a:rPr lang="fr-FR" altLang="fr-FR" sz="1600" b="1">
                <a:solidFill>
                  <a:srgbClr val="000099"/>
                </a:solidFill>
                <a:ea typeface="ＭＳ Ｐゴシック"/>
                <a:cs typeface="ＭＳ Ｐゴシック"/>
              </a:rPr>
              <a:t>suite de pertes liquidiennes </a:t>
            </a:r>
            <a:r>
              <a:rPr lang="fr-FR" altLang="fr-FR" sz="1600">
                <a:solidFill>
                  <a:srgbClr val="000099"/>
                </a:solidFill>
                <a:ea typeface="ＭＳ Ｐゴシック"/>
                <a:cs typeface="ＭＳ Ｐゴシック"/>
              </a:rPr>
              <a:t>(sueurs abondantes…)</a:t>
            </a:r>
          </a:p>
        </p:txBody>
      </p:sp>
      <p:sp>
        <p:nvSpPr>
          <p:cNvPr id="12" name="Text Box 6"/>
          <p:cNvSpPr>
            <a:spLocks noChangeArrowheads="1"/>
          </p:cNvSpPr>
          <p:nvPr/>
        </p:nvSpPr>
        <p:spPr bwMode="auto">
          <a:xfrm>
            <a:off x="8529638" y="4649788"/>
            <a:ext cx="2592387"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China rubra 15 CH</a:t>
            </a:r>
          </a:p>
          <a:p>
            <a:pPr algn="r" eaLnBrk="0" hangingPunct="0"/>
            <a:r>
              <a:rPr lang="fr-FR" altLang="fr-FR" sz="1600">
                <a:solidFill>
                  <a:srgbClr val="000099"/>
                </a:solidFill>
                <a:cs typeface="Arial" charset="0"/>
              </a:rPr>
              <a:t>5 granules le matin </a:t>
            </a:r>
          </a:p>
        </p:txBody>
      </p:sp>
      <p:pic>
        <p:nvPicPr>
          <p:cNvPr id="407561" name="Image 12"/>
          <p:cNvPicPr>
            <a:picLocks noChangeAspect="1"/>
          </p:cNvPicPr>
          <p:nvPr/>
        </p:nvPicPr>
        <p:blipFill>
          <a:blip r:embed="rId4"/>
          <a:srcRect/>
          <a:stretch>
            <a:fillRect/>
          </a:stretch>
        </p:blipFill>
        <p:spPr bwMode="auto">
          <a:xfrm>
            <a:off x="10293350" y="449263"/>
            <a:ext cx="1565275" cy="1281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07561"/>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0" grpId="0" animBg="1"/>
      <p:bldP spid="11" grpId="0"/>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614988" y="1785938"/>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de la journée</a:t>
            </a:r>
            <a:endParaRPr lang="fr-FR" altLang="fr-FR" sz="2000" b="1" dirty="0">
              <a:solidFill>
                <a:srgbClr val="000099"/>
              </a:solidFill>
              <a:latin typeface="Arial"/>
              <a:ea typeface="ＭＳ Ｐゴシック" panose="020B0600070205080204" pitchFamily="34" charset="-128"/>
            </a:endParaRPr>
          </a:p>
        </p:txBody>
      </p:sp>
      <p:sp>
        <p:nvSpPr>
          <p:cNvPr id="409602" name="Rectangle 15"/>
          <p:cNvSpPr>
            <a:spLocks noChangeArrowheads="1"/>
          </p:cNvSpPr>
          <p:nvPr/>
        </p:nvSpPr>
        <p:spPr bwMode="auto">
          <a:xfrm>
            <a:off x="3287713" y="3573463"/>
            <a:ext cx="8037512" cy="3168650"/>
          </a:xfrm>
          <a:prstGeom prst="rect">
            <a:avLst/>
          </a:prstGeom>
          <a:noFill/>
          <a:ln w="9525">
            <a:noFill/>
            <a:miter lim="800000"/>
            <a:headEnd/>
            <a:tailEnd/>
          </a:ln>
        </p:spPr>
        <p:txBody>
          <a:bodyPr/>
          <a:lstStyle/>
          <a:p>
            <a:pPr marL="342900" indent="-342900" eaLnBrk="0" hangingPunct="0">
              <a:buClr>
                <a:srgbClr val="ABD5FF"/>
              </a:buClr>
            </a:pPr>
            <a:r>
              <a:rPr lang="fr-FR" altLang="fr-FR" sz="2000" b="1" u="sng">
                <a:solidFill>
                  <a:srgbClr val="000099"/>
                </a:solidFill>
                <a:ea typeface="ＭＳ Ｐゴシック"/>
                <a:cs typeface="Arial" charset="0"/>
              </a:rPr>
              <a:t>Règles du jeu :</a:t>
            </a:r>
          </a:p>
          <a:p>
            <a:pPr marL="342900" indent="-342900" eaLnBrk="0" hangingPunct="0">
              <a:spcBef>
                <a:spcPct val="50000"/>
              </a:spcBef>
              <a:buClr>
                <a:srgbClr val="000099"/>
              </a:buClr>
              <a:buFontTx/>
              <a:buBlip>
                <a:blip r:embed="rId3"/>
              </a:buBlip>
            </a:pPr>
            <a:r>
              <a:rPr lang="fr-FR" altLang="fr-FR" b="1">
                <a:solidFill>
                  <a:srgbClr val="000099"/>
                </a:solidFill>
                <a:ea typeface="ＭＳ Ｐゴシック"/>
                <a:cs typeface="Arial" charset="0"/>
              </a:rPr>
              <a:t>2 équipes</a:t>
            </a:r>
          </a:p>
          <a:p>
            <a:pPr marL="342900" indent="-342900" eaLnBrk="0" hangingPunct="0">
              <a:spcBef>
                <a:spcPct val="50000"/>
              </a:spcBef>
              <a:buClr>
                <a:srgbClr val="000099"/>
              </a:buClr>
              <a:buFontTx/>
              <a:buBlip>
                <a:blip r:embed="rId3"/>
              </a:buBlip>
            </a:pPr>
            <a:r>
              <a:rPr lang="fr-FR" altLang="fr-FR">
                <a:solidFill>
                  <a:srgbClr val="000099"/>
                </a:solidFill>
                <a:ea typeface="ＭＳ Ｐゴシック"/>
                <a:cs typeface="Arial" charset="0"/>
              </a:rPr>
              <a:t>Chaque équipe prépare 5 questions sur les médicaments de la journée (possibilité de consulter ses notes)</a:t>
            </a:r>
          </a:p>
          <a:p>
            <a:pPr marL="342900" indent="-342900" eaLnBrk="0" hangingPunct="0">
              <a:spcBef>
                <a:spcPct val="50000"/>
              </a:spcBef>
              <a:buClr>
                <a:srgbClr val="000099"/>
              </a:buClr>
              <a:buFontTx/>
              <a:buBlip>
                <a:blip r:embed="rId3"/>
              </a:buBlip>
            </a:pPr>
            <a:r>
              <a:rPr lang="fr-FR" altLang="fr-FR">
                <a:solidFill>
                  <a:srgbClr val="000099"/>
                </a:solidFill>
                <a:ea typeface="ＭＳ Ｐゴシック"/>
                <a:cs typeface="Arial" charset="0"/>
              </a:rPr>
              <a:t>Fermer les documents prise de notes</a:t>
            </a:r>
          </a:p>
          <a:p>
            <a:pPr marL="342900" indent="-342900" eaLnBrk="0" hangingPunct="0">
              <a:spcBef>
                <a:spcPct val="50000"/>
              </a:spcBef>
              <a:buClr>
                <a:srgbClr val="000099"/>
              </a:buClr>
              <a:buFontTx/>
              <a:buBlip>
                <a:blip r:embed="rId3"/>
              </a:buBlip>
            </a:pPr>
            <a:r>
              <a:rPr lang="fr-FR" altLang="fr-FR">
                <a:solidFill>
                  <a:srgbClr val="000099"/>
                </a:solidFill>
                <a:ea typeface="ＭＳ Ｐゴシック"/>
                <a:cs typeface="Arial" charset="0"/>
              </a:rPr>
              <a:t>A tour de rôle, chaque équipe pose ses questions à l’autre équipe</a:t>
            </a:r>
          </a:p>
        </p:txBody>
      </p:sp>
      <p:sp>
        <p:nvSpPr>
          <p:cNvPr id="409603" name="ZoneTexte 6"/>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cs typeface="Arial" charset="0"/>
              </a:rPr>
              <a:t>Jeu de synthèse</a:t>
            </a:r>
          </a:p>
        </p:txBody>
      </p:sp>
      <p:sp>
        <p:nvSpPr>
          <p:cNvPr id="409604"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09605"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solidFill>
                  <a:srgbClr val="FFFFFF"/>
                </a:solidFill>
                <a:latin typeface="Arial Black" pitchFamily="34" charset="0"/>
                <a:cs typeface="Arial" charset="0"/>
              </a:rPr>
              <a:t>10’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19"/>
          <p:cNvSpPr>
            <a:spLocks noChangeArrowheads="1"/>
          </p:cNvSpPr>
          <p:nvPr/>
        </p:nvSpPr>
        <p:spPr bwMode="auto">
          <a:xfrm>
            <a:off x="5622925" y="1533525"/>
            <a:ext cx="6180138" cy="1152525"/>
          </a:xfrm>
          <a:prstGeom prst="rect">
            <a:avLst/>
          </a:prstGeom>
          <a:noFill/>
          <a:ln w="9525">
            <a:noFill/>
            <a:miter lim="800000"/>
            <a:headEnd/>
            <a:tailEnd/>
          </a:ln>
        </p:spPr>
        <p:txBody>
          <a:bodyPr/>
          <a:lstStyle/>
          <a:p>
            <a:pPr marL="342900" indent="-342900" eaLnBrk="0" hangingPunct="0">
              <a:buClr>
                <a:srgbClr val="ABD5FF"/>
              </a:buClr>
            </a:pPr>
            <a:r>
              <a:rPr lang="fr-FR" altLang="fr-FR" sz="2000" b="1" u="sng">
                <a:solidFill>
                  <a:srgbClr val="000099"/>
                </a:solidFill>
                <a:ea typeface="ＭＳ Ｐゴシック"/>
                <a:cs typeface="Arial" charset="0"/>
              </a:rPr>
              <a:t>Objectif :</a:t>
            </a:r>
          </a:p>
          <a:p>
            <a:pPr marL="342900" indent="-342900" eaLnBrk="0" hangingPunct="0">
              <a:spcBef>
                <a:spcPct val="50000"/>
              </a:spcBef>
              <a:buFont typeface="Wingdings" pitchFamily="2" charset="2"/>
              <a:buChar char=""/>
            </a:pPr>
            <a:r>
              <a:rPr lang="fr-FR" altLang="fr-FR" sz="2000">
                <a:solidFill>
                  <a:srgbClr val="000099"/>
                </a:solidFill>
                <a:ea typeface="ＭＳ Ｐゴシック"/>
                <a:cs typeface="Arial" charset="0"/>
              </a:rPr>
              <a:t>S’entrainer et mettre en application pour pratiquer dès demain</a:t>
            </a:r>
          </a:p>
          <a:p>
            <a:pPr marL="342900" indent="-342900" eaLnBrk="0" hangingPunct="0">
              <a:spcBef>
                <a:spcPct val="30000"/>
              </a:spcBef>
              <a:buClr>
                <a:srgbClr val="000099"/>
              </a:buClr>
              <a:buFont typeface="Wingdings" pitchFamily="2" charset="2"/>
              <a:buNone/>
            </a:pPr>
            <a:endParaRPr lang="fr-FR" altLang="fr-FR" sz="2000">
              <a:solidFill>
                <a:srgbClr val="000099"/>
              </a:solidFill>
              <a:ea typeface="ＭＳ Ｐゴシック"/>
              <a:cs typeface="Arial" charset="0"/>
            </a:endParaRPr>
          </a:p>
        </p:txBody>
      </p:sp>
      <p:sp>
        <p:nvSpPr>
          <p:cNvPr id="411650"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11651"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30’</a:t>
            </a:r>
          </a:p>
        </p:txBody>
      </p:sp>
      <p:sp>
        <p:nvSpPr>
          <p:cNvPr id="411652" name="ZoneTexte 9"/>
          <p:cNvSpPr txBox="1">
            <a:spLocks noChangeArrowheads="1"/>
          </p:cNvSpPr>
          <p:nvPr/>
        </p:nvSpPr>
        <p:spPr bwMode="auto">
          <a:xfrm>
            <a:off x="2397125" y="314325"/>
            <a:ext cx="8667750"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Synthèse cas de comptoir</a:t>
            </a:r>
          </a:p>
        </p:txBody>
      </p:sp>
      <p:sp>
        <p:nvSpPr>
          <p:cNvPr id="9" name="Rectangle 15">
            <a:extLst>
              <a:ext uri="{FF2B5EF4-FFF2-40B4-BE49-F238E27FC236}">
                <a16:creationId xmlns:a16="http://schemas.microsoft.com/office/drawing/2014/main" id="{1E22D774-8851-48DB-B7C7-DF09A1ED18B5}"/>
              </a:ext>
            </a:extLst>
          </p:cNvPr>
          <p:cNvSpPr>
            <a:spLocks noChangeArrowheads="1"/>
          </p:cNvSpPr>
          <p:nvPr/>
        </p:nvSpPr>
        <p:spPr bwMode="auto">
          <a:xfrm>
            <a:off x="2988944" y="2796632"/>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débrief (méthode et conseil)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ZoneTexte 7"/>
          <p:cNvSpPr txBox="1">
            <a:spLocks noChangeArrowheads="1"/>
          </p:cNvSpPr>
          <p:nvPr/>
        </p:nvSpPr>
        <p:spPr bwMode="auto">
          <a:xfrm>
            <a:off x="3044825" y="1782763"/>
            <a:ext cx="6238875" cy="1077912"/>
          </a:xfrm>
          <a:prstGeom prst="rect">
            <a:avLst/>
          </a:prstGeom>
          <a:noFill/>
          <a:ln w="9525">
            <a:noFill/>
            <a:miter lim="800000"/>
            <a:headEnd/>
            <a:tailEnd/>
          </a:ln>
        </p:spPr>
        <p:txBody>
          <a:bodyPr wrap="none">
            <a:spAutoFit/>
          </a:bodyPr>
          <a:lstStyle/>
          <a:p>
            <a:pPr algn="ctr"/>
            <a:r>
              <a:rPr lang="fr-FR" altLang="fr-FR" sz="3200" b="1">
                <a:solidFill>
                  <a:srgbClr val="FFFFFF"/>
                </a:solidFill>
                <a:cs typeface="Arial" charset="0"/>
              </a:rPr>
              <a:t>PARTIE 1</a:t>
            </a:r>
          </a:p>
          <a:p>
            <a:pPr algn="ctr"/>
            <a:r>
              <a:rPr lang="fr-FR" altLang="fr-FR" sz="3200" b="1">
                <a:solidFill>
                  <a:srgbClr val="FFFFFF"/>
                </a:solidFill>
                <a:cs typeface="Arial" charset="0"/>
              </a:rPr>
              <a:t>L’homéopathie en gynécologie</a:t>
            </a:r>
            <a:endParaRPr lang="fr-FR" altLang="fr-FR" sz="3200">
              <a:solidFill>
                <a:srgbClr val="FFFFFF"/>
              </a:solidFill>
              <a:cs typeface="Arial" charset="0"/>
            </a:endParaRPr>
          </a:p>
        </p:txBody>
      </p:sp>
      <p:sp>
        <p:nvSpPr>
          <p:cNvPr id="284674" name="Text Box 2"/>
          <p:cNvSpPr txBox="1">
            <a:spLocks noChangeArrowheads="1"/>
          </p:cNvSpPr>
          <p:nvPr/>
        </p:nvSpPr>
        <p:spPr bwMode="auto">
          <a:xfrm>
            <a:off x="4060825" y="4300538"/>
            <a:ext cx="6164263" cy="1014412"/>
          </a:xfrm>
          <a:prstGeom prst="rect">
            <a:avLst/>
          </a:prstGeom>
          <a:noFill/>
          <a:ln w="9525">
            <a:noFill/>
            <a:miter lim="800000"/>
            <a:headEnd/>
            <a:tailEnd/>
          </a:ln>
        </p:spPr>
        <p:txBody>
          <a:bodyPr>
            <a:spAutoFit/>
          </a:bodyPr>
          <a:lstStyle/>
          <a:p>
            <a:pPr marL="457200" indent="-457200">
              <a:spcBef>
                <a:spcPct val="50000"/>
              </a:spcBef>
              <a:buClr>
                <a:srgbClr val="62C400"/>
              </a:buClr>
              <a:buFontTx/>
              <a:buBlip>
                <a:blip r:embed="rId3"/>
              </a:buBlip>
            </a:pPr>
            <a:r>
              <a:rPr lang="fr-FR" altLang="fr-FR" sz="2400">
                <a:solidFill>
                  <a:srgbClr val="000099"/>
                </a:solidFill>
                <a:cs typeface="Arial" charset="0"/>
              </a:rPr>
              <a:t>1.1. Intérêt de l’homéopathie </a:t>
            </a:r>
          </a:p>
          <a:p>
            <a:pPr marL="457200" indent="-457200">
              <a:spcBef>
                <a:spcPct val="50000"/>
              </a:spcBef>
              <a:buClr>
                <a:srgbClr val="62C400"/>
              </a:buClr>
              <a:buFontTx/>
              <a:buBlip>
                <a:blip r:embed="rId3"/>
              </a:buBlip>
            </a:pPr>
            <a:r>
              <a:rPr lang="fr-FR" altLang="fr-FR" sz="2400">
                <a:solidFill>
                  <a:srgbClr val="000099"/>
                </a:solidFill>
                <a:cs typeface="Arial" charset="0"/>
              </a:rPr>
              <a:t>1.2. Place de l’homéopathie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4185ABE-5773-4C6A-9F21-822FD629D9E2}"/>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Synthèse et conclusion du J1</a:t>
            </a:r>
          </a:p>
        </p:txBody>
      </p:sp>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60349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Text Box 2"/>
          <p:cNvSpPr txBox="1">
            <a:spLocks noChangeArrowheads="1"/>
          </p:cNvSpPr>
          <p:nvPr/>
        </p:nvSpPr>
        <p:spPr bwMode="auto">
          <a:xfrm>
            <a:off x="1919288" y="1773238"/>
            <a:ext cx="5233987" cy="862012"/>
          </a:xfrm>
          <a:prstGeom prst="rect">
            <a:avLst/>
          </a:prstGeom>
          <a:noFill/>
          <a:ln w="9525">
            <a:noFill/>
            <a:miter lim="800000"/>
            <a:headEnd/>
            <a:tailEnd/>
          </a:ln>
        </p:spPr>
        <p:txBody>
          <a:bodyPr>
            <a:spAutoFit/>
          </a:bodyPr>
          <a:lstStyle/>
          <a:p>
            <a:pPr>
              <a:spcBef>
                <a:spcPct val="50000"/>
              </a:spcBef>
            </a:pPr>
            <a:r>
              <a:rPr lang="fr-FR" altLang="fr-FR" sz="2000" b="1">
                <a:solidFill>
                  <a:srgbClr val="000099"/>
                </a:solidFill>
                <a:ea typeface="ＭＳ Ｐゴシック"/>
                <a:cs typeface="Arial" charset="0"/>
              </a:rPr>
              <a:t>Et demain …</a:t>
            </a:r>
          </a:p>
          <a:p>
            <a:pPr>
              <a:spcBef>
                <a:spcPct val="50000"/>
              </a:spcBef>
            </a:pPr>
            <a:r>
              <a:rPr lang="fr-FR" altLang="fr-FR" sz="2000" b="1" i="1">
                <a:solidFill>
                  <a:srgbClr val="000099"/>
                </a:solidFill>
                <a:ea typeface="ＭＳ Ｐゴシック"/>
                <a:cs typeface="Arial" charset="0"/>
              </a:rPr>
              <a:t>Qu’allez-vous expérimenter ?</a:t>
            </a:r>
          </a:p>
        </p:txBody>
      </p:sp>
      <p:pic>
        <p:nvPicPr>
          <p:cNvPr id="413698" name="Picture 4" descr="10694977-3d-petite-personne-qui-arrose-germer-image-3d-isole-sur-fond-blanc"/>
          <p:cNvPicPr>
            <a:picLocks noChangeAspect="1" noChangeArrowheads="1"/>
          </p:cNvPicPr>
          <p:nvPr/>
        </p:nvPicPr>
        <p:blipFill>
          <a:blip r:embed="rId3"/>
          <a:srcRect/>
          <a:stretch>
            <a:fillRect/>
          </a:stretch>
        </p:blipFill>
        <p:spPr bwMode="auto">
          <a:xfrm>
            <a:off x="8616950" y="2241550"/>
            <a:ext cx="2036763" cy="2376488"/>
          </a:xfrm>
          <a:prstGeom prst="rect">
            <a:avLst/>
          </a:prstGeom>
          <a:noFill/>
          <a:ln w="9525">
            <a:noFill/>
            <a:miter lim="800000"/>
            <a:headEnd/>
            <a:tailEnd/>
          </a:ln>
        </p:spPr>
      </p:pic>
      <p:sp>
        <p:nvSpPr>
          <p:cNvPr id="413699" name="Text Box 5"/>
          <p:cNvSpPr txBox="1">
            <a:spLocks noChangeArrowheads="1"/>
          </p:cNvSpPr>
          <p:nvPr/>
        </p:nvSpPr>
        <p:spPr bwMode="auto">
          <a:xfrm>
            <a:off x="839788" y="3429000"/>
            <a:ext cx="6911975" cy="3016250"/>
          </a:xfrm>
          <a:prstGeom prst="rect">
            <a:avLst/>
          </a:prstGeom>
          <a:noFill/>
          <a:ln w="9525">
            <a:noFill/>
            <a:miter lim="800000"/>
            <a:headEnd/>
            <a:tailEnd/>
          </a:ln>
        </p:spPr>
        <p:txBody>
          <a:bodyPr>
            <a:spAutoFit/>
          </a:bodyPr>
          <a:lstStyle/>
          <a:p>
            <a:pPr marL="174625" indent="-174625">
              <a:spcBef>
                <a:spcPct val="50000"/>
              </a:spcBef>
            </a:pPr>
            <a:r>
              <a:rPr lang="fr-FR" altLang="fr-FR" sz="2000" b="1">
                <a:solidFill>
                  <a:srgbClr val="000099"/>
                </a:solidFill>
                <a:ea typeface="ＭＳ Ｐゴシック"/>
                <a:cs typeface="Arial" charset="0"/>
              </a:rPr>
              <a:t> </a:t>
            </a:r>
            <a:r>
              <a:rPr lang="fr-FR" altLang="fr-FR" sz="2000" b="1" u="sng">
                <a:solidFill>
                  <a:srgbClr val="000099"/>
                </a:solidFill>
                <a:ea typeface="ＭＳ Ｐゴシック"/>
                <a:cs typeface="Arial" charset="0"/>
              </a:rPr>
              <a:t>Pour J2 :</a:t>
            </a:r>
            <a:r>
              <a:rPr lang="fr-FR" altLang="fr-FR" sz="2000" b="1">
                <a:solidFill>
                  <a:srgbClr val="000099"/>
                </a:solidFill>
                <a:ea typeface="ＭＳ Ｐゴシック"/>
                <a:cs typeface="Arial" charset="0"/>
              </a:rPr>
              <a:t> </a:t>
            </a:r>
          </a:p>
          <a:p>
            <a:pPr marL="174625" indent="-174625">
              <a:spcBef>
                <a:spcPct val="50000"/>
              </a:spcBef>
            </a:pPr>
            <a:r>
              <a:rPr lang="fr-FR" altLang="fr-FR" sz="2000" b="1">
                <a:solidFill>
                  <a:srgbClr val="000099"/>
                </a:solidFill>
                <a:ea typeface="ＭＳ Ｐゴシック"/>
                <a:cs typeface="Arial" charset="0"/>
              </a:rPr>
              <a:t>Compléter les arbres décisionnels</a:t>
            </a:r>
          </a:p>
          <a:p>
            <a:pPr marL="174625" indent="-174625">
              <a:spcBef>
                <a:spcPct val="50000"/>
              </a:spcBef>
            </a:pPr>
            <a:r>
              <a:rPr lang="fr-FR" altLang="fr-FR" sz="2000" b="1">
                <a:solidFill>
                  <a:srgbClr val="000099"/>
                </a:solidFill>
                <a:ea typeface="ＭＳ Ｐゴシック"/>
                <a:cs typeface="Arial" charset="0"/>
              </a:rPr>
              <a:t>Apporter 1 cas de comptoir vécu</a:t>
            </a:r>
          </a:p>
          <a:p>
            <a:pPr marL="1311275" lvl="2" indent="-342900">
              <a:spcBef>
                <a:spcPct val="50000"/>
              </a:spcBef>
              <a:buFontTx/>
              <a:buBlip>
                <a:blip r:embed="rId4"/>
              </a:buBlip>
            </a:pPr>
            <a:r>
              <a:rPr lang="fr-FR" altLang="fr-FR" sz="2000" b="1">
                <a:solidFill>
                  <a:srgbClr val="000099"/>
                </a:solidFill>
                <a:ea typeface="ＭＳ Ｐゴシック"/>
                <a:cs typeface="Arial" charset="0"/>
              </a:rPr>
              <a:t>Description du cas</a:t>
            </a:r>
          </a:p>
          <a:p>
            <a:pPr marL="1311275" lvl="2" indent="-342900">
              <a:spcBef>
                <a:spcPct val="50000"/>
              </a:spcBef>
              <a:buFontTx/>
              <a:buBlip>
                <a:blip r:embed="rId4"/>
              </a:buBlip>
            </a:pPr>
            <a:r>
              <a:rPr lang="fr-FR" altLang="fr-FR" sz="2000" b="1">
                <a:solidFill>
                  <a:srgbClr val="000099"/>
                </a:solidFill>
                <a:ea typeface="ＭＳ Ｐゴシック"/>
                <a:cs typeface="Arial" charset="0"/>
              </a:rPr>
              <a:t>Démarche de conseil</a:t>
            </a:r>
          </a:p>
          <a:p>
            <a:pPr marL="1311275" lvl="2" indent="-342900">
              <a:spcBef>
                <a:spcPct val="50000"/>
              </a:spcBef>
              <a:buFontTx/>
              <a:buBlip>
                <a:blip r:embed="rId4"/>
              </a:buBlip>
            </a:pPr>
            <a:r>
              <a:rPr lang="fr-FR" altLang="fr-FR" sz="2000" b="1">
                <a:solidFill>
                  <a:srgbClr val="000099"/>
                </a:solidFill>
                <a:ea typeface="ＭＳ Ｐゴシック"/>
                <a:cs typeface="Arial" charset="0"/>
              </a:rPr>
              <a:t>Choix des médicaments </a:t>
            </a:r>
            <a:r>
              <a:rPr lang="fr-FR" altLang="fr-FR" sz="2000">
                <a:solidFill>
                  <a:srgbClr val="000099"/>
                </a:solidFill>
                <a:ea typeface="ＭＳ Ｐゴシック"/>
                <a:cs typeface="Arial" charset="0"/>
              </a:rPr>
              <a:t>(justification, dilution, posologie, durée de traitement et suivi)</a:t>
            </a:r>
          </a:p>
        </p:txBody>
      </p:sp>
      <p:sp>
        <p:nvSpPr>
          <p:cNvPr id="413700" name="ZoneTexte 5"/>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Synthèse et conclusion du J1</a:t>
            </a:r>
          </a:p>
        </p:txBody>
      </p:sp>
      <p:pic>
        <p:nvPicPr>
          <p:cNvPr id="413701" name="Image 5"/>
          <p:cNvPicPr>
            <a:picLocks noChangeAspect="1"/>
          </p:cNvPicPr>
          <p:nvPr/>
        </p:nvPicPr>
        <p:blipFill>
          <a:blip r:embed="rId5"/>
          <a:srcRect/>
          <a:stretch>
            <a:fillRect/>
          </a:stretch>
        </p:blipFill>
        <p:spPr bwMode="auto">
          <a:xfrm>
            <a:off x="10293350" y="449263"/>
            <a:ext cx="1565275" cy="1281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1370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779" name="Text Box 11"/>
          <p:cNvSpPr txBox="1">
            <a:spLocks noChangeArrowheads="1"/>
          </p:cNvSpPr>
          <p:nvPr/>
        </p:nvSpPr>
        <p:spPr bwMode="auto">
          <a:xfrm>
            <a:off x="1560513" y="3617913"/>
            <a:ext cx="9144000" cy="2012950"/>
          </a:xfrm>
          <a:prstGeom prst="rect">
            <a:avLst/>
          </a:prstGeom>
          <a:noFill/>
          <a:ln>
            <a:noFill/>
          </a:ln>
          <a:effectLst/>
        </p:spPr>
        <p:txBody>
          <a:bodyPr>
            <a:spAutoFit/>
          </a:bodyPr>
          <a:lstStyle/>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Journée</a:t>
            </a:r>
            <a: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t> </a:t>
            </a: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2</a:t>
            </a:r>
            <a:b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b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p:txBody>
      </p:sp>
      <p:sp>
        <p:nvSpPr>
          <p:cNvPr id="7" name="ZoneTexte 6"/>
          <p:cNvSpPr txBox="1"/>
          <p:nvPr/>
        </p:nvSpPr>
        <p:spPr>
          <a:xfrm>
            <a:off x="3518220" y="2633028"/>
            <a:ext cx="7997019" cy="1261884"/>
          </a:xfrm>
          <a:prstGeom prst="rect">
            <a:avLst/>
          </a:prstGeom>
          <a:solidFill>
            <a:srgbClr val="95C41D"/>
          </a:solidFill>
          <a:effectLst/>
        </p:spPr>
        <p:txBody>
          <a:bodyPr wrap="square" rtlCol="0">
            <a:spAutoFit/>
          </a:bodyPr>
          <a:lstStyle/>
          <a:p>
            <a:pPr algn="ctr"/>
            <a:r>
              <a:rPr lang="fr-FR" altLang="fr-FR" sz="4000" b="1" i="1" dirty="0">
                <a:solidFill>
                  <a:srgbClr val="FFFFFF"/>
                </a:solidFill>
                <a:cs typeface="Arial" panose="020B0604020202020204" pitchFamily="34" charset="0"/>
              </a:rPr>
              <a:t>Expertise</a:t>
            </a:r>
            <a:r>
              <a:rPr lang="fr-FR" altLang="fr-FR" sz="3600" b="1" i="1" dirty="0">
                <a:solidFill>
                  <a:srgbClr val="FFFFFF"/>
                </a:solidFill>
                <a:cs typeface="Arial" panose="020B0604020202020204" pitchFamily="34" charset="0"/>
              </a:rPr>
              <a:t> </a:t>
            </a:r>
          </a:p>
          <a:p>
            <a:pPr algn="ctr"/>
            <a:r>
              <a:rPr lang="fr-FR" altLang="fr-FR" sz="3600" b="1" i="1" dirty="0">
                <a:solidFill>
                  <a:srgbClr val="FFFFFF"/>
                </a:solidFill>
                <a:cs typeface="Arial" panose="020B0604020202020204" pitchFamily="34" charset="0"/>
              </a:rPr>
              <a:t>GYN</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cs typeface="Arial" panose="020B0604020202020204" pitchFamily="34" charset="0"/>
              </a:rPr>
              <a:t>COLOGIE ET OBST</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cs typeface="Arial" panose="020B0604020202020204" pitchFamily="34" charset="0"/>
              </a:rPr>
              <a:t>TRIQUE</a:t>
            </a:r>
          </a:p>
        </p:txBody>
      </p:sp>
      <p:sp>
        <p:nvSpPr>
          <p:cNvPr id="8" name="Rectangle 7"/>
          <p:cNvSpPr/>
          <p:nvPr/>
        </p:nvSpPr>
        <p:spPr>
          <a:xfrm>
            <a:off x="2216258" y="1622514"/>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388654" y="1705300"/>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ZoneTexte 3"/>
          <p:cNvSpPr txBox="1">
            <a:spLocks noChangeArrowheads="1"/>
          </p:cNvSpPr>
          <p:nvPr/>
        </p:nvSpPr>
        <p:spPr bwMode="auto">
          <a:xfrm>
            <a:off x="3314700" y="1181100"/>
            <a:ext cx="7997825" cy="646331"/>
          </a:xfrm>
          <a:prstGeom prst="rect">
            <a:avLst/>
          </a:prstGeom>
          <a:solidFill>
            <a:srgbClr val="95C41D"/>
          </a:solidFill>
          <a:ln w="9525">
            <a:noFill/>
            <a:miter lim="800000"/>
            <a:headEnd/>
            <a:tailEnd/>
          </a:ln>
        </p:spPr>
        <p:txBody>
          <a:bodyPr>
            <a:spAutoFit/>
          </a:bodyPr>
          <a:lstStyle/>
          <a:p>
            <a:pPr algn="ctr"/>
            <a:r>
              <a:rPr lang="fr-FR" altLang="fr-FR" sz="3600" i="1" dirty="0">
                <a:solidFill>
                  <a:srgbClr val="FFFFFF"/>
                </a:solidFill>
                <a:cs typeface="Arial" charset="0"/>
              </a:rPr>
              <a:t>Gynécologie et Obstétrique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278532" name="ZoneTexte 5"/>
          <p:cNvSpPr txBox="1">
            <a:spLocks noChangeArrowheads="1"/>
          </p:cNvSpPr>
          <p:nvPr/>
        </p:nvSpPr>
        <p:spPr bwMode="auto">
          <a:xfrm>
            <a:off x="185738" y="254000"/>
            <a:ext cx="11644312" cy="646113"/>
          </a:xfrm>
          <a:prstGeom prst="rect">
            <a:avLst/>
          </a:prstGeom>
          <a:noFill/>
          <a:ln w="9525">
            <a:noFill/>
            <a:miter lim="800000"/>
            <a:headEnd/>
            <a:tailEnd/>
          </a:ln>
        </p:spPr>
        <p:txBody>
          <a:bodyPr>
            <a:spAutoFit/>
          </a:bodyPr>
          <a:lstStyle/>
          <a:p>
            <a:pPr algn="ctr"/>
            <a:r>
              <a:rPr lang="fr-FR" altLang="fr-FR" sz="3600">
                <a:solidFill>
                  <a:srgbClr val="FFFFFF"/>
                </a:solidFill>
                <a:cs typeface="Arial" charset="0"/>
              </a:rPr>
              <a:t>L’homéopathie au comptoir</a:t>
            </a:r>
          </a:p>
        </p:txBody>
      </p:sp>
      <p:pic>
        <p:nvPicPr>
          <p:cNvPr id="278533" name="Image 6"/>
          <p:cNvPicPr>
            <a:picLocks noChangeAspect="1"/>
          </p:cNvPicPr>
          <p:nvPr/>
        </p:nvPicPr>
        <p:blipFill>
          <a:blip r:embed="rId3"/>
          <a:srcRect/>
          <a:stretch>
            <a:fillRect/>
          </a:stretch>
        </p:blipFill>
        <p:spPr bwMode="auto">
          <a:xfrm>
            <a:off x="298450" y="2266950"/>
            <a:ext cx="1960563" cy="1485900"/>
          </a:xfrm>
          <a:prstGeom prst="rect">
            <a:avLst/>
          </a:prstGeom>
          <a:noFill/>
          <a:ln w="9525">
            <a:noFill/>
            <a:miter lim="800000"/>
            <a:headEnd/>
            <a:tailEnd/>
          </a:ln>
        </p:spPr>
      </p:pic>
      <p:sp>
        <p:nvSpPr>
          <p:cNvPr id="7"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gynécologiques courantes et aux petits maux de la grossesse</a:t>
            </a:r>
            <a:r>
              <a:rPr lang="fr-FR" altLang="fr-FR" sz="2200" b="1" dirty="0">
                <a:solidFill>
                  <a:srgbClr val="000099"/>
                </a:solidFill>
                <a:cs typeface="Arial" panose="020B0604020202020204" pitchFamily="34" charset="0"/>
              </a:rPr>
              <a:t>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gynécologie: distinction traitement aigu et de terrain, valorisation et accompagnement</a:t>
            </a:r>
          </a:p>
        </p:txBody>
      </p:sp>
    </p:spTree>
    <p:extLst>
      <p:ext uri="{BB962C8B-B14F-4D97-AF65-F5344CB8AC3E}">
        <p14:creationId xmlns:p14="http://schemas.microsoft.com/office/powerpoint/2010/main" val="17795500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ZoneTexte 7"/>
          <p:cNvSpPr txBox="1">
            <a:spLocks noChangeArrowheads="1"/>
          </p:cNvSpPr>
          <p:nvPr/>
        </p:nvSpPr>
        <p:spPr bwMode="auto">
          <a:xfrm>
            <a:off x="3303588" y="1782763"/>
            <a:ext cx="5511800" cy="1570037"/>
          </a:xfrm>
          <a:prstGeom prst="rect">
            <a:avLst/>
          </a:prstGeom>
          <a:noFill/>
          <a:ln w="9525">
            <a:noFill/>
            <a:miter lim="800000"/>
            <a:headEnd/>
            <a:tailEnd/>
          </a:ln>
        </p:spPr>
        <p:txBody>
          <a:bodyPr wrap="none">
            <a:spAutoFit/>
          </a:bodyPr>
          <a:lstStyle/>
          <a:p>
            <a:pPr algn="ctr"/>
            <a:r>
              <a:rPr lang="fr-FR" altLang="fr-FR" sz="3200" b="1">
                <a:solidFill>
                  <a:srgbClr val="FFFFFF"/>
                </a:solidFill>
                <a:cs typeface="Arial" charset="0"/>
              </a:rPr>
              <a:t>PARTIE 3</a:t>
            </a:r>
          </a:p>
          <a:p>
            <a:pPr algn="ctr"/>
            <a:r>
              <a:rPr lang="fr-FR" altLang="fr-FR" sz="3200" b="1">
                <a:solidFill>
                  <a:srgbClr val="FFFFFF"/>
                </a:solidFill>
                <a:cs typeface="Arial" charset="0"/>
              </a:rPr>
              <a:t>Prise en charge officinale : </a:t>
            </a:r>
          </a:p>
          <a:p>
            <a:pPr algn="ctr"/>
            <a:r>
              <a:rPr lang="fr-FR" altLang="fr-FR" sz="3200" b="1">
                <a:solidFill>
                  <a:srgbClr val="FFFFFF"/>
                </a:solidFill>
                <a:cs typeface="Arial" charset="0"/>
              </a:rPr>
              <a:t>Gynécologie et Obstétrique</a:t>
            </a:r>
            <a:endParaRPr lang="fr-FR" altLang="fr-FR" sz="3200">
              <a:solidFill>
                <a:srgbClr val="FFFFFF"/>
              </a:solidFill>
              <a:cs typeface="Arial" charset="0"/>
            </a:endParaRPr>
          </a:p>
        </p:txBody>
      </p:sp>
      <p:sp>
        <p:nvSpPr>
          <p:cNvPr id="198658" name="Text Box 2"/>
          <p:cNvSpPr txBox="1">
            <a:spLocks noChangeArrowheads="1"/>
          </p:cNvSpPr>
          <p:nvPr/>
        </p:nvSpPr>
        <p:spPr bwMode="auto">
          <a:xfrm>
            <a:off x="3667125" y="3687763"/>
            <a:ext cx="11582400" cy="3170237"/>
          </a:xfrm>
          <a:prstGeom prst="rect">
            <a:avLst/>
          </a:prstGeom>
          <a:noFill/>
          <a:ln>
            <a:noFill/>
          </a:ln>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3.1. Troubles du cycle</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3.2. Acné juvénile </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3.3. Cystite</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3.4. Sevrage tabagique</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3.5 </a:t>
            </a:r>
            <a:r>
              <a:rPr lang="fr-FR" altLang="fr-FR" sz="2000" dirty="0" err="1">
                <a:solidFill>
                  <a:schemeClr val="accent2">
                    <a:lumMod val="40000"/>
                    <a:lumOff val="60000"/>
                  </a:schemeClr>
                </a:solidFill>
                <a:cs typeface="Arial" panose="020B0604020202020204" pitchFamily="34" charset="0"/>
              </a:rPr>
              <a:t>Périménopause</a:t>
            </a:r>
            <a:r>
              <a:rPr lang="fr-FR" altLang="fr-FR" sz="2000" dirty="0">
                <a:solidFill>
                  <a:schemeClr val="accent2">
                    <a:lumMod val="40000"/>
                    <a:lumOff val="60000"/>
                  </a:schemeClr>
                </a:solidFill>
                <a:cs typeface="Arial" panose="020B0604020202020204" pitchFamily="34" charset="0"/>
              </a:rPr>
              <a:t> et ménopause</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3.6 Grossesse</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3.7 Allaitement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5" name="Rectangle 15"/>
          <p:cNvSpPr>
            <a:spLocks noChangeArrowheads="1"/>
          </p:cNvSpPr>
          <p:nvPr/>
        </p:nvSpPr>
        <p:spPr bwMode="auto">
          <a:xfrm>
            <a:off x="3597275" y="3429000"/>
            <a:ext cx="7545388" cy="2384425"/>
          </a:xfrm>
          <a:prstGeom prst="rect">
            <a:avLst/>
          </a:prstGeom>
          <a:noFill/>
          <a:ln>
            <a:noFill/>
          </a:ln>
          <a:extLst>
            <a:ext uri="{909E8E84-426E-40dd-AFC4-6F175D3DCCD1}"/>
            <a:ext uri="{91240B29-F687-4f45-9708-019B960494DF}"/>
          </a:extLst>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820738" indent="-285750">
              <a:defRPr>
                <a:solidFill>
                  <a:schemeClr val="tx1"/>
                </a:solidFill>
                <a:latin typeface="Arial" panose="020B0604020202020204" pitchFamily="34" charset="0"/>
                <a:cs typeface="Arial" panose="020B0604020202020204" pitchFamily="34" charset="0"/>
              </a:defRPr>
            </a:lvl2pPr>
            <a:lvl3pPr marL="1228725" indent="-228600">
              <a:defRPr>
                <a:solidFill>
                  <a:schemeClr val="tx1"/>
                </a:solidFill>
                <a:latin typeface="Arial" panose="020B0604020202020204" pitchFamily="34" charset="0"/>
                <a:cs typeface="Arial" panose="020B0604020202020204" pitchFamily="34" charset="0"/>
              </a:defRPr>
            </a:lvl3pPr>
            <a:lvl4pPr marL="1636713"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marL="285750" indent="-285750" eaLnBrk="0" hangingPunct="0">
              <a:spcBef>
                <a:spcPct val="5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Chacun écrit </a:t>
            </a:r>
            <a:r>
              <a:rPr lang="fr-FR" altLang="fr-FR" b="1" dirty="0">
                <a:solidFill>
                  <a:srgbClr val="000099"/>
                </a:solidFill>
                <a:latin typeface="Arial"/>
                <a:ea typeface="ＭＳ Ｐゴシック" panose="020B0600070205080204" pitchFamily="34" charset="-128"/>
              </a:rPr>
              <a:t>1 question fermée</a:t>
            </a:r>
            <a:r>
              <a:rPr lang="fr-FR" altLang="fr-FR" dirty="0">
                <a:solidFill>
                  <a:srgbClr val="000099"/>
                </a:solidFill>
                <a:latin typeface="Arial"/>
                <a:ea typeface="ＭＳ Ｐゴシック" panose="020B0600070205080204" pitchFamily="34" charset="-128"/>
              </a:rPr>
              <a:t> sur un morceau de papier</a:t>
            </a:r>
          </a:p>
          <a:p>
            <a:pPr marL="268288" indent="0" eaLnBrk="0" hangingPunct="0">
              <a:lnSpc>
                <a:spcPct val="120000"/>
              </a:lnSpc>
              <a:buClr>
                <a:srgbClr val="ABD5FF"/>
              </a:buClr>
              <a:defRPr/>
            </a:pPr>
            <a:r>
              <a:rPr lang="fr-FR" altLang="fr-FR" dirty="0">
                <a:solidFill>
                  <a:srgbClr val="000099"/>
                </a:solidFill>
                <a:latin typeface="Arial"/>
                <a:ea typeface="ＭＳ Ｐゴシック" panose="020B0600070205080204" pitchFamily="34" charset="-128"/>
              </a:rPr>
              <a:t>Il est possible d’utiliser ses notes</a:t>
            </a:r>
          </a:p>
          <a:p>
            <a:pPr marL="285750" indent="-285750">
              <a:lnSpc>
                <a:spcPct val="120000"/>
              </a:lnSpc>
              <a:buFontTx/>
              <a:buBlip>
                <a:blip r:embed="rId3"/>
              </a:buBlip>
              <a:defRPr/>
            </a:pPr>
            <a:r>
              <a:rPr lang="fr-FR" altLang="fr-FR" dirty="0">
                <a:solidFill>
                  <a:srgbClr val="000099"/>
                </a:solidFill>
                <a:latin typeface="Arial"/>
                <a:ea typeface="ＭＳ Ｐゴシック" panose="020B0600070205080204" pitchFamily="34" charset="-128"/>
              </a:rPr>
              <a:t>Rassembler tous les morceaux de papier </a:t>
            </a:r>
          </a:p>
          <a:p>
            <a:pPr marL="285750" indent="-285750">
              <a:lnSpc>
                <a:spcPct val="120000"/>
              </a:lnSpc>
              <a:buFontTx/>
              <a:buBlip>
                <a:blip r:embed="rId3"/>
              </a:buBlip>
              <a:defRPr/>
            </a:pPr>
            <a:r>
              <a:rPr lang="fr-FR" altLang="fr-FR" dirty="0">
                <a:solidFill>
                  <a:srgbClr val="000099"/>
                </a:solidFill>
                <a:latin typeface="Arial"/>
                <a:ea typeface="ＭＳ Ｐゴシック" panose="020B0600070205080204" pitchFamily="34" charset="-128"/>
              </a:rPr>
              <a:t>A tour de rôle, chacun tire un papier, lit la question et y répond </a:t>
            </a:r>
          </a:p>
          <a:p>
            <a:pPr marL="265113" indent="-265113">
              <a:lnSpc>
                <a:spcPct val="120000"/>
              </a:lnSpc>
              <a:defRPr/>
            </a:pPr>
            <a:r>
              <a:rPr lang="fr-FR" altLang="fr-FR" b="1" dirty="0">
                <a:solidFill>
                  <a:srgbClr val="000099"/>
                </a:solidFill>
                <a:latin typeface="Arial"/>
                <a:ea typeface="ＭＳ Ｐゴシック" panose="020B0600070205080204" pitchFamily="34" charset="-128"/>
              </a:rPr>
              <a:t>	sans consulter ses notes </a:t>
            </a:r>
          </a:p>
        </p:txBody>
      </p:sp>
      <p:sp>
        <p:nvSpPr>
          <p:cNvPr id="421890" name="ZoneTexte 5"/>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solidFill>
                  <a:srgbClr val="FFFFFF"/>
                </a:solidFill>
                <a:latin typeface="Arial Black" pitchFamily="34" charset="0"/>
                <a:cs typeface="Arial" charset="0"/>
              </a:rPr>
              <a:t>20’</a:t>
            </a:r>
          </a:p>
        </p:txBody>
      </p:sp>
      <p:sp>
        <p:nvSpPr>
          <p:cNvPr id="421891"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21892" name="ZoneTexte 7"/>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cs typeface="Arial" charset="0"/>
              </a:rPr>
              <a:t>Réactivation</a:t>
            </a:r>
          </a:p>
        </p:txBody>
      </p:sp>
      <p:sp>
        <p:nvSpPr>
          <p:cNvPr id="9" name="Rectangle 19"/>
          <p:cNvSpPr>
            <a:spLocks noChangeArrowheads="1"/>
          </p:cNvSpPr>
          <p:nvPr/>
        </p:nvSpPr>
        <p:spPr bwMode="auto">
          <a:xfrm>
            <a:off x="5391150" y="1785938"/>
            <a:ext cx="6561138"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fontAlgn="auto">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du J1</a:t>
            </a:r>
            <a:endParaRPr lang="fr-FR" altLang="fr-FR" sz="2000" b="1" dirty="0">
              <a:solidFill>
                <a:srgbClr val="000099"/>
              </a:solidFill>
              <a:latin typeface="Arial"/>
              <a:ea typeface="ＭＳ Ｐゴシック" panose="020B0600070205080204" pitchFamily="34"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995988" y="1801813"/>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Echanger sur vos pratiques</a:t>
            </a:r>
          </a:p>
          <a:p>
            <a:pPr eaLnBrk="0" hangingPunct="0">
              <a:spcBef>
                <a:spcPct val="30000"/>
              </a:spcBef>
              <a:buClr>
                <a:srgbClr val="000099"/>
              </a:buClr>
              <a:buFont typeface="Wingdings" panose="05000000000000000000" pitchFamily="2" charset="2"/>
              <a:buNone/>
              <a:defRPr/>
            </a:pPr>
            <a:endParaRPr lang="fr-FR" altLang="fr-FR" sz="2000" dirty="0">
              <a:solidFill>
                <a:srgbClr val="000099"/>
              </a:solidFill>
              <a:latin typeface="Arial"/>
              <a:ea typeface="ＭＳ Ｐゴシック" panose="020B0600070205080204" pitchFamily="34" charset="-128"/>
            </a:endParaRPr>
          </a:p>
        </p:txBody>
      </p:sp>
      <p:sp>
        <p:nvSpPr>
          <p:cNvPr id="423938" name="Rectangle 15"/>
          <p:cNvSpPr>
            <a:spLocks noChangeArrowheads="1"/>
          </p:cNvSpPr>
          <p:nvPr/>
        </p:nvSpPr>
        <p:spPr bwMode="auto">
          <a:xfrm>
            <a:off x="3763963" y="3097213"/>
            <a:ext cx="7545387" cy="3443287"/>
          </a:xfrm>
          <a:prstGeom prst="rect">
            <a:avLst/>
          </a:prstGeom>
          <a:noFill/>
          <a:ln w="9525">
            <a:noFill/>
            <a:miter lim="800000"/>
            <a:headEnd/>
            <a:tailEnd/>
          </a:ln>
        </p:spPr>
        <p:txBody>
          <a:bodyPr/>
          <a:lstStyle/>
          <a:p>
            <a:pPr marL="342900" indent="-342900" eaLnBrk="0" hangingPunct="0">
              <a:spcBef>
                <a:spcPct val="20000"/>
              </a:spcBef>
              <a:buFont typeface="Wingdings" pitchFamily="2" charset="2"/>
              <a:buNone/>
            </a:pPr>
            <a:r>
              <a:rPr lang="fr-FR" altLang="fr-FR" b="1" u="sng">
                <a:solidFill>
                  <a:srgbClr val="000099"/>
                </a:solidFill>
                <a:ea typeface="ＭＳ Ｐゴシック"/>
                <a:cs typeface="Arial" charset="0"/>
              </a:rPr>
              <a:t>Règles du jeu :</a:t>
            </a:r>
          </a:p>
          <a:p>
            <a:pPr marL="342900" indent="-342900" eaLnBrk="0" hangingPunct="0">
              <a:spcBef>
                <a:spcPct val="50000"/>
              </a:spcBef>
              <a:buFontTx/>
              <a:buBlip>
                <a:blip r:embed="rId3"/>
              </a:buBlip>
            </a:pPr>
            <a:r>
              <a:rPr lang="fr-FR" altLang="fr-FR" b="1">
                <a:solidFill>
                  <a:srgbClr val="000099"/>
                </a:solidFill>
                <a:ea typeface="ＭＳ Ｐゴシック"/>
                <a:cs typeface="Arial" charset="0"/>
              </a:rPr>
              <a:t>Groupes de 3</a:t>
            </a:r>
            <a:r>
              <a:rPr lang="fr-FR" altLang="fr-FR">
                <a:solidFill>
                  <a:srgbClr val="000099"/>
                </a:solidFill>
                <a:ea typeface="ＭＳ Ｐゴシック"/>
                <a:cs typeface="Arial" charset="0"/>
              </a:rPr>
              <a:t> </a:t>
            </a:r>
          </a:p>
          <a:p>
            <a:pPr marL="342900" indent="-342900" eaLnBrk="0" hangingPunct="0">
              <a:spcBef>
                <a:spcPct val="20000"/>
              </a:spcBef>
              <a:buFontTx/>
              <a:buBlip>
                <a:blip r:embed="rId3"/>
              </a:buBlip>
            </a:pPr>
            <a:r>
              <a:rPr lang="fr-FR" altLang="fr-FR">
                <a:solidFill>
                  <a:srgbClr val="000099"/>
                </a:solidFill>
                <a:ea typeface="ＭＳ Ｐゴシック"/>
                <a:cs typeface="Arial" charset="0"/>
              </a:rPr>
              <a:t>Choisir </a:t>
            </a:r>
            <a:r>
              <a:rPr lang="fr-FR" altLang="fr-FR" b="1">
                <a:solidFill>
                  <a:srgbClr val="000099"/>
                </a:solidFill>
                <a:ea typeface="ＭＳ Ｐゴシック"/>
                <a:cs typeface="Arial" charset="0"/>
              </a:rPr>
              <a:t>1 cas à présenter</a:t>
            </a:r>
          </a:p>
          <a:p>
            <a:pPr marL="342900" indent="-342900" eaLnBrk="0" hangingPunct="0">
              <a:spcBef>
                <a:spcPct val="20000"/>
              </a:spcBef>
              <a:buFontTx/>
              <a:buBlip>
                <a:blip r:embed="rId3"/>
              </a:buBlip>
            </a:pPr>
            <a:r>
              <a:rPr lang="fr-FR" altLang="fr-FR">
                <a:solidFill>
                  <a:srgbClr val="000099"/>
                </a:solidFill>
                <a:ea typeface="ＭＳ Ｐゴシック"/>
                <a:cs typeface="Arial" charset="0"/>
              </a:rPr>
              <a:t>Chaque groupe présente son cas au paper</a:t>
            </a:r>
          </a:p>
          <a:p>
            <a:pPr marL="742950" lvl="1" indent="-285750" eaLnBrk="0" hangingPunct="0">
              <a:spcBef>
                <a:spcPct val="20000"/>
              </a:spcBef>
              <a:buFont typeface="Arial" charset="0"/>
              <a:buChar char="–"/>
            </a:pPr>
            <a:r>
              <a:rPr lang="fr-FR" altLang="fr-FR">
                <a:solidFill>
                  <a:srgbClr val="000099"/>
                </a:solidFill>
                <a:ea typeface="ＭＳ Ｐゴシック"/>
                <a:cs typeface="Arial" charset="0"/>
              </a:rPr>
              <a:t>Démarche conseil </a:t>
            </a:r>
          </a:p>
          <a:p>
            <a:pPr marL="742950" lvl="1" indent="-285750" eaLnBrk="0" hangingPunct="0">
              <a:lnSpc>
                <a:spcPct val="110000"/>
              </a:lnSpc>
              <a:spcBef>
                <a:spcPct val="20000"/>
              </a:spcBef>
              <a:buFont typeface="Arial" charset="0"/>
              <a:buChar char="–"/>
            </a:pPr>
            <a:r>
              <a:rPr lang="fr-FR" altLang="fr-FR">
                <a:solidFill>
                  <a:srgbClr val="000099"/>
                </a:solidFill>
                <a:ea typeface="ＭＳ Ｐゴシック"/>
                <a:cs typeface="Arial" charset="0"/>
              </a:rPr>
              <a:t>Choix des médicaments (justification, dilution, posologie, </a:t>
            </a:r>
          </a:p>
          <a:p>
            <a:pPr marL="742950" lvl="1" indent="-285750" eaLnBrk="0" hangingPunct="0">
              <a:lnSpc>
                <a:spcPct val="110000"/>
              </a:lnSpc>
              <a:spcBef>
                <a:spcPct val="20000"/>
              </a:spcBef>
              <a:buFont typeface="Arial" charset="0"/>
              <a:buNone/>
            </a:pPr>
            <a:r>
              <a:rPr lang="fr-FR" altLang="fr-FR">
                <a:solidFill>
                  <a:srgbClr val="000099"/>
                </a:solidFill>
                <a:ea typeface="ＭＳ Ｐゴシック"/>
                <a:cs typeface="Arial" charset="0"/>
              </a:rPr>
              <a:t>    durée de traitement et suivi)</a:t>
            </a:r>
          </a:p>
          <a:p>
            <a:pPr marL="342900" indent="-342900" eaLnBrk="0" hangingPunct="0">
              <a:spcBef>
                <a:spcPct val="20000"/>
              </a:spcBef>
              <a:buFontTx/>
              <a:buBlip>
                <a:blip r:embed="rId3"/>
              </a:buBlip>
            </a:pPr>
            <a:r>
              <a:rPr lang="fr-FR" altLang="fr-FR" b="1">
                <a:solidFill>
                  <a:srgbClr val="000099"/>
                </a:solidFill>
                <a:ea typeface="ＭＳ Ｐゴシック"/>
                <a:cs typeface="Arial" charset="0"/>
              </a:rPr>
              <a:t>Echanges</a:t>
            </a:r>
            <a:r>
              <a:rPr lang="fr-FR" altLang="fr-FR">
                <a:solidFill>
                  <a:srgbClr val="000099"/>
                </a:solidFill>
                <a:ea typeface="ＭＳ Ｐゴシック"/>
                <a:cs typeface="Arial" charset="0"/>
              </a:rPr>
              <a:t> autour du cas</a:t>
            </a:r>
          </a:p>
        </p:txBody>
      </p:sp>
      <p:sp>
        <p:nvSpPr>
          <p:cNvPr id="423939"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23940" name="ZoneTexte 6"/>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Cas de comptoir vécu</a:t>
            </a:r>
          </a:p>
        </p:txBody>
      </p:sp>
      <p:sp>
        <p:nvSpPr>
          <p:cNvPr id="423941" name="ZoneTexte 7"/>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10’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425986" name="Rectangle 2"/>
          <p:cNvSpPr>
            <a:spLocks noChangeArrowheads="1"/>
          </p:cNvSpPr>
          <p:nvPr/>
        </p:nvSpPr>
        <p:spPr bwMode="auto">
          <a:xfrm>
            <a:off x="1352550" y="2138363"/>
            <a:ext cx="10839450" cy="1938337"/>
          </a:xfrm>
          <a:prstGeom prst="rect">
            <a:avLst/>
          </a:prstGeom>
          <a:noFill/>
          <a:ln w="9525">
            <a:noFill/>
            <a:miter lim="800000"/>
            <a:headEnd/>
            <a:tailEnd/>
          </a:ln>
        </p:spPr>
        <p:txBody>
          <a:bodyPr>
            <a:spAutoFit/>
          </a:bodyPr>
          <a:lstStyle/>
          <a:p>
            <a:pPr marL="269875" indent="-269875">
              <a:buFontTx/>
              <a:buBlip>
                <a:blip r:embed="rId3"/>
              </a:buBlip>
            </a:pPr>
            <a:r>
              <a:rPr lang="fr-FR" sz="2000" b="1" dirty="0">
                <a:solidFill>
                  <a:srgbClr val="000099"/>
                </a:solidFill>
                <a:cs typeface="Arial" charset="0"/>
              </a:rPr>
              <a:t>8 consultations </a:t>
            </a:r>
            <a:r>
              <a:rPr lang="fr-FR" sz="2000" dirty="0">
                <a:solidFill>
                  <a:srgbClr val="000099"/>
                </a:solidFill>
                <a:cs typeface="Arial" charset="0"/>
              </a:rPr>
              <a:t>= examen clinique mensuel</a:t>
            </a:r>
          </a:p>
          <a:p>
            <a:pPr marL="269875" indent="-269875">
              <a:spcBef>
                <a:spcPts val="3600"/>
              </a:spcBef>
              <a:buFontTx/>
              <a:buBlip>
                <a:blip r:embed="rId3"/>
              </a:buBlip>
            </a:pPr>
            <a:r>
              <a:rPr lang="fr-FR" sz="2000" b="1" dirty="0">
                <a:solidFill>
                  <a:srgbClr val="000099"/>
                </a:solidFill>
                <a:cs typeface="Arial" charset="0"/>
              </a:rPr>
              <a:t>3 échographies </a:t>
            </a:r>
            <a:r>
              <a:rPr lang="fr-FR" sz="2000" dirty="0">
                <a:solidFill>
                  <a:srgbClr val="000099"/>
                </a:solidFill>
                <a:cs typeface="Arial" charset="0"/>
              </a:rPr>
              <a:t>recommandées </a:t>
            </a:r>
          </a:p>
          <a:p>
            <a:pPr marL="269875" indent="-269875">
              <a:spcBef>
                <a:spcPts val="3600"/>
              </a:spcBef>
              <a:buFontTx/>
              <a:buBlip>
                <a:blip r:embed="rId3"/>
              </a:buBlip>
            </a:pPr>
            <a:r>
              <a:rPr lang="fr-FR" sz="2000" b="1" dirty="0">
                <a:solidFill>
                  <a:srgbClr val="000099"/>
                </a:solidFill>
                <a:cs typeface="Arial" charset="0"/>
              </a:rPr>
              <a:t>Examens biologiques</a:t>
            </a:r>
          </a:p>
        </p:txBody>
      </p:sp>
      <p:sp>
        <p:nvSpPr>
          <p:cNvPr id="4"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 HAS </a:t>
            </a:r>
            <a:r>
              <a:rPr lang="fr-FR" sz="2000" dirty="0">
                <a:solidFill>
                  <a:srgbClr val="000099"/>
                </a:solidFill>
                <a:cs typeface="Arial" panose="020B0604020202020204" pitchFamily="34" charset="0"/>
              </a:rPr>
              <a:t>(Mai 2016) :</a:t>
            </a:r>
            <a:r>
              <a:rPr lang="fr-FR" sz="2000" b="1" dirty="0">
                <a:solidFill>
                  <a:srgbClr val="000099"/>
                </a:solidFill>
                <a:cs typeface="Arial" panose="020B0604020202020204" pitchFamily="34" charset="0"/>
              </a:rPr>
              <a:t> suivi de la grossesse normale</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9" name="Flèche droite rayée 8"/>
          <p:cNvSpPr/>
          <p:nvPr/>
        </p:nvSpPr>
        <p:spPr>
          <a:xfrm>
            <a:off x="1516063" y="4359275"/>
            <a:ext cx="627062" cy="366713"/>
          </a:xfrm>
          <a:prstGeom prst="stripedRightArrow">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ZoneTexte 9"/>
          <p:cNvSpPr txBox="1"/>
          <p:nvPr/>
        </p:nvSpPr>
        <p:spPr>
          <a:xfrm>
            <a:off x="2471738" y="4359275"/>
            <a:ext cx="5035550" cy="1784350"/>
          </a:xfrm>
          <a:prstGeom prst="rect">
            <a:avLst/>
          </a:prstGeom>
          <a:noFill/>
        </p:spPr>
        <p:txBody>
          <a:bodyPr>
            <a:spAutoFit/>
          </a:bodyPr>
          <a:lstStyle/>
          <a:p>
            <a:pPr fontAlgn="auto">
              <a:spcBef>
                <a:spcPts val="0"/>
              </a:spcBef>
              <a:spcAft>
                <a:spcPts val="0"/>
              </a:spcAft>
              <a:defRPr/>
            </a:pPr>
            <a:r>
              <a:rPr lang="fr-FR" sz="2000" b="1" dirty="0">
                <a:solidFill>
                  <a:srgbClr val="000099"/>
                </a:solidFill>
                <a:latin typeface="+mj-lt"/>
                <a:cs typeface="Arial" panose="020B0604020202020204" pitchFamily="34" charset="0"/>
              </a:rPr>
              <a:t>Suivi assuré par :</a:t>
            </a:r>
            <a:endParaRPr lang="fr-FR" sz="2000" dirty="0">
              <a:latin typeface="+mj-lt"/>
            </a:endParaRPr>
          </a:p>
          <a:p>
            <a:pPr marL="285750" indent="-285750" fontAlgn="auto">
              <a:spcBef>
                <a:spcPts val="1200"/>
              </a:spcBef>
              <a:spcAft>
                <a:spcPts val="0"/>
              </a:spcAft>
              <a:buFont typeface="Arial" panose="020B0604020202020204" pitchFamily="34" charset="0"/>
              <a:buChar char="•"/>
              <a:defRPr/>
            </a:pPr>
            <a:r>
              <a:rPr lang="fr-FR" sz="2000" dirty="0">
                <a:solidFill>
                  <a:srgbClr val="000090"/>
                </a:solidFill>
                <a:latin typeface="+mj-lt"/>
              </a:rPr>
              <a:t>Sage-femme</a:t>
            </a:r>
          </a:p>
          <a:p>
            <a:pPr marL="285750" indent="-285750" fontAlgn="auto">
              <a:spcBef>
                <a:spcPts val="1200"/>
              </a:spcBef>
              <a:spcAft>
                <a:spcPts val="0"/>
              </a:spcAft>
              <a:buFont typeface="Arial" panose="020B0604020202020204" pitchFamily="34" charset="0"/>
              <a:buChar char="•"/>
              <a:defRPr/>
            </a:pPr>
            <a:r>
              <a:rPr lang="fr-FR" sz="2000" dirty="0">
                <a:solidFill>
                  <a:srgbClr val="000090"/>
                </a:solidFill>
                <a:latin typeface="+mj-lt"/>
              </a:rPr>
              <a:t>Médecin généraliste</a:t>
            </a:r>
          </a:p>
          <a:p>
            <a:pPr marL="285750" indent="-285750" fontAlgn="auto">
              <a:spcBef>
                <a:spcPts val="1200"/>
              </a:spcBef>
              <a:spcAft>
                <a:spcPts val="0"/>
              </a:spcAft>
              <a:buFont typeface="Arial" panose="020B0604020202020204" pitchFamily="34" charset="0"/>
              <a:buChar char="•"/>
              <a:defRPr/>
            </a:pPr>
            <a:r>
              <a:rPr lang="fr-FR" sz="2000" dirty="0">
                <a:solidFill>
                  <a:srgbClr val="000090"/>
                </a:solidFill>
                <a:latin typeface="+mj-lt"/>
              </a:rPr>
              <a:t>Gynécologue (médical ou obstétricien)</a:t>
            </a:r>
          </a:p>
        </p:txBody>
      </p:sp>
      <p:sp>
        <p:nvSpPr>
          <p:cNvPr id="425990" name="ZoneTexte 12"/>
          <p:cNvSpPr txBox="1">
            <a:spLocks noChangeArrowheads="1"/>
          </p:cNvSpPr>
          <p:nvPr/>
        </p:nvSpPr>
        <p:spPr bwMode="auto">
          <a:xfrm>
            <a:off x="128588" y="6396925"/>
            <a:ext cx="10375900" cy="246063"/>
          </a:xfrm>
          <a:prstGeom prst="rect">
            <a:avLst/>
          </a:prstGeom>
          <a:noFill/>
          <a:ln w="9525">
            <a:noFill/>
            <a:miter lim="800000"/>
            <a:headEnd/>
            <a:tailEnd/>
          </a:ln>
        </p:spPr>
        <p:txBody>
          <a:bodyPr>
            <a:spAutoFit/>
          </a:bodyPr>
          <a:lstStyle/>
          <a:p>
            <a:r>
              <a:rPr lang="fr-FR" sz="1000" i="1" dirty="0">
                <a:solidFill>
                  <a:srgbClr val="000090"/>
                </a:solidFill>
              </a:rPr>
              <a:t>Source : HAS – Synthèse des recommandations professionnelles : Suivi et orientation des femmes enceintes en fonction des situations à risque identifiées – Mise à jour Mai 2016</a:t>
            </a:r>
          </a:p>
        </p:txBody>
      </p:sp>
      <p:pic>
        <p:nvPicPr>
          <p:cNvPr id="5" name="Image 4"/>
          <p:cNvPicPr>
            <a:picLocks noChangeAspect="1"/>
          </p:cNvPicPr>
          <p:nvPr/>
        </p:nvPicPr>
        <p:blipFill>
          <a:blip r:embed="rId4" cstate="print"/>
          <a:stretch>
            <a:fillRect/>
          </a:stretch>
        </p:blipFill>
        <p:spPr>
          <a:xfrm>
            <a:off x="7670800" y="2276444"/>
            <a:ext cx="2971800" cy="2971800"/>
          </a:xfrm>
          <a:prstGeom prst="rect">
            <a:avLst/>
          </a:prstGeom>
          <a:ln>
            <a:noFill/>
          </a:ln>
          <a:effectLst>
            <a:softEdge rad="112500"/>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a:spLocks noGrp="1"/>
          </p:cNvSpPr>
          <p:nvPr>
            <p:ph idx="4294967295"/>
          </p:nvPr>
        </p:nvSpPr>
        <p:spPr>
          <a:xfrm>
            <a:off x="0" y="966788"/>
            <a:ext cx="10515600" cy="1016000"/>
          </a:xfrm>
          <a:prstGeom prst="rect">
            <a:avLst/>
          </a:prstGeom>
        </p:spPr>
        <p:txBody>
          <a:body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Campagne ANSM</a:t>
            </a:r>
            <a:r>
              <a:rPr lang="fr-FR" sz="2000" dirty="0">
                <a:solidFill>
                  <a:srgbClr val="000099"/>
                </a:solidFill>
                <a:cs typeface="Arial" panose="020B0604020202020204" pitchFamily="34" charset="0"/>
              </a:rPr>
              <a:t> (01 Juin 2021)</a:t>
            </a:r>
          </a:p>
          <a:p>
            <a:pPr marL="0" indent="0" defTabSz="914377" eaLnBrk="1" fontAlgn="auto" hangingPunct="1">
              <a:spcBef>
                <a:spcPts val="0"/>
              </a:spcBef>
              <a:spcAft>
                <a:spcPts val="0"/>
              </a:spcAft>
              <a:buFontTx/>
              <a:buNone/>
              <a:defRPr/>
            </a:pPr>
            <a:endParaRPr lang="fr-FR" dirty="0"/>
          </a:p>
        </p:txBody>
      </p:sp>
      <p:sp>
        <p:nvSpPr>
          <p:cNvPr id="428034" name="Titre 1"/>
          <p:cNvSpPr txBox="1">
            <a:spLocks/>
          </p:cNvSpPr>
          <p:nvPr/>
        </p:nvSpPr>
        <p:spPr bwMode="auto">
          <a:xfrm>
            <a:off x="2303463" y="361950"/>
            <a:ext cx="40846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428035" name="Text Box 7"/>
          <p:cNvSpPr txBox="1">
            <a:spLocks noChangeArrowheads="1"/>
          </p:cNvSpPr>
          <p:nvPr/>
        </p:nvSpPr>
        <p:spPr bwMode="auto">
          <a:xfrm>
            <a:off x="1352550" y="1889263"/>
            <a:ext cx="6833507" cy="2871492"/>
          </a:xfrm>
          <a:prstGeom prst="rect">
            <a:avLst/>
          </a:prstGeom>
          <a:noFill/>
          <a:ln w="9525">
            <a:noFill/>
            <a:miter lim="800000"/>
            <a:headEnd/>
            <a:tailEnd/>
          </a:ln>
        </p:spPr>
        <p:txBody>
          <a:bodyPr wrap="square">
            <a:spAutoFit/>
          </a:bodyPr>
          <a:lstStyle/>
          <a:p>
            <a:pPr marL="342900" indent="-342900">
              <a:lnSpc>
                <a:spcPct val="120000"/>
              </a:lnSpc>
              <a:buClr>
                <a:srgbClr val="62C400"/>
              </a:buClr>
              <a:buFontTx/>
              <a:buBlip>
                <a:blip r:embed="rId5"/>
              </a:buBlip>
            </a:pPr>
            <a:r>
              <a:rPr lang="fr-FR" altLang="fr-FR" sz="2000" dirty="0">
                <a:solidFill>
                  <a:srgbClr val="000099"/>
                </a:solidFill>
                <a:ea typeface="ＭＳ Ｐゴシック"/>
                <a:cs typeface="Arial" charset="0"/>
              </a:rPr>
              <a:t>Seules </a:t>
            </a:r>
            <a:r>
              <a:rPr lang="fr-FR" altLang="fr-FR" sz="2400" b="1" dirty="0">
                <a:solidFill>
                  <a:srgbClr val="000099"/>
                </a:solidFill>
                <a:ea typeface="ＭＳ Ｐゴシック"/>
                <a:cs typeface="Arial" charset="0"/>
              </a:rPr>
              <a:t>3</a:t>
            </a:r>
            <a:r>
              <a:rPr lang="fr-FR" altLang="fr-FR" sz="2000" b="1" dirty="0">
                <a:solidFill>
                  <a:srgbClr val="000099"/>
                </a:solidFill>
                <a:ea typeface="ＭＳ Ｐゴシック"/>
                <a:cs typeface="Arial" charset="0"/>
              </a:rPr>
              <a:t> femmes sur </a:t>
            </a:r>
            <a:r>
              <a:rPr lang="fr-FR" altLang="fr-FR" sz="2400" b="1" dirty="0">
                <a:solidFill>
                  <a:srgbClr val="000099"/>
                </a:solidFill>
                <a:ea typeface="ＭＳ Ｐゴシック"/>
                <a:cs typeface="Arial" charset="0"/>
              </a:rPr>
              <a:t>10</a:t>
            </a:r>
            <a:r>
              <a:rPr lang="fr-FR" altLang="fr-FR" sz="2000" b="1" dirty="0">
                <a:solidFill>
                  <a:srgbClr val="000099"/>
                </a:solidFill>
                <a:ea typeface="ＭＳ Ｐゴシック"/>
                <a:cs typeface="Arial" charset="0"/>
              </a:rPr>
              <a:t> </a:t>
            </a:r>
            <a:r>
              <a:rPr lang="fr-FR" altLang="fr-FR" sz="2000" dirty="0">
                <a:solidFill>
                  <a:srgbClr val="000099"/>
                </a:solidFill>
                <a:ea typeface="ＭＳ Ｐゴシック"/>
                <a:cs typeface="Arial" charset="0"/>
              </a:rPr>
              <a:t>se déclarent suffisamment </a:t>
            </a:r>
            <a:r>
              <a:rPr lang="fr-FR" altLang="fr-FR" sz="2000" b="1" dirty="0">
                <a:solidFill>
                  <a:srgbClr val="000099"/>
                </a:solidFill>
                <a:ea typeface="ＭＳ Ｐゴシック"/>
                <a:cs typeface="Arial" charset="0"/>
              </a:rPr>
              <a:t>informées</a:t>
            </a:r>
            <a:r>
              <a:rPr lang="fr-FR" altLang="fr-FR" sz="2000" dirty="0">
                <a:solidFill>
                  <a:srgbClr val="000099"/>
                </a:solidFill>
                <a:ea typeface="ＭＳ Ｐゴシック"/>
                <a:cs typeface="Arial" charset="0"/>
              </a:rPr>
              <a:t> sur les </a:t>
            </a:r>
            <a:r>
              <a:rPr lang="fr-FR" altLang="fr-FR" sz="2000" b="1" dirty="0">
                <a:solidFill>
                  <a:srgbClr val="000099"/>
                </a:solidFill>
                <a:ea typeface="ＭＳ Ｐゴシック"/>
                <a:cs typeface="Arial" charset="0"/>
              </a:rPr>
              <a:t>risques liés aux médicaments pendant la grossesse</a:t>
            </a:r>
            <a:r>
              <a:rPr lang="fr-FR" altLang="fr-FR" sz="2000" baseline="30000" dirty="0">
                <a:solidFill>
                  <a:srgbClr val="000099"/>
                </a:solidFill>
                <a:ea typeface="ＭＳ Ｐゴシック"/>
                <a:cs typeface="Arial" charset="0"/>
              </a:rPr>
              <a:t>(1)</a:t>
            </a:r>
          </a:p>
          <a:p>
            <a:pPr>
              <a:lnSpc>
                <a:spcPct val="120000"/>
              </a:lnSpc>
              <a:buClr>
                <a:srgbClr val="62C400"/>
              </a:buClr>
            </a:pPr>
            <a:endParaRPr lang="fr-FR" altLang="fr-FR" sz="2000" dirty="0">
              <a:solidFill>
                <a:srgbClr val="000099"/>
              </a:solidFill>
              <a:ea typeface="ＭＳ Ｐゴシック"/>
              <a:cs typeface="Arial" charset="0"/>
            </a:endParaRPr>
          </a:p>
          <a:p>
            <a:pPr marL="342900" indent="-342900">
              <a:lnSpc>
                <a:spcPct val="120000"/>
              </a:lnSpc>
              <a:buClr>
                <a:srgbClr val="62C400"/>
              </a:buClr>
              <a:buFontTx/>
              <a:buBlip>
                <a:blip r:embed="rId5"/>
              </a:buBlip>
            </a:pPr>
            <a:r>
              <a:rPr lang="fr-FR" altLang="fr-FR" sz="2000" dirty="0">
                <a:solidFill>
                  <a:srgbClr val="000099"/>
                </a:solidFill>
                <a:ea typeface="ＭＳ Ｐゴシック"/>
                <a:cs typeface="Arial" charset="0"/>
              </a:rPr>
              <a:t>Campagne d’information </a:t>
            </a:r>
            <a:r>
              <a:rPr lang="fr-FR" altLang="fr-FR" sz="2000" b="1" dirty="0">
                <a:solidFill>
                  <a:srgbClr val="000099"/>
                </a:solidFill>
                <a:ea typeface="ＭＳ Ｐゴシック"/>
                <a:cs typeface="Arial" charset="0"/>
              </a:rPr>
              <a:t>Médicaments et Grossesse</a:t>
            </a:r>
          </a:p>
          <a:p>
            <a:pPr marL="354013">
              <a:lnSpc>
                <a:spcPct val="120000"/>
              </a:lnSpc>
              <a:spcBef>
                <a:spcPts val="1200"/>
              </a:spcBef>
              <a:buClr>
                <a:srgbClr val="62C400"/>
              </a:buClr>
            </a:pPr>
            <a:r>
              <a:rPr lang="fr-FR" altLang="fr-FR" sz="2000" dirty="0">
                <a:solidFill>
                  <a:srgbClr val="000099"/>
                </a:solidFill>
                <a:ea typeface="ＭＳ Ｐゴシック"/>
                <a:cs typeface="Arial" charset="0"/>
                <a:sym typeface="Wingdings" panose="05000000000000000000" pitchFamily="2" charset="2"/>
              </a:rPr>
              <a:t> </a:t>
            </a:r>
            <a:r>
              <a:rPr lang="fr-FR" altLang="fr-FR" sz="2000" dirty="0">
                <a:solidFill>
                  <a:srgbClr val="000099"/>
                </a:solidFill>
                <a:ea typeface="ＭＳ Ｐゴシック"/>
                <a:cs typeface="Arial" charset="0"/>
              </a:rPr>
              <a:t>Alerter et réduire les risques</a:t>
            </a:r>
          </a:p>
          <a:p>
            <a:pPr marL="342900" indent="-342900">
              <a:lnSpc>
                <a:spcPct val="120000"/>
              </a:lnSpc>
              <a:buClr>
                <a:srgbClr val="62C400"/>
              </a:buClr>
              <a:buFontTx/>
              <a:buBlip>
                <a:blip r:embed="rId5"/>
              </a:buBlip>
            </a:pPr>
            <a:endParaRPr lang="fr-FR" altLang="fr-FR" sz="2000" dirty="0">
              <a:solidFill>
                <a:srgbClr val="000099"/>
              </a:solidFill>
              <a:ea typeface="ＭＳ Ｐゴシック"/>
              <a:cs typeface="Arial" charset="0"/>
            </a:endParaRPr>
          </a:p>
        </p:txBody>
      </p:sp>
      <p:sp>
        <p:nvSpPr>
          <p:cNvPr id="9" name="ZoneTexte 12"/>
          <p:cNvSpPr txBox="1">
            <a:spLocks noChangeArrowheads="1"/>
          </p:cNvSpPr>
          <p:nvPr/>
        </p:nvSpPr>
        <p:spPr bwMode="auto">
          <a:xfrm>
            <a:off x="128588" y="6249445"/>
            <a:ext cx="10375900" cy="400110"/>
          </a:xfrm>
          <a:prstGeom prst="rect">
            <a:avLst/>
          </a:prstGeom>
          <a:noFill/>
          <a:ln w="9525">
            <a:noFill/>
            <a:miter lim="800000"/>
            <a:headEnd/>
            <a:tailEnd/>
          </a:ln>
        </p:spPr>
        <p:txBody>
          <a:bodyPr>
            <a:spAutoFit/>
          </a:bodyPr>
          <a:lstStyle/>
          <a:p>
            <a:r>
              <a:rPr lang="fr-FR" sz="1000" i="1" dirty="0">
                <a:solidFill>
                  <a:srgbClr val="000090"/>
                </a:solidFill>
              </a:rPr>
              <a:t>(1) Enquête Médicaments et grossesse : pratiques et perceptions des jeunes mères, femmes enceintes ou ayant un projet de grossesse réalisée par l’institut </a:t>
            </a:r>
            <a:r>
              <a:rPr lang="fr-FR" sz="1000" i="1" dirty="0" err="1">
                <a:solidFill>
                  <a:srgbClr val="000090"/>
                </a:solidFill>
              </a:rPr>
              <a:t>Viavoice</a:t>
            </a:r>
            <a:r>
              <a:rPr lang="fr-FR" sz="1000" i="1" dirty="0">
                <a:solidFill>
                  <a:srgbClr val="000090"/>
                </a:solidFill>
              </a:rPr>
              <a:t> pour l’ANSM (novembre 2019/novembre 2020).</a:t>
            </a:r>
          </a:p>
        </p:txBody>
      </p:sp>
      <p:pic>
        <p:nvPicPr>
          <p:cNvPr id="2" name="ANSM_Grossesse_longueSD0106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86057" y="1792425"/>
            <a:ext cx="3856384" cy="2169216"/>
          </a:xfrm>
          <a:prstGeom prst="rect">
            <a:avLst/>
          </a:prstGeom>
          <a:ln>
            <a:noFill/>
          </a:ln>
          <a:effectLst>
            <a:outerShdw blurRad="190500" algn="tl" rotWithShape="0">
              <a:srgbClr val="000000">
                <a:alpha val="70000"/>
              </a:srgbClr>
            </a:outerShdw>
          </a:effectLst>
        </p:spPr>
      </p:pic>
      <p:pic>
        <p:nvPicPr>
          <p:cNvPr id="11" name="Image 6">
            <a:extLst>
              <a:ext uri="{FF2B5EF4-FFF2-40B4-BE49-F238E27FC236}">
                <a16:creationId xmlns:a16="http://schemas.microsoft.com/office/drawing/2014/main" id="{324F281B-0B5C-42DB-940B-8B703115320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3" y="5376863"/>
            <a:ext cx="5778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13FA5613-B708-49EE-B3EA-2DCA32BC78EF}"/>
              </a:ext>
            </a:extLst>
          </p:cNvPr>
          <p:cNvGrpSpPr/>
          <p:nvPr/>
        </p:nvGrpSpPr>
        <p:grpSpPr>
          <a:xfrm>
            <a:off x="58738" y="4223787"/>
            <a:ext cx="12118519" cy="2123091"/>
            <a:chOff x="58738" y="4223787"/>
            <a:chExt cx="12118519" cy="2123091"/>
          </a:xfrm>
        </p:grpSpPr>
        <p:sp>
          <p:nvSpPr>
            <p:cNvPr id="7" name="Espace réservé du contenu 2">
              <a:extLst>
                <a:ext uri="{FF2B5EF4-FFF2-40B4-BE49-F238E27FC236}">
                  <a16:creationId xmlns:a16="http://schemas.microsoft.com/office/drawing/2014/main" id="{54AE0AF4-0764-446A-9824-3FAD026194E1}"/>
                </a:ext>
              </a:extLst>
            </p:cNvPr>
            <p:cNvSpPr txBox="1">
              <a:spLocks/>
            </p:cNvSpPr>
            <p:nvPr/>
          </p:nvSpPr>
          <p:spPr>
            <a:xfrm>
              <a:off x="58738" y="4223787"/>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Santé Publique France</a:t>
              </a:r>
              <a:endParaRPr lang="fr-FR" dirty="0"/>
            </a:p>
          </p:txBody>
        </p:sp>
        <p:sp>
          <p:nvSpPr>
            <p:cNvPr id="10" name="Text Box 8">
              <a:extLst>
                <a:ext uri="{FF2B5EF4-FFF2-40B4-BE49-F238E27FC236}">
                  <a16:creationId xmlns:a16="http://schemas.microsoft.com/office/drawing/2014/main" id="{56D6343C-A016-4FA2-9BCA-E91EA616A691}"/>
                </a:ext>
              </a:extLst>
            </p:cNvPr>
            <p:cNvSpPr txBox="1">
              <a:spLocks noChangeArrowheads="1"/>
            </p:cNvSpPr>
            <p:nvPr/>
          </p:nvSpPr>
          <p:spPr bwMode="auto">
            <a:xfrm>
              <a:off x="696913" y="5473700"/>
              <a:ext cx="10225087" cy="400050"/>
            </a:xfrm>
            <a:prstGeom prst="rect">
              <a:avLst/>
            </a:prstGeom>
            <a:noFill/>
            <a:ln>
              <a:noFill/>
            </a:ln>
            <a:effectLst/>
          </p:spPr>
          <p:txBody>
            <a:bodyPr>
              <a:spAutoFit/>
            </a:bodyPr>
            <a:lstStyle>
              <a:lvl1pPr marL="444500" indent="-444500">
                <a:defRPr>
                  <a:solidFill>
                    <a:schemeClr val="tx1"/>
                  </a:solidFill>
                  <a:latin typeface="Arial" panose="020B0604020202020204" pitchFamily="34" charset="0"/>
                  <a:cs typeface="Arial" panose="020B0604020202020204" pitchFamily="34" charset="0"/>
                </a:defRPr>
              </a:lvl1pPr>
              <a:lvl2pPr marL="6238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fr-FR" altLang="fr-FR" sz="2000" b="1" dirty="0">
                  <a:solidFill>
                    <a:srgbClr val="33CC33"/>
                  </a:solidFill>
                  <a:latin typeface="+mj-lt"/>
                  <a:sym typeface="Wingdings" panose="05000000000000000000" pitchFamily="2" charset="2"/>
                </a:rPr>
                <a:t>     </a:t>
              </a:r>
              <a:r>
                <a:rPr lang="fr-FR" altLang="fr-FR" sz="2000" b="1" dirty="0">
                  <a:solidFill>
                    <a:schemeClr val="accent2"/>
                  </a:solidFill>
                  <a:latin typeface="+mj-lt"/>
                  <a:sym typeface="Wingdings" panose="05000000000000000000" pitchFamily="2" charset="2"/>
                </a:rPr>
                <a:t> </a:t>
              </a:r>
              <a:r>
                <a:rPr lang="fr-FR" altLang="fr-FR" sz="2000" b="1" dirty="0">
                  <a:solidFill>
                    <a:srgbClr val="000099"/>
                  </a:solidFill>
                  <a:latin typeface="+mj-lt"/>
                  <a:sym typeface="Wingdings" panose="05000000000000000000" pitchFamily="2" charset="2"/>
                </a:rPr>
                <a:t>A recommander </a:t>
              </a:r>
              <a:r>
                <a:rPr lang="fr-FR" altLang="fr-FR" sz="2000" b="1" dirty="0">
                  <a:solidFill>
                    <a:schemeClr val="accent2"/>
                  </a:solidFill>
                  <a:latin typeface="+mj-lt"/>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site de conseils pour les futurs parents</a:t>
              </a:r>
              <a:r>
                <a:rPr lang="fr-FR" altLang="fr-FR" sz="2000" b="1" dirty="0">
                  <a:solidFill>
                    <a:srgbClr val="000099"/>
                  </a:solidFill>
                  <a:latin typeface="+mj-lt"/>
                  <a:ea typeface="ＭＳ Ｐゴシック" panose="020B0600070205080204" pitchFamily="34" charset="-128"/>
                </a:rPr>
                <a:t>…</a:t>
              </a:r>
            </a:p>
          </p:txBody>
        </p:sp>
        <p:pic>
          <p:nvPicPr>
            <p:cNvPr id="12" name="Image 11">
              <a:extLst>
                <a:ext uri="{FF2B5EF4-FFF2-40B4-BE49-F238E27FC236}">
                  <a16:creationId xmlns:a16="http://schemas.microsoft.com/office/drawing/2014/main" id="{18DCB9CC-A498-4488-BB4C-4CF584A08142}"/>
                </a:ext>
              </a:extLst>
            </p:cNvPr>
            <p:cNvPicPr>
              <a:picLocks noChangeAspect="1"/>
            </p:cNvPicPr>
            <p:nvPr/>
          </p:nvPicPr>
          <p:blipFill>
            <a:blip r:embed="rId8"/>
            <a:stretch>
              <a:fillRect/>
            </a:stretch>
          </p:blipFill>
          <p:spPr>
            <a:xfrm>
              <a:off x="3785727" y="4419457"/>
              <a:ext cx="866312" cy="866312"/>
            </a:xfrm>
            <a:prstGeom prst="rect">
              <a:avLst/>
            </a:prstGeom>
          </p:spPr>
        </p:pic>
        <p:grpSp>
          <p:nvGrpSpPr>
            <p:cNvPr id="13" name="Groupe 12">
              <a:extLst>
                <a:ext uri="{FF2B5EF4-FFF2-40B4-BE49-F238E27FC236}">
                  <a16:creationId xmlns:a16="http://schemas.microsoft.com/office/drawing/2014/main" id="{6B8F93EE-3DD5-4FE2-8A70-85804EC2A0DE}"/>
                </a:ext>
              </a:extLst>
            </p:cNvPr>
            <p:cNvGrpSpPr/>
            <p:nvPr/>
          </p:nvGrpSpPr>
          <p:grpSpPr>
            <a:xfrm>
              <a:off x="8657982" y="4231526"/>
              <a:ext cx="3519275" cy="2115352"/>
              <a:chOff x="8657982" y="4231526"/>
              <a:chExt cx="3519275" cy="2115352"/>
            </a:xfrm>
          </p:grpSpPr>
          <p:pic>
            <p:nvPicPr>
              <p:cNvPr id="14" name="Image 13">
                <a:extLst>
                  <a:ext uri="{FF2B5EF4-FFF2-40B4-BE49-F238E27FC236}">
                    <a16:creationId xmlns:a16="http://schemas.microsoft.com/office/drawing/2014/main" id="{05F6F2FC-E330-4A6E-8E22-7836F2817314}"/>
                  </a:ext>
                </a:extLst>
              </p:cNvPr>
              <p:cNvPicPr>
                <a:picLocks noChangeAspect="1"/>
              </p:cNvPicPr>
              <p:nvPr/>
            </p:nvPicPr>
            <p:blipFill>
              <a:blip r:embed="rId9"/>
              <a:stretch>
                <a:fillRect/>
              </a:stretch>
            </p:blipFill>
            <p:spPr>
              <a:xfrm>
                <a:off x="8657982" y="4231526"/>
                <a:ext cx="3519275" cy="1841754"/>
              </a:xfrm>
              <a:prstGeom prst="rect">
                <a:avLst/>
              </a:prstGeom>
              <a:ln>
                <a:noFill/>
              </a:ln>
              <a:effectLst>
                <a:softEdge rad="112500"/>
              </a:effectLst>
            </p:spPr>
          </p:pic>
          <p:pic>
            <p:nvPicPr>
              <p:cNvPr id="15" name="Image 14">
                <a:extLst>
                  <a:ext uri="{FF2B5EF4-FFF2-40B4-BE49-F238E27FC236}">
                    <a16:creationId xmlns:a16="http://schemas.microsoft.com/office/drawing/2014/main" id="{4DD3B05C-83C6-4E1C-A1CF-97576311BCCE}"/>
                  </a:ext>
                </a:extLst>
              </p:cNvPr>
              <p:cNvPicPr>
                <a:picLocks noChangeAspect="1"/>
              </p:cNvPicPr>
              <p:nvPr/>
            </p:nvPicPr>
            <p:blipFill>
              <a:blip r:embed="rId10"/>
              <a:stretch>
                <a:fillRect/>
              </a:stretch>
            </p:blipFill>
            <p:spPr>
              <a:xfrm>
                <a:off x="10930417" y="5594298"/>
                <a:ext cx="1238423" cy="752580"/>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a:spLocks noGrp="1"/>
          </p:cNvSpPr>
          <p:nvPr>
            <p:ph idx="4294967295"/>
          </p:nvPr>
        </p:nvSpPr>
        <p:spPr>
          <a:xfrm>
            <a:off x="0" y="908050"/>
            <a:ext cx="10515600" cy="1016000"/>
          </a:xfrm>
          <a:prstGeom prst="rect">
            <a:avLst/>
          </a:prstGeom>
        </p:spPr>
        <p:txBody>
          <a:body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Nouvelle mission</a:t>
            </a:r>
          </a:p>
          <a:p>
            <a:pPr marL="0" indent="0" defTabSz="914377" eaLnBrk="1" fontAlgn="auto" hangingPunct="1">
              <a:spcBef>
                <a:spcPts val="0"/>
              </a:spcBef>
              <a:spcAft>
                <a:spcPts val="0"/>
              </a:spcAft>
              <a:buFontTx/>
              <a:buNone/>
              <a:defRPr/>
            </a:pPr>
            <a:endParaRPr lang="fr-FR" dirty="0"/>
          </a:p>
        </p:txBody>
      </p:sp>
      <p:sp>
        <p:nvSpPr>
          <p:cNvPr id="428034" name="Titre 1"/>
          <p:cNvSpPr txBox="1">
            <a:spLocks/>
          </p:cNvSpPr>
          <p:nvPr/>
        </p:nvSpPr>
        <p:spPr bwMode="auto">
          <a:xfrm>
            <a:off x="2303463" y="361950"/>
            <a:ext cx="4084637" cy="569913"/>
          </a:xfrm>
          <a:prstGeom prst="rect">
            <a:avLst/>
          </a:prstGeom>
          <a:noFill/>
          <a:ln w="9525">
            <a:noFill/>
            <a:miter lim="800000"/>
            <a:headEnd/>
            <a:tailEnd/>
          </a:ln>
        </p:spPr>
        <p:txBody>
          <a:bodyPr/>
          <a:lstStyle/>
          <a:p>
            <a:pPr defTabSz="685800">
              <a:lnSpc>
                <a:spcPct val="90000"/>
              </a:lnSpc>
            </a:pPr>
            <a:r>
              <a:rPr lang="fr-FR" altLang="fr-FR" sz="3200" b="1" dirty="0">
                <a:solidFill>
                  <a:srgbClr val="FFFFFF"/>
                </a:solidFill>
                <a:ea typeface="Tahoma" pitchFamily="34" charset="0"/>
                <a:cs typeface="Arial" charset="0"/>
              </a:rPr>
              <a:t>3.6. Grossesse</a:t>
            </a:r>
          </a:p>
        </p:txBody>
      </p:sp>
      <p:sp>
        <p:nvSpPr>
          <p:cNvPr id="428035" name="Text Box 7"/>
          <p:cNvSpPr txBox="1">
            <a:spLocks noChangeArrowheads="1"/>
          </p:cNvSpPr>
          <p:nvPr/>
        </p:nvSpPr>
        <p:spPr bwMode="auto">
          <a:xfrm>
            <a:off x="145405" y="2101582"/>
            <a:ext cx="12362063" cy="1320298"/>
          </a:xfrm>
          <a:prstGeom prst="rect">
            <a:avLst/>
          </a:prstGeom>
          <a:noFill/>
          <a:ln w="9525">
            <a:noFill/>
            <a:miter lim="800000"/>
            <a:headEnd/>
            <a:tailEnd/>
          </a:ln>
        </p:spPr>
        <p:txBody>
          <a:bodyPr wrap="square">
            <a:spAutoFit/>
          </a:bodyPr>
          <a:lstStyle/>
          <a:p>
            <a:pPr marL="342900" indent="-342900">
              <a:lnSpc>
                <a:spcPct val="120000"/>
              </a:lnSpc>
              <a:buClr>
                <a:srgbClr val="62C400"/>
              </a:buClr>
              <a:buBlip>
                <a:blip r:embed="rId3"/>
              </a:buBlip>
            </a:pPr>
            <a:r>
              <a:rPr lang="fr-FR" altLang="fr-FR" sz="2000" dirty="0">
                <a:solidFill>
                  <a:srgbClr val="000099"/>
                </a:solidFill>
                <a:ea typeface="ＭＳ Ｐゴシック"/>
                <a:cs typeface="Arial" charset="0"/>
              </a:rPr>
              <a:t>Relayer la campagne ANSM </a:t>
            </a:r>
          </a:p>
          <a:p>
            <a:pPr>
              <a:lnSpc>
                <a:spcPct val="120000"/>
              </a:lnSpc>
              <a:buClr>
                <a:srgbClr val="62C400"/>
              </a:buClr>
            </a:pPr>
            <a:endParaRPr lang="fr-FR" altLang="fr-FR" sz="2000" dirty="0">
              <a:solidFill>
                <a:srgbClr val="000099"/>
              </a:solidFill>
              <a:ea typeface="ＭＳ Ｐゴシック"/>
              <a:cs typeface="Arial" charset="0"/>
            </a:endParaRPr>
          </a:p>
          <a:p>
            <a:pPr marL="342900" indent="-342900">
              <a:lnSpc>
                <a:spcPct val="120000"/>
              </a:lnSpc>
              <a:spcBef>
                <a:spcPts val="1200"/>
              </a:spcBef>
              <a:buClr>
                <a:srgbClr val="62C400"/>
              </a:buClr>
              <a:buFontTx/>
              <a:buBlip>
                <a:blip r:embed="rId3"/>
              </a:buBlip>
            </a:pPr>
            <a:r>
              <a:rPr lang="fr-FR" altLang="fr-FR" sz="2000" dirty="0">
                <a:solidFill>
                  <a:srgbClr val="000099"/>
                </a:solidFill>
                <a:ea typeface="ＭＳ Ｐゴシック"/>
                <a:cs typeface="Arial" charset="0"/>
              </a:rPr>
              <a:t>Informer des </a:t>
            </a:r>
            <a:r>
              <a:rPr lang="fr-FR" altLang="fr-FR" sz="2000" b="1" dirty="0">
                <a:solidFill>
                  <a:srgbClr val="95C41D"/>
                </a:solidFill>
                <a:ea typeface="ＭＳ Ｐゴシック"/>
                <a:cs typeface="Arial" charset="0"/>
              </a:rPr>
              <a:t>risques de l’automédication </a:t>
            </a:r>
            <a:r>
              <a:rPr lang="fr-FR" altLang="fr-FR" sz="1600" dirty="0">
                <a:solidFill>
                  <a:srgbClr val="000099"/>
                </a:solidFill>
                <a:ea typeface="ＭＳ Ｐゴシック"/>
                <a:cs typeface="Arial" charset="0"/>
              </a:rPr>
              <a:t>(médicaments, compléments alimentaires, phytothérapie, aromathérapie)</a:t>
            </a:r>
          </a:p>
        </p:txBody>
      </p:sp>
      <p:sp>
        <p:nvSpPr>
          <p:cNvPr id="428037" name="Text Box 7"/>
          <p:cNvSpPr txBox="1">
            <a:spLocks noChangeArrowheads="1"/>
          </p:cNvSpPr>
          <p:nvPr/>
        </p:nvSpPr>
        <p:spPr bwMode="auto">
          <a:xfrm>
            <a:off x="608710" y="5493727"/>
            <a:ext cx="10039350" cy="984250"/>
          </a:xfrm>
          <a:prstGeom prst="rect">
            <a:avLst/>
          </a:prstGeom>
          <a:noFill/>
          <a:ln w="9525">
            <a:noFill/>
            <a:miter lim="800000"/>
            <a:headEnd/>
            <a:tailEnd/>
          </a:ln>
        </p:spPr>
        <p:txBody>
          <a:bodyPr>
            <a:spAutoFit/>
          </a:bodyPr>
          <a:lstStyle/>
          <a:p>
            <a:pPr>
              <a:lnSpc>
                <a:spcPct val="120000"/>
              </a:lnSpc>
              <a:buClr>
                <a:srgbClr val="62C400"/>
              </a:buClr>
            </a:pPr>
            <a:r>
              <a:rPr lang="fr-FR" altLang="fr-FR" sz="2000" dirty="0">
                <a:solidFill>
                  <a:srgbClr val="000099"/>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ea typeface="ＭＳ Ｐゴシック"/>
                <a:cs typeface="Arial" charset="0"/>
              </a:rPr>
              <a:t>Homéopathie</a:t>
            </a:r>
            <a:r>
              <a:rPr lang="fr-FR" altLang="fr-FR" sz="2000" dirty="0">
                <a:solidFill>
                  <a:srgbClr val="000099"/>
                </a:solidFill>
                <a:ea typeface="ＭＳ Ｐゴシック"/>
                <a:cs typeface="Arial" charset="0"/>
              </a:rPr>
              <a:t> = thérapeutique de </a:t>
            </a:r>
            <a:r>
              <a:rPr lang="fr-FR" altLang="fr-FR" sz="2000" b="1" dirty="0">
                <a:solidFill>
                  <a:srgbClr val="95C41D"/>
                </a:solidFill>
                <a:ea typeface="ＭＳ Ｐゴシック"/>
                <a:cs typeface="Arial" charset="0"/>
              </a:rPr>
              <a:t>1</a:t>
            </a:r>
            <a:r>
              <a:rPr lang="fr-FR" altLang="fr-FR" sz="2000" b="1" baseline="30000" dirty="0">
                <a:solidFill>
                  <a:srgbClr val="95C41D"/>
                </a:solidFill>
                <a:ea typeface="ＭＳ Ｐゴシック"/>
                <a:cs typeface="Arial" charset="0"/>
              </a:rPr>
              <a:t>ère</a:t>
            </a:r>
            <a:r>
              <a:rPr lang="fr-FR" altLang="fr-FR" sz="2000" b="1" dirty="0">
                <a:solidFill>
                  <a:srgbClr val="95C41D"/>
                </a:solidFill>
                <a:ea typeface="ＭＳ Ｐゴシック"/>
                <a:cs typeface="Arial" charset="0"/>
              </a:rPr>
              <a:t> intention</a:t>
            </a:r>
          </a:p>
          <a:p>
            <a:pPr>
              <a:lnSpc>
                <a:spcPct val="120000"/>
              </a:lnSpc>
              <a:spcBef>
                <a:spcPts val="1200"/>
              </a:spcBef>
              <a:buClr>
                <a:srgbClr val="62C400"/>
              </a:buClr>
            </a:pPr>
            <a:r>
              <a:rPr lang="fr-FR" altLang="fr-FR" sz="2000" dirty="0">
                <a:solidFill>
                  <a:srgbClr val="000099"/>
                </a:solidFill>
                <a:latin typeface="+mj-lt"/>
                <a:ea typeface="ＭＳ Ｐゴシック" panose="020B0600070205080204" pitchFamily="34" charset="-128"/>
                <a:sym typeface="Wingdings" panose="05000000000000000000" pitchFamily="2" charset="2"/>
              </a:rPr>
              <a:t></a:t>
            </a:r>
            <a:r>
              <a:rPr lang="fr-FR" altLang="fr-FR" sz="2000" dirty="0">
                <a:solidFill>
                  <a:srgbClr val="95C41D"/>
                </a:solidFill>
                <a:latin typeface="+mj-lt"/>
                <a:ea typeface="ＭＳ Ｐゴシック" panose="020B0600070205080204" pitchFamily="34" charset="-128"/>
                <a:sym typeface="Wingdings" panose="05000000000000000000" pitchFamily="2" charset="2"/>
              </a:rPr>
              <a:t> </a:t>
            </a:r>
            <a:r>
              <a:rPr lang="fr-FR" altLang="fr-FR" sz="2000" dirty="0">
                <a:solidFill>
                  <a:srgbClr val="000099"/>
                </a:solidFill>
                <a:ea typeface="ＭＳ Ｐゴシック"/>
                <a:cs typeface="Arial" charset="0"/>
              </a:rPr>
              <a:t>Conseils hygiéno-diététiques</a:t>
            </a:r>
          </a:p>
        </p:txBody>
      </p:sp>
      <p:pic>
        <p:nvPicPr>
          <p:cNvPr id="428038" name="Image 15"/>
          <p:cNvPicPr>
            <a:picLocks noChangeAspect="1"/>
          </p:cNvPicPr>
          <p:nvPr/>
        </p:nvPicPr>
        <p:blipFill>
          <a:blip r:embed="rId4"/>
          <a:srcRect/>
          <a:stretch>
            <a:fillRect/>
          </a:stretch>
        </p:blipFill>
        <p:spPr bwMode="auto">
          <a:xfrm>
            <a:off x="7243765" y="5271557"/>
            <a:ext cx="987425" cy="1017588"/>
          </a:xfrm>
          <a:prstGeom prst="rect">
            <a:avLst/>
          </a:prstGeom>
          <a:noFill/>
          <a:ln w="9525">
            <a:noFill/>
            <a:miter lim="800000"/>
            <a:headEnd/>
            <a:tailEnd/>
          </a:ln>
        </p:spPr>
      </p:pic>
      <p:pic>
        <p:nvPicPr>
          <p:cNvPr id="9" name="Image 8"/>
          <p:cNvPicPr>
            <a:picLocks noChangeAspect="1"/>
          </p:cNvPicPr>
          <p:nvPr/>
        </p:nvPicPr>
        <p:blipFill>
          <a:blip r:embed="rId5"/>
          <a:stretch>
            <a:fillRect/>
          </a:stretch>
        </p:blipFill>
        <p:spPr>
          <a:xfrm rot="449859">
            <a:off x="10201494" y="4163123"/>
            <a:ext cx="1708653" cy="2216868"/>
          </a:xfrm>
          <a:prstGeom prst="rect">
            <a:avLst/>
          </a:prstGeom>
          <a:ln>
            <a:solidFill>
              <a:schemeClr val="bg1">
                <a:lumMod val="50000"/>
              </a:schemeClr>
            </a:solidFill>
          </a:ln>
        </p:spPr>
      </p:pic>
      <p:sp>
        <p:nvSpPr>
          <p:cNvPr id="10" name="Text Box 10">
            <a:extLst>
              <a:ext uri="{FF2B5EF4-FFF2-40B4-BE49-F238E27FC236}">
                <a16:creationId xmlns:a16="http://schemas.microsoft.com/office/drawing/2014/main" id="{43315A83-7D74-4A41-9066-A648FE41077E}"/>
              </a:ext>
            </a:extLst>
          </p:cNvPr>
          <p:cNvSpPr txBox="1">
            <a:spLocks noChangeArrowheads="1"/>
          </p:cNvSpPr>
          <p:nvPr/>
        </p:nvSpPr>
        <p:spPr bwMode="auto">
          <a:xfrm>
            <a:off x="2685329" y="1452813"/>
            <a:ext cx="11377512" cy="603242"/>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23900" indent="-2667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Clr>
                <a:srgbClr val="33CC33"/>
              </a:buClr>
              <a:defRPr/>
            </a:pPr>
            <a:r>
              <a:rPr lang="fr-FR" altLang="fr-FR" sz="2000" dirty="0">
                <a:solidFill>
                  <a:schemeClr val="accent2"/>
                </a:solidFill>
                <a:latin typeface="+mj-lt"/>
                <a:ea typeface="ＭＳ Ｐゴシック" panose="020B0600070205080204" pitchFamily="34" charset="-128"/>
              </a:rPr>
              <a:t> </a:t>
            </a:r>
            <a:r>
              <a:rPr lang="fr-FR" altLang="fr-FR" sz="2000" dirty="0">
                <a:solidFill>
                  <a:srgbClr val="95C41D"/>
                </a:solidFill>
                <a:latin typeface="Arial"/>
                <a:ea typeface="ＭＳ Ｐゴシック" panose="020B0600070205080204" pitchFamily="34" charset="-128"/>
                <a:sym typeface="Wingdings" panose="05000000000000000000" pitchFamily="2" charset="2"/>
              </a:rPr>
              <a:t> </a:t>
            </a:r>
            <a:r>
              <a:rPr lang="fr-FR" altLang="fr-FR" sz="2400" b="1" dirty="0">
                <a:solidFill>
                  <a:srgbClr val="000099"/>
                </a:solidFill>
                <a:latin typeface="+mj-lt"/>
                <a:ea typeface="ＭＳ Ｐゴシック" panose="020B0600070205080204" pitchFamily="34" charset="-128"/>
              </a:rPr>
              <a:t>Accompagnement des femmes enceintes</a:t>
            </a:r>
            <a:r>
              <a:rPr lang="fr-FR" altLang="fr-FR" sz="2000" b="1" kern="0" dirty="0">
                <a:solidFill>
                  <a:srgbClr val="62C400"/>
                </a:solidFill>
                <a:ea typeface="ＭＳ Ｐゴシック" panose="020B0600070205080204" pitchFamily="34" charset="-128"/>
                <a:cs typeface="Arial"/>
              </a:rPr>
              <a:t> </a:t>
            </a:r>
          </a:p>
          <a:p>
            <a:pPr>
              <a:lnSpc>
                <a:spcPct val="80000"/>
              </a:lnSpc>
              <a:spcBef>
                <a:spcPct val="20000"/>
              </a:spcBef>
              <a:buClr>
                <a:srgbClr val="33CC33"/>
              </a:buClr>
              <a:defRPr/>
            </a:pPr>
            <a:r>
              <a:rPr lang="fr-FR" altLang="fr-FR" sz="1400" i="1" kern="0" dirty="0">
                <a:solidFill>
                  <a:srgbClr val="000099"/>
                </a:solidFill>
                <a:ea typeface="ＭＳ Ｐゴシック" panose="020B0600070205080204" pitchFamily="34" charset="-128"/>
                <a:cs typeface="Arial"/>
                <a:sym typeface="Wingdings" panose="05000000000000000000" pitchFamily="2" charset="2"/>
              </a:rPr>
              <a:t>(Convention pharmaceutique mars 2022, arrêté </a:t>
            </a:r>
            <a:r>
              <a:rPr lang="en-US" altLang="fr-FR" sz="1400" i="1" kern="0" dirty="0" err="1">
                <a:solidFill>
                  <a:srgbClr val="000099"/>
                </a:solidFill>
                <a:ea typeface="ＭＳ Ｐゴシック" panose="020B0600070205080204" pitchFamily="34" charset="-128"/>
                <a:cs typeface="Arial"/>
                <a:sym typeface="Arial"/>
              </a:rPr>
              <a:t>publié</a:t>
            </a:r>
            <a:r>
              <a:rPr lang="en-US" altLang="fr-FR" sz="1400" i="1" kern="0" dirty="0">
                <a:solidFill>
                  <a:srgbClr val="000099"/>
                </a:solidFill>
                <a:ea typeface="ＭＳ Ｐゴシック" panose="020B0600070205080204" pitchFamily="34" charset="-128"/>
                <a:cs typeface="Arial"/>
                <a:sym typeface="Arial"/>
              </a:rPr>
              <a:t> au JO le 07 </a:t>
            </a:r>
            <a:r>
              <a:rPr lang="en-US" altLang="fr-FR" sz="1400" i="1" kern="0" dirty="0" err="1">
                <a:solidFill>
                  <a:srgbClr val="000099"/>
                </a:solidFill>
                <a:ea typeface="ＭＳ Ｐゴシック" panose="020B0600070205080204" pitchFamily="34" charset="-128"/>
                <a:cs typeface="Arial"/>
                <a:sym typeface="Arial"/>
              </a:rPr>
              <a:t>avril</a:t>
            </a:r>
            <a:r>
              <a:rPr lang="en-US" altLang="fr-FR" sz="1400" i="1" kern="0" dirty="0">
                <a:solidFill>
                  <a:srgbClr val="000099"/>
                </a:solidFill>
                <a:ea typeface="ＭＳ Ｐゴシック" panose="020B0600070205080204" pitchFamily="34" charset="-128"/>
                <a:cs typeface="Arial"/>
                <a:sym typeface="Arial"/>
              </a:rPr>
              <a:t> 2022</a:t>
            </a:r>
            <a:r>
              <a:rPr lang="fr-FR" altLang="fr-FR" sz="1400" i="1" kern="0" dirty="0">
                <a:solidFill>
                  <a:srgbClr val="000099"/>
                </a:solidFill>
                <a:ea typeface="ＭＳ Ｐゴシック" panose="020B0600070205080204" pitchFamily="34" charset="-128"/>
                <a:cs typeface="Arial"/>
                <a:sym typeface="Wingdings" panose="05000000000000000000" pitchFamily="2" charset="2"/>
              </a:rPr>
              <a:t>) </a:t>
            </a:r>
            <a:endParaRPr lang="fr-FR" altLang="fr-FR" sz="1400" i="1" kern="0" dirty="0">
              <a:solidFill>
                <a:srgbClr val="000099"/>
              </a:solidFill>
              <a:ea typeface="ＭＳ Ｐゴシック" panose="020B0600070205080204" pitchFamily="34" charset="-128"/>
              <a:cs typeface="Arial"/>
            </a:endParaRPr>
          </a:p>
        </p:txBody>
      </p:sp>
      <p:pic>
        <p:nvPicPr>
          <p:cNvPr id="11" name="Image 10">
            <a:extLst>
              <a:ext uri="{FF2B5EF4-FFF2-40B4-BE49-F238E27FC236}">
                <a16:creationId xmlns:a16="http://schemas.microsoft.com/office/drawing/2014/main" id="{1222FBB0-BADB-4909-A1FE-1CC417160948}"/>
              </a:ext>
            </a:extLst>
          </p:cNvPr>
          <p:cNvPicPr>
            <a:picLocks noChangeAspect="1"/>
          </p:cNvPicPr>
          <p:nvPr/>
        </p:nvPicPr>
        <p:blipFill>
          <a:blip r:embed="rId6"/>
          <a:stretch>
            <a:fillRect/>
          </a:stretch>
        </p:blipFill>
        <p:spPr>
          <a:xfrm>
            <a:off x="9644673" y="946015"/>
            <a:ext cx="1003387" cy="1003387"/>
          </a:xfrm>
          <a:prstGeom prst="rect">
            <a:avLst/>
          </a:prstGeom>
        </p:spPr>
      </p:pic>
      <p:sp>
        <p:nvSpPr>
          <p:cNvPr id="2" name="Text Box 7">
            <a:extLst>
              <a:ext uri="{FF2B5EF4-FFF2-40B4-BE49-F238E27FC236}">
                <a16:creationId xmlns:a16="http://schemas.microsoft.com/office/drawing/2014/main" id="{BF60E5AE-037F-4EBF-ABC9-1892DB3FCA4C}"/>
              </a:ext>
            </a:extLst>
          </p:cNvPr>
          <p:cNvSpPr txBox="1">
            <a:spLocks noChangeArrowheads="1"/>
          </p:cNvSpPr>
          <p:nvPr/>
        </p:nvSpPr>
        <p:spPr bwMode="auto">
          <a:xfrm>
            <a:off x="197346" y="4460479"/>
            <a:ext cx="11033125" cy="950966"/>
          </a:xfrm>
          <a:prstGeom prst="rect">
            <a:avLst/>
          </a:prstGeom>
          <a:noFill/>
          <a:ln w="9525">
            <a:noFill/>
            <a:miter lim="800000"/>
            <a:headEnd/>
            <a:tailEnd/>
          </a:ln>
        </p:spPr>
        <p:txBody>
          <a:bodyPr>
            <a:spAutoFit/>
          </a:bodyPr>
          <a:lstStyle/>
          <a:p>
            <a:pPr marL="342900" indent="-342900">
              <a:lnSpc>
                <a:spcPct val="120000"/>
              </a:lnSpc>
              <a:buClr>
                <a:srgbClr val="62C400"/>
              </a:buClr>
              <a:buFontTx/>
              <a:buBlip>
                <a:blip r:embed="rId3"/>
              </a:buBlip>
            </a:pPr>
            <a:r>
              <a:rPr lang="fr-FR" altLang="fr-FR" sz="2000" dirty="0">
                <a:solidFill>
                  <a:srgbClr val="000099"/>
                </a:solidFill>
                <a:ea typeface="ＭＳ Ｐゴシック"/>
                <a:cs typeface="Arial" charset="0"/>
              </a:rPr>
              <a:t>Informer des </a:t>
            </a:r>
            <a:r>
              <a:rPr lang="fr-FR" altLang="fr-FR" sz="2000" b="1" dirty="0">
                <a:solidFill>
                  <a:srgbClr val="95C41D"/>
                </a:solidFill>
                <a:ea typeface="ＭＳ Ｐゴシック"/>
                <a:cs typeface="Arial" charset="0"/>
              </a:rPr>
              <a:t>risques du tabac et de l’alcool </a:t>
            </a:r>
            <a:r>
              <a:rPr lang="fr-FR" altLang="fr-FR" sz="2000" dirty="0">
                <a:solidFill>
                  <a:srgbClr val="000099"/>
                </a:solidFill>
                <a:ea typeface="ＭＳ Ｐゴシック"/>
                <a:cs typeface="Arial" charset="0"/>
              </a:rPr>
              <a:t>+ accompagner le</a:t>
            </a:r>
            <a:r>
              <a:rPr lang="fr-FR" altLang="fr-FR" sz="2000" b="1" dirty="0">
                <a:solidFill>
                  <a:srgbClr val="000099"/>
                </a:solidFill>
                <a:ea typeface="ＭＳ Ｐゴシック"/>
                <a:cs typeface="Arial" charset="0"/>
              </a:rPr>
              <a:t> </a:t>
            </a:r>
            <a:r>
              <a:rPr lang="fr-FR" altLang="fr-FR" sz="2000" b="1" dirty="0">
                <a:solidFill>
                  <a:srgbClr val="95C41D"/>
                </a:solidFill>
                <a:ea typeface="ＭＳ Ｐゴシック"/>
                <a:cs typeface="Arial" charset="0"/>
              </a:rPr>
              <a:t>sevrage tabagique</a:t>
            </a:r>
          </a:p>
          <a:p>
            <a:pPr marL="342900" indent="-342900">
              <a:lnSpc>
                <a:spcPct val="120000"/>
              </a:lnSpc>
              <a:spcBef>
                <a:spcPts val="1200"/>
              </a:spcBef>
              <a:buClr>
                <a:srgbClr val="62C400"/>
              </a:buClr>
              <a:buFontTx/>
              <a:buBlip>
                <a:blip r:embed="rId3"/>
              </a:buBlip>
            </a:pPr>
            <a:r>
              <a:rPr lang="fr-FR" altLang="fr-FR" sz="2000" dirty="0">
                <a:solidFill>
                  <a:srgbClr val="000099"/>
                </a:solidFill>
                <a:ea typeface="ＭＳ Ｐゴシック"/>
                <a:cs typeface="Arial" charset="0"/>
              </a:rPr>
              <a:t>Conseiller en </a:t>
            </a:r>
            <a:r>
              <a:rPr lang="fr-FR" altLang="fr-FR" sz="2000" b="1" dirty="0">
                <a:solidFill>
                  <a:srgbClr val="95C41D"/>
                </a:solidFill>
                <a:ea typeface="ＭＳ Ｐゴシック"/>
                <a:cs typeface="Arial" charset="0"/>
              </a:rPr>
              <a:t>1</a:t>
            </a:r>
            <a:r>
              <a:rPr lang="fr-FR" altLang="fr-FR" sz="2000" b="1" baseline="30000" dirty="0">
                <a:solidFill>
                  <a:srgbClr val="95C41D"/>
                </a:solidFill>
                <a:ea typeface="ＭＳ Ｐゴシック"/>
                <a:cs typeface="Arial" charset="0"/>
              </a:rPr>
              <a:t>ère</a:t>
            </a:r>
            <a:r>
              <a:rPr lang="fr-FR" altLang="fr-FR" sz="2000" b="1" dirty="0">
                <a:solidFill>
                  <a:srgbClr val="95C41D"/>
                </a:solidFill>
                <a:ea typeface="ＭＳ Ｐゴシック"/>
                <a:cs typeface="Arial" charset="0"/>
              </a:rPr>
              <a:t> intention </a:t>
            </a:r>
            <a:r>
              <a:rPr lang="fr-FR" altLang="fr-FR" sz="2000" dirty="0">
                <a:solidFill>
                  <a:srgbClr val="000099"/>
                </a:solidFill>
                <a:ea typeface="ＭＳ Ｐゴシック"/>
                <a:cs typeface="Arial" charset="0"/>
              </a:rPr>
              <a:t>(grossesse normale)</a:t>
            </a:r>
          </a:p>
        </p:txBody>
      </p:sp>
      <p:sp>
        <p:nvSpPr>
          <p:cNvPr id="4" name="ZoneTexte 3">
            <a:extLst>
              <a:ext uri="{FF2B5EF4-FFF2-40B4-BE49-F238E27FC236}">
                <a16:creationId xmlns:a16="http://schemas.microsoft.com/office/drawing/2014/main" id="{6FA7BA2E-A858-40C6-B269-ECCF575F61DE}"/>
              </a:ext>
            </a:extLst>
          </p:cNvPr>
          <p:cNvSpPr txBox="1"/>
          <p:nvPr/>
        </p:nvSpPr>
        <p:spPr>
          <a:xfrm>
            <a:off x="2612" y="4034567"/>
            <a:ext cx="3053104" cy="400110"/>
          </a:xfrm>
          <a:prstGeom prst="rect">
            <a:avLst/>
          </a:prstGeom>
          <a:noFill/>
        </p:spPr>
        <p:txBody>
          <a:bodyPr wrap="square" rtlCol="0">
            <a:spAutoFit/>
          </a:bodyPr>
          <a:lstStyle/>
          <a:p>
            <a:pPr marL="342900" indent="-342900">
              <a:buFont typeface="Wingdings" panose="05000000000000000000" pitchFamily="2" charset="2"/>
              <a:buChar char="v"/>
            </a:pPr>
            <a:r>
              <a:rPr lang="fr-FR" sz="2000" b="1" u="sng" dirty="0">
                <a:solidFill>
                  <a:srgbClr val="000099"/>
                </a:solidFill>
                <a:latin typeface="+mn-lt"/>
                <a:cs typeface="Arial" panose="020B0604020202020204" pitchFamily="34" charset="0"/>
              </a:rPr>
              <a:t>Opportunité pour :</a:t>
            </a:r>
          </a:p>
        </p:txBody>
      </p:sp>
      <p:sp>
        <p:nvSpPr>
          <p:cNvPr id="21" name="ZoneTexte 20">
            <a:extLst>
              <a:ext uri="{FF2B5EF4-FFF2-40B4-BE49-F238E27FC236}">
                <a16:creationId xmlns:a16="http://schemas.microsoft.com/office/drawing/2014/main" id="{0929381E-0305-42AC-9547-CA17AD4561F2}"/>
              </a:ext>
            </a:extLst>
          </p:cNvPr>
          <p:cNvSpPr txBox="1"/>
          <p:nvPr/>
        </p:nvSpPr>
        <p:spPr>
          <a:xfrm>
            <a:off x="3455044" y="2160755"/>
            <a:ext cx="8906718" cy="707886"/>
          </a:xfrm>
          <a:prstGeom prst="rect">
            <a:avLst/>
          </a:prstGeom>
          <a:noFill/>
        </p:spPr>
        <p:txBody>
          <a:bodyPr wrap="square">
            <a:spAutoFit/>
          </a:bodyPr>
          <a:lstStyle/>
          <a:p>
            <a:pPr marL="717550" marR="0" lvl="0" indent="-358775" algn="l" defTabSz="914400" rtl="0" eaLnBrk="1" fontAlgn="base" latinLnBrk="0" hangingPunct="1">
              <a:spcBef>
                <a:spcPct val="0"/>
              </a:spcBef>
              <a:spcAft>
                <a:spcPct val="0"/>
              </a:spcAft>
              <a:buClr>
                <a:srgbClr val="62C400"/>
              </a:buClr>
              <a:buSzTx/>
              <a:buFontTx/>
              <a:buNone/>
              <a:tabLst/>
              <a:defRPr/>
            </a:pPr>
            <a:r>
              <a:rPr kumimoji="0" lang="fr-FR" altLang="fr-FR" sz="2000" b="0" i="0" u="none" strike="noStrike" kern="1200" cap="none" spc="0" normalizeH="0" noProof="0" dirty="0">
                <a:ln>
                  <a:noFill/>
                </a:ln>
                <a:solidFill>
                  <a:srgbClr val="000099"/>
                </a:solidFill>
                <a:effectLst/>
                <a:uLnTx/>
                <a:uFillTx/>
                <a:latin typeface="Arial" charset="0"/>
                <a:ea typeface="ＭＳ Ｐゴシック"/>
                <a:cs typeface="Arial" charset="0"/>
                <a:sym typeface="Wingdings" panose="05000000000000000000" pitchFamily="2" charset="2"/>
              </a:rPr>
              <a:t></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 </a:t>
            </a:r>
            <a:r>
              <a:rPr kumimoji="0" lang="fr-FR" altLang="fr-FR" sz="2000" b="1" i="0" u="none" strike="noStrike" kern="1200" cap="none" spc="0" normalizeH="0" baseline="0" noProof="0" dirty="0">
                <a:ln>
                  <a:noFill/>
                </a:ln>
                <a:solidFill>
                  <a:srgbClr val="95C41D"/>
                </a:solidFill>
                <a:effectLst/>
                <a:uLnTx/>
                <a:uFillTx/>
                <a:latin typeface="Arial" charset="0"/>
                <a:ea typeface="ＭＳ Ｐゴシック"/>
                <a:cs typeface="Arial" charset="0"/>
              </a:rPr>
              <a:t>Sensibiliser</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 au risque lié à la consommation de substances tératogènes ou </a:t>
            </a:r>
            <a:r>
              <a:rPr kumimoji="0" lang="fr-FR" altLang="fr-FR" sz="2000" b="0" i="0" u="none" strike="noStrike" kern="1200" cap="none" spc="0" normalizeH="0" baseline="0" noProof="0" dirty="0" err="1">
                <a:ln>
                  <a:noFill/>
                </a:ln>
                <a:solidFill>
                  <a:srgbClr val="000099"/>
                </a:solidFill>
                <a:effectLst/>
                <a:uLnTx/>
                <a:uFillTx/>
                <a:latin typeface="Arial" charset="0"/>
                <a:ea typeface="ＭＳ Ｐゴシック"/>
                <a:cs typeface="Arial" charset="0"/>
              </a:rPr>
              <a:t>fœto</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-toxiques</a:t>
            </a:r>
          </a:p>
        </p:txBody>
      </p:sp>
    </p:spTree>
    <p:extLst>
      <p:ext uri="{BB962C8B-B14F-4D97-AF65-F5344CB8AC3E}">
        <p14:creationId xmlns:p14="http://schemas.microsoft.com/office/powerpoint/2010/main" val="394349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15"/>
          <p:cNvSpPr>
            <a:spLocks noChangeArrowheads="1"/>
          </p:cNvSpPr>
          <p:nvPr/>
        </p:nvSpPr>
        <p:spPr bwMode="auto">
          <a:xfrm>
            <a:off x="3576638" y="3767138"/>
            <a:ext cx="6048375" cy="2160587"/>
          </a:xfrm>
          <a:prstGeom prst="rect">
            <a:avLst/>
          </a:prstGeom>
          <a:noFill/>
          <a:ln w="9525">
            <a:noFill/>
            <a:miter lim="800000"/>
            <a:headEnd/>
            <a:tailEnd/>
          </a:ln>
        </p:spPr>
        <p:txBody>
          <a:bodyPr/>
          <a:lstStyle/>
          <a:p>
            <a:pPr marL="342900" indent="-342900" eaLnBrk="0" hangingPunct="0">
              <a:buClr>
                <a:srgbClr val="ABD5FF"/>
              </a:buClr>
            </a:pPr>
            <a:r>
              <a:rPr lang="fr-FR" altLang="fr-FR" b="1" u="sng">
                <a:solidFill>
                  <a:srgbClr val="000099"/>
                </a:solidFill>
                <a:ea typeface="ＭＳ Ｐゴシック"/>
                <a:cs typeface="Arial" charset="0"/>
              </a:rPr>
              <a:t>Règles du jeu :</a:t>
            </a:r>
          </a:p>
          <a:p>
            <a:pPr marL="342900" indent="-342900" eaLnBrk="0" hangingPunct="0">
              <a:spcBef>
                <a:spcPct val="50000"/>
              </a:spcBef>
              <a:buClr>
                <a:srgbClr val="000099"/>
              </a:buClr>
              <a:buFontTx/>
              <a:buBlip>
                <a:blip r:embed="rId3"/>
              </a:buBlip>
            </a:pPr>
            <a:r>
              <a:rPr lang="fr-FR" altLang="fr-FR" b="1">
                <a:solidFill>
                  <a:srgbClr val="000099"/>
                </a:solidFill>
                <a:ea typeface="ＭＳ Ｐゴシック"/>
                <a:cs typeface="Arial" charset="0"/>
              </a:rPr>
              <a:t>Individuellement</a:t>
            </a:r>
          </a:p>
          <a:p>
            <a:pPr marL="342900" indent="-342900" eaLnBrk="0" hangingPunct="0">
              <a:spcBef>
                <a:spcPct val="30000"/>
              </a:spcBef>
              <a:buClr>
                <a:srgbClr val="000099"/>
              </a:buClr>
              <a:buFontTx/>
              <a:buBlip>
                <a:blip r:embed="rId3"/>
              </a:buBlip>
            </a:pPr>
            <a:r>
              <a:rPr lang="fr-FR" altLang="fr-FR">
                <a:solidFill>
                  <a:srgbClr val="000099"/>
                </a:solidFill>
                <a:ea typeface="ＭＳ Ｐゴシック"/>
                <a:cs typeface="Arial" charset="0"/>
              </a:rPr>
              <a:t>Répondre au questionnaire</a:t>
            </a:r>
          </a:p>
        </p:txBody>
      </p:sp>
      <p:sp>
        <p:nvSpPr>
          <p:cNvPr id="286723" name="ZoneTexte 7"/>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15’</a:t>
            </a:r>
          </a:p>
        </p:txBody>
      </p:sp>
      <p:sp>
        <p:nvSpPr>
          <p:cNvPr id="286724" name="ZoneTexte 8"/>
          <p:cNvSpPr txBox="1">
            <a:spLocks noChangeArrowheads="1"/>
          </p:cNvSpPr>
          <p:nvPr/>
        </p:nvSpPr>
        <p:spPr bwMode="auto">
          <a:xfrm>
            <a:off x="2397125" y="314325"/>
            <a:ext cx="8667750"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Evaluation des pratiques professionnelles</a:t>
            </a:r>
          </a:p>
        </p:txBody>
      </p:sp>
      <p:sp>
        <p:nvSpPr>
          <p:cNvPr id="286725"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7" name="Rectangle 19"/>
          <p:cNvSpPr>
            <a:spLocks noChangeArrowheads="1"/>
          </p:cNvSpPr>
          <p:nvPr/>
        </p:nvSpPr>
        <p:spPr bwMode="auto">
          <a:xfrm>
            <a:off x="5232400" y="1862138"/>
            <a:ext cx="69596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Faire un état de lieux de vos pratiques professionnelles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981200" y="2649538"/>
            <a:ext cx="8813800" cy="302418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Blip>
                <a:blip r:embed="rId3"/>
              </a:buBlip>
              <a:defRPr/>
            </a:pPr>
            <a:r>
              <a:rPr lang="fr-FR" sz="2000" dirty="0">
                <a:solidFill>
                  <a:srgbClr val="000099"/>
                </a:solidFill>
                <a:cs typeface="Arial" panose="020B0604020202020204" pitchFamily="34" charset="0"/>
              </a:rPr>
              <a:t>Si fièvre </a:t>
            </a:r>
          </a:p>
          <a:p>
            <a:pPr>
              <a:spcBef>
                <a:spcPts val="600"/>
              </a:spcBef>
              <a:buFontTx/>
              <a:buBlip>
                <a:blip r:embed="rId3"/>
              </a:buBlip>
              <a:defRPr/>
            </a:pPr>
            <a:r>
              <a:rPr lang="fr-FR" sz="2000" dirty="0">
                <a:solidFill>
                  <a:srgbClr val="000099"/>
                </a:solidFill>
                <a:cs typeface="Arial" panose="020B0604020202020204" pitchFamily="34" charset="0"/>
              </a:rPr>
              <a:t>Si brûlures urinaires </a:t>
            </a:r>
          </a:p>
          <a:p>
            <a:pPr>
              <a:spcBef>
                <a:spcPts val="600"/>
              </a:spcBef>
              <a:buFontTx/>
              <a:buBlip>
                <a:blip r:embed="rId3"/>
              </a:buBlip>
              <a:defRPr/>
            </a:pPr>
            <a:r>
              <a:rPr lang="fr-FR" sz="2000" dirty="0">
                <a:solidFill>
                  <a:srgbClr val="000099"/>
                </a:solidFill>
                <a:cs typeface="Arial" panose="020B0604020202020204" pitchFamily="34" charset="0"/>
              </a:rPr>
              <a:t>Si écoulements ou saignements génitaux</a:t>
            </a:r>
          </a:p>
          <a:p>
            <a:pPr>
              <a:spcBef>
                <a:spcPts val="600"/>
              </a:spcBef>
              <a:buFontTx/>
              <a:buBlip>
                <a:blip r:embed="rId3"/>
              </a:buBlip>
              <a:defRPr/>
            </a:pPr>
            <a:r>
              <a:rPr lang="fr-FR" sz="2000" dirty="0">
                <a:solidFill>
                  <a:srgbClr val="000099"/>
                </a:solidFill>
                <a:cs typeface="Arial" panose="020B0604020202020204" pitchFamily="34" charset="0"/>
              </a:rPr>
              <a:t>Si contractions fréquentes et/ou douloureuses</a:t>
            </a:r>
          </a:p>
          <a:p>
            <a:pPr>
              <a:spcBef>
                <a:spcPts val="600"/>
              </a:spcBef>
              <a:buFontTx/>
              <a:buBlip>
                <a:blip r:embed="rId3"/>
              </a:buBlip>
              <a:defRPr/>
            </a:pPr>
            <a:r>
              <a:rPr lang="fr-FR" sz="2000" dirty="0">
                <a:solidFill>
                  <a:srgbClr val="000099"/>
                </a:solidFill>
                <a:cs typeface="Arial" panose="020B0604020202020204" pitchFamily="34" charset="0"/>
              </a:rPr>
              <a:t>Si céphalées inhabituelles ou œdèmes</a:t>
            </a:r>
          </a:p>
          <a:p>
            <a:pPr>
              <a:spcBef>
                <a:spcPts val="600"/>
              </a:spcBef>
              <a:buFontTx/>
              <a:buBlip>
                <a:blip r:embed="rId3"/>
              </a:buBlip>
              <a:defRPr/>
            </a:pPr>
            <a:r>
              <a:rPr lang="fr-FR" sz="2000" dirty="0">
                <a:solidFill>
                  <a:srgbClr val="000099"/>
                </a:solidFill>
                <a:cs typeface="Arial" panose="020B0604020202020204" pitchFamily="34" charset="0"/>
              </a:rPr>
              <a:t>Si vomissements importants (surtout au 3</a:t>
            </a:r>
            <a:r>
              <a:rPr lang="fr-FR" sz="2000" baseline="30000" dirty="0">
                <a:solidFill>
                  <a:srgbClr val="000099"/>
                </a:solidFill>
                <a:cs typeface="Arial" panose="020B0604020202020204" pitchFamily="34" charset="0"/>
              </a:rPr>
              <a:t>ème</a:t>
            </a:r>
            <a:r>
              <a:rPr lang="fr-FR" sz="2000" dirty="0">
                <a:solidFill>
                  <a:srgbClr val="000099"/>
                </a:solidFill>
                <a:cs typeface="Arial" panose="020B0604020202020204" pitchFamily="34" charset="0"/>
              </a:rPr>
              <a:t>  trimestre)</a:t>
            </a:r>
          </a:p>
          <a:p>
            <a:pPr>
              <a:spcBef>
                <a:spcPts val="600"/>
              </a:spcBef>
              <a:buFontTx/>
              <a:buBlip>
                <a:blip r:embed="rId3"/>
              </a:buBlip>
              <a:defRPr/>
            </a:pPr>
            <a:r>
              <a:rPr lang="fr-FR" sz="2000" dirty="0">
                <a:solidFill>
                  <a:srgbClr val="000099"/>
                </a:solidFill>
                <a:cs typeface="Arial" panose="020B0604020202020204" pitchFamily="34" charset="0"/>
              </a:rPr>
              <a:t>Si bébé ne bouge plus ou moins </a:t>
            </a:r>
          </a:p>
          <a:p>
            <a:pPr>
              <a:spcBef>
                <a:spcPts val="600"/>
              </a:spcBef>
              <a:buFontTx/>
              <a:buBlip>
                <a:blip r:embed="rId3"/>
              </a:buBlip>
              <a:defRPr/>
            </a:pPr>
            <a:r>
              <a:rPr lang="fr-FR" sz="2000" dirty="0">
                <a:solidFill>
                  <a:srgbClr val="000099"/>
                </a:solidFill>
                <a:cs typeface="Arial" panose="020B0604020202020204" pitchFamily="34" charset="0"/>
              </a:rPr>
              <a:t>En cas de choc au ventre ou chute</a:t>
            </a:r>
          </a:p>
          <a:p>
            <a:pPr marL="0" indent="0">
              <a:buFontTx/>
              <a:buNone/>
              <a:defRPr/>
            </a:pPr>
            <a:endParaRPr lang="fr-FR" sz="2000" i="1" dirty="0">
              <a:solidFill>
                <a:srgbClr val="FF0000"/>
              </a:solidFill>
              <a:cs typeface="Arial" panose="020B0604020202020204" pitchFamily="34" charset="0"/>
            </a:endParaRPr>
          </a:p>
        </p:txBody>
      </p:sp>
      <p:sp>
        <p:nvSpPr>
          <p:cNvPr id="8" name="Espace réservé du contenu 2"/>
          <p:cNvSpPr>
            <a:spLocks noGrp="1"/>
          </p:cNvSpPr>
          <p:nvPr>
            <p:ph idx="4294967295"/>
          </p:nvPr>
        </p:nvSpPr>
        <p:spPr>
          <a:xfrm>
            <a:off x="0" y="1196975"/>
            <a:ext cx="10515600" cy="1016000"/>
          </a:xfrm>
          <a:prstGeom prst="rect">
            <a:avLst/>
          </a:prstGeom>
        </p:spPr>
        <p:txBody>
          <a:body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dirty="0"/>
          </a:p>
        </p:txBody>
      </p:sp>
      <p:sp>
        <p:nvSpPr>
          <p:cNvPr id="430083" name="Titre 1"/>
          <p:cNvSpPr txBox="1">
            <a:spLocks/>
          </p:cNvSpPr>
          <p:nvPr/>
        </p:nvSpPr>
        <p:spPr bwMode="auto">
          <a:xfrm>
            <a:off x="2303463" y="361950"/>
            <a:ext cx="40846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pic>
        <p:nvPicPr>
          <p:cNvPr id="430084" name="Image 1"/>
          <p:cNvPicPr>
            <a:picLocks noChangeAspect="1"/>
          </p:cNvPicPr>
          <p:nvPr/>
        </p:nvPicPr>
        <p:blipFill>
          <a:blip r:embed="rId4"/>
          <a:srcRect/>
          <a:stretch>
            <a:fillRect/>
          </a:stretch>
        </p:blipFill>
        <p:spPr bwMode="auto">
          <a:xfrm>
            <a:off x="9199563" y="1089025"/>
            <a:ext cx="1316037" cy="1095375"/>
          </a:xfrm>
          <a:prstGeom prst="rect">
            <a:avLst/>
          </a:prstGeom>
          <a:noFill/>
          <a:ln w="9525">
            <a:noFill/>
            <a:miter lim="800000"/>
            <a:headEnd/>
            <a:tailEnd/>
          </a:ln>
        </p:spPr>
      </p:pic>
      <p:pic>
        <p:nvPicPr>
          <p:cNvPr id="430085" name="Picture 2" descr="Afficher l'image d'origine"/>
          <p:cNvPicPr>
            <a:picLocks noChangeAspect="1" noChangeArrowheads="1"/>
          </p:cNvPicPr>
          <p:nvPr/>
        </p:nvPicPr>
        <p:blipFill>
          <a:blip r:embed="rId5"/>
          <a:srcRect/>
          <a:stretch>
            <a:fillRect/>
          </a:stretch>
        </p:blipFill>
        <p:spPr bwMode="auto">
          <a:xfrm>
            <a:off x="742950" y="3097213"/>
            <a:ext cx="815975" cy="1169987"/>
          </a:xfrm>
          <a:prstGeom prst="rect">
            <a:avLst/>
          </a:prstGeom>
          <a:noFill/>
          <a:ln w="9525">
            <a:noFill/>
            <a:miter lim="800000"/>
            <a:headEnd/>
            <a:tailEnd/>
          </a:ln>
        </p:spPr>
      </p:pic>
      <p:sp>
        <p:nvSpPr>
          <p:cNvPr id="430086" name="Rectangle 10"/>
          <p:cNvSpPr>
            <a:spLocks noChangeArrowheads="1"/>
          </p:cNvSpPr>
          <p:nvPr/>
        </p:nvSpPr>
        <p:spPr bwMode="auto">
          <a:xfrm>
            <a:off x="2649538" y="6094413"/>
            <a:ext cx="6346825" cy="461962"/>
          </a:xfrm>
          <a:prstGeom prst="rect">
            <a:avLst/>
          </a:prstGeom>
          <a:noFill/>
          <a:ln w="9525">
            <a:noFill/>
            <a:miter lim="800000"/>
            <a:headEnd/>
            <a:tailEnd/>
          </a:ln>
        </p:spPr>
        <p:txBody>
          <a:bodyPr>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 importante</a:t>
            </a:r>
            <a:endParaRPr lang="fr-FR" sz="2400" b="1">
              <a:solidFill>
                <a:srgbClr val="000099"/>
              </a:solidFill>
              <a:cs typeface="Arial"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3"/>
          <p:cNvSpPr txBox="1">
            <a:spLocks/>
          </p:cNvSpPr>
          <p:nvPr/>
        </p:nvSpPr>
        <p:spPr bwMode="auto">
          <a:xfrm>
            <a:off x="1343025" y="1677988"/>
            <a:ext cx="8013700" cy="4298950"/>
          </a:xfrm>
          <a:prstGeom prst="rect">
            <a:avLst/>
          </a:prstGeom>
          <a:solidFill>
            <a:srgbClr val="FFFFFF"/>
          </a:solidFill>
          <a:ln w="9525">
            <a:noFill/>
            <a:miter lim="800000"/>
            <a:headEnd/>
            <a:tailEnd/>
          </a:ln>
        </p:spPr>
        <p:txBody>
          <a:bodyPr/>
          <a:lstStyle/>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Troubles digestifs</a:t>
            </a:r>
          </a:p>
          <a:p>
            <a:pPr marL="371475" lvl="2">
              <a:spcBef>
                <a:spcPct val="20000"/>
              </a:spcBef>
              <a:tabLst>
                <a:tab pos="177800" algn="l"/>
              </a:tabLst>
            </a:pPr>
            <a:endParaRPr lang="fr-FR" altLang="fr-FR" sz="2000" b="1">
              <a:solidFill>
                <a:srgbClr val="000099"/>
              </a:solidFill>
              <a:ea typeface="ＭＳ Ｐゴシック"/>
              <a:cs typeface="Arial" charset="0"/>
            </a:endParaRPr>
          </a:p>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Troubles circulatoires</a:t>
            </a:r>
          </a:p>
          <a:p>
            <a:pPr marL="371475" lvl="2">
              <a:spcBef>
                <a:spcPct val="20000"/>
              </a:spcBef>
              <a:tabLst>
                <a:tab pos="177800" algn="l"/>
              </a:tabLst>
            </a:pPr>
            <a:endParaRPr lang="fr-FR" altLang="fr-FR" sz="2000" b="1">
              <a:solidFill>
                <a:srgbClr val="000099"/>
              </a:solidFill>
              <a:ea typeface="ＭＳ Ｐゴシック"/>
              <a:cs typeface="Arial" charset="0"/>
            </a:endParaRPr>
          </a:p>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Douleurs ligamentaires (dos, bassin) et crampes</a:t>
            </a:r>
          </a:p>
          <a:p>
            <a:pPr marL="371475" lvl="2">
              <a:spcBef>
                <a:spcPct val="20000"/>
              </a:spcBef>
              <a:buFont typeface="Wingdings" pitchFamily="2" charset="2"/>
              <a:buChar char="à"/>
              <a:tabLst>
                <a:tab pos="177800" algn="l"/>
              </a:tabLst>
            </a:pPr>
            <a:endParaRPr lang="fr-FR" altLang="fr-FR" sz="2000" b="1">
              <a:solidFill>
                <a:srgbClr val="000099"/>
              </a:solidFill>
              <a:ea typeface="ＭＳ Ｐゴシック"/>
              <a:cs typeface="Arial" charset="0"/>
            </a:endParaRPr>
          </a:p>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Troubles anxieux et du sommeil</a:t>
            </a:r>
          </a:p>
          <a:p>
            <a:pPr marL="371475" lvl="2">
              <a:spcBef>
                <a:spcPct val="20000"/>
              </a:spcBef>
              <a:buFont typeface="Wingdings" pitchFamily="2" charset="2"/>
              <a:buChar char="à"/>
              <a:tabLst>
                <a:tab pos="177800" algn="l"/>
              </a:tabLst>
            </a:pPr>
            <a:endParaRPr lang="fr-FR" altLang="fr-FR" sz="2000" b="1">
              <a:solidFill>
                <a:srgbClr val="000099"/>
              </a:solidFill>
              <a:ea typeface="ＭＳ Ｐゴシック"/>
              <a:cs typeface="Arial" charset="0"/>
            </a:endParaRPr>
          </a:p>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Préparation à l’accouchement</a:t>
            </a:r>
          </a:p>
          <a:p>
            <a:pPr marL="371475" lvl="2">
              <a:spcBef>
                <a:spcPct val="20000"/>
              </a:spcBef>
              <a:buFont typeface="Wingdings" pitchFamily="2" charset="2"/>
              <a:buChar char="à"/>
              <a:tabLst>
                <a:tab pos="177800" algn="l"/>
              </a:tabLst>
            </a:pPr>
            <a:endParaRPr lang="fr-FR" altLang="fr-FR" sz="2000" b="1">
              <a:solidFill>
                <a:srgbClr val="000099"/>
              </a:solidFill>
              <a:ea typeface="ＭＳ Ｐゴシック"/>
              <a:cs typeface="Arial" charset="0"/>
            </a:endParaRPr>
          </a:p>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Post-partum</a:t>
            </a:r>
          </a:p>
          <a:p>
            <a:pPr marL="371475" lvl="2">
              <a:spcBef>
                <a:spcPct val="20000"/>
              </a:spcBef>
              <a:tabLst>
                <a:tab pos="177800" algn="l"/>
              </a:tabLst>
            </a:pPr>
            <a:endParaRPr lang="fr-FR" altLang="fr-FR" sz="2000" b="1">
              <a:solidFill>
                <a:srgbClr val="000099"/>
              </a:solidFill>
              <a:ea typeface="ＭＳ Ｐゴシック"/>
              <a:cs typeface="Arial" charset="0"/>
            </a:endParaRPr>
          </a:p>
        </p:txBody>
      </p:sp>
      <p:sp>
        <p:nvSpPr>
          <p:cNvPr id="43213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864225" y="1712913"/>
            <a:ext cx="6108700" cy="776287"/>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Réactiver les médicaments des troubles digestifs</a:t>
            </a:r>
          </a:p>
        </p:txBody>
      </p:sp>
      <p:sp>
        <p:nvSpPr>
          <p:cNvPr id="2237455" name="Rectangle 15"/>
          <p:cNvSpPr>
            <a:spLocks noChangeArrowheads="1"/>
          </p:cNvSpPr>
          <p:nvPr/>
        </p:nvSpPr>
        <p:spPr bwMode="auto">
          <a:xfrm>
            <a:off x="3349625" y="3021013"/>
            <a:ext cx="7848600" cy="32400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rPr>
              <a:t> </a:t>
            </a:r>
            <a:r>
              <a:rPr lang="fr-FR" altLang="fr-FR" sz="1600" b="1"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Groupes de 3</a:t>
            </a:r>
          </a:p>
          <a:p>
            <a:pPr eaLnBrk="0" hangingPunct="0">
              <a:spcBef>
                <a:spcPct val="50000"/>
              </a:spcBef>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2 cartes à chaque joueur (face visible) + 1 pioche</a:t>
            </a:r>
          </a:p>
          <a:p>
            <a:pPr eaLnBrk="0" hangingPunct="0">
              <a:spcBef>
                <a:spcPct val="2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Retourner la carte du dessus </a:t>
            </a:r>
          </a:p>
          <a:p>
            <a:pPr eaLnBrk="0" hangingPunct="0">
              <a:spcBef>
                <a:spcPct val="2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A tour de rôle chaque joueur regarde s’il peut placer une de ses cartes, d’un côté ou de l’autre pour créer une suite </a:t>
            </a:r>
          </a:p>
          <a:p>
            <a:pPr eaLnBrk="0" hangingPunct="0">
              <a:spcBef>
                <a:spcPct val="2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Si oui il pose et il continue à jouer</a:t>
            </a:r>
          </a:p>
          <a:p>
            <a:pPr eaLnBrk="0" hangingPunct="0">
              <a:spcBef>
                <a:spcPct val="2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S’il ne peut pas, il pioche et il pose s’il peut</a:t>
            </a:r>
          </a:p>
          <a:p>
            <a:pPr eaLnBrk="0" hangingPunct="0">
              <a:spcBef>
                <a:spcPct val="20000"/>
              </a:spcBef>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Le gagnant</a:t>
            </a:r>
            <a:r>
              <a:rPr lang="fr-FR" altLang="fr-FR" dirty="0">
                <a:solidFill>
                  <a:srgbClr val="000099"/>
                </a:solidFill>
                <a:latin typeface="Arial"/>
                <a:ea typeface="ＭＳ Ｐゴシック" panose="020B0600070205080204" pitchFamily="34" charset="-128"/>
              </a:rPr>
              <a:t> :  celui qui a réussi à placer correctement toutes ses cartes</a:t>
            </a:r>
          </a:p>
        </p:txBody>
      </p:sp>
      <p:sp>
        <p:nvSpPr>
          <p:cNvPr id="434179"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solidFill>
                  <a:srgbClr val="FFFFFF"/>
                </a:solidFill>
                <a:latin typeface="Arial Black" pitchFamily="34" charset="0"/>
                <a:cs typeface="Arial" charset="0"/>
              </a:rPr>
              <a:t>15’</a:t>
            </a:r>
          </a:p>
        </p:txBody>
      </p:sp>
      <p:sp>
        <p:nvSpPr>
          <p:cNvPr id="434180" name="Text Box 4"/>
          <p:cNvSpPr txBox="1">
            <a:spLocks noChangeArrowheads="1"/>
          </p:cNvSpPr>
          <p:nvPr/>
        </p:nvSpPr>
        <p:spPr bwMode="auto">
          <a:xfrm>
            <a:off x="2038350" y="1562100"/>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34181" name="Text Box 8"/>
          <p:cNvSpPr txBox="1">
            <a:spLocks noChangeArrowheads="1"/>
          </p:cNvSpPr>
          <p:nvPr/>
        </p:nvSpPr>
        <p:spPr bwMode="auto">
          <a:xfrm>
            <a:off x="2397125" y="1073150"/>
            <a:ext cx="6559550"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a:t>
            </a:r>
          </a:p>
        </p:txBody>
      </p:sp>
      <p:sp>
        <p:nvSpPr>
          <p:cNvPr id="43418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Image 1"/>
          <p:cNvPicPr>
            <a:picLocks noChangeAspect="1"/>
          </p:cNvPicPr>
          <p:nvPr/>
        </p:nvPicPr>
        <p:blipFill>
          <a:blip r:embed="rId3"/>
          <a:srcRect/>
          <a:stretch>
            <a:fillRect/>
          </a:stretch>
        </p:blipFill>
        <p:spPr bwMode="auto">
          <a:xfrm>
            <a:off x="601663" y="1392238"/>
            <a:ext cx="10785475" cy="4614862"/>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704850" y="2243138"/>
            <a:ext cx="10515600" cy="4351337"/>
          </a:xfrm>
          <a:prstGeom prst="rect">
            <a:avLst/>
          </a:prstGeom>
        </p:spPr>
        <p:txBody>
          <a:bodyPr/>
          <a:lstStyle/>
          <a:p>
            <a:pPr eaLnBrk="1" hangingPunct="1">
              <a:spcBef>
                <a:spcPct val="50000"/>
              </a:spcBef>
              <a:buFontTx/>
              <a:buBlip>
                <a:blip r:embed="rId3"/>
              </a:buBlip>
              <a:defRPr/>
            </a:pPr>
            <a:r>
              <a:rPr lang="fr-FR" sz="2000" b="1" dirty="0">
                <a:solidFill>
                  <a:srgbClr val="000099"/>
                </a:solidFill>
                <a:cs typeface="Arial" panose="020B0604020202020204" pitchFamily="34" charset="0"/>
              </a:rPr>
              <a:t>Premiers signes </a:t>
            </a:r>
            <a:r>
              <a:rPr lang="fr-FR" sz="2000" dirty="0">
                <a:solidFill>
                  <a:srgbClr val="000099"/>
                </a:solidFill>
                <a:cs typeface="Arial" panose="020B0604020202020204" pitchFamily="34" charset="0"/>
              </a:rPr>
              <a:t>de la grossesse</a:t>
            </a:r>
          </a:p>
          <a:p>
            <a:pPr eaLnBrk="1" hangingPunct="1">
              <a:spcBef>
                <a:spcPct val="50000"/>
              </a:spcBef>
              <a:buFontTx/>
              <a:buBlip>
                <a:blip r:embed="rId3"/>
              </a:buBlip>
              <a:defRPr/>
            </a:pPr>
            <a:r>
              <a:rPr lang="fr-FR" sz="2000" dirty="0">
                <a:solidFill>
                  <a:srgbClr val="000099"/>
                </a:solidFill>
                <a:cs typeface="Arial" panose="020B0604020202020204" pitchFamily="34" charset="0"/>
              </a:rPr>
              <a:t>S’arrêtent vers 3 mois ½</a:t>
            </a:r>
          </a:p>
          <a:p>
            <a:pPr eaLnBrk="1" hangingPunct="1">
              <a:spcBef>
                <a:spcPct val="50000"/>
              </a:spcBef>
              <a:buFontTx/>
              <a:buBlip>
                <a:blip r:embed="rId3"/>
              </a:buBlip>
              <a:defRPr/>
            </a:pPr>
            <a:r>
              <a:rPr lang="fr-FR" sz="2000" dirty="0">
                <a:solidFill>
                  <a:srgbClr val="000099"/>
                </a:solidFill>
                <a:cs typeface="Arial" panose="020B0604020202020204" pitchFamily="34" charset="0"/>
              </a:rPr>
              <a:t>Nécessitent quelques fois de fractionner la nourriture, de limiter les aliments acides.</a:t>
            </a:r>
          </a:p>
          <a:p>
            <a:pPr>
              <a:defRPr/>
            </a:pPr>
            <a:endParaRPr lang="fr-FR" sz="2000" dirty="0">
              <a:cs typeface="Arial" panose="020B0604020202020204" pitchFamily="34" charset="0"/>
            </a:endParaRPr>
          </a:p>
          <a:p>
            <a:pPr>
              <a:defRPr/>
            </a:pPr>
            <a:endParaRPr lang="fr-FR" sz="2000" dirty="0">
              <a:cs typeface="Arial" panose="020B0604020202020204" pitchFamily="34" charset="0"/>
            </a:endParaRPr>
          </a:p>
          <a:p>
            <a:pPr marL="0" indent="0">
              <a:buFontTx/>
              <a:buNone/>
              <a:defRPr/>
            </a:pPr>
            <a:r>
              <a:rPr lang="fr-FR" sz="2000" dirty="0">
                <a:solidFill>
                  <a:srgbClr val="000099"/>
                </a:solidFill>
                <a:cs typeface="Arial" panose="020B0604020202020204" pitchFamily="34" charset="0"/>
                <a:sym typeface="MS Outlook" panose="05010100010000000000" pitchFamily="2" charset="2"/>
              </a:rPr>
              <a:t>                  </a:t>
            </a:r>
            <a:endParaRPr lang="fr-FR" sz="2000" dirty="0">
              <a:cs typeface="Arial" panose="020B0604020202020204" pitchFamily="34" charset="0"/>
            </a:endParaRPr>
          </a:p>
          <a:p>
            <a:pPr>
              <a:defRPr/>
            </a:pPr>
            <a:endParaRPr lang="fr-FR" sz="2000" dirty="0">
              <a:cs typeface="Arial" panose="020B0604020202020204" pitchFamily="34" charset="0"/>
            </a:endParaRPr>
          </a:p>
          <a:p>
            <a:pPr>
              <a:defRPr/>
            </a:pPr>
            <a:endParaRPr lang="fr-FR" sz="2000" dirty="0">
              <a:cs typeface="Arial" panose="020B0604020202020204" pitchFamily="34" charset="0"/>
            </a:endParaRPr>
          </a:p>
          <a:p>
            <a:pPr marL="0" indent="0">
              <a:buFontTx/>
              <a:buNone/>
              <a:defRPr/>
            </a:pPr>
            <a:r>
              <a:rPr lang="fr-FR" sz="2000" dirty="0">
                <a:cs typeface="Arial" panose="020B0604020202020204" pitchFamily="34" charset="0"/>
              </a:rPr>
              <a:t> </a:t>
            </a:r>
          </a:p>
        </p:txBody>
      </p:sp>
      <p:sp>
        <p:nvSpPr>
          <p:cNvPr id="438274" name="Text Box 8"/>
          <p:cNvSpPr txBox="1">
            <a:spLocks noChangeArrowheads="1"/>
          </p:cNvSpPr>
          <p:nvPr/>
        </p:nvSpPr>
        <p:spPr bwMode="auto">
          <a:xfrm>
            <a:off x="2397125" y="1069975"/>
            <a:ext cx="6559550"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Nausées et vomissements</a:t>
            </a:r>
          </a:p>
        </p:txBody>
      </p:sp>
      <p:sp>
        <p:nvSpPr>
          <p:cNvPr id="43827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7"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
        <p:nvSpPr>
          <p:cNvPr id="8" name="Text Box 7"/>
          <p:cNvSpPr txBox="1">
            <a:spLocks noChangeArrowheads="1"/>
          </p:cNvSpPr>
          <p:nvPr/>
        </p:nvSpPr>
        <p:spPr bwMode="auto">
          <a:xfrm>
            <a:off x="2657475" y="4579938"/>
            <a:ext cx="6854825" cy="1016000"/>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lnSpc>
                <a:spcPct val="150000"/>
              </a:lnSpc>
              <a:buClr>
                <a:srgbClr val="62C400"/>
              </a:buClr>
              <a:defRPr/>
            </a:pPr>
            <a:r>
              <a:rPr lang="fr-FR" altLang="fr-FR" sz="2000" dirty="0">
                <a:solidFill>
                  <a:srgbClr val="000099"/>
                </a:solidFill>
                <a:latin typeface="+mj-lt"/>
              </a:rPr>
              <a:t>- Si vomissements incoercibles </a:t>
            </a:r>
          </a:p>
          <a:p>
            <a:pPr marL="0" indent="0" eaLnBrk="1" hangingPunct="1">
              <a:lnSpc>
                <a:spcPct val="150000"/>
              </a:lnSpc>
              <a:buClr>
                <a:srgbClr val="62C400"/>
              </a:buClr>
              <a:defRPr/>
            </a:pPr>
            <a:r>
              <a:rPr lang="fr-FR" altLang="fr-FR" sz="2000" dirty="0">
                <a:solidFill>
                  <a:srgbClr val="000099"/>
                </a:solidFill>
                <a:latin typeface="+mj-lt"/>
              </a:rPr>
              <a:t>- Si apparition ou </a:t>
            </a:r>
            <a:r>
              <a:rPr lang="fr-FR" altLang="fr-FR" sz="2000" dirty="0" err="1">
                <a:solidFill>
                  <a:srgbClr val="000099"/>
                </a:solidFill>
                <a:latin typeface="+mj-lt"/>
              </a:rPr>
              <a:t>ré-apparition</a:t>
            </a:r>
            <a:r>
              <a:rPr lang="fr-FR" altLang="fr-FR" sz="2000" dirty="0">
                <a:solidFill>
                  <a:srgbClr val="000099"/>
                </a:solidFill>
                <a:latin typeface="+mj-lt"/>
              </a:rPr>
              <a:t> au 3</a:t>
            </a:r>
            <a:r>
              <a:rPr lang="fr-FR" altLang="fr-FR" sz="2000" baseline="30000" dirty="0">
                <a:solidFill>
                  <a:srgbClr val="000099"/>
                </a:solidFill>
                <a:latin typeface="+mj-lt"/>
              </a:rPr>
              <a:t>ème</a:t>
            </a:r>
            <a:r>
              <a:rPr lang="fr-FR" altLang="fr-FR" sz="2000" dirty="0">
                <a:solidFill>
                  <a:srgbClr val="000099"/>
                </a:solidFill>
                <a:latin typeface="+mj-lt"/>
              </a:rPr>
              <a:t> trimestre</a:t>
            </a:r>
          </a:p>
        </p:txBody>
      </p:sp>
      <p:pic>
        <p:nvPicPr>
          <p:cNvPr id="438278" name="Picture 2" descr="Afficher l'image d'origine"/>
          <p:cNvPicPr>
            <a:picLocks noChangeAspect="1" noChangeArrowheads="1"/>
          </p:cNvPicPr>
          <p:nvPr/>
        </p:nvPicPr>
        <p:blipFill>
          <a:blip r:embed="rId4"/>
          <a:srcRect/>
          <a:stretch>
            <a:fillRect/>
          </a:stretch>
        </p:blipFill>
        <p:spPr bwMode="auto">
          <a:xfrm>
            <a:off x="1484313" y="4579938"/>
            <a:ext cx="815975" cy="1171575"/>
          </a:xfrm>
          <a:prstGeom prst="rect">
            <a:avLst/>
          </a:prstGeom>
          <a:noFill/>
          <a:ln w="9525">
            <a:noFill/>
            <a:miter lim="800000"/>
            <a:headEnd/>
            <a:tailEnd/>
          </a:ln>
        </p:spPr>
      </p:pic>
      <p:pic>
        <p:nvPicPr>
          <p:cNvPr id="438279" name="Image 1"/>
          <p:cNvPicPr>
            <a:picLocks noChangeAspect="1"/>
          </p:cNvPicPr>
          <p:nvPr/>
        </p:nvPicPr>
        <p:blipFill>
          <a:blip r:embed="rId5"/>
          <a:srcRect/>
          <a:stretch>
            <a:fillRect/>
          </a:stretch>
        </p:blipFill>
        <p:spPr bwMode="auto">
          <a:xfrm>
            <a:off x="8855075" y="4094163"/>
            <a:ext cx="1316038" cy="1095375"/>
          </a:xfrm>
          <a:prstGeom prst="rect">
            <a:avLst/>
          </a:prstGeom>
          <a:noFill/>
          <a:ln w="9525">
            <a:noFill/>
            <a:miter lim="800000"/>
            <a:headEnd/>
            <a:tailEnd/>
          </a:ln>
        </p:spPr>
      </p:pic>
      <p:sp>
        <p:nvSpPr>
          <p:cNvPr id="438280" name="Rectangle 10"/>
          <p:cNvSpPr>
            <a:spLocks noChangeArrowheads="1"/>
          </p:cNvSpPr>
          <p:nvPr/>
        </p:nvSpPr>
        <p:spPr bwMode="auto">
          <a:xfrm>
            <a:off x="2881313" y="5707063"/>
            <a:ext cx="3879850" cy="461962"/>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55588" y="2590800"/>
            <a:ext cx="4835525" cy="904875"/>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rPr>
              <a:t>Nausées </a:t>
            </a:r>
            <a:r>
              <a:rPr lang="fr-FR" altLang="fr-FR" sz="1600" b="1">
                <a:solidFill>
                  <a:srgbClr val="000090"/>
                </a:solidFill>
              </a:rPr>
              <a:t>le matin, à la vue et à l’odeur des aliments</a:t>
            </a:r>
            <a:r>
              <a:rPr lang="fr-FR" altLang="fr-FR" sz="1600">
                <a:solidFill>
                  <a:srgbClr val="000090"/>
                </a:solidFill>
              </a:rPr>
              <a:t>, désir d’aliments acides, vomissements incoercibles après les repas</a:t>
            </a:r>
          </a:p>
        </p:txBody>
      </p:sp>
      <p:sp>
        <p:nvSpPr>
          <p:cNvPr id="440322" name="Text Box 8"/>
          <p:cNvSpPr txBox="1">
            <a:spLocks noChangeArrowheads="1"/>
          </p:cNvSpPr>
          <p:nvPr/>
        </p:nvSpPr>
        <p:spPr bwMode="auto">
          <a:xfrm>
            <a:off x="2397125" y="1069975"/>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Nausées et vomissements</a:t>
            </a:r>
          </a:p>
        </p:txBody>
      </p:sp>
      <p:sp>
        <p:nvSpPr>
          <p:cNvPr id="44032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7" name="Text Box 16"/>
          <p:cNvSpPr txBox="1">
            <a:spLocks noChangeArrowheads="1"/>
          </p:cNvSpPr>
          <p:nvPr/>
        </p:nvSpPr>
        <p:spPr bwMode="auto">
          <a:xfrm>
            <a:off x="277813" y="1801813"/>
            <a:ext cx="4824412" cy="6350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rPr>
              <a:t>Prescrit sur le </a:t>
            </a:r>
            <a:r>
              <a:rPr lang="fr-FR" sz="1600" b="1">
                <a:solidFill>
                  <a:srgbClr val="000090"/>
                </a:solidFill>
              </a:rPr>
              <a:t>climat hormonal </a:t>
            </a:r>
            <a:r>
              <a:rPr lang="fr-FR" sz="1600">
                <a:solidFill>
                  <a:srgbClr val="000090"/>
                </a:solidFill>
              </a:rPr>
              <a:t>de </a:t>
            </a:r>
            <a:r>
              <a:rPr lang="fr-FR" sz="1600" b="1">
                <a:solidFill>
                  <a:srgbClr val="000090"/>
                </a:solidFill>
              </a:rPr>
              <a:t>début de grossesse</a:t>
            </a:r>
          </a:p>
        </p:txBody>
      </p:sp>
      <p:sp>
        <p:nvSpPr>
          <p:cNvPr id="10" name="Text Box 6"/>
          <p:cNvSpPr>
            <a:spLocks noChangeArrowheads="1"/>
          </p:cNvSpPr>
          <p:nvPr/>
        </p:nvSpPr>
        <p:spPr bwMode="auto">
          <a:xfrm>
            <a:off x="8955088" y="1757363"/>
            <a:ext cx="2193925" cy="409575"/>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Luteinum 15 CH</a:t>
            </a:r>
          </a:p>
        </p:txBody>
      </p:sp>
      <p:sp>
        <p:nvSpPr>
          <p:cNvPr id="11" name="Text Box 6"/>
          <p:cNvSpPr>
            <a:spLocks noChangeArrowheads="1"/>
          </p:cNvSpPr>
          <p:nvPr/>
        </p:nvSpPr>
        <p:spPr bwMode="auto">
          <a:xfrm>
            <a:off x="8242300" y="2566988"/>
            <a:ext cx="2906713" cy="407987"/>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0"/>
                </a:solidFill>
                <a:cs typeface="Arial" charset="0"/>
              </a:rPr>
              <a:t>Sepia officinalis</a:t>
            </a:r>
            <a:r>
              <a:rPr lang="fr-FR" altLang="fr-FR" b="1">
                <a:solidFill>
                  <a:srgbClr val="000099"/>
                </a:solidFill>
                <a:cs typeface="Arial" charset="0"/>
              </a:rPr>
              <a:t> 9 CH</a:t>
            </a:r>
            <a:endParaRPr lang="fr-FR" altLang="fr-FR">
              <a:solidFill>
                <a:srgbClr val="000099"/>
              </a:solidFill>
              <a:cs typeface="Arial" charset="0"/>
            </a:endParaRPr>
          </a:p>
        </p:txBody>
      </p:sp>
      <p:sp>
        <p:nvSpPr>
          <p:cNvPr id="12" name="Text Box 16"/>
          <p:cNvSpPr txBox="1">
            <a:spLocks noChangeArrowheads="1"/>
          </p:cNvSpPr>
          <p:nvPr/>
        </p:nvSpPr>
        <p:spPr bwMode="auto">
          <a:xfrm>
            <a:off x="255588" y="4197350"/>
            <a:ext cx="4824412" cy="341313"/>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rPr>
              <a:t>Nausées </a:t>
            </a:r>
            <a:r>
              <a:rPr lang="fr-FR" sz="1600" b="1" i="1">
                <a:solidFill>
                  <a:srgbClr val="000090"/>
                </a:solidFill>
              </a:rPr>
              <a:t>améliorées par l’air frais</a:t>
            </a:r>
            <a:endParaRPr lang="fr-FR" sz="1600" b="1">
              <a:solidFill>
                <a:srgbClr val="000090"/>
              </a:solidFill>
            </a:endParaRPr>
          </a:p>
        </p:txBody>
      </p:sp>
      <p:sp>
        <p:nvSpPr>
          <p:cNvPr id="13" name="Text Box 6"/>
          <p:cNvSpPr>
            <a:spLocks noChangeArrowheads="1"/>
          </p:cNvSpPr>
          <p:nvPr/>
        </p:nvSpPr>
        <p:spPr bwMode="auto">
          <a:xfrm>
            <a:off x="7119938" y="4076700"/>
            <a:ext cx="4006850"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Tabacum 9 CH</a:t>
            </a:r>
            <a:r>
              <a:rPr lang="fr-FR">
                <a:solidFill>
                  <a:srgbClr val="000090"/>
                </a:solidFill>
                <a:cs typeface="Arial" charset="0"/>
              </a:rPr>
              <a:t> </a:t>
            </a:r>
          </a:p>
          <a:p>
            <a:pPr algn="r"/>
            <a:r>
              <a:rPr lang="fr-FR" sz="1600">
                <a:solidFill>
                  <a:srgbClr val="000090"/>
                </a:solidFill>
                <a:cs typeface="Arial" charset="0"/>
              </a:rPr>
              <a:t>5 granules au rythme des nausées - ESA</a:t>
            </a:r>
          </a:p>
        </p:txBody>
      </p:sp>
      <p:sp>
        <p:nvSpPr>
          <p:cNvPr id="14" name="Text Box 16"/>
          <p:cNvSpPr txBox="1">
            <a:spLocks noChangeArrowheads="1"/>
          </p:cNvSpPr>
          <p:nvPr/>
        </p:nvSpPr>
        <p:spPr bwMode="auto">
          <a:xfrm>
            <a:off x="266700" y="5497513"/>
            <a:ext cx="4824413" cy="68262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sz="1600" dirty="0">
                <a:solidFill>
                  <a:srgbClr val="000090"/>
                </a:solidFill>
              </a:rPr>
              <a:t>Nausées, </a:t>
            </a:r>
            <a:r>
              <a:rPr lang="fr-FR" sz="1600" b="1" dirty="0">
                <a:solidFill>
                  <a:srgbClr val="000090"/>
                </a:solidFill>
              </a:rPr>
              <a:t>vertiges</a:t>
            </a:r>
            <a:r>
              <a:rPr lang="fr-FR" sz="1600" dirty="0">
                <a:solidFill>
                  <a:srgbClr val="000090"/>
                </a:solidFill>
              </a:rPr>
              <a:t>, </a:t>
            </a:r>
            <a:r>
              <a:rPr lang="fr-FR" sz="1600" b="1" dirty="0">
                <a:solidFill>
                  <a:srgbClr val="000090"/>
                </a:solidFill>
              </a:rPr>
              <a:t>grande lassitude</a:t>
            </a:r>
          </a:p>
          <a:p>
            <a:pPr marL="266700" indent="0" fontAlgn="auto">
              <a:lnSpc>
                <a:spcPct val="110000"/>
              </a:lnSpc>
              <a:spcBef>
                <a:spcPct val="20000"/>
              </a:spcBef>
              <a:spcAft>
                <a:spcPts val="0"/>
              </a:spcAft>
              <a:buClr>
                <a:srgbClr val="33CC33"/>
              </a:buClr>
              <a:defRPr/>
            </a:pPr>
            <a:r>
              <a:rPr lang="fr-FR" sz="1600" b="1" i="1" dirty="0">
                <a:solidFill>
                  <a:srgbClr val="000090"/>
                </a:solidFill>
              </a:rPr>
              <a:t>Améliorées par la chaleur</a:t>
            </a:r>
            <a:endParaRPr lang="fr-FR" sz="1600" b="1" dirty="0">
              <a:solidFill>
                <a:srgbClr val="000090"/>
              </a:solidFill>
            </a:endParaRPr>
          </a:p>
        </p:txBody>
      </p:sp>
      <p:sp>
        <p:nvSpPr>
          <p:cNvPr id="15" name="Text Box 6"/>
          <p:cNvSpPr>
            <a:spLocks noChangeArrowheads="1"/>
          </p:cNvSpPr>
          <p:nvPr/>
        </p:nvSpPr>
        <p:spPr bwMode="auto">
          <a:xfrm>
            <a:off x="7119938" y="5389563"/>
            <a:ext cx="4017962"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Cocculus indicus 9 CH </a:t>
            </a:r>
          </a:p>
          <a:p>
            <a:pPr algn="r"/>
            <a:r>
              <a:rPr lang="fr-FR" sz="1600">
                <a:solidFill>
                  <a:srgbClr val="000090"/>
                </a:solidFill>
                <a:cs typeface="Arial" charset="0"/>
              </a:rPr>
              <a:t>5 granules au rythme des nausées - ESA</a:t>
            </a:r>
          </a:p>
        </p:txBody>
      </p:sp>
      <p:sp>
        <p:nvSpPr>
          <p:cNvPr id="18" name="Espace réservé du contenu 2"/>
          <p:cNvSpPr txBox="1">
            <a:spLocks/>
          </p:cNvSpPr>
          <p:nvPr/>
        </p:nvSpPr>
        <p:spPr bwMode="auto">
          <a:xfrm>
            <a:off x="5578475" y="3117850"/>
            <a:ext cx="5559425" cy="317500"/>
          </a:xfrm>
          <a:prstGeom prst="rect">
            <a:avLst/>
          </a:prstGeom>
          <a:noFill/>
          <a:ln w="9525">
            <a:noFill/>
            <a:miter lim="800000"/>
            <a:headEnd/>
            <a:tailEnd/>
          </a:ln>
        </p:spPr>
        <p:txBody>
          <a:bodyPr/>
          <a:lstStyle/>
          <a:p>
            <a:pPr algn="r" eaLnBrk="0" hangingPunct="0">
              <a:spcBef>
                <a:spcPct val="20000"/>
              </a:spcBef>
            </a:pPr>
            <a:r>
              <a:rPr lang="fr-FR" sz="1600">
                <a:solidFill>
                  <a:srgbClr val="000090"/>
                </a:solidFill>
                <a:cs typeface="Arial" charset="0"/>
              </a:rPr>
              <a:t>5 granules de chaque matin et soir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p:bldP spid="10" grpId="0" animBg="1"/>
      <p:bldP spid="11" grpId="0" animBg="1"/>
      <p:bldP spid="12" grpId="0"/>
      <p:bldP spid="13" grpId="0" animBg="1"/>
      <p:bldP spid="14" grpId="0"/>
      <p:bldP spid="15" grpId="0" animBg="1"/>
      <p:bldP spid="1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ext Box 8"/>
          <p:cNvSpPr txBox="1">
            <a:spLocks noChangeArrowheads="1"/>
          </p:cNvSpPr>
          <p:nvPr/>
        </p:nvSpPr>
        <p:spPr bwMode="auto">
          <a:xfrm>
            <a:off x="2397125" y="1069975"/>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Nausées et vomissements</a:t>
            </a:r>
          </a:p>
        </p:txBody>
      </p:sp>
      <p:sp>
        <p:nvSpPr>
          <p:cNvPr id="44237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9" name="Text Box 16"/>
          <p:cNvSpPr txBox="1">
            <a:spLocks noChangeArrowheads="1"/>
          </p:cNvSpPr>
          <p:nvPr/>
        </p:nvSpPr>
        <p:spPr bwMode="auto">
          <a:xfrm>
            <a:off x="269875" y="5264150"/>
            <a:ext cx="4824413" cy="1154113"/>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dirty="0"/>
              <a:t>Nausées et/ou vomissements avec </a:t>
            </a:r>
            <a:r>
              <a:rPr lang="fr-FR" b="1" dirty="0"/>
              <a:t>spasmes</a:t>
            </a:r>
            <a:r>
              <a:rPr lang="fr-FR" dirty="0"/>
              <a:t>, hyperémotivité</a:t>
            </a:r>
          </a:p>
          <a:p>
            <a:pPr marL="0" indent="0" fontAlgn="auto">
              <a:spcBef>
                <a:spcPts val="0"/>
              </a:spcBef>
              <a:spcAft>
                <a:spcPts val="0"/>
              </a:spcAft>
              <a:buFontTx/>
              <a:buNone/>
              <a:defRPr/>
            </a:pPr>
            <a:r>
              <a:rPr lang="fr-FR" dirty="0"/>
              <a:t>	 </a:t>
            </a:r>
            <a:r>
              <a:rPr lang="fr-FR" b="1" dirty="0"/>
              <a:t>Aspect paradoxal </a:t>
            </a:r>
            <a:r>
              <a:rPr lang="fr-FR" dirty="0"/>
              <a:t>: </a:t>
            </a:r>
            <a:r>
              <a:rPr lang="fr-FR" b="1" i="1" dirty="0"/>
              <a:t>amélioration en mangeant</a:t>
            </a:r>
          </a:p>
          <a:p>
            <a:pPr marL="0" indent="0" fontAlgn="auto">
              <a:spcBef>
                <a:spcPts val="0"/>
              </a:spcBef>
              <a:spcAft>
                <a:spcPts val="0"/>
              </a:spcAft>
              <a:buFontTx/>
              <a:buNone/>
              <a:defRPr/>
            </a:pPr>
            <a:r>
              <a:rPr lang="fr-FR" i="1" dirty="0"/>
              <a:t>	 Amélioration par la distraction</a:t>
            </a:r>
          </a:p>
        </p:txBody>
      </p:sp>
      <p:sp>
        <p:nvSpPr>
          <p:cNvPr id="10" name="Text Box 6"/>
          <p:cNvSpPr>
            <a:spLocks noChangeArrowheads="1"/>
          </p:cNvSpPr>
          <p:nvPr/>
        </p:nvSpPr>
        <p:spPr bwMode="auto">
          <a:xfrm>
            <a:off x="8420100" y="5219700"/>
            <a:ext cx="2695575"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Ignatia amara 15 CH</a:t>
            </a:r>
          </a:p>
          <a:p>
            <a:pPr algn="r"/>
            <a:r>
              <a:rPr lang="fr-FR" sz="1600">
                <a:solidFill>
                  <a:srgbClr val="000090"/>
                </a:solidFill>
                <a:cs typeface="Arial" charset="0"/>
              </a:rPr>
              <a:t>5 granules matin et soir</a:t>
            </a:r>
          </a:p>
        </p:txBody>
      </p:sp>
      <p:sp>
        <p:nvSpPr>
          <p:cNvPr id="11" name="Text Box 16"/>
          <p:cNvSpPr txBox="1">
            <a:spLocks noChangeArrowheads="1"/>
          </p:cNvSpPr>
          <p:nvPr/>
        </p:nvSpPr>
        <p:spPr bwMode="auto">
          <a:xfrm>
            <a:off x="269875" y="2803525"/>
            <a:ext cx="5100638" cy="831850"/>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lnSpc>
                <a:spcPct val="100000"/>
              </a:lnSpc>
              <a:spcBef>
                <a:spcPts val="0"/>
              </a:spcBef>
              <a:spcAft>
                <a:spcPts val="0"/>
              </a:spcAft>
              <a:defRPr/>
            </a:pPr>
            <a:r>
              <a:rPr lang="fr-FR" dirty="0"/>
              <a:t>Nausées </a:t>
            </a:r>
            <a:r>
              <a:rPr lang="fr-FR" b="1" dirty="0"/>
              <a:t>non améliorées par les vomissements</a:t>
            </a:r>
          </a:p>
          <a:p>
            <a:pPr marL="0" indent="0" fontAlgn="auto">
              <a:lnSpc>
                <a:spcPct val="100000"/>
              </a:lnSpc>
              <a:spcBef>
                <a:spcPts val="0"/>
              </a:spcBef>
              <a:spcAft>
                <a:spcPts val="0"/>
              </a:spcAft>
              <a:buFontTx/>
              <a:buNone/>
              <a:defRPr/>
            </a:pPr>
            <a:r>
              <a:rPr lang="fr-FR" dirty="0"/>
              <a:t>	 Vomissements incoercibles</a:t>
            </a:r>
          </a:p>
          <a:p>
            <a:pPr marL="0" indent="0" fontAlgn="auto">
              <a:lnSpc>
                <a:spcPct val="100000"/>
              </a:lnSpc>
              <a:spcBef>
                <a:spcPts val="0"/>
              </a:spcBef>
              <a:spcAft>
                <a:spcPts val="0"/>
              </a:spcAft>
              <a:buFontTx/>
              <a:buNone/>
              <a:defRPr/>
            </a:pPr>
            <a:r>
              <a:rPr lang="fr-FR" b="1" dirty="0"/>
              <a:t>	 </a:t>
            </a:r>
            <a:r>
              <a:rPr lang="fr-FR" dirty="0"/>
              <a:t>Langue </a:t>
            </a:r>
            <a:r>
              <a:rPr lang="fr-FR" b="1" dirty="0"/>
              <a:t>propre</a:t>
            </a:r>
            <a:r>
              <a:rPr lang="fr-FR" dirty="0"/>
              <a:t> et </a:t>
            </a:r>
            <a:r>
              <a:rPr lang="fr-FR" b="1" dirty="0"/>
              <a:t>hyper salivation</a:t>
            </a:r>
            <a:endParaRPr lang="fr-FR" dirty="0"/>
          </a:p>
        </p:txBody>
      </p:sp>
      <p:sp>
        <p:nvSpPr>
          <p:cNvPr id="12" name="Text Box 6"/>
          <p:cNvSpPr>
            <a:spLocks noChangeArrowheads="1"/>
          </p:cNvSpPr>
          <p:nvPr/>
        </p:nvSpPr>
        <p:spPr bwMode="auto">
          <a:xfrm>
            <a:off x="7142163" y="2671763"/>
            <a:ext cx="3976687"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Ipeca 9 CH</a:t>
            </a:r>
            <a:r>
              <a:rPr lang="fr-FR">
                <a:solidFill>
                  <a:srgbClr val="000090"/>
                </a:solidFill>
                <a:cs typeface="Arial" charset="0"/>
              </a:rPr>
              <a:t> </a:t>
            </a:r>
          </a:p>
          <a:p>
            <a:pPr algn="r"/>
            <a:r>
              <a:rPr lang="fr-FR" sz="1600">
                <a:solidFill>
                  <a:srgbClr val="000090"/>
                </a:solidFill>
                <a:cs typeface="Arial" charset="0"/>
              </a:rPr>
              <a:t>5 granules au rythme des nausées - ESA</a:t>
            </a:r>
          </a:p>
        </p:txBody>
      </p:sp>
      <p:sp>
        <p:nvSpPr>
          <p:cNvPr id="13" name="Text Box 16"/>
          <p:cNvSpPr txBox="1">
            <a:spLocks noChangeArrowheads="1"/>
          </p:cNvSpPr>
          <p:nvPr/>
        </p:nvSpPr>
        <p:spPr bwMode="auto">
          <a:xfrm>
            <a:off x="269875" y="4179888"/>
            <a:ext cx="4824413" cy="633412"/>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dirty="0"/>
              <a:t>Nausées </a:t>
            </a:r>
            <a:r>
              <a:rPr lang="fr-FR" b="1" i="1" dirty="0"/>
              <a:t>améliorées par les vomissements</a:t>
            </a:r>
          </a:p>
          <a:p>
            <a:pPr marL="0" indent="0" fontAlgn="auto">
              <a:spcBef>
                <a:spcPts val="0"/>
              </a:spcBef>
              <a:spcAft>
                <a:spcPts val="0"/>
              </a:spcAft>
              <a:buFontTx/>
              <a:buNone/>
              <a:defRPr/>
            </a:pPr>
            <a:r>
              <a:rPr lang="fr-FR" dirty="0"/>
              <a:t>	 Langue chargée dans la partie postérieure</a:t>
            </a:r>
          </a:p>
        </p:txBody>
      </p:sp>
      <p:sp>
        <p:nvSpPr>
          <p:cNvPr id="14" name="Text Box 6"/>
          <p:cNvSpPr>
            <a:spLocks noChangeArrowheads="1"/>
          </p:cNvSpPr>
          <p:nvPr/>
        </p:nvSpPr>
        <p:spPr bwMode="auto">
          <a:xfrm>
            <a:off x="7112000" y="4056063"/>
            <a:ext cx="3976688"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Nux vomica 9 CH </a:t>
            </a:r>
          </a:p>
          <a:p>
            <a:pPr algn="r"/>
            <a:r>
              <a:rPr lang="fr-FR" sz="1600">
                <a:solidFill>
                  <a:srgbClr val="000090"/>
                </a:solidFill>
                <a:cs typeface="Arial" charset="0"/>
              </a:rPr>
              <a:t>5 granules au rythme des nausées - ESA</a:t>
            </a:r>
          </a:p>
        </p:txBody>
      </p:sp>
      <p:sp>
        <p:nvSpPr>
          <p:cNvPr id="15" name="Text Box 16"/>
          <p:cNvSpPr txBox="1">
            <a:spLocks noChangeArrowheads="1"/>
          </p:cNvSpPr>
          <p:nvPr/>
        </p:nvSpPr>
        <p:spPr bwMode="auto">
          <a:xfrm>
            <a:off x="269875" y="1720850"/>
            <a:ext cx="4824413" cy="584200"/>
          </a:xfrm>
          <a:prstGeom prst="rect">
            <a:avLst/>
          </a:prstGeom>
          <a:noFill/>
          <a:ln w="9525">
            <a:noFill/>
            <a:miter lim="800000"/>
            <a:headEnd/>
            <a:tailEnd/>
          </a:ln>
        </p:spPr>
        <p:txBody>
          <a:bodyPr>
            <a:spAutoFit/>
          </a:bodyPr>
          <a:lstStyle/>
          <a:p>
            <a:pPr marL="285750" indent="-285750">
              <a:spcBef>
                <a:spcPct val="20000"/>
              </a:spcBef>
              <a:buClr>
                <a:srgbClr val="33CC33"/>
              </a:buClr>
              <a:buFontTx/>
              <a:buBlip>
                <a:blip r:embed="rId3"/>
              </a:buBlip>
              <a:tabLst>
                <a:tab pos="200025" algn="l"/>
              </a:tabLst>
            </a:pPr>
            <a:r>
              <a:rPr lang="fr-FR" sz="1600">
                <a:solidFill>
                  <a:srgbClr val="000090"/>
                </a:solidFill>
              </a:rPr>
              <a:t>Nausées </a:t>
            </a:r>
            <a:r>
              <a:rPr lang="fr-FR" sz="1600" b="1" i="1">
                <a:solidFill>
                  <a:srgbClr val="000090"/>
                </a:solidFill>
              </a:rPr>
              <a:t>aggravées par les odeurs des aliments </a:t>
            </a:r>
            <a:endParaRPr lang="fr-FR" sz="1600" b="1">
              <a:solidFill>
                <a:srgbClr val="000090"/>
              </a:solidFill>
            </a:endParaRPr>
          </a:p>
        </p:txBody>
      </p:sp>
      <p:sp>
        <p:nvSpPr>
          <p:cNvPr id="16" name="Text Box 6"/>
          <p:cNvSpPr>
            <a:spLocks noChangeArrowheads="1"/>
          </p:cNvSpPr>
          <p:nvPr/>
        </p:nvSpPr>
        <p:spPr bwMode="auto">
          <a:xfrm>
            <a:off x="7083425" y="1644650"/>
            <a:ext cx="4032250"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Colchicum autumnale 9 CH</a:t>
            </a:r>
          </a:p>
          <a:p>
            <a:pPr algn="r"/>
            <a:r>
              <a:rPr lang="fr-FR" sz="1600">
                <a:solidFill>
                  <a:srgbClr val="000090"/>
                </a:solidFill>
                <a:cs typeface="Arial" charset="0"/>
              </a:rPr>
              <a:t>5 granules au rythme des nausées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animBg="1"/>
      <p:bldP spid="15" grpId="0"/>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736600" y="2333625"/>
            <a:ext cx="10515600" cy="2265363"/>
          </a:xfrm>
          <a:prstGeom prst="rect">
            <a:avLst/>
          </a:prstGeom>
        </p:spPr>
        <p:txBody>
          <a:bodyPr/>
          <a:lstStyle/>
          <a:p>
            <a:pPr>
              <a:buFontTx/>
              <a:buBlip>
                <a:blip r:embed="rId3"/>
              </a:buBlip>
              <a:defRPr/>
            </a:pPr>
            <a:r>
              <a:rPr lang="fr-FR" sz="2000" dirty="0">
                <a:solidFill>
                  <a:srgbClr val="000090"/>
                </a:solidFill>
                <a:cs typeface="Arial" panose="020B0604020202020204" pitchFamily="34" charset="0"/>
              </a:rPr>
              <a:t>Sensation de </a:t>
            </a:r>
            <a:r>
              <a:rPr lang="fr-FR" sz="2000" b="1" dirty="0">
                <a:solidFill>
                  <a:srgbClr val="000090"/>
                </a:solidFill>
                <a:cs typeface="Arial" panose="020B0604020202020204" pitchFamily="34" charset="0"/>
              </a:rPr>
              <a:t>brûlures</a:t>
            </a:r>
            <a:r>
              <a:rPr lang="fr-FR" sz="2000" dirty="0">
                <a:solidFill>
                  <a:srgbClr val="000090"/>
                </a:solidFill>
                <a:cs typeface="Arial" panose="020B0604020202020204" pitchFamily="34" charset="0"/>
              </a:rPr>
              <a:t> avec </a:t>
            </a:r>
            <a:r>
              <a:rPr lang="fr-FR" sz="2000" b="1" dirty="0">
                <a:solidFill>
                  <a:srgbClr val="000090"/>
                </a:solidFill>
                <a:cs typeface="Arial" panose="020B0604020202020204" pitchFamily="34" charset="0"/>
              </a:rPr>
              <a:t>éructation</a:t>
            </a:r>
            <a:r>
              <a:rPr lang="fr-FR" sz="2000" dirty="0">
                <a:solidFill>
                  <a:srgbClr val="000090"/>
                </a:solidFill>
                <a:cs typeface="Arial" panose="020B0604020202020204" pitchFamily="34" charset="0"/>
              </a:rPr>
              <a:t> et renvoi d’un liquide acide et brûlant, </a:t>
            </a:r>
          </a:p>
          <a:p>
            <a:pPr>
              <a:spcBef>
                <a:spcPts val="1800"/>
              </a:spcBef>
              <a:buFontTx/>
              <a:buBlip>
                <a:blip r:embed="rId3"/>
              </a:buBlip>
              <a:defRPr/>
            </a:pPr>
            <a:r>
              <a:rPr lang="fr-FR" sz="2000" dirty="0">
                <a:solidFill>
                  <a:srgbClr val="000090"/>
                </a:solidFill>
                <a:cs typeface="Arial" panose="020B0604020202020204" pitchFamily="34" charset="0"/>
              </a:rPr>
              <a:t>Liées à un reflux gastro-œsophagien ou une hypersécrétion acide</a:t>
            </a:r>
          </a:p>
          <a:p>
            <a:pPr>
              <a:spcBef>
                <a:spcPts val="1800"/>
              </a:spcBef>
              <a:buFontTx/>
              <a:buBlip>
                <a:blip r:embed="rId3"/>
              </a:buBlip>
              <a:defRPr/>
            </a:pPr>
            <a:r>
              <a:rPr lang="fr-FR" sz="2000" dirty="0">
                <a:solidFill>
                  <a:srgbClr val="000090"/>
                </a:solidFill>
                <a:cs typeface="Arial" panose="020B0604020202020204" pitchFamily="34" charset="0"/>
              </a:rPr>
              <a:t>Surtout </a:t>
            </a:r>
            <a:r>
              <a:rPr lang="fr-FR" sz="2000" b="1" dirty="0">
                <a:solidFill>
                  <a:srgbClr val="000090"/>
                </a:solidFill>
                <a:cs typeface="Arial" panose="020B0604020202020204" pitchFamily="34" charset="0"/>
              </a:rPr>
              <a:t>en fin de grossesse</a:t>
            </a:r>
          </a:p>
          <a:p>
            <a:pPr marL="0" indent="0">
              <a:buFontTx/>
              <a:buNone/>
              <a:defRPr/>
            </a:pPr>
            <a:endParaRPr lang="fr-FR" sz="2000" dirty="0">
              <a:solidFill>
                <a:srgbClr val="000090"/>
              </a:solidFill>
              <a:cs typeface="Arial" panose="020B0604020202020204" pitchFamily="34" charset="0"/>
            </a:endParaRPr>
          </a:p>
        </p:txBody>
      </p:sp>
      <p:sp>
        <p:nvSpPr>
          <p:cNvPr id="444418" name="Text Box 8"/>
          <p:cNvSpPr txBox="1">
            <a:spLocks noChangeArrowheads="1"/>
          </p:cNvSpPr>
          <p:nvPr/>
        </p:nvSpPr>
        <p:spPr bwMode="auto">
          <a:xfrm>
            <a:off x="2397125" y="1076325"/>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Brûlures digestives</a:t>
            </a:r>
          </a:p>
        </p:txBody>
      </p:sp>
      <p:sp>
        <p:nvSpPr>
          <p:cNvPr id="444419"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
        <p:nvSpPr>
          <p:cNvPr id="8" name="Text Box 7"/>
          <p:cNvSpPr txBox="1">
            <a:spLocks noChangeArrowheads="1"/>
          </p:cNvSpPr>
          <p:nvPr/>
        </p:nvSpPr>
        <p:spPr bwMode="auto">
          <a:xfrm>
            <a:off x="2657475" y="4721225"/>
            <a:ext cx="6854825" cy="496888"/>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lnSpc>
                <a:spcPct val="150000"/>
              </a:lnSpc>
              <a:buClr>
                <a:srgbClr val="62C400"/>
              </a:buClr>
              <a:defRPr/>
            </a:pPr>
            <a:r>
              <a:rPr lang="fr-FR" altLang="fr-FR" sz="2000" dirty="0">
                <a:solidFill>
                  <a:srgbClr val="000099"/>
                </a:solidFill>
                <a:latin typeface="+mj-lt"/>
              </a:rPr>
              <a:t>- Si retentissement sur l’état général</a:t>
            </a:r>
          </a:p>
        </p:txBody>
      </p:sp>
      <p:pic>
        <p:nvPicPr>
          <p:cNvPr id="444422" name="Picture 2" descr="Afficher l'image d'origine"/>
          <p:cNvPicPr>
            <a:picLocks noChangeAspect="1" noChangeArrowheads="1"/>
          </p:cNvPicPr>
          <p:nvPr/>
        </p:nvPicPr>
        <p:blipFill>
          <a:blip r:embed="rId4"/>
          <a:srcRect/>
          <a:stretch>
            <a:fillRect/>
          </a:stretch>
        </p:blipFill>
        <p:spPr bwMode="auto">
          <a:xfrm>
            <a:off x="1484313" y="4579938"/>
            <a:ext cx="815975" cy="1171575"/>
          </a:xfrm>
          <a:prstGeom prst="rect">
            <a:avLst/>
          </a:prstGeom>
          <a:noFill/>
          <a:ln w="9525">
            <a:noFill/>
            <a:miter lim="800000"/>
            <a:headEnd/>
            <a:tailEnd/>
          </a:ln>
        </p:spPr>
      </p:pic>
      <p:pic>
        <p:nvPicPr>
          <p:cNvPr id="444423" name="Image 1"/>
          <p:cNvPicPr>
            <a:picLocks noChangeAspect="1"/>
          </p:cNvPicPr>
          <p:nvPr/>
        </p:nvPicPr>
        <p:blipFill>
          <a:blip r:embed="rId5"/>
          <a:srcRect/>
          <a:stretch>
            <a:fillRect/>
          </a:stretch>
        </p:blipFill>
        <p:spPr bwMode="auto">
          <a:xfrm>
            <a:off x="8855075" y="4094163"/>
            <a:ext cx="1316038" cy="1095375"/>
          </a:xfrm>
          <a:prstGeom prst="rect">
            <a:avLst/>
          </a:prstGeom>
          <a:noFill/>
          <a:ln w="9525">
            <a:noFill/>
            <a:miter lim="800000"/>
            <a:headEnd/>
            <a:tailEnd/>
          </a:ln>
        </p:spPr>
      </p:pic>
      <p:sp>
        <p:nvSpPr>
          <p:cNvPr id="444424" name="Rectangle 10"/>
          <p:cNvSpPr>
            <a:spLocks noChangeArrowheads="1"/>
          </p:cNvSpPr>
          <p:nvPr/>
        </p:nvSpPr>
        <p:spPr bwMode="auto">
          <a:xfrm>
            <a:off x="3736975" y="5338763"/>
            <a:ext cx="3879850" cy="461962"/>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Text Box 8"/>
          <p:cNvSpPr txBox="1">
            <a:spLocks noChangeArrowheads="1"/>
          </p:cNvSpPr>
          <p:nvPr/>
        </p:nvSpPr>
        <p:spPr bwMode="auto">
          <a:xfrm>
            <a:off x="2397125" y="1087438"/>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Brûlures digestives</a:t>
            </a:r>
          </a:p>
        </p:txBody>
      </p:sp>
      <p:sp>
        <p:nvSpPr>
          <p:cNvPr id="446466"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6" name="Text Box 16"/>
          <p:cNvSpPr txBox="1">
            <a:spLocks noChangeArrowheads="1"/>
          </p:cNvSpPr>
          <p:nvPr/>
        </p:nvSpPr>
        <p:spPr bwMode="auto">
          <a:xfrm>
            <a:off x="246063" y="1670050"/>
            <a:ext cx="4824412" cy="633413"/>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b="1">
                <a:solidFill>
                  <a:srgbClr val="000090"/>
                </a:solidFill>
                <a:cs typeface="Arial" charset="0"/>
              </a:rPr>
              <a:t>Brûlures de l’ensemble du tube digestif</a:t>
            </a:r>
            <a:r>
              <a:rPr lang="fr-FR" sz="1600">
                <a:solidFill>
                  <a:srgbClr val="000090"/>
                </a:solidFill>
                <a:cs typeface="Arial" charset="0"/>
              </a:rPr>
              <a:t>, </a:t>
            </a:r>
            <a:r>
              <a:rPr lang="fr-FR" sz="1600" b="1">
                <a:solidFill>
                  <a:srgbClr val="000090"/>
                </a:solidFill>
                <a:cs typeface="Arial" charset="0"/>
              </a:rPr>
              <a:t>hypersialorrhée</a:t>
            </a:r>
            <a:r>
              <a:rPr lang="fr-FR" sz="1600">
                <a:solidFill>
                  <a:srgbClr val="000090"/>
                </a:solidFill>
                <a:cs typeface="Arial" charset="0"/>
              </a:rPr>
              <a:t>, éructations</a:t>
            </a:r>
            <a:endParaRPr lang="fr-FR" altLang="fr-FR" sz="1600">
              <a:solidFill>
                <a:srgbClr val="000090"/>
              </a:solidFill>
              <a:cs typeface="Arial" charset="0"/>
            </a:endParaRPr>
          </a:p>
        </p:txBody>
      </p:sp>
      <p:sp>
        <p:nvSpPr>
          <p:cNvPr id="9" name="Text Box 6"/>
          <p:cNvSpPr>
            <a:spLocks noChangeArrowheads="1"/>
          </p:cNvSpPr>
          <p:nvPr/>
        </p:nvSpPr>
        <p:spPr bwMode="auto">
          <a:xfrm>
            <a:off x="6972300" y="1646238"/>
            <a:ext cx="4170363"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Iris versicolor 5 CH</a:t>
            </a:r>
          </a:p>
          <a:p>
            <a:pPr algn="r"/>
            <a:r>
              <a:rPr lang="fr-FR" sz="1600">
                <a:solidFill>
                  <a:srgbClr val="000090"/>
                </a:solidFill>
                <a:cs typeface="Arial" charset="0"/>
              </a:rPr>
              <a:t>5 granules 3 fois par jour et à la demande</a:t>
            </a:r>
          </a:p>
        </p:txBody>
      </p:sp>
      <p:sp>
        <p:nvSpPr>
          <p:cNvPr id="10" name="Text Box 16"/>
          <p:cNvSpPr txBox="1">
            <a:spLocks noChangeArrowheads="1"/>
          </p:cNvSpPr>
          <p:nvPr/>
        </p:nvSpPr>
        <p:spPr bwMode="auto">
          <a:xfrm>
            <a:off x="246063" y="2820988"/>
            <a:ext cx="4824412" cy="61277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dirty="0"/>
              <a:t>Acidité gastrique, </a:t>
            </a:r>
          </a:p>
          <a:p>
            <a:pPr marL="266700" indent="0" fontAlgn="auto">
              <a:spcBef>
                <a:spcPts val="0"/>
              </a:spcBef>
              <a:spcAft>
                <a:spcPts val="0"/>
              </a:spcAft>
              <a:buFontTx/>
              <a:buNone/>
              <a:defRPr/>
            </a:pPr>
            <a:r>
              <a:rPr lang="fr-FR" b="1" dirty="0"/>
              <a:t>gastralgies nocturnes, pyrosis</a:t>
            </a:r>
            <a:endParaRPr lang="fr-FR" altLang="fr-FR" b="1" dirty="0"/>
          </a:p>
        </p:txBody>
      </p:sp>
      <p:sp>
        <p:nvSpPr>
          <p:cNvPr id="11" name="Text Box 6"/>
          <p:cNvSpPr>
            <a:spLocks noChangeArrowheads="1"/>
          </p:cNvSpPr>
          <p:nvPr/>
        </p:nvSpPr>
        <p:spPr bwMode="auto">
          <a:xfrm>
            <a:off x="6972300" y="2725738"/>
            <a:ext cx="4170363"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Robinia pseudo acacia 5 CH</a:t>
            </a:r>
          </a:p>
          <a:p>
            <a:pPr algn="r"/>
            <a:r>
              <a:rPr lang="fr-FR" sz="1600">
                <a:solidFill>
                  <a:srgbClr val="000090"/>
                </a:solidFill>
                <a:cs typeface="Arial" charset="0"/>
              </a:rPr>
              <a:t>5 granules 3 fois par jour et à la demande</a:t>
            </a:r>
          </a:p>
        </p:txBody>
      </p:sp>
      <p:sp>
        <p:nvSpPr>
          <p:cNvPr id="12" name="Text Box 16"/>
          <p:cNvSpPr txBox="1">
            <a:spLocks noChangeArrowheads="1"/>
          </p:cNvSpPr>
          <p:nvPr/>
        </p:nvSpPr>
        <p:spPr bwMode="auto">
          <a:xfrm>
            <a:off x="246063" y="4021138"/>
            <a:ext cx="4824412" cy="61277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b="1" dirty="0"/>
              <a:t>Spasmes </a:t>
            </a:r>
            <a:r>
              <a:rPr lang="fr-FR" dirty="0"/>
              <a:t>digestifs 1 à 2 heures après le repas</a:t>
            </a:r>
          </a:p>
          <a:p>
            <a:pPr marL="0" indent="0" fontAlgn="auto">
              <a:spcBef>
                <a:spcPts val="0"/>
              </a:spcBef>
              <a:spcAft>
                <a:spcPts val="0"/>
              </a:spcAft>
              <a:buFontTx/>
              <a:buNone/>
              <a:defRPr/>
            </a:pPr>
            <a:r>
              <a:rPr lang="fr-FR" b="1" dirty="0"/>
              <a:t>	 Somnolence </a:t>
            </a:r>
            <a:r>
              <a:rPr lang="fr-FR" b="1" dirty="0" err="1"/>
              <a:t>post-prandiale</a:t>
            </a:r>
            <a:r>
              <a:rPr lang="fr-FR" b="1" dirty="0"/>
              <a:t> </a:t>
            </a:r>
            <a:r>
              <a:rPr lang="fr-FR" dirty="0"/>
              <a:t>et langue chargée</a:t>
            </a:r>
          </a:p>
        </p:txBody>
      </p:sp>
      <p:sp>
        <p:nvSpPr>
          <p:cNvPr id="13" name="Text Box 6"/>
          <p:cNvSpPr>
            <a:spLocks noChangeArrowheads="1"/>
          </p:cNvSpPr>
          <p:nvPr/>
        </p:nvSpPr>
        <p:spPr bwMode="auto">
          <a:xfrm>
            <a:off x="6972300" y="3836988"/>
            <a:ext cx="4170363"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Nux vomica 9 CH</a:t>
            </a:r>
          </a:p>
          <a:p>
            <a:pPr algn="r"/>
            <a:r>
              <a:rPr lang="fr-FR" sz="1600">
                <a:solidFill>
                  <a:srgbClr val="000090"/>
                </a:solidFill>
                <a:cs typeface="Arial" charset="0"/>
              </a:rPr>
              <a:t>5 granules 3 fois par jour et à la demande</a:t>
            </a:r>
          </a:p>
        </p:txBody>
      </p:sp>
      <p:sp>
        <p:nvSpPr>
          <p:cNvPr id="14" name="Text Box 16"/>
          <p:cNvSpPr txBox="1">
            <a:spLocks noChangeArrowheads="1"/>
          </p:cNvSpPr>
          <p:nvPr/>
        </p:nvSpPr>
        <p:spPr bwMode="auto">
          <a:xfrm>
            <a:off x="246063" y="5191125"/>
            <a:ext cx="4824412" cy="614363"/>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b="1">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b="0" dirty="0"/>
              <a:t>Reflux </a:t>
            </a:r>
            <a:r>
              <a:rPr lang="fr-FR" b="0" dirty="0" err="1"/>
              <a:t>gastro-oesophagien</a:t>
            </a:r>
            <a:r>
              <a:rPr lang="fr-FR" b="0" dirty="0"/>
              <a:t> </a:t>
            </a:r>
            <a:r>
              <a:rPr lang="fr-FR" dirty="0"/>
              <a:t>jusqu’à la bouche </a:t>
            </a:r>
          </a:p>
          <a:p>
            <a:pPr marL="0" indent="0" fontAlgn="auto">
              <a:spcBef>
                <a:spcPts val="0"/>
              </a:spcBef>
              <a:spcAft>
                <a:spcPts val="0"/>
              </a:spcAft>
              <a:buFontTx/>
              <a:buNone/>
              <a:defRPr/>
            </a:pPr>
            <a:r>
              <a:rPr lang="fr-FR" dirty="0"/>
              <a:t>	 </a:t>
            </a:r>
            <a:r>
              <a:rPr lang="fr-FR" b="0" dirty="0"/>
              <a:t>pyrosis</a:t>
            </a:r>
            <a:r>
              <a:rPr lang="fr-FR" dirty="0"/>
              <a:t> intense</a:t>
            </a:r>
          </a:p>
        </p:txBody>
      </p:sp>
      <p:sp>
        <p:nvSpPr>
          <p:cNvPr id="15" name="Text Box 6"/>
          <p:cNvSpPr>
            <a:spLocks noChangeArrowheads="1"/>
          </p:cNvSpPr>
          <p:nvPr/>
        </p:nvSpPr>
        <p:spPr bwMode="auto">
          <a:xfrm>
            <a:off x="6972300" y="5006975"/>
            <a:ext cx="4170363"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Sulfuricum acidum 9 CH</a:t>
            </a:r>
          </a:p>
          <a:p>
            <a:pPr algn="r"/>
            <a:r>
              <a:rPr lang="fr-FR" sz="1600">
                <a:solidFill>
                  <a:srgbClr val="000090"/>
                </a:solidFill>
                <a:cs typeface="Arial" charset="0"/>
              </a:rPr>
              <a:t>5 granules 3 fois par jour et à la demande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P spid="11" grpId="0" animBg="1"/>
      <p:bldP spid="12" grpId="0"/>
      <p:bldP spid="13" grpId="0" animBg="1"/>
      <p:bldP spid="14" grpId="0"/>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379413" y="2030413"/>
            <a:ext cx="10515600" cy="1454150"/>
          </a:xfrm>
          <a:prstGeom prst="rect">
            <a:avLst/>
          </a:prstGeom>
        </p:spPr>
        <p:txBody>
          <a:bodyPr/>
          <a:lstStyle/>
          <a:p>
            <a:pPr>
              <a:buFontTx/>
              <a:buBlip>
                <a:blip r:embed="rId3"/>
              </a:buBlip>
              <a:defRPr/>
            </a:pPr>
            <a:r>
              <a:rPr lang="fr-FR" sz="2000" b="1" dirty="0">
                <a:solidFill>
                  <a:srgbClr val="000090"/>
                </a:solidFill>
                <a:cs typeface="Arial" panose="020B0604020202020204" pitchFamily="34" charset="0"/>
              </a:rPr>
              <a:t>Ralentissement</a:t>
            </a:r>
            <a:r>
              <a:rPr lang="fr-FR" sz="2000" dirty="0">
                <a:solidFill>
                  <a:srgbClr val="000090"/>
                </a:solidFill>
                <a:cs typeface="Arial" panose="020B0604020202020204" pitchFamily="34" charset="0"/>
              </a:rPr>
              <a:t> du transit intestinal</a:t>
            </a:r>
          </a:p>
          <a:p>
            <a:pPr>
              <a:spcBef>
                <a:spcPts val="1800"/>
              </a:spcBef>
              <a:buFontTx/>
              <a:buBlip>
                <a:blip r:embed="rId3"/>
              </a:buBlip>
              <a:defRPr/>
            </a:pPr>
            <a:r>
              <a:rPr lang="fr-FR" sz="2000" b="1" dirty="0">
                <a:solidFill>
                  <a:srgbClr val="000090"/>
                </a:solidFill>
                <a:cs typeface="Arial" panose="020B0604020202020204" pitchFamily="34" charset="0"/>
              </a:rPr>
              <a:t>Fréquent </a:t>
            </a:r>
            <a:r>
              <a:rPr lang="fr-FR" sz="2000" dirty="0">
                <a:solidFill>
                  <a:srgbClr val="000090"/>
                </a:solidFill>
                <a:cs typeface="Arial" panose="020B0604020202020204" pitchFamily="34" charset="0"/>
              </a:rPr>
              <a:t>au cours de la grossesse </a:t>
            </a:r>
          </a:p>
          <a:p>
            <a:pPr>
              <a:spcBef>
                <a:spcPts val="1800"/>
              </a:spcBef>
              <a:buFontTx/>
              <a:buBlip>
                <a:blip r:embed="rId3"/>
              </a:buBlip>
              <a:defRPr/>
            </a:pPr>
            <a:r>
              <a:rPr lang="fr-FR" sz="2000" dirty="0">
                <a:solidFill>
                  <a:srgbClr val="000090"/>
                </a:solidFill>
                <a:cs typeface="Arial" panose="020B0604020202020204" pitchFamily="34" charset="0"/>
              </a:rPr>
              <a:t>Souvent lié à un défaut d’apport hydrique</a:t>
            </a:r>
          </a:p>
          <a:p>
            <a:pPr marL="0" indent="0">
              <a:buFontTx/>
              <a:buNone/>
              <a:defRPr/>
            </a:pPr>
            <a:endParaRPr lang="fr-FR" sz="2000" dirty="0">
              <a:solidFill>
                <a:srgbClr val="000090"/>
              </a:solidFill>
              <a:cs typeface="Arial" panose="020B0604020202020204" pitchFamily="34" charset="0"/>
            </a:endParaRPr>
          </a:p>
        </p:txBody>
      </p:sp>
      <p:sp>
        <p:nvSpPr>
          <p:cNvPr id="448514" name="Text Box 8"/>
          <p:cNvSpPr txBox="1">
            <a:spLocks noChangeArrowheads="1"/>
          </p:cNvSpPr>
          <p:nvPr/>
        </p:nvSpPr>
        <p:spPr bwMode="auto">
          <a:xfrm>
            <a:off x="2397125" y="1076325"/>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Constipation</a:t>
            </a:r>
          </a:p>
        </p:txBody>
      </p:sp>
      <p:sp>
        <p:nvSpPr>
          <p:cNvPr id="44851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5" name="Espace réservé du contenu 2"/>
          <p:cNvSpPr txBox="1">
            <a:spLocks/>
          </p:cNvSpPr>
          <p:nvPr/>
        </p:nvSpPr>
        <p:spPr>
          <a:xfrm>
            <a:off x="2079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
        <p:nvSpPr>
          <p:cNvPr id="8" name="Text Box 7"/>
          <p:cNvSpPr txBox="1">
            <a:spLocks noChangeArrowheads="1"/>
          </p:cNvSpPr>
          <p:nvPr/>
        </p:nvSpPr>
        <p:spPr bwMode="auto">
          <a:xfrm>
            <a:off x="2459038" y="4043363"/>
            <a:ext cx="8716962" cy="1476375"/>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lnSpc>
                <a:spcPct val="150000"/>
              </a:lnSpc>
              <a:buClr>
                <a:srgbClr val="62C400"/>
              </a:buClr>
              <a:defRPr/>
            </a:pPr>
            <a:r>
              <a:rPr lang="fr-FR" altLang="fr-FR" sz="2000" b="0" dirty="0">
                <a:solidFill>
                  <a:srgbClr val="000099"/>
                </a:solidFill>
                <a:latin typeface="+mj-lt"/>
              </a:rPr>
              <a:t>- Si dure </a:t>
            </a:r>
            <a:r>
              <a:rPr lang="fr-FR" altLang="fr-FR" sz="2000" dirty="0">
                <a:solidFill>
                  <a:srgbClr val="000099"/>
                </a:solidFill>
                <a:latin typeface="+mj-lt"/>
              </a:rPr>
              <a:t>depuis + de 15 jours</a:t>
            </a:r>
          </a:p>
          <a:p>
            <a:pPr marL="0" indent="0" eaLnBrk="1" hangingPunct="1">
              <a:lnSpc>
                <a:spcPct val="150000"/>
              </a:lnSpc>
              <a:buClr>
                <a:srgbClr val="62C400"/>
              </a:buClr>
              <a:defRPr/>
            </a:pPr>
            <a:r>
              <a:rPr lang="fr-FR" altLang="fr-FR" sz="2000" b="0" dirty="0">
                <a:solidFill>
                  <a:srgbClr val="000099"/>
                </a:solidFill>
                <a:latin typeface="+mj-lt"/>
              </a:rPr>
              <a:t>- Si sang dans les selles, arrêt de l’émission des gaz, vomissements, alternance diarrhée-constipation, douleurs abdominales importantes</a:t>
            </a:r>
          </a:p>
        </p:txBody>
      </p:sp>
      <p:pic>
        <p:nvPicPr>
          <p:cNvPr id="448518" name="Picture 2" descr="Afficher l'image d'origine"/>
          <p:cNvPicPr>
            <a:picLocks noChangeAspect="1" noChangeArrowheads="1"/>
          </p:cNvPicPr>
          <p:nvPr/>
        </p:nvPicPr>
        <p:blipFill>
          <a:blip r:embed="rId4"/>
          <a:srcRect/>
          <a:stretch>
            <a:fillRect/>
          </a:stretch>
        </p:blipFill>
        <p:spPr bwMode="auto">
          <a:xfrm>
            <a:off x="1446213" y="4579938"/>
            <a:ext cx="815975" cy="1171575"/>
          </a:xfrm>
          <a:prstGeom prst="rect">
            <a:avLst/>
          </a:prstGeom>
          <a:noFill/>
          <a:ln w="9525">
            <a:noFill/>
            <a:miter lim="800000"/>
            <a:headEnd/>
            <a:tailEnd/>
          </a:ln>
        </p:spPr>
      </p:pic>
      <p:pic>
        <p:nvPicPr>
          <p:cNvPr id="448519" name="Image 1"/>
          <p:cNvPicPr>
            <a:picLocks noChangeAspect="1"/>
          </p:cNvPicPr>
          <p:nvPr/>
        </p:nvPicPr>
        <p:blipFill>
          <a:blip r:embed="rId5"/>
          <a:srcRect/>
          <a:stretch>
            <a:fillRect/>
          </a:stretch>
        </p:blipFill>
        <p:spPr bwMode="auto">
          <a:xfrm>
            <a:off x="8694738" y="3484563"/>
            <a:ext cx="1314450" cy="1095375"/>
          </a:xfrm>
          <a:prstGeom prst="rect">
            <a:avLst/>
          </a:prstGeom>
          <a:noFill/>
          <a:ln w="9525">
            <a:noFill/>
            <a:miter lim="800000"/>
            <a:headEnd/>
            <a:tailEnd/>
          </a:ln>
        </p:spPr>
      </p:pic>
      <p:sp>
        <p:nvSpPr>
          <p:cNvPr id="448520" name="Rectangle 10"/>
          <p:cNvSpPr>
            <a:spLocks noChangeArrowheads="1"/>
          </p:cNvSpPr>
          <p:nvPr/>
        </p:nvSpPr>
        <p:spPr bwMode="auto">
          <a:xfrm>
            <a:off x="3887788" y="5751513"/>
            <a:ext cx="3879850" cy="461962"/>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3"/>
          <p:cNvSpPr>
            <a:spLocks noGrp="1" noChangeArrowheads="1"/>
          </p:cNvSpPr>
          <p:nvPr>
            <p:ph type="body" sz="quarter" idx="13"/>
          </p:nvPr>
        </p:nvSpPr>
        <p:spPr bwMode="auto">
          <a:xfrm>
            <a:off x="4724400" y="1976438"/>
            <a:ext cx="7467600" cy="104775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fr-FR" altLang="fr-FR" sz="2000" b="1" u="sng">
                <a:solidFill>
                  <a:srgbClr val="000099"/>
                </a:solidFill>
                <a:cs typeface="Arial" charset="0"/>
              </a:rPr>
              <a:t>Objectif :</a:t>
            </a:r>
          </a:p>
          <a:p>
            <a:pPr eaLnBrk="1" hangingPunct="1">
              <a:lnSpc>
                <a:spcPct val="90000"/>
              </a:lnSpc>
              <a:buFont typeface="Wingdings" pitchFamily="2" charset="2"/>
              <a:buChar char=""/>
            </a:pPr>
            <a:r>
              <a:rPr lang="fr-FR" altLang="fr-FR" sz="2000">
                <a:solidFill>
                  <a:srgbClr val="000099"/>
                </a:solidFill>
                <a:cs typeface="Arial" charset="0"/>
              </a:rPr>
              <a:t>Identifier les avantages de la thérapeutique homéopathique dans la prise en charge en gynécologie </a:t>
            </a:r>
            <a:endParaRPr lang="fr-FR" altLang="fr-FR" sz="2000">
              <a:solidFill>
                <a:srgbClr val="FF0000"/>
              </a:solidFill>
              <a:cs typeface="Arial" charset="0"/>
            </a:endParaRPr>
          </a:p>
        </p:txBody>
      </p:sp>
      <p:sp>
        <p:nvSpPr>
          <p:cNvPr id="288770" name="Text Box 6"/>
          <p:cNvSpPr txBox="1">
            <a:spLocks noChangeArrowheads="1"/>
          </p:cNvSpPr>
          <p:nvPr/>
        </p:nvSpPr>
        <p:spPr bwMode="auto">
          <a:xfrm>
            <a:off x="5611813" y="149225"/>
            <a:ext cx="6142037" cy="400050"/>
          </a:xfrm>
          <a:prstGeom prst="rect">
            <a:avLst/>
          </a:prstGeom>
          <a:noFill/>
          <a:ln w="9525">
            <a:noFill/>
            <a:miter lim="800000"/>
            <a:headEnd/>
            <a:tailEnd/>
          </a:ln>
        </p:spPr>
        <p:txBody>
          <a:bodyPr>
            <a:spAutoFit/>
          </a:bodyPr>
          <a:lstStyle/>
          <a:p>
            <a:pPr eaLnBrk="0" hangingPunct="0">
              <a:spcBef>
                <a:spcPct val="50000"/>
              </a:spcBef>
              <a:tabLst>
                <a:tab pos="360363" algn="l"/>
              </a:tabLst>
            </a:pPr>
            <a:r>
              <a:rPr lang="fr-FR" altLang="fr-FR" sz="2000" b="1">
                <a:solidFill>
                  <a:srgbClr val="000099"/>
                </a:solidFill>
                <a:cs typeface="Arial" charset="0"/>
                <a:sym typeface="Wingdings" pitchFamily="2" charset="2"/>
              </a:rPr>
              <a:t> </a:t>
            </a:r>
            <a:endParaRPr lang="fr-FR" altLang="fr-FR" sz="2000" b="1">
              <a:solidFill>
                <a:srgbClr val="000099"/>
              </a:solidFill>
              <a:cs typeface="Arial" charset="0"/>
            </a:endParaRPr>
          </a:p>
        </p:txBody>
      </p:sp>
      <p:sp>
        <p:nvSpPr>
          <p:cNvPr id="288771" name="Rectangle 8"/>
          <p:cNvSpPr>
            <a:spLocks noChangeArrowheads="1"/>
          </p:cNvSpPr>
          <p:nvPr/>
        </p:nvSpPr>
        <p:spPr bwMode="auto">
          <a:xfrm>
            <a:off x="3554413" y="3536950"/>
            <a:ext cx="8462962" cy="1633538"/>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ct val="20000"/>
              </a:spcBef>
              <a:buFontTx/>
              <a:buBlip>
                <a:blip r:embed="rId3"/>
              </a:buBlip>
            </a:pPr>
            <a:r>
              <a:rPr lang="fr-FR" altLang="fr-FR" b="1">
                <a:solidFill>
                  <a:srgbClr val="000099"/>
                </a:solidFill>
                <a:cs typeface="Arial" charset="0"/>
              </a:rPr>
              <a:t>A la cantonade</a:t>
            </a:r>
          </a:p>
          <a:p>
            <a:pPr marL="342900" indent="-342900">
              <a:spcBef>
                <a:spcPct val="20000"/>
              </a:spcBef>
              <a:buFontTx/>
              <a:buBlip>
                <a:blip r:embed="rId3"/>
              </a:buBlip>
            </a:pPr>
            <a:r>
              <a:rPr lang="fr-FR" altLang="fr-FR" i="1">
                <a:solidFill>
                  <a:srgbClr val="000099"/>
                </a:solidFill>
                <a:cs typeface="Arial" charset="0"/>
              </a:rPr>
              <a:t>Pour quelles raisons est-il pertinent de conseiller ou prescrire des médicaments homéopathiques dans la prise en charge en gynécologie ?</a:t>
            </a:r>
          </a:p>
        </p:txBody>
      </p:sp>
      <p:sp>
        <p:nvSpPr>
          <p:cNvPr id="288772" name="ZoneTexte 10"/>
          <p:cNvSpPr txBox="1">
            <a:spLocks noChangeArrowheads="1"/>
          </p:cNvSpPr>
          <p:nvPr/>
        </p:nvSpPr>
        <p:spPr bwMode="auto">
          <a:xfrm rot="-39669">
            <a:off x="1506538" y="3040063"/>
            <a:ext cx="2863850" cy="369887"/>
          </a:xfrm>
          <a:prstGeom prst="rect">
            <a:avLst/>
          </a:prstGeom>
          <a:noFill/>
          <a:ln w="9525">
            <a:noFill/>
            <a:miter lim="800000"/>
            <a:headEnd/>
            <a:tailEnd/>
          </a:ln>
        </p:spPr>
        <p:txBody>
          <a:bodyPr>
            <a:spAutoFit/>
          </a:bodyPr>
          <a:lstStyle/>
          <a:p>
            <a:pPr eaLnBrk="0" hangingPunct="0"/>
            <a:r>
              <a:rPr lang="fr-FR" altLang="fr-FR">
                <a:solidFill>
                  <a:srgbClr val="FFFFFF"/>
                </a:solidFill>
                <a:latin typeface="Arial Black" pitchFamily="34" charset="0"/>
                <a:cs typeface="Arial" charset="0"/>
              </a:rPr>
              <a:t>2’</a:t>
            </a:r>
          </a:p>
        </p:txBody>
      </p:sp>
      <p:sp>
        <p:nvSpPr>
          <p:cNvPr id="288773" name="Text Box 4"/>
          <p:cNvSpPr txBox="1">
            <a:spLocks noChangeArrowheads="1"/>
          </p:cNvSpPr>
          <p:nvPr/>
        </p:nvSpPr>
        <p:spPr bwMode="auto">
          <a:xfrm>
            <a:off x="205740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288774" name="ZoneTexte 8"/>
          <p:cNvSpPr txBox="1">
            <a:spLocks noChangeArrowheads="1"/>
          </p:cNvSpPr>
          <p:nvPr/>
        </p:nvSpPr>
        <p:spPr bwMode="auto">
          <a:xfrm>
            <a:off x="2397125" y="314325"/>
            <a:ext cx="794226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1.1. Intérêt de l’homéopathie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Text Box 8"/>
          <p:cNvSpPr txBox="1">
            <a:spLocks noChangeArrowheads="1"/>
          </p:cNvSpPr>
          <p:nvPr/>
        </p:nvSpPr>
        <p:spPr bwMode="auto">
          <a:xfrm>
            <a:off x="2397125" y="1073150"/>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Constipation</a:t>
            </a:r>
          </a:p>
        </p:txBody>
      </p:sp>
      <p:sp>
        <p:nvSpPr>
          <p:cNvPr id="45056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6" name="Text Box 16"/>
          <p:cNvSpPr txBox="1">
            <a:spLocks noChangeArrowheads="1"/>
          </p:cNvSpPr>
          <p:nvPr/>
        </p:nvSpPr>
        <p:spPr bwMode="auto">
          <a:xfrm>
            <a:off x="246063" y="2246313"/>
            <a:ext cx="4824412" cy="6127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ts val="0"/>
              </a:spcBef>
              <a:spcAft>
                <a:spcPts val="0"/>
              </a:spcAft>
              <a:buClr>
                <a:srgbClr val="33CC33"/>
              </a:buClr>
              <a:buFontTx/>
              <a:buBlip>
                <a:blip r:embed="rId3"/>
              </a:buBlip>
              <a:defRPr/>
            </a:pPr>
            <a:r>
              <a:rPr lang="fr-FR" sz="1600" b="1" dirty="0">
                <a:solidFill>
                  <a:srgbClr val="000090"/>
                </a:solidFill>
              </a:rPr>
              <a:t>Faux besoins</a:t>
            </a:r>
          </a:p>
          <a:p>
            <a:pPr marL="0" indent="0" fontAlgn="auto">
              <a:lnSpc>
                <a:spcPct val="110000"/>
              </a:lnSpc>
              <a:spcBef>
                <a:spcPts val="0"/>
              </a:spcBef>
              <a:spcAft>
                <a:spcPts val="0"/>
              </a:spcAft>
              <a:buClr>
                <a:srgbClr val="33CC33"/>
              </a:buClr>
              <a:defRPr/>
            </a:pPr>
            <a:r>
              <a:rPr lang="fr-FR" sz="1600" dirty="0">
                <a:solidFill>
                  <a:srgbClr val="000090"/>
                </a:solidFill>
              </a:rPr>
              <a:t>	 Impression de </a:t>
            </a:r>
            <a:r>
              <a:rPr lang="fr-FR" sz="1600" b="1" dirty="0">
                <a:solidFill>
                  <a:srgbClr val="000090"/>
                </a:solidFill>
              </a:rPr>
              <a:t>selles incomplètes</a:t>
            </a:r>
            <a:endParaRPr lang="fr-FR" altLang="fr-FR" sz="1600" dirty="0">
              <a:solidFill>
                <a:srgbClr val="000090"/>
              </a:solidFill>
              <a:cs typeface="Arial" panose="020B0604020202020204" pitchFamily="34" charset="0"/>
            </a:endParaRPr>
          </a:p>
        </p:txBody>
      </p:sp>
      <p:sp>
        <p:nvSpPr>
          <p:cNvPr id="9" name="Text Box 6"/>
          <p:cNvSpPr>
            <a:spLocks noChangeArrowheads="1"/>
          </p:cNvSpPr>
          <p:nvPr/>
        </p:nvSpPr>
        <p:spPr bwMode="auto">
          <a:xfrm>
            <a:off x="8394700" y="2154238"/>
            <a:ext cx="2747963"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Nux vomica 5 CH</a:t>
            </a:r>
          </a:p>
          <a:p>
            <a:pPr algn="r"/>
            <a:r>
              <a:rPr lang="fr-FR" sz="1600">
                <a:solidFill>
                  <a:srgbClr val="000090"/>
                </a:solidFill>
                <a:cs typeface="Arial" charset="0"/>
              </a:rPr>
              <a:t>5 granules matin et soir</a:t>
            </a:r>
          </a:p>
        </p:txBody>
      </p:sp>
      <p:sp>
        <p:nvSpPr>
          <p:cNvPr id="12" name="Text Box 16"/>
          <p:cNvSpPr txBox="1">
            <a:spLocks noChangeArrowheads="1"/>
          </p:cNvSpPr>
          <p:nvPr/>
        </p:nvSpPr>
        <p:spPr bwMode="auto">
          <a:xfrm>
            <a:off x="246063" y="3362325"/>
            <a:ext cx="4824412" cy="61277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b="1">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b="0" dirty="0"/>
              <a:t>Inertie intestinale, selles dures </a:t>
            </a:r>
            <a:r>
              <a:rPr lang="fr-FR" dirty="0"/>
              <a:t>	 </a:t>
            </a:r>
          </a:p>
          <a:p>
            <a:pPr marL="0" indent="0" fontAlgn="auto">
              <a:spcBef>
                <a:spcPts val="0"/>
              </a:spcBef>
              <a:spcAft>
                <a:spcPts val="0"/>
              </a:spcAft>
              <a:buFontTx/>
              <a:buNone/>
              <a:defRPr/>
            </a:pPr>
            <a:r>
              <a:rPr lang="fr-FR" dirty="0"/>
              <a:t>	 Aucun besoin</a:t>
            </a:r>
          </a:p>
        </p:txBody>
      </p:sp>
      <p:sp>
        <p:nvSpPr>
          <p:cNvPr id="13" name="Text Box 6"/>
          <p:cNvSpPr txBox="1">
            <a:spLocks noChangeArrowheads="1"/>
          </p:cNvSpPr>
          <p:nvPr/>
        </p:nvSpPr>
        <p:spPr bwMode="auto">
          <a:xfrm>
            <a:off x="8394700" y="3362325"/>
            <a:ext cx="2747963" cy="735013"/>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b="1" dirty="0">
                <a:solidFill>
                  <a:srgbClr val="000090"/>
                </a:solidFill>
              </a:rPr>
              <a:t>Opium  5 CH</a:t>
            </a:r>
          </a:p>
          <a:p>
            <a:pPr algn="r" eaLnBrk="0" hangingPunct="0">
              <a:spcBef>
                <a:spcPct val="20000"/>
              </a:spcBef>
              <a:defRPr/>
            </a:pPr>
            <a:r>
              <a:rPr lang="fr-FR" sz="1600" dirty="0">
                <a:solidFill>
                  <a:srgbClr val="000090"/>
                </a:solidFill>
                <a:latin typeface="Arial"/>
                <a:cs typeface="+mn-cs"/>
              </a:rPr>
              <a:t>5 granules matin et soir</a:t>
            </a:r>
          </a:p>
        </p:txBody>
      </p:sp>
      <p:sp>
        <p:nvSpPr>
          <p:cNvPr id="14" name="Text Box 16"/>
          <p:cNvSpPr txBox="1">
            <a:spLocks noChangeArrowheads="1"/>
          </p:cNvSpPr>
          <p:nvPr/>
        </p:nvSpPr>
        <p:spPr bwMode="auto">
          <a:xfrm>
            <a:off x="246063" y="4598988"/>
            <a:ext cx="5565775" cy="61277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b="1">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altLang="fr-FR" dirty="0"/>
              <a:t>Inertie rectale</a:t>
            </a:r>
          </a:p>
          <a:p>
            <a:pPr marL="0" indent="0" fontAlgn="auto">
              <a:spcBef>
                <a:spcPts val="0"/>
              </a:spcBef>
              <a:spcAft>
                <a:spcPts val="0"/>
              </a:spcAft>
              <a:buFontTx/>
              <a:buNone/>
              <a:defRPr/>
            </a:pPr>
            <a:r>
              <a:rPr lang="fr-FR" altLang="fr-FR" dirty="0"/>
              <a:t>	 Selles collantes, </a:t>
            </a:r>
            <a:r>
              <a:rPr lang="fr-FR" altLang="fr-FR" b="0" dirty="0"/>
              <a:t>expulsées qu’après de </a:t>
            </a:r>
            <a:r>
              <a:rPr lang="fr-FR" altLang="fr-FR" dirty="0"/>
              <a:t>gros efforts</a:t>
            </a:r>
          </a:p>
        </p:txBody>
      </p:sp>
      <p:sp>
        <p:nvSpPr>
          <p:cNvPr id="15" name="Text Box 6"/>
          <p:cNvSpPr txBox="1">
            <a:spLocks noChangeArrowheads="1"/>
          </p:cNvSpPr>
          <p:nvPr/>
        </p:nvSpPr>
        <p:spPr bwMode="auto">
          <a:xfrm>
            <a:off x="8394700" y="4598988"/>
            <a:ext cx="2747963" cy="73501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b="1" dirty="0">
                <a:solidFill>
                  <a:srgbClr val="000090"/>
                </a:solidFill>
              </a:rPr>
              <a:t>Alumina  5 CH</a:t>
            </a:r>
          </a:p>
          <a:p>
            <a:pPr algn="r" eaLnBrk="0" hangingPunct="0">
              <a:spcBef>
                <a:spcPct val="20000"/>
              </a:spcBef>
              <a:defRPr/>
            </a:pPr>
            <a:r>
              <a:rPr lang="fr-FR" sz="1600" dirty="0">
                <a:solidFill>
                  <a:srgbClr val="000090"/>
                </a:solidFill>
                <a:latin typeface="Arial"/>
                <a:cs typeface="+mn-cs"/>
              </a:rPr>
              <a:t>5 granules matin et soir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p:bldP spid="13" grpId="0" animBg="1"/>
      <p:bldP spid="14" grpId="0"/>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Text Box 8"/>
          <p:cNvSpPr txBox="1">
            <a:spLocks noChangeArrowheads="1"/>
          </p:cNvSpPr>
          <p:nvPr/>
        </p:nvSpPr>
        <p:spPr bwMode="auto">
          <a:xfrm>
            <a:off x="2397125" y="1071563"/>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Constipation</a:t>
            </a:r>
          </a:p>
        </p:txBody>
      </p:sp>
      <p:sp>
        <p:nvSpPr>
          <p:cNvPr id="45261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8" name="Text Box 16"/>
          <p:cNvSpPr txBox="1">
            <a:spLocks noChangeArrowheads="1"/>
          </p:cNvSpPr>
          <p:nvPr/>
        </p:nvSpPr>
        <p:spPr bwMode="auto">
          <a:xfrm>
            <a:off x="258763" y="2051050"/>
            <a:ext cx="4824412" cy="1154113"/>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b="1">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b="0" dirty="0"/>
              <a:t>Besoins fréquents</a:t>
            </a:r>
          </a:p>
          <a:p>
            <a:pPr marL="266700" indent="0" fontAlgn="auto">
              <a:spcBef>
                <a:spcPts val="0"/>
              </a:spcBef>
              <a:spcAft>
                <a:spcPts val="0"/>
              </a:spcAft>
              <a:buFontTx/>
              <a:buNone/>
              <a:defRPr/>
            </a:pPr>
            <a:r>
              <a:rPr lang="fr-FR" b="0" dirty="0"/>
              <a:t>Constipation avec </a:t>
            </a:r>
            <a:r>
              <a:rPr lang="fr-FR" dirty="0"/>
              <a:t>pesanteur rectale</a:t>
            </a:r>
            <a:r>
              <a:rPr lang="fr-FR" b="0" dirty="0"/>
              <a:t>, </a:t>
            </a:r>
          </a:p>
          <a:p>
            <a:pPr marL="266700" indent="0" fontAlgn="auto">
              <a:spcBef>
                <a:spcPts val="0"/>
              </a:spcBef>
              <a:spcAft>
                <a:spcPts val="0"/>
              </a:spcAft>
              <a:buFontTx/>
              <a:buNone/>
              <a:defRPr/>
            </a:pPr>
            <a:r>
              <a:rPr lang="fr-FR" b="0" dirty="0"/>
              <a:t>non soulagée par l’émission de selles</a:t>
            </a:r>
          </a:p>
          <a:p>
            <a:pPr marL="266700" indent="0" fontAlgn="auto">
              <a:spcBef>
                <a:spcPts val="0"/>
              </a:spcBef>
              <a:spcAft>
                <a:spcPts val="0"/>
              </a:spcAft>
              <a:buFontTx/>
              <a:buNone/>
              <a:defRPr/>
            </a:pPr>
            <a:r>
              <a:rPr lang="fr-FR" altLang="fr-FR" b="0" dirty="0"/>
              <a:t>Désir d’aliments acides</a:t>
            </a:r>
            <a:endParaRPr lang="fr-FR" b="0" dirty="0"/>
          </a:p>
        </p:txBody>
      </p:sp>
      <p:sp>
        <p:nvSpPr>
          <p:cNvPr id="9" name="Text Box 6"/>
          <p:cNvSpPr txBox="1">
            <a:spLocks noChangeArrowheads="1"/>
          </p:cNvSpPr>
          <p:nvPr/>
        </p:nvSpPr>
        <p:spPr bwMode="auto">
          <a:xfrm>
            <a:off x="8293100" y="2051050"/>
            <a:ext cx="2849563" cy="735013"/>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b="1" dirty="0" err="1">
                <a:solidFill>
                  <a:srgbClr val="000090"/>
                </a:solidFill>
              </a:rPr>
              <a:t>Sepia</a:t>
            </a:r>
            <a:r>
              <a:rPr lang="fr-FR" b="1" dirty="0">
                <a:solidFill>
                  <a:srgbClr val="000090"/>
                </a:solidFill>
              </a:rPr>
              <a:t> </a:t>
            </a:r>
            <a:r>
              <a:rPr lang="fr-FR" b="1" dirty="0" err="1">
                <a:solidFill>
                  <a:srgbClr val="000090"/>
                </a:solidFill>
              </a:rPr>
              <a:t>officinalis</a:t>
            </a:r>
            <a:r>
              <a:rPr lang="fr-FR" b="1" dirty="0">
                <a:solidFill>
                  <a:srgbClr val="000090"/>
                </a:solidFill>
              </a:rPr>
              <a:t> 9 CH</a:t>
            </a:r>
          </a:p>
          <a:p>
            <a:pPr algn="r" eaLnBrk="0" hangingPunct="0">
              <a:spcBef>
                <a:spcPct val="20000"/>
              </a:spcBef>
              <a:defRPr/>
            </a:pPr>
            <a:r>
              <a:rPr lang="fr-FR" sz="1600" dirty="0">
                <a:solidFill>
                  <a:srgbClr val="000090"/>
                </a:solidFill>
                <a:latin typeface="Arial"/>
                <a:cs typeface="+mn-cs"/>
              </a:rPr>
              <a:t>5 granules matin et soir</a:t>
            </a:r>
          </a:p>
        </p:txBody>
      </p:sp>
      <p:sp>
        <p:nvSpPr>
          <p:cNvPr id="10" name="Text Box 16"/>
          <p:cNvSpPr txBox="1">
            <a:spLocks noChangeArrowheads="1"/>
          </p:cNvSpPr>
          <p:nvPr/>
        </p:nvSpPr>
        <p:spPr bwMode="auto">
          <a:xfrm>
            <a:off x="258763" y="4027488"/>
            <a:ext cx="4824412" cy="1474787"/>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b="1">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b="0" dirty="0"/>
              <a:t>Selles sèches, dures et volumineuses claires, difficiles à expulser</a:t>
            </a:r>
          </a:p>
          <a:p>
            <a:pPr marL="266700" indent="0" fontAlgn="auto">
              <a:spcBef>
                <a:spcPts val="0"/>
              </a:spcBef>
              <a:spcAft>
                <a:spcPts val="0"/>
              </a:spcAft>
              <a:buFontTx/>
              <a:buNone/>
              <a:defRPr/>
            </a:pPr>
            <a:r>
              <a:rPr lang="fr-FR" dirty="0"/>
              <a:t>Hémorroïdes ayant tendance à saigner </a:t>
            </a:r>
            <a:r>
              <a:rPr lang="fr-FR" b="0" dirty="0"/>
              <a:t>accompagnant la constipation</a:t>
            </a:r>
          </a:p>
          <a:p>
            <a:pPr marL="0" indent="0" fontAlgn="auto">
              <a:spcAft>
                <a:spcPts val="0"/>
              </a:spcAft>
              <a:buFontTx/>
              <a:buNone/>
              <a:defRPr/>
            </a:pPr>
            <a:endParaRPr lang="fr-FR" dirty="0"/>
          </a:p>
        </p:txBody>
      </p:sp>
      <p:sp>
        <p:nvSpPr>
          <p:cNvPr id="11" name="Text Box 6"/>
          <p:cNvSpPr>
            <a:spLocks noChangeArrowheads="1"/>
          </p:cNvSpPr>
          <p:nvPr/>
        </p:nvSpPr>
        <p:spPr bwMode="auto">
          <a:xfrm>
            <a:off x="7467600" y="4027488"/>
            <a:ext cx="3675063"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Collinsonia canadensis 5 CH</a:t>
            </a:r>
          </a:p>
          <a:p>
            <a:pPr algn="r"/>
            <a:r>
              <a:rPr lang="fr-FR" sz="1600">
                <a:solidFill>
                  <a:srgbClr val="000090"/>
                </a:solidFill>
                <a:cs typeface="Arial" charset="0"/>
              </a:rPr>
              <a:t>5 granules matin et soir</a:t>
            </a:r>
          </a:p>
        </p:txBody>
      </p:sp>
      <p:pic>
        <p:nvPicPr>
          <p:cNvPr id="452615" name="Image 11"/>
          <p:cNvPicPr>
            <a:picLocks noChangeAspect="1"/>
          </p:cNvPicPr>
          <p:nvPr/>
        </p:nvPicPr>
        <p:blipFill>
          <a:blip r:embed="rId4"/>
          <a:srcRect/>
          <a:stretch>
            <a:fillRect/>
          </a:stretch>
        </p:blipFill>
        <p:spPr bwMode="auto">
          <a:xfrm>
            <a:off x="10293350" y="449263"/>
            <a:ext cx="1565275" cy="1281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52615"/>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2"/>
          <p:cNvSpPr>
            <a:spLocks noChangeArrowheads="1"/>
          </p:cNvSpPr>
          <p:nvPr/>
        </p:nvSpPr>
        <p:spPr bwMode="auto">
          <a:xfrm>
            <a:off x="6169025" y="1951038"/>
            <a:ext cx="5251450" cy="1298575"/>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Ø"/>
            </a:pPr>
            <a:r>
              <a:rPr lang="fr-FR" altLang="fr-FR" sz="2000">
                <a:solidFill>
                  <a:srgbClr val="000099"/>
                </a:solidFill>
                <a:cs typeface="Arial" charset="0"/>
              </a:rPr>
              <a:t>Construire un schéma de synthèse</a:t>
            </a:r>
          </a:p>
          <a:p>
            <a:pPr marL="342900" indent="-342900">
              <a:spcBef>
                <a:spcPct val="20000"/>
              </a:spcBef>
              <a:buFont typeface="Wingdings" pitchFamily="2" charset="2"/>
              <a:buChar char="Ø"/>
            </a:pPr>
            <a:r>
              <a:rPr lang="fr-FR" altLang="fr-FR" sz="2000">
                <a:solidFill>
                  <a:srgbClr val="000099"/>
                </a:solidFill>
                <a:cs typeface="Arial" charset="0"/>
              </a:rPr>
              <a:t>Disposer d’un outil aide-mémoire</a:t>
            </a:r>
            <a:endParaRPr lang="fr-FR" altLang="fr-FR" sz="3200">
              <a:solidFill>
                <a:srgbClr val="000099"/>
              </a:solidFill>
              <a:cs typeface="Arial" charset="0"/>
            </a:endParaRPr>
          </a:p>
        </p:txBody>
      </p:sp>
      <p:sp>
        <p:nvSpPr>
          <p:cNvPr id="454658" name="Rectangle 4"/>
          <p:cNvSpPr>
            <a:spLocks noChangeArrowheads="1"/>
          </p:cNvSpPr>
          <p:nvPr/>
        </p:nvSpPr>
        <p:spPr bwMode="auto">
          <a:xfrm>
            <a:off x="3292475" y="3695700"/>
            <a:ext cx="8128000" cy="1303338"/>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ct val="20000"/>
              </a:spcBef>
              <a:buFont typeface="Wingdings" pitchFamily="2" charset="2"/>
              <a:buNone/>
            </a:pPr>
            <a:endParaRPr lang="fr-FR" altLang="fr-FR" b="1" u="sng">
              <a:solidFill>
                <a:srgbClr val="000099"/>
              </a:solidFill>
              <a:cs typeface="Arial" charset="0"/>
            </a:endParaRPr>
          </a:p>
          <a:p>
            <a:pPr marL="342900" indent="-342900">
              <a:spcBef>
                <a:spcPct val="20000"/>
              </a:spcBef>
              <a:buFontTx/>
              <a:buBlip>
                <a:blip r:embed="rId3"/>
              </a:buBlip>
            </a:pPr>
            <a:r>
              <a:rPr lang="fr-FR" altLang="fr-FR">
                <a:solidFill>
                  <a:srgbClr val="000099"/>
                </a:solidFill>
                <a:cs typeface="Arial" charset="0"/>
              </a:rPr>
              <a:t>Un participant présente l’arbre décisionnel </a:t>
            </a:r>
            <a:r>
              <a:rPr lang="fr-FR" altLang="fr-FR" b="1">
                <a:solidFill>
                  <a:srgbClr val="000099"/>
                </a:solidFill>
                <a:cs typeface="Arial" charset="0"/>
              </a:rPr>
              <a:t>« Troubles des règles »</a:t>
            </a:r>
          </a:p>
          <a:p>
            <a:pPr marL="342900" indent="-342900">
              <a:spcBef>
                <a:spcPct val="20000"/>
              </a:spcBef>
              <a:buFontTx/>
              <a:buBlip>
                <a:blip r:embed="rId3"/>
              </a:buBlip>
            </a:pPr>
            <a:r>
              <a:rPr lang="fr-FR" altLang="fr-FR">
                <a:solidFill>
                  <a:srgbClr val="000099"/>
                </a:solidFill>
                <a:cs typeface="Arial" charset="0"/>
              </a:rPr>
              <a:t>Echanger avec le groupe</a:t>
            </a:r>
          </a:p>
          <a:p>
            <a:pPr marL="342900" indent="-342900">
              <a:spcBef>
                <a:spcPct val="20000"/>
              </a:spcBef>
              <a:buFontTx/>
              <a:buBlip>
                <a:blip r:embed="rId3"/>
              </a:buBlip>
            </a:pPr>
            <a:r>
              <a:rPr lang="fr-FR" altLang="fr-FR">
                <a:solidFill>
                  <a:srgbClr val="000099"/>
                </a:solidFill>
                <a:cs typeface="Arial" charset="0"/>
              </a:rPr>
              <a:t>Procéder de même pour l’arbre décisionnel </a:t>
            </a:r>
            <a:r>
              <a:rPr lang="fr-FR" altLang="fr-FR" b="1">
                <a:solidFill>
                  <a:srgbClr val="000099"/>
                </a:solidFill>
                <a:cs typeface="Arial" charset="0"/>
              </a:rPr>
              <a:t>« Troubles du comportement et du sommeil » </a:t>
            </a:r>
            <a:r>
              <a:rPr lang="fr-FR" altLang="fr-FR">
                <a:solidFill>
                  <a:srgbClr val="000099"/>
                </a:solidFill>
                <a:cs typeface="Arial" charset="0"/>
              </a:rPr>
              <a:t>puis</a:t>
            </a:r>
            <a:r>
              <a:rPr lang="fr-FR" altLang="fr-FR" b="1">
                <a:solidFill>
                  <a:srgbClr val="000099"/>
                </a:solidFill>
                <a:cs typeface="Arial" charset="0"/>
              </a:rPr>
              <a:t> « Bouffées de chaleur »</a:t>
            </a:r>
          </a:p>
        </p:txBody>
      </p:sp>
      <p:sp>
        <p:nvSpPr>
          <p:cNvPr id="454659"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54660" name="ZoneTexte 8"/>
          <p:cNvSpPr txBox="1">
            <a:spLocks noChangeArrowheads="1"/>
          </p:cNvSpPr>
          <p:nvPr/>
        </p:nvSpPr>
        <p:spPr bwMode="auto">
          <a:xfrm rot="-39669">
            <a:off x="1433513" y="3065463"/>
            <a:ext cx="2863850" cy="368300"/>
          </a:xfrm>
          <a:prstGeom prst="rect">
            <a:avLst/>
          </a:prstGeom>
          <a:noFill/>
          <a:ln w="9525">
            <a:noFill/>
            <a:miter lim="800000"/>
            <a:headEnd/>
            <a:tailEnd/>
          </a:ln>
        </p:spPr>
        <p:txBody>
          <a:bodyPr>
            <a:spAutoFit/>
          </a:bodyPr>
          <a:lstStyle/>
          <a:p>
            <a:pPr eaLnBrk="0" hangingPunct="0"/>
            <a:r>
              <a:rPr lang="fr-FR" altLang="fr-FR">
                <a:solidFill>
                  <a:srgbClr val="FFFFFF"/>
                </a:solidFill>
                <a:latin typeface="Arial Black" pitchFamily="34" charset="0"/>
                <a:cs typeface="Arial" charset="0"/>
              </a:rPr>
              <a:t>15’</a:t>
            </a:r>
          </a:p>
        </p:txBody>
      </p:sp>
      <p:sp>
        <p:nvSpPr>
          <p:cNvPr id="454661"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pic>
        <p:nvPicPr>
          <p:cNvPr id="456706" name="Image 1"/>
          <p:cNvPicPr>
            <a:picLocks noChangeAspect="1"/>
          </p:cNvPicPr>
          <p:nvPr/>
        </p:nvPicPr>
        <p:blipFill>
          <a:blip r:embed="rId3"/>
          <a:srcRect/>
          <a:stretch>
            <a:fillRect/>
          </a:stretch>
        </p:blipFill>
        <p:spPr bwMode="auto">
          <a:xfrm>
            <a:off x="2068513" y="990600"/>
            <a:ext cx="8235950" cy="5822950"/>
          </a:xfrm>
          <a:prstGeom prst="rect">
            <a:avLst/>
          </a:prstGeom>
          <a:noFill/>
          <a:ln w="9525">
            <a:solidFill>
              <a:schemeClr val="tx1"/>
            </a:solidFill>
            <a:miter lim="800000"/>
            <a:headEnd/>
            <a:tailEnd/>
          </a:ln>
        </p:spPr>
      </p:pic>
      <p:sp>
        <p:nvSpPr>
          <p:cNvPr id="5" name="ZoneTexte 4"/>
          <p:cNvSpPr txBox="1">
            <a:spLocks noChangeArrowheads="1"/>
          </p:cNvSpPr>
          <p:nvPr/>
        </p:nvSpPr>
        <p:spPr bwMode="auto">
          <a:xfrm>
            <a:off x="4591050" y="23939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fulgurantes</a:t>
            </a:r>
          </a:p>
        </p:txBody>
      </p:sp>
      <p:sp>
        <p:nvSpPr>
          <p:cNvPr id="6" name="ZoneTexte 5"/>
          <p:cNvSpPr txBox="1">
            <a:spLocks noChangeArrowheads="1"/>
          </p:cNvSpPr>
          <p:nvPr/>
        </p:nvSpPr>
        <p:spPr bwMode="auto">
          <a:xfrm>
            <a:off x="6186488" y="23939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 pliée en deux </a:t>
            </a:r>
          </a:p>
        </p:txBody>
      </p:sp>
      <p:sp>
        <p:nvSpPr>
          <p:cNvPr id="7" name="ZoneTexte 6"/>
          <p:cNvSpPr txBox="1">
            <a:spLocks noChangeArrowheads="1"/>
          </p:cNvSpPr>
          <p:nvPr/>
        </p:nvSpPr>
        <p:spPr bwMode="auto">
          <a:xfrm>
            <a:off x="4840288" y="2582863"/>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COLOCYNTHIS 9 CH</a:t>
            </a:r>
          </a:p>
        </p:txBody>
      </p:sp>
      <p:sp>
        <p:nvSpPr>
          <p:cNvPr id="8" name="ZoneTexte 7"/>
          <p:cNvSpPr txBox="1">
            <a:spLocks noChangeArrowheads="1"/>
          </p:cNvSpPr>
          <p:nvPr/>
        </p:nvSpPr>
        <p:spPr bwMode="auto">
          <a:xfrm>
            <a:off x="4979988" y="2773363"/>
            <a:ext cx="2373312" cy="260350"/>
          </a:xfrm>
          <a:prstGeom prst="rect">
            <a:avLst/>
          </a:prstGeom>
          <a:noFill/>
          <a:ln w="9525">
            <a:noFill/>
            <a:miter lim="800000"/>
            <a:headEnd/>
            <a:tailEnd/>
          </a:ln>
        </p:spPr>
        <p:txBody>
          <a:bodyPr>
            <a:spAutoFit/>
          </a:bodyPr>
          <a:lstStyle/>
          <a:p>
            <a:pPr algn="ctr"/>
            <a:r>
              <a:rPr lang="fr-FR" altLang="fr-FR" sz="1100" b="1">
                <a:solidFill>
                  <a:srgbClr val="000099"/>
                </a:solidFill>
              </a:rPr>
              <a:t>MAGNESIA PHOSPORICA 9 CH</a:t>
            </a:r>
          </a:p>
        </p:txBody>
      </p:sp>
      <p:sp>
        <p:nvSpPr>
          <p:cNvPr id="9" name="ZoneTexte 8"/>
          <p:cNvSpPr txBox="1">
            <a:spLocks noChangeArrowheads="1"/>
          </p:cNvSpPr>
          <p:nvPr/>
        </p:nvSpPr>
        <p:spPr bwMode="auto">
          <a:xfrm>
            <a:off x="2468563" y="3522663"/>
            <a:ext cx="2371725" cy="246062"/>
          </a:xfrm>
          <a:prstGeom prst="rect">
            <a:avLst/>
          </a:prstGeom>
          <a:noFill/>
          <a:ln w="9525">
            <a:noFill/>
            <a:miter lim="800000"/>
            <a:headEnd/>
            <a:tailEnd/>
          </a:ln>
        </p:spPr>
        <p:txBody>
          <a:bodyPr>
            <a:spAutoFit/>
          </a:bodyPr>
          <a:lstStyle/>
          <a:p>
            <a:pPr algn="ctr"/>
            <a:r>
              <a:rPr lang="fr-FR" altLang="fr-FR" sz="1000" b="1">
                <a:solidFill>
                  <a:srgbClr val="000099"/>
                </a:solidFill>
              </a:rPr>
              <a:t>proportionnelles</a:t>
            </a:r>
          </a:p>
        </p:txBody>
      </p:sp>
      <p:sp>
        <p:nvSpPr>
          <p:cNvPr id="10" name="ZoneTexte 9"/>
          <p:cNvSpPr txBox="1">
            <a:spLocks noChangeArrowheads="1"/>
          </p:cNvSpPr>
          <p:nvPr/>
        </p:nvSpPr>
        <p:spPr bwMode="auto">
          <a:xfrm>
            <a:off x="2430463" y="3725863"/>
            <a:ext cx="2371725" cy="260350"/>
          </a:xfrm>
          <a:prstGeom prst="rect">
            <a:avLst/>
          </a:prstGeom>
          <a:noFill/>
          <a:ln w="9525">
            <a:noFill/>
            <a:miter lim="800000"/>
            <a:headEnd/>
            <a:tailEnd/>
          </a:ln>
        </p:spPr>
        <p:txBody>
          <a:bodyPr>
            <a:spAutoFit/>
          </a:bodyPr>
          <a:lstStyle/>
          <a:p>
            <a:pPr algn="ctr"/>
            <a:r>
              <a:rPr lang="fr-FR" altLang="fr-FR" sz="1100" b="1">
                <a:solidFill>
                  <a:srgbClr val="000099"/>
                </a:solidFill>
              </a:rPr>
              <a:t>ACTAEA RACEMOSA 9 CH</a:t>
            </a:r>
          </a:p>
        </p:txBody>
      </p:sp>
      <p:sp>
        <p:nvSpPr>
          <p:cNvPr id="11" name="ZoneTexte 10"/>
          <p:cNvSpPr txBox="1">
            <a:spLocks noChangeArrowheads="1"/>
          </p:cNvSpPr>
          <p:nvPr/>
        </p:nvSpPr>
        <p:spPr bwMode="auto">
          <a:xfrm>
            <a:off x="4908550" y="3522663"/>
            <a:ext cx="2371725" cy="246062"/>
          </a:xfrm>
          <a:prstGeom prst="rect">
            <a:avLst/>
          </a:prstGeom>
          <a:noFill/>
          <a:ln w="9525">
            <a:noFill/>
            <a:miter lim="800000"/>
            <a:headEnd/>
            <a:tailEnd/>
          </a:ln>
        </p:spPr>
        <p:txBody>
          <a:bodyPr>
            <a:spAutoFit/>
          </a:bodyPr>
          <a:lstStyle/>
          <a:p>
            <a:pPr algn="ctr"/>
            <a:r>
              <a:rPr lang="fr-FR" altLang="fr-FR" sz="1000" b="1">
                <a:solidFill>
                  <a:srgbClr val="000099"/>
                </a:solidFill>
              </a:rPr>
              <a:t>abondantes</a:t>
            </a:r>
          </a:p>
        </p:txBody>
      </p:sp>
      <p:sp>
        <p:nvSpPr>
          <p:cNvPr id="12" name="ZoneTexte 11"/>
          <p:cNvSpPr txBox="1">
            <a:spLocks noChangeArrowheads="1"/>
          </p:cNvSpPr>
          <p:nvPr/>
        </p:nvSpPr>
        <p:spPr bwMode="auto">
          <a:xfrm>
            <a:off x="5822950" y="3522663"/>
            <a:ext cx="2371725" cy="246062"/>
          </a:xfrm>
          <a:prstGeom prst="rect">
            <a:avLst/>
          </a:prstGeom>
          <a:noFill/>
          <a:ln w="9525">
            <a:noFill/>
            <a:miter lim="800000"/>
            <a:headEnd/>
            <a:tailEnd/>
          </a:ln>
        </p:spPr>
        <p:txBody>
          <a:bodyPr>
            <a:spAutoFit/>
          </a:bodyPr>
          <a:lstStyle/>
          <a:p>
            <a:pPr algn="ctr"/>
            <a:r>
              <a:rPr lang="fr-FR" altLang="fr-FR" sz="1000" b="1">
                <a:solidFill>
                  <a:srgbClr val="000099"/>
                </a:solidFill>
              </a:rPr>
              <a:t>caillots</a:t>
            </a:r>
          </a:p>
        </p:txBody>
      </p:sp>
      <p:sp>
        <p:nvSpPr>
          <p:cNvPr id="13" name="ZoneTexte 12"/>
          <p:cNvSpPr txBox="1">
            <a:spLocks noChangeArrowheads="1"/>
          </p:cNvSpPr>
          <p:nvPr/>
        </p:nvSpPr>
        <p:spPr bwMode="auto">
          <a:xfrm>
            <a:off x="5010150" y="3725863"/>
            <a:ext cx="2371725" cy="260350"/>
          </a:xfrm>
          <a:prstGeom prst="rect">
            <a:avLst/>
          </a:prstGeom>
          <a:noFill/>
          <a:ln w="9525">
            <a:noFill/>
            <a:miter lim="800000"/>
            <a:headEnd/>
            <a:tailEnd/>
          </a:ln>
        </p:spPr>
        <p:txBody>
          <a:bodyPr>
            <a:spAutoFit/>
          </a:bodyPr>
          <a:lstStyle/>
          <a:p>
            <a:pPr algn="ctr"/>
            <a:r>
              <a:rPr lang="fr-FR" altLang="fr-FR" sz="1100" b="1">
                <a:solidFill>
                  <a:srgbClr val="000099"/>
                </a:solidFill>
              </a:rPr>
              <a:t>SABINA 9 CH</a:t>
            </a:r>
          </a:p>
        </p:txBody>
      </p:sp>
      <p:sp>
        <p:nvSpPr>
          <p:cNvPr id="14" name="ZoneTexte 13"/>
          <p:cNvSpPr txBox="1">
            <a:spLocks noChangeArrowheads="1"/>
          </p:cNvSpPr>
          <p:nvPr/>
        </p:nvSpPr>
        <p:spPr bwMode="auto">
          <a:xfrm>
            <a:off x="7551738" y="3506788"/>
            <a:ext cx="2371725" cy="261937"/>
          </a:xfrm>
          <a:prstGeom prst="rect">
            <a:avLst/>
          </a:prstGeom>
          <a:noFill/>
          <a:ln w="9525">
            <a:noFill/>
            <a:miter lim="800000"/>
            <a:headEnd/>
            <a:tailEnd/>
          </a:ln>
        </p:spPr>
        <p:txBody>
          <a:bodyPr>
            <a:spAutoFit/>
          </a:bodyPr>
          <a:lstStyle/>
          <a:p>
            <a:pPr algn="ctr"/>
            <a:r>
              <a:rPr lang="fr-FR" altLang="fr-FR" sz="1100" b="1">
                <a:solidFill>
                  <a:srgbClr val="000099"/>
                </a:solidFill>
              </a:rPr>
              <a:t>peu abondantes</a:t>
            </a:r>
          </a:p>
        </p:txBody>
      </p:sp>
      <p:sp>
        <p:nvSpPr>
          <p:cNvPr id="15" name="ZoneTexte 14"/>
          <p:cNvSpPr txBox="1">
            <a:spLocks noChangeArrowheads="1"/>
          </p:cNvSpPr>
          <p:nvPr/>
        </p:nvSpPr>
        <p:spPr bwMode="auto">
          <a:xfrm>
            <a:off x="7145338" y="3760788"/>
            <a:ext cx="3413125" cy="230187"/>
          </a:xfrm>
          <a:prstGeom prst="rect">
            <a:avLst/>
          </a:prstGeom>
          <a:noFill/>
          <a:ln w="9525">
            <a:noFill/>
            <a:miter lim="800000"/>
            <a:headEnd/>
            <a:tailEnd/>
          </a:ln>
        </p:spPr>
        <p:txBody>
          <a:bodyPr>
            <a:spAutoFit/>
          </a:bodyPr>
          <a:lstStyle/>
          <a:p>
            <a:pPr algn="ctr"/>
            <a:r>
              <a:rPr lang="fr-FR" altLang="fr-FR" sz="900" b="1">
                <a:solidFill>
                  <a:srgbClr val="000099"/>
                </a:solidFill>
              </a:rPr>
              <a:t>CAULOPHYLLUM THALLICTROIDES 9 CH</a:t>
            </a:r>
          </a:p>
        </p:txBody>
      </p:sp>
      <p:sp>
        <p:nvSpPr>
          <p:cNvPr id="16" name="ZoneTexte 15"/>
          <p:cNvSpPr txBox="1">
            <a:spLocks noChangeArrowheads="1"/>
          </p:cNvSpPr>
          <p:nvPr/>
        </p:nvSpPr>
        <p:spPr bwMode="auto">
          <a:xfrm>
            <a:off x="4540250" y="4832350"/>
            <a:ext cx="3413125" cy="261938"/>
          </a:xfrm>
          <a:prstGeom prst="rect">
            <a:avLst/>
          </a:prstGeom>
          <a:noFill/>
          <a:ln w="9525">
            <a:noFill/>
            <a:miter lim="800000"/>
            <a:headEnd/>
            <a:tailEnd/>
          </a:ln>
        </p:spPr>
        <p:txBody>
          <a:bodyPr>
            <a:spAutoFit/>
          </a:bodyPr>
          <a:lstStyle/>
          <a:p>
            <a:pPr algn="ctr"/>
            <a:r>
              <a:rPr lang="fr-FR" altLang="fr-FR" sz="1100" b="1">
                <a:solidFill>
                  <a:srgbClr val="000099"/>
                </a:solidFill>
              </a:rPr>
              <a:t>PHOSPHORUS 15 CH</a:t>
            </a:r>
          </a:p>
        </p:txBody>
      </p:sp>
      <p:sp>
        <p:nvSpPr>
          <p:cNvPr id="17" name="ZoneTexte 16"/>
          <p:cNvSpPr txBox="1">
            <a:spLocks noChangeArrowheads="1"/>
          </p:cNvSpPr>
          <p:nvPr/>
        </p:nvSpPr>
        <p:spPr bwMode="auto">
          <a:xfrm>
            <a:off x="2570163" y="5984875"/>
            <a:ext cx="3414712" cy="261938"/>
          </a:xfrm>
          <a:prstGeom prst="rect">
            <a:avLst/>
          </a:prstGeom>
          <a:noFill/>
          <a:ln w="9525">
            <a:noFill/>
            <a:miter lim="800000"/>
            <a:headEnd/>
            <a:tailEnd/>
          </a:ln>
        </p:spPr>
        <p:txBody>
          <a:bodyPr>
            <a:spAutoFit/>
          </a:bodyPr>
          <a:lstStyle/>
          <a:p>
            <a:pPr algn="ctr"/>
            <a:r>
              <a:rPr lang="fr-FR" altLang="fr-FR" sz="1100" b="1">
                <a:solidFill>
                  <a:srgbClr val="000099"/>
                </a:solidFill>
              </a:rPr>
              <a:t>douleur ni caillots</a:t>
            </a:r>
          </a:p>
        </p:txBody>
      </p:sp>
      <p:sp>
        <p:nvSpPr>
          <p:cNvPr id="18" name="ZoneTexte 17"/>
          <p:cNvSpPr txBox="1">
            <a:spLocks noChangeArrowheads="1"/>
          </p:cNvSpPr>
          <p:nvPr/>
        </p:nvSpPr>
        <p:spPr bwMode="auto">
          <a:xfrm>
            <a:off x="2506663" y="6188075"/>
            <a:ext cx="3414712" cy="261938"/>
          </a:xfrm>
          <a:prstGeom prst="rect">
            <a:avLst/>
          </a:prstGeom>
          <a:noFill/>
          <a:ln w="9525">
            <a:noFill/>
            <a:miter lim="800000"/>
            <a:headEnd/>
            <a:tailEnd/>
          </a:ln>
        </p:spPr>
        <p:txBody>
          <a:bodyPr>
            <a:spAutoFit/>
          </a:bodyPr>
          <a:lstStyle/>
          <a:p>
            <a:pPr algn="ctr"/>
            <a:r>
              <a:rPr lang="fr-FR" altLang="fr-FR" sz="1100" b="1">
                <a:solidFill>
                  <a:srgbClr val="000099"/>
                </a:solidFill>
              </a:rPr>
              <a:t>MILLEFOLIUM 5 CH</a:t>
            </a:r>
          </a:p>
        </p:txBody>
      </p:sp>
      <p:sp>
        <p:nvSpPr>
          <p:cNvPr id="19" name="ZoneTexte 18"/>
          <p:cNvSpPr txBox="1">
            <a:spLocks noChangeArrowheads="1"/>
          </p:cNvSpPr>
          <p:nvPr/>
        </p:nvSpPr>
        <p:spPr bwMode="auto">
          <a:xfrm>
            <a:off x="5984875" y="5984875"/>
            <a:ext cx="3413125" cy="261938"/>
          </a:xfrm>
          <a:prstGeom prst="rect">
            <a:avLst/>
          </a:prstGeom>
          <a:noFill/>
          <a:ln w="9525">
            <a:noFill/>
            <a:miter lim="800000"/>
            <a:headEnd/>
            <a:tailEnd/>
          </a:ln>
        </p:spPr>
        <p:txBody>
          <a:bodyPr>
            <a:spAutoFit/>
          </a:bodyPr>
          <a:lstStyle/>
          <a:p>
            <a:pPr algn="ctr"/>
            <a:r>
              <a:rPr lang="fr-FR" altLang="fr-FR" sz="1100" b="1">
                <a:solidFill>
                  <a:srgbClr val="000099"/>
                </a:solidFill>
              </a:rPr>
              <a:t>Douloureuse</a:t>
            </a:r>
          </a:p>
        </p:txBody>
      </p:sp>
      <p:sp>
        <p:nvSpPr>
          <p:cNvPr id="20" name="ZoneTexte 19"/>
          <p:cNvSpPr txBox="1">
            <a:spLocks noChangeArrowheads="1"/>
          </p:cNvSpPr>
          <p:nvPr/>
        </p:nvSpPr>
        <p:spPr bwMode="auto">
          <a:xfrm>
            <a:off x="7740650" y="5986463"/>
            <a:ext cx="2371725" cy="260350"/>
          </a:xfrm>
          <a:prstGeom prst="rect">
            <a:avLst/>
          </a:prstGeom>
          <a:noFill/>
          <a:ln w="9525">
            <a:noFill/>
            <a:miter lim="800000"/>
            <a:headEnd/>
            <a:tailEnd/>
          </a:ln>
        </p:spPr>
        <p:txBody>
          <a:bodyPr>
            <a:spAutoFit/>
          </a:bodyPr>
          <a:lstStyle/>
          <a:p>
            <a:pPr algn="ctr"/>
            <a:r>
              <a:rPr lang="fr-FR" altLang="fr-FR" sz="1100" b="1">
                <a:solidFill>
                  <a:srgbClr val="000099"/>
                </a:solidFill>
              </a:rPr>
              <a:t>caillots</a:t>
            </a:r>
          </a:p>
        </p:txBody>
      </p:sp>
      <p:sp>
        <p:nvSpPr>
          <p:cNvPr id="21" name="ZoneTexte 20"/>
          <p:cNvSpPr txBox="1">
            <a:spLocks noChangeArrowheads="1"/>
          </p:cNvSpPr>
          <p:nvPr/>
        </p:nvSpPr>
        <p:spPr bwMode="auto">
          <a:xfrm>
            <a:off x="6965950" y="6202363"/>
            <a:ext cx="2371725" cy="260350"/>
          </a:xfrm>
          <a:prstGeom prst="rect">
            <a:avLst/>
          </a:prstGeom>
          <a:noFill/>
          <a:ln w="9525">
            <a:noFill/>
            <a:miter lim="800000"/>
            <a:headEnd/>
            <a:tailEnd/>
          </a:ln>
        </p:spPr>
        <p:txBody>
          <a:bodyPr>
            <a:spAutoFit/>
          </a:bodyPr>
          <a:lstStyle/>
          <a:p>
            <a:pPr algn="ctr"/>
            <a:r>
              <a:rPr lang="fr-FR" altLang="fr-FR" sz="1100" b="1">
                <a:solidFill>
                  <a:srgbClr val="000099"/>
                </a:solidFill>
              </a:rPr>
              <a:t>SABINA 9 CH</a:t>
            </a:r>
          </a:p>
        </p:txBody>
      </p:sp>
      <p:sp>
        <p:nvSpPr>
          <p:cNvPr id="22" name="ZoneTexte 21"/>
          <p:cNvSpPr txBox="1">
            <a:spLocks noChangeArrowheads="1"/>
          </p:cNvSpPr>
          <p:nvPr/>
        </p:nvSpPr>
        <p:spPr bwMode="auto">
          <a:xfrm>
            <a:off x="4932363" y="5583238"/>
            <a:ext cx="3413125" cy="261937"/>
          </a:xfrm>
          <a:prstGeom prst="rect">
            <a:avLst/>
          </a:prstGeom>
          <a:noFill/>
          <a:ln w="9525">
            <a:noFill/>
            <a:miter lim="800000"/>
            <a:headEnd/>
            <a:tailEnd/>
          </a:ln>
        </p:spPr>
        <p:txBody>
          <a:bodyPr>
            <a:spAutoFit/>
          </a:bodyPr>
          <a:lstStyle/>
          <a:p>
            <a:pPr algn="ctr"/>
            <a:r>
              <a:rPr lang="fr-FR" altLang="fr-FR" sz="1100" b="1">
                <a:solidFill>
                  <a:srgbClr val="000099"/>
                </a:solidFill>
              </a:rPr>
              <a:t>ABONDANTES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pic>
        <p:nvPicPr>
          <p:cNvPr id="458754" name="Image 1"/>
          <p:cNvPicPr>
            <a:picLocks noChangeAspect="1"/>
          </p:cNvPicPr>
          <p:nvPr/>
        </p:nvPicPr>
        <p:blipFill>
          <a:blip r:embed="rId3"/>
          <a:srcRect/>
          <a:stretch>
            <a:fillRect/>
          </a:stretch>
        </p:blipFill>
        <p:spPr bwMode="auto">
          <a:xfrm>
            <a:off x="2284413" y="979488"/>
            <a:ext cx="8312150" cy="5878512"/>
          </a:xfrm>
          <a:prstGeom prst="rect">
            <a:avLst/>
          </a:prstGeom>
          <a:noFill/>
          <a:ln w="9525">
            <a:solidFill>
              <a:schemeClr val="tx1"/>
            </a:solidFill>
            <a:miter lim="800000"/>
            <a:headEnd/>
            <a:tailEnd/>
          </a:ln>
        </p:spPr>
      </p:pic>
      <p:sp>
        <p:nvSpPr>
          <p:cNvPr id="5" name="ZoneTexte 4"/>
          <p:cNvSpPr txBox="1">
            <a:spLocks noChangeArrowheads="1"/>
          </p:cNvSpPr>
          <p:nvPr/>
        </p:nvSpPr>
        <p:spPr bwMode="auto">
          <a:xfrm>
            <a:off x="2038350" y="29908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hypersensibilité</a:t>
            </a:r>
          </a:p>
        </p:txBody>
      </p:sp>
      <p:sp>
        <p:nvSpPr>
          <p:cNvPr id="6" name="ZoneTexte 5"/>
          <p:cNvSpPr txBox="1">
            <a:spLocks noChangeArrowheads="1"/>
          </p:cNvSpPr>
          <p:nvPr/>
        </p:nvSpPr>
        <p:spPr bwMode="auto">
          <a:xfrm>
            <a:off x="2139950" y="33464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la distraction</a:t>
            </a:r>
          </a:p>
        </p:txBody>
      </p:sp>
      <p:sp>
        <p:nvSpPr>
          <p:cNvPr id="7" name="ZoneTexte 6"/>
          <p:cNvSpPr txBox="1">
            <a:spLocks noChangeArrowheads="1"/>
          </p:cNvSpPr>
          <p:nvPr/>
        </p:nvSpPr>
        <p:spPr bwMode="auto">
          <a:xfrm>
            <a:off x="2165350" y="3549650"/>
            <a:ext cx="2127250" cy="430213"/>
          </a:xfrm>
          <a:prstGeom prst="rect">
            <a:avLst/>
          </a:prstGeom>
          <a:noFill/>
          <a:ln w="9525">
            <a:noFill/>
            <a:miter lim="800000"/>
            <a:headEnd/>
            <a:tailEnd/>
          </a:ln>
        </p:spPr>
        <p:txBody>
          <a:bodyPr>
            <a:spAutoFit/>
          </a:bodyPr>
          <a:lstStyle/>
          <a:p>
            <a:pPr algn="ctr"/>
            <a:r>
              <a:rPr lang="fr-FR" altLang="fr-FR" sz="1100" b="1">
                <a:solidFill>
                  <a:srgbClr val="000099"/>
                </a:solidFill>
              </a:rPr>
              <a:t>IGNATIA </a:t>
            </a:r>
          </a:p>
          <a:p>
            <a:pPr algn="ctr"/>
            <a:r>
              <a:rPr lang="fr-FR" altLang="fr-FR" sz="1100" b="1">
                <a:solidFill>
                  <a:srgbClr val="000099"/>
                </a:solidFill>
              </a:rPr>
              <a:t>AMARA 15 CH</a:t>
            </a:r>
          </a:p>
        </p:txBody>
      </p:sp>
      <p:sp>
        <p:nvSpPr>
          <p:cNvPr id="8" name="ZoneTexte 7"/>
          <p:cNvSpPr txBox="1">
            <a:spLocks noChangeArrowheads="1"/>
          </p:cNvSpPr>
          <p:nvPr/>
        </p:nvSpPr>
        <p:spPr bwMode="auto">
          <a:xfrm>
            <a:off x="3751263" y="30924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prostration</a:t>
            </a:r>
          </a:p>
        </p:txBody>
      </p:sp>
      <p:sp>
        <p:nvSpPr>
          <p:cNvPr id="9" name="ZoneTexte 8"/>
          <p:cNvSpPr txBox="1">
            <a:spLocks noChangeArrowheads="1"/>
          </p:cNvSpPr>
          <p:nvPr/>
        </p:nvSpPr>
        <p:spPr bwMode="auto">
          <a:xfrm>
            <a:off x="3967163" y="32702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d’anticipation</a:t>
            </a:r>
          </a:p>
        </p:txBody>
      </p:sp>
      <p:sp>
        <p:nvSpPr>
          <p:cNvPr id="10" name="ZoneTexte 9"/>
          <p:cNvSpPr txBox="1">
            <a:spLocks noChangeArrowheads="1"/>
          </p:cNvSpPr>
          <p:nvPr/>
        </p:nvSpPr>
        <p:spPr bwMode="auto">
          <a:xfrm>
            <a:off x="3776663" y="3549650"/>
            <a:ext cx="2127250" cy="431800"/>
          </a:xfrm>
          <a:prstGeom prst="rect">
            <a:avLst/>
          </a:prstGeom>
          <a:noFill/>
          <a:ln w="9525">
            <a:noFill/>
            <a:miter lim="800000"/>
            <a:headEnd/>
            <a:tailEnd/>
          </a:ln>
        </p:spPr>
        <p:txBody>
          <a:bodyPr>
            <a:spAutoFit/>
          </a:bodyPr>
          <a:lstStyle/>
          <a:p>
            <a:pPr algn="ctr"/>
            <a:r>
              <a:rPr lang="fr-FR" altLang="fr-FR" sz="1100" b="1">
                <a:solidFill>
                  <a:srgbClr val="000099"/>
                </a:solidFill>
              </a:rPr>
              <a:t>GELSEMIUM</a:t>
            </a:r>
          </a:p>
          <a:p>
            <a:pPr algn="ctr"/>
            <a:r>
              <a:rPr lang="fr-FR" altLang="fr-FR" sz="1100" b="1">
                <a:solidFill>
                  <a:srgbClr val="000099"/>
                </a:solidFill>
              </a:rPr>
              <a:t> 15 CH</a:t>
            </a:r>
          </a:p>
        </p:txBody>
      </p:sp>
      <p:sp>
        <p:nvSpPr>
          <p:cNvPr id="11" name="ZoneTexte 10"/>
          <p:cNvSpPr txBox="1">
            <a:spLocks noChangeArrowheads="1"/>
          </p:cNvSpPr>
          <p:nvPr/>
        </p:nvSpPr>
        <p:spPr bwMode="auto">
          <a:xfrm>
            <a:off x="5732463" y="29908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joyeuses</a:t>
            </a:r>
          </a:p>
        </p:txBody>
      </p:sp>
      <p:sp>
        <p:nvSpPr>
          <p:cNvPr id="12" name="ZoneTexte 11"/>
          <p:cNvSpPr txBox="1">
            <a:spLocks noChangeArrowheads="1"/>
          </p:cNvSpPr>
          <p:nvPr/>
        </p:nvSpPr>
        <p:spPr bwMode="auto">
          <a:xfrm>
            <a:off x="5351463" y="31813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hyperidéation</a:t>
            </a:r>
          </a:p>
        </p:txBody>
      </p:sp>
      <p:sp>
        <p:nvSpPr>
          <p:cNvPr id="13" name="ZoneTexte 12"/>
          <p:cNvSpPr txBox="1">
            <a:spLocks noChangeArrowheads="1"/>
          </p:cNvSpPr>
          <p:nvPr/>
        </p:nvSpPr>
        <p:spPr bwMode="auto">
          <a:xfrm>
            <a:off x="5503863" y="3549650"/>
            <a:ext cx="2127250" cy="431800"/>
          </a:xfrm>
          <a:prstGeom prst="rect">
            <a:avLst/>
          </a:prstGeom>
          <a:noFill/>
          <a:ln w="9525">
            <a:noFill/>
            <a:miter lim="800000"/>
            <a:headEnd/>
            <a:tailEnd/>
          </a:ln>
        </p:spPr>
        <p:txBody>
          <a:bodyPr>
            <a:spAutoFit/>
          </a:bodyPr>
          <a:lstStyle/>
          <a:p>
            <a:pPr algn="ctr"/>
            <a:r>
              <a:rPr lang="fr-FR" altLang="fr-FR" sz="1100" b="1">
                <a:solidFill>
                  <a:srgbClr val="000099"/>
                </a:solidFill>
              </a:rPr>
              <a:t>COFFEA </a:t>
            </a:r>
          </a:p>
          <a:p>
            <a:pPr algn="ctr"/>
            <a:r>
              <a:rPr lang="fr-FR" altLang="fr-FR" sz="1100" b="1">
                <a:solidFill>
                  <a:srgbClr val="000099"/>
                </a:solidFill>
              </a:rPr>
              <a:t>CRUDA 15 CH</a:t>
            </a:r>
          </a:p>
        </p:txBody>
      </p:sp>
      <p:sp>
        <p:nvSpPr>
          <p:cNvPr id="14" name="ZoneTexte 13"/>
          <p:cNvSpPr txBox="1">
            <a:spLocks noChangeArrowheads="1"/>
          </p:cNvSpPr>
          <p:nvPr/>
        </p:nvSpPr>
        <p:spPr bwMode="auto">
          <a:xfrm>
            <a:off x="7062788" y="299878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fort besoin</a:t>
            </a:r>
          </a:p>
        </p:txBody>
      </p:sp>
      <p:sp>
        <p:nvSpPr>
          <p:cNvPr id="15" name="ZoneTexte 14"/>
          <p:cNvSpPr txBox="1">
            <a:spLocks noChangeArrowheads="1"/>
          </p:cNvSpPr>
          <p:nvPr/>
        </p:nvSpPr>
        <p:spPr bwMode="auto">
          <a:xfrm>
            <a:off x="7102475" y="3381375"/>
            <a:ext cx="2127250" cy="600075"/>
          </a:xfrm>
          <a:prstGeom prst="rect">
            <a:avLst/>
          </a:prstGeom>
          <a:noFill/>
          <a:ln w="9525">
            <a:noFill/>
            <a:miter lim="800000"/>
            <a:headEnd/>
            <a:tailEnd/>
          </a:ln>
        </p:spPr>
        <p:txBody>
          <a:bodyPr>
            <a:spAutoFit/>
          </a:bodyPr>
          <a:lstStyle/>
          <a:p>
            <a:pPr algn="ctr"/>
            <a:r>
              <a:rPr lang="fr-FR" altLang="fr-FR" sz="1100" b="1">
                <a:solidFill>
                  <a:srgbClr val="000099"/>
                </a:solidFill>
              </a:rPr>
              <a:t>NATRUM </a:t>
            </a:r>
          </a:p>
          <a:p>
            <a:pPr algn="ctr"/>
            <a:r>
              <a:rPr lang="fr-FR" altLang="fr-FR" sz="1100" b="1">
                <a:solidFill>
                  <a:srgbClr val="000099"/>
                </a:solidFill>
              </a:rPr>
              <a:t>MURIATICUM </a:t>
            </a:r>
          </a:p>
          <a:p>
            <a:pPr algn="ctr"/>
            <a:r>
              <a:rPr lang="fr-FR" altLang="fr-FR" sz="1100" b="1">
                <a:solidFill>
                  <a:srgbClr val="000099"/>
                </a:solidFill>
              </a:rPr>
              <a:t>15 CH</a:t>
            </a:r>
          </a:p>
        </p:txBody>
      </p:sp>
      <p:sp>
        <p:nvSpPr>
          <p:cNvPr id="16" name="ZoneTexte 15"/>
          <p:cNvSpPr txBox="1">
            <a:spLocks noChangeArrowheads="1"/>
          </p:cNvSpPr>
          <p:nvPr/>
        </p:nvSpPr>
        <p:spPr bwMode="auto">
          <a:xfrm>
            <a:off x="8751888" y="2933700"/>
            <a:ext cx="2127250" cy="2619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logorrhée  jalousie</a:t>
            </a:r>
          </a:p>
        </p:txBody>
      </p:sp>
      <p:sp>
        <p:nvSpPr>
          <p:cNvPr id="17" name="ZoneTexte 16"/>
          <p:cNvSpPr txBox="1">
            <a:spLocks noChangeArrowheads="1"/>
          </p:cNvSpPr>
          <p:nvPr/>
        </p:nvSpPr>
        <p:spPr bwMode="auto">
          <a:xfrm>
            <a:off x="8972550" y="327501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dès</a:t>
            </a:r>
          </a:p>
        </p:txBody>
      </p:sp>
      <p:sp>
        <p:nvSpPr>
          <p:cNvPr id="18" name="ZoneTexte 17"/>
          <p:cNvSpPr txBox="1">
            <a:spLocks noChangeArrowheads="1"/>
          </p:cNvSpPr>
          <p:nvPr/>
        </p:nvSpPr>
        <p:spPr bwMode="auto">
          <a:xfrm>
            <a:off x="8718550" y="342741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l’arrivée des règles</a:t>
            </a:r>
          </a:p>
        </p:txBody>
      </p:sp>
      <p:sp>
        <p:nvSpPr>
          <p:cNvPr id="19" name="ZoneTexte 18"/>
          <p:cNvSpPr txBox="1">
            <a:spLocks noChangeArrowheads="1"/>
          </p:cNvSpPr>
          <p:nvPr/>
        </p:nvSpPr>
        <p:spPr bwMode="auto">
          <a:xfrm>
            <a:off x="8794750" y="3567113"/>
            <a:ext cx="2127250" cy="430212"/>
          </a:xfrm>
          <a:prstGeom prst="rect">
            <a:avLst/>
          </a:prstGeom>
          <a:noFill/>
          <a:ln w="9525">
            <a:noFill/>
            <a:miter lim="800000"/>
            <a:headEnd/>
            <a:tailEnd/>
          </a:ln>
        </p:spPr>
        <p:txBody>
          <a:bodyPr>
            <a:spAutoFit/>
          </a:bodyPr>
          <a:lstStyle/>
          <a:p>
            <a:pPr algn="ctr"/>
            <a:r>
              <a:rPr lang="fr-FR" altLang="fr-FR" sz="1100" b="1">
                <a:solidFill>
                  <a:srgbClr val="000099"/>
                </a:solidFill>
              </a:rPr>
              <a:t>LACHESIS </a:t>
            </a:r>
          </a:p>
          <a:p>
            <a:pPr algn="ctr"/>
            <a:r>
              <a:rPr lang="fr-FR" altLang="fr-FR" sz="1100" b="1">
                <a:solidFill>
                  <a:srgbClr val="000099"/>
                </a:solidFill>
              </a:rPr>
              <a:t>MUTUS 15 CH</a:t>
            </a:r>
          </a:p>
        </p:txBody>
      </p:sp>
      <p:sp>
        <p:nvSpPr>
          <p:cNvPr id="20" name="ZoneTexte 19"/>
          <p:cNvSpPr txBox="1">
            <a:spLocks noChangeArrowheads="1"/>
          </p:cNvSpPr>
          <p:nvPr/>
        </p:nvSpPr>
        <p:spPr bwMode="auto">
          <a:xfrm>
            <a:off x="2263775" y="5364163"/>
            <a:ext cx="2127250" cy="431800"/>
          </a:xfrm>
          <a:prstGeom prst="rect">
            <a:avLst/>
          </a:prstGeom>
          <a:noFill/>
          <a:ln w="9525">
            <a:noFill/>
            <a:miter lim="800000"/>
            <a:headEnd/>
            <a:tailEnd/>
          </a:ln>
        </p:spPr>
        <p:txBody>
          <a:bodyPr>
            <a:spAutoFit/>
          </a:bodyPr>
          <a:lstStyle/>
          <a:p>
            <a:pPr algn="ctr"/>
            <a:r>
              <a:rPr lang="fr-FR" altLang="fr-FR" sz="1100" b="1">
                <a:solidFill>
                  <a:srgbClr val="000099"/>
                </a:solidFill>
              </a:rPr>
              <a:t>Entre minuit et 1h00 </a:t>
            </a:r>
          </a:p>
          <a:p>
            <a:r>
              <a:rPr lang="fr-FR" altLang="fr-FR" sz="1100" b="1">
                <a:solidFill>
                  <a:srgbClr val="000099"/>
                </a:solidFill>
              </a:rPr>
              <a:t>   </a:t>
            </a:r>
          </a:p>
        </p:txBody>
      </p:sp>
      <p:sp>
        <p:nvSpPr>
          <p:cNvPr id="21" name="Rectangle 20"/>
          <p:cNvSpPr>
            <a:spLocks noChangeArrowheads="1"/>
          </p:cNvSpPr>
          <p:nvPr/>
        </p:nvSpPr>
        <p:spPr bwMode="auto">
          <a:xfrm>
            <a:off x="2462213" y="5543550"/>
            <a:ext cx="771525" cy="260350"/>
          </a:xfrm>
          <a:prstGeom prst="rect">
            <a:avLst/>
          </a:prstGeom>
          <a:noFill/>
          <a:ln w="9525">
            <a:noFill/>
            <a:miter lim="800000"/>
            <a:headEnd/>
            <a:tailEnd/>
          </a:ln>
        </p:spPr>
        <p:txBody>
          <a:bodyPr wrap="none">
            <a:spAutoFit/>
          </a:bodyPr>
          <a:lstStyle/>
          <a:p>
            <a:r>
              <a:rPr lang="fr-FR" altLang="fr-FR" sz="1100" b="1">
                <a:solidFill>
                  <a:srgbClr val="000099"/>
                </a:solidFill>
              </a:rPr>
              <a:t>du matin</a:t>
            </a:r>
          </a:p>
        </p:txBody>
      </p:sp>
      <p:sp>
        <p:nvSpPr>
          <p:cNvPr id="22" name="Rectangle 21"/>
          <p:cNvSpPr>
            <a:spLocks noChangeArrowheads="1"/>
          </p:cNvSpPr>
          <p:nvPr/>
        </p:nvSpPr>
        <p:spPr bwMode="auto">
          <a:xfrm>
            <a:off x="2665413" y="5834063"/>
            <a:ext cx="1389062" cy="431800"/>
          </a:xfrm>
          <a:prstGeom prst="rect">
            <a:avLst/>
          </a:prstGeom>
          <a:noFill/>
          <a:ln w="9525">
            <a:noFill/>
            <a:miter lim="800000"/>
            <a:headEnd/>
            <a:tailEnd/>
          </a:ln>
        </p:spPr>
        <p:txBody>
          <a:bodyPr wrap="none">
            <a:spAutoFit/>
          </a:bodyPr>
          <a:lstStyle/>
          <a:p>
            <a:pPr algn="ctr"/>
            <a:r>
              <a:rPr lang="fr-FR" altLang="fr-FR" sz="1100" b="1">
                <a:solidFill>
                  <a:srgbClr val="000099"/>
                </a:solidFill>
              </a:rPr>
              <a:t>ACONITUM </a:t>
            </a:r>
          </a:p>
          <a:p>
            <a:pPr algn="ctr"/>
            <a:r>
              <a:rPr lang="fr-FR" altLang="fr-FR" sz="1100" b="1">
                <a:solidFill>
                  <a:srgbClr val="000099"/>
                </a:solidFill>
              </a:rPr>
              <a:t>NAPELLUS 15 CH</a:t>
            </a:r>
          </a:p>
        </p:txBody>
      </p:sp>
      <p:sp>
        <p:nvSpPr>
          <p:cNvPr id="23" name="Rectangle 22"/>
          <p:cNvSpPr>
            <a:spLocks noChangeArrowheads="1"/>
          </p:cNvSpPr>
          <p:nvPr/>
        </p:nvSpPr>
        <p:spPr bwMode="auto">
          <a:xfrm>
            <a:off x="4229100" y="5554663"/>
            <a:ext cx="600075" cy="260350"/>
          </a:xfrm>
          <a:prstGeom prst="rect">
            <a:avLst/>
          </a:prstGeom>
          <a:noFill/>
          <a:ln w="9525">
            <a:noFill/>
            <a:miter lim="800000"/>
            <a:headEnd/>
            <a:tailEnd/>
          </a:ln>
        </p:spPr>
        <p:txBody>
          <a:bodyPr wrap="none">
            <a:spAutoFit/>
          </a:bodyPr>
          <a:lstStyle/>
          <a:p>
            <a:pPr algn="ctr"/>
            <a:r>
              <a:rPr lang="fr-FR" altLang="fr-FR" sz="1100" b="1">
                <a:solidFill>
                  <a:srgbClr val="000099"/>
                </a:solidFill>
              </a:rPr>
              <a:t>colère</a:t>
            </a:r>
          </a:p>
        </p:txBody>
      </p:sp>
      <p:sp>
        <p:nvSpPr>
          <p:cNvPr id="24" name="Rectangle 23"/>
          <p:cNvSpPr>
            <a:spLocks noChangeArrowheads="1"/>
          </p:cNvSpPr>
          <p:nvPr/>
        </p:nvSpPr>
        <p:spPr bwMode="auto">
          <a:xfrm>
            <a:off x="4394200" y="5719763"/>
            <a:ext cx="1131888" cy="260350"/>
          </a:xfrm>
          <a:prstGeom prst="rect">
            <a:avLst/>
          </a:prstGeom>
          <a:noFill/>
          <a:ln w="9525">
            <a:noFill/>
            <a:miter lim="800000"/>
            <a:headEnd/>
            <a:tailEnd/>
          </a:ln>
        </p:spPr>
        <p:txBody>
          <a:bodyPr wrap="none">
            <a:spAutoFit/>
          </a:bodyPr>
          <a:lstStyle/>
          <a:p>
            <a:pPr algn="ctr"/>
            <a:r>
              <a:rPr lang="fr-FR" altLang="fr-FR" sz="1100" b="1">
                <a:solidFill>
                  <a:srgbClr val="000099"/>
                </a:solidFill>
              </a:rPr>
              <a:t>3h00 du matin</a:t>
            </a:r>
          </a:p>
        </p:txBody>
      </p:sp>
      <p:sp>
        <p:nvSpPr>
          <p:cNvPr id="25" name="Rectangle 24"/>
          <p:cNvSpPr>
            <a:spLocks noChangeArrowheads="1"/>
          </p:cNvSpPr>
          <p:nvPr/>
        </p:nvSpPr>
        <p:spPr bwMode="auto">
          <a:xfrm>
            <a:off x="5187950" y="5543550"/>
            <a:ext cx="474663" cy="260350"/>
          </a:xfrm>
          <a:prstGeom prst="rect">
            <a:avLst/>
          </a:prstGeom>
          <a:noFill/>
          <a:ln w="9525">
            <a:noFill/>
            <a:miter lim="800000"/>
            <a:headEnd/>
            <a:tailEnd/>
          </a:ln>
        </p:spPr>
        <p:txBody>
          <a:bodyPr wrap="none">
            <a:spAutoFit/>
          </a:bodyPr>
          <a:lstStyle/>
          <a:p>
            <a:r>
              <a:rPr lang="fr-FR" altLang="fr-FR" sz="1100" b="1">
                <a:solidFill>
                  <a:srgbClr val="000099"/>
                </a:solidFill>
              </a:rPr>
              <a:t>vers</a:t>
            </a:r>
            <a:endParaRPr lang="fr-FR" sz="1100"/>
          </a:p>
        </p:txBody>
      </p:sp>
      <p:sp>
        <p:nvSpPr>
          <p:cNvPr id="26" name="Rectangle 25"/>
          <p:cNvSpPr>
            <a:spLocks noChangeArrowheads="1"/>
          </p:cNvSpPr>
          <p:nvPr/>
        </p:nvSpPr>
        <p:spPr bwMode="auto">
          <a:xfrm>
            <a:off x="4376738" y="6000750"/>
            <a:ext cx="1525587" cy="261938"/>
          </a:xfrm>
          <a:prstGeom prst="rect">
            <a:avLst/>
          </a:prstGeom>
          <a:noFill/>
          <a:ln w="9525">
            <a:noFill/>
            <a:miter lim="800000"/>
            <a:headEnd/>
            <a:tailEnd/>
          </a:ln>
        </p:spPr>
        <p:txBody>
          <a:bodyPr wrap="none">
            <a:spAutoFit/>
          </a:bodyPr>
          <a:lstStyle/>
          <a:p>
            <a:pPr algn="ctr"/>
            <a:r>
              <a:rPr lang="fr-FR" altLang="fr-FR" sz="1100" b="1">
                <a:solidFill>
                  <a:srgbClr val="000099"/>
                </a:solidFill>
              </a:rPr>
              <a:t>NUX VOMICA 15 CH</a:t>
            </a:r>
          </a:p>
        </p:txBody>
      </p:sp>
      <p:sp>
        <p:nvSpPr>
          <p:cNvPr id="27" name="Rectangle 26"/>
          <p:cNvSpPr>
            <a:spLocks noChangeArrowheads="1"/>
          </p:cNvSpPr>
          <p:nvPr/>
        </p:nvSpPr>
        <p:spPr bwMode="auto">
          <a:xfrm>
            <a:off x="6832600" y="5449888"/>
            <a:ext cx="717550" cy="260350"/>
          </a:xfrm>
          <a:prstGeom prst="rect">
            <a:avLst/>
          </a:prstGeom>
          <a:noFill/>
          <a:ln w="9525">
            <a:noFill/>
            <a:miter lim="800000"/>
            <a:headEnd/>
            <a:tailEnd/>
          </a:ln>
        </p:spPr>
        <p:txBody>
          <a:bodyPr wrap="none">
            <a:spAutoFit/>
          </a:bodyPr>
          <a:lstStyle/>
          <a:p>
            <a:pPr algn="ctr"/>
            <a:r>
              <a:rPr lang="fr-FR" altLang="fr-FR" sz="1100" b="1">
                <a:solidFill>
                  <a:srgbClr val="000099"/>
                </a:solidFill>
              </a:rPr>
              <a:t>variable</a:t>
            </a:r>
          </a:p>
        </p:txBody>
      </p:sp>
      <p:sp>
        <p:nvSpPr>
          <p:cNvPr id="28" name="Rectangle 27"/>
          <p:cNvSpPr>
            <a:spLocks noChangeArrowheads="1"/>
          </p:cNvSpPr>
          <p:nvPr/>
        </p:nvSpPr>
        <p:spPr bwMode="auto">
          <a:xfrm>
            <a:off x="6569075" y="5627688"/>
            <a:ext cx="608013" cy="260350"/>
          </a:xfrm>
          <a:prstGeom prst="rect">
            <a:avLst/>
          </a:prstGeom>
          <a:noFill/>
          <a:ln w="9525">
            <a:noFill/>
            <a:miter lim="800000"/>
            <a:headEnd/>
            <a:tailEnd/>
          </a:ln>
        </p:spPr>
        <p:txBody>
          <a:bodyPr wrap="none">
            <a:spAutoFit/>
          </a:bodyPr>
          <a:lstStyle/>
          <a:p>
            <a:pPr algn="ctr"/>
            <a:r>
              <a:rPr lang="fr-FR" altLang="fr-FR" sz="1100" b="1">
                <a:solidFill>
                  <a:srgbClr val="000099"/>
                </a:solidFill>
              </a:rPr>
              <a:t>pleurs</a:t>
            </a:r>
          </a:p>
        </p:txBody>
      </p:sp>
      <p:sp>
        <p:nvSpPr>
          <p:cNvPr id="29" name="Rectangle 28"/>
          <p:cNvSpPr>
            <a:spLocks noChangeArrowheads="1"/>
          </p:cNvSpPr>
          <p:nvPr/>
        </p:nvSpPr>
        <p:spPr bwMode="auto">
          <a:xfrm>
            <a:off x="6448425" y="5830888"/>
            <a:ext cx="1104900" cy="430212"/>
          </a:xfrm>
          <a:prstGeom prst="rect">
            <a:avLst/>
          </a:prstGeom>
          <a:noFill/>
          <a:ln w="9525">
            <a:noFill/>
            <a:miter lim="800000"/>
            <a:headEnd/>
            <a:tailEnd/>
          </a:ln>
        </p:spPr>
        <p:txBody>
          <a:bodyPr wrap="none">
            <a:spAutoFit/>
          </a:bodyPr>
          <a:lstStyle/>
          <a:p>
            <a:pPr algn="ctr"/>
            <a:r>
              <a:rPr lang="fr-FR" altLang="fr-FR" sz="1100" b="1">
                <a:solidFill>
                  <a:srgbClr val="000099"/>
                </a:solidFill>
              </a:rPr>
              <a:t>PULSATILLA </a:t>
            </a:r>
          </a:p>
          <a:p>
            <a:pPr algn="ctr"/>
            <a:r>
              <a:rPr lang="fr-FR" altLang="fr-FR" sz="1100" b="1">
                <a:solidFill>
                  <a:srgbClr val="000099"/>
                </a:solidFill>
              </a:rPr>
              <a:t>15 CH</a:t>
            </a:r>
          </a:p>
        </p:txBody>
      </p:sp>
      <p:sp>
        <p:nvSpPr>
          <p:cNvPr id="30" name="Rectangle 29"/>
          <p:cNvSpPr>
            <a:spLocks noChangeArrowheads="1"/>
          </p:cNvSpPr>
          <p:nvPr/>
        </p:nvSpPr>
        <p:spPr bwMode="auto">
          <a:xfrm>
            <a:off x="8372475" y="5522913"/>
            <a:ext cx="733425" cy="261937"/>
          </a:xfrm>
          <a:prstGeom prst="rect">
            <a:avLst/>
          </a:prstGeom>
          <a:noFill/>
          <a:ln w="9525">
            <a:noFill/>
            <a:miter lim="800000"/>
            <a:headEnd/>
            <a:tailEnd/>
          </a:ln>
        </p:spPr>
        <p:txBody>
          <a:bodyPr wrap="none">
            <a:spAutoFit/>
          </a:bodyPr>
          <a:lstStyle/>
          <a:p>
            <a:pPr algn="ctr"/>
            <a:r>
              <a:rPr lang="fr-FR" altLang="fr-FR" sz="1100" b="1">
                <a:solidFill>
                  <a:srgbClr val="000099"/>
                </a:solidFill>
              </a:rPr>
              <a:t>pendant</a:t>
            </a:r>
          </a:p>
        </p:txBody>
      </p:sp>
      <p:sp>
        <p:nvSpPr>
          <p:cNvPr id="31" name="Rectangle 30"/>
          <p:cNvSpPr>
            <a:spLocks noChangeArrowheads="1"/>
          </p:cNvSpPr>
          <p:nvPr/>
        </p:nvSpPr>
        <p:spPr bwMode="auto">
          <a:xfrm>
            <a:off x="7978775" y="5688013"/>
            <a:ext cx="835025" cy="261937"/>
          </a:xfrm>
          <a:prstGeom prst="rect">
            <a:avLst/>
          </a:prstGeom>
          <a:noFill/>
          <a:ln w="9525">
            <a:noFill/>
            <a:miter lim="800000"/>
            <a:headEnd/>
            <a:tailEnd/>
          </a:ln>
        </p:spPr>
        <p:txBody>
          <a:bodyPr wrap="none">
            <a:spAutoFit/>
          </a:bodyPr>
          <a:lstStyle/>
          <a:p>
            <a:pPr algn="ctr"/>
            <a:r>
              <a:rPr lang="fr-FR" altLang="fr-FR" sz="1100" b="1">
                <a:solidFill>
                  <a:srgbClr val="000099"/>
                </a:solidFill>
              </a:rPr>
              <a:t>les règles</a:t>
            </a:r>
          </a:p>
        </p:txBody>
      </p:sp>
      <p:sp>
        <p:nvSpPr>
          <p:cNvPr id="32" name="Rectangle 31"/>
          <p:cNvSpPr>
            <a:spLocks noChangeArrowheads="1"/>
          </p:cNvSpPr>
          <p:nvPr/>
        </p:nvSpPr>
        <p:spPr bwMode="auto">
          <a:xfrm>
            <a:off x="7346950" y="5865813"/>
            <a:ext cx="1792288" cy="400050"/>
          </a:xfrm>
          <a:prstGeom prst="rect">
            <a:avLst/>
          </a:prstGeom>
          <a:noFill/>
          <a:ln w="9525">
            <a:noFill/>
            <a:miter lim="800000"/>
            <a:headEnd/>
            <a:tailEnd/>
          </a:ln>
        </p:spPr>
        <p:txBody>
          <a:bodyPr wrap="none">
            <a:spAutoFit/>
          </a:bodyPr>
          <a:lstStyle/>
          <a:p>
            <a:pPr lvl="1" algn="ctr"/>
            <a:r>
              <a:rPr lang="fr-FR" altLang="fr-FR" sz="1000" b="1">
                <a:solidFill>
                  <a:srgbClr val="000099"/>
                </a:solidFill>
              </a:rPr>
              <a:t>ACTAEA </a:t>
            </a:r>
          </a:p>
          <a:p>
            <a:pPr lvl="1" algn="ctr"/>
            <a:r>
              <a:rPr lang="fr-FR" altLang="fr-FR" sz="1000" b="1">
                <a:solidFill>
                  <a:srgbClr val="000099"/>
                </a:solidFill>
              </a:rPr>
              <a:t>RACEMOSA 15 CH</a:t>
            </a:r>
          </a:p>
        </p:txBody>
      </p:sp>
      <p:sp>
        <p:nvSpPr>
          <p:cNvPr id="33" name="Rectangle 32"/>
          <p:cNvSpPr>
            <a:spLocks noChangeArrowheads="1"/>
          </p:cNvSpPr>
          <p:nvPr/>
        </p:nvSpPr>
        <p:spPr bwMode="auto">
          <a:xfrm>
            <a:off x="8782050" y="5270500"/>
            <a:ext cx="1516063" cy="261938"/>
          </a:xfrm>
          <a:prstGeom prst="rect">
            <a:avLst/>
          </a:prstGeom>
          <a:noFill/>
          <a:ln w="9525">
            <a:noFill/>
            <a:miter lim="800000"/>
            <a:headEnd/>
            <a:tailEnd/>
          </a:ln>
        </p:spPr>
        <p:txBody>
          <a:bodyPr wrap="none">
            <a:spAutoFit/>
          </a:bodyPr>
          <a:lstStyle/>
          <a:p>
            <a:pPr lvl="1" algn="ctr"/>
            <a:r>
              <a:rPr lang="fr-FR" altLang="fr-FR" sz="1100" b="1">
                <a:solidFill>
                  <a:srgbClr val="000099"/>
                </a:solidFill>
              </a:rPr>
              <a:t>hyperactivité</a:t>
            </a:r>
          </a:p>
        </p:txBody>
      </p:sp>
      <p:sp>
        <p:nvSpPr>
          <p:cNvPr id="34" name="Rectangle 33"/>
          <p:cNvSpPr>
            <a:spLocks noChangeArrowheads="1"/>
          </p:cNvSpPr>
          <p:nvPr/>
        </p:nvSpPr>
        <p:spPr bwMode="auto">
          <a:xfrm>
            <a:off x="8712200" y="5448300"/>
            <a:ext cx="1223963" cy="261938"/>
          </a:xfrm>
          <a:prstGeom prst="rect">
            <a:avLst/>
          </a:prstGeom>
          <a:noFill/>
          <a:ln w="9525">
            <a:noFill/>
            <a:miter lim="800000"/>
            <a:headEnd/>
            <a:tailEnd/>
          </a:ln>
        </p:spPr>
        <p:txBody>
          <a:bodyPr wrap="none">
            <a:spAutoFit/>
          </a:bodyPr>
          <a:lstStyle/>
          <a:p>
            <a:pPr lvl="1" algn="ctr"/>
            <a:r>
              <a:rPr lang="fr-FR" altLang="fr-FR" sz="1100" b="1">
                <a:solidFill>
                  <a:srgbClr val="000099"/>
                </a:solidFill>
              </a:rPr>
              <a:t>tristesse</a:t>
            </a:r>
          </a:p>
        </p:txBody>
      </p:sp>
      <p:sp>
        <p:nvSpPr>
          <p:cNvPr id="35" name="Rectangle 34"/>
          <p:cNvSpPr>
            <a:spLocks noChangeArrowheads="1"/>
          </p:cNvSpPr>
          <p:nvPr/>
        </p:nvSpPr>
        <p:spPr bwMode="auto">
          <a:xfrm>
            <a:off x="8767763" y="5854700"/>
            <a:ext cx="1849437" cy="400050"/>
          </a:xfrm>
          <a:prstGeom prst="rect">
            <a:avLst/>
          </a:prstGeom>
          <a:noFill/>
          <a:ln w="9525">
            <a:noFill/>
            <a:miter lim="800000"/>
            <a:headEnd/>
            <a:tailEnd/>
          </a:ln>
        </p:spPr>
        <p:txBody>
          <a:bodyPr wrap="none">
            <a:spAutoFit/>
          </a:bodyPr>
          <a:lstStyle/>
          <a:p>
            <a:pPr lvl="1" algn="ctr"/>
            <a:r>
              <a:rPr lang="fr-FR" altLang="fr-FR" sz="1000" b="1">
                <a:solidFill>
                  <a:srgbClr val="000099"/>
                </a:solidFill>
              </a:rPr>
              <a:t>SEPIA </a:t>
            </a:r>
          </a:p>
          <a:p>
            <a:pPr lvl="1" algn="ctr"/>
            <a:r>
              <a:rPr lang="fr-FR" altLang="fr-FR" sz="1000" b="1">
                <a:solidFill>
                  <a:srgbClr val="000099"/>
                </a:solidFill>
              </a:rPr>
              <a:t>OFFICINALIS 15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pic>
        <p:nvPicPr>
          <p:cNvPr id="460802" name="Image 1"/>
          <p:cNvPicPr>
            <a:picLocks noChangeAspect="1"/>
          </p:cNvPicPr>
          <p:nvPr/>
        </p:nvPicPr>
        <p:blipFill>
          <a:blip r:embed="rId3"/>
          <a:srcRect/>
          <a:stretch>
            <a:fillRect/>
          </a:stretch>
        </p:blipFill>
        <p:spPr bwMode="auto">
          <a:xfrm>
            <a:off x="1917700" y="995363"/>
            <a:ext cx="8496300" cy="5751512"/>
          </a:xfrm>
          <a:prstGeom prst="rect">
            <a:avLst/>
          </a:prstGeom>
          <a:noFill/>
          <a:ln w="9525">
            <a:solidFill>
              <a:schemeClr val="tx1"/>
            </a:solidFill>
            <a:miter lim="800000"/>
            <a:headEnd/>
            <a:tailEnd/>
          </a:ln>
        </p:spPr>
      </p:pic>
      <p:sp>
        <p:nvSpPr>
          <p:cNvPr id="6" name="ZoneTexte 5"/>
          <p:cNvSpPr txBox="1">
            <a:spLocks noChangeArrowheads="1"/>
          </p:cNvSpPr>
          <p:nvPr/>
        </p:nvSpPr>
        <p:spPr bwMode="auto">
          <a:xfrm>
            <a:off x="1949450" y="30289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réveils nocturnes</a:t>
            </a:r>
          </a:p>
        </p:txBody>
      </p:sp>
      <p:sp>
        <p:nvSpPr>
          <p:cNvPr id="7" name="ZoneTexte 6"/>
          <p:cNvSpPr txBox="1">
            <a:spLocks noChangeArrowheads="1"/>
          </p:cNvSpPr>
          <p:nvPr/>
        </p:nvSpPr>
        <p:spPr bwMode="auto">
          <a:xfrm>
            <a:off x="1847850" y="32067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à se découvrir</a:t>
            </a:r>
          </a:p>
        </p:txBody>
      </p:sp>
      <p:sp>
        <p:nvSpPr>
          <p:cNvPr id="8" name="ZoneTexte 7"/>
          <p:cNvSpPr txBox="1">
            <a:spLocks noChangeArrowheads="1"/>
          </p:cNvSpPr>
          <p:nvPr/>
        </p:nvSpPr>
        <p:spPr bwMode="auto">
          <a:xfrm>
            <a:off x="2305050" y="35877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LACHESIS MUTUS 15 CH</a:t>
            </a:r>
          </a:p>
        </p:txBody>
      </p:sp>
      <p:sp>
        <p:nvSpPr>
          <p:cNvPr id="9" name="ZoneTexte 8"/>
          <p:cNvSpPr txBox="1">
            <a:spLocks noChangeArrowheads="1"/>
          </p:cNvSpPr>
          <p:nvPr/>
        </p:nvSpPr>
        <p:spPr bwMode="auto">
          <a:xfrm>
            <a:off x="2530475" y="43846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bassin</a:t>
            </a:r>
          </a:p>
        </p:txBody>
      </p:sp>
      <p:sp>
        <p:nvSpPr>
          <p:cNvPr id="10" name="ZoneTexte 9"/>
          <p:cNvSpPr txBox="1">
            <a:spLocks noChangeArrowheads="1"/>
          </p:cNvSpPr>
          <p:nvPr/>
        </p:nvSpPr>
        <p:spPr bwMode="auto">
          <a:xfrm>
            <a:off x="3432175" y="43846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thorax</a:t>
            </a:r>
          </a:p>
        </p:txBody>
      </p:sp>
      <p:sp>
        <p:nvSpPr>
          <p:cNvPr id="11" name="ZoneTexte 10"/>
          <p:cNvSpPr txBox="1">
            <a:spLocks noChangeArrowheads="1"/>
          </p:cNvSpPr>
          <p:nvPr/>
        </p:nvSpPr>
        <p:spPr bwMode="auto">
          <a:xfrm>
            <a:off x="2809875" y="45497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pas de rougeur</a:t>
            </a:r>
          </a:p>
        </p:txBody>
      </p:sp>
      <p:sp>
        <p:nvSpPr>
          <p:cNvPr id="12" name="ZoneTexte 11"/>
          <p:cNvSpPr txBox="1">
            <a:spLocks noChangeArrowheads="1"/>
          </p:cNvSpPr>
          <p:nvPr/>
        </p:nvSpPr>
        <p:spPr bwMode="auto">
          <a:xfrm>
            <a:off x="2962275" y="48545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SEPIA OFFICINALIS 9 CH</a:t>
            </a:r>
          </a:p>
        </p:txBody>
      </p:sp>
      <p:sp>
        <p:nvSpPr>
          <p:cNvPr id="13" name="ZoneTexte 12"/>
          <p:cNvSpPr txBox="1">
            <a:spLocks noChangeArrowheads="1"/>
          </p:cNvSpPr>
          <p:nvPr/>
        </p:nvSpPr>
        <p:spPr bwMode="auto">
          <a:xfrm>
            <a:off x="3921125" y="56578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sensation de froid</a:t>
            </a:r>
          </a:p>
        </p:txBody>
      </p:sp>
      <p:sp>
        <p:nvSpPr>
          <p:cNvPr id="14" name="ZoneTexte 13"/>
          <p:cNvSpPr txBox="1">
            <a:spLocks noChangeArrowheads="1"/>
          </p:cNvSpPr>
          <p:nvPr/>
        </p:nvSpPr>
        <p:spPr bwMode="auto">
          <a:xfrm>
            <a:off x="4010025" y="61277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AMYLIUM NITROSUM 9 CH</a:t>
            </a:r>
          </a:p>
        </p:txBody>
      </p:sp>
      <p:sp>
        <p:nvSpPr>
          <p:cNvPr id="15" name="ZoneTexte 14"/>
          <p:cNvSpPr txBox="1">
            <a:spLocks noChangeArrowheads="1"/>
          </p:cNvSpPr>
          <p:nvPr/>
        </p:nvSpPr>
        <p:spPr bwMode="auto">
          <a:xfrm>
            <a:off x="6588125" y="56578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rougeur des joues</a:t>
            </a:r>
          </a:p>
        </p:txBody>
      </p:sp>
      <p:sp>
        <p:nvSpPr>
          <p:cNvPr id="16" name="ZoneTexte 15"/>
          <p:cNvSpPr txBox="1">
            <a:spLocks noChangeArrowheads="1"/>
          </p:cNvSpPr>
          <p:nvPr/>
        </p:nvSpPr>
        <p:spPr bwMode="auto">
          <a:xfrm>
            <a:off x="6384925" y="6140450"/>
            <a:ext cx="2924175" cy="2619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SANGUINARIA CANADENSIS 9 CH</a:t>
            </a:r>
          </a:p>
        </p:txBody>
      </p:sp>
      <p:sp>
        <p:nvSpPr>
          <p:cNvPr id="17" name="ZoneTexte 16"/>
          <p:cNvSpPr txBox="1">
            <a:spLocks noChangeArrowheads="1"/>
          </p:cNvSpPr>
          <p:nvPr/>
        </p:nvSpPr>
        <p:spPr bwMode="auto">
          <a:xfrm>
            <a:off x="6702425" y="4410075"/>
            <a:ext cx="2924175" cy="261938"/>
          </a:xfrm>
          <a:prstGeom prst="rect">
            <a:avLst/>
          </a:prstGeom>
          <a:noFill/>
          <a:ln w="9525">
            <a:noFill/>
            <a:miter lim="800000"/>
            <a:headEnd/>
            <a:tailEnd/>
          </a:ln>
        </p:spPr>
        <p:txBody>
          <a:bodyPr>
            <a:spAutoFit/>
          </a:bodyPr>
          <a:lstStyle/>
          <a:p>
            <a:pPr algn="ctr"/>
            <a:r>
              <a:rPr lang="fr-FR" altLang="fr-FR" sz="1100" b="1">
                <a:solidFill>
                  <a:srgbClr val="000099"/>
                </a:solidFill>
              </a:rPr>
              <a:t>palpitations</a:t>
            </a:r>
          </a:p>
        </p:txBody>
      </p:sp>
      <p:sp>
        <p:nvSpPr>
          <p:cNvPr id="18" name="ZoneTexte 17"/>
          <p:cNvSpPr txBox="1">
            <a:spLocks noChangeArrowheads="1"/>
          </p:cNvSpPr>
          <p:nvPr/>
        </p:nvSpPr>
        <p:spPr bwMode="auto">
          <a:xfrm>
            <a:off x="7121525" y="4562475"/>
            <a:ext cx="2924175" cy="261938"/>
          </a:xfrm>
          <a:prstGeom prst="rect">
            <a:avLst/>
          </a:prstGeom>
          <a:noFill/>
          <a:ln w="9525">
            <a:noFill/>
            <a:miter lim="800000"/>
            <a:headEnd/>
            <a:tailEnd/>
          </a:ln>
        </p:spPr>
        <p:txBody>
          <a:bodyPr>
            <a:spAutoFit/>
          </a:bodyPr>
          <a:lstStyle/>
          <a:p>
            <a:pPr algn="ctr"/>
            <a:r>
              <a:rPr lang="fr-FR" altLang="fr-FR" sz="1100" b="1">
                <a:solidFill>
                  <a:srgbClr val="000099"/>
                </a:solidFill>
              </a:rPr>
              <a:t>va éclater</a:t>
            </a:r>
          </a:p>
        </p:txBody>
      </p:sp>
      <p:sp>
        <p:nvSpPr>
          <p:cNvPr id="19" name="ZoneTexte 18"/>
          <p:cNvSpPr txBox="1">
            <a:spLocks noChangeArrowheads="1"/>
          </p:cNvSpPr>
          <p:nvPr/>
        </p:nvSpPr>
        <p:spPr bwMode="auto">
          <a:xfrm>
            <a:off x="7070725" y="4854575"/>
            <a:ext cx="2924175" cy="261938"/>
          </a:xfrm>
          <a:prstGeom prst="rect">
            <a:avLst/>
          </a:prstGeom>
          <a:noFill/>
          <a:ln w="9525">
            <a:noFill/>
            <a:miter lim="800000"/>
            <a:headEnd/>
            <a:tailEnd/>
          </a:ln>
        </p:spPr>
        <p:txBody>
          <a:bodyPr>
            <a:spAutoFit/>
          </a:bodyPr>
          <a:lstStyle/>
          <a:p>
            <a:pPr algn="ctr"/>
            <a:r>
              <a:rPr lang="fr-FR" altLang="fr-FR" sz="1100" b="1">
                <a:solidFill>
                  <a:srgbClr val="000099"/>
                </a:solidFill>
              </a:rPr>
              <a:t>GLONOINUM 9 CH</a:t>
            </a:r>
          </a:p>
        </p:txBody>
      </p:sp>
      <p:sp>
        <p:nvSpPr>
          <p:cNvPr id="20" name="ZoneTexte 19"/>
          <p:cNvSpPr txBox="1">
            <a:spLocks noChangeArrowheads="1"/>
          </p:cNvSpPr>
          <p:nvPr/>
        </p:nvSpPr>
        <p:spPr bwMode="auto">
          <a:xfrm>
            <a:off x="7578725" y="3125788"/>
            <a:ext cx="2924175" cy="2619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sueurs abondantes</a:t>
            </a:r>
          </a:p>
        </p:txBody>
      </p:sp>
      <p:sp>
        <p:nvSpPr>
          <p:cNvPr id="21" name="ZoneTexte 20"/>
          <p:cNvSpPr txBox="1">
            <a:spLocks noChangeArrowheads="1"/>
          </p:cNvSpPr>
          <p:nvPr/>
        </p:nvSpPr>
        <p:spPr bwMode="auto">
          <a:xfrm>
            <a:off x="7680325" y="3595688"/>
            <a:ext cx="2924175" cy="2619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BELLADONNA 9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altLang="fr-FR" sz="2000" b="1">
                <a:solidFill>
                  <a:srgbClr val="95C41D"/>
                </a:solidFill>
                <a:ea typeface="ＭＳ Ｐゴシック"/>
                <a:cs typeface="ＭＳ Ｐゴシック"/>
                <a:sym typeface="Wingdings" pitchFamily="2" charset="2"/>
              </a:rPr>
              <a:t>Troubles circulatoires : </a:t>
            </a:r>
            <a:r>
              <a:rPr lang="fr-FR" altLang="fr-FR" sz="2000" b="1">
                <a:solidFill>
                  <a:srgbClr val="95C41D"/>
                </a:solidFill>
                <a:cs typeface="Arial" charset="0"/>
              </a:rPr>
              <a:t>Jambes lourdes</a:t>
            </a:r>
          </a:p>
        </p:txBody>
      </p:sp>
      <p:sp>
        <p:nvSpPr>
          <p:cNvPr id="46285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6" name="Espace réservé du contenu 2"/>
          <p:cNvSpPr txBox="1">
            <a:spLocks/>
          </p:cNvSpPr>
          <p:nvPr/>
        </p:nvSpPr>
        <p:spPr>
          <a:xfrm>
            <a:off x="569913" y="2346325"/>
            <a:ext cx="10515600" cy="303371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FontTx/>
              <a:buBlip>
                <a:blip r:embed="rId3"/>
              </a:buBlip>
              <a:defRPr/>
            </a:pPr>
            <a:r>
              <a:rPr lang="fr-FR" sz="2000" dirty="0">
                <a:solidFill>
                  <a:srgbClr val="000090"/>
                </a:solidFill>
                <a:cs typeface="Arial" panose="020B0604020202020204" pitchFamily="34" charset="0"/>
              </a:rPr>
              <a:t>Troubles liés à :</a:t>
            </a:r>
          </a:p>
          <a:p>
            <a:pPr lvl="1">
              <a:spcBef>
                <a:spcPts val="600"/>
              </a:spcBef>
              <a:buFont typeface="Arial" panose="020B0604020202020204" pitchFamily="34" charset="0"/>
              <a:buChar char="-"/>
              <a:defRPr/>
            </a:pPr>
            <a:r>
              <a:rPr lang="fr-FR" sz="2000" dirty="0">
                <a:solidFill>
                  <a:srgbClr val="000090"/>
                </a:solidFill>
                <a:cs typeface="Arial" panose="020B0604020202020204" pitchFamily="34" charset="0"/>
              </a:rPr>
              <a:t>la sécrétion de progestérone vasodilatatrice</a:t>
            </a:r>
          </a:p>
          <a:p>
            <a:pPr lvl="1">
              <a:spcBef>
                <a:spcPts val="600"/>
              </a:spcBef>
              <a:buFont typeface="Arial" panose="020B0604020202020204" pitchFamily="34" charset="0"/>
              <a:buChar char="-"/>
              <a:defRPr/>
            </a:pPr>
            <a:r>
              <a:rPr lang="fr-FR" sz="2000" dirty="0">
                <a:solidFill>
                  <a:srgbClr val="000090"/>
                </a:solidFill>
                <a:cs typeface="Arial" panose="020B0604020202020204" pitchFamily="34" charset="0"/>
              </a:rPr>
              <a:t>à la prise de poids, </a:t>
            </a:r>
          </a:p>
          <a:p>
            <a:pPr lvl="1">
              <a:spcBef>
                <a:spcPts val="600"/>
              </a:spcBef>
              <a:buFont typeface="Arial" panose="020B0604020202020204" pitchFamily="34" charset="0"/>
              <a:buChar char="-"/>
              <a:defRPr/>
            </a:pPr>
            <a:r>
              <a:rPr lang="fr-FR" sz="2000" dirty="0">
                <a:solidFill>
                  <a:srgbClr val="000090"/>
                </a:solidFill>
                <a:cs typeface="Arial" panose="020B0604020202020204" pitchFamily="34" charset="0"/>
              </a:rPr>
              <a:t>à l’augmentation de la masse sanguine </a:t>
            </a:r>
          </a:p>
          <a:p>
            <a:pPr lvl="1">
              <a:spcBef>
                <a:spcPts val="600"/>
              </a:spcBef>
              <a:buFont typeface="Arial" panose="020B0604020202020204" pitchFamily="34" charset="0"/>
              <a:buChar char="-"/>
              <a:defRPr/>
            </a:pPr>
            <a:r>
              <a:rPr lang="fr-FR" sz="2000" dirty="0">
                <a:solidFill>
                  <a:srgbClr val="000090"/>
                </a:solidFill>
                <a:cs typeface="Arial" panose="020B0604020202020204" pitchFamily="34" charset="0"/>
              </a:rPr>
              <a:t>à la compression des vaisseaux du petit bassin par l’utérus</a:t>
            </a:r>
          </a:p>
          <a:p>
            <a:pPr>
              <a:spcBef>
                <a:spcPts val="1800"/>
              </a:spcBef>
              <a:buFontTx/>
              <a:buBlip>
                <a:blip r:embed="rId3"/>
              </a:buBlip>
              <a:defRPr/>
            </a:pPr>
            <a:r>
              <a:rPr lang="fr-FR" sz="2000" b="1" dirty="0">
                <a:solidFill>
                  <a:srgbClr val="000090"/>
                </a:solidFill>
                <a:cs typeface="Arial" panose="020B0604020202020204" pitchFamily="34" charset="0"/>
              </a:rPr>
              <a:t>Facteurs aggravant </a:t>
            </a:r>
            <a:r>
              <a:rPr lang="fr-FR" sz="2000" dirty="0">
                <a:solidFill>
                  <a:srgbClr val="000090"/>
                </a:solidFill>
                <a:cs typeface="Arial" panose="020B0604020202020204" pitchFamily="34" charset="0"/>
              </a:rPr>
              <a:t>: antécédents familiaux, nombre de grossesses, diminution de  l’activité physique, station debout, chaleur…</a:t>
            </a:r>
          </a:p>
          <a:p>
            <a:pPr marL="0" indent="0">
              <a:buFontTx/>
              <a:buNone/>
              <a:defRPr/>
            </a:pPr>
            <a:endParaRPr lang="fr-FR" sz="2000" dirty="0">
              <a:solidFill>
                <a:srgbClr val="000090"/>
              </a:solidFill>
              <a:cs typeface="Arial" panose="020B0604020202020204" pitchFamily="34" charset="0"/>
            </a:endParaRPr>
          </a:p>
        </p:txBody>
      </p:sp>
      <p:sp>
        <p:nvSpPr>
          <p:cNvPr id="8" name="Espace réservé du contenu 2"/>
          <p:cNvSpPr txBox="1">
            <a:spLocks/>
          </p:cNvSpPr>
          <p:nvPr/>
        </p:nvSpPr>
        <p:spPr>
          <a:xfrm>
            <a:off x="2079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pic>
        <p:nvPicPr>
          <p:cNvPr id="1026" name="Picture 2" descr="Résultat de recherche d'images pour &quot;jambe lourde&quot;"/>
          <p:cNvPicPr>
            <a:picLocks noChangeAspect="1" noChangeArrowheads="1"/>
          </p:cNvPicPr>
          <p:nvPr/>
        </p:nvPicPr>
        <p:blipFill rotWithShape="1">
          <a:blip r:embed="rId4"/>
          <a:srcRect l="8383"/>
          <a:stretch/>
        </p:blipFill>
        <p:spPr bwMode="auto">
          <a:xfrm>
            <a:off x="8198778" y="1730375"/>
            <a:ext cx="3171467" cy="2291611"/>
          </a:xfrm>
          <a:prstGeom prst="rect">
            <a:avLst/>
          </a:prstGeom>
          <a:ln>
            <a:noFill/>
          </a:ln>
          <a:effectLst>
            <a:softEdge rad="112500"/>
          </a:effec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5586" name="Text Box 2"/>
          <p:cNvSpPr txBox="1">
            <a:spLocks noChangeArrowheads="1"/>
          </p:cNvSpPr>
          <p:nvPr/>
        </p:nvSpPr>
        <p:spPr bwMode="auto">
          <a:xfrm>
            <a:off x="288925" y="2767013"/>
            <a:ext cx="4060825" cy="584200"/>
          </a:xfrm>
          <a:prstGeom prst="rect">
            <a:avLst/>
          </a:prstGeom>
          <a:noFill/>
          <a:ln>
            <a:noFill/>
          </a:ln>
          <a:effec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dirty="0">
                <a:solidFill>
                  <a:srgbClr val="000099"/>
                </a:solidFill>
                <a:cs typeface="Arial" panose="020B0604020202020204" pitchFamily="34" charset="0"/>
              </a:rPr>
              <a:t>Douleurs, </a:t>
            </a:r>
            <a:r>
              <a:rPr lang="fr-FR" altLang="fr-FR" b="1" dirty="0">
                <a:solidFill>
                  <a:srgbClr val="000099"/>
                </a:solidFill>
                <a:cs typeface="Arial" panose="020B0604020202020204" pitchFamily="34" charset="0"/>
              </a:rPr>
              <a:t>ecchymoses spontanées</a:t>
            </a:r>
          </a:p>
          <a:p>
            <a:pPr marL="265113" indent="-265113" fontAlgn="auto">
              <a:spcBef>
                <a:spcPts val="0"/>
              </a:spcBef>
              <a:spcAft>
                <a:spcPts val="0"/>
              </a:spcAft>
              <a:buClr>
                <a:srgbClr val="62C400"/>
              </a:buClr>
              <a:defRPr/>
            </a:pPr>
            <a:r>
              <a:rPr lang="fr-FR" altLang="fr-FR" b="1" dirty="0">
                <a:solidFill>
                  <a:srgbClr val="000099"/>
                </a:solidFill>
                <a:cs typeface="Arial" panose="020B0604020202020204" pitchFamily="34" charset="0"/>
              </a:rPr>
              <a:t>		</a:t>
            </a:r>
            <a:r>
              <a:rPr lang="fr-FR" altLang="fr-FR" b="1" i="1" dirty="0">
                <a:solidFill>
                  <a:srgbClr val="000099"/>
                </a:solidFill>
                <a:cs typeface="Arial" panose="020B0604020202020204" pitchFamily="34" charset="0"/>
              </a:rPr>
              <a:t>amélioration par le repos</a:t>
            </a:r>
          </a:p>
        </p:txBody>
      </p:sp>
      <p:sp>
        <p:nvSpPr>
          <p:cNvPr id="2115587" name="Text Box 3"/>
          <p:cNvSpPr txBox="1">
            <a:spLocks noChangeArrowheads="1"/>
          </p:cNvSpPr>
          <p:nvPr/>
        </p:nvSpPr>
        <p:spPr bwMode="auto">
          <a:xfrm>
            <a:off x="288925" y="3827463"/>
            <a:ext cx="6183313" cy="1076325"/>
          </a:xfrm>
          <a:prstGeom prst="rect">
            <a:avLst/>
          </a:prstGeom>
          <a:noFill/>
          <a:ln>
            <a:noFill/>
          </a:ln>
          <a:effec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b="1" dirty="0">
                <a:solidFill>
                  <a:srgbClr val="000099"/>
                </a:solidFill>
                <a:cs typeface="Arial" panose="020B0604020202020204" pitchFamily="34" charset="0"/>
              </a:rPr>
              <a:t>Douleurs « d’éclatement » de la veine </a:t>
            </a:r>
            <a:r>
              <a:rPr lang="fr-FR" altLang="fr-FR" dirty="0">
                <a:solidFill>
                  <a:srgbClr val="000099"/>
                </a:solidFill>
                <a:cs typeface="Arial" panose="020B0604020202020204" pitchFamily="34" charset="0"/>
              </a:rPr>
              <a:t>qui est dilatée sous la forme d’un cordon dur </a:t>
            </a:r>
          </a:p>
          <a:p>
            <a:pPr marL="266700" indent="0" fontAlgn="auto">
              <a:spcBef>
                <a:spcPts val="0"/>
              </a:spcBef>
              <a:spcAft>
                <a:spcPts val="0"/>
              </a:spcAft>
              <a:buClr>
                <a:srgbClr val="62C400"/>
              </a:buClr>
              <a:defRPr/>
            </a:pPr>
            <a:r>
              <a:rPr lang="fr-FR" altLang="fr-FR" b="1" i="1" dirty="0">
                <a:solidFill>
                  <a:srgbClr val="000099"/>
                </a:solidFill>
                <a:cs typeface="Arial" panose="020B0604020202020204" pitchFamily="34" charset="0"/>
              </a:rPr>
              <a:t>améliorées en maintenant les jambes surélevées</a:t>
            </a:r>
            <a:r>
              <a:rPr lang="fr-FR" altLang="fr-FR" b="1" dirty="0">
                <a:solidFill>
                  <a:srgbClr val="000099"/>
                </a:solidFill>
                <a:cs typeface="Arial" panose="020B0604020202020204" pitchFamily="34" charset="0"/>
              </a:rPr>
              <a:t> </a:t>
            </a:r>
            <a:r>
              <a:rPr lang="fr-FR" altLang="fr-FR" dirty="0">
                <a:solidFill>
                  <a:srgbClr val="000099"/>
                </a:solidFill>
                <a:cs typeface="Arial" panose="020B0604020202020204" pitchFamily="34" charset="0"/>
              </a:rPr>
              <a:t>(</a:t>
            </a:r>
            <a:r>
              <a:rPr lang="fr-FR" altLang="fr-FR" dirty="0" err="1">
                <a:solidFill>
                  <a:srgbClr val="000099"/>
                </a:solidFill>
                <a:cs typeface="Arial" panose="020B0604020202020204" pitchFamily="34" charset="0"/>
              </a:rPr>
              <a:t>paraphlébite</a:t>
            </a:r>
            <a:r>
              <a:rPr lang="fr-FR" altLang="fr-FR" dirty="0">
                <a:solidFill>
                  <a:srgbClr val="000099"/>
                </a:solidFill>
                <a:cs typeface="Arial" panose="020B0604020202020204" pitchFamily="34" charset="0"/>
              </a:rPr>
              <a:t>)</a:t>
            </a:r>
          </a:p>
        </p:txBody>
      </p:sp>
      <p:sp>
        <p:nvSpPr>
          <p:cNvPr id="2115588" name="Text Box 4"/>
          <p:cNvSpPr txBox="1">
            <a:spLocks noChangeArrowheads="1"/>
          </p:cNvSpPr>
          <p:nvPr/>
        </p:nvSpPr>
        <p:spPr bwMode="auto">
          <a:xfrm>
            <a:off x="288925" y="1790700"/>
            <a:ext cx="5673725" cy="585788"/>
          </a:xfrm>
          <a:prstGeom prst="rect">
            <a:avLst/>
          </a:prstGeom>
          <a:noFill/>
          <a:ln w="9525">
            <a:noFill/>
            <a:miter lim="800000"/>
            <a:headEnd/>
            <a:tailEnd/>
          </a:ln>
        </p:spPr>
        <p:txBody>
          <a:bodyPr>
            <a:spAutoFit/>
          </a:bodyPr>
          <a:lstStyle/>
          <a:p>
            <a:pPr marL="285750" indent="-285750">
              <a:buClr>
                <a:srgbClr val="62C400"/>
              </a:buClr>
              <a:buFontTx/>
              <a:buBlip>
                <a:blip r:embed="rId3"/>
              </a:buBlip>
              <a:tabLst>
                <a:tab pos="180975" algn="l"/>
                <a:tab pos="7124700" algn="r"/>
              </a:tabLst>
            </a:pPr>
            <a:r>
              <a:rPr lang="fr-FR" altLang="fr-FR" sz="1600">
                <a:solidFill>
                  <a:srgbClr val="000099"/>
                </a:solidFill>
                <a:cs typeface="Arial" charset="0"/>
              </a:rPr>
              <a:t>Sensation de meurtrissure, </a:t>
            </a:r>
            <a:r>
              <a:rPr lang="fr-FR" altLang="fr-FR" sz="1600" b="1">
                <a:solidFill>
                  <a:srgbClr val="000099"/>
                </a:solidFill>
                <a:cs typeface="Arial" charset="0"/>
              </a:rPr>
              <a:t>endolorissement,</a:t>
            </a:r>
            <a:r>
              <a:rPr lang="fr-FR" altLang="fr-FR" sz="1600">
                <a:solidFill>
                  <a:srgbClr val="000099"/>
                </a:solidFill>
                <a:cs typeface="Arial" charset="0"/>
              </a:rPr>
              <a:t> </a:t>
            </a:r>
            <a:r>
              <a:rPr lang="fr-FR" altLang="fr-FR" sz="1600" b="1">
                <a:solidFill>
                  <a:srgbClr val="000099"/>
                </a:solidFill>
                <a:cs typeface="Arial" charset="0"/>
              </a:rPr>
              <a:t>ecchymoses au moindre contact</a:t>
            </a:r>
            <a:r>
              <a:rPr lang="fr-FR" altLang="fr-FR" sz="1600">
                <a:solidFill>
                  <a:srgbClr val="000099"/>
                </a:solidFill>
                <a:cs typeface="Arial" charset="0"/>
              </a:rPr>
              <a:t>, action veinotonique</a:t>
            </a:r>
          </a:p>
        </p:txBody>
      </p:sp>
      <p:sp>
        <p:nvSpPr>
          <p:cNvPr id="2115591" name="Rectangle 7"/>
          <p:cNvSpPr>
            <a:spLocks noChangeArrowheads="1"/>
          </p:cNvSpPr>
          <p:nvPr/>
        </p:nvSpPr>
        <p:spPr bwMode="auto">
          <a:xfrm>
            <a:off x="8586788" y="2684463"/>
            <a:ext cx="2568575" cy="681037"/>
          </a:xfrm>
          <a:prstGeom prst="roundRect">
            <a:avLst>
              <a:gd name="adj" fmla="val 16667"/>
            </a:avLst>
          </a:prstGeom>
          <a:noFill/>
          <a:ln w="3175">
            <a:solidFill>
              <a:srgbClr val="62C400"/>
            </a:solidFill>
            <a:miter lim="800000"/>
            <a:headEnd/>
            <a:tailEnd/>
          </a:ln>
        </p:spPr>
        <p:txBody>
          <a:bodyPr wrap="none">
            <a:spAutoFit/>
          </a:bodyPr>
          <a:lstStyle/>
          <a:p>
            <a:pPr algn="r">
              <a:buFont typeface="Wingdings" pitchFamily="2" charset="2"/>
              <a:buNone/>
            </a:pPr>
            <a:r>
              <a:rPr lang="fr-FR" altLang="fr-FR" b="1">
                <a:solidFill>
                  <a:srgbClr val="000099"/>
                </a:solidFill>
                <a:cs typeface="Arial" charset="0"/>
              </a:rPr>
              <a:t>Arnica montana 9 CH</a:t>
            </a:r>
          </a:p>
          <a:p>
            <a:pPr algn="r">
              <a:buFont typeface="Wingdings" pitchFamily="2" charset="2"/>
              <a:buNone/>
            </a:pPr>
            <a:r>
              <a:rPr lang="fr-FR" altLang="fr-FR" sz="1600">
                <a:solidFill>
                  <a:srgbClr val="000099"/>
                </a:solidFill>
                <a:cs typeface="Arial" charset="0"/>
              </a:rPr>
              <a:t>5 granules matin et soir</a:t>
            </a:r>
          </a:p>
        </p:txBody>
      </p:sp>
      <p:sp>
        <p:nvSpPr>
          <p:cNvPr id="2115592" name="Rectangle 8"/>
          <p:cNvSpPr>
            <a:spLocks noChangeArrowheads="1"/>
          </p:cNvSpPr>
          <p:nvPr/>
        </p:nvSpPr>
        <p:spPr bwMode="auto">
          <a:xfrm>
            <a:off x="8791575" y="3838575"/>
            <a:ext cx="2363788" cy="681038"/>
          </a:xfrm>
          <a:prstGeom prst="roundRect">
            <a:avLst>
              <a:gd name="adj" fmla="val 16667"/>
            </a:avLst>
          </a:prstGeom>
          <a:noFill/>
          <a:ln w="3175">
            <a:solidFill>
              <a:srgbClr val="62C400"/>
            </a:solidFill>
            <a:miter lim="800000"/>
            <a:headEnd/>
            <a:tailEnd/>
          </a:ln>
        </p:spPr>
        <p:txBody>
          <a:bodyPr wrap="none">
            <a:spAutoFit/>
          </a:bodyPr>
          <a:lstStyle/>
          <a:p>
            <a:pPr algn="r">
              <a:buFont typeface="Wingdings" pitchFamily="2" charset="2"/>
              <a:buNone/>
            </a:pPr>
            <a:r>
              <a:rPr lang="fr-FR" altLang="fr-FR" b="1">
                <a:solidFill>
                  <a:srgbClr val="000099"/>
                </a:solidFill>
                <a:cs typeface="Arial" charset="0"/>
              </a:rPr>
              <a:t>Vipera redi 9 CH</a:t>
            </a:r>
          </a:p>
          <a:p>
            <a:pPr algn="r">
              <a:buFont typeface="Wingdings" pitchFamily="2" charset="2"/>
              <a:buNone/>
            </a:pPr>
            <a:r>
              <a:rPr lang="fr-FR" altLang="fr-FR" sz="1600">
                <a:solidFill>
                  <a:srgbClr val="000099"/>
                </a:solidFill>
                <a:cs typeface="Arial" charset="0"/>
              </a:rPr>
              <a:t>5 granules matin et soir</a:t>
            </a:r>
          </a:p>
        </p:txBody>
      </p:sp>
      <p:sp>
        <p:nvSpPr>
          <p:cNvPr id="2115593" name="Rectangle 9"/>
          <p:cNvSpPr>
            <a:spLocks noChangeArrowheads="1"/>
          </p:cNvSpPr>
          <p:nvPr/>
        </p:nvSpPr>
        <p:spPr bwMode="auto">
          <a:xfrm>
            <a:off x="8791575" y="1666875"/>
            <a:ext cx="2363788" cy="681038"/>
          </a:xfrm>
          <a:prstGeom prst="roundRect">
            <a:avLst>
              <a:gd name="adj" fmla="val 16667"/>
            </a:avLst>
          </a:prstGeom>
          <a:noFill/>
          <a:ln w="3175">
            <a:solidFill>
              <a:srgbClr val="62C400"/>
            </a:solidFill>
            <a:miter lim="800000"/>
            <a:headEnd/>
            <a:tailEnd/>
          </a:ln>
        </p:spPr>
        <p:txBody>
          <a:bodyPr wrap="none">
            <a:spAutoFit/>
          </a:bodyPr>
          <a:lstStyle/>
          <a:p>
            <a:pPr algn="r">
              <a:buFont typeface="Wingdings" pitchFamily="2" charset="2"/>
              <a:buNone/>
            </a:pPr>
            <a:r>
              <a:rPr lang="fr-FR" altLang="fr-FR" b="1">
                <a:solidFill>
                  <a:srgbClr val="000099"/>
                </a:solidFill>
                <a:cs typeface="Arial" charset="0"/>
              </a:rPr>
              <a:t>Hamamelis 5 CH</a:t>
            </a:r>
          </a:p>
          <a:p>
            <a:pPr algn="r">
              <a:buFont typeface="Wingdings" pitchFamily="2" charset="2"/>
              <a:buNone/>
            </a:pPr>
            <a:r>
              <a:rPr lang="fr-FR" altLang="fr-FR" sz="1600">
                <a:solidFill>
                  <a:srgbClr val="000099"/>
                </a:solidFill>
                <a:cs typeface="Arial" charset="0"/>
              </a:rPr>
              <a:t>5 granules matin et soir</a:t>
            </a:r>
          </a:p>
        </p:txBody>
      </p:sp>
      <p:sp>
        <p:nvSpPr>
          <p:cNvPr id="464903"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altLang="fr-FR" sz="2000" b="1">
                <a:solidFill>
                  <a:srgbClr val="95C41D"/>
                </a:solidFill>
                <a:ea typeface="ＭＳ Ｐゴシック"/>
                <a:cs typeface="ＭＳ Ｐゴシック"/>
                <a:sym typeface="Wingdings" pitchFamily="2" charset="2"/>
              </a:rPr>
              <a:t>Troubles circulatoires : </a:t>
            </a:r>
            <a:r>
              <a:rPr lang="fr-FR" altLang="fr-FR" sz="2000" b="1">
                <a:solidFill>
                  <a:srgbClr val="95C41D"/>
                </a:solidFill>
                <a:cs typeface="Arial" charset="0"/>
              </a:rPr>
              <a:t>Jambes lourdes</a:t>
            </a:r>
          </a:p>
        </p:txBody>
      </p:sp>
      <p:sp>
        <p:nvSpPr>
          <p:cNvPr id="464904"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14" name="Text Box 3"/>
          <p:cNvSpPr txBox="1">
            <a:spLocks noChangeArrowheads="1"/>
          </p:cNvSpPr>
          <p:nvPr/>
        </p:nvSpPr>
        <p:spPr bwMode="auto">
          <a:xfrm>
            <a:off x="377825" y="5343525"/>
            <a:ext cx="6183313" cy="585788"/>
          </a:xfrm>
          <a:prstGeom prst="rect">
            <a:avLst/>
          </a:prstGeom>
          <a:noFill/>
          <a:ln>
            <a:noFill/>
          </a:ln>
          <a:effec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b="1" dirty="0">
                <a:solidFill>
                  <a:srgbClr val="000090"/>
                </a:solidFill>
                <a:cs typeface="Arial" panose="020B0604020202020204" pitchFamily="34" charset="0"/>
              </a:rPr>
              <a:t>Œdème</a:t>
            </a:r>
          </a:p>
          <a:p>
            <a:pPr marL="274638" indent="0" fontAlgn="auto">
              <a:spcBef>
                <a:spcPts val="0"/>
              </a:spcBef>
              <a:spcAft>
                <a:spcPts val="0"/>
              </a:spcAft>
              <a:buClr>
                <a:srgbClr val="62C400"/>
              </a:buClr>
              <a:defRPr/>
            </a:pPr>
            <a:r>
              <a:rPr lang="fr-FR" altLang="fr-FR" b="1" i="1" dirty="0">
                <a:solidFill>
                  <a:srgbClr val="000090"/>
                </a:solidFill>
                <a:cs typeface="Arial" panose="020B0604020202020204" pitchFamily="34" charset="0"/>
              </a:rPr>
              <a:t>Amélioré par le froid </a:t>
            </a:r>
          </a:p>
        </p:txBody>
      </p:sp>
      <p:sp>
        <p:nvSpPr>
          <p:cNvPr id="15" name="Rectangle 8"/>
          <p:cNvSpPr>
            <a:spLocks noChangeArrowheads="1"/>
          </p:cNvSpPr>
          <p:nvPr/>
        </p:nvSpPr>
        <p:spPr bwMode="auto">
          <a:xfrm>
            <a:off x="7473950" y="5248275"/>
            <a:ext cx="3756025" cy="681038"/>
          </a:xfrm>
          <a:prstGeom prst="roundRect">
            <a:avLst>
              <a:gd name="adj" fmla="val 16667"/>
            </a:avLst>
          </a:prstGeom>
          <a:noFill/>
          <a:ln w="3175">
            <a:solidFill>
              <a:srgbClr val="62C400"/>
            </a:solidFill>
            <a:miter lim="800000"/>
            <a:headEnd/>
            <a:tailEnd/>
          </a:ln>
        </p:spPr>
        <p:txBody>
          <a:bodyPr>
            <a:spAutoFit/>
          </a:bodyPr>
          <a:lstStyle/>
          <a:p>
            <a:pPr algn="r"/>
            <a:r>
              <a:rPr lang="fr-FR" b="1">
                <a:solidFill>
                  <a:srgbClr val="000090"/>
                </a:solidFill>
              </a:rPr>
              <a:t>Apis mellifica 15 CH</a:t>
            </a:r>
          </a:p>
          <a:p>
            <a:pPr algn="r"/>
            <a:r>
              <a:rPr lang="fr-FR" sz="1600">
                <a:solidFill>
                  <a:srgbClr val="000090"/>
                </a:solidFill>
              </a:rPr>
              <a:t>5 granules toutes les 2 heures – ESA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115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15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155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5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1558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155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5586" grpId="0" autoUpdateAnimBg="0"/>
      <p:bldP spid="2115587" grpId="0" autoUpdateAnimBg="0"/>
      <p:bldP spid="2115588" grpId="0" autoUpdateAnimBg="0"/>
      <p:bldP spid="2115591" grpId="0" animBg="1"/>
      <p:bldP spid="2115592" grpId="0" animBg="1"/>
      <p:bldP spid="2115593" grpId="0" animBg="1"/>
      <p:bldP spid="14" grpId="0" autoUpdateAnimBg="0"/>
      <p:bldP spid="1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altLang="fr-FR" sz="2000" b="1">
                <a:solidFill>
                  <a:srgbClr val="95C41D"/>
                </a:solidFill>
                <a:ea typeface="ＭＳ Ｐゴシック"/>
                <a:cs typeface="ＭＳ Ｐゴシック"/>
                <a:sym typeface="Wingdings" pitchFamily="2" charset="2"/>
              </a:rPr>
              <a:t>Troubles circulatoires : </a:t>
            </a:r>
            <a:r>
              <a:rPr lang="fr-FR" altLang="fr-FR" sz="2000" b="1">
                <a:solidFill>
                  <a:srgbClr val="95C41D"/>
                </a:solidFill>
                <a:cs typeface="Arial" charset="0"/>
              </a:rPr>
              <a:t>Hémorroïdes</a:t>
            </a:r>
          </a:p>
        </p:txBody>
      </p:sp>
      <p:sp>
        <p:nvSpPr>
          <p:cNvPr id="466946"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9" name="Espace réservé du contenu 2"/>
          <p:cNvSpPr txBox="1">
            <a:spLocks/>
          </p:cNvSpPr>
          <p:nvPr/>
        </p:nvSpPr>
        <p:spPr>
          <a:xfrm>
            <a:off x="1014413" y="2346325"/>
            <a:ext cx="10515600" cy="303371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FontTx/>
              <a:buBlip>
                <a:blip r:embed="rId3"/>
              </a:buBlip>
              <a:defRPr/>
            </a:pPr>
            <a:r>
              <a:rPr lang="fr-FR" sz="2000" dirty="0">
                <a:solidFill>
                  <a:srgbClr val="000090"/>
                </a:solidFill>
                <a:cs typeface="Arial" panose="020B0604020202020204" pitchFamily="34" charset="0"/>
              </a:rPr>
              <a:t>Dilatation anormale d’une veine de l’anus et du rectum</a:t>
            </a:r>
          </a:p>
          <a:p>
            <a:pPr>
              <a:spcBef>
                <a:spcPts val="1800"/>
              </a:spcBef>
              <a:buFontTx/>
              <a:buBlip>
                <a:blip r:embed="rId3"/>
              </a:buBlip>
              <a:defRPr/>
            </a:pPr>
            <a:r>
              <a:rPr lang="fr-FR" sz="2000" b="1" dirty="0">
                <a:solidFill>
                  <a:srgbClr val="000090"/>
                </a:solidFill>
                <a:cs typeface="Arial" panose="020B0604020202020204" pitchFamily="34" charset="0"/>
              </a:rPr>
              <a:t>Interne ou externe</a:t>
            </a:r>
          </a:p>
          <a:p>
            <a:pPr>
              <a:spcBef>
                <a:spcPts val="1800"/>
              </a:spcBef>
              <a:buFontTx/>
              <a:buBlip>
                <a:blip r:embed="rId3"/>
              </a:buBlip>
              <a:defRPr/>
            </a:pPr>
            <a:r>
              <a:rPr lang="fr-FR" sz="2000" b="1" dirty="0">
                <a:solidFill>
                  <a:srgbClr val="000090"/>
                </a:solidFill>
                <a:cs typeface="Arial" panose="020B0604020202020204" pitchFamily="34" charset="0"/>
              </a:rPr>
              <a:t>Saignements</a:t>
            </a:r>
            <a:r>
              <a:rPr lang="fr-FR" sz="2000" dirty="0">
                <a:solidFill>
                  <a:srgbClr val="000090"/>
                </a:solidFill>
                <a:cs typeface="Arial" panose="020B0604020202020204" pitchFamily="34" charset="0"/>
              </a:rPr>
              <a:t> possibles</a:t>
            </a:r>
          </a:p>
          <a:p>
            <a:pPr>
              <a:spcBef>
                <a:spcPts val="1800"/>
              </a:spcBef>
              <a:buFontTx/>
              <a:buBlip>
                <a:blip r:embed="rId3"/>
              </a:buBlip>
              <a:defRPr/>
            </a:pPr>
            <a:r>
              <a:rPr lang="fr-FR" sz="2000" dirty="0">
                <a:solidFill>
                  <a:srgbClr val="000090"/>
                </a:solidFill>
                <a:cs typeface="Arial" panose="020B0604020202020204" pitchFamily="34" charset="0"/>
              </a:rPr>
              <a:t>Favorisées par la </a:t>
            </a:r>
            <a:r>
              <a:rPr lang="fr-FR" sz="2000" b="1" dirty="0">
                <a:solidFill>
                  <a:srgbClr val="000090"/>
                </a:solidFill>
                <a:cs typeface="Arial" panose="020B0604020202020204" pitchFamily="34" charset="0"/>
              </a:rPr>
              <a:t>constipation</a:t>
            </a:r>
          </a:p>
          <a:p>
            <a:pPr marL="0" indent="0">
              <a:spcBef>
                <a:spcPts val="1800"/>
              </a:spcBef>
              <a:buFontTx/>
              <a:buNone/>
              <a:defRPr/>
            </a:pPr>
            <a:endParaRPr lang="fr-FR" sz="2000" dirty="0">
              <a:solidFill>
                <a:srgbClr val="000090"/>
              </a:solidFill>
              <a:cs typeface="Arial" panose="020B0604020202020204" pitchFamily="34" charset="0"/>
            </a:endParaRPr>
          </a:p>
        </p:txBody>
      </p:sp>
      <p:sp>
        <p:nvSpPr>
          <p:cNvPr id="10" name="Espace réservé du contenu 2"/>
          <p:cNvSpPr txBox="1">
            <a:spLocks/>
          </p:cNvSpPr>
          <p:nvPr/>
        </p:nvSpPr>
        <p:spPr>
          <a:xfrm>
            <a:off x="2079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1730" name="Text Box 2"/>
          <p:cNvSpPr txBox="1">
            <a:spLocks noChangeArrowheads="1"/>
          </p:cNvSpPr>
          <p:nvPr/>
        </p:nvSpPr>
        <p:spPr bwMode="auto">
          <a:xfrm>
            <a:off x="249238" y="1590675"/>
            <a:ext cx="4486275" cy="1077913"/>
          </a:xfrm>
          <a:prstGeom prst="rect">
            <a:avLst/>
          </a:prstGeom>
          <a:noFill/>
          <a:ln>
            <a:noFill/>
          </a:ln>
          <a:effec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b="1" dirty="0">
                <a:solidFill>
                  <a:srgbClr val="000099"/>
                </a:solidFill>
                <a:cs typeface="Arial" panose="020B0604020202020204" pitchFamily="34" charset="0"/>
              </a:rPr>
              <a:t>Hémorroïdes qui saignent peu</a:t>
            </a:r>
          </a:p>
          <a:p>
            <a:pPr marL="266700" indent="0" fontAlgn="auto">
              <a:spcBef>
                <a:spcPts val="0"/>
              </a:spcBef>
              <a:spcAft>
                <a:spcPts val="0"/>
              </a:spcAft>
              <a:buClr>
                <a:srgbClr val="62C400"/>
              </a:buClr>
              <a:defRPr/>
            </a:pPr>
            <a:r>
              <a:rPr lang="fr-FR" altLang="fr-FR" b="1" dirty="0">
                <a:solidFill>
                  <a:srgbClr val="000099"/>
                </a:solidFill>
                <a:cs typeface="Arial" panose="020B0604020202020204" pitchFamily="34" charset="0"/>
              </a:rPr>
              <a:t>Sensation d’aiguilles dans le rectum</a:t>
            </a:r>
            <a:r>
              <a:rPr lang="fr-FR" altLang="fr-FR" dirty="0">
                <a:solidFill>
                  <a:srgbClr val="000099"/>
                </a:solidFill>
                <a:cs typeface="Arial" panose="020B0604020202020204" pitchFamily="34" charset="0"/>
              </a:rPr>
              <a:t>,</a:t>
            </a:r>
            <a:br>
              <a:rPr lang="fr-FR" altLang="fr-FR" dirty="0">
                <a:solidFill>
                  <a:srgbClr val="000099"/>
                </a:solidFill>
                <a:cs typeface="Arial" panose="020B0604020202020204" pitchFamily="34" charset="0"/>
              </a:rPr>
            </a:br>
            <a:r>
              <a:rPr lang="fr-FR" altLang="fr-FR" i="1" dirty="0">
                <a:solidFill>
                  <a:srgbClr val="000099"/>
                </a:solidFill>
                <a:cs typeface="Arial" panose="020B0604020202020204" pitchFamily="34" charset="0"/>
              </a:rPr>
              <a:t>aggravation par la chaleur, la station debout</a:t>
            </a:r>
            <a:r>
              <a:rPr lang="fr-FR" altLang="fr-FR" dirty="0">
                <a:solidFill>
                  <a:srgbClr val="000099"/>
                </a:solidFill>
                <a:cs typeface="Arial" panose="020B0604020202020204" pitchFamily="34" charset="0"/>
              </a:rPr>
              <a:t>, </a:t>
            </a:r>
            <a:br>
              <a:rPr lang="fr-FR" altLang="fr-FR" dirty="0">
                <a:solidFill>
                  <a:srgbClr val="000099"/>
                </a:solidFill>
                <a:cs typeface="Arial" panose="020B0604020202020204" pitchFamily="34" charset="0"/>
              </a:rPr>
            </a:br>
            <a:r>
              <a:rPr lang="fr-FR" altLang="fr-FR" dirty="0">
                <a:solidFill>
                  <a:srgbClr val="000099"/>
                </a:solidFill>
                <a:cs typeface="Arial" panose="020B0604020202020204" pitchFamily="34" charset="0"/>
              </a:rPr>
              <a:t>a</a:t>
            </a:r>
            <a:r>
              <a:rPr lang="fr-FR" altLang="fr-FR" i="1" dirty="0">
                <a:solidFill>
                  <a:srgbClr val="000099"/>
                </a:solidFill>
                <a:cs typeface="Arial" panose="020B0604020202020204" pitchFamily="34" charset="0"/>
              </a:rPr>
              <a:t>mélioration par le froid, l’exercice modéré</a:t>
            </a:r>
          </a:p>
        </p:txBody>
      </p:sp>
      <p:sp>
        <p:nvSpPr>
          <p:cNvPr id="2121732" name="Text Box 4"/>
          <p:cNvSpPr txBox="1">
            <a:spLocks noChangeArrowheads="1"/>
          </p:cNvSpPr>
          <p:nvPr/>
        </p:nvSpPr>
        <p:spPr bwMode="auto">
          <a:xfrm>
            <a:off x="277813" y="3843463"/>
            <a:ext cx="4457700" cy="584200"/>
          </a:xfrm>
          <a:prstGeom prst="rect">
            <a:avLst/>
          </a:prstGeom>
          <a:noFill/>
          <a:ln>
            <a:noFill/>
          </a:ln>
          <a:effec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dirty="0">
                <a:solidFill>
                  <a:srgbClr val="000090"/>
                </a:solidFill>
                <a:cs typeface="Arial" panose="020B0604020202020204" pitchFamily="34" charset="0"/>
              </a:rPr>
              <a:t>En cas de </a:t>
            </a:r>
            <a:r>
              <a:rPr lang="fr-FR" b="1" dirty="0">
                <a:solidFill>
                  <a:srgbClr val="000090"/>
                </a:solidFill>
                <a:cs typeface="Arial" panose="020B0604020202020204" pitchFamily="34" charset="0"/>
              </a:rPr>
              <a:t>constipation associée</a:t>
            </a:r>
          </a:p>
          <a:p>
            <a:pPr marL="266700" indent="0" fontAlgn="auto">
              <a:spcBef>
                <a:spcPts val="0"/>
              </a:spcBef>
              <a:spcAft>
                <a:spcPts val="0"/>
              </a:spcAft>
              <a:buClr>
                <a:srgbClr val="62C400"/>
              </a:buClr>
              <a:defRPr/>
            </a:pPr>
            <a:r>
              <a:rPr lang="fr-FR" b="1" dirty="0">
                <a:solidFill>
                  <a:srgbClr val="000090"/>
                </a:solidFill>
                <a:cs typeface="Arial" panose="020B0604020202020204" pitchFamily="34" charset="0"/>
              </a:rPr>
              <a:t>Hémorroïdes ayant tendance à saigner </a:t>
            </a:r>
            <a:endParaRPr lang="fr-FR" altLang="fr-FR" b="1" i="1" dirty="0">
              <a:solidFill>
                <a:srgbClr val="000090"/>
              </a:solidFill>
              <a:cs typeface="Arial" panose="020B0604020202020204" pitchFamily="34" charset="0"/>
            </a:endParaRPr>
          </a:p>
        </p:txBody>
      </p:sp>
      <p:sp>
        <p:nvSpPr>
          <p:cNvPr id="2121734" name="Rectangle 6"/>
          <p:cNvSpPr>
            <a:spLocks noChangeArrowheads="1"/>
          </p:cNvSpPr>
          <p:nvPr/>
        </p:nvSpPr>
        <p:spPr bwMode="auto">
          <a:xfrm>
            <a:off x="7532688" y="1503363"/>
            <a:ext cx="3605212" cy="681037"/>
          </a:xfrm>
          <a:prstGeom prst="roundRect">
            <a:avLst>
              <a:gd name="adj" fmla="val 16667"/>
            </a:avLst>
          </a:prstGeom>
          <a:noFill/>
          <a:ln w="3175">
            <a:solidFill>
              <a:srgbClr val="62C400"/>
            </a:solidFill>
            <a:miter lim="800000"/>
            <a:headEnd/>
            <a:tailEnd/>
          </a:ln>
        </p:spPr>
        <p:txBody>
          <a:bodyPr wrap="none">
            <a:spAutoFit/>
          </a:bodyPr>
          <a:lstStyle/>
          <a:p>
            <a:pPr algn="r"/>
            <a:r>
              <a:rPr lang="fr-FR" altLang="fr-FR" b="1">
                <a:solidFill>
                  <a:srgbClr val="000099"/>
                </a:solidFill>
                <a:cs typeface="Arial" charset="0"/>
              </a:rPr>
              <a:t>Aesculus hippocastanum 5 CH</a:t>
            </a:r>
          </a:p>
          <a:p>
            <a:pPr algn="r"/>
            <a:r>
              <a:rPr lang="fr-FR" altLang="fr-FR" sz="1600">
                <a:solidFill>
                  <a:srgbClr val="000099"/>
                </a:solidFill>
                <a:cs typeface="Arial" charset="0"/>
              </a:rPr>
              <a:t>5 granules toutes les 2 heures - ESA</a:t>
            </a:r>
          </a:p>
        </p:txBody>
      </p:sp>
      <p:sp>
        <p:nvSpPr>
          <p:cNvPr id="2121735" name="Rectangle 7"/>
          <p:cNvSpPr>
            <a:spLocks noChangeArrowheads="1"/>
          </p:cNvSpPr>
          <p:nvPr/>
        </p:nvSpPr>
        <p:spPr bwMode="auto">
          <a:xfrm>
            <a:off x="7570788" y="2727325"/>
            <a:ext cx="3562350" cy="681038"/>
          </a:xfrm>
          <a:prstGeom prst="roundRect">
            <a:avLst>
              <a:gd name="adj" fmla="val 16667"/>
            </a:avLst>
          </a:prstGeom>
          <a:noFill/>
          <a:ln w="3175">
            <a:solidFill>
              <a:srgbClr val="62C400"/>
            </a:solidFill>
            <a:miter lim="800000"/>
            <a:headEnd/>
            <a:tailEnd/>
          </a:ln>
        </p:spPr>
        <p:txBody>
          <a:bodyPr wrap="none">
            <a:spAutoFit/>
          </a:bodyPr>
          <a:lstStyle/>
          <a:p>
            <a:pPr algn="r"/>
            <a:r>
              <a:rPr lang="fr-FR" altLang="fr-FR" b="1">
                <a:solidFill>
                  <a:srgbClr val="000099"/>
                </a:solidFill>
                <a:cs typeface="Arial" charset="0"/>
              </a:rPr>
              <a:t>Arnica montana 9 CH</a:t>
            </a:r>
          </a:p>
          <a:p>
            <a:pPr algn="r"/>
            <a:r>
              <a:rPr lang="fr-FR" altLang="fr-FR" sz="1600">
                <a:solidFill>
                  <a:srgbClr val="000099"/>
                </a:solidFill>
                <a:cs typeface="Arial" charset="0"/>
              </a:rPr>
              <a:t>5 granules toutes les 2 heures - ESA</a:t>
            </a:r>
          </a:p>
        </p:txBody>
      </p:sp>
      <p:sp>
        <p:nvSpPr>
          <p:cNvPr id="2121737" name="Rectangle 9"/>
          <p:cNvSpPr>
            <a:spLocks noChangeArrowheads="1"/>
          </p:cNvSpPr>
          <p:nvPr/>
        </p:nvSpPr>
        <p:spPr bwMode="auto">
          <a:xfrm>
            <a:off x="7605713" y="3759200"/>
            <a:ext cx="3560762" cy="681038"/>
          </a:xfrm>
          <a:prstGeom prst="roundRect">
            <a:avLst>
              <a:gd name="adj" fmla="val 16667"/>
            </a:avLst>
          </a:prstGeom>
          <a:noFill/>
          <a:ln w="3175">
            <a:solidFill>
              <a:srgbClr val="62C400"/>
            </a:solidFill>
            <a:miter lim="800000"/>
            <a:headEnd/>
            <a:tailEnd/>
          </a:ln>
        </p:spPr>
        <p:txBody>
          <a:bodyPr wrap="none">
            <a:spAutoFit/>
          </a:bodyPr>
          <a:lstStyle/>
          <a:p>
            <a:pPr algn="r"/>
            <a:r>
              <a:rPr lang="fr-FR" b="1">
                <a:solidFill>
                  <a:srgbClr val="000090"/>
                </a:solidFill>
                <a:cs typeface="Arial" charset="0"/>
              </a:rPr>
              <a:t>Collinsonia canadensis 5 CH</a:t>
            </a:r>
          </a:p>
          <a:p>
            <a:pPr algn="r"/>
            <a:r>
              <a:rPr lang="fr-FR" altLang="fr-FR" sz="1600">
                <a:solidFill>
                  <a:srgbClr val="000099"/>
                </a:solidFill>
                <a:cs typeface="Arial" charset="0"/>
              </a:rPr>
              <a:t>5 granules toutes les 2 heures - ESA</a:t>
            </a:r>
          </a:p>
        </p:txBody>
      </p:sp>
      <p:sp>
        <p:nvSpPr>
          <p:cNvPr id="2" name="Rectangle 1"/>
          <p:cNvSpPr/>
          <p:nvPr/>
        </p:nvSpPr>
        <p:spPr>
          <a:xfrm>
            <a:off x="277813" y="5556250"/>
            <a:ext cx="4891087" cy="830263"/>
          </a:xfrm>
          <a:prstGeom prst="rect">
            <a:avLst/>
          </a:prstGeom>
          <a:noFill/>
          <a:ln>
            <a:noFill/>
          </a:ln>
          <a:effectLst/>
        </p:spPr>
        <p:txBody>
          <a:bodyPr>
            <a:spAutoFit/>
          </a:bodyPr>
          <a:lstStyle/>
          <a:p>
            <a:pPr marL="285750" indent="-285750" fontAlgn="auto">
              <a:spcBef>
                <a:spcPts val="0"/>
              </a:spcBef>
              <a:spcAft>
                <a:spcPts val="0"/>
              </a:spcAft>
              <a:buClr>
                <a:srgbClr val="62C400"/>
              </a:buClr>
              <a:buFontTx/>
              <a:buBlip>
                <a:blip r:embed="rId3"/>
              </a:buBlip>
              <a:tabLst>
                <a:tab pos="187325" algn="l"/>
                <a:tab pos="5238750" algn="r"/>
              </a:tabLst>
              <a:defRPr/>
            </a:pPr>
            <a:r>
              <a:rPr lang="fr-FR" sz="1600" b="1" dirty="0">
                <a:solidFill>
                  <a:srgbClr val="000090"/>
                </a:solidFill>
                <a:latin typeface="Arial" panose="020B0604020202020204" pitchFamily="34" charset="0"/>
                <a:cs typeface="Arial" panose="020B0604020202020204" pitchFamily="34" charset="0"/>
              </a:rPr>
              <a:t>Contexte de grossesse</a:t>
            </a:r>
          </a:p>
          <a:p>
            <a:pPr fontAlgn="auto">
              <a:spcBef>
                <a:spcPts val="0"/>
              </a:spcBef>
              <a:spcAft>
                <a:spcPts val="0"/>
              </a:spcAft>
              <a:buClr>
                <a:srgbClr val="62C400"/>
              </a:buClr>
              <a:tabLst>
                <a:tab pos="187325" algn="l"/>
                <a:tab pos="5238750" algn="r"/>
              </a:tabLst>
              <a:defRPr/>
            </a:pPr>
            <a:r>
              <a:rPr lang="fr-FR" sz="1600" dirty="0">
                <a:solidFill>
                  <a:srgbClr val="000090"/>
                </a:solidFill>
                <a:latin typeface="Arial" panose="020B0604020202020204" pitchFamily="34" charset="0"/>
                <a:cs typeface="Arial" panose="020B0604020202020204" pitchFamily="34" charset="0"/>
              </a:rPr>
              <a:t>	  Douleur hémorroïdaire améliorée par la marche </a:t>
            </a:r>
          </a:p>
          <a:p>
            <a:pPr fontAlgn="auto">
              <a:spcBef>
                <a:spcPts val="0"/>
              </a:spcBef>
              <a:spcAft>
                <a:spcPts val="0"/>
              </a:spcAft>
              <a:buClr>
                <a:srgbClr val="62C400"/>
              </a:buClr>
              <a:tabLst>
                <a:tab pos="187325" algn="l"/>
                <a:tab pos="5238750" algn="r"/>
              </a:tabLst>
              <a:defRPr/>
            </a:pPr>
            <a:r>
              <a:rPr lang="fr-FR" sz="1600" dirty="0">
                <a:solidFill>
                  <a:srgbClr val="000090"/>
                </a:solidFill>
                <a:latin typeface="Arial" panose="020B0604020202020204" pitchFamily="34" charset="0"/>
                <a:cs typeface="Arial" panose="020B0604020202020204" pitchFamily="34" charset="0"/>
              </a:rPr>
              <a:t> 	  </a:t>
            </a:r>
            <a:r>
              <a:rPr lang="fr-FR" sz="1600" b="1" dirty="0">
                <a:solidFill>
                  <a:srgbClr val="000090"/>
                </a:solidFill>
                <a:latin typeface="Arial" panose="020B0604020202020204" pitchFamily="34" charset="0"/>
                <a:cs typeface="Arial" panose="020B0604020202020204" pitchFamily="34" charset="0"/>
              </a:rPr>
              <a:t>Prolapsus hémorroïdaire</a:t>
            </a:r>
            <a:r>
              <a:rPr lang="fr-FR" sz="1600" dirty="0">
                <a:solidFill>
                  <a:srgbClr val="000090"/>
                </a:solidFill>
                <a:latin typeface="Arial" panose="020B0604020202020204" pitchFamily="34" charset="0"/>
                <a:cs typeface="Arial" panose="020B0604020202020204" pitchFamily="34" charset="0"/>
              </a:rPr>
              <a:t>	</a:t>
            </a:r>
          </a:p>
        </p:txBody>
      </p:sp>
      <p:sp>
        <p:nvSpPr>
          <p:cNvPr id="16" name="Text Box 4"/>
          <p:cNvSpPr txBox="1">
            <a:spLocks noChangeArrowheads="1"/>
          </p:cNvSpPr>
          <p:nvPr/>
        </p:nvSpPr>
        <p:spPr bwMode="auto">
          <a:xfrm>
            <a:off x="277813" y="4803775"/>
            <a:ext cx="4248150" cy="584200"/>
          </a:xfrm>
          <a:prstGeom prst="rect">
            <a:avLst/>
          </a:prstGeom>
          <a:noFill/>
          <a:ln>
            <a:noFill/>
          </a:ln>
          <a:effectLst/>
        </p:spPr>
        <p:txBody>
          <a:bodyPr>
            <a:spAutoFit/>
          </a:bodyPr>
          <a:lstStyle>
            <a:defPPr>
              <a:defRPr lang="fr-FR"/>
            </a:defPPr>
            <a:lvl1pPr marL="285750" indent="-285750">
              <a:buClr>
                <a:srgbClr val="62C400"/>
              </a:buClr>
              <a:buBlip>
                <a:blip r:embed="rId3"/>
              </a:buBlip>
              <a:tabLst>
                <a:tab pos="187325" algn="l"/>
                <a:tab pos="5238750" algn="r"/>
              </a:tabLst>
              <a:defRPr sz="1600">
                <a:solidFill>
                  <a:srgbClr val="000090"/>
                </a:solidFill>
                <a:latin typeface="Arial" panose="020B0604020202020204" pitchFamily="34" charset="0"/>
                <a:cs typeface="Arial" panose="020B0604020202020204" pitchFamily="34" charset="0"/>
              </a:defRPr>
            </a:lvl1pPr>
            <a:lvl2pPr marL="742950" indent="-285750">
              <a:tabLst>
                <a:tab pos="187325" algn="l"/>
                <a:tab pos="5238750" algn="r"/>
              </a:tabLst>
              <a:defRPr sz="1600">
                <a:latin typeface="Arial" panose="020B0604020202020204" pitchFamily="34" charset="0"/>
              </a:defRPr>
            </a:lvl2pPr>
            <a:lvl3pPr marL="1143000" indent="-228600">
              <a:tabLst>
                <a:tab pos="187325" algn="l"/>
                <a:tab pos="5238750" algn="r"/>
              </a:tabLst>
              <a:defRPr sz="1600">
                <a:latin typeface="Arial" panose="020B0604020202020204" pitchFamily="34" charset="0"/>
              </a:defRPr>
            </a:lvl3pPr>
            <a:lvl4pPr marL="1600200" indent="-228600">
              <a:tabLst>
                <a:tab pos="187325" algn="l"/>
                <a:tab pos="5238750" algn="r"/>
              </a:tabLst>
              <a:defRPr sz="1600">
                <a:latin typeface="Arial" panose="020B0604020202020204" pitchFamily="34" charset="0"/>
              </a:defRPr>
            </a:lvl4pPr>
            <a:lvl5pPr marL="2057400" indent="-228600">
              <a:tabLst>
                <a:tab pos="187325" algn="l"/>
                <a:tab pos="5238750" algn="r"/>
              </a:tabLst>
              <a:defRPr sz="1600">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latin typeface="Arial" panose="020B0604020202020204" pitchFamily="34" charset="0"/>
              </a:defRPr>
            </a:lvl9pPr>
          </a:lstStyle>
          <a:p>
            <a:pPr fontAlgn="auto">
              <a:spcBef>
                <a:spcPts val="0"/>
              </a:spcBef>
              <a:spcAft>
                <a:spcPts val="0"/>
              </a:spcAft>
              <a:defRPr/>
            </a:pPr>
            <a:r>
              <a:rPr lang="fr-FR" altLang="fr-FR" dirty="0"/>
              <a:t> Hémorroïdes pourpres très douloureuses</a:t>
            </a:r>
          </a:p>
          <a:p>
            <a:pPr marL="0" indent="0" fontAlgn="auto">
              <a:spcBef>
                <a:spcPts val="0"/>
              </a:spcBef>
              <a:spcAft>
                <a:spcPts val="0"/>
              </a:spcAft>
              <a:buFontTx/>
              <a:buNone/>
              <a:defRPr/>
            </a:pPr>
            <a:r>
              <a:rPr lang="fr-FR" altLang="fr-FR" b="1" i="1" dirty="0"/>
              <a:t>	  Amélioration par le saignement</a:t>
            </a:r>
          </a:p>
        </p:txBody>
      </p:sp>
      <p:sp>
        <p:nvSpPr>
          <p:cNvPr id="469001"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altLang="fr-FR" sz="2000" b="1">
                <a:solidFill>
                  <a:srgbClr val="95C41D"/>
                </a:solidFill>
                <a:ea typeface="ＭＳ Ｐゴシック"/>
                <a:cs typeface="ＭＳ Ｐゴシック"/>
                <a:sym typeface="Wingdings" pitchFamily="2" charset="2"/>
              </a:rPr>
              <a:t>Troubles circulatoires : </a:t>
            </a:r>
            <a:r>
              <a:rPr lang="fr-FR" altLang="fr-FR" sz="2000" b="1">
                <a:solidFill>
                  <a:srgbClr val="95C41D"/>
                </a:solidFill>
                <a:cs typeface="Arial" charset="0"/>
              </a:rPr>
              <a:t>Hémorroïdes</a:t>
            </a:r>
          </a:p>
        </p:txBody>
      </p:sp>
      <p:sp>
        <p:nvSpPr>
          <p:cNvPr id="46900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20" name="Rectangle 9"/>
          <p:cNvSpPr>
            <a:spLocks noChangeArrowheads="1"/>
          </p:cNvSpPr>
          <p:nvPr/>
        </p:nvSpPr>
        <p:spPr bwMode="auto">
          <a:xfrm>
            <a:off x="7570788" y="4643438"/>
            <a:ext cx="3562350" cy="681037"/>
          </a:xfrm>
          <a:prstGeom prst="roundRect">
            <a:avLst>
              <a:gd name="adj" fmla="val 16667"/>
            </a:avLst>
          </a:prstGeom>
          <a:noFill/>
          <a:ln w="3175">
            <a:solidFill>
              <a:srgbClr val="62C400"/>
            </a:solidFill>
            <a:miter lim="800000"/>
            <a:headEnd/>
            <a:tailEnd/>
          </a:ln>
        </p:spPr>
        <p:txBody>
          <a:bodyPr wrap="none">
            <a:spAutoFit/>
          </a:bodyPr>
          <a:lstStyle/>
          <a:p>
            <a:pPr algn="r"/>
            <a:r>
              <a:rPr lang="fr-FR" altLang="fr-FR" b="1">
                <a:solidFill>
                  <a:srgbClr val="000099"/>
                </a:solidFill>
                <a:cs typeface="Arial" charset="0"/>
              </a:rPr>
              <a:t>Lachesis mutus 9 CH</a:t>
            </a:r>
          </a:p>
          <a:p>
            <a:pPr algn="r"/>
            <a:r>
              <a:rPr lang="fr-FR" altLang="fr-FR" sz="1600">
                <a:solidFill>
                  <a:srgbClr val="000099"/>
                </a:solidFill>
                <a:cs typeface="Arial" charset="0"/>
              </a:rPr>
              <a:t>5 granules toutes les 2 heures - ESA</a:t>
            </a:r>
          </a:p>
        </p:txBody>
      </p:sp>
      <p:sp>
        <p:nvSpPr>
          <p:cNvPr id="22" name="Rectangle 9"/>
          <p:cNvSpPr>
            <a:spLocks noChangeArrowheads="1"/>
          </p:cNvSpPr>
          <p:nvPr/>
        </p:nvSpPr>
        <p:spPr bwMode="auto">
          <a:xfrm>
            <a:off x="8551863" y="5472113"/>
            <a:ext cx="2581275" cy="681037"/>
          </a:xfrm>
          <a:prstGeom prst="roundRect">
            <a:avLst>
              <a:gd name="adj" fmla="val 16667"/>
            </a:avLst>
          </a:prstGeom>
          <a:noFill/>
          <a:ln w="3175">
            <a:solidFill>
              <a:srgbClr val="62C400"/>
            </a:solidFill>
            <a:miter lim="800000"/>
            <a:headEnd/>
            <a:tailEnd/>
          </a:ln>
        </p:spPr>
        <p:txBody>
          <a:bodyPr wrap="none">
            <a:spAutoFit/>
          </a:bodyPr>
          <a:lstStyle/>
          <a:p>
            <a:pPr algn="r"/>
            <a:r>
              <a:rPr lang="fr-FR" b="1">
                <a:solidFill>
                  <a:srgbClr val="000090"/>
                </a:solidFill>
                <a:cs typeface="Arial" charset="0"/>
              </a:rPr>
              <a:t>Sepia officinalis 9 CH</a:t>
            </a:r>
          </a:p>
          <a:p>
            <a:pPr algn="r"/>
            <a:r>
              <a:rPr lang="fr-FR" sz="1600">
                <a:solidFill>
                  <a:srgbClr val="000090"/>
                </a:solidFill>
                <a:cs typeface="Arial" charset="0"/>
              </a:rPr>
              <a:t>5 granules matin et soir</a:t>
            </a:r>
          </a:p>
        </p:txBody>
      </p:sp>
      <p:sp>
        <p:nvSpPr>
          <p:cNvPr id="14" name="Pentagone 13"/>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5" name="ZoneTexte 16"/>
          <p:cNvSpPr txBox="1">
            <a:spLocks noChangeArrowheads="1"/>
          </p:cNvSpPr>
          <p:nvPr/>
        </p:nvSpPr>
        <p:spPr bwMode="auto">
          <a:xfrm>
            <a:off x="10299700" y="830263"/>
            <a:ext cx="1728788" cy="738187"/>
          </a:xfrm>
          <a:prstGeom prst="rect">
            <a:avLst/>
          </a:prstGeom>
          <a:noFill/>
          <a:ln w="9525">
            <a:noFill/>
            <a:miter lim="800000"/>
            <a:headEnd/>
            <a:tailEnd/>
          </a:ln>
        </p:spPr>
        <p:txBody>
          <a:bodyPr>
            <a:spAutoFit/>
          </a:bodyPr>
          <a:lstStyle/>
          <a:p>
            <a:pPr algn="ctr"/>
            <a:r>
              <a:rPr lang="fr-FR" altLang="fr-FR" sz="1400" i="1">
                <a:solidFill>
                  <a:srgbClr val="0053A1"/>
                </a:solidFill>
                <a:latin typeface="Tahoma" pitchFamily="34" charset="0"/>
                <a:cs typeface="Arial" charset="0"/>
              </a:rPr>
              <a:t>Arbre décisionnel à télécharger sur votre espace www.cdfh.fr</a:t>
            </a:r>
          </a:p>
        </p:txBody>
      </p:sp>
      <p:pic>
        <p:nvPicPr>
          <p:cNvPr id="17" name="Image 6"/>
          <p:cNvPicPr>
            <a:picLocks noChangeAspect="1"/>
          </p:cNvPicPr>
          <p:nvPr/>
        </p:nvPicPr>
        <p:blipFill>
          <a:blip r:embed="rId4"/>
          <a:srcRect/>
          <a:stretch>
            <a:fillRect/>
          </a:stretch>
        </p:blipFill>
        <p:spPr bwMode="auto">
          <a:xfrm>
            <a:off x="10818813" y="255588"/>
            <a:ext cx="650875" cy="649287"/>
          </a:xfrm>
          <a:prstGeom prst="rect">
            <a:avLst/>
          </a:prstGeom>
          <a:noFill/>
          <a:ln w="9525">
            <a:noFill/>
            <a:miter lim="800000"/>
            <a:headEnd/>
            <a:tailEnd/>
          </a:ln>
        </p:spPr>
      </p:pic>
      <p:sp>
        <p:nvSpPr>
          <p:cNvPr id="18" name="Text Box 4"/>
          <p:cNvSpPr txBox="1">
            <a:spLocks noChangeArrowheads="1"/>
          </p:cNvSpPr>
          <p:nvPr/>
        </p:nvSpPr>
        <p:spPr bwMode="auto">
          <a:xfrm>
            <a:off x="277813" y="2885373"/>
            <a:ext cx="4457700" cy="584200"/>
          </a:xfrm>
          <a:prstGeom prst="rect">
            <a:avLst/>
          </a:prstGeom>
          <a:noFill/>
          <a:ln>
            <a:noFill/>
          </a:ln>
          <a:effec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b="1" dirty="0">
                <a:solidFill>
                  <a:srgbClr val="000090"/>
                </a:solidFill>
                <a:cs typeface="Arial" panose="020B0604020202020204" pitchFamily="34" charset="0"/>
              </a:rPr>
              <a:t>Tropisme</a:t>
            </a:r>
            <a:r>
              <a:rPr lang="fr-FR" dirty="0">
                <a:solidFill>
                  <a:srgbClr val="000090"/>
                </a:solidFill>
                <a:cs typeface="Arial" panose="020B0604020202020204" pitchFamily="34" charset="0"/>
              </a:rPr>
              <a:t> </a:t>
            </a:r>
            <a:r>
              <a:rPr lang="fr-FR" altLang="fr-FR" b="1" dirty="0">
                <a:solidFill>
                  <a:srgbClr val="000099"/>
                </a:solidFill>
                <a:cs typeface="Arial" panose="020B0604020202020204" pitchFamily="34" charset="0"/>
              </a:rPr>
              <a:t>veineux et capillaire</a:t>
            </a:r>
            <a:endParaRPr lang="fr-FR" b="1" dirty="0">
              <a:solidFill>
                <a:srgbClr val="000090"/>
              </a:solidFill>
              <a:cs typeface="Arial" panose="020B0604020202020204" pitchFamily="34" charset="0"/>
            </a:endParaRPr>
          </a:p>
          <a:p>
            <a:pPr marL="266700" fontAlgn="auto">
              <a:spcBef>
                <a:spcPts val="0"/>
              </a:spcBef>
              <a:spcAft>
                <a:spcPts val="0"/>
              </a:spcAft>
              <a:buClr>
                <a:srgbClr val="62C400"/>
              </a:buClr>
              <a:tabLst>
                <a:tab pos="273050" algn="l"/>
                <a:tab pos="5238750" algn="r"/>
              </a:tabLst>
              <a:defRPr/>
            </a:pPr>
            <a:r>
              <a:rPr lang="fr-FR" altLang="fr-FR" i="1" dirty="0">
                <a:solidFill>
                  <a:srgbClr val="000099"/>
                </a:solidFill>
                <a:cs typeface="Arial" panose="020B0604020202020204" pitchFamily="34" charset="0"/>
              </a:rPr>
              <a:t>	Aggravation au toucher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217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217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217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217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217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par>
                                <p:cTn id="48" presetID="22" presetClass="entr" presetSubtype="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up)">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1730" grpId="0" autoUpdateAnimBg="0"/>
      <p:bldP spid="2121732" grpId="0" autoUpdateAnimBg="0"/>
      <p:bldP spid="2121734" grpId="0" animBg="1"/>
      <p:bldP spid="2121735" grpId="0" animBg="1"/>
      <p:bldP spid="2121737" grpId="0" animBg="1"/>
      <p:bldP spid="2" grpId="0"/>
      <p:bldP spid="16" grpId="0" autoUpdateAnimBg="0"/>
      <p:bldP spid="20" grpId="0" animBg="1"/>
      <p:bldP spid="22" grpId="0" animBg="1"/>
      <p:bldP spid="14" grpId="0" animBg="1"/>
      <p:bldP spid="15" grpId="0"/>
      <p:bldP spid="18" grpId="0" autoUpdateAnimBg="0"/>
    </p:bldLst>
  </p:timing>
</p:sld>
</file>

<file path=ppt/theme/theme1.xml><?xml version="1.0" encoding="utf-8"?>
<a:theme xmlns:a="http://schemas.openxmlformats.org/drawingml/2006/main" name="16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2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9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8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13bba6-f8aa-4ffd-9d05-2a550b8f46d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5" ma:contentTypeDescription="Crée un document." ma:contentTypeScope="" ma:versionID="308c81168d91c197051e665c281797d8">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0c61d41360ca01f1a8b1816ea2fe46d9"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994B2B-1DAB-4711-8975-3A51330F4B35}">
  <ds:schemaRefs>
    <ds:schemaRef ds:uri="http://schemas.microsoft.com/sharepoint/v3/contenttype/forms"/>
  </ds:schemaRefs>
</ds:datastoreItem>
</file>

<file path=customXml/itemProps2.xml><?xml version="1.0" encoding="utf-8"?>
<ds:datastoreItem xmlns:ds="http://schemas.openxmlformats.org/officeDocument/2006/customXml" ds:itemID="{27C9A2E6-D798-42D4-A98B-17DA0800DC5E}">
  <ds:schemaRefs>
    <ds:schemaRef ds:uri="http://schemas.microsoft.com/office/2006/metadata/properties"/>
    <ds:schemaRef ds:uri="http://schemas.microsoft.com/office/infopath/2007/PartnerControls"/>
    <ds:schemaRef ds:uri="4313bba6-f8aa-4ffd-9d05-2a550b8f46d5"/>
  </ds:schemaRefs>
</ds:datastoreItem>
</file>

<file path=customXml/itemProps3.xml><?xml version="1.0" encoding="utf-8"?>
<ds:datastoreItem xmlns:ds="http://schemas.openxmlformats.org/officeDocument/2006/customXml" ds:itemID="{5C1372CD-5740-4064-A545-C2ED9FD3C0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bba6-f8aa-4ffd-9d05-2a550b8f46d5"/>
    <ds:schemaRef ds:uri="2ca166e5-0c3b-484e-a1a6-239c89f96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9281</TotalTime>
  <Words>9742</Words>
  <Application>Microsoft Office PowerPoint</Application>
  <PresentationFormat>Grand écran</PresentationFormat>
  <Paragraphs>1766</Paragraphs>
  <Slides>131</Slides>
  <Notes>131</Notes>
  <HiddenSlides>0</HiddenSlides>
  <MMClips>1</MMClips>
  <ScaleCrop>false</ScaleCrop>
  <HeadingPairs>
    <vt:vector size="6" baseType="variant">
      <vt:variant>
        <vt:lpstr>Polices utilisées</vt:lpstr>
      </vt:variant>
      <vt:variant>
        <vt:i4>11</vt:i4>
      </vt:variant>
      <vt:variant>
        <vt:lpstr>Thème</vt:lpstr>
      </vt:variant>
      <vt:variant>
        <vt:i4>10</vt:i4>
      </vt:variant>
      <vt:variant>
        <vt:lpstr>Titres des diapositives</vt:lpstr>
      </vt:variant>
      <vt:variant>
        <vt:i4>131</vt:i4>
      </vt:variant>
    </vt:vector>
  </HeadingPairs>
  <TitlesOfParts>
    <vt:vector size="152" baseType="lpstr">
      <vt:lpstr>Arial</vt:lpstr>
      <vt:lpstr>Arial Black</vt:lpstr>
      <vt:lpstr>Calibri</vt:lpstr>
      <vt:lpstr>Comic Sans MS</vt:lpstr>
      <vt:lpstr>Lucida Calligraphy</vt:lpstr>
      <vt:lpstr>MS Outlook</vt:lpstr>
      <vt:lpstr>Symbol</vt:lpstr>
      <vt:lpstr>Tahoma</vt:lpstr>
      <vt:lpstr>Times New Roman</vt:lpstr>
      <vt:lpstr>Trebuchet MS</vt:lpstr>
      <vt:lpstr>Wingdings</vt:lpstr>
      <vt:lpstr>16_Modèle par défaut</vt:lpstr>
      <vt:lpstr>20_Modèle par défaut</vt:lpstr>
      <vt:lpstr>19_Modèle par défaut</vt:lpstr>
      <vt:lpstr>17_Modèle par défaut</vt:lpstr>
      <vt:lpstr>18_Modèle par défaut</vt:lpstr>
      <vt:lpstr>21_Modèle par défaut</vt:lpstr>
      <vt:lpstr>10_Modèle par défaut</vt:lpstr>
      <vt:lpstr>12_Modèle par défaut</vt:lpstr>
      <vt:lpstr>5_Thème Office</vt:lpstr>
      <vt:lpstr>22_Modèle par défaut</vt:lpstr>
      <vt:lpstr>Présentation PowerPoint</vt:lpstr>
      <vt:lpstr>Personnes en situation de handicap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Laboratoire BOIRON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RAGEYS Elodie</dc:creator>
  <cp:lastModifiedBy>SALVETAT Christine</cp:lastModifiedBy>
  <cp:revision>754</cp:revision>
  <cp:lastPrinted>2017-08-22T15:50:02Z</cp:lastPrinted>
  <dcterms:created xsi:type="dcterms:W3CDTF">2016-08-22T13:36:22Z</dcterms:created>
  <dcterms:modified xsi:type="dcterms:W3CDTF">2022-09-29T13:31:01Z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0x0101006CFC0DADA7AACC4AA3E7C23724A50019</vt:lpwstr>
  </property>
  <property fmtid="{D5CDD505-2E9C-101B-9397-08002B2CF9AE}" pid="3" name="MediaServiceImageTags">
    <vt:lpwstr/>
  </property>
</Properties>
</file>