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4"/>
    <p:sldMasterId id="2147483750" r:id="rId5"/>
    <p:sldMasterId id="2147483765" r:id="rId6"/>
    <p:sldMasterId id="2147483795" r:id="rId7"/>
    <p:sldMasterId id="2147483810" r:id="rId8"/>
    <p:sldMasterId id="2147484097" r:id="rId9"/>
    <p:sldMasterId id="2147484105" r:id="rId10"/>
    <p:sldMasterId id="2147484120" r:id="rId11"/>
    <p:sldMasterId id="2147484135" r:id="rId12"/>
    <p:sldMasterId id="2147484150" r:id="rId13"/>
    <p:sldMasterId id="2147484165" r:id="rId14"/>
    <p:sldMasterId id="2147484180" r:id="rId15"/>
    <p:sldMasterId id="2147484186" r:id="rId16"/>
    <p:sldMasterId id="2147484202" r:id="rId17"/>
    <p:sldMasterId id="2147484211" r:id="rId18"/>
    <p:sldMasterId id="2147484220" r:id="rId19"/>
    <p:sldMasterId id="2147484229" r:id="rId20"/>
    <p:sldMasterId id="2147484244" r:id="rId21"/>
    <p:sldMasterId id="2147484253" r:id="rId22"/>
  </p:sldMasterIdLst>
  <p:notesMasterIdLst>
    <p:notesMasterId r:id="rId175"/>
  </p:notesMasterIdLst>
  <p:handoutMasterIdLst>
    <p:handoutMasterId r:id="rId176"/>
  </p:handoutMasterIdLst>
  <p:sldIdLst>
    <p:sldId id="256" r:id="rId23"/>
    <p:sldId id="406" r:id="rId24"/>
    <p:sldId id="411" r:id="rId25"/>
    <p:sldId id="414" r:id="rId26"/>
    <p:sldId id="415" r:id="rId27"/>
    <p:sldId id="905" r:id="rId28"/>
    <p:sldId id="919" r:id="rId29"/>
    <p:sldId id="274" r:id="rId30"/>
    <p:sldId id="920" r:id="rId31"/>
    <p:sldId id="262" r:id="rId32"/>
    <p:sldId id="417" r:id="rId33"/>
    <p:sldId id="418" r:id="rId34"/>
    <p:sldId id="263" r:id="rId35"/>
    <p:sldId id="419" r:id="rId36"/>
    <p:sldId id="420" r:id="rId37"/>
    <p:sldId id="283" r:id="rId38"/>
    <p:sldId id="917" r:id="rId39"/>
    <p:sldId id="384" r:id="rId40"/>
    <p:sldId id="906" r:id="rId41"/>
    <p:sldId id="266" r:id="rId42"/>
    <p:sldId id="921" r:id="rId43"/>
    <p:sldId id="285" r:id="rId44"/>
    <p:sldId id="421" r:id="rId45"/>
    <p:sldId id="922" r:id="rId46"/>
    <p:sldId id="280" r:id="rId47"/>
    <p:sldId id="281" r:id="rId48"/>
    <p:sldId id="423" r:id="rId49"/>
    <p:sldId id="894" r:id="rId50"/>
    <p:sldId id="309" r:id="rId51"/>
    <p:sldId id="410" r:id="rId52"/>
    <p:sldId id="279" r:id="rId53"/>
    <p:sldId id="901" r:id="rId54"/>
    <p:sldId id="310" r:id="rId55"/>
    <p:sldId id="287" r:id="rId56"/>
    <p:sldId id="288" r:id="rId57"/>
    <p:sldId id="289" r:id="rId58"/>
    <p:sldId id="386" r:id="rId59"/>
    <p:sldId id="290" r:id="rId60"/>
    <p:sldId id="271" r:id="rId61"/>
    <p:sldId id="293" r:id="rId62"/>
    <p:sldId id="366" r:id="rId63"/>
    <p:sldId id="412" r:id="rId64"/>
    <p:sldId id="277" r:id="rId65"/>
    <p:sldId id="897" r:id="rId66"/>
    <p:sldId id="923" r:id="rId67"/>
    <p:sldId id="904" r:id="rId68"/>
    <p:sldId id="925" r:id="rId69"/>
    <p:sldId id="926" r:id="rId70"/>
    <p:sldId id="416" r:id="rId71"/>
    <p:sldId id="898" r:id="rId72"/>
    <p:sldId id="301" r:id="rId73"/>
    <p:sldId id="302" r:id="rId74"/>
    <p:sldId id="303" r:id="rId75"/>
    <p:sldId id="304" r:id="rId76"/>
    <p:sldId id="305" r:id="rId77"/>
    <p:sldId id="306" r:id="rId78"/>
    <p:sldId id="292" r:id="rId79"/>
    <p:sldId id="272" r:id="rId80"/>
    <p:sldId id="299" r:id="rId81"/>
    <p:sldId id="908" r:id="rId82"/>
    <p:sldId id="375" r:id="rId83"/>
    <p:sldId id="924" r:id="rId84"/>
    <p:sldId id="927" r:id="rId85"/>
    <p:sldId id="902" r:id="rId86"/>
    <p:sldId id="928" r:id="rId87"/>
    <p:sldId id="786" r:id="rId88"/>
    <p:sldId id="352" r:id="rId89"/>
    <p:sldId id="929" r:id="rId90"/>
    <p:sldId id="930" r:id="rId91"/>
    <p:sldId id="931" r:id="rId92"/>
    <p:sldId id="932" r:id="rId93"/>
    <p:sldId id="933" r:id="rId94"/>
    <p:sldId id="422" r:id="rId95"/>
    <p:sldId id="899" r:id="rId96"/>
    <p:sldId id="353" r:id="rId97"/>
    <p:sldId id="396" r:id="rId98"/>
    <p:sldId id="934" r:id="rId99"/>
    <p:sldId id="935" r:id="rId100"/>
    <p:sldId id="893" r:id="rId101"/>
    <p:sldId id="397" r:id="rId102"/>
    <p:sldId id="428" r:id="rId103"/>
    <p:sldId id="356" r:id="rId104"/>
    <p:sldId id="426" r:id="rId105"/>
    <p:sldId id="427" r:id="rId106"/>
    <p:sldId id="450" r:id="rId107"/>
    <p:sldId id="267" r:id="rId108"/>
    <p:sldId id="936" r:id="rId109"/>
    <p:sldId id="430" r:id="rId110"/>
    <p:sldId id="431" r:id="rId111"/>
    <p:sldId id="432" r:id="rId112"/>
    <p:sldId id="377" r:id="rId113"/>
    <p:sldId id="296" r:id="rId114"/>
    <p:sldId id="298" r:id="rId115"/>
    <p:sldId id="413" r:id="rId116"/>
    <p:sldId id="368" r:id="rId117"/>
    <p:sldId id="433" r:id="rId118"/>
    <p:sldId id="383" r:id="rId119"/>
    <p:sldId id="374" r:id="rId120"/>
    <p:sldId id="373" r:id="rId121"/>
    <p:sldId id="276" r:id="rId122"/>
    <p:sldId id="333" r:id="rId123"/>
    <p:sldId id="358" r:id="rId124"/>
    <p:sldId id="434" r:id="rId125"/>
    <p:sldId id="335" r:id="rId126"/>
    <p:sldId id="278" r:id="rId127"/>
    <p:sldId id="318" r:id="rId128"/>
    <p:sldId id="319" r:id="rId129"/>
    <p:sldId id="320" r:id="rId130"/>
    <p:sldId id="321" r:id="rId131"/>
    <p:sldId id="369" r:id="rId132"/>
    <p:sldId id="429" r:id="rId133"/>
    <p:sldId id="399" r:id="rId134"/>
    <p:sldId id="918" r:id="rId135"/>
    <p:sldId id="322" r:id="rId136"/>
    <p:sldId id="323" r:id="rId137"/>
    <p:sldId id="324" r:id="rId138"/>
    <p:sldId id="325" r:id="rId139"/>
    <p:sldId id="357" r:id="rId140"/>
    <p:sldId id="907" r:id="rId141"/>
    <p:sldId id="327" r:id="rId142"/>
    <p:sldId id="387" r:id="rId143"/>
    <p:sldId id="388" r:id="rId144"/>
    <p:sldId id="389" r:id="rId145"/>
    <p:sldId id="331" r:id="rId146"/>
    <p:sldId id="409" r:id="rId147"/>
    <p:sldId id="336" r:id="rId148"/>
    <p:sldId id="337" r:id="rId149"/>
    <p:sldId id="338" r:id="rId150"/>
    <p:sldId id="339" r:id="rId151"/>
    <p:sldId id="340" r:id="rId152"/>
    <p:sldId id="371" r:id="rId153"/>
    <p:sldId id="435" r:id="rId154"/>
    <p:sldId id="913" r:id="rId155"/>
    <p:sldId id="438" r:id="rId156"/>
    <p:sldId id="439" r:id="rId157"/>
    <p:sldId id="361" r:id="rId158"/>
    <p:sldId id="440" r:id="rId159"/>
    <p:sldId id="441" r:id="rId160"/>
    <p:sldId id="442" r:id="rId161"/>
    <p:sldId id="443" r:id="rId162"/>
    <p:sldId id="937" r:id="rId163"/>
    <p:sldId id="445" r:id="rId164"/>
    <p:sldId id="362" r:id="rId165"/>
    <p:sldId id="382" r:id="rId166"/>
    <p:sldId id="363" r:id="rId167"/>
    <p:sldId id="892" r:id="rId168"/>
    <p:sldId id="909" r:id="rId169"/>
    <p:sldId id="890" r:id="rId170"/>
    <p:sldId id="405" r:id="rId171"/>
    <p:sldId id="891" r:id="rId172"/>
    <p:sldId id="910" r:id="rId173"/>
    <p:sldId id="911" r:id="rId174"/>
  </p:sldIdLst>
  <p:sldSz cx="12192000" cy="6858000"/>
  <p:notesSz cx="7104063" cy="10234613"/>
  <p:defaultTextStyle>
    <a:defPPr>
      <a:defRPr lang="fr-FR"/>
    </a:defPPr>
    <a:lvl1pPr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294">
          <p15:clr>
            <a:srgbClr val="A4A3A4"/>
          </p15:clr>
        </p15:guide>
        <p15:guide id="2" pos="3840">
          <p15:clr>
            <a:srgbClr val="A4A3A4"/>
          </p15:clr>
        </p15:guide>
        <p15:guide id="3" pos="7529">
          <p15:clr>
            <a:srgbClr val="A4A3A4"/>
          </p15:clr>
        </p15:guide>
      </p15:sldGuideLst>
    </p:ext>
    <p:ext uri="{2D200454-40CA-4A62-9FC3-DE9A4176ACB9}">
      <p15:notesGuideLst xmlns:p15="http://schemas.microsoft.com/office/powerpoint/2012/main">
        <p15:guide id="1" orient="horz" pos="3203" userDrawn="1">
          <p15:clr>
            <a:srgbClr val="A4A3A4"/>
          </p15:clr>
        </p15:guide>
        <p15:guide id="2" pos="216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mation" initials="" lastIdx="11" clrIdx="0"/>
  <p:cmAuthor id="2" name="RAGEYS Elodie"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95C41D"/>
    <a:srgbClr val="94C122"/>
    <a:srgbClr val="808080"/>
    <a:srgbClr val="A5A5E9"/>
    <a:srgbClr val="FF3399"/>
    <a:srgbClr val="33CC33"/>
    <a:srgbClr val="4040B3"/>
    <a:srgbClr val="5CD65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960" autoAdjust="0"/>
  </p:normalViewPr>
  <p:slideViewPr>
    <p:cSldViewPr snapToObjects="1" showGuides="1">
      <p:cViewPr varScale="1">
        <p:scale>
          <a:sx n="78" d="100"/>
          <a:sy n="78" d="100"/>
        </p:scale>
        <p:origin x="653" y="62"/>
      </p:cViewPr>
      <p:guideLst>
        <p:guide orient="horz" pos="3294"/>
        <p:guide pos="3840"/>
        <p:guide pos="7529"/>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30547"/>
    </p:cViewPr>
  </p:sorterViewPr>
  <p:notesViewPr>
    <p:cSldViewPr snapToObjects="1" showGuides="1">
      <p:cViewPr>
        <p:scale>
          <a:sx n="100" d="100"/>
          <a:sy n="100" d="100"/>
        </p:scale>
        <p:origin x="2342" y="-1421"/>
      </p:cViewPr>
      <p:guideLst>
        <p:guide orient="horz" pos="3203"/>
        <p:guide pos="2164"/>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18.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slide" Target="slides/slide148.xml"/><Relationship Id="rId107" Type="http://schemas.openxmlformats.org/officeDocument/2006/relationships/slide" Target="slides/slide85.xml"/><Relationship Id="rId11" Type="http://schemas.openxmlformats.org/officeDocument/2006/relationships/slideMaster" Target="slideMasters/slideMaster8.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2.xml"/><Relationship Id="rId95" Type="http://schemas.openxmlformats.org/officeDocument/2006/relationships/slide" Target="slides/slide73.xml"/><Relationship Id="rId160" Type="http://schemas.openxmlformats.org/officeDocument/2006/relationships/slide" Target="slides/slide138.xml"/><Relationship Id="rId181" Type="http://schemas.openxmlformats.org/officeDocument/2006/relationships/tableStyles" Target="tableStyles.xml"/><Relationship Id="rId22" Type="http://schemas.openxmlformats.org/officeDocument/2006/relationships/slideMaster" Target="slideMasters/slideMaster19.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71" Type="http://schemas.openxmlformats.org/officeDocument/2006/relationships/slide" Target="slides/slide149.xml"/><Relationship Id="rId12" Type="http://schemas.openxmlformats.org/officeDocument/2006/relationships/slideMaster" Target="slideMasters/slideMaster9.xml"/><Relationship Id="rId33" Type="http://schemas.openxmlformats.org/officeDocument/2006/relationships/slide" Target="slides/slide11.xml"/><Relationship Id="rId108" Type="http://schemas.openxmlformats.org/officeDocument/2006/relationships/slide" Target="slides/slide86.xml"/><Relationship Id="rId129" Type="http://schemas.openxmlformats.org/officeDocument/2006/relationships/slide" Target="slides/slide107.xml"/><Relationship Id="rId54" Type="http://schemas.openxmlformats.org/officeDocument/2006/relationships/slide" Target="slides/slide32.xml"/><Relationship Id="rId75" Type="http://schemas.openxmlformats.org/officeDocument/2006/relationships/slide" Target="slides/slide53.xml"/><Relationship Id="rId96" Type="http://schemas.openxmlformats.org/officeDocument/2006/relationships/slide" Target="slides/slide74.xml"/><Relationship Id="rId140" Type="http://schemas.openxmlformats.org/officeDocument/2006/relationships/slide" Target="slides/slide118.xml"/><Relationship Id="rId161" Type="http://schemas.openxmlformats.org/officeDocument/2006/relationships/slide" Target="slides/slide139.xml"/><Relationship Id="rId6" Type="http://schemas.openxmlformats.org/officeDocument/2006/relationships/slideMaster" Target="slideMasters/slideMaster3.xml"/><Relationship Id="rId23" Type="http://schemas.openxmlformats.org/officeDocument/2006/relationships/slide" Target="slides/slide1.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slide" Target="slides/slide113.xml"/><Relationship Id="rId151" Type="http://schemas.openxmlformats.org/officeDocument/2006/relationships/slide" Target="slides/slide129.xml"/><Relationship Id="rId156" Type="http://schemas.openxmlformats.org/officeDocument/2006/relationships/slide" Target="slides/slide134.xml"/><Relationship Id="rId177" Type="http://schemas.openxmlformats.org/officeDocument/2006/relationships/commentAuthors" Target="commentAuthors.xml"/><Relationship Id="rId172" Type="http://schemas.openxmlformats.org/officeDocument/2006/relationships/slide" Target="slides/slide150.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141" Type="http://schemas.openxmlformats.org/officeDocument/2006/relationships/slide" Target="slides/slide119.xml"/><Relationship Id="rId146" Type="http://schemas.openxmlformats.org/officeDocument/2006/relationships/slide" Target="slides/slide124.xml"/><Relationship Id="rId167" Type="http://schemas.openxmlformats.org/officeDocument/2006/relationships/slide" Target="slides/slide145.xml"/><Relationship Id="rId7" Type="http://schemas.openxmlformats.org/officeDocument/2006/relationships/slideMaster" Target="slideMasters/slideMaster4.xml"/><Relationship Id="rId71" Type="http://schemas.openxmlformats.org/officeDocument/2006/relationships/slide" Target="slides/slide49.xml"/><Relationship Id="rId92" Type="http://schemas.openxmlformats.org/officeDocument/2006/relationships/slide" Target="slides/slide70.xml"/><Relationship Id="rId162" Type="http://schemas.openxmlformats.org/officeDocument/2006/relationships/slide" Target="slides/slide140.xml"/><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slide" Target="slides/slide114.xml"/><Relationship Id="rId157" Type="http://schemas.openxmlformats.org/officeDocument/2006/relationships/slide" Target="slides/slide135.xml"/><Relationship Id="rId178" Type="http://schemas.openxmlformats.org/officeDocument/2006/relationships/presProps" Target="presProps.xml"/><Relationship Id="rId61" Type="http://schemas.openxmlformats.org/officeDocument/2006/relationships/slide" Target="slides/slide39.xml"/><Relationship Id="rId82" Type="http://schemas.openxmlformats.org/officeDocument/2006/relationships/slide" Target="slides/slide60.xml"/><Relationship Id="rId152" Type="http://schemas.openxmlformats.org/officeDocument/2006/relationships/slide" Target="slides/slide130.xml"/><Relationship Id="rId173" Type="http://schemas.openxmlformats.org/officeDocument/2006/relationships/slide" Target="slides/slide15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slide" Target="slides/slide146.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17.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74" Type="http://schemas.openxmlformats.org/officeDocument/2006/relationships/slide" Target="slides/slide152.xml"/><Relationship Id="rId179" Type="http://schemas.openxmlformats.org/officeDocument/2006/relationships/viewProps" Target="viewProps.xml"/><Relationship Id="rId15" Type="http://schemas.openxmlformats.org/officeDocument/2006/relationships/slideMaster" Target="slideMasters/slideMaster12.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7.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slide" Target="slides/slide147.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theme" Target="theme/theme1.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75" Type="http://schemas.openxmlformats.org/officeDocument/2006/relationships/notesMaster" Target="notesMasters/notesMaster1.xml"/><Relationship Id="rId16" Type="http://schemas.openxmlformats.org/officeDocument/2006/relationships/slideMaster" Target="slideMasters/slideMaster13.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6" Type="http://schemas.openxmlformats.org/officeDocument/2006/relationships/handoutMaster" Target="handoutMasters/handoutMaster1.xml"/><Relationship Id="rId17" Type="http://schemas.openxmlformats.org/officeDocument/2006/relationships/slideMaster" Target="slideMasters/slideMaster14.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 Id="rId70" Type="http://schemas.openxmlformats.org/officeDocument/2006/relationships/slide" Target="slides/slide48.xml"/><Relationship Id="rId91" Type="http://schemas.openxmlformats.org/officeDocument/2006/relationships/slide" Target="slides/slide69.xml"/><Relationship Id="rId145" Type="http://schemas.openxmlformats.org/officeDocument/2006/relationships/slide" Target="slides/slide123.xml"/><Relationship Id="rId166" Type="http://schemas.openxmlformats.org/officeDocument/2006/relationships/slide" Target="slides/slide144.xml"/><Relationship Id="rId1" Type="http://schemas.openxmlformats.org/officeDocument/2006/relationships/customXml" Target="../customXml/item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hdr" sz="quarter"/>
          </p:nvPr>
        </p:nvSpPr>
        <p:spPr bwMode="auto">
          <a:xfrm>
            <a:off x="0" y="0"/>
            <a:ext cx="3079202" cy="512223"/>
          </a:xfrm>
          <a:prstGeom prst="rect">
            <a:avLst/>
          </a:prstGeom>
          <a:noFill/>
          <a:ln>
            <a:noFill/>
          </a:ln>
          <a:effectLst/>
        </p:spPr>
        <p:txBody>
          <a:bodyPr vert="horz" wrap="square" lIns="94764" tIns="47381" rIns="94764" bIns="47381" numCol="1" anchor="t" anchorCtr="0" compatLnSpc="1">
            <a:prstTxWarp prst="textNoShape">
              <a:avLst/>
            </a:prstTxWarp>
          </a:bodyPr>
          <a:lstStyle>
            <a:lvl1pPr defTabSz="948033">
              <a:defRPr sz="1200">
                <a:latin typeface="Arial" panose="020B0604020202020204" pitchFamily="34" charset="0"/>
              </a:defRPr>
            </a:lvl1pPr>
          </a:lstStyle>
          <a:p>
            <a:pPr>
              <a:defRPr/>
            </a:pPr>
            <a:endParaRPr lang="fr-FR" altLang="fr-FR"/>
          </a:p>
        </p:txBody>
      </p:sp>
      <p:sp>
        <p:nvSpPr>
          <p:cNvPr id="268291" name="Rectangle 3"/>
          <p:cNvSpPr>
            <a:spLocks noGrp="1" noChangeArrowheads="1"/>
          </p:cNvSpPr>
          <p:nvPr>
            <p:ph type="dt" sz="quarter" idx="1"/>
          </p:nvPr>
        </p:nvSpPr>
        <p:spPr bwMode="auto">
          <a:xfrm>
            <a:off x="4023203" y="0"/>
            <a:ext cx="3079202" cy="512223"/>
          </a:xfrm>
          <a:prstGeom prst="rect">
            <a:avLst/>
          </a:prstGeom>
          <a:noFill/>
          <a:ln>
            <a:noFill/>
          </a:ln>
          <a:effectLst/>
        </p:spPr>
        <p:txBody>
          <a:bodyPr vert="horz" wrap="square" lIns="94764" tIns="47381" rIns="94764" bIns="47381" numCol="1" anchor="t" anchorCtr="0" compatLnSpc="1">
            <a:prstTxWarp prst="textNoShape">
              <a:avLst/>
            </a:prstTxWarp>
          </a:bodyPr>
          <a:lstStyle>
            <a:lvl1pPr algn="r" defTabSz="948033">
              <a:defRPr sz="1200">
                <a:latin typeface="Arial" panose="020B0604020202020204" pitchFamily="34" charset="0"/>
              </a:defRPr>
            </a:lvl1pPr>
          </a:lstStyle>
          <a:p>
            <a:pPr>
              <a:defRPr/>
            </a:pPr>
            <a:endParaRPr lang="fr-FR" altLang="fr-FR"/>
          </a:p>
        </p:txBody>
      </p:sp>
      <p:sp>
        <p:nvSpPr>
          <p:cNvPr id="268292" name="Rectangle 4"/>
          <p:cNvSpPr>
            <a:spLocks noGrp="1" noChangeArrowheads="1"/>
          </p:cNvSpPr>
          <p:nvPr>
            <p:ph type="ftr" sz="quarter" idx="2"/>
          </p:nvPr>
        </p:nvSpPr>
        <p:spPr bwMode="auto">
          <a:xfrm>
            <a:off x="0" y="9720755"/>
            <a:ext cx="3079202" cy="512223"/>
          </a:xfrm>
          <a:prstGeom prst="rect">
            <a:avLst/>
          </a:prstGeom>
          <a:noFill/>
          <a:ln>
            <a:noFill/>
          </a:ln>
          <a:effectLst/>
        </p:spPr>
        <p:txBody>
          <a:bodyPr vert="horz" wrap="square" lIns="94764" tIns="47381" rIns="94764" bIns="47381" numCol="1" anchor="b" anchorCtr="0" compatLnSpc="1">
            <a:prstTxWarp prst="textNoShape">
              <a:avLst/>
            </a:prstTxWarp>
          </a:bodyPr>
          <a:lstStyle>
            <a:lvl1pPr defTabSz="948033">
              <a:defRPr sz="1200">
                <a:latin typeface="Arial" panose="020B0604020202020204" pitchFamily="34" charset="0"/>
              </a:defRPr>
            </a:lvl1pPr>
          </a:lstStyle>
          <a:p>
            <a:pPr>
              <a:defRPr/>
            </a:pPr>
            <a:endParaRPr lang="fr-FR" altLang="fr-FR"/>
          </a:p>
        </p:txBody>
      </p:sp>
      <p:sp>
        <p:nvSpPr>
          <p:cNvPr id="268293" name="Rectangle 5"/>
          <p:cNvSpPr>
            <a:spLocks noGrp="1" noChangeArrowheads="1"/>
          </p:cNvSpPr>
          <p:nvPr>
            <p:ph type="sldNum" sz="quarter" idx="3"/>
          </p:nvPr>
        </p:nvSpPr>
        <p:spPr bwMode="auto">
          <a:xfrm>
            <a:off x="4023203" y="9720755"/>
            <a:ext cx="3079202" cy="512223"/>
          </a:xfrm>
          <a:prstGeom prst="rect">
            <a:avLst/>
          </a:prstGeom>
          <a:noFill/>
          <a:ln>
            <a:noFill/>
          </a:ln>
          <a:effectLst/>
        </p:spPr>
        <p:txBody>
          <a:bodyPr vert="horz" wrap="square" lIns="94764" tIns="47381" rIns="94764" bIns="47381" numCol="1" anchor="b" anchorCtr="0" compatLnSpc="1">
            <a:prstTxWarp prst="textNoShape">
              <a:avLst/>
            </a:prstTxWarp>
          </a:bodyPr>
          <a:lstStyle>
            <a:lvl1pPr algn="r">
              <a:defRPr sz="1200">
                <a:latin typeface="Arial" panose="020B0604020202020204" pitchFamily="34" charset="0"/>
              </a:defRPr>
            </a:lvl1pPr>
          </a:lstStyle>
          <a:p>
            <a:fld id="{781DC9E6-9477-4203-98BE-CC9F0BA1C5A1}" type="slidenum">
              <a:rPr lang="fr-FR" altLang="fr-FR"/>
              <a:pPr/>
              <a:t>‹N°›</a:t>
            </a:fld>
            <a:endParaRPr lang="fr-FR" altLang="fr-FR"/>
          </a:p>
        </p:txBody>
      </p:sp>
    </p:spTree>
    <p:extLst>
      <p:ext uri="{BB962C8B-B14F-4D97-AF65-F5344CB8AC3E}">
        <p14:creationId xmlns:p14="http://schemas.microsoft.com/office/powerpoint/2010/main" val="213733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79202" cy="512223"/>
          </a:xfrm>
          <a:prstGeom prst="rect">
            <a:avLst/>
          </a:prstGeom>
          <a:noFill/>
          <a:ln>
            <a:noFill/>
          </a:ln>
          <a:effectLst/>
        </p:spPr>
        <p:txBody>
          <a:bodyPr vert="horz" wrap="square" lIns="94764" tIns="47381" rIns="94764" bIns="47381" numCol="1" anchor="t" anchorCtr="0" compatLnSpc="1">
            <a:prstTxWarp prst="textNoShape">
              <a:avLst/>
            </a:prstTxWarp>
          </a:bodyPr>
          <a:lstStyle>
            <a:lvl1pPr defTabSz="948033">
              <a:defRPr sz="1200">
                <a:latin typeface="Arial" panose="020B0604020202020204" pitchFamily="34" charset="0"/>
              </a:defRPr>
            </a:lvl1pPr>
          </a:lstStyle>
          <a:p>
            <a:pPr>
              <a:defRPr/>
            </a:pPr>
            <a:endParaRPr lang="fr-FR" altLang="fr-FR"/>
          </a:p>
        </p:txBody>
      </p:sp>
      <p:sp>
        <p:nvSpPr>
          <p:cNvPr id="23555" name="Rectangle 3"/>
          <p:cNvSpPr>
            <a:spLocks noGrp="1" noChangeArrowheads="1"/>
          </p:cNvSpPr>
          <p:nvPr>
            <p:ph type="dt" idx="1"/>
          </p:nvPr>
        </p:nvSpPr>
        <p:spPr bwMode="auto">
          <a:xfrm>
            <a:off x="4023203" y="0"/>
            <a:ext cx="3079202" cy="512223"/>
          </a:xfrm>
          <a:prstGeom prst="rect">
            <a:avLst/>
          </a:prstGeom>
          <a:noFill/>
          <a:ln>
            <a:noFill/>
          </a:ln>
          <a:effectLst/>
        </p:spPr>
        <p:txBody>
          <a:bodyPr vert="horz" wrap="square" lIns="94764" tIns="47381" rIns="94764" bIns="47381" numCol="1" anchor="t" anchorCtr="0" compatLnSpc="1">
            <a:prstTxWarp prst="textNoShape">
              <a:avLst/>
            </a:prstTxWarp>
          </a:bodyPr>
          <a:lstStyle>
            <a:lvl1pPr algn="r" defTabSz="948033">
              <a:defRPr sz="1200">
                <a:latin typeface="Arial" panose="020B0604020202020204" pitchFamily="34" charset="0"/>
              </a:defRPr>
            </a:lvl1pPr>
          </a:lstStyle>
          <a:p>
            <a:pPr>
              <a:defRPr/>
            </a:pPr>
            <a:endParaRPr lang="fr-FR" altLang="fr-FR"/>
          </a:p>
        </p:txBody>
      </p:sp>
      <p:sp>
        <p:nvSpPr>
          <p:cNvPr id="107524" name="Rectangle 4"/>
          <p:cNvSpPr>
            <a:spLocks noGrp="1" noRot="1" noChangeAspect="1" noChangeArrowheads="1" noTextEdit="1"/>
          </p:cNvSpPr>
          <p:nvPr>
            <p:ph type="sldImg" idx="2"/>
          </p:nvPr>
        </p:nvSpPr>
        <p:spPr bwMode="auto">
          <a:xfrm>
            <a:off x="144463" y="768350"/>
            <a:ext cx="6824662"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710075" y="4862016"/>
            <a:ext cx="5683914" cy="4605085"/>
          </a:xfrm>
          <a:prstGeom prst="rect">
            <a:avLst/>
          </a:prstGeom>
          <a:noFill/>
          <a:ln>
            <a:noFill/>
          </a:ln>
          <a:effectLst/>
        </p:spPr>
        <p:txBody>
          <a:bodyPr vert="horz" wrap="square" lIns="94764" tIns="47381" rIns="94764" bIns="47381"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23558" name="Rectangle 6"/>
          <p:cNvSpPr>
            <a:spLocks noGrp="1" noChangeArrowheads="1"/>
          </p:cNvSpPr>
          <p:nvPr>
            <p:ph type="ftr" sz="quarter" idx="4"/>
          </p:nvPr>
        </p:nvSpPr>
        <p:spPr bwMode="auto">
          <a:xfrm>
            <a:off x="0" y="9720755"/>
            <a:ext cx="3079202" cy="512223"/>
          </a:xfrm>
          <a:prstGeom prst="rect">
            <a:avLst/>
          </a:prstGeom>
          <a:noFill/>
          <a:ln>
            <a:noFill/>
          </a:ln>
          <a:effectLst/>
        </p:spPr>
        <p:txBody>
          <a:bodyPr vert="horz" wrap="square" lIns="94764" tIns="47381" rIns="94764" bIns="47381" numCol="1" anchor="b" anchorCtr="0" compatLnSpc="1">
            <a:prstTxWarp prst="textNoShape">
              <a:avLst/>
            </a:prstTxWarp>
          </a:bodyPr>
          <a:lstStyle>
            <a:lvl1pPr defTabSz="948033">
              <a:defRPr sz="1200">
                <a:latin typeface="Arial" panose="020B0604020202020204" pitchFamily="34" charset="0"/>
              </a:defRPr>
            </a:lvl1pPr>
          </a:lstStyle>
          <a:p>
            <a:pPr>
              <a:defRPr/>
            </a:pPr>
            <a:endParaRPr lang="fr-FR" altLang="fr-FR"/>
          </a:p>
        </p:txBody>
      </p:sp>
    </p:spTree>
    <p:extLst>
      <p:ext uri="{BB962C8B-B14F-4D97-AF65-F5344CB8AC3E}">
        <p14:creationId xmlns:p14="http://schemas.microsoft.com/office/powerpoint/2010/main" val="3020243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heoncologist.onlinelibrary.wiley.com/doi/10.1002/onco.1354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mailto:contact@cdfh.fr"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ChangeArrowheads="1" noTextEdit="1"/>
          </p:cNvSpPr>
          <p:nvPr>
            <p:ph type="sldImg"/>
          </p:nvPr>
        </p:nvSpPr>
        <p:spPr>
          <a:xfrm>
            <a:off x="563563" y="768350"/>
            <a:ext cx="5949950" cy="3346450"/>
          </a:xfrm>
          <a:ln/>
        </p:spPr>
      </p:sp>
      <p:sp>
        <p:nvSpPr>
          <p:cNvPr id="2" name="Espace réservé des notes 1">
            <a:extLst>
              <a:ext uri="{FF2B5EF4-FFF2-40B4-BE49-F238E27FC236}">
                <a16:creationId xmlns:a16="http://schemas.microsoft.com/office/drawing/2014/main" id="{D2995DC7-20DD-4A3E-9DBE-584429CA002D}"/>
              </a:ext>
            </a:extLst>
          </p:cNvPr>
          <p:cNvSpPr>
            <a:spLocks noGrp="1"/>
          </p:cNvSpPr>
          <p:nvPr>
            <p:ph type="body" idx="1"/>
          </p:nvPr>
        </p:nvSpPr>
        <p:spPr>
          <a:xfrm>
            <a:off x="710074" y="4862016"/>
            <a:ext cx="6304400" cy="4605085"/>
          </a:xfrm>
        </p:spPr>
        <p:txBody>
          <a:bodyPr/>
          <a:lstStyle/>
          <a:p>
            <a:pPr defTabSz="947958" eaLnBrk="1" hangingPunct="1">
              <a:defRPr/>
            </a:pPr>
            <a:r>
              <a:rPr lang="fr-FR" altLang="fr-FR" b="1" u="sng" dirty="0">
                <a:solidFill>
                  <a:srgbClr val="000000"/>
                </a:solidFill>
              </a:rPr>
              <a:t>Commentaires</a:t>
            </a:r>
            <a:r>
              <a:rPr lang="fr-FR" altLang="fr-FR" b="1" dirty="0">
                <a:solidFill>
                  <a:srgbClr val="000000"/>
                </a:solidFill>
              </a:rPr>
              <a:t>				</a:t>
            </a:r>
            <a:r>
              <a:rPr lang="fr-FR" altLang="fr-FR" sz="2400" b="1" dirty="0">
                <a:solidFill>
                  <a:srgbClr val="000000"/>
                </a:solidFill>
                <a:sym typeface="Wingdings" panose="05000000000000000000" pitchFamily="2" charset="2"/>
              </a:rPr>
              <a:t></a:t>
            </a:r>
          </a:p>
          <a:p>
            <a:pPr defTabSz="947958" eaLnBrk="1" hangingPunct="1">
              <a:defRPr/>
            </a:pPr>
            <a:endParaRPr lang="fr-FR" altLang="fr-FR" b="1" dirty="0">
              <a:solidFill>
                <a:srgbClr val="000000"/>
              </a:solidFill>
              <a:sym typeface="Wingdings" panose="05000000000000000000" pitchFamily="2" charset="2"/>
            </a:endParaRPr>
          </a:p>
          <a:p>
            <a:pPr defTabSz="947958" eaLnBrk="1" hangingPunct="1">
              <a:spcBef>
                <a:spcPts val="0"/>
              </a:spcBef>
              <a:buFontTx/>
              <a:buChar char="•"/>
              <a:defRPr/>
            </a:pPr>
            <a:r>
              <a:rPr lang="fr-FR" altLang="fr-FR" b="1" dirty="0">
                <a:solidFill>
                  <a:srgbClr val="000000"/>
                </a:solidFill>
              </a:rPr>
              <a:t> Présentation des 2 enseignants : pharmacien et médecin</a:t>
            </a:r>
          </a:p>
          <a:p>
            <a:pPr defTabSz="947958" eaLnBrk="1" hangingPunct="1">
              <a:buFont typeface="Wingdings" panose="05000000000000000000" pitchFamily="2" charset="2"/>
              <a:buChar char="è"/>
              <a:defRPr/>
            </a:pPr>
            <a:r>
              <a:rPr lang="fr-FR" altLang="fr-FR" dirty="0">
                <a:solidFill>
                  <a:srgbClr val="000000"/>
                </a:solidFill>
                <a:sym typeface="Wingdings" panose="05000000000000000000" pitchFamily="2" charset="2"/>
              </a:rPr>
              <a:t> qui je suis</a:t>
            </a:r>
          </a:p>
          <a:p>
            <a:pPr defTabSz="947958" eaLnBrk="1" hangingPunct="1">
              <a:buFont typeface="Wingdings" panose="05000000000000000000" pitchFamily="2" charset="2"/>
              <a:buChar char="è"/>
              <a:defRPr/>
            </a:pPr>
            <a:r>
              <a:rPr lang="fr-FR" altLang="fr-FR" dirty="0">
                <a:solidFill>
                  <a:srgbClr val="000000"/>
                </a:solidFill>
                <a:sym typeface="Wingdings" panose="05000000000000000000" pitchFamily="2" charset="2"/>
              </a:rPr>
              <a:t> mon expérience en homéopathie et en oncologie</a:t>
            </a:r>
          </a:p>
          <a:p>
            <a:pPr defTabSz="947958" eaLnBrk="1" hangingPunct="1">
              <a:buFont typeface="Wingdings" panose="05000000000000000000" pitchFamily="2" charset="2"/>
              <a:buChar char="è"/>
              <a:defRPr/>
            </a:pPr>
            <a:r>
              <a:rPr lang="fr-FR" altLang="fr-FR" dirty="0">
                <a:solidFill>
                  <a:srgbClr val="000000"/>
                </a:solidFill>
                <a:sym typeface="Wingdings" panose="05000000000000000000" pitchFamily="2" charset="2"/>
              </a:rPr>
              <a:t>ce que ça m’apporte dans mon cabinet, dans mon officine</a:t>
            </a:r>
          </a:p>
          <a:p>
            <a:pPr defTabSz="947958" eaLnBrk="1" hangingPunct="1">
              <a:defRPr/>
            </a:pPr>
            <a:endParaRPr lang="fr-FR" altLang="fr-FR" dirty="0">
              <a:solidFill>
                <a:srgbClr val="000000"/>
              </a:solidFill>
              <a:sym typeface="Wingdings" panose="05000000000000000000" pitchFamily="2" charset="2"/>
            </a:endParaRPr>
          </a:p>
          <a:p>
            <a:endParaRPr lang="fr-FR" dirty="0"/>
          </a:p>
        </p:txBody>
      </p:sp>
    </p:spTree>
    <p:extLst>
      <p:ext uri="{BB962C8B-B14F-4D97-AF65-F5344CB8AC3E}">
        <p14:creationId xmlns:p14="http://schemas.microsoft.com/office/powerpoint/2010/main" val="295925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noTextEdit="1"/>
          </p:cNvSpPr>
          <p:nvPr>
            <p:ph type="sldImg"/>
          </p:nvPr>
        </p:nvSpPr>
        <p:spPr>
          <a:xfrm>
            <a:off x="582613" y="776288"/>
            <a:ext cx="5934075" cy="3338512"/>
          </a:xfrm>
          <a:ln/>
        </p:spPr>
      </p:sp>
      <p:sp>
        <p:nvSpPr>
          <p:cNvPr id="8" name="Espace réservé des notes 7">
            <a:extLst>
              <a:ext uri="{FF2B5EF4-FFF2-40B4-BE49-F238E27FC236}">
                <a16:creationId xmlns:a16="http://schemas.microsoft.com/office/drawing/2014/main" id="{960863F7-41A0-420E-BF4E-5441E08DDFF2}"/>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100" b="1" i="0" u="sng"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Commentaires</a:t>
            </a:r>
            <a:r>
              <a:rPr kumimoji="0" lang="fr-FR" altLang="fr-FR" sz="11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1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MS Outlook" panose="05010100010000000000" pitchFamily="2" charset="2"/>
              <a:buNone/>
              <a:tabLst/>
              <a:defRPr/>
            </a:pPr>
            <a:r>
              <a:rPr kumimoji="0" lang="fr-FR" altLang="fr-FR" sz="15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Webdings" panose="05030102010509060703" pitchFamily="18" charset="2"/>
              </a:rPr>
              <a:t></a:t>
            </a:r>
            <a:r>
              <a:rPr kumimoji="0" lang="fr-FR" altLang="fr-FR" sz="11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Webdings" panose="05030102010509060703" pitchFamily="18" charset="2"/>
              </a:rPr>
              <a:t> </a:t>
            </a:r>
            <a:r>
              <a:rPr kumimoji="0" lang="fr-FR" altLang="fr-FR" sz="1100" b="1" i="0" u="sng"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Webdings" panose="05030102010509060703" pitchFamily="18" charset="2"/>
              </a:rPr>
              <a:t>Conseil animation</a:t>
            </a:r>
            <a:endParaRPr kumimoji="0" lang="fr-FR" altLang="fr-FR" sz="1100" b="1" i="0" u="sng"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MS Outlook" panose="05010100010000000000"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1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MS Outlook" panose="05010100010000000000" pitchFamily="2" charset="2"/>
              </a:rPr>
              <a:t>Intégrer de l’interactivité dans l’animation </a:t>
            </a:r>
            <a:r>
              <a:rPr kumimoji="0" lang="fr-FR" altLang="fr-FR" sz="11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MS Outlook" panose="05010100010000000000" pitchFamily="2" charset="2"/>
              </a:rPr>
              <a:t>afin d’impliquer le groupe et maintenir l’attention (</a:t>
            </a:r>
            <a:r>
              <a:rPr kumimoji="0" lang="fr-FR" altLang="fr-FR" sz="11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MS Outlook" panose="05010100010000000000" pitchFamily="2" charset="2"/>
              </a:rPr>
              <a:t>les interpeller</a:t>
            </a:r>
            <a:r>
              <a:rPr kumimoji="0" lang="fr-FR" altLang="fr-FR" sz="11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sym typeface="MS Outlook" panose="05010100010000000000" pitchFamily="2" charset="2"/>
              </a:rPr>
              <a:t> en leur posant régulièrement des questions du tac-o-tac pour utiliser ce qu’ils savent déjà) </a:t>
            </a:r>
          </a:p>
          <a:p>
            <a:endParaRPr lang="fr-FR" dirty="0"/>
          </a:p>
        </p:txBody>
      </p:sp>
    </p:spTree>
    <p:extLst>
      <p:ext uri="{BB962C8B-B14F-4D97-AF65-F5344CB8AC3E}">
        <p14:creationId xmlns:p14="http://schemas.microsoft.com/office/powerpoint/2010/main" val="23903915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265994" cy="4605085"/>
          </a:xfrm>
        </p:spPr>
        <p:txBody>
          <a:bodyPr/>
          <a:lstStyle/>
          <a:p>
            <a:pPr>
              <a:spcBef>
                <a:spcPct val="0"/>
              </a:spcBef>
            </a:pPr>
            <a:r>
              <a:rPr lang="fr-FR" altLang="fr-FR" b="1" u="sng" dirty="0"/>
              <a:t>Commentaires</a:t>
            </a:r>
          </a:p>
          <a:p>
            <a:endParaRPr lang="fr-FR" altLang="fr-FR" dirty="0"/>
          </a:p>
          <a:p>
            <a:endParaRPr lang="fr-FR" altLang="fr-FR" i="1" dirty="0"/>
          </a:p>
          <a:p>
            <a:pPr>
              <a:spcBef>
                <a:spcPct val="0"/>
              </a:spcBef>
              <a:buFontTx/>
              <a:buChar char="•"/>
            </a:pPr>
            <a:r>
              <a:rPr lang="fr-FR" altLang="fr-FR" dirty="0"/>
              <a:t> </a:t>
            </a:r>
            <a:r>
              <a:rPr lang="fr-FR" altLang="fr-FR" b="1" dirty="0"/>
              <a:t>Arbre décisionnel à télécharger</a:t>
            </a:r>
            <a:r>
              <a:rPr lang="fr-FR" altLang="fr-FR" dirty="0"/>
              <a:t> sous </a:t>
            </a:r>
            <a:r>
              <a:rPr lang="fr-FR" altLang="fr-FR" u="sng" dirty="0"/>
              <a:t>www.cdfh.fr </a:t>
            </a:r>
            <a:r>
              <a:rPr lang="fr-FR" altLang="fr-FR" dirty="0"/>
              <a:t>sous </a:t>
            </a:r>
            <a:r>
              <a:rPr lang="fr-FR" altLang="fr-FR" b="1" dirty="0"/>
              <a:t>l’espace personnel</a:t>
            </a:r>
            <a:r>
              <a:rPr lang="fr-FR" altLang="fr-FR" dirty="0"/>
              <a:t> des stagiaires en fin de formation (envoi de leurs codes d’accès en fin de J1)</a:t>
            </a:r>
          </a:p>
          <a:p>
            <a:pPr marL="177742" indent="-177742">
              <a:spcBef>
                <a:spcPct val="0"/>
              </a:spcBef>
              <a:buFont typeface="Arial" panose="020B0604020202020204" pitchFamily="34" charset="0"/>
              <a:buChar char="•"/>
            </a:pPr>
            <a:r>
              <a:rPr lang="fr-FR" altLang="fr-FR" dirty="0"/>
              <a:t>penser à </a:t>
            </a:r>
            <a:r>
              <a:rPr lang="fr-FR" altLang="fr-FR" dirty="0" err="1"/>
              <a:t>Phosphoricum</a:t>
            </a:r>
            <a:r>
              <a:rPr lang="fr-FR" altLang="fr-FR" dirty="0"/>
              <a:t> </a:t>
            </a:r>
            <a:r>
              <a:rPr lang="fr-FR" altLang="fr-FR" dirty="0" err="1"/>
              <a:t>acidum</a:t>
            </a:r>
            <a:r>
              <a:rPr lang="fr-FR" altLang="fr-FR" dirty="0"/>
              <a:t> 15 CH si fatigue ++, </a:t>
            </a:r>
            <a:r>
              <a:rPr lang="fr-FR" altLang="fr-FR" dirty="0" err="1"/>
              <a:t>Muriaticum</a:t>
            </a:r>
            <a:r>
              <a:rPr lang="fr-FR" altLang="fr-FR" dirty="0"/>
              <a:t> </a:t>
            </a:r>
            <a:r>
              <a:rPr lang="fr-FR" altLang="fr-FR" dirty="0" err="1"/>
              <a:t>acidum</a:t>
            </a:r>
            <a:r>
              <a:rPr lang="fr-FR" altLang="fr-FR" dirty="0"/>
              <a:t> 9 CH si éruption </a:t>
            </a:r>
            <a:r>
              <a:rPr lang="fr-FR" altLang="fr-FR" dirty="0" err="1"/>
              <a:t>papulovésiculeuse</a:t>
            </a:r>
            <a:r>
              <a:rPr lang="fr-FR" altLang="fr-FR" dirty="0"/>
              <a:t> </a:t>
            </a:r>
            <a:r>
              <a:rPr lang="fr-FR" altLang="fr-FR" dirty="0" err="1"/>
              <a:t>pruriante</a:t>
            </a:r>
            <a:r>
              <a:rPr lang="fr-FR" altLang="fr-FR" dirty="0"/>
              <a:t> type lucite </a:t>
            </a:r>
          </a:p>
          <a:p>
            <a:pPr>
              <a:spcBef>
                <a:spcPct val="0"/>
              </a:spcBef>
            </a:pPr>
            <a:endParaRPr lang="fr-FR" altLang="fr-FR" dirty="0"/>
          </a:p>
          <a:p>
            <a:pPr marL="177742" indent="-177742">
              <a:spcBef>
                <a:spcPct val="0"/>
              </a:spcBef>
              <a:buFont typeface="Arial" panose="020B0604020202020204" pitchFamily="34" charset="0"/>
              <a:buChar char="•"/>
            </a:pPr>
            <a:r>
              <a:rPr lang="fr-FR" altLang="fr-FR" dirty="0"/>
              <a:t>Penser aux autres localisations de la radiothérapie : vessie, cerveau, larynx …</a:t>
            </a:r>
          </a:p>
          <a:p>
            <a:endParaRPr lang="fr-FR" dirty="0"/>
          </a:p>
          <a:p>
            <a:r>
              <a:rPr lang="fr-FR" dirty="0">
                <a:sym typeface="MS Outlook" panose="05010100010000000000" pitchFamily="2" charset="2"/>
              </a:rPr>
              <a:t> Radium </a:t>
            </a:r>
            <a:r>
              <a:rPr lang="fr-FR" dirty="0" err="1">
                <a:sym typeface="MS Outlook" panose="05010100010000000000" pitchFamily="2" charset="2"/>
              </a:rPr>
              <a:t>bromatum</a:t>
            </a:r>
            <a:r>
              <a:rPr lang="fr-FR" dirty="0">
                <a:sym typeface="MS Outlook" panose="05010100010000000000" pitchFamily="2" charset="2"/>
              </a:rPr>
              <a:t> est une souche plus coûteuse (obtention + enregistrement), le médicament a un prix plus élevé que les autres médicaments unitaires.</a:t>
            </a:r>
            <a:endParaRPr lang="fr-FR" dirty="0"/>
          </a:p>
        </p:txBody>
      </p:sp>
    </p:spTree>
    <p:extLst>
      <p:ext uri="{BB962C8B-B14F-4D97-AF65-F5344CB8AC3E}">
        <p14:creationId xmlns:p14="http://schemas.microsoft.com/office/powerpoint/2010/main" val="7759121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xfrm>
            <a:off x="623888" y="768350"/>
            <a:ext cx="5949950" cy="3346450"/>
          </a:xfrm>
          <a:ln/>
        </p:spPr>
      </p:sp>
      <p:sp>
        <p:nvSpPr>
          <p:cNvPr id="146435" name="Rectangle 5"/>
          <p:cNvSpPr>
            <a:spLocks noChangeArrowheads="1"/>
          </p:cNvSpPr>
          <p:nvPr/>
        </p:nvSpPr>
        <p:spPr bwMode="auto">
          <a:xfrm>
            <a:off x="0" y="0"/>
            <a:ext cx="192450" cy="66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771" tIns="47384" rIns="94771" bIns="47384" anchor="ctr">
            <a:spAutoFit/>
          </a:bodyPr>
          <a:lstStyle>
            <a:lvl1pPr defTabSz="947738">
              <a:defRPr>
                <a:solidFill>
                  <a:schemeClr val="tx1"/>
                </a:solidFill>
                <a:latin typeface="Tahoma" panose="020B0604030504040204" pitchFamily="34" charset="0"/>
                <a:cs typeface="Arial" panose="020B0604020202020204" pitchFamily="34" charset="0"/>
              </a:defRPr>
            </a:lvl1pPr>
            <a:lvl2pPr marL="742950" indent="-285750" defTabSz="947738">
              <a:defRPr>
                <a:solidFill>
                  <a:schemeClr val="tx1"/>
                </a:solidFill>
                <a:latin typeface="Tahoma" panose="020B0604030504040204" pitchFamily="34" charset="0"/>
                <a:cs typeface="Arial" panose="020B0604020202020204" pitchFamily="34" charset="0"/>
              </a:defRPr>
            </a:lvl2pPr>
            <a:lvl3pPr marL="1143000" indent="-228600" defTabSz="947738">
              <a:defRPr>
                <a:solidFill>
                  <a:schemeClr val="tx1"/>
                </a:solidFill>
                <a:latin typeface="Tahoma" panose="020B0604030504040204" pitchFamily="34" charset="0"/>
                <a:cs typeface="Arial" panose="020B0604020202020204" pitchFamily="34" charset="0"/>
              </a:defRPr>
            </a:lvl3pPr>
            <a:lvl4pPr marL="1600200" indent="-228600" defTabSz="947738">
              <a:defRPr>
                <a:solidFill>
                  <a:schemeClr val="tx1"/>
                </a:solidFill>
                <a:latin typeface="Tahoma" panose="020B0604030504040204" pitchFamily="34" charset="0"/>
                <a:cs typeface="Arial" panose="020B0604020202020204" pitchFamily="34" charset="0"/>
              </a:defRPr>
            </a:lvl4pPr>
            <a:lvl5pPr marL="2057400" indent="-228600" defTabSz="947738">
              <a:defRPr>
                <a:solidFill>
                  <a:schemeClr val="tx1"/>
                </a:solidFill>
                <a:latin typeface="Tahoma" panose="020B0604030504040204" pitchFamily="34" charset="0"/>
                <a:cs typeface="Arial" panose="020B0604020202020204" pitchFamily="34" charset="0"/>
              </a:defRPr>
            </a:lvl5pPr>
            <a:lvl6pPr marL="25146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Arial" panose="020B0604020202020204" pitchFamily="34" charset="0"/>
            </a:endParaRPr>
          </a:p>
          <a:p>
            <a:pPr eaLnBrk="0" hangingPunct="0"/>
            <a:endParaRPr lang="fr-FR" altLang="fr-FR">
              <a:latin typeface="Arial" panose="020B0604020202020204" pitchFamily="34" charset="0"/>
            </a:endParaRPr>
          </a:p>
        </p:txBody>
      </p:sp>
      <p:sp>
        <p:nvSpPr>
          <p:cNvPr id="146436" name="Rectangle 6"/>
          <p:cNvSpPr>
            <a:spLocks noChangeArrowheads="1"/>
          </p:cNvSpPr>
          <p:nvPr/>
        </p:nvSpPr>
        <p:spPr bwMode="auto">
          <a:xfrm>
            <a:off x="0" y="0"/>
            <a:ext cx="192450" cy="66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771" tIns="47384" rIns="94771" bIns="47384" anchor="ctr">
            <a:spAutoFit/>
          </a:bodyPr>
          <a:lstStyle>
            <a:lvl1pPr defTabSz="947738">
              <a:defRPr>
                <a:solidFill>
                  <a:schemeClr val="tx1"/>
                </a:solidFill>
                <a:latin typeface="Tahoma" panose="020B0604030504040204" pitchFamily="34" charset="0"/>
                <a:cs typeface="Arial" panose="020B0604020202020204" pitchFamily="34" charset="0"/>
              </a:defRPr>
            </a:lvl1pPr>
            <a:lvl2pPr marL="742950" indent="-285750" defTabSz="947738">
              <a:defRPr>
                <a:solidFill>
                  <a:schemeClr val="tx1"/>
                </a:solidFill>
                <a:latin typeface="Tahoma" panose="020B0604030504040204" pitchFamily="34" charset="0"/>
                <a:cs typeface="Arial" panose="020B0604020202020204" pitchFamily="34" charset="0"/>
              </a:defRPr>
            </a:lvl2pPr>
            <a:lvl3pPr marL="1143000" indent="-228600" defTabSz="947738">
              <a:defRPr>
                <a:solidFill>
                  <a:schemeClr val="tx1"/>
                </a:solidFill>
                <a:latin typeface="Tahoma" panose="020B0604030504040204" pitchFamily="34" charset="0"/>
                <a:cs typeface="Arial" panose="020B0604020202020204" pitchFamily="34" charset="0"/>
              </a:defRPr>
            </a:lvl3pPr>
            <a:lvl4pPr marL="1600200" indent="-228600" defTabSz="947738">
              <a:defRPr>
                <a:solidFill>
                  <a:schemeClr val="tx1"/>
                </a:solidFill>
                <a:latin typeface="Tahoma" panose="020B0604030504040204" pitchFamily="34" charset="0"/>
                <a:cs typeface="Arial" panose="020B0604020202020204" pitchFamily="34" charset="0"/>
              </a:defRPr>
            </a:lvl4pPr>
            <a:lvl5pPr marL="2057400" indent="-228600" defTabSz="947738">
              <a:defRPr>
                <a:solidFill>
                  <a:schemeClr val="tx1"/>
                </a:solidFill>
                <a:latin typeface="Tahoma" panose="020B0604030504040204" pitchFamily="34" charset="0"/>
                <a:cs typeface="Arial" panose="020B0604020202020204" pitchFamily="34" charset="0"/>
              </a:defRPr>
            </a:lvl5pPr>
            <a:lvl6pPr marL="25146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947738"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Arial" panose="020B0604020202020204" pitchFamily="34" charset="0"/>
            </a:endParaRPr>
          </a:p>
          <a:p>
            <a:pPr eaLnBrk="0" hangingPunct="0"/>
            <a:endParaRPr lang="fr-FR" altLang="fr-FR">
              <a:latin typeface="Arial" panose="020B0604020202020204" pitchFamily="34" charset="0"/>
            </a:endParaRPr>
          </a:p>
        </p:txBody>
      </p:sp>
      <p:sp>
        <p:nvSpPr>
          <p:cNvPr id="2" name="Espace réservé des commentaires 1"/>
          <p:cNvSpPr>
            <a:spLocks noGrp="1"/>
          </p:cNvSpPr>
          <p:nvPr>
            <p:ph type="body" sz="quarter" idx="10"/>
          </p:nvPr>
        </p:nvSpPr>
        <p:spPr>
          <a:xfrm>
            <a:off x="710075" y="4634734"/>
            <a:ext cx="6303621" cy="4605085"/>
          </a:xfrm>
        </p:spPr>
        <p:txBody>
          <a:bodyPr/>
          <a:lstStyle/>
          <a:p>
            <a:pPr>
              <a:spcBef>
                <a:spcPts val="0"/>
              </a:spcBef>
              <a:spcAft>
                <a:spcPts val="0"/>
              </a:spcAft>
            </a:pPr>
            <a:r>
              <a:rPr lang="fr-FR" b="1" u="sng" dirty="0">
                <a:effectLst/>
                <a:latin typeface="Arial" panose="020B0604020202020204" pitchFamily="34" charset="0"/>
              </a:rPr>
              <a:t>Commentaires</a:t>
            </a:r>
          </a:p>
          <a:p>
            <a:pPr>
              <a:spcBef>
                <a:spcPts val="0"/>
              </a:spcBef>
              <a:spcAft>
                <a:spcPts val="0"/>
              </a:spcAft>
            </a:pPr>
            <a:endParaRPr lang="fr-FR" b="1" u="sng" dirty="0">
              <a:effectLst/>
              <a:latin typeface="Arial" panose="020B0604020202020204" pitchFamily="34" charset="0"/>
            </a:endParaRPr>
          </a:p>
          <a:p>
            <a:pPr>
              <a:spcBef>
                <a:spcPts val="0"/>
              </a:spcBef>
              <a:spcAft>
                <a:spcPts val="0"/>
              </a:spcAft>
            </a:pPr>
            <a:r>
              <a:rPr lang="fr-FR" b="1" dirty="0">
                <a:effectLst/>
                <a:latin typeface="Arial" panose="020B0604020202020204" pitchFamily="34" charset="0"/>
              </a:rPr>
              <a:t>Immunothérapie</a:t>
            </a:r>
            <a:r>
              <a:rPr lang="fr-FR" dirty="0">
                <a:effectLst/>
                <a:latin typeface="Arial" panose="020B0604020202020204" pitchFamily="34" charset="0"/>
              </a:rPr>
              <a:t> Traitement cherchant à augmenter l’immunité naturelle ou suppléer l’immunité naturelle, aidant le système immunitaire de l’organisme à faire lui-même le travail d’élimination de la cellule cancéreuse</a:t>
            </a:r>
          </a:p>
          <a:p>
            <a:pPr>
              <a:spcBef>
                <a:spcPts val="0"/>
              </a:spcBef>
              <a:spcAft>
                <a:spcPts val="0"/>
              </a:spcAft>
            </a:pPr>
            <a:r>
              <a:rPr lang="fr-FR" dirty="0">
                <a:effectLst/>
                <a:latin typeface="Arial" panose="020B0604020202020204" pitchFamily="34" charset="0"/>
              </a:rPr>
              <a:t>Exemple : cytokines (interférons et interleukines)actuellement plus rarement proposées, les inhibiteurs du checkpoint immunitaire</a:t>
            </a:r>
          </a:p>
          <a:p>
            <a:pPr>
              <a:spcBef>
                <a:spcPts val="0"/>
              </a:spcBef>
              <a:spcAft>
                <a:spcPts val="0"/>
              </a:spcAft>
            </a:pPr>
            <a:r>
              <a:rPr lang="fr-FR" dirty="0">
                <a:effectLst/>
                <a:latin typeface="Arial" panose="020B0604020202020204" pitchFamily="34" charset="0"/>
              </a:rPr>
              <a:t> Les anticorps monoclonaux (</a:t>
            </a:r>
            <a:r>
              <a:rPr lang="fr-FR" dirty="0" err="1">
                <a:effectLst/>
                <a:latin typeface="Arial" panose="020B0604020202020204" pitchFamily="34" charset="0"/>
              </a:rPr>
              <a:t>nivolumab</a:t>
            </a:r>
            <a:r>
              <a:rPr lang="fr-FR" dirty="0">
                <a:effectLst/>
                <a:latin typeface="Arial" panose="020B0604020202020204" pitchFamily="34" charset="0"/>
              </a:rPr>
              <a:t>, </a:t>
            </a:r>
            <a:r>
              <a:rPr lang="fr-FR" dirty="0" err="1">
                <a:effectLst/>
                <a:latin typeface="Arial" panose="020B0604020202020204" pitchFamily="34" charset="0"/>
              </a:rPr>
              <a:t>ipilimumab,pembrolizumab</a:t>
            </a:r>
            <a:r>
              <a:rPr lang="fr-FR" dirty="0">
                <a:effectLst/>
                <a:latin typeface="Arial" panose="020B0604020202020204" pitchFamily="34" charset="0"/>
              </a:rPr>
              <a:t>), encore appelés immunothérapie spécifique, sont à la frontière entre l’immunothérapie et la thérapie ciblée (thérapie qui cible le système immunitaire et non la cellule cancéreuse) .</a:t>
            </a:r>
          </a:p>
          <a:p>
            <a:pPr>
              <a:spcBef>
                <a:spcPts val="0"/>
              </a:spcBef>
              <a:spcAft>
                <a:spcPts val="0"/>
              </a:spcAft>
            </a:pPr>
            <a:endParaRPr lang="fr-FR" b="1" dirty="0">
              <a:effectLst/>
              <a:latin typeface="Arial" panose="020B0604020202020204" pitchFamily="34" charset="0"/>
            </a:endParaRPr>
          </a:p>
          <a:p>
            <a:pPr>
              <a:spcBef>
                <a:spcPts val="0"/>
              </a:spcBef>
              <a:spcAft>
                <a:spcPts val="0"/>
              </a:spcAft>
            </a:pPr>
            <a:r>
              <a:rPr lang="fr-FR" b="1" dirty="0">
                <a:effectLst/>
                <a:latin typeface="Arial" panose="020B0604020202020204" pitchFamily="34" charset="0"/>
              </a:rPr>
              <a:t>Thérapies ciblées</a:t>
            </a:r>
          </a:p>
          <a:p>
            <a:pPr>
              <a:spcBef>
                <a:spcPts val="0"/>
              </a:spcBef>
              <a:spcAft>
                <a:spcPts val="0"/>
              </a:spcAft>
            </a:pPr>
            <a:r>
              <a:rPr lang="fr-FR" dirty="0">
                <a:effectLst/>
                <a:latin typeface="Arial" panose="020B0604020202020204" pitchFamily="34" charset="0"/>
              </a:rPr>
              <a:t>- </a:t>
            </a:r>
            <a:r>
              <a:rPr lang="fr-FR" b="1" dirty="0">
                <a:effectLst/>
                <a:latin typeface="Arial" panose="020B0604020202020204" pitchFamily="34" charset="0"/>
              </a:rPr>
              <a:t>les anticorps monoclonaux</a:t>
            </a:r>
            <a:r>
              <a:rPr lang="fr-FR" dirty="0">
                <a:effectLst/>
                <a:latin typeface="Arial" panose="020B0604020202020204" pitchFamily="34" charset="0"/>
              </a:rPr>
              <a:t> = « grosses » molécules – </a:t>
            </a:r>
            <a:r>
              <a:rPr lang="fr-FR" b="1" dirty="0">
                <a:effectLst/>
                <a:latin typeface="Arial" panose="020B0604020202020204" pitchFamily="34" charset="0"/>
              </a:rPr>
              <a:t>les « MAB »</a:t>
            </a:r>
            <a:endParaRPr lang="fr-FR" dirty="0">
              <a:effectLst/>
              <a:latin typeface="Arial" panose="020B0604020202020204" pitchFamily="34" charset="0"/>
            </a:endParaRPr>
          </a:p>
          <a:p>
            <a:pPr>
              <a:spcBef>
                <a:spcPts val="0"/>
              </a:spcBef>
              <a:spcAft>
                <a:spcPts val="0"/>
              </a:spcAft>
            </a:pPr>
            <a:r>
              <a:rPr lang="fr-FR" dirty="0">
                <a:effectLst/>
                <a:latin typeface="Arial" panose="020B0604020202020204" pitchFamily="34" charset="0"/>
              </a:rPr>
              <a:t>Se lient aux récepteurs membranaires de la cellule. Ils sont administrés par voie intraveineuse. </a:t>
            </a:r>
          </a:p>
          <a:p>
            <a:pPr>
              <a:spcBef>
                <a:spcPts val="0"/>
              </a:spcBef>
              <a:spcAft>
                <a:spcPts val="0"/>
              </a:spcAft>
            </a:pPr>
            <a:r>
              <a:rPr lang="fr-FR" dirty="0" err="1">
                <a:effectLst/>
                <a:latin typeface="Arial" panose="020B0604020202020204" pitchFamily="34" charset="0"/>
              </a:rPr>
              <a:t>Bévacizumab</a:t>
            </a:r>
            <a:r>
              <a:rPr lang="fr-FR" dirty="0">
                <a:effectLst/>
                <a:latin typeface="Arial" panose="020B0604020202020204" pitchFamily="34" charset="0"/>
              </a:rPr>
              <a:t> (</a:t>
            </a:r>
            <a:r>
              <a:rPr lang="fr-FR" dirty="0" err="1">
                <a:effectLst/>
                <a:latin typeface="Arial" panose="020B0604020202020204" pitchFamily="34" charset="0"/>
              </a:rPr>
              <a:t>Avastin</a:t>
            </a:r>
            <a:r>
              <a:rPr lang="fr-FR" dirty="0">
                <a:effectLst/>
                <a:latin typeface="Arial" panose="020B0604020202020204" pitchFamily="34" charset="0"/>
              </a:rPr>
              <a:t>®), </a:t>
            </a:r>
            <a:r>
              <a:rPr lang="fr-FR" dirty="0" err="1">
                <a:effectLst/>
                <a:latin typeface="Arial" panose="020B0604020202020204" pitchFamily="34" charset="0"/>
              </a:rPr>
              <a:t>cétuximab</a:t>
            </a:r>
            <a:r>
              <a:rPr lang="fr-FR" dirty="0">
                <a:effectLst/>
                <a:latin typeface="Arial" panose="020B0604020202020204" pitchFamily="34" charset="0"/>
              </a:rPr>
              <a:t> (</a:t>
            </a:r>
            <a:r>
              <a:rPr lang="fr-FR" dirty="0" err="1">
                <a:effectLst/>
                <a:latin typeface="Arial" panose="020B0604020202020204" pitchFamily="34" charset="0"/>
              </a:rPr>
              <a:t>Erbitux</a:t>
            </a:r>
            <a:r>
              <a:rPr lang="fr-FR" dirty="0">
                <a:effectLst/>
                <a:latin typeface="Arial" panose="020B0604020202020204" pitchFamily="34" charset="0"/>
              </a:rPr>
              <a:t>®), trastuzumab (Herceptin®)</a:t>
            </a:r>
          </a:p>
          <a:p>
            <a:pPr>
              <a:spcBef>
                <a:spcPts val="0"/>
              </a:spcBef>
              <a:spcAft>
                <a:spcPts val="0"/>
              </a:spcAft>
            </a:pPr>
            <a:r>
              <a:rPr lang="fr-FR" dirty="0">
                <a:effectLst/>
                <a:latin typeface="Arial" panose="020B0604020202020204" pitchFamily="34" charset="0"/>
              </a:rPr>
              <a:t>- </a:t>
            </a:r>
            <a:r>
              <a:rPr lang="fr-FR" b="1" dirty="0">
                <a:effectLst/>
                <a:latin typeface="Arial" panose="020B0604020202020204" pitchFamily="34" charset="0"/>
              </a:rPr>
              <a:t>les petites molécules</a:t>
            </a:r>
            <a:r>
              <a:rPr lang="fr-FR" dirty="0">
                <a:effectLst/>
                <a:latin typeface="Arial" panose="020B0604020202020204" pitchFamily="34" charset="0"/>
              </a:rPr>
              <a:t> : de taille inférieure à celle des anticorps monoclonaux, elles sont capables de pénétrer à l’intérieur des cellules cancéreuses et bloquent spécifiquement la croissance et la progression des cellules cancéreuses </a:t>
            </a:r>
          </a:p>
          <a:p>
            <a:pPr>
              <a:spcBef>
                <a:spcPts val="0"/>
              </a:spcBef>
              <a:spcAft>
                <a:spcPts val="0"/>
              </a:spcAft>
            </a:pPr>
            <a:r>
              <a:rPr lang="fr-FR" dirty="0">
                <a:effectLst/>
                <a:latin typeface="Arial" panose="020B0604020202020204" pitchFamily="34" charset="0"/>
              </a:rPr>
              <a:t>Elles sont le plus souvent administrées par voie orale - </a:t>
            </a:r>
            <a:r>
              <a:rPr lang="fr-FR" b="1" dirty="0">
                <a:effectLst/>
                <a:latin typeface="Arial" panose="020B0604020202020204" pitchFamily="34" charset="0"/>
              </a:rPr>
              <a:t>les « NIB »</a:t>
            </a:r>
            <a:endParaRPr lang="fr-FR" dirty="0">
              <a:effectLst/>
              <a:latin typeface="Arial" panose="020B0604020202020204" pitchFamily="34" charset="0"/>
            </a:endParaRPr>
          </a:p>
          <a:p>
            <a:pPr>
              <a:spcBef>
                <a:spcPts val="0"/>
              </a:spcBef>
              <a:spcAft>
                <a:spcPts val="0"/>
              </a:spcAft>
            </a:pPr>
            <a:r>
              <a:rPr lang="fr-FR" dirty="0">
                <a:effectLst/>
                <a:latin typeface="Arial" panose="020B0604020202020204" pitchFamily="34" charset="0"/>
              </a:rPr>
              <a:t>Imatinib (Glivec®), </a:t>
            </a:r>
            <a:r>
              <a:rPr lang="fr-FR" dirty="0" err="1">
                <a:effectLst/>
                <a:latin typeface="Arial" panose="020B0604020202020204" pitchFamily="34" charset="0"/>
              </a:rPr>
              <a:t>vémurafenib</a:t>
            </a:r>
            <a:r>
              <a:rPr lang="fr-FR" dirty="0">
                <a:effectLst/>
                <a:latin typeface="Arial" panose="020B0604020202020204" pitchFamily="34" charset="0"/>
              </a:rPr>
              <a:t> (</a:t>
            </a:r>
            <a:r>
              <a:rPr lang="fr-FR" dirty="0" err="1">
                <a:effectLst/>
                <a:latin typeface="Arial" panose="020B0604020202020204" pitchFamily="34" charset="0"/>
              </a:rPr>
              <a:t>Zelboraf</a:t>
            </a:r>
            <a:r>
              <a:rPr lang="fr-FR" dirty="0">
                <a:effectLst/>
                <a:latin typeface="Arial" panose="020B0604020202020204" pitchFamily="34" charset="0"/>
              </a:rPr>
              <a:t>®), </a:t>
            </a:r>
            <a:r>
              <a:rPr lang="fr-FR" dirty="0" err="1">
                <a:effectLst/>
                <a:latin typeface="Arial" panose="020B0604020202020204" pitchFamily="34" charset="0"/>
              </a:rPr>
              <a:t>erlotinib</a:t>
            </a:r>
            <a:r>
              <a:rPr lang="fr-FR" dirty="0">
                <a:effectLst/>
                <a:latin typeface="Arial" panose="020B0604020202020204" pitchFamily="34" charset="0"/>
              </a:rPr>
              <a:t> (</a:t>
            </a:r>
            <a:r>
              <a:rPr lang="fr-FR" dirty="0" err="1">
                <a:effectLst/>
                <a:latin typeface="Arial" panose="020B0604020202020204" pitchFamily="34" charset="0"/>
              </a:rPr>
              <a:t>Tarceva</a:t>
            </a:r>
            <a:r>
              <a:rPr lang="fr-FR" dirty="0">
                <a:effectLst/>
                <a:latin typeface="Arial" panose="020B0604020202020204" pitchFamily="34" charset="0"/>
              </a:rPr>
              <a:t>®), </a:t>
            </a:r>
            <a:r>
              <a:rPr lang="fr-FR" dirty="0" err="1">
                <a:effectLst/>
                <a:latin typeface="Arial" panose="020B0604020202020204" pitchFamily="34" charset="0"/>
              </a:rPr>
              <a:t>sunitinib</a:t>
            </a:r>
            <a:r>
              <a:rPr lang="fr-FR" dirty="0">
                <a:effectLst/>
                <a:latin typeface="Arial" panose="020B0604020202020204" pitchFamily="34" charset="0"/>
              </a:rPr>
              <a:t> (</a:t>
            </a:r>
            <a:r>
              <a:rPr lang="fr-FR" dirty="0" err="1">
                <a:effectLst/>
                <a:latin typeface="Arial" panose="020B0604020202020204" pitchFamily="34" charset="0"/>
              </a:rPr>
              <a:t>Sutent</a:t>
            </a:r>
            <a:r>
              <a:rPr lang="fr-FR" dirty="0">
                <a:effectLst/>
                <a:latin typeface="Arial" panose="020B0604020202020204" pitchFamily="34" charset="0"/>
              </a:rPr>
              <a:t>®), </a:t>
            </a:r>
            <a:r>
              <a:rPr lang="fr-FR" dirty="0" err="1">
                <a:effectLst/>
                <a:latin typeface="Arial" panose="020B0604020202020204" pitchFamily="34" charset="0"/>
              </a:rPr>
              <a:t>sorafenib</a:t>
            </a:r>
            <a:r>
              <a:rPr lang="fr-FR" dirty="0">
                <a:effectLst/>
                <a:latin typeface="Arial" panose="020B0604020202020204" pitchFamily="34" charset="0"/>
              </a:rPr>
              <a:t> (</a:t>
            </a:r>
            <a:r>
              <a:rPr lang="fr-FR" dirty="0" err="1">
                <a:effectLst/>
                <a:latin typeface="Arial" panose="020B0604020202020204" pitchFamily="34" charset="0"/>
              </a:rPr>
              <a:t>Nexavar</a:t>
            </a:r>
            <a:r>
              <a:rPr lang="fr-FR" dirty="0">
                <a:effectLst/>
                <a:latin typeface="Arial" panose="020B0604020202020204" pitchFamily="34" charset="0"/>
              </a:rPr>
              <a:t>®)</a:t>
            </a:r>
          </a:p>
          <a:p>
            <a:pPr>
              <a:spcBef>
                <a:spcPts val="0"/>
              </a:spcBef>
              <a:spcAft>
                <a:spcPts val="0"/>
              </a:spcAft>
            </a:pPr>
            <a:endParaRPr lang="fr-FR" dirty="0">
              <a:effectLst/>
              <a:latin typeface="Arial" panose="020B0604020202020204" pitchFamily="34" charset="0"/>
            </a:endParaRPr>
          </a:p>
          <a:p>
            <a:pPr>
              <a:spcBef>
                <a:spcPts val="0"/>
              </a:spcBef>
              <a:spcAft>
                <a:spcPts val="0"/>
              </a:spcAft>
            </a:pPr>
            <a:r>
              <a:rPr lang="fr-FR" dirty="0">
                <a:effectLst/>
                <a:latin typeface="Arial" panose="020B0604020202020204" pitchFamily="34" charset="0"/>
              </a:rPr>
              <a:t>Les thérapies ciblées représentent 64 % des dépenses d’anticancéreux en pharmacie de ville en 2019. Leur part ne cesse d’augmenter depuis quelques années (cette part était de 54 % en 2015). </a:t>
            </a:r>
            <a:r>
              <a:rPr lang="fr-FR" sz="1000" i="1" dirty="0"/>
              <a:t>Source : </a:t>
            </a:r>
            <a:r>
              <a:rPr lang="it-IT" sz="1000" i="1" dirty="0"/>
              <a:t>INCa - lesdonnees.e-cancer.fr - 2020 </a:t>
            </a:r>
            <a:endParaRPr lang="fr-FR" sz="1000" i="1" dirty="0"/>
          </a:p>
          <a:p>
            <a:pPr>
              <a:spcBef>
                <a:spcPts val="0"/>
              </a:spcBef>
              <a:spcAft>
                <a:spcPts val="0"/>
              </a:spcAft>
            </a:pPr>
            <a:endParaRPr lang="fr-FR" dirty="0">
              <a:effectLst/>
              <a:latin typeface="Arial" panose="020B0604020202020204" pitchFamily="34" charset="0"/>
            </a:endParaRPr>
          </a:p>
          <a:p>
            <a:endParaRPr lang="fr-FR" dirty="0"/>
          </a:p>
        </p:txBody>
      </p:sp>
    </p:spTree>
    <p:extLst>
      <p:ext uri="{BB962C8B-B14F-4D97-AF65-F5344CB8AC3E}">
        <p14:creationId xmlns:p14="http://schemas.microsoft.com/office/powerpoint/2010/main" val="19819644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303621" cy="4605085"/>
          </a:xfrm>
        </p:spPr>
        <p:txBody>
          <a:bodyPr/>
          <a:lstStyle/>
          <a:p>
            <a:pPr>
              <a:lnSpc>
                <a:spcPct val="90000"/>
              </a:lnSpc>
            </a:pPr>
            <a:r>
              <a:rPr lang="fr-FR" altLang="fr-FR" b="1" u="sng" dirty="0"/>
              <a:t>Commentaires</a:t>
            </a:r>
            <a:r>
              <a:rPr lang="fr-FR" altLang="fr-FR" dirty="0"/>
              <a:t> </a:t>
            </a:r>
          </a:p>
          <a:p>
            <a:pPr>
              <a:lnSpc>
                <a:spcPct val="90000"/>
              </a:lnSpc>
            </a:pPr>
            <a:endParaRPr lang="fr-FR" altLang="fr-FR" dirty="0"/>
          </a:p>
          <a:p>
            <a:pPr>
              <a:lnSpc>
                <a:spcPct val="90000"/>
              </a:lnSpc>
              <a:spcBef>
                <a:spcPts val="0"/>
              </a:spcBef>
            </a:pPr>
            <a:r>
              <a:rPr lang="fr-FR" altLang="fr-FR" dirty="0"/>
              <a:t>Les troubles neuropathiques sont liés à la toxicité de certains traitements anticancéreux : les sels de platine, les taxanes, les alcaloïdes de la pervenche (vincristine, vinblastine, </a:t>
            </a:r>
            <a:r>
              <a:rPr lang="fr-FR" altLang="fr-FR" dirty="0" err="1"/>
              <a:t>vindésine</a:t>
            </a:r>
            <a:r>
              <a:rPr lang="fr-FR" altLang="fr-FR" dirty="0"/>
              <a:t>, </a:t>
            </a:r>
            <a:r>
              <a:rPr lang="fr-FR" altLang="fr-FR" dirty="0" err="1"/>
              <a:t>vinorelbine</a:t>
            </a:r>
            <a:r>
              <a:rPr lang="fr-FR" altLang="fr-FR" dirty="0"/>
              <a:t>) </a:t>
            </a:r>
            <a:r>
              <a:rPr lang="fr-FR" altLang="fr-FR" b="1" i="1" u="sng" dirty="0"/>
              <a:t>ainsi que la plupart des thérapies ciblées.</a:t>
            </a:r>
          </a:p>
          <a:p>
            <a:pPr>
              <a:lnSpc>
                <a:spcPct val="90000"/>
              </a:lnSpc>
            </a:pPr>
            <a:r>
              <a:rPr lang="fr-FR" altLang="fr-FR" dirty="0"/>
              <a:t>Ils sont dose-dépendants et sont régressifs à l'arrêt du traitement.</a:t>
            </a:r>
          </a:p>
          <a:p>
            <a:pPr>
              <a:lnSpc>
                <a:spcPct val="90000"/>
              </a:lnSpc>
            </a:pPr>
            <a:r>
              <a:rPr lang="fr-FR" altLang="fr-FR" dirty="0"/>
              <a:t>Ces neuropathies représentent le principal facteur limitant du traitement anti-cancéreux après sa toxicité hématologique. </a:t>
            </a:r>
          </a:p>
          <a:p>
            <a:pPr>
              <a:lnSpc>
                <a:spcPct val="90000"/>
              </a:lnSpc>
            </a:pPr>
            <a:endParaRPr lang="fr-FR" altLang="fr-FR" dirty="0"/>
          </a:p>
          <a:p>
            <a:pPr>
              <a:lnSpc>
                <a:spcPct val="90000"/>
              </a:lnSpc>
            </a:pPr>
            <a:br>
              <a:rPr lang="fr-FR" altLang="fr-FR" dirty="0"/>
            </a:br>
            <a:r>
              <a:rPr lang="fr-FR" altLang="fr-FR" dirty="0"/>
              <a:t>Les symptômes sont variables et peuvent prendre la forme de :  </a:t>
            </a:r>
          </a:p>
          <a:p>
            <a:pPr>
              <a:lnSpc>
                <a:spcPct val="90000"/>
              </a:lnSpc>
              <a:buFontTx/>
              <a:buChar char="•"/>
            </a:pPr>
            <a:r>
              <a:rPr lang="fr-FR" altLang="fr-FR" dirty="0"/>
              <a:t> fourmillements ou d’impression de paralysie (paresthésie), souvent déclenchées par le froid, affectant les mains, les pieds et parfois le visage,</a:t>
            </a:r>
          </a:p>
          <a:p>
            <a:pPr>
              <a:lnSpc>
                <a:spcPct val="90000"/>
              </a:lnSpc>
              <a:buFontTx/>
              <a:buChar char="•"/>
            </a:pPr>
            <a:r>
              <a:rPr lang="fr-FR" altLang="fr-FR" dirty="0"/>
              <a:t> douleurs inhabituelles, indépendantes d’un stimulus douloureux, spontanées ou provoquées (frottement, pression…). Elles ressemblent à des brûlures, à des décharges électriques ou à des élancements,</a:t>
            </a:r>
          </a:p>
          <a:p>
            <a:pPr>
              <a:lnSpc>
                <a:spcPct val="90000"/>
              </a:lnSpc>
              <a:buFontTx/>
              <a:buChar char="•"/>
            </a:pPr>
            <a:r>
              <a:rPr lang="fr-FR" altLang="fr-FR" dirty="0"/>
              <a:t> une sensation d’engourdissement ou de diminution de la sensibilité, comme, par exemple, la perception de la température d’un bain</a:t>
            </a:r>
          </a:p>
          <a:p>
            <a:pPr>
              <a:lnSpc>
                <a:spcPct val="90000"/>
              </a:lnSpc>
              <a:buFontTx/>
              <a:buChar char="•"/>
            </a:pPr>
            <a:r>
              <a:rPr lang="fr-FR" altLang="fr-FR" dirty="0"/>
              <a:t> une instabilité à la marche accompagnée, ou non, d’une impression vertigineuse</a:t>
            </a:r>
          </a:p>
          <a:p>
            <a:pPr>
              <a:lnSpc>
                <a:spcPct val="90000"/>
              </a:lnSpc>
              <a:buFontTx/>
              <a:buChar char="•"/>
            </a:pPr>
            <a:r>
              <a:rPr lang="fr-FR" altLang="fr-FR" dirty="0"/>
              <a:t> des tremblements, des crampes ou une faiblesse musculaire</a:t>
            </a:r>
          </a:p>
          <a:p>
            <a:pPr>
              <a:lnSpc>
                <a:spcPct val="90000"/>
              </a:lnSpc>
            </a:pPr>
            <a:br>
              <a:rPr lang="fr-FR" altLang="fr-FR" dirty="0"/>
            </a:br>
            <a:endParaRPr lang="fr-FR" altLang="fr-FR" dirty="0"/>
          </a:p>
          <a:p>
            <a:endParaRPr lang="fr-FR" dirty="0"/>
          </a:p>
        </p:txBody>
      </p:sp>
    </p:spTree>
    <p:extLst>
      <p:ext uri="{BB962C8B-B14F-4D97-AF65-F5344CB8AC3E}">
        <p14:creationId xmlns:p14="http://schemas.microsoft.com/office/powerpoint/2010/main" val="24160283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393989"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Nerf : organothérapie dont la prescription est issue de l’expérience de Jean-Lionel Bagot (homéopathe diplômé de carcinologie clinique et spécialisé dans les soins d’accompagnement en cancérologie) et confirmé par la pratique de nombreux médecins homéopathes aujourd’hui.</a:t>
            </a:r>
          </a:p>
          <a:p>
            <a:pPr>
              <a:spcBef>
                <a:spcPct val="50000"/>
              </a:spcBef>
            </a:pPr>
            <a:r>
              <a:rPr lang="fr-FR" altLang="fr-FR" dirty="0"/>
              <a:t>Ces prescriptions issues de l’expérience sont le signe d’une évolution de l’homéopathie.</a:t>
            </a:r>
          </a:p>
          <a:p>
            <a:endParaRPr lang="fr-FR" dirty="0"/>
          </a:p>
        </p:txBody>
      </p:sp>
    </p:spTree>
    <p:extLst>
      <p:ext uri="{BB962C8B-B14F-4D97-AF65-F5344CB8AC3E}">
        <p14:creationId xmlns:p14="http://schemas.microsoft.com/office/powerpoint/2010/main" val="10275004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Espace réservé de l'image des diapositives 1"/>
          <p:cNvSpPr>
            <a:spLocks noGrp="1" noRot="1" noChangeAspect="1" noTextEdit="1"/>
          </p:cNvSpPr>
          <p:nvPr>
            <p:ph type="sldImg"/>
          </p:nvPr>
        </p:nvSpPr>
        <p:spPr>
          <a:xfrm>
            <a:off x="557213" y="768350"/>
            <a:ext cx="5949950" cy="3346450"/>
          </a:xfrm>
          <a:ln/>
        </p:spPr>
      </p:sp>
    </p:spTree>
    <p:extLst>
      <p:ext uri="{BB962C8B-B14F-4D97-AF65-F5344CB8AC3E}">
        <p14:creationId xmlns:p14="http://schemas.microsoft.com/office/powerpoint/2010/main" val="24054315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265994" cy="4605085"/>
          </a:xfrm>
        </p:spPr>
        <p:txBody>
          <a:bodyPr/>
          <a:lstStyle/>
          <a:p>
            <a:pPr>
              <a:spcBef>
                <a:spcPct val="0"/>
              </a:spcBef>
            </a:pPr>
            <a:r>
              <a:rPr lang="fr-FR" altLang="fr-FR" b="1" u="sng" dirty="0"/>
              <a:t>Commentaires</a:t>
            </a:r>
          </a:p>
          <a:p>
            <a:pPr>
              <a:spcBef>
                <a:spcPct val="0"/>
              </a:spcBef>
            </a:pPr>
            <a:endParaRPr lang="fr-FR" altLang="fr-FR" dirty="0"/>
          </a:p>
          <a:p>
            <a:pPr>
              <a:spcBef>
                <a:spcPct val="0"/>
              </a:spcBef>
              <a:buFontTx/>
              <a:buChar char="•"/>
            </a:pPr>
            <a:r>
              <a:rPr lang="fr-FR" altLang="fr-FR"/>
              <a:t> </a:t>
            </a:r>
            <a:r>
              <a:rPr lang="fr-FR" altLang="fr-FR" b="1"/>
              <a:t>Arbre décisionnel à télécharger</a:t>
            </a:r>
            <a:r>
              <a:rPr lang="fr-FR" altLang="fr-FR"/>
              <a:t> sous </a:t>
            </a:r>
            <a:r>
              <a:rPr lang="fr-FR" altLang="fr-FR" u="sng"/>
              <a:t>www.cdfh.fr </a:t>
            </a:r>
            <a:r>
              <a:rPr lang="fr-FR" altLang="fr-FR"/>
              <a:t>sous </a:t>
            </a:r>
            <a:r>
              <a:rPr lang="fr-FR" altLang="fr-FR" b="1"/>
              <a:t>l’espace personnel</a:t>
            </a:r>
            <a:r>
              <a:rPr lang="fr-FR" altLang="fr-FR"/>
              <a:t> des stagiaires en fin de formation (envoi de leurs codes d’accès en fin de J1)</a:t>
            </a:r>
            <a:endParaRPr lang="fr-FR" dirty="0"/>
          </a:p>
        </p:txBody>
      </p:sp>
    </p:spTree>
    <p:extLst>
      <p:ext uri="{BB962C8B-B14F-4D97-AF65-F5344CB8AC3E}">
        <p14:creationId xmlns:p14="http://schemas.microsoft.com/office/powerpoint/2010/main" val="28810018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altLang="fr-FR" b="1" u="sng" dirty="0"/>
              <a:t>Commentaires</a:t>
            </a:r>
          </a:p>
          <a:p>
            <a:r>
              <a:rPr lang="fr-FR" altLang="fr-FR" dirty="0"/>
              <a:t>cas de comptoir fil rouge : accompagnement d’une patiente Mme Rose à chaque étape de son parcours de soin. </a:t>
            </a:r>
          </a:p>
          <a:p>
            <a:pPr>
              <a:buFontTx/>
              <a:buChar char="•"/>
            </a:pPr>
            <a:r>
              <a:rPr lang="fr-FR" altLang="fr-FR" b="1" dirty="0"/>
              <a:t> Présenter le cas</a:t>
            </a:r>
            <a:r>
              <a:rPr lang="fr-FR" altLang="fr-FR" dirty="0"/>
              <a:t> </a:t>
            </a:r>
          </a:p>
          <a:p>
            <a:r>
              <a:rPr lang="fr-FR" altLang="fr-FR" sz="1800" dirty="0">
                <a:sym typeface="Webdings" panose="05030102010509060703" pitchFamily="18" charset="2"/>
              </a:rPr>
              <a:t></a:t>
            </a:r>
            <a:r>
              <a:rPr lang="fr-FR" altLang="fr-FR" dirty="0">
                <a:sym typeface="Webdings" panose="05030102010509060703" pitchFamily="18" charset="2"/>
              </a:rPr>
              <a:t> </a:t>
            </a:r>
            <a:r>
              <a:rPr lang="fr-FR" altLang="fr-FR" i="1" dirty="0"/>
              <a:t>Nous retrouvons Mme Rose…</a:t>
            </a:r>
          </a:p>
          <a:p>
            <a:pPr>
              <a:buFontTx/>
              <a:buChar char="•"/>
            </a:pPr>
            <a:r>
              <a:rPr lang="fr-FR" altLang="fr-FR" dirty="0"/>
              <a:t> </a:t>
            </a:r>
            <a:r>
              <a:rPr lang="fr-FR" altLang="fr-FR" b="1" dirty="0"/>
              <a:t>Interpeller et faire participer le groupe sur leur démarche et leur conseil</a:t>
            </a:r>
          </a:p>
          <a:p>
            <a:endParaRPr lang="fr-FR" altLang="fr-FR" dirty="0"/>
          </a:p>
          <a:p>
            <a:r>
              <a:rPr lang="fr-FR" altLang="fr-FR" dirty="0"/>
              <a:t>Cette séquence doit être </a:t>
            </a:r>
            <a:r>
              <a:rPr lang="fr-FR" altLang="fr-FR" b="1" dirty="0"/>
              <a:t>rapide et animée du tac au tac</a:t>
            </a:r>
            <a:r>
              <a:rPr lang="fr-FR" altLang="fr-FR" dirty="0"/>
              <a:t> sans rentrer trop dans les détails</a:t>
            </a:r>
          </a:p>
          <a:p>
            <a:r>
              <a:rPr lang="fr-FR" altLang="fr-FR" dirty="0"/>
              <a:t> </a:t>
            </a:r>
          </a:p>
          <a:p>
            <a:r>
              <a:rPr lang="fr-FR" altLang="fr-FR" b="1" dirty="0"/>
              <a:t>Réponse attendue</a:t>
            </a:r>
            <a:r>
              <a:rPr lang="fr-FR" altLang="fr-FR" dirty="0"/>
              <a:t> : proposition du conseil « troubles neuropathiques » + faire le point sur son anxiété.</a:t>
            </a:r>
          </a:p>
          <a:p>
            <a:endParaRPr lang="fr-FR" altLang="fr-FR" dirty="0"/>
          </a:p>
          <a:p>
            <a:pPr>
              <a:buFont typeface="Arial" panose="020B0604020202020204" pitchFamily="34" charset="0"/>
              <a:buChar char="•"/>
            </a:pPr>
            <a:r>
              <a:rPr lang="fr-FR" altLang="fr-FR" b="1" dirty="0"/>
              <a:t> Faire compléter le PAP</a:t>
            </a:r>
            <a:endParaRPr lang="fr-FR" dirty="0"/>
          </a:p>
          <a:p>
            <a:endParaRPr lang="fr-FR" dirty="0"/>
          </a:p>
        </p:txBody>
      </p:sp>
    </p:spTree>
    <p:extLst>
      <p:ext uri="{BB962C8B-B14F-4D97-AF65-F5344CB8AC3E}">
        <p14:creationId xmlns:p14="http://schemas.microsoft.com/office/powerpoint/2010/main" val="41055244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TextEdit="1"/>
          </p:cNvSpPr>
          <p:nvPr>
            <p:ph type="sldImg"/>
          </p:nvPr>
        </p:nvSpPr>
        <p:spPr>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8268789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Rot="1" noChangeAspect="1" noChangeArrowheads="1" noTextEdit="1"/>
          </p:cNvSpPr>
          <p:nvPr>
            <p:ph type="sldImg"/>
          </p:nvPr>
        </p:nvSpPr>
        <p:spPr>
          <a:xfrm>
            <a:off x="582613" y="674688"/>
            <a:ext cx="5986462" cy="3367087"/>
          </a:xfrm>
          <a:ln/>
        </p:spPr>
      </p:sp>
      <p:sp>
        <p:nvSpPr>
          <p:cNvPr id="2" name="Espace réservé des commentaires 1"/>
          <p:cNvSpPr>
            <a:spLocks noGrp="1"/>
          </p:cNvSpPr>
          <p:nvPr>
            <p:ph type="body" sz="quarter" idx="10"/>
          </p:nvPr>
        </p:nvSpPr>
        <p:spPr/>
        <p:txBody>
          <a:bodyPr/>
          <a:lstStyle/>
          <a:p>
            <a:endParaRPr lang="fr-FR" altLang="fr-FR" b="1" dirty="0"/>
          </a:p>
          <a:p>
            <a:pPr>
              <a:buFontTx/>
              <a:buChar char="•"/>
            </a:pPr>
            <a:endParaRPr lang="fr-FR" altLang="fr-FR" b="1" dirty="0"/>
          </a:p>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endParaRPr lang="fr-FR" altLang="fr-FR" dirty="0"/>
          </a:p>
          <a:p>
            <a:pPr>
              <a:buFontTx/>
              <a:buChar char="•"/>
            </a:pPr>
            <a:endParaRPr lang="fr-FR" altLang="fr-FR" dirty="0"/>
          </a:p>
          <a:p>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 7 min de préparation et 8 min de restitution collégiale</a:t>
            </a:r>
          </a:p>
          <a:p>
            <a:endParaRPr lang="fr-FR" dirty="0"/>
          </a:p>
        </p:txBody>
      </p:sp>
    </p:spTree>
    <p:extLst>
      <p:ext uri="{BB962C8B-B14F-4D97-AF65-F5344CB8AC3E}">
        <p14:creationId xmlns:p14="http://schemas.microsoft.com/office/powerpoint/2010/main" val="27748376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noTextEdit="1"/>
          </p:cNvSpPr>
          <p:nvPr>
            <p:ph type="sldImg"/>
          </p:nvPr>
        </p:nvSpPr>
        <p:spPr>
          <a:xfrm>
            <a:off x="582613" y="674688"/>
            <a:ext cx="5986462" cy="3367087"/>
          </a:xfrm>
          <a:ln/>
        </p:spPr>
      </p:sp>
      <p:sp>
        <p:nvSpPr>
          <p:cNvPr id="287746" name="Rectangle 4"/>
          <p:cNvSpPr>
            <a:spLocks noGrp="1" noChangeArrowheads="1"/>
          </p:cNvSpPr>
          <p:nvPr>
            <p:ph type="body" idx="1"/>
          </p:nvPr>
        </p:nvSpPr>
        <p:spPr>
          <a:xfrm>
            <a:off x="466635" y="4746096"/>
            <a:ext cx="6400625" cy="50027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86" tIns="47493" rIns="94986" bIns="47493"/>
          <a:lstStyle/>
          <a:p>
            <a:pPr eaLnBrk="1" hangingPunct="1"/>
            <a:endParaRPr lang="fr-FR" altLang="fr-FR" b="1"/>
          </a:p>
        </p:txBody>
      </p:sp>
    </p:spTree>
    <p:extLst>
      <p:ext uri="{BB962C8B-B14F-4D97-AF65-F5344CB8AC3E}">
        <p14:creationId xmlns:p14="http://schemas.microsoft.com/office/powerpoint/2010/main" val="1868187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noTextEdit="1"/>
          </p:cNvSpPr>
          <p:nvPr>
            <p:ph type="sldImg"/>
          </p:nvPr>
        </p:nvSpPr>
        <p:spPr>
          <a:xfrm>
            <a:off x="582613" y="741363"/>
            <a:ext cx="5929312" cy="3335337"/>
          </a:xfrm>
          <a:ln/>
        </p:spPr>
      </p:sp>
      <p:sp>
        <p:nvSpPr>
          <p:cNvPr id="2" name="Espace réservé des commentaires 1"/>
          <p:cNvSpPr>
            <a:spLocks noGrp="1"/>
          </p:cNvSpPr>
          <p:nvPr>
            <p:ph type="body" sz="quarter" idx="10"/>
          </p:nvPr>
        </p:nvSpPr>
        <p:spPr>
          <a:xfrm>
            <a:off x="617142" y="4783218"/>
            <a:ext cx="6396554"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Le cancer est une maladie décrite depuis l'Antiquité. C'est le médecin grec Hippocrate qui, en comparant les tumeurs à un crabe, leur a donné pour la première fois les noms grecs de « </a:t>
            </a:r>
            <a:r>
              <a:rPr lang="fr-FR" altLang="fr-FR" dirty="0" err="1"/>
              <a:t>karkinos</a:t>
            </a:r>
            <a:r>
              <a:rPr lang="fr-FR" altLang="fr-FR" dirty="0"/>
              <a:t> » et « </a:t>
            </a:r>
            <a:r>
              <a:rPr lang="fr-FR" altLang="fr-FR" dirty="0" err="1"/>
              <a:t>karkinoma</a:t>
            </a:r>
            <a:r>
              <a:rPr lang="fr-FR" altLang="fr-FR" dirty="0"/>
              <a:t> ». La comparaison est justifiée par l'aspect de certaines tumeurs, dont les prolongements rappellent les pattes de l'animal. </a:t>
            </a:r>
          </a:p>
          <a:p>
            <a:endParaRPr lang="fr-FR" altLang="fr-FR" dirty="0"/>
          </a:p>
          <a:p>
            <a:r>
              <a:rPr lang="fr-FR" altLang="fr-FR" dirty="0"/>
              <a:t>Sur le plan médical, le mot « cancer » désigne en fait un </a:t>
            </a:r>
            <a:r>
              <a:rPr lang="fr-FR" altLang="fr-FR" b="1" dirty="0"/>
              <a:t>groupe de maladies très différentes les unes des autres</a:t>
            </a:r>
            <a:r>
              <a:rPr lang="fr-FR" altLang="fr-FR" dirty="0"/>
              <a:t>. C'est pourquoi </a:t>
            </a:r>
            <a:r>
              <a:rPr lang="fr-FR" altLang="fr-FR" b="1" dirty="0"/>
              <a:t>on ne devrait pas parler du cancer, mais des cancers, au pluriel. </a:t>
            </a:r>
          </a:p>
          <a:p>
            <a:endParaRPr lang="fr-FR" altLang="fr-FR" b="1" dirty="0"/>
          </a:p>
          <a:p>
            <a:endParaRPr lang="fr-FR" altLang="fr-FR" b="1" dirty="0">
              <a:solidFill>
                <a:srgbClr val="FF0000"/>
              </a:solidFill>
            </a:endParaRPr>
          </a:p>
          <a:p>
            <a:endParaRPr lang="fr-FR" dirty="0"/>
          </a:p>
        </p:txBody>
      </p:sp>
    </p:spTree>
    <p:extLst>
      <p:ext uri="{BB962C8B-B14F-4D97-AF65-F5344CB8AC3E}">
        <p14:creationId xmlns:p14="http://schemas.microsoft.com/office/powerpoint/2010/main" val="39101807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341248" cy="4605085"/>
          </a:xfrm>
        </p:spPr>
        <p:txBody>
          <a:bodyPr/>
          <a:lstStyle/>
          <a:p>
            <a:r>
              <a:rPr lang="fr-FR" altLang="fr-FR" b="1" u="sng" dirty="0"/>
              <a:t>Commentaires</a:t>
            </a:r>
            <a:r>
              <a:rPr lang="fr-FR" altLang="fr-FR" dirty="0"/>
              <a:t> </a:t>
            </a:r>
          </a:p>
          <a:p>
            <a:endParaRPr lang="fr-FR" altLang="fr-FR" dirty="0"/>
          </a:p>
          <a:p>
            <a:r>
              <a:rPr lang="fr-FR" altLang="fr-FR" dirty="0"/>
              <a:t>Les  thérapies ciblées ont de nombreux effets indésirables cutanés, très invalidants.</a:t>
            </a:r>
          </a:p>
          <a:p>
            <a:endParaRPr lang="fr-FR" dirty="0"/>
          </a:p>
        </p:txBody>
      </p:sp>
    </p:spTree>
    <p:extLst>
      <p:ext uri="{BB962C8B-B14F-4D97-AF65-F5344CB8AC3E}">
        <p14:creationId xmlns:p14="http://schemas.microsoft.com/office/powerpoint/2010/main" val="2757773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TextEdit="1"/>
          </p:cNvSpPr>
          <p:nvPr>
            <p:ph type="sldImg"/>
          </p:nvPr>
        </p:nvSpPr>
        <p:spPr>
          <a:xfrm>
            <a:off x="557213" y="768350"/>
            <a:ext cx="6016625" cy="3384550"/>
          </a:xfrm>
          <a:ln/>
        </p:spPr>
      </p:sp>
    </p:spTree>
    <p:extLst>
      <p:ext uri="{BB962C8B-B14F-4D97-AF65-F5344CB8AC3E}">
        <p14:creationId xmlns:p14="http://schemas.microsoft.com/office/powerpoint/2010/main" val="154292096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579515" y="4374886"/>
            <a:ext cx="6432752" cy="5637001"/>
          </a:xfrm>
        </p:spPr>
        <p:txBody>
          <a:bodyPr/>
          <a:lstStyle/>
          <a:p>
            <a:pPr>
              <a:spcBef>
                <a:spcPct val="0"/>
              </a:spcBef>
            </a:pPr>
            <a:r>
              <a:rPr lang="fr-FR" altLang="fr-FR" b="1" u="sng" dirty="0"/>
              <a:t>Commentaires</a:t>
            </a:r>
            <a:r>
              <a:rPr lang="fr-FR" altLang="fr-FR" dirty="0"/>
              <a:t> </a:t>
            </a:r>
          </a:p>
          <a:p>
            <a:pPr>
              <a:spcBef>
                <a:spcPct val="0"/>
              </a:spcBef>
            </a:pPr>
            <a:endParaRPr lang="fr-FR" altLang="fr-FR" dirty="0"/>
          </a:p>
          <a:p>
            <a:pPr>
              <a:spcBef>
                <a:spcPts val="0"/>
              </a:spcBef>
            </a:pPr>
            <a:r>
              <a:rPr lang="fr-FR" altLang="fr-FR" dirty="0"/>
              <a:t>Le syndrome main-pied ou encore </a:t>
            </a:r>
            <a:r>
              <a:rPr lang="fr-FR" altLang="fr-FR" b="1" dirty="0" err="1"/>
              <a:t>érythrodysesthésie</a:t>
            </a:r>
            <a:r>
              <a:rPr lang="fr-FR" altLang="fr-FR" b="1" dirty="0"/>
              <a:t> </a:t>
            </a:r>
            <a:r>
              <a:rPr lang="fr-FR" altLang="fr-FR" b="1" dirty="0" err="1"/>
              <a:t>palmo-plantaire</a:t>
            </a:r>
            <a:r>
              <a:rPr lang="fr-FR" altLang="fr-FR" dirty="0"/>
              <a:t> est un syndrome touchant la paume des mains et/ou la plante des pieds. </a:t>
            </a:r>
          </a:p>
          <a:p>
            <a:pPr>
              <a:spcBef>
                <a:spcPct val="0"/>
              </a:spcBef>
            </a:pPr>
            <a:r>
              <a:rPr lang="fr-FR" altLang="fr-FR" dirty="0"/>
              <a:t>L’étiologie la plus probable est une fragilisation des capillaires. Il se traduit par l’apparition de rougeurs, d’engourdissement ou de fourmillement et un desséchement de la peau pouvant entraîner l’apparition de crevasses. Dans les cas les plus sévères, on peut observer une desquamation et des ulcérations s’accompagnant de douleurs importantes. Il s’agit d’une atteinte réversible. </a:t>
            </a:r>
          </a:p>
          <a:p>
            <a:pPr>
              <a:spcBef>
                <a:spcPct val="0"/>
              </a:spcBef>
            </a:pPr>
            <a:endParaRPr lang="fr-FR" altLang="fr-FR" dirty="0"/>
          </a:p>
          <a:p>
            <a:pPr>
              <a:spcBef>
                <a:spcPct val="0"/>
              </a:spcBef>
            </a:pPr>
            <a:r>
              <a:rPr lang="fr-FR" altLang="fr-FR" dirty="0"/>
              <a:t>Les médicaments responsables de ce syndrome sont essentiellement :</a:t>
            </a:r>
          </a:p>
          <a:p>
            <a:pPr>
              <a:buFontTx/>
              <a:buChar char="•"/>
            </a:pPr>
            <a:r>
              <a:rPr lang="fr-FR" altLang="fr-FR" dirty="0"/>
              <a:t> Chimiothérapies cytotoxiques: </a:t>
            </a:r>
          </a:p>
          <a:p>
            <a:pPr>
              <a:spcBef>
                <a:spcPct val="0"/>
              </a:spcBef>
            </a:pPr>
            <a:r>
              <a:rPr lang="fr-FR" altLang="fr-FR" dirty="0"/>
              <a:t>le 5-FU et apparentés (</a:t>
            </a:r>
            <a:r>
              <a:rPr lang="fr-FR" altLang="fr-FR" dirty="0" err="1"/>
              <a:t>Xeloda</a:t>
            </a:r>
            <a:r>
              <a:rPr lang="fr-FR" altLang="fr-FR" dirty="0"/>
              <a:t>®=</a:t>
            </a:r>
            <a:r>
              <a:rPr lang="fr-FR" altLang="fr-FR" dirty="0" err="1"/>
              <a:t>capécitabine</a:t>
            </a:r>
            <a:r>
              <a:rPr lang="fr-FR" altLang="fr-FR" dirty="0"/>
              <a:t>) </a:t>
            </a:r>
          </a:p>
          <a:p>
            <a:pPr>
              <a:spcBef>
                <a:spcPct val="0"/>
              </a:spcBef>
            </a:pPr>
            <a:r>
              <a:rPr lang="fr-FR" altLang="fr-FR" dirty="0"/>
              <a:t>les anthracyclines, adriamycine, </a:t>
            </a:r>
            <a:r>
              <a:rPr lang="fr-FR" altLang="fr-FR" dirty="0" err="1"/>
              <a:t>épirubicine</a:t>
            </a:r>
            <a:r>
              <a:rPr lang="fr-FR" altLang="fr-FR" dirty="0"/>
              <a:t> contenue dans les protocoles de type FEC </a:t>
            </a:r>
            <a:r>
              <a:rPr lang="fr-FR" altLang="fr-FR" b="1" i="1" u="sng" dirty="0"/>
              <a:t>ou EC</a:t>
            </a:r>
          </a:p>
          <a:p>
            <a:pPr>
              <a:spcBef>
                <a:spcPct val="0"/>
              </a:spcBef>
            </a:pPr>
            <a:r>
              <a:rPr lang="fr-FR" altLang="fr-FR" dirty="0"/>
              <a:t>les taxanes (Taxol®=paclitaxel et </a:t>
            </a:r>
            <a:r>
              <a:rPr lang="fr-FR" altLang="fr-FR" dirty="0" err="1"/>
              <a:t>Taxotère</a:t>
            </a:r>
            <a:r>
              <a:rPr lang="fr-FR" altLang="fr-FR" dirty="0"/>
              <a:t>®=</a:t>
            </a:r>
            <a:r>
              <a:rPr lang="fr-FR" altLang="fr-FR" dirty="0" err="1"/>
              <a:t>docétaxel</a:t>
            </a:r>
            <a:r>
              <a:rPr lang="fr-FR" altLang="fr-FR" dirty="0"/>
              <a:t>) </a:t>
            </a:r>
          </a:p>
          <a:p>
            <a:pPr>
              <a:buFontTx/>
              <a:buChar char="•"/>
            </a:pPr>
            <a:r>
              <a:rPr lang="fr-FR" altLang="fr-FR" dirty="0"/>
              <a:t> Thérapies ciblées: </a:t>
            </a:r>
            <a:r>
              <a:rPr lang="fr-FR" altLang="fr-FR" dirty="0" err="1"/>
              <a:t>Sutent</a:t>
            </a:r>
            <a:r>
              <a:rPr lang="fr-FR" altLang="fr-FR" dirty="0"/>
              <a:t>®=</a:t>
            </a:r>
            <a:r>
              <a:rPr lang="fr-FR" altLang="fr-FR" dirty="0" err="1"/>
              <a:t>sunitinib</a:t>
            </a:r>
            <a:r>
              <a:rPr lang="fr-FR" altLang="fr-FR" dirty="0"/>
              <a:t> et </a:t>
            </a:r>
            <a:r>
              <a:rPr lang="fr-FR" altLang="fr-FR" dirty="0" err="1"/>
              <a:t>Nexavar</a:t>
            </a:r>
            <a:r>
              <a:rPr lang="fr-FR" altLang="fr-FR" dirty="0"/>
              <a:t>®=</a:t>
            </a:r>
            <a:r>
              <a:rPr lang="fr-FR" altLang="fr-FR" dirty="0" err="1"/>
              <a:t>sorafénib</a:t>
            </a:r>
            <a:r>
              <a:rPr lang="fr-FR" altLang="fr-FR" dirty="0"/>
              <a:t> </a:t>
            </a:r>
          </a:p>
          <a:p>
            <a:pPr>
              <a:spcBef>
                <a:spcPct val="0"/>
              </a:spcBef>
            </a:pPr>
            <a:endParaRPr lang="fr-FR" altLang="fr-FR" dirty="0"/>
          </a:p>
          <a:p>
            <a:pPr>
              <a:spcBef>
                <a:spcPct val="0"/>
              </a:spcBef>
            </a:pPr>
            <a:r>
              <a:rPr lang="fr-FR" altLang="fr-FR" dirty="0"/>
              <a:t>Plusieurs grades* de gravité croissante ont été décrits : </a:t>
            </a:r>
          </a:p>
          <a:p>
            <a:r>
              <a:rPr lang="fr-FR" altLang="fr-FR" b="1" dirty="0"/>
              <a:t>- Grade 1</a:t>
            </a:r>
            <a:r>
              <a:rPr lang="fr-FR" altLang="fr-FR" dirty="0"/>
              <a:t> : érythème modéré, gonflement ou desquamation n’interférant pas avec la vie quotidienne</a:t>
            </a:r>
          </a:p>
          <a:p>
            <a:r>
              <a:rPr lang="fr-FR" altLang="fr-FR" b="1" dirty="0"/>
              <a:t>- Grade 2</a:t>
            </a:r>
            <a:r>
              <a:rPr lang="fr-FR" altLang="fr-FR" dirty="0"/>
              <a:t> : érythème, desquamation ou gonflement interférant avec, mais sans empêcher totalement les activités physiques normales : petites ampoules ou ulcérations de moins de 2 cm de diamètre</a:t>
            </a:r>
          </a:p>
          <a:p>
            <a:r>
              <a:rPr lang="fr-FR" altLang="fr-FR" b="1" dirty="0"/>
              <a:t>- Grade 3</a:t>
            </a:r>
            <a:r>
              <a:rPr lang="fr-FR" altLang="fr-FR" dirty="0"/>
              <a:t> : ampoule, ulcération ou gonflement interférant avec la marche ou les activités quotidiennes normales. Le patient ne peut pas porter des vêtements habituels.</a:t>
            </a:r>
          </a:p>
          <a:p>
            <a:r>
              <a:rPr lang="fr-FR" altLang="fr-FR" b="1" dirty="0"/>
              <a:t>- Grade 4</a:t>
            </a:r>
            <a:r>
              <a:rPr lang="fr-FR" altLang="fr-FR" dirty="0"/>
              <a:t> : processus diffus ou local entraînant des complications infectieuses ou un alitement ou une hospitalisation.</a:t>
            </a:r>
          </a:p>
          <a:p>
            <a:pPr>
              <a:spcBef>
                <a:spcPct val="0"/>
              </a:spcBef>
            </a:pPr>
            <a:br>
              <a:rPr lang="fr-FR" altLang="fr-FR" dirty="0"/>
            </a:br>
            <a:r>
              <a:rPr lang="fr-FR" altLang="fr-FR" sz="1000" i="1" dirty="0"/>
              <a:t>*grades de toxicité selon l'échelle du National Cancer Institute Common </a:t>
            </a:r>
            <a:r>
              <a:rPr lang="fr-FR" altLang="fr-FR" sz="1000" i="1" dirty="0" err="1"/>
              <a:t>Toxicity</a:t>
            </a:r>
            <a:r>
              <a:rPr lang="fr-FR" altLang="fr-FR" sz="1000" i="1" dirty="0"/>
              <a:t> </a:t>
            </a:r>
            <a:r>
              <a:rPr lang="fr-FR" altLang="fr-FR" sz="1000" i="1" dirty="0" err="1"/>
              <a:t>Criteria</a:t>
            </a:r>
            <a:r>
              <a:rPr lang="fr-FR" altLang="fr-FR" sz="1000" i="1" dirty="0"/>
              <a:t> (NCI-CTC)</a:t>
            </a:r>
          </a:p>
          <a:p>
            <a:endParaRPr lang="fr-FR" dirty="0"/>
          </a:p>
        </p:txBody>
      </p:sp>
    </p:spTree>
    <p:extLst>
      <p:ext uri="{BB962C8B-B14F-4D97-AF65-F5344CB8AC3E}">
        <p14:creationId xmlns:p14="http://schemas.microsoft.com/office/powerpoint/2010/main" val="38283648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notes 1">
            <a:extLst>
              <a:ext uri="{FF2B5EF4-FFF2-40B4-BE49-F238E27FC236}">
                <a16:creationId xmlns:a16="http://schemas.microsoft.com/office/drawing/2014/main" id="{78D1F091-C3BC-09E2-5DD0-6AB556A73E04}"/>
              </a:ext>
            </a:extLst>
          </p:cNvPr>
          <p:cNvSpPr>
            <a:spLocks noGrp="1"/>
          </p:cNvSpPr>
          <p:nvPr>
            <p:ph type="body" idx="1"/>
          </p:nvPr>
        </p:nvSpPr>
        <p:spPr>
          <a:xfrm>
            <a:off x="710075" y="4862016"/>
            <a:ext cx="6303621" cy="4605085"/>
          </a:xfrm>
        </p:spPr>
        <p:txBody>
          <a:bodyPr/>
          <a:lstStyle/>
          <a:p>
            <a:endParaRPr lang="fr-FR" altLang="fr-FR" dirty="0"/>
          </a:p>
          <a:p>
            <a:endParaRPr lang="fr-FR" dirty="0"/>
          </a:p>
        </p:txBody>
      </p:sp>
    </p:spTree>
    <p:extLst>
      <p:ext uri="{BB962C8B-B14F-4D97-AF65-F5344CB8AC3E}">
        <p14:creationId xmlns:p14="http://schemas.microsoft.com/office/powerpoint/2010/main" val="19038345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p:txBody>
          <a:bodyPr/>
          <a:lstStyle/>
          <a:p>
            <a:endParaRPr lang="fr-FR" dirty="0"/>
          </a:p>
        </p:txBody>
      </p:sp>
    </p:spTree>
    <p:extLst>
      <p:ext uri="{BB962C8B-B14F-4D97-AF65-F5344CB8AC3E}">
        <p14:creationId xmlns:p14="http://schemas.microsoft.com/office/powerpoint/2010/main" val="21773227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341248" cy="4605085"/>
          </a:xfrm>
        </p:spPr>
        <p:txBody>
          <a:bodyPr/>
          <a:lstStyle/>
          <a:p>
            <a:r>
              <a:rPr lang="fr-FR" altLang="fr-FR" b="1" u="sng" dirty="0"/>
              <a:t>Commentaires</a:t>
            </a:r>
            <a:r>
              <a:rPr lang="fr-FR" altLang="fr-FR" dirty="0"/>
              <a:t> </a:t>
            </a:r>
          </a:p>
          <a:p>
            <a:endParaRPr lang="fr-FR" altLang="fr-FR" dirty="0"/>
          </a:p>
          <a:p>
            <a:pPr>
              <a:buFontTx/>
              <a:buChar char="•"/>
            </a:pPr>
            <a:r>
              <a:rPr lang="fr-FR" altLang="fr-FR" b="1" dirty="0"/>
              <a:t> Proposer des conseils complémentaires</a:t>
            </a:r>
            <a:r>
              <a:rPr lang="fr-FR" altLang="fr-FR" dirty="0"/>
              <a:t> pour l’accompagnement du patient : </a:t>
            </a:r>
          </a:p>
          <a:p>
            <a:pPr marL="366713" lvl="1" indent="-177742">
              <a:buFont typeface="Arial" panose="020B0604020202020204" pitchFamily="34" charset="0"/>
              <a:buChar char="­"/>
            </a:pPr>
            <a:r>
              <a:rPr lang="fr-FR" altLang="fr-FR" dirty="0"/>
              <a:t>réaliser une manucure et une pédicure avant de commencer le traitement, si les mains et les pieds sont déjà un peu abîmés (présence de corne).</a:t>
            </a:r>
          </a:p>
          <a:p>
            <a:pPr marL="366713" lvl="1" indent="-177742">
              <a:buFont typeface="Arial" panose="020B0604020202020204" pitchFamily="34" charset="0"/>
              <a:buChar char="­"/>
            </a:pPr>
            <a:r>
              <a:rPr lang="fr-FR" altLang="fr-FR" dirty="0"/>
              <a:t>appliquer régulièrement et généreusement une crème émolliente (après la toilette avec un pain surgras), </a:t>
            </a:r>
            <a:r>
              <a:rPr lang="fr-FR" dirty="0"/>
              <a:t>des crèmes à base d’urée 10 à 30 % pour mains et pieds, des gants et chaussons protecteurs et traitants</a:t>
            </a:r>
          </a:p>
          <a:p>
            <a:pPr marL="371942"/>
            <a:r>
              <a:rPr lang="fr-FR" dirty="0"/>
              <a:t>Si insuffisant : dermocorticoïdes</a:t>
            </a:r>
            <a:endParaRPr lang="fr-FR" altLang="fr-FR" dirty="0"/>
          </a:p>
          <a:p>
            <a:pPr marL="366713" lvl="1" indent="-177742">
              <a:lnSpc>
                <a:spcPct val="90000"/>
              </a:lnSpc>
              <a:spcBef>
                <a:spcPct val="20000"/>
              </a:spcBef>
              <a:buFont typeface="Arial" panose="020B0604020202020204" pitchFamily="34" charset="0"/>
              <a:buChar char="­"/>
            </a:pPr>
            <a:r>
              <a:rPr lang="fr-FR" altLang="fr-FR" dirty="0"/>
              <a:t>Préférer le port de vêtements amples et de chaussures souples.</a:t>
            </a:r>
          </a:p>
          <a:p>
            <a:pPr marL="366713" lvl="1" indent="-177742">
              <a:lnSpc>
                <a:spcPct val="90000"/>
              </a:lnSpc>
              <a:spcBef>
                <a:spcPct val="20000"/>
              </a:spcBef>
              <a:buFont typeface="Arial" panose="020B0604020202020204" pitchFamily="34" charset="0"/>
              <a:buChar char="­"/>
            </a:pPr>
            <a:r>
              <a:rPr lang="fr-FR" altLang="fr-FR" dirty="0"/>
              <a:t>éviter l’exposition à la chaleur (soleil, douches et bains très chauds) ; les tremper dans de l’eau froide plusieurs fois par jour. Eviter les gants ou chaussettes serrées. </a:t>
            </a:r>
          </a:p>
          <a:p>
            <a:br>
              <a:rPr lang="fr-FR" altLang="fr-FR" dirty="0"/>
            </a:br>
            <a:endParaRPr lang="fr-FR" altLang="fr-FR" dirty="0"/>
          </a:p>
          <a:p>
            <a:pPr>
              <a:buFontTx/>
              <a:buChar char="•"/>
            </a:pPr>
            <a:r>
              <a:rPr lang="fr-FR" altLang="fr-FR" b="1" dirty="0"/>
              <a:t> Insister sur le suivi nécessaire pour évaluer le conseil </a:t>
            </a:r>
            <a:r>
              <a:rPr lang="fr-FR" altLang="fr-FR" dirty="0"/>
              <a:t>(conseil limité dans le temps et en absence d’amélioration orienter vers le médecin).</a:t>
            </a:r>
          </a:p>
          <a:p>
            <a:endParaRPr lang="fr-FR" dirty="0"/>
          </a:p>
          <a:p>
            <a:endParaRPr lang="fr-FR" dirty="0"/>
          </a:p>
          <a:p>
            <a:endParaRPr lang="fr-FR" dirty="0"/>
          </a:p>
        </p:txBody>
      </p:sp>
    </p:spTree>
    <p:extLst>
      <p:ext uri="{BB962C8B-B14F-4D97-AF65-F5344CB8AC3E}">
        <p14:creationId xmlns:p14="http://schemas.microsoft.com/office/powerpoint/2010/main" val="23510630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341248"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La folliculite acnéiforme est un effet secondaire « nouveau » pour les oncologues. En effet, seules certaines thérapies ciblées induisent cet effet. </a:t>
            </a:r>
          </a:p>
          <a:p>
            <a:r>
              <a:rPr lang="fr-FR" altLang="fr-FR" dirty="0"/>
              <a:t>Elle est prépondérante dans les traitements inhibiteurs de la voie EGF (</a:t>
            </a:r>
            <a:r>
              <a:rPr lang="fr-FR" altLang="fr-FR" dirty="0" err="1"/>
              <a:t>epidermal</a:t>
            </a:r>
            <a:r>
              <a:rPr lang="fr-FR" altLang="fr-FR" dirty="0"/>
              <a:t> </a:t>
            </a:r>
            <a:r>
              <a:rPr lang="fr-FR" altLang="fr-FR" dirty="0" err="1"/>
              <a:t>growth</a:t>
            </a:r>
            <a:r>
              <a:rPr lang="fr-FR" altLang="fr-FR" dirty="0"/>
              <a:t> factor) qui est une voie oncogénique essentielle dans les carcinomes épidermoïdes et certains adénocarcinomes (cancer survenant sur les muqueuses des organes au contact de l’extérieur comme la peau, la sphère ORL, les bronches, l’œsophage, le vagin, le col utérin, l’anus ou sur les muqueuses glandulaires comme le poumon, l’intestin, l’estomac, etc.). Cette voie est activée en excès dans les cellules cancéreuses et n’est plus sous contrôle du reste de l’organisme.</a:t>
            </a:r>
          </a:p>
          <a:p>
            <a:r>
              <a:rPr lang="fr-FR" altLang="fr-FR" dirty="0"/>
              <a:t>Cette voie existe également naturellement dans les cellules normales de ces tissus car elle a un rôle de régulation dans l’homéostasie du tissu, notamment au niveau de la peau ; c’est pour cela que ces organes seront le siège d’effets secondaires parfois très gênants tant sur le plan fonctionnel qu’esthétique.</a:t>
            </a:r>
          </a:p>
          <a:p>
            <a:endParaRPr lang="fr-FR" altLang="fr-FR" dirty="0"/>
          </a:p>
          <a:p>
            <a:r>
              <a:rPr lang="fr-FR" altLang="fr-FR" dirty="0"/>
              <a:t>Les pores de la peau sont infiltrés par des cellules inflammatoires exactement comme dans l’acné juvénile et le traitement allopathique est basé sur celui de l’acné.</a:t>
            </a:r>
          </a:p>
          <a:p>
            <a:endParaRPr lang="fr-FR" altLang="fr-FR" dirty="0"/>
          </a:p>
          <a:p>
            <a:r>
              <a:rPr lang="fr-FR" altLang="fr-FR" dirty="0">
                <a:sym typeface="MS Outlook" panose="05010100010000000000" pitchFamily="2" charset="2"/>
              </a:rPr>
              <a:t> </a:t>
            </a:r>
            <a:r>
              <a:rPr lang="fr-FR" altLang="fr-FR" dirty="0"/>
              <a:t>L’apparition d’une folliculite n’est pas un signe d’intolérance au traitement mais au contraire est </a:t>
            </a:r>
            <a:r>
              <a:rPr lang="fr-FR" altLang="fr-FR" b="1" dirty="0"/>
              <a:t>souvent associée à une « bonne » réponse tumorale</a:t>
            </a:r>
            <a:r>
              <a:rPr lang="fr-FR" altLang="fr-FR" dirty="0"/>
              <a:t>.</a:t>
            </a:r>
          </a:p>
          <a:p>
            <a:endParaRPr lang="fr-FR" altLang="fr-FR" dirty="0"/>
          </a:p>
          <a:p>
            <a:endParaRPr lang="fr-FR" dirty="0"/>
          </a:p>
        </p:txBody>
      </p:sp>
    </p:spTree>
    <p:extLst>
      <p:ext uri="{BB962C8B-B14F-4D97-AF65-F5344CB8AC3E}">
        <p14:creationId xmlns:p14="http://schemas.microsoft.com/office/powerpoint/2010/main" val="266796583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Espace réservé de l'image des diapositives 1"/>
          <p:cNvSpPr>
            <a:spLocks noGrp="1" noRot="1" noChangeAspect="1" noTextEdit="1"/>
          </p:cNvSpPr>
          <p:nvPr>
            <p:ph type="sldImg"/>
          </p:nvPr>
        </p:nvSpPr>
        <p:spPr>
          <a:xfrm>
            <a:off x="557213" y="768350"/>
            <a:ext cx="5949950" cy="3346450"/>
          </a:xfrm>
          <a:ln/>
        </p:spPr>
      </p:sp>
    </p:spTree>
    <p:extLst>
      <p:ext uri="{BB962C8B-B14F-4D97-AF65-F5344CB8AC3E}">
        <p14:creationId xmlns:p14="http://schemas.microsoft.com/office/powerpoint/2010/main" val="40841641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Espace réservé de l'image des diapositives 1"/>
          <p:cNvSpPr>
            <a:spLocks noGrp="1" noRot="1" noChangeAspect="1" noTextEdit="1"/>
          </p:cNvSpPr>
          <p:nvPr>
            <p:ph type="sldImg"/>
          </p:nvPr>
        </p:nvSpPr>
        <p:spPr>
          <a:xfrm>
            <a:off x="557213" y="768350"/>
            <a:ext cx="6016625" cy="3384550"/>
          </a:xfrm>
          <a:ln/>
        </p:spPr>
      </p:sp>
    </p:spTree>
    <p:extLst>
      <p:ext uri="{BB962C8B-B14F-4D97-AF65-F5344CB8AC3E}">
        <p14:creationId xmlns:p14="http://schemas.microsoft.com/office/powerpoint/2010/main" val="45682573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Espace réservé de l'image des diapositives 1"/>
          <p:cNvSpPr>
            <a:spLocks noGrp="1" noRot="1" noChangeAspect="1" noTextEdit="1"/>
          </p:cNvSpPr>
          <p:nvPr>
            <p:ph type="sldImg"/>
          </p:nvPr>
        </p:nvSpPr>
        <p:spPr>
          <a:xfrm>
            <a:off x="557213" y="768350"/>
            <a:ext cx="6016625" cy="3384550"/>
          </a:xfrm>
          <a:ln/>
        </p:spPr>
      </p:sp>
    </p:spTree>
    <p:extLst>
      <p:ext uri="{BB962C8B-B14F-4D97-AF65-F5344CB8AC3E}">
        <p14:creationId xmlns:p14="http://schemas.microsoft.com/office/powerpoint/2010/main" val="4170438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600075" y="768350"/>
            <a:ext cx="5949950" cy="3346450"/>
          </a:xfrm>
          <a:ln/>
        </p:spPr>
      </p:sp>
      <p:sp>
        <p:nvSpPr>
          <p:cNvPr id="2" name="Espace réservé des commentaires 1"/>
          <p:cNvSpPr>
            <a:spLocks noGrp="1"/>
          </p:cNvSpPr>
          <p:nvPr>
            <p:ph type="body" sz="quarter" idx="10"/>
          </p:nvPr>
        </p:nvSpPr>
        <p:spPr>
          <a:xfrm>
            <a:off x="560347" y="4746096"/>
            <a:ext cx="6454128" cy="5345428"/>
          </a:xfrm>
        </p:spPr>
        <p:txBody>
          <a:bodyPr/>
          <a:lstStyle/>
          <a:p>
            <a:r>
              <a:rPr lang="fr-FR" altLang="fr-FR" b="1" u="sng" dirty="0"/>
              <a:t>Commentaires</a:t>
            </a:r>
            <a:endParaRPr lang="fr-FR" altLang="fr-FR" dirty="0"/>
          </a:p>
          <a:p>
            <a:endParaRPr lang="fr-FR" altLang="fr-FR" dirty="0"/>
          </a:p>
          <a:p>
            <a:pPr eaLnBrk="1" hangingPunct="1"/>
            <a:r>
              <a:rPr lang="fr-FR" altLang="fr-FR" dirty="0"/>
              <a:t>Données globales :</a:t>
            </a:r>
          </a:p>
          <a:p>
            <a:pPr eaLnBrk="1" hangingPunct="1">
              <a:buFontTx/>
              <a:buChar char="•"/>
            </a:pPr>
            <a:r>
              <a:rPr lang="fr-FR" altLang="fr-FR" b="1" dirty="0"/>
              <a:t> 157 000 décès par cancers chaque année</a:t>
            </a:r>
            <a:r>
              <a:rPr lang="fr-FR" altLang="fr-FR" dirty="0"/>
              <a:t> (90 000 hommes et 67 000 femmes)</a:t>
            </a:r>
          </a:p>
          <a:p>
            <a:pPr marL="362063" lvl="1" indent="-87340"/>
            <a:r>
              <a:rPr lang="fr-FR" altLang="fr-FR" dirty="0"/>
              <a:t>- Chez les </a:t>
            </a:r>
            <a:r>
              <a:rPr lang="fr-FR" altLang="fr-FR" b="1" dirty="0"/>
              <a:t>hommes</a:t>
            </a:r>
            <a:r>
              <a:rPr lang="fr-FR" altLang="fr-FR" dirty="0"/>
              <a:t> : Les cancers sont la première cause à la fois de mortalité tous âges confondus et de mortalité prématurée (&lt; 65 ans) </a:t>
            </a:r>
          </a:p>
          <a:p>
            <a:pPr marL="362063" lvl="1" indent="-87340"/>
            <a:r>
              <a:rPr lang="fr-FR" altLang="fr-FR" dirty="0"/>
              <a:t>- Chez les </a:t>
            </a:r>
            <a:r>
              <a:rPr lang="fr-FR" altLang="fr-FR" b="1" dirty="0"/>
              <a:t>femmes</a:t>
            </a:r>
            <a:r>
              <a:rPr lang="fr-FR" altLang="fr-FR" dirty="0"/>
              <a:t> : Les cancers sont la première cause de mortalité prématurée (&lt; 65 ans) et la deuxième cause de mortalité tous âges confondus derrière les affections circulatoires. </a:t>
            </a:r>
          </a:p>
          <a:p>
            <a:pPr eaLnBrk="1" hangingPunct="1">
              <a:buFontTx/>
              <a:buChar char="•"/>
            </a:pPr>
            <a:r>
              <a:rPr lang="fr-FR" altLang="fr-FR" dirty="0"/>
              <a:t> </a:t>
            </a:r>
            <a:r>
              <a:rPr lang="fr-FR" altLang="fr-FR" b="1" dirty="0"/>
              <a:t>1 homme sur 2 et 1 femme sur 3 </a:t>
            </a:r>
            <a:r>
              <a:rPr lang="fr-FR" altLang="fr-FR" dirty="0"/>
              <a:t>se verra diagnostiquer un cancer avant 85 ans</a:t>
            </a:r>
          </a:p>
          <a:p>
            <a:pPr eaLnBrk="1" hangingPunct="1">
              <a:buFontTx/>
              <a:buChar char="•"/>
            </a:pPr>
            <a:r>
              <a:rPr lang="fr-FR" altLang="fr-FR" b="1" dirty="0"/>
              <a:t>  </a:t>
            </a:r>
            <a:r>
              <a:rPr lang="fr-FR" altLang="fr-FR" dirty="0"/>
              <a:t>En 2018, le nombre de nouveaux cas de cancer en France métropolitaine est estimé à 382 000 dont 205 000 chez l'homme et 177 000 chez la femme. </a:t>
            </a:r>
          </a:p>
          <a:p>
            <a:endParaRPr lang="fr-FR" altLang="fr-FR" b="1" dirty="0"/>
          </a:p>
          <a:p>
            <a:pPr>
              <a:buFontTx/>
              <a:buChar char="•"/>
            </a:pPr>
            <a:r>
              <a:rPr lang="fr-FR" altLang="fr-FR" b="1" dirty="0"/>
              <a:t>  Interpeller le groupe pour le faire participer, puis afficher et compléter</a:t>
            </a:r>
          </a:p>
          <a:p>
            <a:r>
              <a:rPr lang="fr-FR" altLang="fr-FR" i="1" dirty="0">
                <a:sym typeface="MS Outlook" panose="05010100010000000000" pitchFamily="2" charset="2"/>
              </a:rPr>
              <a:t>Quels sont les cancers les plus fréquents chez l’homme ? et chez la femme ?</a:t>
            </a:r>
          </a:p>
          <a:p>
            <a:r>
              <a:rPr lang="fr-FR" altLang="fr-FR" b="1" dirty="0"/>
              <a:t>Les cancers de la prostate, du sein, du côlon-rectum et du poumon sont les cancers les plus fréquents.</a:t>
            </a:r>
          </a:p>
          <a:p>
            <a:endParaRPr lang="fr-FR" altLang="fr-FR" b="1" dirty="0"/>
          </a:p>
          <a:p>
            <a:pPr marL="177742" indent="-177742" defTabSz="947958" eaLnBrk="1" hangingPunct="1">
              <a:buFont typeface="Arial" panose="020B0604020202020204" pitchFamily="34" charset="0"/>
              <a:buChar char="•"/>
              <a:defRPr/>
            </a:pPr>
            <a:r>
              <a:rPr lang="fr-FR" altLang="ja-JP" b="1" dirty="0"/>
              <a:t>Plus </a:t>
            </a:r>
            <a:r>
              <a:rPr lang="fr-FR" altLang="ja-JP" b="1" dirty="0">
                <a:solidFill>
                  <a:srgbClr val="000000"/>
                </a:solidFill>
                <a:ea typeface="ＭＳ Ｐゴシック" panose="020B0600070205080204" pitchFamily="34" charset="-128"/>
              </a:rPr>
              <a:t>plus d’1 personne sur 2 guérit après un diagnostic de cancer. Les autres vont entrer dans la maladie cancéreuse</a:t>
            </a:r>
            <a:r>
              <a:rPr lang="fr-FR" altLang="ja-JP" dirty="0">
                <a:solidFill>
                  <a:srgbClr val="000000"/>
                </a:solidFill>
                <a:ea typeface="ＭＳ Ｐゴシック" panose="020B0600070205080204" pitchFamily="34" charset="-128"/>
              </a:rPr>
              <a:t> (récidive, généralisation…) qui aujourd’hui, grâce aux progrès thérapeutiques évolue vers une </a:t>
            </a:r>
            <a:r>
              <a:rPr lang="fr-FR" altLang="ja-JP" b="1" dirty="0">
                <a:solidFill>
                  <a:srgbClr val="000000"/>
                </a:solidFill>
                <a:ea typeface="ＭＳ Ｐゴシック" panose="020B0600070205080204" pitchFamily="34" charset="-128"/>
              </a:rPr>
              <a:t>pathologie chronique</a:t>
            </a:r>
            <a:r>
              <a:rPr lang="fr-FR" altLang="ja-JP" dirty="0">
                <a:solidFill>
                  <a:srgbClr val="000000"/>
                </a:solidFill>
                <a:ea typeface="ＭＳ Ｐゴシック" panose="020B0600070205080204" pitchFamily="34" charset="-128"/>
              </a:rPr>
              <a:t>.</a:t>
            </a:r>
            <a:endParaRPr lang="fr-FR" altLang="fr-FR" dirty="0">
              <a:solidFill>
                <a:srgbClr val="000000"/>
              </a:solidFill>
            </a:endParaRPr>
          </a:p>
          <a:p>
            <a:pPr marL="177742" indent="-177742">
              <a:buFont typeface="Arial" panose="020B0604020202020204" pitchFamily="34" charset="0"/>
              <a:buChar char="•"/>
            </a:pPr>
            <a:endParaRPr lang="fr-FR" altLang="fr-FR" b="1" dirty="0"/>
          </a:p>
          <a:p>
            <a:endParaRPr lang="fr-FR" altLang="fr-FR" b="1" dirty="0"/>
          </a:p>
          <a:p>
            <a:endParaRPr lang="fr-FR" altLang="fr-FR" dirty="0"/>
          </a:p>
          <a:p>
            <a:r>
              <a:rPr lang="fr-FR" altLang="fr-FR" sz="1000" i="1" dirty="0"/>
              <a:t>Source : Institut National du Cancer </a:t>
            </a:r>
            <a:r>
              <a:rPr lang="fr-FR" altLang="fr-FR" sz="1000" i="1"/>
              <a:t>- </a:t>
            </a:r>
            <a:r>
              <a:rPr lang="fr-FR" altLang="fr-FR" sz="1000" i="1">
                <a:latin typeface="+mj-lt"/>
              </a:rPr>
              <a:t>Panorama des cancers en France - Edition 2022 </a:t>
            </a:r>
            <a:endParaRPr lang="fr-FR" altLang="fr-FR" sz="1000" dirty="0"/>
          </a:p>
          <a:p>
            <a:endParaRPr lang="fr-FR" dirty="0"/>
          </a:p>
        </p:txBody>
      </p:sp>
    </p:spTree>
    <p:extLst>
      <p:ext uri="{BB962C8B-B14F-4D97-AF65-F5344CB8AC3E}">
        <p14:creationId xmlns:p14="http://schemas.microsoft.com/office/powerpoint/2010/main" val="3050584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303621" cy="4605085"/>
          </a:xfrm>
        </p:spPr>
        <p:txBody>
          <a:bodyPr/>
          <a:lstStyle/>
          <a:p>
            <a:pPr>
              <a:lnSpc>
                <a:spcPct val="90000"/>
              </a:lnSpc>
            </a:pPr>
            <a:r>
              <a:rPr lang="fr-FR" altLang="fr-FR" b="1" u="sng" dirty="0"/>
              <a:t>Commentaires</a:t>
            </a:r>
            <a:r>
              <a:rPr lang="fr-FR" altLang="fr-FR" dirty="0"/>
              <a:t> </a:t>
            </a:r>
          </a:p>
          <a:p>
            <a:pPr>
              <a:lnSpc>
                <a:spcPct val="90000"/>
              </a:lnSpc>
            </a:pPr>
            <a:endParaRPr lang="fr-FR" altLang="fr-FR" dirty="0"/>
          </a:p>
          <a:p>
            <a:pPr>
              <a:lnSpc>
                <a:spcPct val="90000"/>
              </a:lnSpc>
              <a:spcBef>
                <a:spcPts val="0"/>
              </a:spcBef>
            </a:pPr>
            <a:r>
              <a:rPr lang="fr-FR" altLang="fr-FR" dirty="0"/>
              <a:t>La sécheresse des muqueuses (œil, nez, bouche) se voit chez de nombreux patients sous chimiothérapie et thérapies ciblées. Elle se retrouve également dans de nombreuses radiothérapies (ORL, pelvienne…)</a:t>
            </a:r>
          </a:p>
          <a:p>
            <a:pPr>
              <a:lnSpc>
                <a:spcPct val="90000"/>
              </a:lnSpc>
            </a:pPr>
            <a:endParaRPr lang="fr-FR" altLang="fr-FR" dirty="0"/>
          </a:p>
          <a:p>
            <a:pPr>
              <a:lnSpc>
                <a:spcPct val="90000"/>
              </a:lnSpc>
            </a:pPr>
            <a:r>
              <a:rPr lang="fr-FR" altLang="fr-FR" dirty="0"/>
              <a:t>Elle peut être isolée ou le plus souvent associée à d’autres manifestations cutanéomuqueuses.</a:t>
            </a:r>
          </a:p>
          <a:p>
            <a:pPr>
              <a:lnSpc>
                <a:spcPct val="90000"/>
              </a:lnSpc>
            </a:pPr>
            <a:r>
              <a:rPr lang="fr-FR" altLang="fr-FR" dirty="0"/>
              <a:t>Elle se traduit par :</a:t>
            </a:r>
          </a:p>
          <a:p>
            <a:pPr>
              <a:lnSpc>
                <a:spcPct val="90000"/>
              </a:lnSpc>
            </a:pPr>
            <a:r>
              <a:rPr lang="fr-FR" altLang="fr-FR" dirty="0"/>
              <a:t>– Sensation de nez bouché</a:t>
            </a:r>
          </a:p>
          <a:p>
            <a:pPr>
              <a:lnSpc>
                <a:spcPct val="90000"/>
              </a:lnSpc>
            </a:pPr>
            <a:r>
              <a:rPr lang="fr-FR" altLang="fr-FR" dirty="0"/>
              <a:t>– Souvent saignement de nez (épistaxis) lié à la fragilisation des capillaires</a:t>
            </a:r>
          </a:p>
          <a:p>
            <a:pPr>
              <a:lnSpc>
                <a:spcPct val="90000"/>
              </a:lnSpc>
            </a:pPr>
            <a:r>
              <a:rPr lang="fr-FR" altLang="fr-FR" dirty="0"/>
              <a:t>– Sensation de douleur ou de gêne oculaire</a:t>
            </a:r>
          </a:p>
          <a:p>
            <a:pPr>
              <a:lnSpc>
                <a:spcPct val="90000"/>
              </a:lnSpc>
            </a:pPr>
            <a:r>
              <a:rPr lang="fr-FR" altLang="fr-FR" dirty="0"/>
              <a:t>– Soif constante</a:t>
            </a:r>
          </a:p>
          <a:p>
            <a:pPr>
              <a:lnSpc>
                <a:spcPct val="90000"/>
              </a:lnSpc>
            </a:pPr>
            <a:endParaRPr lang="fr-FR" altLang="fr-FR" dirty="0"/>
          </a:p>
          <a:p>
            <a:pPr>
              <a:lnSpc>
                <a:spcPct val="90000"/>
              </a:lnSpc>
            </a:pPr>
            <a:r>
              <a:rPr lang="fr-FR" altLang="fr-FR" dirty="0"/>
              <a:t>La sécheresse de l’œil se manifeste par un œil qui pleure.</a:t>
            </a:r>
          </a:p>
          <a:p>
            <a:pPr>
              <a:lnSpc>
                <a:spcPct val="90000"/>
              </a:lnSpc>
            </a:pPr>
            <a:endParaRPr lang="fr-FR" altLang="fr-FR" dirty="0"/>
          </a:p>
          <a:p>
            <a:pPr>
              <a:lnSpc>
                <a:spcPct val="90000"/>
              </a:lnSpc>
            </a:pPr>
            <a:r>
              <a:rPr lang="fr-FR" altLang="fr-FR" dirty="0"/>
              <a:t>L’homéopathie se positionne seule ou en complément de collyres hydratants, de gels ou de sprays buccaux.</a:t>
            </a:r>
          </a:p>
          <a:p>
            <a:endParaRPr lang="fr-FR" dirty="0"/>
          </a:p>
        </p:txBody>
      </p:sp>
    </p:spTree>
    <p:extLst>
      <p:ext uri="{BB962C8B-B14F-4D97-AF65-F5344CB8AC3E}">
        <p14:creationId xmlns:p14="http://schemas.microsoft.com/office/powerpoint/2010/main" val="13874708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862016"/>
            <a:ext cx="6393989" cy="4605085"/>
          </a:xfrm>
        </p:spPr>
        <p:txBody>
          <a:bodyPr/>
          <a:lstStyle/>
          <a:p>
            <a:pPr>
              <a:spcBef>
                <a:spcPts val="0"/>
              </a:spcBef>
              <a:spcAft>
                <a:spcPts val="0"/>
              </a:spcAft>
            </a:pPr>
            <a:r>
              <a:rPr lang="fr-FR" b="1" u="sng" dirty="0">
                <a:effectLst/>
                <a:latin typeface="Arial" panose="020B0604020202020204" pitchFamily="34" charset="0"/>
              </a:rPr>
              <a:t>Commentaires</a:t>
            </a:r>
          </a:p>
          <a:p>
            <a:pPr>
              <a:spcBef>
                <a:spcPts val="0"/>
              </a:spcBef>
              <a:spcAft>
                <a:spcPts val="0"/>
              </a:spcAft>
            </a:pPr>
            <a:endParaRPr lang="fr-FR" dirty="0"/>
          </a:p>
          <a:p>
            <a:pPr>
              <a:spcBef>
                <a:spcPts val="0"/>
              </a:spcBef>
              <a:spcAft>
                <a:spcPts val="0"/>
              </a:spcAft>
            </a:pPr>
            <a:r>
              <a:rPr lang="fr-FR" dirty="0">
                <a:effectLst/>
                <a:latin typeface="Arial" panose="020B0604020202020204" pitchFamily="34" charset="0"/>
              </a:rPr>
              <a:t>TRAITEMENT ANTI-HORMONE : Effet inhibiteur de la prolifération tumorale (≠ chimiothérapie : destruction des cellules tumorales)</a:t>
            </a:r>
          </a:p>
          <a:p>
            <a:pPr>
              <a:spcBef>
                <a:spcPts val="0"/>
              </a:spcBef>
              <a:spcAft>
                <a:spcPts val="0"/>
              </a:spcAft>
            </a:pPr>
            <a:endParaRPr lang="fr-FR" dirty="0">
              <a:effectLst/>
              <a:latin typeface="Arial" panose="020B0604020202020204" pitchFamily="34" charset="0"/>
            </a:endParaRPr>
          </a:p>
          <a:p>
            <a:pPr>
              <a:spcBef>
                <a:spcPts val="0"/>
              </a:spcBef>
              <a:spcAft>
                <a:spcPts val="0"/>
              </a:spcAft>
            </a:pPr>
            <a:r>
              <a:rPr lang="fr-FR" dirty="0">
                <a:effectLst/>
                <a:latin typeface="Arial" panose="020B0604020202020204" pitchFamily="34" charset="0"/>
              </a:rPr>
              <a:t>Concerne essentiellement 2 pathologies : le cancer du sein et le cancer de la prostate.</a:t>
            </a:r>
          </a:p>
          <a:p>
            <a:pPr>
              <a:spcBef>
                <a:spcPts val="0"/>
              </a:spcBef>
              <a:spcAft>
                <a:spcPts val="0"/>
              </a:spcAft>
            </a:pPr>
            <a:endParaRPr lang="fr-FR" dirty="0">
              <a:effectLst/>
              <a:latin typeface="Arial" panose="020B0604020202020204" pitchFamily="34" charset="0"/>
            </a:endParaRPr>
          </a:p>
          <a:p>
            <a:pPr marL="177742" lvl="1" indent="-177742">
              <a:spcBef>
                <a:spcPts val="0"/>
              </a:spcBef>
              <a:spcAft>
                <a:spcPts val="0"/>
              </a:spcAft>
              <a:buFont typeface="Arial" panose="020B0604020202020204" pitchFamily="34" charset="0"/>
              <a:buChar char="•"/>
            </a:pPr>
            <a:r>
              <a:rPr lang="fr-FR" b="1" dirty="0">
                <a:effectLst/>
                <a:latin typeface="Arial" panose="020B0604020202020204" pitchFamily="34" charset="0"/>
              </a:rPr>
              <a:t>Cancer du sein</a:t>
            </a:r>
          </a:p>
          <a:p>
            <a:pPr marL="177742" lvl="1" indent="-177742">
              <a:spcBef>
                <a:spcPts val="311"/>
              </a:spcBef>
              <a:spcAft>
                <a:spcPts val="0"/>
              </a:spcAft>
              <a:buFontTx/>
              <a:buChar char="-"/>
            </a:pPr>
            <a:r>
              <a:rPr lang="fr-FR" dirty="0">
                <a:effectLst/>
                <a:latin typeface="Arial" panose="020B0604020202020204" pitchFamily="34" charset="0"/>
              </a:rPr>
              <a:t>castration jusque dans les années 70</a:t>
            </a:r>
          </a:p>
          <a:p>
            <a:pPr marL="177742" lvl="1" indent="-177742">
              <a:spcBef>
                <a:spcPts val="311"/>
              </a:spcBef>
              <a:spcAft>
                <a:spcPts val="0"/>
              </a:spcAft>
              <a:buFontTx/>
              <a:buChar char="-"/>
            </a:pPr>
            <a:r>
              <a:rPr lang="fr-FR" dirty="0">
                <a:effectLst/>
                <a:latin typeface="Arial" panose="020B0604020202020204" pitchFamily="34" charset="0"/>
              </a:rPr>
              <a:t>Tamoxifène : antiœstrogène: fausse clé pour le récepteur cellulaire aux </a:t>
            </a:r>
            <a:r>
              <a:rPr lang="fr-FR" dirty="0" err="1">
                <a:effectLst/>
                <a:latin typeface="Arial" panose="020B0604020202020204" pitchFamily="34" charset="0"/>
              </a:rPr>
              <a:t>oestrogènes</a:t>
            </a:r>
            <a:r>
              <a:rPr lang="fr-FR" dirty="0">
                <a:effectLst/>
                <a:latin typeface="Arial" panose="020B0604020202020204" pitchFamily="34" charset="0"/>
              </a:rPr>
              <a:t> (serrure)</a:t>
            </a:r>
          </a:p>
          <a:p>
            <a:pPr marL="177742" lvl="1" indent="-177742">
              <a:spcBef>
                <a:spcPts val="311"/>
              </a:spcBef>
              <a:spcAft>
                <a:spcPts val="0"/>
              </a:spcAft>
              <a:buFontTx/>
              <a:buChar char="-"/>
            </a:pPr>
            <a:r>
              <a:rPr lang="fr-FR" dirty="0">
                <a:effectLst/>
                <a:latin typeface="Arial" panose="020B0604020202020204" pitchFamily="34" charset="0"/>
              </a:rPr>
              <a:t>anti-aromatases : depuis 20 ans - empêchent la synthèse des estrogènes dans la graisse après la ménopause (conversion périphérique des androgènes) : </a:t>
            </a:r>
            <a:r>
              <a:rPr lang="fr-FR" dirty="0" err="1">
                <a:effectLst/>
                <a:latin typeface="Arial" panose="020B0604020202020204" pitchFamily="34" charset="0"/>
              </a:rPr>
              <a:t>anastrozole</a:t>
            </a:r>
            <a:r>
              <a:rPr lang="fr-FR" dirty="0">
                <a:effectLst/>
                <a:latin typeface="Arial" panose="020B0604020202020204" pitchFamily="34" charset="0"/>
              </a:rPr>
              <a:t>, </a:t>
            </a:r>
            <a:r>
              <a:rPr lang="fr-FR" dirty="0" err="1">
                <a:effectLst/>
                <a:latin typeface="Arial" panose="020B0604020202020204" pitchFamily="34" charset="0"/>
              </a:rPr>
              <a:t>letrozole</a:t>
            </a:r>
            <a:r>
              <a:rPr lang="fr-FR" dirty="0">
                <a:effectLst/>
                <a:latin typeface="Arial" panose="020B0604020202020204" pitchFamily="34" charset="0"/>
              </a:rPr>
              <a:t>, </a:t>
            </a:r>
            <a:r>
              <a:rPr lang="fr-FR" dirty="0" err="1">
                <a:effectLst/>
                <a:latin typeface="Arial" panose="020B0604020202020204" pitchFamily="34" charset="0"/>
              </a:rPr>
              <a:t>exemestane</a:t>
            </a:r>
            <a:endParaRPr lang="fr-FR" dirty="0">
              <a:effectLst/>
              <a:latin typeface="Arial" panose="020B0604020202020204" pitchFamily="34" charset="0"/>
            </a:endParaRPr>
          </a:p>
          <a:p>
            <a:pPr marL="473979" lvl="1">
              <a:spcBef>
                <a:spcPts val="0"/>
              </a:spcBef>
              <a:spcAft>
                <a:spcPts val="0"/>
              </a:spcAft>
            </a:pPr>
            <a:endParaRPr lang="fr-FR" b="1" dirty="0">
              <a:effectLst/>
              <a:latin typeface="Arial" panose="020B0604020202020204" pitchFamily="34" charset="0"/>
            </a:endParaRPr>
          </a:p>
          <a:p>
            <a:pPr marL="177742" lvl="1" indent="-177742">
              <a:spcBef>
                <a:spcPts val="0"/>
              </a:spcBef>
              <a:spcAft>
                <a:spcPts val="0"/>
              </a:spcAft>
              <a:buFont typeface="Arial" panose="020B0604020202020204" pitchFamily="34" charset="0"/>
              <a:buChar char="•"/>
            </a:pPr>
            <a:r>
              <a:rPr lang="fr-FR" b="1" dirty="0">
                <a:effectLst/>
                <a:latin typeface="Arial" panose="020B0604020202020204" pitchFamily="34" charset="0"/>
              </a:rPr>
              <a:t>Cancer de la prostate</a:t>
            </a:r>
          </a:p>
          <a:p>
            <a:pPr marL="177742" lvl="1" indent="-177742">
              <a:spcBef>
                <a:spcPts val="311"/>
              </a:spcBef>
              <a:spcAft>
                <a:spcPts val="0"/>
              </a:spcAft>
              <a:buFontTx/>
              <a:buChar char="-"/>
            </a:pPr>
            <a:r>
              <a:rPr lang="fr-FR" dirty="0">
                <a:effectLst/>
                <a:latin typeface="Arial" panose="020B0604020202020204" pitchFamily="34" charset="0"/>
              </a:rPr>
              <a:t>analogue agonistes de la LHRH-GnRH : </a:t>
            </a:r>
            <a:r>
              <a:rPr lang="fr-FR" dirty="0" err="1">
                <a:effectLst/>
                <a:latin typeface="Arial" panose="020B0604020202020204" pitchFamily="34" charset="0"/>
              </a:rPr>
              <a:t>goséréline</a:t>
            </a:r>
            <a:r>
              <a:rPr lang="fr-FR" dirty="0">
                <a:effectLst/>
                <a:latin typeface="Arial" panose="020B0604020202020204" pitchFamily="34" charset="0"/>
              </a:rPr>
              <a:t>, </a:t>
            </a:r>
            <a:r>
              <a:rPr lang="fr-FR" dirty="0" err="1">
                <a:effectLst/>
                <a:latin typeface="Arial" panose="020B0604020202020204" pitchFamily="34" charset="0"/>
              </a:rPr>
              <a:t>leucopréline</a:t>
            </a:r>
            <a:endParaRPr lang="fr-FR" dirty="0"/>
          </a:p>
          <a:p>
            <a:pPr marL="177742" lvl="1" indent="-177742">
              <a:spcBef>
                <a:spcPts val="311"/>
              </a:spcBef>
              <a:spcAft>
                <a:spcPts val="0"/>
              </a:spcAft>
              <a:buFontTx/>
              <a:buChar char="-"/>
            </a:pPr>
            <a:r>
              <a:rPr lang="fr-FR" dirty="0">
                <a:effectLst/>
                <a:latin typeface="Arial" panose="020B0604020202020204" pitchFamily="34" charset="0"/>
              </a:rPr>
              <a:t>antagonistes de la LHRH-GnRH : </a:t>
            </a:r>
            <a:r>
              <a:rPr lang="fr-FR" dirty="0" err="1">
                <a:effectLst/>
                <a:latin typeface="Arial" panose="020B0604020202020204" pitchFamily="34" charset="0"/>
              </a:rPr>
              <a:t>degarelix</a:t>
            </a:r>
            <a:endParaRPr lang="fr-FR" dirty="0"/>
          </a:p>
          <a:p>
            <a:pPr marL="177742" lvl="1" indent="-177742">
              <a:spcBef>
                <a:spcPts val="311"/>
              </a:spcBef>
              <a:spcAft>
                <a:spcPts val="0"/>
              </a:spcAft>
              <a:buFontTx/>
              <a:buChar char="-"/>
            </a:pPr>
            <a:r>
              <a:rPr lang="fr-FR" dirty="0" err="1">
                <a:effectLst/>
                <a:latin typeface="Arial" panose="020B0604020202020204" pitchFamily="34" charset="0"/>
              </a:rPr>
              <a:t>antiandrogènes</a:t>
            </a:r>
            <a:r>
              <a:rPr lang="fr-FR" dirty="0">
                <a:effectLst/>
                <a:latin typeface="Arial" panose="020B0604020202020204" pitchFamily="34" charset="0"/>
              </a:rPr>
              <a:t> périphériques ancienne génération (acétate de cyprotérone, </a:t>
            </a:r>
            <a:r>
              <a:rPr lang="fr-FR" dirty="0" err="1">
                <a:effectLst/>
                <a:latin typeface="Arial" panose="020B0604020202020204" pitchFamily="34" charset="0"/>
              </a:rPr>
              <a:t>bicalutamide</a:t>
            </a:r>
            <a:r>
              <a:rPr lang="fr-FR" dirty="0">
                <a:effectLst/>
                <a:latin typeface="Arial" panose="020B0604020202020204" pitchFamily="34" charset="0"/>
              </a:rPr>
              <a:t>) et de nouvelle génération (</a:t>
            </a:r>
            <a:r>
              <a:rPr lang="fr-FR" dirty="0" err="1">
                <a:effectLst/>
                <a:latin typeface="Arial" panose="020B0604020202020204" pitchFamily="34" charset="0"/>
              </a:rPr>
              <a:t>enzalutamide</a:t>
            </a:r>
            <a:r>
              <a:rPr lang="fr-FR" dirty="0">
                <a:effectLst/>
                <a:latin typeface="Arial" panose="020B0604020202020204" pitchFamily="34" charset="0"/>
              </a:rPr>
              <a:t>, </a:t>
            </a:r>
            <a:r>
              <a:rPr lang="fr-FR" dirty="0" err="1">
                <a:effectLst/>
                <a:latin typeface="Arial" panose="020B0604020202020204" pitchFamily="34" charset="0"/>
              </a:rPr>
              <a:t>apalutamide</a:t>
            </a:r>
            <a:r>
              <a:rPr lang="fr-FR" dirty="0">
                <a:effectLst/>
                <a:latin typeface="Arial" panose="020B0604020202020204" pitchFamily="34" charset="0"/>
              </a:rPr>
              <a:t>)</a:t>
            </a:r>
          </a:p>
          <a:p>
            <a:endParaRPr lang="fr-FR" dirty="0"/>
          </a:p>
        </p:txBody>
      </p:sp>
    </p:spTree>
    <p:extLst>
      <p:ext uri="{BB962C8B-B14F-4D97-AF65-F5344CB8AC3E}">
        <p14:creationId xmlns:p14="http://schemas.microsoft.com/office/powerpoint/2010/main" val="110627430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Espace réservé de l'image des diapositives 1"/>
          <p:cNvSpPr>
            <a:spLocks noGrp="1" noRot="1" noChangeAspect="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Les chimiothérapies peuvent provoquer une aménorrhée, voire une ménopause précoce, à l’origine des bouffées de chaleur.</a:t>
            </a:r>
          </a:p>
          <a:p>
            <a:r>
              <a:rPr lang="fr-FR" altLang="fr-FR" dirty="0"/>
              <a:t>Les traitements anti-estrogéniques (anti-aromatases) empêchent complètement la synthèse des estrogènes chez les femmes ménopausées ce qui déclenche « une double ménopause » et des bouffées de chaleur importantes. </a:t>
            </a:r>
          </a:p>
          <a:p>
            <a:r>
              <a:rPr lang="fr-FR" altLang="fr-FR" b="1" dirty="0"/>
              <a:t>Les bouffées de chaleur induites par les traitements </a:t>
            </a:r>
            <a:r>
              <a:rPr lang="fr-FR" altLang="fr-FR" b="1" dirty="0" err="1"/>
              <a:t>anti-cancer</a:t>
            </a:r>
            <a:r>
              <a:rPr lang="fr-FR" altLang="fr-FR" b="1" dirty="0"/>
              <a:t> ne sont pas différentes des bouffées de chaleur « naturelles » ; s’y rajoute cependant une</a:t>
            </a:r>
          </a:p>
          <a:p>
            <a:r>
              <a:rPr lang="fr-FR" altLang="fr-FR" b="1" dirty="0"/>
              <a:t>composante psychologique non négligeable liée à « la double peine ».</a:t>
            </a:r>
          </a:p>
          <a:p>
            <a:endParaRPr lang="fr-FR" altLang="fr-FR" b="1" dirty="0"/>
          </a:p>
          <a:p>
            <a:r>
              <a:rPr lang="fr-FR" altLang="fr-FR" dirty="0"/>
              <a:t>L’homme peut aussi être touché par ce type de symptôme dans le cancer de la prostate sous traitement </a:t>
            </a:r>
            <a:r>
              <a:rPr lang="fr-FR" altLang="fr-FR" dirty="0" err="1"/>
              <a:t>anti-hormonal</a:t>
            </a:r>
            <a:r>
              <a:rPr lang="fr-FR" altLang="fr-FR" dirty="0"/>
              <a:t>.</a:t>
            </a:r>
          </a:p>
          <a:p>
            <a:endParaRPr lang="fr-FR" dirty="0"/>
          </a:p>
        </p:txBody>
      </p:sp>
    </p:spTree>
    <p:extLst>
      <p:ext uri="{BB962C8B-B14F-4D97-AF65-F5344CB8AC3E}">
        <p14:creationId xmlns:p14="http://schemas.microsoft.com/office/powerpoint/2010/main" val="18416546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a:xfrm>
            <a:off x="569913" y="777875"/>
            <a:ext cx="6000750" cy="3375025"/>
          </a:xfrm>
          <a:ln/>
        </p:spPr>
      </p:sp>
      <p:sp>
        <p:nvSpPr>
          <p:cNvPr id="2" name="Espace réservé des commentaires 1"/>
          <p:cNvSpPr>
            <a:spLocks noGrp="1"/>
          </p:cNvSpPr>
          <p:nvPr>
            <p:ph type="body" sz="quarter" idx="10"/>
          </p:nvPr>
        </p:nvSpPr>
        <p:spPr>
          <a:xfrm>
            <a:off x="710075" y="4862016"/>
            <a:ext cx="6153114" cy="4605085"/>
          </a:xfrm>
        </p:spPr>
        <p:txBody>
          <a:bodyPr/>
          <a:lstStyle/>
          <a:p>
            <a:r>
              <a:rPr lang="fr-FR" altLang="fr-FR" b="1" u="sng" dirty="0"/>
              <a:t>Commentaires </a:t>
            </a:r>
            <a:r>
              <a:rPr lang="fr-FR" altLang="fr-FR" dirty="0"/>
              <a:t>: consigne d’animation</a:t>
            </a:r>
          </a:p>
          <a:p>
            <a:endParaRPr lang="fr-FR" altLang="fr-FR" dirty="0"/>
          </a:p>
          <a:p>
            <a:pPr>
              <a:buFontTx/>
              <a:buChar char="•"/>
            </a:pPr>
            <a:r>
              <a:rPr lang="fr-FR" altLang="fr-FR" b="1" dirty="0"/>
              <a:t> Illustrer chaque médicament et interpeller les participants pour leur faire trouver les médicaments </a:t>
            </a:r>
            <a:r>
              <a:rPr lang="fr-FR" altLang="fr-FR" dirty="0"/>
              <a:t>(certains médicaments sont déjà connus),</a:t>
            </a:r>
          </a:p>
          <a:p>
            <a:pPr>
              <a:buFontTx/>
              <a:buChar char="•"/>
            </a:pPr>
            <a:r>
              <a:rPr lang="fr-FR" altLang="fr-FR" b="1" dirty="0"/>
              <a:t> Puis afficher le médicament</a:t>
            </a:r>
            <a:r>
              <a:rPr lang="fr-FR" altLang="fr-FR" dirty="0"/>
              <a:t> </a:t>
            </a:r>
          </a:p>
          <a:p>
            <a:endParaRPr lang="fr-FR" dirty="0"/>
          </a:p>
        </p:txBody>
      </p:sp>
    </p:spTree>
    <p:extLst>
      <p:ext uri="{BB962C8B-B14F-4D97-AF65-F5344CB8AC3E}">
        <p14:creationId xmlns:p14="http://schemas.microsoft.com/office/powerpoint/2010/main" val="88987053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Espace réservé de l'image des diapositives 1"/>
          <p:cNvSpPr>
            <a:spLocks noGrp="1" noRot="1" noChangeAspect="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523370"/>
            <a:ext cx="6303621" cy="5790880"/>
          </a:xfrm>
        </p:spPr>
        <p:txBody>
          <a:bodyPr/>
          <a:lstStyle/>
          <a:p>
            <a:r>
              <a:rPr lang="fr-FR" altLang="fr-FR" b="1" u="sng" dirty="0"/>
              <a:t>Commentaires</a:t>
            </a:r>
            <a:r>
              <a:rPr lang="fr-FR" altLang="fr-FR" dirty="0"/>
              <a:t> </a:t>
            </a:r>
          </a:p>
          <a:p>
            <a:pPr>
              <a:spcBef>
                <a:spcPts val="0"/>
              </a:spcBef>
            </a:pPr>
            <a:endParaRPr lang="fr-FR" altLang="fr-FR" dirty="0"/>
          </a:p>
          <a:p>
            <a:pPr>
              <a:spcBef>
                <a:spcPts val="0"/>
              </a:spcBef>
            </a:pPr>
            <a:r>
              <a:rPr lang="fr-FR" altLang="fr-FR" dirty="0"/>
              <a:t>Les douleurs </a:t>
            </a:r>
            <a:r>
              <a:rPr lang="fr-FR" altLang="fr-FR" dirty="0" err="1"/>
              <a:t>musculo-squelettiques</a:t>
            </a:r>
            <a:r>
              <a:rPr lang="fr-FR" altLang="fr-FR" dirty="0"/>
              <a:t> sont des effets indésirables de l’hormonothérapie mais aussi de certaines chimiothérapie.</a:t>
            </a:r>
          </a:p>
          <a:p>
            <a:r>
              <a:rPr lang="fr-FR" altLang="fr-FR" dirty="0"/>
              <a:t>Les traitements par anti-aromatases au cours du cancer du sein sont à l’origine de manifestations rhumatologiques de plus en plus souvent décrites, à type d’arthralgies ou de douleurs diffuses. </a:t>
            </a:r>
            <a:r>
              <a:rPr lang="fr-FR" altLang="ja-JP" dirty="0"/>
              <a:t>Au total, la prévalence des manifestations arti­culaires survenant sous anti-aromatases se situe entre 30 et 45 % des cas, sans donnée comparative entre les différentes molécules à ce jour.</a:t>
            </a:r>
          </a:p>
          <a:p>
            <a:r>
              <a:rPr lang="fr-FR" altLang="ja-JP" dirty="0"/>
              <a:t>Ces douleurs peuvent parfois conduire à l’arrêt ou à une modification des traitements par anti-aromatases. </a:t>
            </a:r>
            <a:endParaRPr lang="fr-FR" altLang="ja-JP" i="1" dirty="0"/>
          </a:p>
          <a:p>
            <a:r>
              <a:rPr lang="fr-FR" altLang="ja-JP" sz="1000" i="1" dirty="0"/>
              <a:t>Source : Atteintes ostéoarticulaires induites par les traitements par anti-aromatases au cours du cancer du sein - Serge Perrot, Rose-Marie Javier, Marc Marty, Othmane </a:t>
            </a:r>
            <a:r>
              <a:rPr lang="fr-FR" altLang="ja-JP" sz="1000" i="1" dirty="0" err="1"/>
              <a:t>Mejjad</a:t>
            </a:r>
            <a:r>
              <a:rPr lang="fr-FR" altLang="ja-JP" sz="1000" i="1" dirty="0"/>
              <a:t>, Christophe </a:t>
            </a:r>
            <a:r>
              <a:rPr lang="fr-FR" altLang="ja-JP" sz="1000" i="1" dirty="0" err="1"/>
              <a:t>Tournigand</a:t>
            </a:r>
            <a:r>
              <a:rPr lang="fr-FR" altLang="ja-JP" sz="1000" i="1" dirty="0"/>
              <a:t>, Françoise Laroche - La Lettre du Rhumatologue • N° 357 - décembre 2009 - p 15 à 19</a:t>
            </a:r>
            <a:endParaRPr lang="fr-FR" altLang="ja-JP" sz="1000" dirty="0"/>
          </a:p>
          <a:p>
            <a:endParaRPr lang="fr-FR" altLang="ja-JP" dirty="0"/>
          </a:p>
          <a:p>
            <a:r>
              <a:rPr lang="fr-FR" altLang="ja-JP" dirty="0"/>
              <a:t>La prise de traitement anti-estrogénique notamment dans la classe médicamenteuse des anti-aromatases inhibent complètement la production d’estrogènes chez la femme. </a:t>
            </a:r>
          </a:p>
          <a:p>
            <a:r>
              <a:rPr lang="fr-FR" altLang="ja-JP" dirty="0"/>
              <a:t>Après la ménopause, les ovaires arrêtent la production d’estrogènes mais ceux-ci continuent à être fabriqués par les cellules graisseuses par aromatisation des androgènes. La prise de ce médicament entraîne donc « une double ménopause » naturelle et pharmacologique. Les femmes disent très bien ressentir une vieillesse accélérée. </a:t>
            </a:r>
          </a:p>
          <a:p>
            <a:r>
              <a:rPr lang="fr-FR" altLang="ja-JP" dirty="0"/>
              <a:t>En fait, les estrogènes continuent à mettre de « l’huile dans les articulations » d’où la « sensation de rouiller » ressentie par les patientes sous traitement (diminution de production de liquide synovial et hypertrophie du tissu synovial). Ces douleurs sont la raison principale de non observance du traitement antihormonal. Une prise en charge rapide et efficace est donc nécessaire.</a:t>
            </a:r>
          </a:p>
          <a:p>
            <a:endParaRPr lang="fr-FR" altLang="ja-JP" sz="1000" i="1" dirty="0"/>
          </a:p>
          <a:p>
            <a:r>
              <a:rPr lang="fr-FR" altLang="ja-JP" sz="1000" i="1" dirty="0"/>
              <a:t>Source : « LES DOSSIERS DE L’EXPERT - Accompagnement en oncologie » - Michèle BOIRON, François ROUX, Jean-Philippe WAGNER - Éditions NEWSMED – le Moniteur des pharmacies </a:t>
            </a:r>
          </a:p>
          <a:p>
            <a:endParaRPr lang="fr-FR" altLang="fr-FR" dirty="0">
              <a:solidFill>
                <a:srgbClr val="FF3300"/>
              </a:solidFill>
            </a:endParaRPr>
          </a:p>
          <a:p>
            <a:endParaRPr lang="fr-FR" dirty="0"/>
          </a:p>
        </p:txBody>
      </p:sp>
    </p:spTree>
    <p:extLst>
      <p:ext uri="{BB962C8B-B14F-4D97-AF65-F5344CB8AC3E}">
        <p14:creationId xmlns:p14="http://schemas.microsoft.com/office/powerpoint/2010/main" val="181449645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Espace réservé de l'image des diapositives 1"/>
          <p:cNvSpPr>
            <a:spLocks noGrp="1" noRot="1" noChangeAspect="1" noTextEdit="1"/>
          </p:cNvSpPr>
          <p:nvPr>
            <p:ph type="sldImg"/>
          </p:nvPr>
        </p:nvSpPr>
        <p:spPr>
          <a:xfrm>
            <a:off x="557213" y="768350"/>
            <a:ext cx="5949950" cy="3346450"/>
          </a:xfrm>
          <a:ln/>
        </p:spPr>
      </p:sp>
      <p:sp>
        <p:nvSpPr>
          <p:cNvPr id="2" name="Espace réservé des notes 1">
            <a:extLst>
              <a:ext uri="{FF2B5EF4-FFF2-40B4-BE49-F238E27FC236}">
                <a16:creationId xmlns:a16="http://schemas.microsoft.com/office/drawing/2014/main" id="{87C0616F-A128-0344-3189-0B27CD3EA7A1}"/>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0863789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228368" cy="4605085"/>
          </a:xfrm>
        </p:spPr>
        <p:txBody>
          <a:bodyPr/>
          <a:lstStyle/>
          <a:p>
            <a:pPr>
              <a:lnSpc>
                <a:spcPct val="90000"/>
              </a:lnSpc>
            </a:pPr>
            <a:r>
              <a:rPr lang="fr-FR" altLang="fr-FR" b="1" u="sng" dirty="0"/>
              <a:t>Commentaires</a:t>
            </a:r>
            <a:r>
              <a:rPr lang="fr-FR" altLang="fr-FR" dirty="0"/>
              <a:t> </a:t>
            </a:r>
          </a:p>
          <a:p>
            <a:pPr>
              <a:lnSpc>
                <a:spcPct val="90000"/>
              </a:lnSpc>
            </a:pPr>
            <a:endParaRPr lang="fr-FR" altLang="fr-FR" dirty="0"/>
          </a:p>
          <a:p>
            <a:pPr>
              <a:buFontTx/>
              <a:buChar char="•"/>
            </a:pPr>
            <a:r>
              <a:rPr lang="fr-FR" altLang="fr-FR" b="1" dirty="0"/>
              <a:t> Proposer des conseils complémentaires</a:t>
            </a:r>
            <a:r>
              <a:rPr lang="fr-FR" altLang="fr-FR" dirty="0"/>
              <a:t> pour l’accompagnement du patient : </a:t>
            </a:r>
          </a:p>
          <a:p>
            <a:pPr marL="266783" lvl="1" indent="-85752">
              <a:buFontTx/>
              <a:buChar char="-"/>
            </a:pPr>
            <a:r>
              <a:rPr lang="fr-FR" altLang="fr-FR" dirty="0"/>
              <a:t>appliquer des agents physiques froids ou chauds sur les articulations ou les zones douloureuses, </a:t>
            </a:r>
          </a:p>
          <a:p>
            <a:pPr marL="266783" lvl="1" indent="-85752">
              <a:buFontTx/>
              <a:buChar char="-"/>
            </a:pPr>
            <a:r>
              <a:rPr lang="fr-FR" altLang="fr-FR" dirty="0"/>
              <a:t>conserver autant que possible une activité physique </a:t>
            </a:r>
          </a:p>
          <a:p>
            <a:pPr marL="266783" lvl="1" indent="-85752"/>
            <a:endParaRPr lang="fr-FR" altLang="fr-FR" dirty="0">
              <a:sym typeface="MS Outlook" panose="05010100010000000000" pitchFamily="2" charset="2"/>
            </a:endParaRPr>
          </a:p>
          <a:p>
            <a:endParaRPr lang="fr-FR" dirty="0"/>
          </a:p>
        </p:txBody>
      </p:sp>
    </p:spTree>
    <p:extLst>
      <p:ext uri="{BB962C8B-B14F-4D97-AF65-F5344CB8AC3E}">
        <p14:creationId xmlns:p14="http://schemas.microsoft.com/office/powerpoint/2010/main" val="159940614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303621" cy="4605085"/>
          </a:xfrm>
        </p:spPr>
        <p:txBody>
          <a:bodyPr/>
          <a:lstStyle/>
          <a:p>
            <a:r>
              <a:rPr lang="fr-FR" altLang="fr-FR" b="1" u="sng" dirty="0"/>
              <a:t>Commentaires</a:t>
            </a:r>
          </a:p>
          <a:p>
            <a:endParaRPr lang="fr-FR" altLang="fr-FR" b="1" u="sng" dirty="0"/>
          </a:p>
          <a:p>
            <a:pPr>
              <a:spcBef>
                <a:spcPts val="0"/>
              </a:spcBef>
            </a:pPr>
            <a:r>
              <a:rPr lang="fr-FR" altLang="fr-FR" dirty="0"/>
              <a:t>cas de comptoir fil rouge : accompagnement d’une patiente Mme Rose à chaque étape de son parcours de soin. </a:t>
            </a:r>
          </a:p>
          <a:p>
            <a:pPr>
              <a:buFontTx/>
              <a:buChar char="•"/>
            </a:pPr>
            <a:r>
              <a:rPr lang="fr-FR" altLang="fr-FR" b="1" dirty="0"/>
              <a:t> Présenter le cas</a:t>
            </a:r>
            <a:r>
              <a:rPr lang="fr-FR" altLang="fr-FR" dirty="0"/>
              <a:t>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t>Nous retrouvons Mme Rose…</a:t>
            </a:r>
          </a:p>
          <a:p>
            <a:pPr>
              <a:buFontTx/>
              <a:buChar char="•"/>
            </a:pPr>
            <a:r>
              <a:rPr lang="fr-FR" altLang="fr-FR" dirty="0"/>
              <a:t> </a:t>
            </a:r>
            <a:r>
              <a:rPr lang="fr-FR" altLang="fr-FR" b="1" dirty="0"/>
              <a:t>Interpeller et faire participer le groupe sur leur démarche et leur conseil</a:t>
            </a:r>
          </a:p>
          <a:p>
            <a:endParaRPr lang="fr-FR" altLang="fr-FR" dirty="0"/>
          </a:p>
          <a:p>
            <a:r>
              <a:rPr lang="fr-FR" altLang="fr-FR" dirty="0"/>
              <a:t>Cette séquence doit être </a:t>
            </a:r>
            <a:r>
              <a:rPr lang="fr-FR" altLang="fr-FR" b="1" dirty="0"/>
              <a:t>rapide et animée du tac au tac</a:t>
            </a:r>
            <a:r>
              <a:rPr lang="fr-FR" altLang="fr-FR" dirty="0"/>
              <a:t> sans rentrer trop dans les détails</a:t>
            </a:r>
          </a:p>
          <a:p>
            <a:endParaRPr lang="fr-FR" altLang="fr-FR" u="sng" dirty="0"/>
          </a:p>
          <a:p>
            <a:r>
              <a:rPr lang="fr-FR" altLang="fr-FR" u="sng" dirty="0"/>
              <a:t>Eléments de réponse possible :</a:t>
            </a:r>
            <a:r>
              <a:rPr lang="fr-FR" altLang="fr-FR" i="1" dirty="0"/>
              <a:t> </a:t>
            </a:r>
          </a:p>
          <a:p>
            <a:r>
              <a:rPr lang="fr-FR" altLang="fr-FR" i="1" dirty="0"/>
              <a:t>Mme Rose ressent des bouffées de chaleur, surtout la journée, brutales, à début et fin brusques avec une rougeur du corps et des sueurs abondantes. Elle est obligée de se changer plusieurs fois par jour.</a:t>
            </a:r>
            <a:endParaRPr lang="fr-FR" altLang="fr-FR" b="1" i="1" dirty="0"/>
          </a:p>
          <a:p>
            <a:r>
              <a:rPr lang="fr-FR" altLang="fr-FR" i="1" dirty="0"/>
              <a:t>Elle souffre également de douleurs articulaires et musculaires diffuses, à type de courbatures, de raideur, aggravées par le froid et surtout présentes la nuit.</a:t>
            </a:r>
            <a:endParaRPr lang="fr-FR" altLang="fr-FR" dirty="0"/>
          </a:p>
          <a:p>
            <a:endParaRPr lang="fr-FR" altLang="fr-FR" b="1" dirty="0"/>
          </a:p>
          <a:p>
            <a:r>
              <a:rPr lang="fr-FR" altLang="fr-FR" b="1" dirty="0"/>
              <a:t>Réponse attendue</a:t>
            </a:r>
            <a:r>
              <a:rPr lang="fr-FR" altLang="fr-FR" dirty="0"/>
              <a:t> : conseil « bouffées de chaleur » + douleurs musculosquelettiques + insister sur la nécessité de poursuivre son traitement prescrit.</a:t>
            </a:r>
          </a:p>
          <a:p>
            <a:endParaRPr lang="fr-FR" dirty="0"/>
          </a:p>
        </p:txBody>
      </p:sp>
    </p:spTree>
    <p:extLst>
      <p:ext uri="{BB962C8B-B14F-4D97-AF65-F5344CB8AC3E}">
        <p14:creationId xmlns:p14="http://schemas.microsoft.com/office/powerpoint/2010/main" val="425463174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TextEdit="1"/>
          </p:cNvSpPr>
          <p:nvPr>
            <p:ph type="sldImg"/>
          </p:nvPr>
        </p:nvSpPr>
        <p:spPr>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182631317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579515" y="4263523"/>
            <a:ext cx="6524547" cy="5971090"/>
          </a:xfrm>
        </p:spPr>
        <p:txBody>
          <a:bodyPr/>
          <a:lstStyle/>
          <a:p>
            <a:pPr>
              <a:lnSpc>
                <a:spcPct val="95000"/>
              </a:lnSpc>
            </a:pPr>
            <a:r>
              <a:rPr lang="fr-FR" altLang="fr-FR" b="1" u="sng" dirty="0"/>
              <a:t>Commentaires</a:t>
            </a:r>
            <a:r>
              <a:rPr lang="fr-FR" altLang="fr-FR" dirty="0"/>
              <a:t> </a:t>
            </a:r>
          </a:p>
          <a:p>
            <a:pPr>
              <a:lnSpc>
                <a:spcPct val="95000"/>
              </a:lnSpc>
              <a:spcBef>
                <a:spcPct val="50000"/>
              </a:spcBef>
              <a:buFontTx/>
              <a:buChar char="•"/>
            </a:pPr>
            <a:r>
              <a:rPr lang="fr-FR" altLang="fr-FR" dirty="0"/>
              <a:t> </a:t>
            </a:r>
            <a:r>
              <a:rPr lang="fr-FR" altLang="fr-FR" b="1" dirty="0"/>
              <a:t>Synthétiser les 2 entrées de conseil</a:t>
            </a:r>
            <a:r>
              <a:rPr lang="fr-FR" altLang="fr-FR" dirty="0"/>
              <a:t> en prenant appui sur le cas de Mme Rose</a:t>
            </a:r>
          </a:p>
          <a:p>
            <a:pPr>
              <a:lnSpc>
                <a:spcPct val="95000"/>
              </a:lnSpc>
              <a:spcBef>
                <a:spcPts val="622"/>
              </a:spcBef>
              <a:buFontTx/>
              <a:buChar char="•"/>
            </a:pPr>
            <a:r>
              <a:rPr lang="fr-FR" altLang="fr-FR" dirty="0"/>
              <a:t> </a:t>
            </a:r>
            <a:r>
              <a:rPr lang="fr-FR" altLang="fr-FR" b="1" dirty="0"/>
              <a:t> Insister sur le fait qu’il est POSSIBLE de conseiller un patient en </a:t>
            </a:r>
            <a:r>
              <a:rPr lang="fr-FR" altLang="fr-FR" b="1" dirty="0" err="1"/>
              <a:t>aigü</a:t>
            </a:r>
            <a:r>
              <a:rPr lang="fr-FR" altLang="fr-FR" b="1" dirty="0"/>
              <a:t>, </a:t>
            </a:r>
            <a:r>
              <a:rPr lang="fr-FR" altLang="fr-FR" dirty="0"/>
              <a:t>face à une plainte sur des effets indésirables,</a:t>
            </a:r>
            <a:r>
              <a:rPr lang="fr-FR" altLang="fr-FR" b="1" dirty="0"/>
              <a:t> SANS avoir besoin de son PPS (ne pas se mettre de frein)</a:t>
            </a:r>
          </a:p>
          <a:p>
            <a:pPr>
              <a:lnSpc>
                <a:spcPct val="95000"/>
              </a:lnSpc>
            </a:pPr>
            <a:r>
              <a:rPr lang="fr-FR" altLang="fr-FR" dirty="0"/>
              <a:t>Le PPS est utile pour le SUIVI dans la durée (entretiens d’accompagnement) et pouvoir anticiper les effets indésirables.</a:t>
            </a:r>
          </a:p>
          <a:p>
            <a:pPr>
              <a:lnSpc>
                <a:spcPct val="95000"/>
              </a:lnSpc>
            </a:pPr>
            <a:r>
              <a:rPr lang="fr-FR" altLang="fr-FR" dirty="0"/>
              <a:t>Pour ces entretiens et proposer une prise en charge adaptée à l’officine, il est nécessaire de :</a:t>
            </a:r>
          </a:p>
          <a:p>
            <a:pPr>
              <a:lnSpc>
                <a:spcPct val="95000"/>
              </a:lnSpc>
              <a:spcBef>
                <a:spcPts val="311"/>
              </a:spcBef>
              <a:buFont typeface="Arial" panose="020B0604020202020204" pitchFamily="34" charset="0"/>
              <a:buChar char="-"/>
            </a:pPr>
            <a:r>
              <a:rPr lang="fr-FR" altLang="fr-FR" dirty="0"/>
              <a:t> Connaitre les traitements du patient : </a:t>
            </a:r>
            <a:r>
              <a:rPr lang="fr-FR" altLang="fr-FR" b="1" dirty="0"/>
              <a:t>consulter son PPS</a:t>
            </a:r>
            <a:r>
              <a:rPr lang="fr-FR" altLang="fr-FR" dirty="0"/>
              <a:t> </a:t>
            </a:r>
          </a:p>
          <a:p>
            <a:pPr>
              <a:lnSpc>
                <a:spcPct val="95000"/>
              </a:lnSpc>
              <a:spcBef>
                <a:spcPts val="311"/>
              </a:spcBef>
              <a:buFont typeface="Arial" panose="020B0604020202020204" pitchFamily="34" charset="0"/>
              <a:buChar char="-"/>
            </a:pPr>
            <a:r>
              <a:rPr lang="fr-FR" altLang="fr-FR" dirty="0"/>
              <a:t> </a:t>
            </a:r>
            <a:r>
              <a:rPr lang="fr-FR" altLang="fr-FR" b="1" dirty="0"/>
              <a:t>S’informer sur les médicaments prescrits</a:t>
            </a:r>
          </a:p>
          <a:p>
            <a:pPr>
              <a:lnSpc>
                <a:spcPct val="95000"/>
              </a:lnSpc>
            </a:pPr>
            <a:r>
              <a:rPr lang="fr-FR" altLang="fr-FR" dirty="0"/>
              <a:t>Pour se procurer les informations sur les effets secondaires des médicaments, il existe des ouvrages et des sites internet (VIDAL, site des réseaux </a:t>
            </a:r>
            <a:r>
              <a:rPr lang="fr-FR" altLang="fr-FR" dirty="0" err="1"/>
              <a:t>onco</a:t>
            </a:r>
            <a:r>
              <a:rPr lang="fr-FR" altLang="fr-FR" dirty="0"/>
              <a:t>)</a:t>
            </a:r>
          </a:p>
          <a:p>
            <a:pPr>
              <a:lnSpc>
                <a:spcPct val="95000"/>
              </a:lnSpc>
              <a:spcBef>
                <a:spcPts val="311"/>
              </a:spcBef>
            </a:pPr>
            <a:r>
              <a:rPr lang="fr-FR" altLang="fr-FR" dirty="0"/>
              <a:t>Par ex : </a:t>
            </a:r>
            <a:r>
              <a:rPr lang="fr-FR" altLang="fr-FR" i="1" u="sng" dirty="0"/>
              <a:t>http://www.oncobassenormandie.fr/les-professionnels/fiches-infos-medicaments-professionnels-de-sante,3948,3934.html?</a:t>
            </a:r>
            <a:r>
              <a:rPr lang="fr-FR" altLang="fr-FR" i="1" dirty="0"/>
              <a:t> </a:t>
            </a:r>
          </a:p>
          <a:p>
            <a:pPr>
              <a:lnSpc>
                <a:spcPct val="95000"/>
              </a:lnSpc>
            </a:pPr>
            <a:r>
              <a:rPr lang="fr-FR" altLang="fr-FR" i="1" u="sng" dirty="0"/>
              <a:t>http://www.oncomip.org/fr/espace-professionnel/infos-traitements-anti-cancereux</a:t>
            </a:r>
            <a:r>
              <a:rPr lang="fr-FR" altLang="fr-FR" dirty="0"/>
              <a:t> </a:t>
            </a:r>
          </a:p>
          <a:p>
            <a:pPr>
              <a:lnSpc>
                <a:spcPct val="95000"/>
              </a:lnSpc>
            </a:pPr>
            <a:r>
              <a:rPr lang="fr-FR" altLang="fr-FR" dirty="0"/>
              <a:t>Il est possible d’imprimer les fiches médicaments.</a:t>
            </a:r>
          </a:p>
          <a:p>
            <a:pPr>
              <a:lnSpc>
                <a:spcPct val="95000"/>
              </a:lnSpc>
            </a:pPr>
            <a:r>
              <a:rPr lang="fr-FR" altLang="fr-FR" dirty="0"/>
              <a:t>Cela permet de </a:t>
            </a:r>
            <a:r>
              <a:rPr lang="fr-FR" altLang="fr-FR" b="1" dirty="0"/>
              <a:t>connaitre les effets indésirables probables</a:t>
            </a:r>
            <a:r>
              <a:rPr lang="fr-FR" altLang="fr-FR" dirty="0"/>
              <a:t> (les plus importants) et donc de </a:t>
            </a:r>
            <a:r>
              <a:rPr lang="fr-FR" altLang="fr-FR" b="1" dirty="0"/>
              <a:t>construire et proposer la première prescription conseil en soins de support : PROBABILISTE </a:t>
            </a:r>
            <a:r>
              <a:rPr lang="fr-FR" altLang="fr-FR" dirty="0"/>
              <a:t>lors d’un autre RDV fixé</a:t>
            </a:r>
            <a:r>
              <a:rPr lang="fr-FR" altLang="fr-FR" b="1" dirty="0"/>
              <a:t>.</a:t>
            </a:r>
            <a:endParaRPr lang="fr-FR" altLang="fr-FR" dirty="0"/>
          </a:p>
          <a:p>
            <a:pPr>
              <a:lnSpc>
                <a:spcPct val="95000"/>
              </a:lnSpc>
            </a:pPr>
            <a:r>
              <a:rPr lang="fr-FR" altLang="fr-FR" dirty="0"/>
              <a:t>Puis, prendre un nouveau RDV afin d’évaluer et affiner son conseil</a:t>
            </a:r>
          </a:p>
          <a:p>
            <a:pPr>
              <a:lnSpc>
                <a:spcPct val="95000"/>
              </a:lnSpc>
            </a:pPr>
            <a:r>
              <a:rPr lang="fr-FR" altLang="fr-FR" dirty="0">
                <a:sym typeface="MS Outlook" panose="05010100010000000000" pitchFamily="2" charset="2"/>
              </a:rPr>
              <a:t> </a:t>
            </a:r>
            <a:r>
              <a:rPr lang="fr-FR" altLang="fr-FR" dirty="0"/>
              <a:t>Le maître mot pour accompagner le patient et limiter les effets indésirables : </a:t>
            </a:r>
            <a:r>
              <a:rPr lang="fr-FR" altLang="fr-FR" b="1" dirty="0"/>
              <a:t>ANTICIPER</a:t>
            </a:r>
            <a:r>
              <a:rPr lang="fr-FR" altLang="fr-FR" dirty="0"/>
              <a:t> les effets secondaires rencontrés quasi systématiquement (troubles anxieux, asthénie) et les plus fréquents liés aux traitements prescrits  - initier le conseil le plus tôt possible puis évaluer et adapter. </a:t>
            </a:r>
          </a:p>
          <a:p>
            <a:pPr>
              <a:lnSpc>
                <a:spcPct val="95000"/>
              </a:lnSpc>
              <a:spcBef>
                <a:spcPts val="1244"/>
              </a:spcBef>
              <a:buFontTx/>
              <a:buChar char="•"/>
            </a:pPr>
            <a:r>
              <a:rPr lang="fr-FR" altLang="fr-FR" dirty="0">
                <a:sym typeface="Webdings" panose="05030102010509060703" pitchFamily="18" charset="2"/>
              </a:rPr>
              <a:t> </a:t>
            </a:r>
            <a:r>
              <a:rPr lang="fr-FR" altLang="fr-FR" b="1" dirty="0">
                <a:sym typeface="Webdings" panose="05030102010509060703" pitchFamily="18" charset="2"/>
              </a:rPr>
              <a:t>Insister sur la pluridisciplinarité et l’importance de passer le relais </a:t>
            </a:r>
          </a:p>
          <a:p>
            <a:pPr>
              <a:lnSpc>
                <a:spcPct val="95000"/>
              </a:lnSpc>
              <a:spcBef>
                <a:spcPts val="311"/>
              </a:spcBef>
              <a:buFont typeface="Arial" panose="020B0604020202020204" pitchFamily="34" charset="0"/>
              <a:buChar char="-"/>
            </a:pPr>
            <a:r>
              <a:rPr lang="fr-FR" altLang="fr-FR" b="1" dirty="0">
                <a:sym typeface="Webdings" panose="05030102010509060703" pitchFamily="18" charset="2"/>
              </a:rPr>
              <a:t> vers le médecin</a:t>
            </a:r>
            <a:r>
              <a:rPr lang="fr-FR" altLang="fr-FR" dirty="0">
                <a:sym typeface="Webdings" panose="05030102010509060703" pitchFamily="18" charset="2"/>
              </a:rPr>
              <a:t> : citer d’autres situations de prise en charge médicale en homéopathie pour visualiser </a:t>
            </a:r>
            <a:r>
              <a:rPr lang="fr-FR" altLang="fr-FR" b="1" dirty="0">
                <a:sym typeface="Webdings" panose="05030102010509060703" pitchFamily="18" charset="2"/>
              </a:rPr>
              <a:t>l’intérêt d’orienter vers le médecin homéopathe.</a:t>
            </a:r>
          </a:p>
          <a:p>
            <a:pPr>
              <a:lnSpc>
                <a:spcPct val="95000"/>
              </a:lnSpc>
              <a:spcBef>
                <a:spcPts val="311"/>
              </a:spcBef>
              <a:buFont typeface="Arial" panose="020B0604020202020204" pitchFamily="34" charset="0"/>
              <a:buChar char="-"/>
            </a:pPr>
            <a:r>
              <a:rPr lang="fr-FR" altLang="fr-FR" b="1" dirty="0">
                <a:sym typeface="Webdings" panose="05030102010509060703" pitchFamily="18" charset="2"/>
              </a:rPr>
              <a:t> vers l’oncologue </a:t>
            </a:r>
            <a:r>
              <a:rPr lang="fr-FR" altLang="fr-FR" dirty="0">
                <a:sym typeface="Webdings" panose="05030102010509060703" pitchFamily="18" charset="2"/>
              </a:rPr>
              <a:t>ou le service d’urgence dans l’établissement d’oncologie</a:t>
            </a:r>
          </a:p>
          <a:p>
            <a:pPr>
              <a:lnSpc>
                <a:spcPct val="95000"/>
              </a:lnSpc>
              <a:spcBef>
                <a:spcPts val="1244"/>
              </a:spcBef>
              <a:buFont typeface="Arial" panose="020B0604020202020204" pitchFamily="34" charset="0"/>
              <a:buChar char="•"/>
            </a:pPr>
            <a:r>
              <a:rPr lang="fr-FR" altLang="fr-FR" b="1" dirty="0"/>
              <a:t> Faire compléter le PAP</a:t>
            </a:r>
            <a:endParaRPr lang="fr-FR" dirty="0"/>
          </a:p>
          <a:p>
            <a:pPr>
              <a:lnSpc>
                <a:spcPct val="95000"/>
              </a:lnSpc>
            </a:pPr>
            <a:endParaRPr lang="fr-FR" dirty="0"/>
          </a:p>
        </p:txBody>
      </p:sp>
    </p:spTree>
    <p:extLst>
      <p:ext uri="{BB962C8B-B14F-4D97-AF65-F5344CB8AC3E}">
        <p14:creationId xmlns:p14="http://schemas.microsoft.com/office/powerpoint/2010/main" val="228354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581025" y="800100"/>
            <a:ext cx="5961063" cy="3352800"/>
          </a:xfrm>
          <a:ln/>
        </p:spPr>
      </p:sp>
      <p:sp>
        <p:nvSpPr>
          <p:cNvPr id="2" name="Espace réservé des commentaires 1"/>
          <p:cNvSpPr>
            <a:spLocks noGrp="1"/>
          </p:cNvSpPr>
          <p:nvPr>
            <p:ph type="body" sz="quarter" idx="10"/>
          </p:nvPr>
        </p:nvSpPr>
        <p:spPr>
          <a:xfrm>
            <a:off x="541888" y="4449128"/>
            <a:ext cx="6411875" cy="5196944"/>
          </a:xfrm>
        </p:spPr>
        <p:txBody>
          <a:bodyPr/>
          <a:lstStyle/>
          <a:p>
            <a:pPr defTabSz="947958">
              <a:defRPr/>
            </a:pPr>
            <a:r>
              <a:rPr lang="fr-FR" altLang="fr-FR" b="1" u="sng" dirty="0">
                <a:solidFill>
                  <a:srgbClr val="000000"/>
                </a:solidFill>
              </a:rPr>
              <a:t>Commentaires</a:t>
            </a:r>
          </a:p>
          <a:p>
            <a:pPr defTabSz="947958">
              <a:defRPr/>
            </a:pPr>
            <a:endParaRPr lang="fr-FR" altLang="fr-FR" dirty="0">
              <a:solidFill>
                <a:srgbClr val="000000"/>
              </a:solidFill>
            </a:endParaRPr>
          </a:p>
          <a:p>
            <a:pPr>
              <a:spcBef>
                <a:spcPts val="0"/>
              </a:spcBef>
            </a:pPr>
            <a:r>
              <a:rPr lang="fr-FR" altLang="fr-FR" dirty="0"/>
              <a:t>Un cancer n'est jamais le résultat d'une cause unique. Il faut un ensemble de facteurs, qui plus est, susceptibles d'interagir entre eux, pour que la maladie se développe. En dehors des facteurs internes (âge, hérédité), un certain nombre de facteurs externes ont été identifiés.</a:t>
            </a:r>
          </a:p>
          <a:p>
            <a:pPr marL="85752" indent="-85752"/>
            <a:endParaRPr lang="fr-FR" altLang="fr-FR" b="1" dirty="0"/>
          </a:p>
          <a:p>
            <a:pPr marL="85752" indent="-85752">
              <a:buFontTx/>
              <a:buChar char="•"/>
            </a:pPr>
            <a:r>
              <a:rPr lang="fr-FR" altLang="fr-FR" b="1" dirty="0"/>
              <a:t>  Interpeller le groupe pour le faire participer, puis afficher et compléter</a:t>
            </a:r>
          </a:p>
          <a:p>
            <a:pPr marL="85752" indent="-85752"/>
            <a:r>
              <a:rPr lang="fr-FR" altLang="fr-FR" i="1" dirty="0">
                <a:sym typeface="MS Outlook" panose="05010100010000000000" pitchFamily="2" charset="2"/>
              </a:rPr>
              <a:t>Quels facteurs de risque connaissez-vous ?</a:t>
            </a:r>
          </a:p>
          <a:p>
            <a:pPr marL="85752" indent="-85752"/>
            <a:endParaRPr lang="fr-FR" altLang="fr-FR" dirty="0"/>
          </a:p>
          <a:p>
            <a:pPr marL="85752" indent="-85752">
              <a:buFont typeface="Arial" panose="020B0604020202020204" pitchFamily="34" charset="0"/>
              <a:buChar char="-"/>
            </a:pPr>
            <a:r>
              <a:rPr lang="fr-FR" altLang="fr-FR" dirty="0"/>
              <a:t>Tabac : 1</a:t>
            </a:r>
            <a:r>
              <a:rPr lang="fr-FR" altLang="fr-FR" baseline="30000" dirty="0"/>
              <a:t>er</a:t>
            </a:r>
            <a:r>
              <a:rPr lang="fr-FR" altLang="fr-FR" dirty="0"/>
              <a:t> facteur de risque évitable de cancers en France. Il est responsable de près de 30 % des décès par cancer dont près de 60 % par cancers de poumon.</a:t>
            </a:r>
          </a:p>
          <a:p>
            <a:pPr marL="85752" indent="-85752">
              <a:buFont typeface="Arial" panose="020B0604020202020204" pitchFamily="34" charset="0"/>
              <a:buChar char="-"/>
            </a:pPr>
            <a:r>
              <a:rPr lang="fr-FR" altLang="fr-FR" dirty="0"/>
              <a:t> Alcool : 2</a:t>
            </a:r>
            <a:r>
              <a:rPr lang="fr-FR" altLang="fr-FR" baseline="30000" dirty="0"/>
              <a:t>ème</a:t>
            </a:r>
            <a:r>
              <a:rPr lang="fr-FR" altLang="fr-FR" dirty="0"/>
              <a:t> cause de mortalité évitable par cancer après le tabac (responsable de 9,5% des décès par cancer). L’alcool augmente le risque des cancers de la cavité buccale, du pharynx, de l’œsophage, du côlon et rectum, du foie, du larynx et du sein.</a:t>
            </a:r>
          </a:p>
          <a:p>
            <a:pPr marL="85752" indent="-85752">
              <a:buFont typeface="Arial" panose="020B0604020202020204" pitchFamily="34" charset="0"/>
              <a:buChar char="-"/>
            </a:pPr>
            <a:r>
              <a:rPr lang="fr-FR" altLang="fr-FR" dirty="0"/>
              <a:t> Alimentation et activité physique : </a:t>
            </a:r>
            <a:r>
              <a:rPr lang="fr-FR" altLang="fr-FR" b="1" i="1" dirty="0"/>
              <a:t>En France , on considère que 19 000 cancers seraient imputables directement à une alimentation déséquilibrée </a:t>
            </a:r>
            <a:r>
              <a:rPr lang="fr-FR" altLang="fr-FR" i="1" dirty="0"/>
              <a:t>(source CIRC- INCA  2018).</a:t>
            </a:r>
            <a:endParaRPr lang="fr-FR" altLang="fr-FR" dirty="0"/>
          </a:p>
          <a:p>
            <a:pPr>
              <a:spcBef>
                <a:spcPct val="0"/>
              </a:spcBef>
            </a:pPr>
            <a:r>
              <a:rPr lang="fr-FR" altLang="fr-FR" dirty="0"/>
              <a:t>L’activité physique régulière et la consommation de fruits et légumes réduisent le risque de cancers. À l’inverse, le surpoids et l’obésité, la consommation de boissons alcoolisées, de viande rouge, de charcuterie ou de sel l’augmentent.</a:t>
            </a:r>
          </a:p>
          <a:p>
            <a:pPr marL="85752" indent="-85752">
              <a:buFont typeface="Arial" panose="020B0604020202020204" pitchFamily="34" charset="0"/>
              <a:buChar char="-"/>
            </a:pPr>
            <a:r>
              <a:rPr lang="fr-FR" altLang="fr-FR" dirty="0"/>
              <a:t> UV d’origine solaire ou artificielle : facteur de risque majeur dans le développement des cancers de la peau et en particulier du mélanome cutané</a:t>
            </a:r>
          </a:p>
          <a:p>
            <a:pPr marL="85752" indent="-85752">
              <a:buFont typeface="Arial" panose="020B0604020202020204" pitchFamily="34" charset="0"/>
              <a:buChar char="-"/>
            </a:pPr>
            <a:r>
              <a:rPr lang="fr-FR" altLang="fr-FR" dirty="0"/>
              <a:t> Agents infectieux : Papilloma virus, virus d'Epstein Barr, virus hépatite B…</a:t>
            </a:r>
          </a:p>
          <a:p>
            <a:pPr marL="85752" indent="-85752"/>
            <a:endParaRPr lang="fr-FR" altLang="fr-FR" dirty="0"/>
          </a:p>
          <a:p>
            <a:pPr marL="85752" indent="-85752"/>
            <a:r>
              <a:rPr lang="fr-FR" altLang="fr-FR" dirty="0"/>
              <a:t>On estime que </a:t>
            </a:r>
            <a:r>
              <a:rPr lang="fr-FR" altLang="fr-FR" b="1" dirty="0"/>
              <a:t>4 cancers sur 10 pourraient être évités</a:t>
            </a:r>
            <a:r>
              <a:rPr lang="fr-FR" altLang="fr-FR" dirty="0"/>
              <a:t>.</a:t>
            </a:r>
          </a:p>
          <a:p>
            <a:pPr marL="85752" indent="-85752"/>
            <a:r>
              <a:rPr lang="fr-FR" altLang="fr-FR" dirty="0"/>
              <a:t>D’où l’importance des </a:t>
            </a:r>
            <a:r>
              <a:rPr lang="fr-FR" altLang="fr-FR" b="1" dirty="0"/>
              <a:t>campagnes de prévention</a:t>
            </a:r>
            <a:r>
              <a:rPr lang="fr-FR" altLang="fr-FR" dirty="0"/>
              <a:t> </a:t>
            </a:r>
          </a:p>
          <a:p>
            <a:endParaRPr lang="fr-FR" dirty="0"/>
          </a:p>
        </p:txBody>
      </p:sp>
    </p:spTree>
    <p:extLst>
      <p:ext uri="{BB962C8B-B14F-4D97-AF65-F5344CB8AC3E}">
        <p14:creationId xmlns:p14="http://schemas.microsoft.com/office/powerpoint/2010/main" val="276074869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xfrm>
            <a:off x="5780089" y="9432926"/>
            <a:ext cx="1017587" cy="495300"/>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E3492788-C4DC-466D-8606-472BECAA1A25}" type="slidenum">
              <a:rPr lang="fr-FR" altLang="fr-FR" sz="1100">
                <a:solidFill>
                  <a:srgbClr val="000000"/>
                </a:solidFill>
                <a:latin typeface="Times New Roman" panose="02020603050405020304" pitchFamily="18" charset="0"/>
              </a:rPr>
              <a:pPr defTabSz="914308"/>
              <a:t>134</a:t>
            </a:fld>
            <a:endParaRPr lang="fr-FR" altLang="fr-FR" sz="1100">
              <a:solidFill>
                <a:srgbClr val="000000"/>
              </a:solidFill>
              <a:latin typeface="Times New Roman" panose="02020603050405020304" pitchFamily="18" charset="0"/>
            </a:endParaRPr>
          </a:p>
        </p:txBody>
      </p:sp>
      <p:sp>
        <p:nvSpPr>
          <p:cNvPr id="250883" name="Espace réservé de l'image des diapositives 1"/>
          <p:cNvSpPr>
            <a:spLocks noGrp="1" noRot="1" noChangeAspect="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80010218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1868880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noTextEdit="1"/>
          </p:cNvSpPr>
          <p:nvPr>
            <p:ph type="sldImg"/>
          </p:nvPr>
        </p:nvSpPr>
        <p:spPr>
          <a:xfrm>
            <a:off x="582613" y="674688"/>
            <a:ext cx="5986462" cy="3367087"/>
          </a:xfrm>
          <a:ln/>
        </p:spPr>
      </p:sp>
      <p:sp>
        <p:nvSpPr>
          <p:cNvPr id="2" name="Espace réservé des commentaires 1"/>
          <p:cNvSpPr>
            <a:spLocks noGrp="1"/>
          </p:cNvSpPr>
          <p:nvPr>
            <p:ph type="body" sz="quarter" idx="10"/>
          </p:nvPr>
        </p:nvSpPr>
        <p:spPr>
          <a:xfrm>
            <a:off x="710075" y="4560492"/>
            <a:ext cx="6228368" cy="5303751"/>
          </a:xfrm>
        </p:spPr>
        <p:txBody>
          <a:bodyPr/>
          <a:lstStyle/>
          <a:p>
            <a:pPr>
              <a:spcBef>
                <a:spcPct val="0"/>
              </a:spcBef>
            </a:pPr>
            <a:r>
              <a:rPr lang="fr-FR" altLang="fr-FR" b="1" u="sng" dirty="0"/>
              <a:t>Commentaires</a:t>
            </a:r>
          </a:p>
          <a:p>
            <a:pPr>
              <a:spcBef>
                <a:spcPct val="0"/>
              </a:spcBef>
            </a:pPr>
            <a:endParaRPr lang="fr-FR" altLang="fr-FR" b="1" dirty="0"/>
          </a:p>
          <a:p>
            <a:pPr>
              <a:spcBef>
                <a:spcPct val="0"/>
              </a:spcBef>
              <a:buFontTx/>
              <a:buChar char="•"/>
            </a:pPr>
            <a:r>
              <a:rPr lang="fr-FR" altLang="fr-FR" b="1" dirty="0"/>
              <a:t> Présenter les objectifs et règles du jeu</a:t>
            </a:r>
          </a:p>
          <a:p>
            <a:pPr>
              <a:spcBef>
                <a:spcPct val="0"/>
              </a:spcBef>
              <a:buFontTx/>
              <a:buChar char="•"/>
            </a:pPr>
            <a:r>
              <a:rPr lang="fr-FR" altLang="fr-FR" b="1" dirty="0"/>
              <a:t> Constituer les groupes de 3</a:t>
            </a:r>
          </a:p>
          <a:p>
            <a:pPr>
              <a:spcBef>
                <a:spcPct val="0"/>
              </a:spcBef>
              <a:buFontTx/>
              <a:buChar char="•"/>
            </a:pPr>
            <a:r>
              <a:rPr lang="fr-FR" altLang="fr-FR" b="1" dirty="0"/>
              <a:t> Distribuer les cartes  « Patients »</a:t>
            </a:r>
          </a:p>
          <a:p>
            <a:pPr>
              <a:spcBef>
                <a:spcPct val="0"/>
              </a:spcBef>
              <a:buFontTx/>
              <a:buChar char="•"/>
            </a:pPr>
            <a:endParaRPr lang="fr-FR" altLang="fr-FR" b="1" dirty="0"/>
          </a:p>
          <a:p>
            <a:pPr>
              <a:spcBef>
                <a:spcPct val="0"/>
              </a:spcBef>
            </a:pPr>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 30 min de cas de comptoir et 20 min de restitution et d’échanges</a:t>
            </a:r>
            <a:endParaRPr lang="fr-FR" altLang="fr-FR" dirty="0"/>
          </a:p>
          <a:p>
            <a:pPr>
              <a:spcBef>
                <a:spcPct val="0"/>
              </a:spcBef>
              <a:buFontTx/>
              <a:buChar char="•"/>
            </a:pPr>
            <a:endParaRPr lang="fr-FR" altLang="fr-FR" b="1" dirty="0"/>
          </a:p>
          <a:p>
            <a:pPr>
              <a:spcBef>
                <a:spcPct val="0"/>
              </a:spcBef>
              <a:buFont typeface="Webdings" panose="05030102010509060703" pitchFamily="18" charset="2"/>
              <a:buNone/>
            </a:pPr>
            <a:r>
              <a:rPr lang="fr-FR" altLang="fr-FR" b="1" dirty="0">
                <a:sym typeface="MS Outlook" panose="05010100010000000000" pitchFamily="2" charset="2"/>
              </a:rPr>
              <a:t> L’attente porte sur</a:t>
            </a:r>
            <a:r>
              <a:rPr lang="fr-FR" altLang="fr-FR" dirty="0">
                <a:sym typeface="MS Outlook" panose="05010100010000000000" pitchFamily="2" charset="2"/>
              </a:rPr>
              <a:t> :</a:t>
            </a:r>
          </a:p>
          <a:p>
            <a:pPr>
              <a:spcBef>
                <a:spcPct val="0"/>
              </a:spcBef>
            </a:pPr>
            <a:r>
              <a:rPr lang="fr-FR" altLang="fr-FR" dirty="0">
                <a:sym typeface="MS Outlook" panose="05010100010000000000" pitchFamily="2" charset="2"/>
              </a:rPr>
              <a:t>- </a:t>
            </a:r>
            <a:r>
              <a:rPr lang="fr-FR" altLang="fr-FR" b="1" dirty="0">
                <a:sym typeface="MS Outlook" panose="05010100010000000000" pitchFamily="2" charset="2"/>
              </a:rPr>
              <a:t>la démarche conseil</a:t>
            </a:r>
            <a:r>
              <a:rPr lang="fr-FR" altLang="fr-FR" dirty="0">
                <a:sym typeface="MS Outlook" panose="05010100010000000000" pitchFamily="2" charset="2"/>
              </a:rPr>
              <a:t> (utilisation de la maison) </a:t>
            </a:r>
          </a:p>
          <a:p>
            <a:pPr>
              <a:spcBef>
                <a:spcPct val="0"/>
              </a:spcBef>
              <a:buFontTx/>
              <a:buChar char="-"/>
            </a:pPr>
            <a:r>
              <a:rPr lang="fr-FR" altLang="fr-FR" b="1" dirty="0">
                <a:sym typeface="MS Outlook" panose="05010100010000000000" pitchFamily="2" charset="2"/>
              </a:rPr>
              <a:t> le conseil complet</a:t>
            </a:r>
            <a:r>
              <a:rPr lang="fr-FR" altLang="fr-FR" dirty="0">
                <a:sym typeface="MS Outlook" panose="05010100010000000000" pitchFamily="2" charset="2"/>
              </a:rPr>
              <a:t>  : médicaments proposés (avec dilution, posologie, durée) + les conseils associés hygiéno-diététiques + le suivi pour évaluer le conseil</a:t>
            </a:r>
          </a:p>
          <a:p>
            <a:pPr>
              <a:spcBef>
                <a:spcPct val="0"/>
              </a:spcBef>
              <a:buFontTx/>
              <a:buChar char="-"/>
            </a:pPr>
            <a:endParaRPr lang="fr-FR" altLang="fr-FR" b="1" dirty="0">
              <a:sym typeface="MS Outlook" panose="05010100010000000000" pitchFamily="2" charset="2"/>
            </a:endParaRPr>
          </a:p>
          <a:p>
            <a:pPr>
              <a:spcBef>
                <a:spcPct val="0"/>
              </a:spcBef>
              <a:buFontTx/>
              <a:buChar char="-"/>
            </a:pPr>
            <a:r>
              <a:rPr lang="fr-FR" altLang="fr-FR" b="1" dirty="0">
                <a:sym typeface="MS Outlook" panose="05010100010000000000" pitchFamily="2" charset="2"/>
              </a:rPr>
              <a:t> Penser à : informer sur l’avancée du </a:t>
            </a:r>
            <a:r>
              <a:rPr lang="fr-FR" altLang="fr-FR" dirty="0">
                <a:sym typeface="MS Outlook" panose="05010100010000000000" pitchFamily="2" charset="2"/>
              </a:rPr>
              <a:t>timing (au bout de 9 min : </a:t>
            </a:r>
            <a:r>
              <a:rPr lang="fr-FR" altLang="fr-FR" i="1" dirty="0">
                <a:sym typeface="MS Outlook" panose="05010100010000000000" pitchFamily="2" charset="2"/>
              </a:rPr>
              <a:t>vous devriez avoir finalisé votre 1</a:t>
            </a:r>
            <a:r>
              <a:rPr lang="fr-FR" altLang="fr-FR" i="1" baseline="30000" dirty="0">
                <a:sym typeface="MS Outlook" panose="05010100010000000000" pitchFamily="2" charset="2"/>
              </a:rPr>
              <a:t>er</a:t>
            </a:r>
            <a:r>
              <a:rPr lang="fr-FR" altLang="fr-FR" i="1" dirty="0">
                <a:sym typeface="MS Outlook" panose="05010100010000000000" pitchFamily="2" charset="2"/>
              </a:rPr>
              <a:t> cas et démarrer le 2</a:t>
            </a:r>
            <a:r>
              <a:rPr lang="fr-FR" altLang="fr-FR" i="1" baseline="30000" dirty="0">
                <a:sym typeface="MS Outlook" panose="05010100010000000000" pitchFamily="2" charset="2"/>
              </a:rPr>
              <a:t>ème</a:t>
            </a:r>
            <a:r>
              <a:rPr lang="fr-FR" altLang="fr-FR" dirty="0">
                <a:sym typeface="MS Outlook" panose="05010100010000000000" pitchFamily="2" charset="2"/>
              </a:rPr>
              <a:t>)</a:t>
            </a:r>
            <a:endParaRPr lang="fr-FR" altLang="fr-FR" dirty="0"/>
          </a:p>
          <a:p>
            <a:pPr>
              <a:spcBef>
                <a:spcPct val="0"/>
              </a:spcBef>
            </a:pPr>
            <a:endParaRPr lang="fr-FR" altLang="fr-FR" b="1" dirty="0"/>
          </a:p>
          <a:p>
            <a:pPr>
              <a:spcBef>
                <a:spcPct val="0"/>
              </a:spcBef>
              <a:buFontTx/>
              <a:buChar char="•"/>
            </a:pPr>
            <a:r>
              <a:rPr lang="fr-FR" altLang="fr-FR" b="1" dirty="0"/>
              <a:t> Faire une restitution partagée de chaque cas</a:t>
            </a:r>
          </a:p>
          <a:p>
            <a:pPr>
              <a:spcBef>
                <a:spcPct val="0"/>
              </a:spcBef>
            </a:pPr>
            <a:r>
              <a:rPr lang="fr-FR" altLang="fr-FR" dirty="0"/>
              <a:t>Préciser que pour faciliter leur prise de notes</a:t>
            </a:r>
            <a:r>
              <a:rPr lang="fr-FR" altLang="fr-FR" b="1" dirty="0"/>
              <a:t>, les différents cas sont insérés à la suite dans leur guide participant</a:t>
            </a:r>
            <a:r>
              <a:rPr lang="fr-FR" altLang="fr-FR" dirty="0"/>
              <a:t>. </a:t>
            </a:r>
          </a:p>
          <a:p>
            <a:pPr>
              <a:spcBef>
                <a:spcPct val="0"/>
              </a:spcBef>
            </a:pPr>
            <a:r>
              <a:rPr lang="fr-FR" altLang="fr-FR" dirty="0"/>
              <a:t>A partir des informations notées dans « la maison », un groupe présente un cas de </a:t>
            </a:r>
            <a:r>
              <a:rPr lang="fr-FR" altLang="fr-FR" b="1" dirty="0"/>
              <a:t>manière synthétique</a:t>
            </a:r>
            <a:r>
              <a:rPr lang="fr-FR" altLang="fr-FR" dirty="0"/>
              <a:t> : résumé du cas + démarche de conseil + choix des médicaments (avec justification, dilution et posologie) + suivi proposé. Puis l’animateur interpelle le ou les groupes ayant travaillé sur le même cas pour enrichir le conseil proposé.</a:t>
            </a:r>
          </a:p>
          <a:p>
            <a:pPr>
              <a:spcBef>
                <a:spcPct val="0"/>
              </a:spcBef>
            </a:pPr>
            <a:r>
              <a:rPr lang="fr-FR" altLang="fr-FR" dirty="0"/>
              <a:t>Procéder de même pour les autres cas.</a:t>
            </a:r>
          </a:p>
          <a:p>
            <a:pPr>
              <a:spcBef>
                <a:spcPct val="0"/>
              </a:spcBef>
            </a:pPr>
            <a:endParaRPr lang="fr-FR" altLang="fr-FR" dirty="0"/>
          </a:p>
          <a:p>
            <a:pPr>
              <a:spcBef>
                <a:spcPct val="0"/>
              </a:spcBef>
              <a:buFontTx/>
              <a:buChar char="•"/>
            </a:pPr>
            <a:r>
              <a:rPr lang="fr-FR" altLang="fr-FR" b="1" dirty="0"/>
              <a:t> puis faire une synthèse générale </a:t>
            </a:r>
            <a:r>
              <a:rPr lang="fr-FR" altLang="fr-FR" dirty="0"/>
              <a:t>(ce qui a été facile dans la démarche et ce qui a été plus difficile)</a:t>
            </a:r>
          </a:p>
          <a:p>
            <a:endParaRPr lang="fr-FR" dirty="0"/>
          </a:p>
        </p:txBody>
      </p:sp>
    </p:spTree>
    <p:extLst>
      <p:ext uri="{BB962C8B-B14F-4D97-AF65-F5344CB8AC3E}">
        <p14:creationId xmlns:p14="http://schemas.microsoft.com/office/powerpoint/2010/main" val="411187093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137</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60384527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138</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2269936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defTabSz="914308"/>
            <a:fld id="{D7567CDB-75C6-493C-9609-55A1F00C033D}" type="slidenum">
              <a:rPr lang="fr-FR" altLang="fr-FR" sz="1100">
                <a:solidFill>
                  <a:srgbClr val="000000"/>
                </a:solidFill>
                <a:latin typeface="Times New Roman" panose="02020603050405020304" pitchFamily="18" charset="0"/>
              </a:rPr>
              <a:pPr defTabSz="914308"/>
              <a:t>139</a:t>
            </a:fld>
            <a:endParaRPr lang="fr-FR" altLang="fr-FR" sz="1100">
              <a:solidFill>
                <a:srgbClr val="000000"/>
              </a:solidFill>
              <a:latin typeface="Times New Roman" panose="02020603050405020304" pitchFamily="18"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2201691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a:defRPr/>
            </a:pPr>
            <a:fld id="{E0B578A5-F665-4E50-8128-DAD85358A277}" type="slidenum">
              <a:rPr lang="fr-FR" altLang="fr-FR" smtClean="0"/>
              <a:pPr>
                <a:defRPr/>
              </a:pPr>
              <a:t>140</a:t>
            </a:fld>
            <a:endParaRPr lang="fr-FR" altLang="fr-FR"/>
          </a:p>
        </p:txBody>
      </p:sp>
    </p:spTree>
    <p:extLst>
      <p:ext uri="{BB962C8B-B14F-4D97-AF65-F5344CB8AC3E}">
        <p14:creationId xmlns:p14="http://schemas.microsoft.com/office/powerpoint/2010/main" val="37359047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141</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19971650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a:defRPr/>
            </a:pPr>
            <a:fld id="{E0B578A5-F665-4E50-8128-DAD85358A277}" type="slidenum">
              <a:rPr lang="fr-FR" altLang="fr-FR" smtClean="0"/>
              <a:pPr>
                <a:defRPr/>
              </a:pPr>
              <a:t>142</a:t>
            </a:fld>
            <a:endParaRPr lang="fr-FR" altLang="fr-FR"/>
          </a:p>
        </p:txBody>
      </p:sp>
    </p:spTree>
    <p:extLst>
      <p:ext uri="{BB962C8B-B14F-4D97-AF65-F5344CB8AC3E}">
        <p14:creationId xmlns:p14="http://schemas.microsoft.com/office/powerpoint/2010/main" val="103042754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noChangeArrowheads="1" noTextEdit="1"/>
          </p:cNvSpPr>
          <p:nvPr>
            <p:ph type="sldImg"/>
          </p:nvPr>
        </p:nvSpPr>
        <p:spPr>
          <a:xfrm>
            <a:off x="582613" y="674688"/>
            <a:ext cx="5986462" cy="3367087"/>
          </a:xfrm>
          <a:ln/>
        </p:spPr>
      </p:sp>
      <p:sp>
        <p:nvSpPr>
          <p:cNvPr id="2" name="Espace réservé des commentaires 1"/>
          <p:cNvSpPr>
            <a:spLocks noGrp="1"/>
          </p:cNvSpPr>
          <p:nvPr>
            <p:ph type="body" sz="quarter" idx="10"/>
          </p:nvPr>
        </p:nvSpPr>
        <p:spPr/>
        <p:txBody>
          <a:bodyPr/>
          <a:lstStyle/>
          <a:p>
            <a:r>
              <a:rPr lang="fr-FR" altLang="fr-FR" b="1" u="sng" dirty="0"/>
              <a:t>Commentaires</a:t>
            </a:r>
            <a:r>
              <a:rPr lang="fr-FR" altLang="fr-FR" dirty="0"/>
              <a:t> : 		</a:t>
            </a:r>
          </a:p>
          <a:p>
            <a:endParaRPr lang="fr-FR" altLang="fr-FR" b="1" dirty="0"/>
          </a:p>
          <a:p>
            <a:pPr>
              <a:buFontTx/>
              <a:buChar char="•"/>
            </a:pPr>
            <a:r>
              <a:rPr lang="fr-FR" altLang="fr-FR" b="1" dirty="0"/>
              <a:t> Présenter l’objectif</a:t>
            </a:r>
            <a:r>
              <a:rPr lang="fr-FR" altLang="fr-FR" dirty="0"/>
              <a:t> </a:t>
            </a:r>
            <a:r>
              <a:rPr lang="fr-FR" altLang="fr-FR" b="1" dirty="0"/>
              <a:t>et les règles du jeu</a:t>
            </a:r>
            <a:r>
              <a:rPr lang="fr-FR" altLang="fr-FR" dirty="0"/>
              <a:t> </a:t>
            </a:r>
          </a:p>
          <a:p>
            <a:r>
              <a:rPr lang="fr-FR" altLang="fr-FR" dirty="0"/>
              <a:t> </a:t>
            </a:r>
            <a:endParaRPr lang="fr-FR" altLang="fr-FR" b="1" u="sng" dirty="0"/>
          </a:p>
          <a:p>
            <a:endParaRPr lang="fr-FR" altLang="fr-FR" dirty="0"/>
          </a:p>
          <a:p>
            <a:endParaRPr lang="fr-FR" dirty="0"/>
          </a:p>
        </p:txBody>
      </p:sp>
    </p:spTree>
    <p:extLst>
      <p:ext uri="{BB962C8B-B14F-4D97-AF65-F5344CB8AC3E}">
        <p14:creationId xmlns:p14="http://schemas.microsoft.com/office/powerpoint/2010/main" val="4214714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582613" y="768350"/>
            <a:ext cx="5948362" cy="3346450"/>
          </a:xfrm>
          <a:ln/>
        </p:spPr>
      </p:sp>
    </p:spTree>
    <p:extLst>
      <p:ext uri="{BB962C8B-B14F-4D97-AF65-F5344CB8AC3E}">
        <p14:creationId xmlns:p14="http://schemas.microsoft.com/office/powerpoint/2010/main" val="333254223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Espace réservé de l'image des diapositives 1"/>
          <p:cNvSpPr>
            <a:spLocks noGrp="1" noRot="1" noChangeAspect="1" noTextEdit="1"/>
          </p:cNvSpPr>
          <p:nvPr>
            <p:ph type="sldImg"/>
          </p:nvPr>
        </p:nvSpPr>
        <p:spPr>
          <a:xfrm>
            <a:off x="620713" y="769938"/>
            <a:ext cx="5946775" cy="3344862"/>
          </a:xfrm>
          <a:ln/>
        </p:spPr>
      </p:sp>
      <p:sp>
        <p:nvSpPr>
          <p:cNvPr id="2" name="Espace réservé des commentaires 1"/>
          <p:cNvSpPr>
            <a:spLocks noGrp="1"/>
          </p:cNvSpPr>
          <p:nvPr>
            <p:ph type="body" sz="quarter" idx="10"/>
          </p:nvPr>
        </p:nvSpPr>
        <p:spPr/>
        <p:txBody>
          <a:bodyPr/>
          <a:lstStyle/>
          <a:p>
            <a:r>
              <a:rPr lang="fr-FR" altLang="fr-FR" b="1" u="sng" dirty="0"/>
              <a:t>Commentaires</a:t>
            </a:r>
          </a:p>
          <a:p>
            <a:endParaRPr lang="fr-FR" altLang="fr-FR" b="1" dirty="0"/>
          </a:p>
          <a:p>
            <a:pPr>
              <a:buFontTx/>
              <a:buChar char="•"/>
            </a:pPr>
            <a:r>
              <a:rPr lang="fr-FR" altLang="fr-FR" b="1" dirty="0"/>
              <a:t> Présenter les objectifs et règles du jeu</a:t>
            </a:r>
          </a:p>
          <a:p>
            <a:endParaRPr lang="fr-FR" altLang="fr-FR" b="1" dirty="0"/>
          </a:p>
          <a:p>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 5 min individuellement et 5 min de correction collégiale</a:t>
            </a:r>
            <a:endParaRPr lang="fr-FR" altLang="fr-FR" dirty="0"/>
          </a:p>
          <a:p>
            <a:endParaRPr lang="fr-FR" altLang="fr-FR" b="1" dirty="0"/>
          </a:p>
          <a:p>
            <a:endParaRPr lang="fr-FR" altLang="fr-FR" b="1" dirty="0"/>
          </a:p>
          <a:p>
            <a:pPr>
              <a:buFontTx/>
              <a:buChar char="•"/>
            </a:pPr>
            <a:r>
              <a:rPr lang="fr-FR" altLang="fr-FR" b="1" dirty="0"/>
              <a:t> Corriger collégialement</a:t>
            </a:r>
          </a:p>
          <a:p>
            <a:endParaRPr lang="fr-FR" dirty="0"/>
          </a:p>
        </p:txBody>
      </p:sp>
    </p:spTree>
    <p:extLst>
      <p:ext uri="{BB962C8B-B14F-4D97-AF65-F5344CB8AC3E}">
        <p14:creationId xmlns:p14="http://schemas.microsoft.com/office/powerpoint/2010/main" val="396777733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TextEdit="1"/>
          </p:cNvSpPr>
          <p:nvPr>
            <p:ph type="sldImg"/>
          </p:nvPr>
        </p:nvSpPr>
        <p:spPr>
          <a:xfrm>
            <a:off x="555625" y="769938"/>
            <a:ext cx="5946775" cy="3344862"/>
          </a:xfrm>
          <a:ln/>
        </p:spPr>
      </p:sp>
      <p:sp>
        <p:nvSpPr>
          <p:cNvPr id="2" name="Espace réservé des commentaires 1"/>
          <p:cNvSpPr>
            <a:spLocks noGrp="1"/>
          </p:cNvSpPr>
          <p:nvPr>
            <p:ph type="body" sz="quarter" idx="10"/>
          </p:nvPr>
        </p:nvSpPr>
        <p:spPr>
          <a:xfrm>
            <a:off x="710075" y="4862016"/>
            <a:ext cx="6341248" cy="4605085"/>
          </a:xfrm>
        </p:spPr>
        <p:txBody>
          <a:bodyPr/>
          <a:lstStyle/>
          <a:p>
            <a:pPr>
              <a:defRPr/>
            </a:pPr>
            <a:r>
              <a:rPr lang="fr-FR" altLang="fr-FR" b="1" u="sng" dirty="0"/>
              <a:t>Commentaires</a:t>
            </a:r>
          </a:p>
          <a:p>
            <a:pPr>
              <a:defRPr/>
            </a:pPr>
            <a:endParaRPr lang="fr-FR" altLang="fr-FR" b="1" u="sng" dirty="0"/>
          </a:p>
          <a:p>
            <a:pPr>
              <a:spcBef>
                <a:spcPts val="622"/>
              </a:spcBef>
              <a:defRPr/>
            </a:pPr>
            <a:r>
              <a:rPr lang="fr-FR" altLang="fr-FR" b="1" dirty="0"/>
              <a:t>Prendre le temps de conclure  	</a:t>
            </a:r>
          </a:p>
          <a:p>
            <a:pPr>
              <a:defRPr/>
            </a:pPr>
            <a:r>
              <a:rPr lang="fr-FR" altLang="fr-FR" dirty="0"/>
              <a:t>La conclusion est une étape fondamentale qui doit permettre à chaque participant de s’engager sur ce qu’il va mettre en pratique à l’issue de cette formation. </a:t>
            </a:r>
            <a:r>
              <a:rPr lang="fr-FR" altLang="fr-FR" dirty="0">
                <a:sym typeface="Wingdings" panose="05000000000000000000" pitchFamily="2" charset="2"/>
              </a:rPr>
              <a:t>Ce</a:t>
            </a:r>
            <a:r>
              <a:rPr lang="fr-FR" altLang="fr-FR" dirty="0"/>
              <a:t> plan d’action est indispensable pour que la formation soit constructive et ne reste pas qu’un bon moment. </a:t>
            </a:r>
          </a:p>
          <a:p>
            <a:pPr marL="177742" indent="-177742">
              <a:spcBef>
                <a:spcPts val="622"/>
              </a:spcBef>
              <a:buFont typeface="Arial" panose="020B0604020202020204" pitchFamily="34" charset="0"/>
              <a:buChar char="•"/>
            </a:pPr>
            <a:r>
              <a:rPr lang="fr-FR" altLang="fr-FR" dirty="0">
                <a:sym typeface="Wingdings" panose="05000000000000000000" pitchFamily="2" charset="2"/>
              </a:rPr>
              <a:t>Leur donner quelques secondes de réflexion et </a:t>
            </a:r>
            <a:r>
              <a:rPr lang="fr-FR" altLang="fr-FR" b="1" dirty="0">
                <a:sym typeface="Wingdings" panose="05000000000000000000" pitchFamily="2" charset="2"/>
              </a:rPr>
              <a:t>demander qu’ils reprennent leur </a:t>
            </a:r>
            <a:r>
              <a:rPr lang="fr-FR" altLang="fr-FR" b="1" dirty="0"/>
              <a:t>plan d’action personnel </a:t>
            </a:r>
            <a:r>
              <a:rPr lang="fr-FR" altLang="fr-FR" dirty="0">
                <a:sym typeface="Wingdings" panose="05000000000000000000" pitchFamily="2" charset="2"/>
              </a:rPr>
              <a:t>(à la fin du guide participant) et choisissent 1 élément </a:t>
            </a:r>
            <a:r>
              <a:rPr lang="fr-FR" altLang="fr-FR" b="1" dirty="0">
                <a:sym typeface="Wingdings" panose="05000000000000000000" pitchFamily="2" charset="2"/>
              </a:rPr>
              <a:t>prioritaire</a:t>
            </a:r>
            <a:r>
              <a:rPr lang="fr-FR" altLang="fr-FR" dirty="0">
                <a:sym typeface="Wingdings" panose="05000000000000000000" pitchFamily="2" charset="2"/>
              </a:rPr>
              <a:t> qu’ils vont mettre en œuvre dès le lendemain.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ebdings" panose="05030102010509060703" pitchFamily="18" charset="2"/>
              </a:rPr>
              <a:t>Sur les différents éléments que vous avez notés dans votre Plan d’Action Personnel, il est important de prioriser. Choisissez et entourez </a:t>
            </a:r>
            <a:r>
              <a:rPr lang="fr-FR" altLang="fr-FR" b="1" i="1" dirty="0">
                <a:sym typeface="Webdings" panose="05030102010509060703" pitchFamily="18" charset="2"/>
              </a:rPr>
              <a:t>celui qui est le plus facile à mettre en pratique </a:t>
            </a:r>
            <a:r>
              <a:rPr lang="fr-FR" altLang="fr-FR" i="1" dirty="0">
                <a:sym typeface="Wingdings" panose="05000000000000000000" pitchFamily="2" charset="2"/>
              </a:rPr>
              <a:t>dès votre retour à l’officine. </a:t>
            </a:r>
            <a:endParaRPr lang="fr-FR" altLang="fr-FR" dirty="0"/>
          </a:p>
          <a:p>
            <a:pPr lvl="0"/>
            <a:endParaRPr lang="fr-FR" dirty="0"/>
          </a:p>
          <a:p>
            <a:pPr marL="177742" indent="-177742">
              <a:buFont typeface="Arial" panose="020B0604020202020204" pitchFamily="34" charset="0"/>
              <a:buChar char="•"/>
            </a:pPr>
            <a:r>
              <a:rPr lang="fr-FR" dirty="0"/>
              <a:t>Collégialement, </a:t>
            </a:r>
            <a:r>
              <a:rPr lang="fr-FR" b="1" dirty="0"/>
              <a:t>partager ce qu’ils vont mettre en pratique et quelle place ils vont donner dans leur pratique aux médicaments homéopathiques</a:t>
            </a:r>
            <a:r>
              <a:rPr lang="fr-FR" dirty="0"/>
              <a:t> : quoi et comment ?</a:t>
            </a:r>
          </a:p>
          <a:p>
            <a:pPr>
              <a:spcBef>
                <a:spcPct val="0"/>
              </a:spcBef>
            </a:pPr>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t>Qu’allez-vous expérimenter dès demain ? Et au regard des avantages des médicaments homéopathiques, comment allez-vous les intégrer dans l’accompagnement de vos patients atteints de cancer ?</a:t>
            </a:r>
          </a:p>
          <a:p>
            <a:pPr>
              <a:spcBef>
                <a:spcPts val="311"/>
              </a:spcBef>
            </a:pPr>
            <a:r>
              <a:rPr lang="fr-FR" altLang="fr-FR" i="1" dirty="0">
                <a:sym typeface="Wingdings" panose="05000000000000000000" pitchFamily="2" charset="2"/>
              </a:rPr>
              <a:t>Pensez également à vérifier le stock des médicaments que vous allez conseiller…</a:t>
            </a:r>
          </a:p>
        </p:txBody>
      </p:sp>
    </p:spTree>
    <p:extLst>
      <p:ext uri="{BB962C8B-B14F-4D97-AF65-F5344CB8AC3E}">
        <p14:creationId xmlns:p14="http://schemas.microsoft.com/office/powerpoint/2010/main" val="11274571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228368" cy="4605085"/>
          </a:xfrm>
        </p:spPr>
        <p:txBody>
          <a:bodyPr/>
          <a:lstStyle/>
          <a:p>
            <a:r>
              <a:rPr lang="fr-FR" b="1" u="sng" dirty="0"/>
              <a:t>Commentaires</a:t>
            </a:r>
          </a:p>
          <a:p>
            <a:endParaRPr lang="fr-FR" b="1" u="sng" dirty="0"/>
          </a:p>
          <a:p>
            <a:r>
              <a:rPr lang="fr-FR" dirty="0"/>
              <a:t>• </a:t>
            </a:r>
            <a:r>
              <a:rPr lang="fr-FR" b="1" dirty="0"/>
              <a:t>Reprendre les attentes des participants pour s’assurer d’y avoir répondu</a:t>
            </a:r>
          </a:p>
          <a:p>
            <a:pPr>
              <a:spcBef>
                <a:spcPts val="622"/>
              </a:spcBef>
            </a:pPr>
            <a:r>
              <a:rPr lang="fr-FR" b="1" dirty="0"/>
              <a:t>• Rappeler les objectifs de la formation </a:t>
            </a:r>
          </a:p>
          <a:p>
            <a:pPr>
              <a:spcBef>
                <a:spcPts val="622"/>
              </a:spcBef>
            </a:pPr>
            <a:r>
              <a:rPr lang="fr-FR" b="1" dirty="0"/>
              <a:t>et lors d’un tour de table rapide leur demander de s’auto-évaluer </a:t>
            </a:r>
          </a:p>
          <a:p>
            <a:pPr>
              <a:spcBef>
                <a:spcPts val="622"/>
              </a:spcBef>
            </a:pPr>
            <a:endParaRPr lang="fr-FR" b="1" dirty="0"/>
          </a:p>
        </p:txBody>
      </p:sp>
    </p:spTree>
    <p:extLst>
      <p:ext uri="{BB962C8B-B14F-4D97-AF65-F5344CB8AC3E}">
        <p14:creationId xmlns:p14="http://schemas.microsoft.com/office/powerpoint/2010/main" val="184928466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lgn="l"/>
            <a:r>
              <a:rPr lang="fr-FR" altLang="fr-FR" b="1" dirty="0"/>
              <a:t> </a:t>
            </a:r>
            <a:r>
              <a:rPr lang="fr-FR" dirty="0">
                <a:solidFill>
                  <a:srgbClr val="000000"/>
                </a:solidFill>
              </a:rPr>
              <a:t>• </a:t>
            </a:r>
            <a:r>
              <a:rPr lang="fr-FR" b="1" dirty="0">
                <a:solidFill>
                  <a:srgbClr val="000000"/>
                </a:solidFill>
              </a:rPr>
              <a:t>Faire le lien avec les outils mis à leur disposition (notamment </a:t>
            </a:r>
            <a:r>
              <a:rPr lang="fr-FR" b="1" dirty="0" err="1">
                <a:solidFill>
                  <a:srgbClr val="000000"/>
                </a:solidFill>
              </a:rPr>
              <a:t>Homéoboost</a:t>
            </a:r>
            <a:r>
              <a:rPr lang="fr-FR" b="1" dirty="0">
                <a:solidFill>
                  <a:srgbClr val="000000"/>
                </a:solidFill>
              </a:rPr>
              <a:t>), qui sont la continuité de la formation et leur permettent de progresser sur l’atteinte de ces objectifs</a:t>
            </a:r>
          </a:p>
          <a:p>
            <a:pPr algn="l"/>
            <a:endParaRPr lang="fr-FR" b="1" u="sng" dirty="0">
              <a:solidFill>
                <a:srgbClr val="000000"/>
              </a:solidFill>
            </a:endParaRPr>
          </a:p>
          <a:p>
            <a:r>
              <a:rPr lang="fr-FR" b="1" dirty="0">
                <a:solidFill>
                  <a:srgbClr val="000000"/>
                </a:solidFill>
              </a:rPr>
              <a:t>Leur indiquer que </a:t>
            </a:r>
            <a:r>
              <a:rPr lang="fr-FR" dirty="0">
                <a:solidFill>
                  <a:srgbClr val="000000"/>
                </a:solidFill>
              </a:rPr>
              <a:t>sur </a:t>
            </a:r>
            <a:r>
              <a:rPr lang="fr-FR" u="sng" dirty="0">
                <a:solidFill>
                  <a:srgbClr val="000000"/>
                </a:solidFill>
              </a:rPr>
              <a:t>www.cdfh.fr </a:t>
            </a:r>
            <a:r>
              <a:rPr lang="fr-FR" dirty="0">
                <a:solidFill>
                  <a:srgbClr val="000000"/>
                </a:solidFill>
              </a:rPr>
              <a:t>dans </a:t>
            </a:r>
            <a:r>
              <a:rPr lang="fr-FR" b="1" dirty="0">
                <a:solidFill>
                  <a:srgbClr val="000000"/>
                </a:solidFill>
              </a:rPr>
              <a:t>leur espace personnel </a:t>
            </a:r>
            <a:r>
              <a:rPr lang="fr-FR" dirty="0">
                <a:solidFill>
                  <a:srgbClr val="000000"/>
                </a:solidFill>
              </a:rPr>
              <a:t>(ils doivent avoir leurs codes d’accès), ils retrouveront :</a:t>
            </a:r>
          </a:p>
          <a:p>
            <a:r>
              <a:rPr lang="fr-FR" b="1" dirty="0">
                <a:solidFill>
                  <a:srgbClr val="000000"/>
                </a:solidFill>
              </a:rPr>
              <a:t>- HOMEOBOOST, </a:t>
            </a:r>
            <a:r>
              <a:rPr lang="fr-FR" b="0" dirty="0">
                <a:solidFill>
                  <a:srgbClr val="000000"/>
                </a:solidFill>
              </a:rPr>
              <a:t>outil e-learning pour réviser quand ils veulent, à leur rythme les médicaments abordés </a:t>
            </a:r>
          </a:p>
          <a:p>
            <a:r>
              <a:rPr lang="fr-FR" b="1" dirty="0">
                <a:solidFill>
                  <a:srgbClr val="000000"/>
                </a:solidFill>
              </a:rPr>
              <a:t>- la liste des médicaments abordés au cours de ces 2 jours</a:t>
            </a:r>
          </a:p>
          <a:p>
            <a:r>
              <a:rPr lang="fr-FR" b="1" dirty="0">
                <a:solidFill>
                  <a:srgbClr val="000000"/>
                </a:solidFill>
              </a:rPr>
              <a:t>- les différents arbres décisionnels à télécharger</a:t>
            </a:r>
          </a:p>
          <a:p>
            <a:r>
              <a:rPr lang="fr-FR" b="1" dirty="0">
                <a:solidFill>
                  <a:srgbClr val="000000"/>
                </a:solidFill>
              </a:rPr>
              <a:t>- la méthode d’interrogatoire</a:t>
            </a:r>
          </a:p>
          <a:p>
            <a:endParaRPr lang="fr-FR" b="1" dirty="0">
              <a:solidFill>
                <a:srgbClr val="000000"/>
              </a:solidFill>
            </a:endParaRPr>
          </a:p>
          <a:p>
            <a:endParaRPr lang="fr-FR" dirty="0"/>
          </a:p>
        </p:txBody>
      </p:sp>
    </p:spTree>
    <p:extLst>
      <p:ext uri="{BB962C8B-B14F-4D97-AF65-F5344CB8AC3E}">
        <p14:creationId xmlns:p14="http://schemas.microsoft.com/office/powerpoint/2010/main" val="51158075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551469" y="4708976"/>
            <a:ext cx="6462227" cy="5043904"/>
          </a:xfrm>
        </p:spPr>
        <p:txBody>
          <a:bodyPr/>
          <a:lstStyle/>
          <a:p>
            <a:pPr algn="l"/>
            <a:r>
              <a:rPr lang="fr-FR" b="1" u="sng" dirty="0">
                <a:solidFill>
                  <a:srgbClr val="000000"/>
                </a:solidFill>
              </a:rPr>
              <a:t>Commentaires</a:t>
            </a:r>
          </a:p>
          <a:p>
            <a:pPr algn="l"/>
            <a:endParaRPr lang="fr-FR" b="1" u="sng" dirty="0">
              <a:solidFill>
                <a:srgbClr val="000000"/>
              </a:solidFill>
            </a:endParaRPr>
          </a:p>
          <a:p>
            <a:pPr defTabSz="947958">
              <a:defRPr/>
            </a:pPr>
            <a:r>
              <a:rPr lang="fr-FR" dirty="0">
                <a:solidFill>
                  <a:srgbClr val="000000"/>
                </a:solidFill>
              </a:rPr>
              <a:t>• tous les mois ils recevront par mail un </a:t>
            </a:r>
            <a:r>
              <a:rPr lang="fr-FR" b="1" dirty="0">
                <a:solidFill>
                  <a:srgbClr val="000000"/>
                </a:solidFill>
              </a:rPr>
              <a:t>conseil du mois</a:t>
            </a:r>
            <a:r>
              <a:rPr lang="fr-FR" dirty="0">
                <a:solidFill>
                  <a:srgbClr val="000000"/>
                </a:solidFill>
              </a:rPr>
              <a:t>, outil pédagogique de mémorisation et d’ouverture sur des thèmes de saison ou d’actualité</a:t>
            </a:r>
          </a:p>
          <a:p>
            <a:pPr defTabSz="947958">
              <a:defRPr/>
            </a:pPr>
            <a:endParaRPr lang="fr-FR" dirty="0">
              <a:solidFill>
                <a:srgbClr val="000000"/>
              </a:solidFill>
            </a:endParaRPr>
          </a:p>
          <a:p>
            <a:pPr marL="177742" indent="-177742">
              <a:buFont typeface="Arial" panose="020B0604020202020204" pitchFamily="34" charset="0"/>
              <a:buChar char="•"/>
              <a:defRPr/>
            </a:pPr>
            <a:r>
              <a:rPr lang="fr-FR" b="1" dirty="0" err="1">
                <a:solidFill>
                  <a:srgbClr val="000000"/>
                </a:solidFill>
              </a:rPr>
              <a:t>Homéo&amp;Care</a:t>
            </a:r>
            <a:r>
              <a:rPr lang="fr-FR" b="1" dirty="0">
                <a:solidFill>
                  <a:srgbClr val="000000"/>
                </a:solidFill>
              </a:rPr>
              <a:t> : à installer dans les favoris sur les postes de travail, au comptoir</a:t>
            </a:r>
            <a:r>
              <a:rPr lang="fr-FR" dirty="0">
                <a:solidFill>
                  <a:srgbClr val="000000"/>
                </a:solidFill>
              </a:rPr>
              <a:t>.</a:t>
            </a:r>
            <a:endParaRPr lang="fr-FR" b="1" dirty="0">
              <a:solidFill>
                <a:srgbClr val="000000"/>
              </a:solidFill>
            </a:endParaRPr>
          </a:p>
          <a:p>
            <a:r>
              <a:rPr lang="fr-FR" dirty="0">
                <a:solidFill>
                  <a:srgbClr val="000000"/>
                </a:solidFill>
              </a:rPr>
              <a:t>Cet outil du CEDH, réservé aux professionnels de santé, a été développé par la collaboration et l’expertise de médecin et de pharmaciens. C’est une aide pour faciliter la mise en pratique et le conseil au comptoir.</a:t>
            </a:r>
          </a:p>
          <a:p>
            <a:r>
              <a:rPr lang="fr-FR" dirty="0">
                <a:solidFill>
                  <a:srgbClr val="000000"/>
                </a:solidFill>
              </a:rPr>
              <a:t>Possibilité de consulter les protocoles courants du CEDH, ou de rechercher par pathologie en Mode Découverte ou en Mode Expert (plus de pathologies et plus de médicaments proposés). Une bonne façon de réviser et d’enrichir ses connaissances et sa pratique.</a:t>
            </a:r>
          </a:p>
          <a:p>
            <a:r>
              <a:rPr lang="fr-FR" dirty="0">
                <a:solidFill>
                  <a:srgbClr val="000000"/>
                </a:solidFill>
              </a:rPr>
              <a:t>La création de compte se fait via un numéro RPPS (sécurisant l’accès aux professionnels de santé) ; les préparateurs peuvent y avoir accès via les codes créés au niveau de la pharmacie. </a:t>
            </a:r>
          </a:p>
          <a:p>
            <a:r>
              <a:rPr lang="fr-FR" dirty="0">
                <a:solidFill>
                  <a:srgbClr val="000000"/>
                </a:solidFill>
                <a:sym typeface="MS Outlook" panose="05010100010000000000" pitchFamily="2" charset="2"/>
              </a:rPr>
              <a:t> </a:t>
            </a:r>
            <a:r>
              <a:rPr lang="fr-FR" u="sng" dirty="0">
                <a:solidFill>
                  <a:srgbClr val="000000"/>
                </a:solidFill>
              </a:rPr>
              <a:t>Si besoin</a:t>
            </a:r>
            <a:r>
              <a:rPr lang="fr-FR" dirty="0">
                <a:solidFill>
                  <a:srgbClr val="000000"/>
                </a:solidFill>
              </a:rPr>
              <a:t>, un </a:t>
            </a:r>
            <a:r>
              <a:rPr lang="fr-FR" altLang="fr-FR" dirty="0">
                <a:solidFill>
                  <a:srgbClr val="000000"/>
                </a:solidFill>
              </a:rPr>
              <a:t>Code d’accès réservé aux préparateurs formés à l’homéopathie, a été créé : indiquer le code 10000000000 dans le champs à la place du code RPPS au moment de l’inscription.</a:t>
            </a:r>
            <a:endParaRPr lang="fr-FR" dirty="0">
              <a:solidFill>
                <a:srgbClr val="000000"/>
              </a:solidFill>
            </a:endParaRPr>
          </a:p>
        </p:txBody>
      </p:sp>
    </p:spTree>
    <p:extLst>
      <p:ext uri="{BB962C8B-B14F-4D97-AF65-F5344CB8AC3E}">
        <p14:creationId xmlns:p14="http://schemas.microsoft.com/office/powerpoint/2010/main" val="30152833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noChangeArrowheads="1" noTextEdit="1"/>
          </p:cNvSpPr>
          <p:nvPr>
            <p:ph type="sldImg"/>
          </p:nvPr>
        </p:nvSpPr>
        <p:spPr>
          <a:xfrm>
            <a:off x="623888" y="768350"/>
            <a:ext cx="5949950" cy="3346450"/>
          </a:xfrm>
          <a:ln/>
        </p:spPr>
      </p:sp>
      <p:sp>
        <p:nvSpPr>
          <p:cNvPr id="2" name="Espace réservé des commentaires 1"/>
          <p:cNvSpPr>
            <a:spLocks noGrp="1"/>
          </p:cNvSpPr>
          <p:nvPr>
            <p:ph type="body" sz="quarter" idx="10"/>
          </p:nvPr>
        </p:nvSpPr>
        <p:spPr>
          <a:xfrm>
            <a:off x="710075" y="4862016"/>
            <a:ext cx="6341248" cy="4605085"/>
          </a:xfrm>
        </p:spPr>
        <p:txBody>
          <a:bodyPr/>
          <a:lstStyle/>
          <a:p>
            <a:pPr>
              <a:spcBef>
                <a:spcPct val="0"/>
              </a:spcBef>
            </a:pPr>
            <a:r>
              <a:rPr lang="fr-FR" altLang="fr-FR" b="1" u="sng" dirty="0"/>
              <a:t>Commentaires</a:t>
            </a:r>
            <a:r>
              <a:rPr lang="fr-FR" altLang="fr-FR" dirty="0"/>
              <a:t> : 	</a:t>
            </a:r>
          </a:p>
          <a:p>
            <a:pPr>
              <a:spcBef>
                <a:spcPct val="0"/>
              </a:spcBef>
            </a:pPr>
            <a:endParaRPr lang="fr-FR" altLang="fr-FR" dirty="0"/>
          </a:p>
          <a:p>
            <a:pPr>
              <a:spcBef>
                <a:spcPts val="620"/>
              </a:spcBef>
              <a:buFontTx/>
              <a:buChar char="•"/>
            </a:pPr>
            <a:r>
              <a:rPr lang="fr-FR" altLang="fr-FR" b="1" dirty="0"/>
              <a:t> Présenter les ouvrages de références pour aller plus loin</a:t>
            </a:r>
            <a:r>
              <a:rPr lang="fr-FR" altLang="fr-FR" dirty="0"/>
              <a:t> sur la thématique du module</a:t>
            </a:r>
          </a:p>
          <a:p>
            <a:pPr>
              <a:spcBef>
                <a:spcPct val="40000"/>
              </a:spcBef>
            </a:pPr>
            <a:r>
              <a:rPr lang="fr-FR" altLang="fr-FR" b="1" dirty="0"/>
              <a:t>1.</a:t>
            </a:r>
            <a:r>
              <a:rPr lang="fr-FR" altLang="fr-FR" dirty="0"/>
              <a:t> </a:t>
            </a:r>
            <a:r>
              <a:rPr lang="fr-FR" altLang="fr-FR" b="1" i="1" dirty="0"/>
              <a:t>LES DOSSIERS DE L’EXPERT – ACCOMPAGNEMENT EN ONCOLOGIE</a:t>
            </a:r>
            <a:endParaRPr lang="fr-FR" altLang="fr-FR" dirty="0"/>
          </a:p>
          <a:p>
            <a:pPr>
              <a:spcBef>
                <a:spcPct val="0"/>
              </a:spcBef>
            </a:pPr>
            <a:r>
              <a:rPr lang="fr-FR" altLang="fr-FR" dirty="0"/>
              <a:t>Michèle BOIRON, François ROUX, Jean-Philippe WAGNER</a:t>
            </a:r>
          </a:p>
          <a:p>
            <a:pPr>
              <a:spcBef>
                <a:spcPct val="20000"/>
              </a:spcBef>
            </a:pPr>
            <a:r>
              <a:rPr lang="fr-FR" altLang="fr-FR" dirty="0"/>
              <a:t>Coécrit par 2 pharmaciens et 1 oncologue, le livre s’adresse potentiellement à </a:t>
            </a:r>
            <a:r>
              <a:rPr lang="fr-FR" altLang="fr-FR" u="sng" dirty="0"/>
              <a:t>tous les professionnels de santé</a:t>
            </a:r>
            <a:r>
              <a:rPr lang="fr-FR" altLang="fr-FR" dirty="0"/>
              <a:t> amenés à accompagner des patients sous traitement anticancéreux.</a:t>
            </a:r>
          </a:p>
          <a:p>
            <a:pPr>
              <a:spcBef>
                <a:spcPct val="0"/>
              </a:spcBef>
            </a:pPr>
            <a:r>
              <a:rPr lang="fr-FR" altLang="fr-FR" dirty="0"/>
              <a:t>Il aborde tous les troubles et effets secondaires associés aux grandes étapes de la maladie en partant toujours de </a:t>
            </a:r>
            <a:r>
              <a:rPr lang="fr-FR" altLang="fr-FR" u="sng" dirty="0"/>
              <a:t>la demande/plainte du patient</a:t>
            </a:r>
            <a:r>
              <a:rPr lang="fr-FR" altLang="fr-FR" dirty="0"/>
              <a:t>.</a:t>
            </a:r>
            <a:endParaRPr lang="fr-FR" altLang="fr-FR" b="1" dirty="0"/>
          </a:p>
          <a:p>
            <a:pPr>
              <a:spcBef>
                <a:spcPct val="40000"/>
              </a:spcBef>
            </a:pPr>
            <a:r>
              <a:rPr lang="fr-FR" altLang="fr-FR" b="1" i="1" dirty="0"/>
              <a:t>2.TRAITEMENTS DE SUPPORT HOMEOPATHIQUE EN CANCEROLOGIE</a:t>
            </a:r>
            <a:endParaRPr lang="fr-FR" altLang="fr-FR" dirty="0"/>
          </a:p>
          <a:p>
            <a:pPr>
              <a:spcBef>
                <a:spcPct val="0"/>
              </a:spcBef>
            </a:pPr>
            <a:r>
              <a:rPr lang="fr-FR" altLang="fr-FR" dirty="0"/>
              <a:t>Dr Jean-Claude KARP, François ROUX</a:t>
            </a:r>
          </a:p>
          <a:p>
            <a:pPr>
              <a:spcBef>
                <a:spcPct val="20000"/>
              </a:spcBef>
            </a:pPr>
            <a:r>
              <a:rPr lang="fr-FR" altLang="fr-FR" dirty="0"/>
              <a:t>Un livre qui </a:t>
            </a:r>
            <a:r>
              <a:rPr lang="fr-FR" altLang="fr-FR" u="sng" dirty="0"/>
              <a:t>répertorie</a:t>
            </a:r>
            <a:r>
              <a:rPr lang="fr-FR" altLang="fr-FR" dirty="0"/>
              <a:t> par ordre alphabétique l’ensemble des médicaments administrés dans le traitement de la maladie cancéreuse, </a:t>
            </a:r>
            <a:r>
              <a:rPr lang="fr-FR" altLang="fr-FR" u="sng" dirty="0"/>
              <a:t>décrit</a:t>
            </a:r>
            <a:r>
              <a:rPr lang="fr-FR" altLang="fr-FR" dirty="0"/>
              <a:t> les effets secondaires de façon rigoureuse et détaillée, </a:t>
            </a:r>
            <a:r>
              <a:rPr lang="fr-FR" altLang="fr-FR" u="sng" dirty="0"/>
              <a:t>propose</a:t>
            </a:r>
            <a:r>
              <a:rPr lang="fr-FR" altLang="fr-FR" dirty="0"/>
              <a:t> pour chaque symptôme un traitement homéo adapté.</a:t>
            </a:r>
            <a:endParaRPr lang="fr-FR" altLang="fr-FR" b="1" dirty="0"/>
          </a:p>
          <a:p>
            <a:pPr>
              <a:spcBef>
                <a:spcPct val="40000"/>
              </a:spcBef>
            </a:pPr>
            <a:r>
              <a:rPr lang="fr-FR" altLang="fr-FR" b="1" i="1" dirty="0"/>
              <a:t>3.CANCER ET HOMEO – RESTER EN FORME ET MIEUX SUPPORTER LES TRAITEMENTS</a:t>
            </a:r>
            <a:endParaRPr lang="fr-FR" altLang="fr-FR" dirty="0"/>
          </a:p>
          <a:p>
            <a:pPr>
              <a:spcBef>
                <a:spcPct val="0"/>
              </a:spcBef>
            </a:pPr>
            <a:r>
              <a:rPr lang="fr-FR" altLang="fr-FR" dirty="0"/>
              <a:t>Dr Jean-Lionel BAGOT</a:t>
            </a:r>
          </a:p>
          <a:p>
            <a:pPr>
              <a:spcBef>
                <a:spcPct val="20000"/>
              </a:spcBef>
            </a:pPr>
            <a:r>
              <a:rPr lang="fr-FR" altLang="fr-FR" dirty="0"/>
              <a:t>Construction qui suit le processus </a:t>
            </a:r>
            <a:r>
              <a:rPr lang="fr-FR" altLang="fr-FR" u="sng" dirty="0"/>
              <a:t>chronologique de la maladie</a:t>
            </a:r>
            <a:r>
              <a:rPr lang="fr-FR" altLang="fr-FR" dirty="0"/>
              <a:t> (annonce, chirurgie, chimio, </a:t>
            </a:r>
            <a:r>
              <a:rPr lang="fr-FR" altLang="fr-FR" dirty="0" err="1"/>
              <a:t>hormono</a:t>
            </a:r>
            <a:r>
              <a:rPr lang="fr-FR" altLang="fr-FR" dirty="0"/>
              <a:t>, douleur, soins palliatifs, après-traitement)</a:t>
            </a:r>
          </a:p>
          <a:p>
            <a:pPr>
              <a:spcBef>
                <a:spcPct val="0"/>
              </a:spcBef>
            </a:pPr>
            <a:r>
              <a:rPr lang="fr-FR" altLang="fr-FR" dirty="0"/>
              <a:t>Chaque chapitre part </a:t>
            </a:r>
            <a:r>
              <a:rPr lang="fr-FR" altLang="fr-FR" u="sng" dirty="0"/>
              <a:t>de l’essentiel</a:t>
            </a:r>
            <a:r>
              <a:rPr lang="fr-FR" altLang="fr-FR" dirty="0"/>
              <a:t> (médicaments, conseils généraux) pour aller ensuite </a:t>
            </a:r>
            <a:r>
              <a:rPr lang="fr-FR" altLang="fr-FR" u="sng" dirty="0"/>
              <a:t>dans le détail</a:t>
            </a:r>
            <a:r>
              <a:rPr lang="fr-FR" altLang="fr-FR" dirty="0"/>
              <a:t> de chaque symptôme/effet secondaire.</a:t>
            </a:r>
          </a:p>
          <a:p>
            <a:pPr>
              <a:spcBef>
                <a:spcPct val="0"/>
              </a:spcBef>
            </a:pPr>
            <a:r>
              <a:rPr lang="fr-FR" altLang="fr-FR" dirty="0"/>
              <a:t>Le tout ponctué de </a:t>
            </a:r>
            <a:r>
              <a:rPr lang="fr-FR" altLang="fr-FR" u="sng" dirty="0"/>
              <a:t>tableaux de prescription récapitulatifs</a:t>
            </a:r>
            <a:r>
              <a:rPr lang="fr-FR" altLang="fr-FR" dirty="0"/>
              <a:t>.</a:t>
            </a:r>
            <a:endParaRPr lang="fr-FR" altLang="fr-FR" b="1" dirty="0"/>
          </a:p>
          <a:p>
            <a:endParaRPr lang="fr-FR" dirty="0"/>
          </a:p>
        </p:txBody>
      </p:sp>
    </p:spTree>
    <p:extLst>
      <p:ext uri="{BB962C8B-B14F-4D97-AF65-F5344CB8AC3E}">
        <p14:creationId xmlns:p14="http://schemas.microsoft.com/office/powerpoint/2010/main" val="141620091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862016"/>
            <a:ext cx="6341248" cy="4605085"/>
          </a:xfrm>
        </p:spPr>
        <p:txBody>
          <a:bodyPr/>
          <a:lstStyle/>
          <a:p>
            <a:pPr defTabSz="947958" eaLnBrk="1" fontAlgn="auto" hangingPunct="1">
              <a:spcBef>
                <a:spcPts val="0"/>
              </a:spcBef>
              <a:spcAft>
                <a:spcPts val="0"/>
              </a:spcAft>
              <a:defRPr/>
            </a:pPr>
            <a:r>
              <a:rPr lang="fr-FR" altLang="fr-FR" b="1" u="sng" dirty="0">
                <a:solidFill>
                  <a:prstClr val="black"/>
                </a:solidFill>
              </a:rPr>
              <a:t>Commentaires</a:t>
            </a:r>
          </a:p>
          <a:p>
            <a:pPr defTabSz="947958" eaLnBrk="1" fontAlgn="auto" hangingPunct="1">
              <a:spcBef>
                <a:spcPts val="0"/>
              </a:spcBef>
              <a:spcAft>
                <a:spcPts val="0"/>
              </a:spcAft>
              <a:defRPr/>
            </a:pPr>
            <a:endParaRPr lang="fr-FR" altLang="fr-FR" dirty="0">
              <a:solidFill>
                <a:prstClr val="black"/>
              </a:solidFill>
            </a:endParaRPr>
          </a:p>
          <a:p>
            <a:pPr marL="177707" indent="-177707" defTabSz="947958" eaLnBrk="1" fontAlgn="auto" hangingPunct="1">
              <a:spcBef>
                <a:spcPts val="0"/>
              </a:spcBef>
              <a:spcAft>
                <a:spcPts val="0"/>
              </a:spcAft>
              <a:buFont typeface="Arial" panose="020B0604020202020204" pitchFamily="34" charset="0"/>
              <a:buChar char="•"/>
              <a:defRPr/>
            </a:pPr>
            <a:r>
              <a:rPr lang="fr-FR" altLang="fr-FR" b="1" dirty="0">
                <a:solidFill>
                  <a:prstClr val="black"/>
                </a:solidFill>
              </a:rPr>
              <a:t>Les inviter à poursuivre leur parcours de formation</a:t>
            </a:r>
            <a:r>
              <a:rPr lang="fr-FR" altLang="fr-FR" dirty="0">
                <a:solidFill>
                  <a:prstClr val="black"/>
                </a:solidFill>
              </a:rPr>
              <a:t>, en s’inscrivant </a:t>
            </a:r>
            <a:r>
              <a:rPr lang="fr-FR" altLang="fr-FR" b="1" dirty="0">
                <a:solidFill>
                  <a:prstClr val="black"/>
                </a:solidFill>
              </a:rPr>
              <a:t>dès à présent </a:t>
            </a:r>
            <a:r>
              <a:rPr lang="fr-FR" altLang="fr-FR" dirty="0">
                <a:solidFill>
                  <a:prstClr val="black"/>
                </a:solidFill>
              </a:rPr>
              <a:t>à une Expertise organisée dans quelques mois (intérêt de s’inscrire à plusieurs du même groupe pour conserver la dynamique de groupe) </a:t>
            </a:r>
          </a:p>
          <a:p>
            <a:pPr marL="177707" indent="-177707" defTabSz="947958" eaLnBrk="1" fontAlgn="auto" hangingPunct="1">
              <a:spcBef>
                <a:spcPts val="622"/>
              </a:spcBef>
              <a:spcAft>
                <a:spcPts val="0"/>
              </a:spcAft>
              <a:buFont typeface="MS Outlook" panose="05010100010000000000" pitchFamily="2" charset="2"/>
              <a:buChar char="A"/>
              <a:defRPr/>
            </a:pPr>
            <a:r>
              <a:rPr lang="fr-FR" altLang="fr-FR" b="1" dirty="0">
                <a:solidFill>
                  <a:prstClr val="black"/>
                </a:solidFill>
              </a:rPr>
              <a:t> possibilité de s’inscrire directement en ligne</a:t>
            </a:r>
          </a:p>
          <a:p>
            <a:endParaRPr lang="fr-FR" dirty="0"/>
          </a:p>
          <a:p>
            <a:endParaRPr lang="fr-FR" dirty="0"/>
          </a:p>
          <a:p>
            <a:endParaRPr lang="fr-FR" dirty="0"/>
          </a:p>
        </p:txBody>
      </p:sp>
    </p:spTree>
    <p:extLst>
      <p:ext uri="{BB962C8B-B14F-4D97-AF65-F5344CB8AC3E}">
        <p14:creationId xmlns:p14="http://schemas.microsoft.com/office/powerpoint/2010/main" val="386659558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Espace réservé de l'image des diapositives 1"/>
          <p:cNvSpPr>
            <a:spLocks noGrp="1" noRot="1" noChangeAspect="1"/>
          </p:cNvSpPr>
          <p:nvPr>
            <p:ph type="sldImg"/>
          </p:nvPr>
        </p:nvSpPr>
        <p:spPr bwMode="auto">
          <a:xfrm>
            <a:off x="614363" y="885825"/>
            <a:ext cx="5873750" cy="3303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710075" y="4862016"/>
            <a:ext cx="6393989" cy="5043904"/>
          </a:xfrm>
        </p:spPr>
        <p:txBody>
          <a:bodyPr/>
          <a:lstStyle/>
          <a:p>
            <a:pPr algn="l"/>
            <a:r>
              <a:rPr lang="fr-FR" b="1" u="sng" dirty="0">
                <a:solidFill>
                  <a:srgbClr val="000000"/>
                </a:solidFill>
              </a:rPr>
              <a:t>Commentaires</a:t>
            </a:r>
          </a:p>
          <a:p>
            <a:pPr algn="l"/>
            <a:endParaRPr lang="fr-FR" b="1" u="sng" dirty="0">
              <a:solidFill>
                <a:srgbClr val="000000"/>
              </a:solidFill>
            </a:endParaRPr>
          </a:p>
          <a:p>
            <a:pPr algn="l"/>
            <a:r>
              <a:rPr lang="fr-FR" dirty="0">
                <a:solidFill>
                  <a:srgbClr val="000000"/>
                </a:solidFill>
              </a:rPr>
              <a:t>• </a:t>
            </a:r>
            <a:r>
              <a:rPr lang="fr-FR" b="1" dirty="0">
                <a:solidFill>
                  <a:srgbClr val="000000"/>
                </a:solidFill>
              </a:rPr>
              <a:t>Evaluer la formation</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i="1" dirty="0">
                <a:solidFill>
                  <a:srgbClr val="000000"/>
                </a:solidFill>
              </a:rPr>
              <a:t>Vous avez dû recevoir </a:t>
            </a:r>
            <a:r>
              <a:rPr lang="fr-FR" dirty="0">
                <a:solidFill>
                  <a:srgbClr val="000000"/>
                </a:solidFill>
              </a:rPr>
              <a:t>par mail, dans l’après-midi, </a:t>
            </a:r>
            <a:r>
              <a:rPr lang="fr-FR" b="1" dirty="0">
                <a:solidFill>
                  <a:srgbClr val="000000"/>
                </a:solidFill>
              </a:rPr>
              <a:t>un lien vers un questionnaire d’évaluation à remplir en ligne (sur smartphone, tablette, ordinateur)</a:t>
            </a:r>
          </a:p>
          <a:p>
            <a:pPr>
              <a:defRPr/>
            </a:pPr>
            <a:r>
              <a:rPr lang="fr-FR" b="1" i="1" dirty="0">
                <a:solidFill>
                  <a:srgbClr val="000000"/>
                </a:solidFill>
              </a:rPr>
              <a:t>Je vous propose de prendre 5 min pour le faire directement </a:t>
            </a:r>
            <a:r>
              <a:rPr lang="fr-FR" i="1" dirty="0">
                <a:solidFill>
                  <a:srgbClr val="000000"/>
                </a:solidFill>
              </a:rPr>
              <a:t>(si vous avez accès à vos mails sur téléphone) </a:t>
            </a:r>
          </a:p>
          <a:p>
            <a:pPr>
              <a:defRPr/>
            </a:pPr>
            <a:endParaRPr lang="fr-FR" i="1" dirty="0">
              <a:solidFill>
                <a:srgbClr val="000000"/>
              </a:solidFill>
            </a:endParaRPr>
          </a:p>
          <a:p>
            <a:pPr marL="177742" indent="-177742">
              <a:buFont typeface="Arial" panose="020B0604020202020204" pitchFamily="34" charset="0"/>
              <a:buChar char="•"/>
            </a:pPr>
            <a:endParaRPr lang="fr-FR" dirty="0">
              <a:solidFill>
                <a:srgbClr val="000000"/>
              </a:solidFill>
            </a:endParaRPr>
          </a:p>
          <a:p>
            <a:pPr defTabSz="947958">
              <a:defRPr/>
            </a:pPr>
            <a:r>
              <a:rPr lang="fr-FR" dirty="0">
                <a:solidFill>
                  <a:srgbClr val="000000"/>
                </a:solidFill>
                <a:sym typeface="MS Outlook" panose="05010100010000000000" pitchFamily="2" charset="2"/>
              </a:rPr>
              <a:t></a:t>
            </a:r>
            <a:r>
              <a:rPr lang="fr-FR" dirty="0">
                <a:solidFill>
                  <a:srgbClr val="000000"/>
                </a:solidFill>
              </a:rPr>
              <a:t> Pour ceux qui ne pourront le faire, leur demander de le faire au plus tôt.</a:t>
            </a:r>
          </a:p>
          <a:p>
            <a:r>
              <a:rPr lang="fr-FR" b="1" dirty="0">
                <a:solidFill>
                  <a:srgbClr val="000000"/>
                </a:solidFill>
              </a:rPr>
              <a:t>Insister sur l’importance de le remplir, dans une démarche d’amélioration continue</a:t>
            </a:r>
          </a:p>
          <a:p>
            <a:pPr marL="177742" indent="-177742">
              <a:buFont typeface="Arial" panose="020B0604020202020204" pitchFamily="34" charset="0"/>
              <a:buChar char="•"/>
            </a:pPr>
            <a:endParaRPr lang="fr-FR" dirty="0">
              <a:solidFill>
                <a:srgbClr val="000000"/>
              </a:solidFill>
            </a:endParaRPr>
          </a:p>
          <a:p>
            <a:pPr algn="l"/>
            <a:endParaRPr lang="fr-FR" dirty="0">
              <a:solidFill>
                <a:srgbClr val="000000"/>
              </a:solidFill>
            </a:endParaRPr>
          </a:p>
          <a:p>
            <a:pPr algn="l"/>
            <a:r>
              <a:rPr lang="fr-FR" dirty="0">
                <a:solidFill>
                  <a:srgbClr val="000000"/>
                </a:solidFill>
              </a:rPr>
              <a:t>Ils ont aimé la formation et le CDFH… </a:t>
            </a:r>
            <a:r>
              <a:rPr lang="fr-FR" b="1" dirty="0">
                <a:solidFill>
                  <a:srgbClr val="000000"/>
                </a:solidFill>
              </a:rPr>
              <a:t>inviter-les à déposer un avis </a:t>
            </a:r>
            <a:r>
              <a:rPr lang="fr-FR" dirty="0">
                <a:solidFill>
                  <a:srgbClr val="000000"/>
                </a:solidFill>
              </a:rPr>
              <a:t>sur le site </a:t>
            </a:r>
            <a:r>
              <a:rPr lang="fr-FR" dirty="0">
                <a:solidFill>
                  <a:srgbClr val="0563C2"/>
                </a:solidFill>
              </a:rPr>
              <a:t>www.cdfh.fr </a:t>
            </a:r>
            <a:r>
              <a:rPr lang="fr-FR" dirty="0">
                <a:solidFill>
                  <a:srgbClr val="000000"/>
                </a:solidFill>
              </a:rPr>
              <a:t>et à en parler autour d’eux</a:t>
            </a:r>
          </a:p>
          <a:p>
            <a:pPr algn="l"/>
            <a:endParaRPr lang="fr-FR" dirty="0">
              <a:solidFill>
                <a:srgbClr val="000000"/>
              </a:solidFill>
            </a:endParaRPr>
          </a:p>
          <a:p>
            <a:pPr marL="170790" indent="-170790">
              <a:spcBef>
                <a:spcPts val="620"/>
              </a:spcBef>
              <a:buFont typeface="Arial" panose="020B0604020202020204" pitchFamily="34" charset="0"/>
              <a:buChar char="•"/>
              <a:defRPr/>
            </a:pPr>
            <a:r>
              <a:rPr lang="fr-FR" altLang="fr-FR" b="1" dirty="0"/>
              <a:t>Terminer par un tour de table</a:t>
            </a:r>
          </a:p>
          <a:p>
            <a:pPr>
              <a:defRPr/>
            </a:pPr>
            <a:r>
              <a:rPr lang="fr-FR" altLang="fr-FR" sz="1900" b="1" dirty="0"/>
              <a:t> </a:t>
            </a:r>
            <a:r>
              <a:rPr lang="fr-FR" altLang="fr-FR" sz="1900" dirty="0">
                <a:sym typeface="Webdings" panose="05030102010509060703" pitchFamily="18" charset="2"/>
              </a:rPr>
              <a:t></a:t>
            </a:r>
            <a:r>
              <a:rPr lang="fr-FR" altLang="fr-FR" sz="1900" dirty="0"/>
              <a:t> </a:t>
            </a:r>
            <a:r>
              <a:rPr lang="fr-FR" altLang="fr-FR" i="1" dirty="0"/>
              <a:t>Afin de me permettre d’évaluer cette formation,  en 1 ou 2 mots ou idées clés, qu’en diriez-vous ?</a:t>
            </a:r>
            <a:r>
              <a:rPr lang="fr-FR" altLang="fr-FR" dirty="0"/>
              <a:t> </a:t>
            </a:r>
          </a:p>
          <a:p>
            <a:pPr>
              <a:spcBef>
                <a:spcPts val="620"/>
              </a:spcBef>
              <a:buFontTx/>
              <a:buChar char="•"/>
            </a:pPr>
            <a:endParaRPr lang="fr-FR" altLang="fr-FR" dirty="0"/>
          </a:p>
          <a:p>
            <a:pPr algn="l"/>
            <a:endParaRPr lang="fr-FR" dirty="0">
              <a:solidFill>
                <a:srgbClr val="000000"/>
              </a:solidFill>
            </a:endParaRPr>
          </a:p>
        </p:txBody>
      </p:sp>
    </p:spTree>
    <p:extLst>
      <p:ext uri="{BB962C8B-B14F-4D97-AF65-F5344CB8AC3E}">
        <p14:creationId xmlns:p14="http://schemas.microsoft.com/office/powerpoint/2010/main" val="10195757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71322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579438" y="958850"/>
            <a:ext cx="5945187" cy="3343275"/>
          </a:xfrm>
          <a:ln/>
        </p:spPr>
      </p:sp>
      <p:sp>
        <p:nvSpPr>
          <p:cNvPr id="2" name="Espace réservé des commentaires 1"/>
          <p:cNvSpPr>
            <a:spLocks noGrp="1"/>
          </p:cNvSpPr>
          <p:nvPr>
            <p:ph type="body" sz="quarter" idx="10"/>
          </p:nvPr>
        </p:nvSpPr>
        <p:spPr>
          <a:xfrm>
            <a:off x="710075" y="4669777"/>
            <a:ext cx="6303621" cy="5199021"/>
          </a:xfrm>
        </p:spPr>
        <p:txBody>
          <a:bodyPr/>
          <a:lstStyle/>
          <a:p>
            <a:r>
              <a:rPr lang="fr-FR" altLang="fr-FR" b="1" u="sng" dirty="0">
                <a:solidFill>
                  <a:srgbClr val="000000"/>
                </a:solidFill>
              </a:rPr>
              <a:t>Commentaires </a:t>
            </a:r>
          </a:p>
          <a:p>
            <a:endParaRPr lang="fr-FR" altLang="fr-FR" b="1" u="sng" dirty="0">
              <a:solidFill>
                <a:srgbClr val="000000"/>
              </a:solidFill>
            </a:endParaRPr>
          </a:p>
          <a:p>
            <a:pPr>
              <a:spcBef>
                <a:spcPts val="0"/>
              </a:spcBef>
            </a:pPr>
            <a:r>
              <a:rPr lang="fr-FR" dirty="0"/>
              <a:t>En France, la lutte contre le cancer s'est structurée dès 2003 autour de plans nationaux, portés au plus haut niveau de l’État par les présidents de la République, visant à mobiliser les acteurs de santé publique autour </a:t>
            </a:r>
          </a:p>
          <a:p>
            <a:pPr marL="177742" indent="-177742">
              <a:buFont typeface="Arial" panose="020B0604020202020204" pitchFamily="34" charset="0"/>
              <a:buChar char="•"/>
            </a:pPr>
            <a:r>
              <a:rPr lang="fr-FR" dirty="0"/>
              <a:t>de la </a:t>
            </a:r>
            <a:r>
              <a:rPr lang="fr-FR" b="1" dirty="0"/>
              <a:t>prévention</a:t>
            </a:r>
            <a:r>
              <a:rPr lang="fr-FR" dirty="0"/>
              <a:t> (lutte anti-tabac et anti-alcool en particulier) , </a:t>
            </a:r>
          </a:p>
          <a:p>
            <a:pPr marL="177742" indent="-177742">
              <a:buFont typeface="Arial" panose="020B0604020202020204" pitchFamily="34" charset="0"/>
              <a:buChar char="•"/>
            </a:pPr>
            <a:r>
              <a:rPr lang="fr-FR" dirty="0"/>
              <a:t>du </a:t>
            </a:r>
            <a:r>
              <a:rPr lang="fr-FR" b="1" dirty="0"/>
              <a:t>dépistage</a:t>
            </a:r>
            <a:r>
              <a:rPr lang="fr-FR" dirty="0"/>
              <a:t> (déploiement de toutes les grandes campagnes nationales de dépistage organisé), </a:t>
            </a:r>
          </a:p>
          <a:p>
            <a:pPr marL="177742" indent="-177742">
              <a:buFont typeface="Arial" panose="020B0604020202020204" pitchFamily="34" charset="0"/>
              <a:buChar char="•"/>
            </a:pPr>
            <a:r>
              <a:rPr lang="fr-FR" dirty="0"/>
              <a:t>de </a:t>
            </a:r>
            <a:r>
              <a:rPr lang="fr-FR" b="1" dirty="0"/>
              <a:t>l’organisation des soins </a:t>
            </a:r>
            <a:r>
              <a:rPr lang="fr-FR" dirty="0"/>
              <a:t>(cahier des charges précis et spécifique pour toutes les structures intervenant dans la prise en charge des cancers),</a:t>
            </a:r>
          </a:p>
          <a:p>
            <a:pPr marL="177742" indent="-177742">
              <a:buClr>
                <a:schemeClr val="tx1"/>
              </a:buClr>
              <a:buFont typeface="Arial" panose="020B0604020202020204" pitchFamily="34" charset="0"/>
              <a:buChar char="•"/>
            </a:pPr>
            <a:r>
              <a:rPr lang="fr-FR" dirty="0"/>
              <a:t>de la </a:t>
            </a:r>
            <a:r>
              <a:rPr lang="fr-FR" b="1" dirty="0"/>
              <a:t>recherche</a:t>
            </a:r>
            <a:r>
              <a:rPr lang="fr-FR" dirty="0"/>
              <a:t> (création de l’ Institut national du Cancer et de </a:t>
            </a:r>
            <a:r>
              <a:rPr lang="fr-FR" dirty="0" err="1"/>
              <a:t>Cancéropoles</a:t>
            </a:r>
            <a:r>
              <a:rPr lang="fr-FR" dirty="0"/>
              <a:t>)</a:t>
            </a:r>
          </a:p>
          <a:p>
            <a:pPr marL="177742" indent="-177742">
              <a:buClr>
                <a:schemeClr val="tx1"/>
              </a:buClr>
              <a:buFont typeface="Arial" panose="020B0604020202020204" pitchFamily="34" charset="0"/>
              <a:buChar char="•"/>
            </a:pPr>
            <a:r>
              <a:rPr lang="fr-FR" dirty="0"/>
              <a:t>de </a:t>
            </a:r>
            <a:r>
              <a:rPr lang="fr-FR" b="1" dirty="0"/>
              <a:t>l'accompagnement du patient et de ses proches et de l’après cance</a:t>
            </a:r>
            <a:r>
              <a:rPr lang="fr-FR" dirty="0"/>
              <a:t>r.</a:t>
            </a:r>
          </a:p>
          <a:p>
            <a:pPr marL="177742" indent="-177742">
              <a:buFont typeface="Arial" panose="020B0604020202020204" pitchFamily="34" charset="0"/>
              <a:buChar char="•"/>
            </a:pPr>
            <a:endParaRPr lang="fr-FR" dirty="0"/>
          </a:p>
          <a:p>
            <a:r>
              <a:rPr lang="fr-FR" dirty="0"/>
              <a:t> Depuis cette date, trois Plans cancer se sont succédé jusqu'en 2019.</a:t>
            </a:r>
          </a:p>
          <a:p>
            <a:pPr defTabSz="947958">
              <a:spcBef>
                <a:spcPts val="622"/>
              </a:spcBef>
              <a:defRPr/>
            </a:pPr>
            <a:r>
              <a:rPr lang="fr-FR" altLang="fr-FR" b="1" dirty="0"/>
              <a:t>Les pharmaciens sont cités dans le 3</a:t>
            </a:r>
            <a:r>
              <a:rPr lang="fr-FR" altLang="fr-FR" b="1" baseline="30000" dirty="0"/>
              <a:t>ème</a:t>
            </a:r>
            <a:r>
              <a:rPr lang="fr-FR" altLang="fr-FR" b="1" dirty="0"/>
              <a:t> Plan cancer (2014-2019) comme professionnels de premiers recours en première ligne, sollicités  dans le cadre du conseil.</a:t>
            </a:r>
          </a:p>
          <a:p>
            <a:pPr>
              <a:lnSpc>
                <a:spcPct val="95000"/>
              </a:lnSpc>
              <a:spcBef>
                <a:spcPts val="1244"/>
              </a:spcBef>
              <a:spcAft>
                <a:spcPts val="0"/>
              </a:spcAft>
              <a:tabLst>
                <a:tab pos="1710933" algn="l"/>
                <a:tab pos="236990" algn="l"/>
                <a:tab pos="1710933" algn="l"/>
              </a:tabLst>
            </a:pPr>
            <a:r>
              <a:rPr lang="fr-FR" b="1" u="sng" dirty="0">
                <a:ea typeface="SimSun" panose="02010600030101010101" pitchFamily="2" charset="-122"/>
              </a:rPr>
              <a:t>Plan cancer 2020-2031</a:t>
            </a:r>
            <a:r>
              <a:rPr lang="fr-FR" b="1" dirty="0">
                <a:ea typeface="SimSun" panose="02010600030101010101" pitchFamily="2" charset="-122"/>
              </a:rPr>
              <a:t> </a:t>
            </a:r>
            <a:r>
              <a:rPr lang="fr-FR" dirty="0">
                <a:ea typeface="SimSun" panose="02010600030101010101" pitchFamily="2" charset="-122"/>
              </a:rPr>
              <a:t>: vise à</a:t>
            </a:r>
          </a:p>
          <a:p>
            <a:pPr>
              <a:lnSpc>
                <a:spcPct val="95000"/>
              </a:lnSpc>
              <a:spcBef>
                <a:spcPts val="622"/>
              </a:spcBef>
              <a:tabLst>
                <a:tab pos="368651" algn="l"/>
              </a:tabLst>
            </a:pPr>
            <a:r>
              <a:rPr lang="fr-FR" dirty="0">
                <a:ea typeface="mn-ea"/>
                <a:sym typeface="Wingdings" panose="05000000000000000000" pitchFamily="2" charset="2"/>
              </a:rPr>
              <a:t></a:t>
            </a:r>
            <a:r>
              <a:rPr lang="fr-FR" dirty="0">
                <a:ea typeface="mn-ea"/>
              </a:rPr>
              <a:t> </a:t>
            </a:r>
            <a:r>
              <a:rPr lang="fr-FR" dirty="0">
                <a:ea typeface="MS PGothic" panose="020B0600070205080204" pitchFamily="34" charset="-128"/>
              </a:rPr>
              <a:t>Améliorer la prévention</a:t>
            </a:r>
            <a:endParaRPr lang="fr-FR" sz="1200" dirty="0">
              <a:latin typeface="Times New Roman" panose="02020603050405020304" pitchFamily="18" charset="0"/>
              <a:ea typeface="Calibri" panose="020F0502020204030204" pitchFamily="34" charset="0"/>
            </a:endParaRPr>
          </a:p>
          <a:p>
            <a:pPr>
              <a:lnSpc>
                <a:spcPct val="95000"/>
              </a:lnSpc>
              <a:spcBef>
                <a:spcPts val="311"/>
              </a:spcBef>
              <a:tabLst>
                <a:tab pos="368651" algn="l"/>
              </a:tabLst>
            </a:pPr>
            <a:r>
              <a:rPr lang="fr-FR" dirty="0">
                <a:ea typeface="mn-ea"/>
                <a:sym typeface="Wingdings" panose="05000000000000000000" pitchFamily="2" charset="2"/>
              </a:rPr>
              <a:t></a:t>
            </a:r>
            <a:r>
              <a:rPr lang="fr-FR" dirty="0">
                <a:ea typeface="mn-ea"/>
              </a:rPr>
              <a:t> </a:t>
            </a:r>
            <a:r>
              <a:rPr lang="fr-FR" dirty="0">
                <a:ea typeface="MS PGothic" panose="020B0600070205080204" pitchFamily="34" charset="-128"/>
              </a:rPr>
              <a:t>Limiter les séquelles et améliorer la qualité́ de vie</a:t>
            </a:r>
            <a:endParaRPr lang="fr-FR" sz="1200" dirty="0">
              <a:latin typeface="Times New Roman" panose="02020603050405020304" pitchFamily="18" charset="0"/>
              <a:ea typeface="Calibri" panose="020F0502020204030204" pitchFamily="34" charset="0"/>
            </a:endParaRPr>
          </a:p>
          <a:p>
            <a:pPr>
              <a:lnSpc>
                <a:spcPct val="95000"/>
              </a:lnSpc>
              <a:spcBef>
                <a:spcPts val="311"/>
              </a:spcBef>
              <a:tabLst>
                <a:tab pos="368651" algn="l"/>
              </a:tabLst>
            </a:pPr>
            <a:r>
              <a:rPr lang="fr-FR" dirty="0">
                <a:ea typeface="mn-ea"/>
                <a:sym typeface="Wingdings" panose="05000000000000000000" pitchFamily="2" charset="2"/>
              </a:rPr>
              <a:t></a:t>
            </a:r>
            <a:r>
              <a:rPr lang="fr-FR" dirty="0">
                <a:ea typeface="mn-ea"/>
              </a:rPr>
              <a:t> </a:t>
            </a:r>
            <a:r>
              <a:rPr lang="fr-FR" dirty="0">
                <a:ea typeface="MS PGothic" panose="020B0600070205080204" pitchFamily="34" charset="-128"/>
              </a:rPr>
              <a:t>Lutter contre les cancers de mauvais pronostic</a:t>
            </a:r>
            <a:endParaRPr lang="fr-FR" sz="1200" dirty="0">
              <a:latin typeface="Times New Roman" panose="02020603050405020304" pitchFamily="18" charset="0"/>
              <a:ea typeface="Calibri" panose="020F0502020204030204" pitchFamily="34" charset="0"/>
            </a:endParaRPr>
          </a:p>
          <a:p>
            <a:pPr>
              <a:lnSpc>
                <a:spcPct val="95000"/>
              </a:lnSpc>
              <a:spcBef>
                <a:spcPts val="311"/>
              </a:spcBef>
              <a:tabLst>
                <a:tab pos="368651" algn="l"/>
              </a:tabLst>
            </a:pPr>
            <a:r>
              <a:rPr lang="fr-FR" dirty="0">
                <a:ea typeface="mn-ea"/>
                <a:sym typeface="Wingdings" panose="05000000000000000000" pitchFamily="2" charset="2"/>
              </a:rPr>
              <a:t></a:t>
            </a:r>
            <a:r>
              <a:rPr lang="fr-FR" dirty="0">
                <a:ea typeface="mn-ea"/>
              </a:rPr>
              <a:t> </a:t>
            </a:r>
            <a:r>
              <a:rPr lang="fr-FR" dirty="0">
                <a:ea typeface="MS PGothic" panose="020B0600070205080204" pitchFamily="34" charset="-128"/>
              </a:rPr>
              <a:t>S’assurer que les progrès bénéficient à tous</a:t>
            </a:r>
            <a:endParaRPr lang="fr-FR" sz="1200" dirty="0">
              <a:latin typeface="Times New Roman" panose="02020603050405020304" pitchFamily="18" charset="0"/>
              <a:ea typeface="Calibri" panose="020F0502020204030204" pitchFamily="34" charset="0"/>
            </a:endParaRPr>
          </a:p>
          <a:p>
            <a:pPr>
              <a:lnSpc>
                <a:spcPct val="95000"/>
              </a:lnSpc>
              <a:spcBef>
                <a:spcPts val="311"/>
              </a:spcBef>
              <a:tabLst>
                <a:tab pos="368651" algn="l"/>
              </a:tabLst>
            </a:pPr>
            <a:r>
              <a:rPr lang="fr-FR" dirty="0">
                <a:ea typeface="Calibri" panose="020F0502020204030204" pitchFamily="34" charset="0"/>
              </a:rPr>
              <a:t>Notamment via le </a:t>
            </a:r>
            <a:r>
              <a:rPr lang="fr-FR" dirty="0">
                <a:solidFill>
                  <a:srgbClr val="000000"/>
                </a:solidFill>
                <a:ea typeface="Calibri" panose="020F0502020204030204" pitchFamily="34" charset="0"/>
              </a:rPr>
              <a:t>d</a:t>
            </a:r>
            <a:r>
              <a:rPr lang="fr-FR" dirty="0">
                <a:solidFill>
                  <a:srgbClr val="000000"/>
                </a:solidFill>
                <a:ea typeface="MS PGothic" panose="020B0600070205080204" pitchFamily="34" charset="-128"/>
              </a:rPr>
              <a:t>éveloppement de la télémédecine et de la médecine connectée</a:t>
            </a:r>
            <a:endParaRPr lang="fr-FR" dirty="0"/>
          </a:p>
        </p:txBody>
      </p:sp>
    </p:spTree>
    <p:extLst>
      <p:ext uri="{BB962C8B-B14F-4D97-AF65-F5344CB8AC3E}">
        <p14:creationId xmlns:p14="http://schemas.microsoft.com/office/powerpoint/2010/main" val="1880073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Rot="1" noChangeAspect="1" noChangeArrowheads="1" noTextEdit="1"/>
          </p:cNvSpPr>
          <p:nvPr>
            <p:ph type="sldImg"/>
          </p:nvPr>
        </p:nvSpPr>
        <p:spPr>
          <a:xfrm>
            <a:off x="582613" y="768350"/>
            <a:ext cx="5949950" cy="3346450"/>
          </a:xfrm>
          <a:ln/>
        </p:spPr>
      </p:sp>
      <p:sp>
        <p:nvSpPr>
          <p:cNvPr id="2" name="Espace réservé des commentaires 1"/>
          <p:cNvSpPr>
            <a:spLocks noGrp="1"/>
          </p:cNvSpPr>
          <p:nvPr>
            <p:ph type="body" sz="quarter" idx="10"/>
          </p:nvPr>
        </p:nvSpPr>
        <p:spPr>
          <a:xfrm>
            <a:off x="710074" y="4300644"/>
            <a:ext cx="6304400" cy="6013607"/>
          </a:xfrm>
        </p:spPr>
        <p:txBody>
          <a:bodyPr/>
          <a:lstStyle/>
          <a:p>
            <a:r>
              <a:rPr lang="fr-FR" altLang="fr-FR" b="1" u="sng" dirty="0"/>
              <a:t>Commentaires</a:t>
            </a:r>
            <a:r>
              <a:rPr lang="fr-FR" altLang="fr-FR" dirty="0"/>
              <a:t> </a:t>
            </a:r>
          </a:p>
          <a:p>
            <a:endParaRPr lang="fr-FR" altLang="fr-FR" dirty="0"/>
          </a:p>
          <a:p>
            <a:pPr>
              <a:spcBef>
                <a:spcPts val="0"/>
              </a:spcBef>
              <a:buFontTx/>
              <a:buChar char="•"/>
            </a:pPr>
            <a:r>
              <a:rPr lang="fr-FR" altLang="fr-FR" dirty="0"/>
              <a:t> </a:t>
            </a:r>
            <a:r>
              <a:rPr lang="fr-FR" altLang="fr-FR" b="1" dirty="0"/>
              <a:t>Interpeller le groupe</a:t>
            </a:r>
            <a:r>
              <a:rPr lang="fr-FR" altLang="fr-FR" dirty="0"/>
              <a:t> pour leur faire trouver la définition</a:t>
            </a:r>
          </a:p>
          <a:p>
            <a:r>
              <a:rPr lang="fr-FR" altLang="fr-FR" dirty="0"/>
              <a:t>La prise en charge d’un cancer ne s’arrête pas au traitement de la seule maladie. Traduit de l’anglais « </a:t>
            </a:r>
            <a:r>
              <a:rPr lang="fr-FR" altLang="fr-FR" dirty="0" err="1"/>
              <a:t>supportive</a:t>
            </a:r>
            <a:r>
              <a:rPr lang="fr-FR" altLang="fr-FR" dirty="0"/>
              <a:t> care », le terme « soins de support » désigne l’ensemble des soins qui prennent en charge les conséquences, pour le malade, d’un cancer et de ses traitements : douleurs, troubles alimentaires, problèmes sociaux, psychologiques… </a:t>
            </a:r>
          </a:p>
          <a:p>
            <a:r>
              <a:rPr lang="fr-FR" altLang="fr-FR" dirty="0"/>
              <a:t>Les soins de support sont donc </a:t>
            </a:r>
            <a:r>
              <a:rPr lang="fr-FR" altLang="fr-FR" b="1" dirty="0"/>
              <a:t>complémentaires</a:t>
            </a:r>
            <a:r>
              <a:rPr lang="fr-FR" altLang="fr-FR" dirty="0"/>
              <a:t> des traitements destinés à soigner la tumeur en tant que telle (chirurgie, radiothérapie, chimiothérapie…). Ils sont déterminants en terme de qualité de vie pour la personne malade. Les anglosaxons parlent volontiers de «soins intégrés», incluant toute démarche aidant à conserver un équilibre corporel et psychique.</a:t>
            </a:r>
          </a:p>
          <a:p>
            <a:r>
              <a:rPr lang="fr-FR" altLang="fr-FR" dirty="0"/>
              <a:t>Ils permettent de fournir une approche pluridisciplinaire à la personne ou à sa famille élargie dans le processus d’évolution de sa maladie (</a:t>
            </a:r>
            <a:r>
              <a:rPr lang="fr-FR" altLang="fr-FR" b="1" dirty="0"/>
              <a:t>approche globale</a:t>
            </a:r>
            <a:r>
              <a:rPr lang="fr-FR" altLang="fr-FR" dirty="0"/>
              <a:t>)</a:t>
            </a:r>
          </a:p>
          <a:p>
            <a:r>
              <a:rPr lang="fr-FR" altLang="fr-FR" dirty="0"/>
              <a:t>Ils ont fait leur apparition au sein des unités de cancérologie dans le cadre de la continuité des soins prodigués à une personne en fin de vie (soins palliatifs). Ils se sont élargis au réseau de soins et s’intègrent dans la prise en charge médicale d’une personne hospitalisée ou à domicile.</a:t>
            </a:r>
          </a:p>
          <a:p>
            <a:r>
              <a:rPr lang="fr-FR" altLang="fr-FR" b="1" dirty="0"/>
              <a:t>On parle de plus en plus de médecine intégrative</a:t>
            </a:r>
          </a:p>
          <a:p>
            <a:r>
              <a:rPr lang="fr-FR" altLang="fr-FR" dirty="0"/>
              <a:t>Ils se composent de professionnels de la santé : médecins, infirmiers, diététiciens, psychologues, kinésithérapeutes, pharmaciens ; également de bénévoles d’associations, de personnes travaillant dans le secteur du bien-être : masseur, coiffeur ; de représentants d’églises ; et d’acteurs sociaux : assistant social, éducateur spécialisé (http://afsos.org).</a:t>
            </a:r>
          </a:p>
          <a:p>
            <a:r>
              <a:rPr lang="fr-FR" altLang="fr-FR" dirty="0"/>
              <a:t>La mesure 42 du Plan Cancer 2003-2007 prévoit le développement des soins de support et insiste notamment sur le développement de la prise en charge de la douleur et de la </a:t>
            </a:r>
            <a:r>
              <a:rPr lang="fr-FR" altLang="fr-FR" dirty="0" err="1"/>
              <a:t>psycho-oncologie</a:t>
            </a:r>
            <a:r>
              <a:rPr lang="fr-FR" altLang="fr-FR" dirty="0"/>
              <a:t>. </a:t>
            </a:r>
          </a:p>
          <a:p>
            <a:endParaRPr lang="fr-FR" altLang="fr-FR" dirty="0">
              <a:sym typeface="MS Outlook" panose="05010100010000000000" pitchFamily="2" charset="2"/>
            </a:endParaRPr>
          </a:p>
          <a:p>
            <a:r>
              <a:rPr lang="fr-FR" altLang="fr-FR" dirty="0">
                <a:sym typeface="MS Outlook" panose="05010100010000000000" pitchFamily="2" charset="2"/>
              </a:rPr>
              <a:t> </a:t>
            </a:r>
            <a:r>
              <a:rPr lang="fr-FR" altLang="fr-FR" dirty="0"/>
              <a:t>Plus d’infos sur  : </a:t>
            </a:r>
            <a:r>
              <a:rPr lang="fr-FR" altLang="fr-FR" u="sng" dirty="0"/>
              <a:t>http://www.afsos.org/</a:t>
            </a:r>
          </a:p>
          <a:p>
            <a:r>
              <a:rPr lang="fr-FR" altLang="fr-FR" dirty="0"/>
              <a:t>AFSOS = Association Francophone pour les Soins Oncologiques de Support</a:t>
            </a:r>
          </a:p>
          <a:p>
            <a:endParaRPr lang="fr-FR" altLang="fr-FR" dirty="0"/>
          </a:p>
          <a:p>
            <a:endParaRPr lang="fr-FR" dirty="0"/>
          </a:p>
        </p:txBody>
      </p:sp>
    </p:spTree>
    <p:extLst>
      <p:ext uri="{BB962C8B-B14F-4D97-AF65-F5344CB8AC3E}">
        <p14:creationId xmlns:p14="http://schemas.microsoft.com/office/powerpoint/2010/main" val="1161458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Grp="1" noRot="1" noChangeAspect="1" noChangeArrowheads="1" noTextEdit="1"/>
          </p:cNvSpPr>
          <p:nvPr>
            <p:ph type="sldImg"/>
          </p:nvPr>
        </p:nvSpPr>
        <p:spPr>
          <a:xfrm>
            <a:off x="581025" y="776288"/>
            <a:ext cx="5935663" cy="3338512"/>
          </a:xfrm>
          <a:ln/>
        </p:spPr>
      </p:sp>
      <p:sp>
        <p:nvSpPr>
          <p:cNvPr id="2" name="Espace réservé des commentaires 1"/>
          <p:cNvSpPr>
            <a:spLocks noGrp="1"/>
          </p:cNvSpPr>
          <p:nvPr>
            <p:ph type="body" sz="quarter" idx="10"/>
          </p:nvPr>
        </p:nvSpPr>
        <p:spPr>
          <a:xfrm>
            <a:off x="686848" y="4597612"/>
            <a:ext cx="6417215" cy="5419670"/>
          </a:xfrm>
        </p:spPr>
        <p:txBody>
          <a:bodyPr/>
          <a:lstStyle/>
          <a:p>
            <a:pPr defTabSz="947958" eaLnBrk="1" hangingPunct="1">
              <a:defRPr/>
            </a:pPr>
            <a:r>
              <a:rPr lang="fr-FR" altLang="fr-FR" b="1" u="sng" dirty="0">
                <a:solidFill>
                  <a:srgbClr val="000000"/>
                </a:solidFill>
              </a:rPr>
              <a:t>Commentaires</a:t>
            </a:r>
            <a:r>
              <a:rPr lang="fr-FR" altLang="fr-FR" dirty="0">
                <a:solidFill>
                  <a:srgbClr val="000000"/>
                </a:solidFill>
              </a:rPr>
              <a:t> </a:t>
            </a:r>
          </a:p>
          <a:p>
            <a:pPr defTabSz="947958" eaLnBrk="1" hangingPunct="1">
              <a:defRPr/>
            </a:pPr>
            <a:endParaRPr lang="fr-FR" altLang="fr-FR" dirty="0">
              <a:solidFill>
                <a:srgbClr val="000000"/>
              </a:solidFill>
            </a:endParaRPr>
          </a:p>
          <a:p>
            <a:pPr defTabSz="947958" eaLnBrk="1" hangingPunct="1">
              <a:buFontTx/>
              <a:buChar char="•"/>
              <a:defRPr/>
            </a:pPr>
            <a:r>
              <a:rPr lang="fr-FR" altLang="fr-FR" b="1" dirty="0">
                <a:solidFill>
                  <a:srgbClr val="000000"/>
                </a:solidFill>
              </a:rPr>
              <a:t> Interpeller le groupe pour le faire participer, puis afficher la diapo et compléter</a:t>
            </a:r>
          </a:p>
          <a:p>
            <a:pPr defTabSz="947958" eaLnBrk="1" hangingPunct="1">
              <a:defRPr/>
            </a:pPr>
            <a:r>
              <a:rPr lang="fr-FR" altLang="fr-FR" sz="1800" dirty="0">
                <a:solidFill>
                  <a:srgbClr val="000000"/>
                </a:solidFill>
                <a:sym typeface="Webdings" panose="05030102010509060703" pitchFamily="18" charset="2"/>
              </a:rPr>
              <a:t></a:t>
            </a:r>
            <a:r>
              <a:rPr lang="fr-FR" altLang="fr-FR" i="1" dirty="0">
                <a:solidFill>
                  <a:srgbClr val="000000"/>
                </a:solidFill>
              </a:rPr>
              <a:t> </a:t>
            </a:r>
            <a:r>
              <a:rPr lang="fr-FR" altLang="fr-FR" i="1" dirty="0">
                <a:solidFill>
                  <a:srgbClr val="000000"/>
                </a:solidFill>
                <a:sym typeface="MS Outlook" panose="05010100010000000000" pitchFamily="2" charset="2"/>
              </a:rPr>
              <a:t>A votre avis quel pourcentage de patients atteints de cancer utilisant des médecines complémentaires a recours à l’homéopathie ?</a:t>
            </a:r>
            <a:endParaRPr lang="fr-FR" altLang="fr-FR" dirty="0">
              <a:solidFill>
                <a:srgbClr val="000000"/>
              </a:solidFill>
            </a:endParaRPr>
          </a:p>
          <a:p>
            <a:pPr marL="92104" indent="-92104" defTabSz="947958" eaLnBrk="1" hangingPunct="1">
              <a:buFont typeface="Arial" panose="020B0604020202020204" pitchFamily="34" charset="0"/>
              <a:buChar char="•"/>
              <a:defRPr/>
            </a:pPr>
            <a:r>
              <a:rPr lang="fr-FR" altLang="fr-FR" b="1" dirty="0">
                <a:solidFill>
                  <a:srgbClr val="000000"/>
                </a:solidFill>
              </a:rPr>
              <a:t>plus d’1 patient sur 2 </a:t>
            </a:r>
            <a:r>
              <a:rPr lang="fr-FR" altLang="fr-FR" dirty="0">
                <a:solidFill>
                  <a:srgbClr val="000000"/>
                </a:solidFill>
              </a:rPr>
              <a:t>(58%) utilisant des médecines complémentaires prend de l’homéopathie </a:t>
            </a:r>
            <a:r>
              <a:rPr lang="fr-FR" altLang="fr-FR" baseline="30000" dirty="0">
                <a:solidFill>
                  <a:srgbClr val="000000"/>
                </a:solidFill>
              </a:rPr>
              <a:t>(1) </a:t>
            </a:r>
            <a:r>
              <a:rPr lang="fr-FR" altLang="fr-FR" baseline="0" dirty="0">
                <a:solidFill>
                  <a:srgbClr val="000000"/>
                </a:solidFill>
              </a:rPr>
              <a:t>;</a:t>
            </a:r>
            <a:r>
              <a:rPr lang="fr-FR" altLang="fr-FR" baseline="30000" dirty="0">
                <a:solidFill>
                  <a:srgbClr val="000000"/>
                </a:solidFill>
              </a:rPr>
              <a:t> </a:t>
            </a:r>
            <a:r>
              <a:rPr lang="fr-FR" altLang="fr-FR" dirty="0">
                <a:solidFill>
                  <a:srgbClr val="000000"/>
                </a:solidFill>
              </a:rPr>
              <a:t>l’homéopathie est de loin la </a:t>
            </a:r>
            <a:r>
              <a:rPr lang="fr-FR" altLang="fr-FR" b="1" dirty="0">
                <a:solidFill>
                  <a:srgbClr val="000000"/>
                </a:solidFill>
              </a:rPr>
              <a:t>1ère médecine complémentaire </a:t>
            </a:r>
            <a:r>
              <a:rPr lang="fr-FR" altLang="fr-FR" dirty="0">
                <a:solidFill>
                  <a:srgbClr val="000000"/>
                </a:solidFill>
              </a:rPr>
              <a:t>utilisée par les patients atteints de cancer.</a:t>
            </a:r>
            <a:endParaRPr lang="fr-FR" altLang="fr-FR" baseline="30000" dirty="0">
              <a:solidFill>
                <a:srgbClr val="000000"/>
              </a:solidFill>
            </a:endParaRPr>
          </a:p>
          <a:p>
            <a:pPr eaLnBrk="1" hangingPunct="1">
              <a:buFontTx/>
              <a:buChar char="•"/>
              <a:defRPr/>
            </a:pPr>
            <a:r>
              <a:rPr lang="fr-FR" altLang="fr-FR" dirty="0">
                <a:solidFill>
                  <a:srgbClr val="000000"/>
                </a:solidFill>
              </a:rPr>
              <a:t> des données très récentes sont également disponibles sur la </a:t>
            </a:r>
            <a:r>
              <a:rPr lang="fr-FR" altLang="fr-FR" b="1" dirty="0">
                <a:solidFill>
                  <a:srgbClr val="000000"/>
                </a:solidFill>
              </a:rPr>
              <a:t>satisfaction patient </a:t>
            </a:r>
            <a:r>
              <a:rPr lang="fr-FR" altLang="fr-FR" baseline="30000" dirty="0">
                <a:solidFill>
                  <a:srgbClr val="000000"/>
                </a:solidFill>
              </a:rPr>
              <a:t>(2) </a:t>
            </a:r>
            <a:r>
              <a:rPr lang="fr-FR" altLang="fr-FR" dirty="0">
                <a:solidFill>
                  <a:srgbClr val="000000"/>
                </a:solidFill>
              </a:rPr>
              <a:t>comme :</a:t>
            </a:r>
          </a:p>
          <a:p>
            <a:pPr defTabSz="947958" eaLnBrk="1" hangingPunct="1">
              <a:defRPr/>
            </a:pPr>
            <a:r>
              <a:rPr lang="fr-FR" altLang="fr-FR" dirty="0">
                <a:solidFill>
                  <a:srgbClr val="000000"/>
                </a:solidFill>
              </a:rPr>
              <a:t>- Selon une étude publiée en 2021, </a:t>
            </a:r>
            <a:r>
              <a:rPr lang="fr-FR" altLang="fr-FR" b="1" dirty="0">
                <a:solidFill>
                  <a:srgbClr val="000000"/>
                </a:solidFill>
              </a:rPr>
              <a:t>83% des patients atteints de cancer </a:t>
            </a:r>
            <a:r>
              <a:rPr lang="fr-FR" altLang="fr-FR" b="0" dirty="0">
                <a:solidFill>
                  <a:srgbClr val="000000"/>
                </a:solidFill>
              </a:rPr>
              <a:t>qui utilisent l’homéopathie </a:t>
            </a:r>
            <a:r>
              <a:rPr lang="fr-FR" altLang="fr-FR" dirty="0">
                <a:solidFill>
                  <a:srgbClr val="000000"/>
                </a:solidFill>
              </a:rPr>
              <a:t>en soins oncologiques de support </a:t>
            </a:r>
            <a:r>
              <a:rPr lang="fr-FR" altLang="fr-FR" b="1" dirty="0">
                <a:solidFill>
                  <a:srgbClr val="000000"/>
                </a:solidFill>
              </a:rPr>
              <a:t>sont satisfaits </a:t>
            </a:r>
            <a:r>
              <a:rPr lang="fr-FR" altLang="fr-FR" dirty="0">
                <a:solidFill>
                  <a:srgbClr val="000000"/>
                </a:solidFill>
              </a:rPr>
              <a:t>de cette prise en charge.</a:t>
            </a:r>
          </a:p>
          <a:p>
            <a:pPr defTabSz="947958" eaLnBrk="1" hangingPunct="1">
              <a:defRPr/>
            </a:pPr>
            <a:r>
              <a:rPr lang="fr-FR" altLang="fr-FR" dirty="0">
                <a:solidFill>
                  <a:srgbClr val="000000"/>
                </a:solidFill>
              </a:rPr>
              <a:t>- Les </a:t>
            </a:r>
            <a:r>
              <a:rPr lang="fr-FR" altLang="fr-FR" b="1" dirty="0">
                <a:solidFill>
                  <a:srgbClr val="000000"/>
                </a:solidFill>
              </a:rPr>
              <a:t>symptômes invalidants </a:t>
            </a:r>
            <a:r>
              <a:rPr lang="fr-FR" altLang="fr-FR" dirty="0">
                <a:solidFill>
                  <a:srgbClr val="000000"/>
                </a:solidFill>
              </a:rPr>
              <a:t>(fatigue, douleur, anxiété, diarrhée…) sont </a:t>
            </a:r>
            <a:r>
              <a:rPr lang="fr-FR" altLang="fr-FR" b="1" dirty="0">
                <a:solidFill>
                  <a:srgbClr val="000000"/>
                </a:solidFill>
              </a:rPr>
              <a:t>améliorés dans 80% des cas </a:t>
            </a:r>
          </a:p>
          <a:p>
            <a:pPr defTabSz="947958" eaLnBrk="1" hangingPunct="1">
              <a:defRPr/>
            </a:pPr>
            <a:r>
              <a:rPr lang="fr-FR" altLang="fr-FR" dirty="0">
                <a:solidFill>
                  <a:srgbClr val="000000"/>
                </a:solidFill>
              </a:rPr>
              <a:t>- </a:t>
            </a:r>
            <a:r>
              <a:rPr lang="fr-FR" altLang="fr-FR" b="1" dirty="0">
                <a:solidFill>
                  <a:srgbClr val="000000"/>
                </a:solidFill>
              </a:rPr>
              <a:t>65% des patients n’avaient jamais utilisé d’homéopathie avant leur cancer </a:t>
            </a:r>
          </a:p>
          <a:p>
            <a:pPr defTabSz="947958" eaLnBrk="1" hangingPunct="1">
              <a:spcBef>
                <a:spcPts val="1200"/>
              </a:spcBef>
              <a:defRPr/>
            </a:pPr>
            <a:r>
              <a:rPr lang="fr-FR" altLang="fr-FR" b="1" i="1" dirty="0">
                <a:solidFill>
                  <a:srgbClr val="000000"/>
                </a:solidFill>
                <a:sym typeface="MS Outlook" panose="05010100010000000000" pitchFamily="2" charset="2"/>
              </a:rPr>
              <a:t> </a:t>
            </a:r>
            <a:r>
              <a:rPr lang="fr-FR" altLang="fr-FR" b="1" i="1" dirty="0">
                <a:solidFill>
                  <a:srgbClr val="000000"/>
                </a:solidFill>
              </a:rPr>
              <a:t>Au-delà des chiffres, ce qui est à retenir, c’est la réalité du recours aux médicaments homéopathiques dans ce contexte.</a:t>
            </a:r>
          </a:p>
          <a:p>
            <a:pPr defTabSz="947958" eaLnBrk="1" hangingPunct="1">
              <a:buFontTx/>
              <a:buChar char="•"/>
              <a:defRPr/>
            </a:pPr>
            <a:endParaRPr lang="fr-FR" altLang="fr-FR" baseline="30000" dirty="0">
              <a:solidFill>
                <a:srgbClr val="000000"/>
              </a:solidFill>
            </a:endParaRPr>
          </a:p>
          <a:p>
            <a:pPr marL="236990" indent="-236990" defTabSz="947958" eaLnBrk="1" hangingPunct="1">
              <a:spcBef>
                <a:spcPct val="50000"/>
              </a:spcBef>
              <a:buFontTx/>
              <a:buAutoNum type="arabicParenBoth"/>
              <a:defRPr/>
            </a:pPr>
            <a:r>
              <a:rPr lang="fr-FR" altLang="fr-FR" sz="1000" i="1" dirty="0">
                <a:solidFill>
                  <a:srgbClr val="000000"/>
                </a:solidFill>
              </a:rPr>
              <a:t>Rapport VICAN 5. « La vie cinq ans après un diagnostic de cancer ». Institut National du Cancer, juin 2018.</a:t>
            </a:r>
          </a:p>
          <a:p>
            <a:pPr marL="236990" indent="-236990" defTabSz="947958" eaLnBrk="1" hangingPunct="1">
              <a:spcBef>
                <a:spcPct val="50000"/>
              </a:spcBef>
              <a:buFontTx/>
              <a:buAutoNum type="arabicParenBoth"/>
              <a:defRPr/>
            </a:pPr>
            <a:r>
              <a:rPr lang="en-US" altLang="fr-FR" sz="1000" i="1" dirty="0">
                <a:solidFill>
                  <a:srgbClr val="000000"/>
                </a:solidFill>
              </a:rPr>
              <a:t>Bagot JL, Legrand A, </a:t>
            </a:r>
            <a:r>
              <a:rPr lang="en-US" altLang="fr-FR" sz="1000" i="1" dirty="0" err="1">
                <a:solidFill>
                  <a:srgbClr val="000000"/>
                </a:solidFill>
              </a:rPr>
              <a:t>Theunissen</a:t>
            </a:r>
            <a:r>
              <a:rPr lang="en-US" altLang="fr-FR" sz="1000" i="1" dirty="0">
                <a:solidFill>
                  <a:srgbClr val="000000"/>
                </a:solidFill>
              </a:rPr>
              <a:t> I. Use of Homeopathy in Integrative Oncology in Strasbourg, France: Multi-center Cross-Sectional Descriptive Study of Patients Undergoing Cancer Treatment. Homeopathy. 2021 Mar 4. </a:t>
            </a:r>
          </a:p>
          <a:p>
            <a:pPr defTabSz="947958" eaLnBrk="1" hangingPunct="1">
              <a:spcBef>
                <a:spcPct val="50000"/>
              </a:spcBef>
              <a:defRPr/>
            </a:pPr>
            <a:endParaRPr lang="fr-FR" altLang="fr-FR" dirty="0">
              <a:solidFill>
                <a:srgbClr val="000000"/>
              </a:solidFill>
            </a:endParaRPr>
          </a:p>
          <a:p>
            <a:pPr defTabSz="947958" eaLnBrk="1" hangingPunct="1">
              <a:defRPr/>
            </a:pPr>
            <a:endParaRPr lang="fr-FR" altLang="fr-FR" sz="1000" dirty="0">
              <a:solidFill>
                <a:srgbClr val="000000"/>
              </a:solidFill>
            </a:endParaRPr>
          </a:p>
          <a:p>
            <a:pPr defTabSz="947958" eaLnBrk="1" hangingPunct="1">
              <a:defRPr/>
            </a:pPr>
            <a:endParaRPr lang="fr-FR" altLang="fr-FR" sz="1000" i="1" dirty="0">
              <a:solidFill>
                <a:srgbClr val="000000"/>
              </a:solidFill>
            </a:endParaRPr>
          </a:p>
          <a:p>
            <a:endParaRPr lang="fr-FR" dirty="0"/>
          </a:p>
        </p:txBody>
      </p:sp>
    </p:spTree>
    <p:extLst>
      <p:ext uri="{BB962C8B-B14F-4D97-AF65-F5344CB8AC3E}">
        <p14:creationId xmlns:p14="http://schemas.microsoft.com/office/powerpoint/2010/main" val="875672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Rot="1" noChangeAspect="1" noChangeArrowheads="1" noTextEdit="1"/>
          </p:cNvSpPr>
          <p:nvPr>
            <p:ph type="sldImg"/>
          </p:nvPr>
        </p:nvSpPr>
        <p:spPr>
          <a:xfrm>
            <a:off x="560388" y="750888"/>
            <a:ext cx="5983287" cy="3365500"/>
          </a:xfrm>
          <a:ln/>
        </p:spPr>
      </p:sp>
      <p:sp>
        <p:nvSpPr>
          <p:cNvPr id="2" name="Espace réservé des commentaires 1"/>
          <p:cNvSpPr>
            <a:spLocks noGrp="1"/>
          </p:cNvSpPr>
          <p:nvPr>
            <p:ph type="body" sz="quarter" idx="10"/>
          </p:nvPr>
        </p:nvSpPr>
        <p:spPr>
          <a:xfrm>
            <a:off x="710075" y="4862016"/>
            <a:ext cx="6393989"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Des données sur la perception positive des oncologues et des MG français (homéopathes et non homéopathes) sur l’homéopathie en soins de support en oncologie attestent :</a:t>
            </a:r>
          </a:p>
          <a:p>
            <a:pPr marL="177742" indent="-177742">
              <a:buFont typeface="Arial" panose="020B0604020202020204" pitchFamily="34" charset="0"/>
              <a:buChar char="•"/>
            </a:pPr>
            <a:r>
              <a:rPr lang="fr-FR" altLang="fr-FR" dirty="0"/>
              <a:t>Pour </a:t>
            </a:r>
            <a:r>
              <a:rPr lang="fr-FR" altLang="fr-FR" b="1" dirty="0"/>
              <a:t>une majorité </a:t>
            </a:r>
            <a:r>
              <a:rPr lang="fr-FR" altLang="fr-FR" dirty="0"/>
              <a:t>(54%) </a:t>
            </a:r>
            <a:r>
              <a:rPr lang="fr-FR" altLang="fr-FR" b="1" dirty="0"/>
              <a:t>des oncologues : </a:t>
            </a:r>
            <a:r>
              <a:rPr lang="fr-FR" altLang="fr-FR" dirty="0"/>
              <a:t>l’homéopathie est une médecine complémentaire satisfaisante dans la prise en charge de certains effets secondaires des chimiothérapies. </a:t>
            </a:r>
          </a:p>
          <a:p>
            <a:pPr marL="177742" indent="-177742">
              <a:buFont typeface="Arial" panose="020B0604020202020204" pitchFamily="34" charset="0"/>
              <a:buChar char="•"/>
            </a:pPr>
            <a:r>
              <a:rPr lang="fr-FR" altLang="fr-FR" b="1" dirty="0"/>
              <a:t>36% des oncologues conseille</a:t>
            </a:r>
            <a:r>
              <a:rPr lang="fr-FR" altLang="fr-FR" dirty="0"/>
              <a:t> de l’homéopathie ou oriente vers cette thérapeutique. </a:t>
            </a:r>
          </a:p>
          <a:p>
            <a:pPr marL="177742" indent="-177742">
              <a:buFont typeface="Arial" panose="020B0604020202020204" pitchFamily="34" charset="0"/>
              <a:buChar char="•"/>
            </a:pPr>
            <a:r>
              <a:rPr lang="fr-FR" altLang="fr-FR" b="1" dirty="0"/>
              <a:t>11% la prescrivent de l’homéopathie en soins de support </a:t>
            </a:r>
            <a:r>
              <a:rPr lang="fr-FR" altLang="fr-FR" dirty="0"/>
              <a:t>en oncologie </a:t>
            </a:r>
          </a:p>
          <a:p>
            <a:pPr marL="177742" indent="-177742">
              <a:buFont typeface="Arial" panose="020B0604020202020204" pitchFamily="34" charset="0"/>
              <a:buChar char="•"/>
            </a:pPr>
            <a:r>
              <a:rPr lang="fr-FR" altLang="fr-FR" b="1" dirty="0"/>
              <a:t>Près de 2/3 des médecins généralistes non homéopathes (64%) prescrivent de l’homéopathie en soins oncologiques de support </a:t>
            </a:r>
            <a:r>
              <a:rPr lang="fr-FR" altLang="fr-FR" dirty="0"/>
              <a:t>principalement pour traiter la fatigue, l’anxiété et les nausées.</a:t>
            </a:r>
          </a:p>
          <a:p>
            <a:pPr marL="743181" lvl="1" indent="-285839">
              <a:spcBef>
                <a:spcPct val="0"/>
              </a:spcBef>
            </a:pPr>
            <a:endParaRPr lang="fr-FR" altLang="fr-FR" dirty="0"/>
          </a:p>
          <a:p>
            <a:endParaRPr lang="fr-FR" altLang="fr-FR" b="1" dirty="0"/>
          </a:p>
          <a:p>
            <a:r>
              <a:rPr lang="fr-FR" altLang="fr-FR" sz="1000" i="1" dirty="0"/>
              <a:t>(1) </a:t>
            </a:r>
            <a:r>
              <a:rPr lang="en-US" altLang="fr-FR" sz="1000" i="1" dirty="0"/>
              <a:t>Bagot, J.L., </a:t>
            </a:r>
            <a:r>
              <a:rPr lang="en-US" altLang="fr-FR" sz="1000" i="1" dirty="0" err="1"/>
              <a:t>Theunissen</a:t>
            </a:r>
            <a:r>
              <a:rPr lang="en-US" altLang="fr-FR" sz="1000" i="1" dirty="0"/>
              <a:t>, I. &amp; </a:t>
            </a:r>
            <a:r>
              <a:rPr lang="en-US" altLang="fr-FR" sz="1000" i="1" dirty="0" err="1"/>
              <a:t>Serral</a:t>
            </a:r>
            <a:r>
              <a:rPr lang="en-US" altLang="fr-FR" sz="1000" i="1" dirty="0"/>
              <a:t>, A. Perceptions of homeopathy in supportive cancer care among oncologists and general practitioners in France. Support Care Cancer (2021). </a:t>
            </a:r>
            <a:endParaRPr lang="fr-FR" altLang="fr-FR" sz="1000" i="1" dirty="0"/>
          </a:p>
          <a:p>
            <a:endParaRPr lang="fr-FR" altLang="fr-FR" sz="1000" i="1" dirty="0"/>
          </a:p>
          <a:p>
            <a:endParaRPr lang="fr-FR" dirty="0"/>
          </a:p>
        </p:txBody>
      </p:sp>
    </p:spTree>
    <p:extLst>
      <p:ext uri="{BB962C8B-B14F-4D97-AF65-F5344CB8AC3E}">
        <p14:creationId xmlns:p14="http://schemas.microsoft.com/office/powerpoint/2010/main" val="997371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81025" y="768350"/>
            <a:ext cx="5905500" cy="3321050"/>
          </a:xfrm>
        </p:spPr>
      </p:sp>
      <p:sp>
        <p:nvSpPr>
          <p:cNvPr id="3" name="Espace réservé des notes 2"/>
          <p:cNvSpPr>
            <a:spLocks noGrp="1"/>
          </p:cNvSpPr>
          <p:nvPr>
            <p:ph type="body" idx="1"/>
          </p:nvPr>
        </p:nvSpPr>
        <p:spPr>
          <a:xfrm>
            <a:off x="542511" y="4449129"/>
            <a:ext cx="6561553" cy="5452235"/>
          </a:xfrm>
        </p:spPr>
        <p:txBody>
          <a:bodyPr/>
          <a:lstStyle/>
          <a:p>
            <a:pPr defTabSz="947958">
              <a:spcBef>
                <a:spcPct val="0"/>
              </a:spcBef>
              <a:defRPr/>
            </a:pPr>
            <a:r>
              <a:rPr lang="fr-FR" altLang="fr-FR" b="1" u="sng" dirty="0">
                <a:solidFill>
                  <a:srgbClr val="000000"/>
                </a:solidFill>
              </a:rPr>
              <a:t>Commentaires</a:t>
            </a:r>
          </a:p>
          <a:p>
            <a:pPr defTabSz="947958">
              <a:spcBef>
                <a:spcPts val="600"/>
              </a:spcBef>
              <a:defRPr/>
            </a:pPr>
            <a:r>
              <a:rPr lang="fr-FR" altLang="fr-FR" dirty="0"/>
              <a:t>Présentation de l’étude FRASS par le Dr Jean-Lionel BAGOT, médecin coordinateur de l’Hôpital de jour de soins intégratifs au groupe hospitalier St Vincent de Strasbourg et Président de la SHISSO (Société Homéopathique Internationale de Soins de Support en Oncologie).</a:t>
            </a:r>
          </a:p>
          <a:p>
            <a:pPr marL="177707" indent="-177707" defTabSz="947958">
              <a:spcBef>
                <a:spcPts val="600"/>
              </a:spcBef>
              <a:buFont typeface="Arial" panose="020B0604020202020204" pitchFamily="34" charset="0"/>
              <a:buChar char="•"/>
              <a:defRPr/>
            </a:pPr>
            <a:r>
              <a:rPr lang="fr-FR" altLang="fr-FR" b="1" dirty="0">
                <a:solidFill>
                  <a:srgbClr val="000000"/>
                </a:solidFill>
              </a:rPr>
              <a:t>Visualiser la vidéo de présentation de l’étude FRASS </a:t>
            </a:r>
          </a:p>
          <a:p>
            <a:pPr defTabSz="947958">
              <a:spcBef>
                <a:spcPts val="622"/>
              </a:spcBef>
              <a:defRPr/>
            </a:pPr>
            <a:r>
              <a:rPr lang="fr-FR" altLang="fr-FR" dirty="0">
                <a:solidFill>
                  <a:srgbClr val="000000"/>
                </a:solidFill>
              </a:rPr>
              <a:t>Etude conduite par le Professeur Michael </a:t>
            </a:r>
            <a:r>
              <a:rPr lang="fr-FR" altLang="fr-FR" dirty="0" err="1">
                <a:solidFill>
                  <a:srgbClr val="000000"/>
                </a:solidFill>
              </a:rPr>
              <a:t>Frass</a:t>
            </a:r>
            <a:r>
              <a:rPr lang="fr-FR" altLang="fr-FR" dirty="0">
                <a:solidFill>
                  <a:srgbClr val="000000"/>
                </a:solidFill>
              </a:rPr>
              <a:t>, médecin spécialiste en médecine interne en unité Oncologie hospitalière et professeur à l’Université de médecine de Vienne en Autriche, très impliqué dans la médecine intégrative.</a:t>
            </a:r>
          </a:p>
          <a:p>
            <a:pPr defTabSz="947958">
              <a:spcBef>
                <a:spcPct val="0"/>
              </a:spcBef>
              <a:defRPr/>
            </a:pPr>
            <a:r>
              <a:rPr lang="fr-FR" altLang="fr-FR" dirty="0">
                <a:solidFill>
                  <a:srgbClr val="000000"/>
                </a:solidFill>
              </a:rPr>
              <a:t>Publiée en 2020 dans le journal The </a:t>
            </a:r>
            <a:r>
              <a:rPr lang="fr-FR" altLang="fr-FR" dirty="0" err="1">
                <a:solidFill>
                  <a:srgbClr val="000000"/>
                </a:solidFill>
              </a:rPr>
              <a:t>Oncologist</a:t>
            </a:r>
            <a:r>
              <a:rPr lang="fr-FR" altLang="fr-FR" dirty="0">
                <a:solidFill>
                  <a:srgbClr val="000000"/>
                </a:solidFill>
              </a:rPr>
              <a:t> </a:t>
            </a:r>
            <a:r>
              <a:rPr lang="fr-FR" altLang="fr-FR" baseline="30000" dirty="0">
                <a:solidFill>
                  <a:srgbClr val="000000"/>
                </a:solidFill>
              </a:rPr>
              <a:t>(1)</a:t>
            </a:r>
            <a:r>
              <a:rPr lang="fr-FR" altLang="fr-FR" dirty="0">
                <a:solidFill>
                  <a:srgbClr val="000000"/>
                </a:solidFill>
              </a:rPr>
              <a:t>, revue spécialisée en oncologie et hématologie. </a:t>
            </a:r>
          </a:p>
          <a:p>
            <a:pPr marL="177707" indent="-177707" defTabSz="947958">
              <a:spcBef>
                <a:spcPts val="600"/>
              </a:spcBef>
              <a:buFont typeface="Arial" panose="020B0604020202020204" pitchFamily="34" charset="0"/>
              <a:buChar char="•"/>
              <a:defRPr/>
            </a:pPr>
            <a:r>
              <a:rPr lang="fr-FR" altLang="fr-FR" b="1" dirty="0"/>
              <a:t>Les interpeler</a:t>
            </a:r>
          </a:p>
          <a:p>
            <a:pPr defTabSz="947958">
              <a:spcBef>
                <a:spcPts val="600"/>
              </a:spcBef>
              <a:defRPr/>
            </a:pPr>
            <a:r>
              <a:rPr lang="fr-FR" altLang="fr-FR" sz="1900" dirty="0">
                <a:sym typeface="Webdings" panose="05030102010509060703" pitchFamily="18" charset="2"/>
              </a:rPr>
              <a:t></a:t>
            </a:r>
            <a:r>
              <a:rPr lang="fr-FR" altLang="fr-FR" dirty="0">
                <a:solidFill>
                  <a:srgbClr val="FF0000"/>
                </a:solidFill>
                <a:sym typeface="Webdings" panose="05030102010509060703" pitchFamily="18" charset="2"/>
              </a:rPr>
              <a:t> </a:t>
            </a:r>
            <a:r>
              <a:rPr lang="fr-FR" altLang="fr-FR" i="1" dirty="0"/>
              <a:t>Qu’en pensez-vous ?</a:t>
            </a:r>
            <a:r>
              <a:rPr lang="cy-GB" altLang="fr-FR" i="1" dirty="0"/>
              <a:t> </a:t>
            </a:r>
          </a:p>
          <a:p>
            <a:pPr marL="177707" indent="-177707" defTabSz="947958">
              <a:spcBef>
                <a:spcPts val="622"/>
              </a:spcBef>
              <a:buFont typeface="Arial" panose="020B0604020202020204" pitchFamily="34" charset="0"/>
              <a:buChar char="•"/>
              <a:defRPr/>
            </a:pPr>
            <a:r>
              <a:rPr lang="fr-FR" altLang="fr-FR" b="1" dirty="0"/>
              <a:t>Répondre aux questions éventuelles </a:t>
            </a:r>
          </a:p>
          <a:p>
            <a:pPr marL="177707" indent="-177707" defTabSz="947958">
              <a:spcBef>
                <a:spcPts val="600"/>
              </a:spcBef>
              <a:buFont typeface="Arial" panose="020B0604020202020204" pitchFamily="34" charset="0"/>
              <a:buChar char="•"/>
              <a:defRPr/>
            </a:pPr>
            <a:r>
              <a:rPr lang="fr-FR" altLang="fr-FR" b="1" dirty="0"/>
              <a:t>Reprendre les conclusions de l’étude</a:t>
            </a:r>
          </a:p>
          <a:p>
            <a:pPr>
              <a:spcBef>
                <a:spcPts val="622"/>
              </a:spcBef>
            </a:pPr>
            <a:r>
              <a:rPr lang="fr-FR" dirty="0"/>
              <a:t>Cette étude montre qu’un </a:t>
            </a:r>
            <a:r>
              <a:rPr lang="fr-FR" b="1" dirty="0"/>
              <a:t>traitement homéopathique en complément des traitements conventionnels améliore significativement la qualité de vie des patients atteints de cancer du poumon ainsi que leur survie.</a:t>
            </a:r>
            <a:r>
              <a:rPr lang="fr-FR" dirty="0"/>
              <a:t> Ces résultats sont hautement significatifs puisque p&lt;0,001.</a:t>
            </a:r>
          </a:p>
          <a:p>
            <a:pPr>
              <a:spcBef>
                <a:spcPts val="622"/>
              </a:spcBef>
            </a:pPr>
            <a:r>
              <a:rPr lang="fr-FR" b="1" dirty="0"/>
              <a:t>L’amélioration de la survie peut s’expliquer par une amélioration de la qualité de vie, une amélioration des effets secondaires, une meilleure observance aux traitements conventionnels.</a:t>
            </a:r>
          </a:p>
          <a:p>
            <a:r>
              <a:rPr lang="fr-FR" dirty="0"/>
              <a:t>L’homéopathie ne soigne pas le cancer mais cette étude montre bien l’intérêt de l’utilisation des traitements homéopathiques en soin de support en oncologie.</a:t>
            </a:r>
          </a:p>
          <a:p>
            <a:endParaRPr lang="fr-FR" dirty="0"/>
          </a:p>
          <a:p>
            <a:r>
              <a:rPr lang="en-US" sz="1000" dirty="0"/>
              <a:t>(1) M. Frass et Al, </a:t>
            </a:r>
            <a:r>
              <a:rPr lang="en-US" sz="1000" i="1" dirty="0"/>
              <a:t>Homeopathic Treatment as an Add-On Therapy May Improve Quality of Life and Prolong Survival in Patients with Non-Small Cell Lung Cancer: A Prospective, Randomized, Placebo-Controlled, Double-Blind, Three-Arm, Multicenter Study</a:t>
            </a:r>
            <a:r>
              <a:rPr lang="en-US" sz="1000" dirty="0"/>
              <a:t>, in </a:t>
            </a:r>
            <a:r>
              <a:rPr lang="en-US" sz="1000" i="1" dirty="0"/>
              <a:t>The Oncologist</a:t>
            </a:r>
            <a:r>
              <a:rPr lang="en-US" sz="1000" dirty="0"/>
              <a:t>, 2020. </a:t>
            </a:r>
          </a:p>
          <a:p>
            <a:r>
              <a:rPr lang="en-US" sz="1000" dirty="0"/>
              <a:t>Lien : </a:t>
            </a:r>
            <a:r>
              <a:rPr lang="en-US" sz="1000" dirty="0">
                <a:hlinkClick r:id="rId3"/>
              </a:rPr>
              <a:t>https://theoncologist.onlinelibrary.wiley.com/doi/10.1002/onco.13548</a:t>
            </a:r>
            <a:endParaRPr lang="fr-FR" sz="1000" dirty="0"/>
          </a:p>
          <a:p>
            <a:endParaRPr lang="fr-FR" dirty="0"/>
          </a:p>
        </p:txBody>
      </p:sp>
    </p:spTree>
    <p:extLst>
      <p:ext uri="{BB962C8B-B14F-4D97-AF65-F5344CB8AC3E}">
        <p14:creationId xmlns:p14="http://schemas.microsoft.com/office/powerpoint/2010/main" val="2575697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5780089" y="9432926"/>
            <a:ext cx="1017587" cy="4953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544799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bwMode="auto">
          <a:xfrm>
            <a:off x="615950" y="1244600"/>
            <a:ext cx="5894388" cy="3316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pPr algn="l"/>
            <a:r>
              <a:rPr lang="fr-FR" b="1" u="sng" dirty="0">
                <a:latin typeface="Arial,Bold"/>
              </a:rPr>
              <a:t>Commentaires</a:t>
            </a:r>
            <a:r>
              <a:rPr lang="fr-FR" b="1" dirty="0">
                <a:latin typeface="Arial,Bold"/>
              </a:rPr>
              <a:t> </a:t>
            </a:r>
            <a:endParaRPr lang="fr-FR" dirty="0"/>
          </a:p>
          <a:p>
            <a:pPr algn="l"/>
            <a:endParaRPr lang="fr-FR" dirty="0"/>
          </a:p>
          <a:p>
            <a:pPr algn="l"/>
            <a:r>
              <a:rPr lang="fr-FR" dirty="0"/>
              <a:t>• </a:t>
            </a:r>
            <a:r>
              <a:rPr lang="fr-FR" b="1" dirty="0">
                <a:latin typeface="Arial,Bold"/>
              </a:rPr>
              <a:t>Présenter l’objectif et les règles du jeu</a:t>
            </a:r>
            <a:endParaRPr lang="fr-FR" altLang="fr-FR" b="1" dirty="0"/>
          </a:p>
        </p:txBody>
      </p:sp>
    </p:spTree>
    <p:extLst>
      <p:ext uri="{BB962C8B-B14F-4D97-AF65-F5344CB8AC3E}">
        <p14:creationId xmlns:p14="http://schemas.microsoft.com/office/powerpoint/2010/main" val="1712827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5780089" y="9432926"/>
            <a:ext cx="1017587" cy="4953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21</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213737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Rot="1" noChangeAspect="1" noChangeArrowheads="1" noTextEdit="1"/>
          </p:cNvSpPr>
          <p:nvPr>
            <p:ph type="sldImg"/>
          </p:nvPr>
        </p:nvSpPr>
        <p:spPr>
          <a:xfrm>
            <a:off x="581025" y="811213"/>
            <a:ext cx="5940425" cy="3341687"/>
          </a:xfrm>
          <a:ln/>
        </p:spPr>
      </p:sp>
      <p:sp>
        <p:nvSpPr>
          <p:cNvPr id="2" name="Espace réservé des commentaires 1"/>
          <p:cNvSpPr>
            <a:spLocks noGrp="1"/>
          </p:cNvSpPr>
          <p:nvPr>
            <p:ph type="body" sz="quarter" idx="10"/>
          </p:nvPr>
        </p:nvSpPr>
        <p:spPr>
          <a:xfrm>
            <a:off x="466635" y="4862016"/>
            <a:ext cx="6637430" cy="4605085"/>
          </a:xfrm>
        </p:spPr>
        <p:txBody>
          <a:bodyPr/>
          <a:lstStyle/>
          <a:p>
            <a:r>
              <a:rPr lang="fr-FR" altLang="fr-FR" b="1" u="sng" dirty="0"/>
              <a:t>Commentaires</a:t>
            </a:r>
          </a:p>
          <a:p>
            <a:r>
              <a:rPr lang="fr-FR" altLang="fr-FR" dirty="0"/>
              <a:t> </a:t>
            </a:r>
          </a:p>
          <a:p>
            <a:pPr>
              <a:spcBef>
                <a:spcPts val="0"/>
              </a:spcBef>
              <a:buFontTx/>
              <a:buChar char="•"/>
            </a:pPr>
            <a:r>
              <a:rPr lang="fr-FR" altLang="fr-FR" dirty="0"/>
              <a:t> Traitement complémentaire </a:t>
            </a:r>
          </a:p>
          <a:p>
            <a:r>
              <a:rPr lang="fr-FR" altLang="fr-FR" b="1" dirty="0"/>
              <a:t>Les médicaments homéopathiques ne traitent pas le cancer</a:t>
            </a:r>
            <a:r>
              <a:rPr lang="fr-FR" altLang="fr-FR" dirty="0"/>
              <a:t> (cela va sans dire mais c’est mieux en le disant) </a:t>
            </a:r>
            <a:r>
              <a:rPr lang="fr-FR" altLang="fr-FR" b="1" dirty="0"/>
              <a:t>et ne peuvent en aucun cas se substituer aux traitements conventionnels.</a:t>
            </a:r>
          </a:p>
          <a:p>
            <a:endParaRPr lang="fr-FR" altLang="fr-FR" dirty="0"/>
          </a:p>
          <a:p>
            <a:pPr>
              <a:buFontTx/>
              <a:buChar char="•"/>
            </a:pPr>
            <a:r>
              <a:rPr lang="fr-FR" altLang="fr-FR" dirty="0"/>
              <a:t> Absence d’interaction médicamenteuse avec le traitement anti-cancéreux </a:t>
            </a:r>
            <a:r>
              <a:rPr lang="fr-FR" altLang="fr-FR" dirty="0">
                <a:sym typeface="Wingdings" panose="05000000000000000000" pitchFamily="2" charset="2"/>
              </a:rPr>
              <a:t> le risque d’interactions médicamenteuses en cancérologie est très élevé  homéopathie = aucun risque, ce qui n’est pas le cas de certains traitements complémentaires tels la phytothérapie, l’aromathérapie ou les compléments alimentaires </a:t>
            </a:r>
          </a:p>
          <a:p>
            <a:pPr>
              <a:buFontTx/>
              <a:buChar char="•"/>
            </a:pPr>
            <a:r>
              <a:rPr lang="fr-FR" altLang="fr-FR" dirty="0">
                <a:sym typeface="Wingdings" panose="05000000000000000000" pitchFamily="2" charset="2"/>
              </a:rPr>
              <a:t> Excellent rapport efficacité /tolérance</a:t>
            </a:r>
          </a:p>
          <a:p>
            <a:pPr>
              <a:buFontTx/>
              <a:buChar char="•"/>
            </a:pPr>
            <a:r>
              <a:rPr lang="fr-FR" altLang="fr-FR" dirty="0">
                <a:sym typeface="Wingdings" panose="05000000000000000000" pitchFamily="2" charset="2"/>
              </a:rPr>
              <a:t> Améliorer la qualité de vie + poursuivre son traitement  soin de support, </a:t>
            </a:r>
            <a:r>
              <a:rPr lang="fr-FR" altLang="fr-FR" b="1" dirty="0">
                <a:sym typeface="Wingdings" panose="05000000000000000000" pitchFamily="2" charset="2"/>
              </a:rPr>
              <a:t>permet d’améliorer l’adhésion du patient à son traitement anticancéreux.</a:t>
            </a:r>
          </a:p>
          <a:p>
            <a:pPr>
              <a:buFontTx/>
              <a:buChar char="•"/>
            </a:pPr>
            <a:r>
              <a:rPr lang="en-US" altLang="fr-FR" dirty="0"/>
              <a:t> </a:t>
            </a:r>
            <a:r>
              <a:rPr lang="en-US" altLang="fr-FR" dirty="0" err="1"/>
              <a:t>Prise</a:t>
            </a:r>
            <a:r>
              <a:rPr lang="en-US" altLang="fr-FR" dirty="0"/>
              <a:t> </a:t>
            </a:r>
            <a:r>
              <a:rPr lang="en-US" altLang="fr-FR" dirty="0" err="1"/>
              <a:t>en</a:t>
            </a:r>
            <a:r>
              <a:rPr lang="en-US" altLang="fr-FR" dirty="0"/>
              <a:t> charge du patient et de </a:t>
            </a:r>
            <a:r>
              <a:rPr lang="en-US" altLang="fr-FR" dirty="0" err="1"/>
              <a:t>sa</a:t>
            </a:r>
            <a:r>
              <a:rPr lang="en-US" altLang="fr-FR" dirty="0"/>
              <a:t> </a:t>
            </a:r>
            <a:r>
              <a:rPr lang="en-US" altLang="fr-FR" dirty="0" err="1"/>
              <a:t>famille</a:t>
            </a:r>
            <a:r>
              <a:rPr lang="en-US" altLang="fr-FR" dirty="0"/>
              <a:t> tout au long du </a:t>
            </a:r>
            <a:r>
              <a:rPr lang="en-US" altLang="fr-FR" dirty="0" err="1"/>
              <a:t>parcours</a:t>
            </a:r>
            <a:endParaRPr lang="fr-FR" altLang="fr-FR" dirty="0"/>
          </a:p>
          <a:p>
            <a:pPr>
              <a:buFontTx/>
              <a:buChar char="•"/>
            </a:pPr>
            <a:r>
              <a:rPr lang="fr-FR" altLang="fr-FR" dirty="0"/>
              <a:t> </a:t>
            </a:r>
            <a:r>
              <a:rPr lang="en-US" altLang="fr-FR" dirty="0" err="1"/>
              <a:t>Permet</a:t>
            </a:r>
            <a:r>
              <a:rPr lang="en-US" altLang="fr-FR" dirty="0"/>
              <a:t> de </a:t>
            </a:r>
            <a:r>
              <a:rPr lang="en-US" altLang="fr-FR" dirty="0" err="1"/>
              <a:t>rendre</a:t>
            </a:r>
            <a:r>
              <a:rPr lang="en-US" altLang="fr-FR" dirty="0"/>
              <a:t> le patient </a:t>
            </a:r>
            <a:r>
              <a:rPr lang="en-US" altLang="fr-FR" dirty="0" err="1"/>
              <a:t>acteur</a:t>
            </a:r>
            <a:r>
              <a:rPr lang="en-US" altLang="fr-FR" dirty="0"/>
              <a:t> : il </a:t>
            </a:r>
            <a:r>
              <a:rPr lang="en-US" altLang="fr-FR" dirty="0" err="1"/>
              <a:t>choisit</a:t>
            </a:r>
            <a:r>
              <a:rPr lang="en-US" altLang="fr-FR" dirty="0"/>
              <a:t> son </a:t>
            </a:r>
            <a:r>
              <a:rPr lang="en-US" altLang="fr-FR" dirty="0" err="1"/>
              <a:t>traitement</a:t>
            </a:r>
            <a:r>
              <a:rPr lang="en-US" altLang="fr-FR" dirty="0"/>
              <a:t> et </a:t>
            </a:r>
            <a:r>
              <a:rPr lang="en-US" altLang="fr-FR" dirty="0" err="1"/>
              <a:t>donc</a:t>
            </a:r>
            <a:r>
              <a:rPr lang="en-US" altLang="fr-FR" dirty="0"/>
              <a:t> ne </a:t>
            </a:r>
            <a:r>
              <a:rPr lang="en-US" altLang="fr-FR" dirty="0" err="1"/>
              <a:t>subit</a:t>
            </a:r>
            <a:r>
              <a:rPr lang="en-US" altLang="fr-FR" dirty="0"/>
              <a:t> pas </a:t>
            </a:r>
            <a:r>
              <a:rPr lang="en-US" altLang="fr-FR" dirty="0" err="1"/>
              <a:t>une</a:t>
            </a:r>
            <a:r>
              <a:rPr lang="en-US" altLang="fr-FR" dirty="0"/>
              <a:t> nouvelle </a:t>
            </a:r>
            <a:r>
              <a:rPr lang="en-US" altLang="fr-FR" dirty="0" err="1"/>
              <a:t>fois</a:t>
            </a:r>
            <a:r>
              <a:rPr lang="en-US" altLang="fr-FR" dirty="0"/>
              <a:t>.</a:t>
            </a:r>
          </a:p>
          <a:p>
            <a:endParaRPr lang="fr-FR" altLang="fr-FR" dirty="0"/>
          </a:p>
          <a:p>
            <a:r>
              <a:rPr lang="fr-FR" altLang="fr-FR" dirty="0"/>
              <a:t>L’homéopathie a un </a:t>
            </a:r>
            <a:r>
              <a:rPr lang="fr-FR" altLang="fr-FR" b="1" dirty="0"/>
              <a:t>statut de médicament</a:t>
            </a:r>
            <a:r>
              <a:rPr lang="fr-FR" altLang="fr-FR" dirty="0"/>
              <a:t>. Cela permet aux officinaux (pharmaciens et préparateurs) d’être les seuls à dispenser ces traitements et de </a:t>
            </a:r>
            <a:r>
              <a:rPr lang="fr-FR" altLang="fr-FR" b="1" dirty="0"/>
              <a:t>maintenir le lien patient-professionnel de santé</a:t>
            </a:r>
            <a:r>
              <a:rPr lang="fr-FR" altLang="fr-FR" dirty="0"/>
              <a:t>. </a:t>
            </a:r>
          </a:p>
          <a:p>
            <a:r>
              <a:rPr lang="fr-FR" altLang="fr-FR" b="1" dirty="0"/>
              <a:t>L’homéopathie s’intègre dans une prise en charge pluridisciplinaire, dans les soins de support, et intervient comme traitement complémentaire aux traitements conventionnels </a:t>
            </a:r>
            <a:r>
              <a:rPr lang="fr-FR" altLang="fr-FR" b="1" dirty="0" err="1"/>
              <a:t>anti-cancer</a:t>
            </a:r>
            <a:r>
              <a:rPr lang="fr-FR" altLang="fr-FR" b="1" dirty="0"/>
              <a:t>.</a:t>
            </a:r>
            <a:endParaRPr lang="fr-FR" altLang="fr-FR" dirty="0"/>
          </a:p>
          <a:p>
            <a:endParaRPr lang="fr-FR" altLang="fr-FR" dirty="0">
              <a:effectLst>
                <a:outerShdw blurRad="38100" dist="38100" dir="2700000" algn="tl">
                  <a:srgbClr val="C0C0C0"/>
                </a:outerShdw>
              </a:effectLst>
            </a:endParaRPr>
          </a:p>
          <a:p>
            <a:endParaRPr lang="fr-FR" dirty="0"/>
          </a:p>
        </p:txBody>
      </p:sp>
    </p:spTree>
    <p:extLst>
      <p:ext uri="{BB962C8B-B14F-4D97-AF65-F5344CB8AC3E}">
        <p14:creationId xmlns:p14="http://schemas.microsoft.com/office/powerpoint/2010/main" val="19436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bwMode="auto">
          <a:xfrm>
            <a:off x="584200" y="1244600"/>
            <a:ext cx="5959475" cy="3352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p:txBody>
          <a:bodyPr/>
          <a:lstStyle/>
          <a:p>
            <a:pPr algn="l"/>
            <a:r>
              <a:rPr lang="fr-FR" b="1" u="sng" dirty="0">
                <a:latin typeface="Arial,Bold"/>
              </a:rPr>
              <a:t>Commentaires</a:t>
            </a:r>
            <a:r>
              <a:rPr lang="fr-FR" b="1" dirty="0">
                <a:latin typeface="Arial,Bold"/>
              </a:rPr>
              <a:t> </a:t>
            </a:r>
            <a:endParaRPr lang="fr-FR" dirty="0"/>
          </a:p>
          <a:p>
            <a:pPr algn="l"/>
            <a:endParaRPr lang="fr-FR" dirty="0"/>
          </a:p>
          <a:p>
            <a:pPr algn="l"/>
            <a:r>
              <a:rPr lang="fr-FR" dirty="0"/>
              <a:t>• </a:t>
            </a:r>
            <a:r>
              <a:rPr lang="fr-FR" b="1" dirty="0">
                <a:latin typeface="Arial,Bold"/>
              </a:rPr>
              <a:t>Présenter l’objectif et les règles du jeu</a:t>
            </a:r>
            <a:endParaRPr lang="fr-FR" altLang="fr-FR" b="1" dirty="0"/>
          </a:p>
          <a:p>
            <a:endParaRPr lang="fr-FR" dirty="0"/>
          </a:p>
        </p:txBody>
      </p:sp>
    </p:spTree>
    <p:extLst>
      <p:ext uri="{BB962C8B-B14F-4D97-AF65-F5344CB8AC3E}">
        <p14:creationId xmlns:p14="http://schemas.microsoft.com/office/powerpoint/2010/main" val="1725017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5780089" y="9432926"/>
            <a:ext cx="1017587" cy="4953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24</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213737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ChangeArrowheads="1" noTextEdit="1"/>
          </p:cNvSpPr>
          <p:nvPr>
            <p:ph type="sldImg"/>
          </p:nvPr>
        </p:nvSpPr>
        <p:spPr>
          <a:xfrm>
            <a:off x="581025" y="755650"/>
            <a:ext cx="5905500" cy="3321050"/>
          </a:xfrm>
          <a:ln/>
        </p:spPr>
      </p:sp>
      <p:sp>
        <p:nvSpPr>
          <p:cNvPr id="2" name="Espace réservé des commentaires 1"/>
          <p:cNvSpPr>
            <a:spLocks noGrp="1"/>
          </p:cNvSpPr>
          <p:nvPr>
            <p:ph type="body" sz="quarter" idx="10"/>
          </p:nvPr>
        </p:nvSpPr>
        <p:spPr>
          <a:xfrm>
            <a:off x="542511" y="4607563"/>
            <a:ext cx="6561552" cy="5372598"/>
          </a:xfrm>
        </p:spPr>
        <p:txBody>
          <a:bodyPr/>
          <a:lstStyle/>
          <a:p>
            <a:pPr>
              <a:spcBef>
                <a:spcPct val="0"/>
              </a:spcBef>
            </a:pPr>
            <a:r>
              <a:rPr lang="fr-FR" altLang="fr-FR" b="1" u="sng" dirty="0"/>
              <a:t>Commentaires</a:t>
            </a:r>
            <a:r>
              <a:rPr lang="fr-FR" altLang="fr-FR" dirty="0"/>
              <a:t> </a:t>
            </a:r>
          </a:p>
          <a:p>
            <a:pPr>
              <a:spcBef>
                <a:spcPct val="0"/>
              </a:spcBef>
            </a:pPr>
            <a:endParaRPr lang="fr-FR" altLang="fr-FR" dirty="0"/>
          </a:p>
          <a:p>
            <a:pPr>
              <a:spcBef>
                <a:spcPts val="0"/>
              </a:spcBef>
            </a:pPr>
            <a:r>
              <a:rPr lang="fr-FR" altLang="fr-FR" dirty="0"/>
              <a:t>Entre 2010 et 2013 le </a:t>
            </a:r>
            <a:r>
              <a:rPr lang="fr-FR" altLang="fr-FR" b="1" dirty="0"/>
              <a:t>nombre d’hospitalisations en ambulatoire a augmenté de 28% </a:t>
            </a:r>
            <a:r>
              <a:rPr lang="fr-FR" altLang="fr-FR" baseline="30000" dirty="0"/>
              <a:t>(1)</a:t>
            </a:r>
          </a:p>
          <a:p>
            <a:pPr>
              <a:spcBef>
                <a:spcPct val="0"/>
              </a:spcBef>
            </a:pPr>
            <a:endParaRPr lang="fr-FR" altLang="fr-FR" dirty="0">
              <a:solidFill>
                <a:srgbClr val="FF0000"/>
              </a:solidFill>
            </a:endParaRPr>
          </a:p>
          <a:p>
            <a:pPr>
              <a:spcBef>
                <a:spcPct val="0"/>
              </a:spcBef>
            </a:pPr>
            <a:r>
              <a:rPr lang="fr-FR" altLang="fr-FR" dirty="0"/>
              <a:t>En 2019, le montant des médicaments anticancéreux délivrés en officine c’est-à-dire en ville (chimiothérapies per os, thérapies ciblées per os et hormonothérapie) et remboursés par le régime général seul  a progressé de 16,6% par rapport à 2018 et s’élève à 2,78 milliards d’euros. </a:t>
            </a:r>
            <a:r>
              <a:rPr lang="fr-FR" altLang="fr-FR" baseline="30000" dirty="0"/>
              <a:t>(2)</a:t>
            </a:r>
          </a:p>
          <a:p>
            <a:r>
              <a:rPr lang="fr-FR" altLang="fr-FR" sz="1000" i="1" dirty="0"/>
              <a:t>Sources : (1) Institut National du Cancer - les cancers en France - Edition 2014</a:t>
            </a:r>
          </a:p>
          <a:p>
            <a:pPr>
              <a:spcBef>
                <a:spcPct val="0"/>
              </a:spcBef>
            </a:pPr>
            <a:r>
              <a:rPr lang="fr-FR" altLang="fr-FR" sz="1000" i="1" dirty="0"/>
              <a:t>(2) </a:t>
            </a:r>
            <a:r>
              <a:rPr lang="it-IT" altLang="fr-FR" sz="1000" i="1" dirty="0"/>
              <a:t>INCa - lesdonnees.e-cancer.fr - 2020 </a:t>
            </a:r>
            <a:endParaRPr lang="fr-FR" altLang="fr-FR" sz="1000" i="1" dirty="0"/>
          </a:p>
          <a:p>
            <a:pPr>
              <a:spcBef>
                <a:spcPct val="0"/>
              </a:spcBef>
            </a:pPr>
            <a:endParaRPr lang="fr-FR" altLang="fr-FR" b="1" dirty="0"/>
          </a:p>
          <a:p>
            <a:pPr>
              <a:spcBef>
                <a:spcPct val="0"/>
              </a:spcBef>
            </a:pPr>
            <a:r>
              <a:rPr lang="fr-FR" altLang="fr-FR" b="1" dirty="0"/>
              <a:t>La loi HPST</a:t>
            </a:r>
            <a:r>
              <a:rPr lang="fr-FR" altLang="fr-FR" dirty="0"/>
              <a:t> (Hôpital, Patients, Santé, Territoire) a été adoptée le 21 juillet 2009 et publiée au JO du 22 juillet 2009. Elle élargit le champ de la pratique officinale en conférant aux pharmaciens de nouvelles missions, dont </a:t>
            </a:r>
            <a:endParaRPr lang="fr-FR" altLang="fr-FR" b="1" dirty="0"/>
          </a:p>
          <a:p>
            <a:pPr marL="177742" indent="-177742">
              <a:buFontTx/>
              <a:buChar char="-"/>
            </a:pPr>
            <a:r>
              <a:rPr lang="fr-FR" altLang="fr-FR" b="1" dirty="0"/>
              <a:t>contribuer aux soins de premier recours </a:t>
            </a:r>
            <a:endParaRPr lang="fr-FR" altLang="fr-FR" dirty="0"/>
          </a:p>
          <a:p>
            <a:pPr marL="177742" indent="-177742">
              <a:buFontTx/>
              <a:buChar char="-"/>
            </a:pPr>
            <a:r>
              <a:rPr lang="fr-FR" altLang="fr-FR" b="1" dirty="0"/>
              <a:t>participer</a:t>
            </a:r>
            <a:r>
              <a:rPr lang="fr-FR" altLang="fr-FR" dirty="0"/>
              <a:t> à l’éducation thérapeutique et </a:t>
            </a:r>
            <a:r>
              <a:rPr lang="fr-FR" altLang="fr-FR" b="1" dirty="0"/>
              <a:t>aux actions d’accompagnement des patients </a:t>
            </a:r>
            <a:endParaRPr lang="fr-FR" altLang="fr-FR" dirty="0"/>
          </a:p>
          <a:p>
            <a:endParaRPr lang="fr-FR" altLang="fr-FR" dirty="0"/>
          </a:p>
          <a:p>
            <a:endParaRPr lang="fr-FR" altLang="fr-FR" dirty="0"/>
          </a:p>
          <a:p>
            <a:pPr>
              <a:spcBef>
                <a:spcPct val="0"/>
              </a:spcBef>
            </a:pPr>
            <a:r>
              <a:rPr lang="fr-FR" altLang="fr-FR" dirty="0"/>
              <a:t>+ </a:t>
            </a:r>
            <a:r>
              <a:rPr lang="fr-FR" altLang="fr-FR" b="1" dirty="0"/>
              <a:t>les pharmaciens sont cités </a:t>
            </a:r>
            <a:r>
              <a:rPr lang="fr-FR" altLang="fr-FR" dirty="0"/>
              <a:t>dans le 3ème Plan Cancer </a:t>
            </a:r>
            <a:r>
              <a:rPr lang="fr-FR" altLang="fr-FR" b="1" dirty="0"/>
              <a:t>comme professionnels de santé de premier recours</a:t>
            </a:r>
            <a:endParaRPr lang="fr-FR" dirty="0"/>
          </a:p>
        </p:txBody>
      </p:sp>
    </p:spTree>
    <p:extLst>
      <p:ext uri="{BB962C8B-B14F-4D97-AF65-F5344CB8AC3E}">
        <p14:creationId xmlns:p14="http://schemas.microsoft.com/office/powerpoint/2010/main" val="418660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ChangeArrowheads="1" noTextEdit="1"/>
          </p:cNvSpPr>
          <p:nvPr>
            <p:ph type="sldImg"/>
          </p:nvPr>
        </p:nvSpPr>
        <p:spPr>
          <a:xfrm>
            <a:off x="582613" y="519113"/>
            <a:ext cx="5935662" cy="3338512"/>
          </a:xfrm>
          <a:ln/>
        </p:spPr>
      </p:sp>
      <p:sp>
        <p:nvSpPr>
          <p:cNvPr id="2" name="Espace réservé des commentaires 1"/>
          <p:cNvSpPr>
            <a:spLocks noGrp="1"/>
          </p:cNvSpPr>
          <p:nvPr>
            <p:ph type="body" sz="quarter" idx="10"/>
          </p:nvPr>
        </p:nvSpPr>
        <p:spPr>
          <a:xfrm>
            <a:off x="542512" y="4119595"/>
            <a:ext cx="6561552" cy="7085560"/>
          </a:xfrm>
        </p:spPr>
        <p:txBody>
          <a:bodyPr/>
          <a:lstStyle/>
          <a:p>
            <a:pPr>
              <a:spcBef>
                <a:spcPct val="0"/>
              </a:spcBef>
            </a:pPr>
            <a:r>
              <a:rPr lang="fr-FR" altLang="fr-FR" b="1" u="sng" dirty="0"/>
              <a:t>Commentaires</a:t>
            </a:r>
            <a:r>
              <a:rPr lang="fr-FR" altLang="fr-FR" dirty="0"/>
              <a:t> </a:t>
            </a:r>
          </a:p>
          <a:p>
            <a:pPr>
              <a:spcBef>
                <a:spcPct val="0"/>
              </a:spcBef>
            </a:pPr>
            <a:endParaRPr lang="fr-FR" altLang="fr-FR" dirty="0">
              <a:sym typeface="MS Outlook" panose="05010100010000000000" pitchFamily="2" charset="2"/>
            </a:endParaRPr>
          </a:p>
          <a:p>
            <a:pPr>
              <a:spcBef>
                <a:spcPct val="0"/>
              </a:spcBef>
            </a:pPr>
            <a:r>
              <a:rPr lang="fr-FR" altLang="fr-FR" dirty="0">
                <a:sym typeface="MS Outlook" panose="05010100010000000000" pitchFamily="2" charset="2"/>
              </a:rPr>
              <a:t> </a:t>
            </a:r>
            <a:r>
              <a:rPr lang="fr-FR" altLang="fr-FR" b="1" dirty="0">
                <a:sym typeface="MS Outlook" panose="05010100010000000000" pitchFamily="2" charset="2"/>
              </a:rPr>
              <a:t>Insister sur les missions de prévention </a:t>
            </a:r>
            <a:r>
              <a:rPr lang="fr-FR" altLang="fr-FR" dirty="0">
                <a:sym typeface="MS Outlook" panose="05010100010000000000" pitchFamily="2" charset="2"/>
              </a:rPr>
              <a:t>(alimentation, arrêt du tabac, de l’alcool, protection solaire, activité physique…)</a:t>
            </a:r>
            <a:endParaRPr lang="fr-FR" altLang="fr-FR" dirty="0"/>
          </a:p>
          <a:p>
            <a:endParaRPr lang="fr-FR" dirty="0"/>
          </a:p>
          <a:p>
            <a:r>
              <a:rPr lang="fr-FR" u="sng" dirty="0"/>
              <a:t>+ Nouvelles missions </a:t>
            </a:r>
            <a:r>
              <a:rPr lang="fr-FR" dirty="0"/>
              <a:t>:</a:t>
            </a:r>
          </a:p>
          <a:p>
            <a:pPr marL="177742" indent="-177742">
              <a:buFont typeface="Arial" panose="020B0604020202020204" pitchFamily="34" charset="0"/>
              <a:buChar char="•"/>
            </a:pPr>
            <a:r>
              <a:rPr lang="fr-FR" dirty="0"/>
              <a:t>délivrance du test de </a:t>
            </a:r>
            <a:r>
              <a:rPr lang="fr-FR" b="1" dirty="0"/>
              <a:t>dépistage du cancer colorectal </a:t>
            </a:r>
            <a:r>
              <a:rPr lang="fr-FR" dirty="0"/>
              <a:t>(Convention pharmaceutique mars 2022, arrêté publié au JO le 07 avril 2022)</a:t>
            </a:r>
          </a:p>
          <a:p>
            <a:r>
              <a:rPr lang="fr-FR" dirty="0"/>
              <a:t>Le dépistage du cancer colorectal représente un fort enjeu de santé publique. Le cancer colorectal est le 2e cancer en termes de mortalité et le 3e cancer en termes d’incidence, et touche presque autant les hommes que les femmes.</a:t>
            </a:r>
          </a:p>
          <a:p>
            <a:r>
              <a:rPr lang="fr-FR" dirty="0"/>
              <a:t>Le programme national de dépistage organisé du cancer colorectal prévoit la réalisation d’un test de recherche de sang occulte dans les selles tous les 2 ans à partir de 50 ans et jusqu’à 74 ans.</a:t>
            </a:r>
          </a:p>
          <a:p>
            <a:r>
              <a:rPr lang="fr-FR" dirty="0"/>
              <a:t>Le taux de participation actuel de la population cible n’est que de 30%</a:t>
            </a:r>
          </a:p>
          <a:p>
            <a:r>
              <a:rPr lang="fr-FR" dirty="0"/>
              <a:t>En impliquant les pharmaciens d’officine dans le programme, l’objectif est d’atteindre 65%</a:t>
            </a:r>
          </a:p>
          <a:p>
            <a:endParaRPr lang="fr-FR" dirty="0"/>
          </a:p>
          <a:p>
            <a:r>
              <a:rPr lang="fr-FR" dirty="0"/>
              <a:t>Pour réaliser cette nouvelle mission, les pharmaciens doivent avoir suivi au préalable la formation dédiée organisée par l’un des centres de dépistage de coordination des cancers (CRCDC). </a:t>
            </a:r>
          </a:p>
          <a:p>
            <a:endParaRPr lang="fr-FR" dirty="0"/>
          </a:p>
          <a:p>
            <a:pPr marL="177742" indent="-177742">
              <a:buFont typeface="Arial" panose="020B0604020202020204" pitchFamily="34" charset="0"/>
              <a:buChar char="•"/>
            </a:pPr>
            <a:r>
              <a:rPr lang="fr-FR" b="1" dirty="0"/>
              <a:t>L’accompagnement par le pharmacien des patients sous traitement anticancéreux oraux</a:t>
            </a:r>
          </a:p>
          <a:p>
            <a:r>
              <a:rPr lang="fr-FR" dirty="0"/>
              <a:t>L’avenant n°21 à la convention nationale des pharmaciens titulaires d’officine du 4 avril 2012 complète ce dispositif par l’instauration d’un nouvel accompagnement dédié aux patients atteints d’un cancer et qui suivent un traitement anticancéreux oral (JO du 30/09/2020)</a:t>
            </a:r>
          </a:p>
        </p:txBody>
      </p:sp>
    </p:spTree>
    <p:extLst>
      <p:ext uri="{BB962C8B-B14F-4D97-AF65-F5344CB8AC3E}">
        <p14:creationId xmlns:p14="http://schemas.microsoft.com/office/powerpoint/2010/main" val="3723509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ChangeArrowheads="1" noTextEdit="1"/>
          </p:cNvSpPr>
          <p:nvPr>
            <p:ph type="sldImg"/>
          </p:nvPr>
        </p:nvSpPr>
        <p:spPr>
          <a:xfrm>
            <a:off x="581025" y="768350"/>
            <a:ext cx="5942013" cy="3341688"/>
          </a:xfrm>
          <a:ln/>
        </p:spPr>
      </p:sp>
      <p:sp>
        <p:nvSpPr>
          <p:cNvPr id="2" name="Espace réservé des commentaires 1"/>
          <p:cNvSpPr>
            <a:spLocks noGrp="1"/>
          </p:cNvSpPr>
          <p:nvPr>
            <p:ph type="body" sz="quarter" idx="10"/>
          </p:nvPr>
        </p:nvSpPr>
        <p:spPr>
          <a:xfrm>
            <a:off x="540851" y="4300644"/>
            <a:ext cx="6563212" cy="5933969"/>
          </a:xfrm>
        </p:spPr>
        <p:txBody>
          <a:bodyPr/>
          <a:lstStyle/>
          <a:p>
            <a:pPr>
              <a:lnSpc>
                <a:spcPct val="95000"/>
              </a:lnSpc>
              <a:spcBef>
                <a:spcPct val="0"/>
              </a:spcBef>
            </a:pPr>
            <a:r>
              <a:rPr lang="fr-FR" altLang="fr-FR" b="1" u="sng" dirty="0"/>
              <a:t>Commentaires</a:t>
            </a:r>
            <a:r>
              <a:rPr lang="fr-FR" altLang="fr-FR" dirty="0"/>
              <a:t> </a:t>
            </a:r>
          </a:p>
          <a:p>
            <a:pPr>
              <a:lnSpc>
                <a:spcPct val="95000"/>
              </a:lnSpc>
              <a:spcBef>
                <a:spcPct val="0"/>
              </a:spcBef>
            </a:pPr>
            <a:endParaRPr lang="fr-FR" altLang="fr-FR" dirty="0"/>
          </a:p>
          <a:p>
            <a:pPr marL="177742" indent="-177742">
              <a:lnSpc>
                <a:spcPct val="95000"/>
              </a:lnSpc>
              <a:spcBef>
                <a:spcPts val="0"/>
              </a:spcBef>
              <a:buFont typeface="Arial" panose="020B0604020202020204" pitchFamily="34" charset="0"/>
              <a:buChar char="•"/>
              <a:tabLst>
                <a:tab pos="1710933" algn="l"/>
              </a:tabLst>
            </a:pPr>
            <a:r>
              <a:rPr lang="fr-FR" b="1" dirty="0">
                <a:ea typeface="SimSun" panose="02010600030101010101" pitchFamily="2" charset="-122"/>
              </a:rPr>
              <a:t>Rôle d’interface</a:t>
            </a:r>
            <a:r>
              <a:rPr lang="fr-FR" dirty="0">
                <a:ea typeface="SimSun" panose="02010600030101010101" pitchFamily="2" charset="-122"/>
              </a:rPr>
              <a:t> entre les différents acteurs de santé (médecin spécialiste oncologue, pharmacien hospitalier, médecin généraliste, infirmière…) </a:t>
            </a:r>
          </a:p>
          <a:p>
            <a:pPr marL="177742" indent="-177742">
              <a:lnSpc>
                <a:spcPct val="95000"/>
              </a:lnSpc>
              <a:spcBef>
                <a:spcPts val="622"/>
              </a:spcBef>
              <a:spcAft>
                <a:spcPts val="0"/>
              </a:spcAft>
              <a:buFont typeface="Arial" panose="020B0604020202020204" pitchFamily="34" charset="0"/>
              <a:buChar char="•"/>
              <a:tabLst>
                <a:tab pos="1710933" algn="l"/>
                <a:tab pos="473979" algn="l"/>
                <a:tab pos="1710933" algn="l"/>
              </a:tabLst>
            </a:pPr>
            <a:r>
              <a:rPr lang="fr-FR" b="1" dirty="0">
                <a:ea typeface="SimSun" panose="02010600030101010101" pitchFamily="2" charset="-122"/>
              </a:rPr>
              <a:t>Rôle de sentinelle</a:t>
            </a:r>
            <a:r>
              <a:rPr lang="fr-FR" dirty="0">
                <a:ea typeface="SimSun" panose="02010600030101010101" pitchFamily="2" charset="-122"/>
              </a:rPr>
              <a:t> : </a:t>
            </a:r>
          </a:p>
          <a:p>
            <a:pPr>
              <a:lnSpc>
                <a:spcPct val="95000"/>
              </a:lnSpc>
              <a:spcBef>
                <a:spcPts val="311"/>
              </a:spcBef>
              <a:tabLst>
                <a:tab pos="1710933" algn="l"/>
              </a:tabLst>
            </a:pPr>
            <a:r>
              <a:rPr lang="fr-FR" dirty="0">
                <a:ea typeface="SimSun" panose="02010600030101010101" pitchFamily="2" charset="-122"/>
              </a:rPr>
              <a:t>- Savoir distinguer un effet indésirable iatrogène d’une évolution de la pathologie ou du malade. En cas de doute, informer le médecin traitant, le médecin oncologue et/ou le service de pharmacovigilance.</a:t>
            </a:r>
          </a:p>
          <a:p>
            <a:pPr>
              <a:lnSpc>
                <a:spcPct val="95000"/>
              </a:lnSpc>
              <a:spcBef>
                <a:spcPts val="311"/>
              </a:spcBef>
              <a:tabLst>
                <a:tab pos="1710933" algn="l"/>
              </a:tabLst>
            </a:pPr>
            <a:r>
              <a:rPr lang="fr-FR" dirty="0">
                <a:ea typeface="SimSun" panose="02010600030101010101" pitchFamily="2" charset="-122"/>
              </a:rPr>
              <a:t>- Repérer une errance médicale, un arrêt de traitement, un état nécessitant une hospitalisation.</a:t>
            </a:r>
          </a:p>
          <a:p>
            <a:pPr marL="177742" indent="-177742">
              <a:lnSpc>
                <a:spcPct val="95000"/>
              </a:lnSpc>
              <a:spcBef>
                <a:spcPts val="622"/>
              </a:spcBef>
              <a:spcAft>
                <a:spcPts val="0"/>
              </a:spcAft>
              <a:buFont typeface="Arial" panose="020B0604020202020204" pitchFamily="34" charset="0"/>
              <a:buChar char="•"/>
              <a:tabLst>
                <a:tab pos="1710933" algn="l"/>
                <a:tab pos="473979" algn="l"/>
                <a:tab pos="1710933" algn="l"/>
              </a:tabLst>
            </a:pPr>
            <a:r>
              <a:rPr lang="fr-FR" b="1" dirty="0">
                <a:ea typeface="SimSun" panose="02010600030101010101" pitchFamily="2" charset="-122"/>
              </a:rPr>
              <a:t>Rôle d’accompagnement</a:t>
            </a:r>
            <a:endParaRPr lang="fr-FR" dirty="0">
              <a:ea typeface="SimSun" panose="02010600030101010101" pitchFamily="2" charset="-122"/>
            </a:endParaRPr>
          </a:p>
          <a:p>
            <a:pPr>
              <a:lnSpc>
                <a:spcPct val="95000"/>
              </a:lnSpc>
              <a:spcBef>
                <a:spcPts val="311"/>
              </a:spcBef>
              <a:tabLst>
                <a:tab pos="1710933" algn="l"/>
              </a:tabLst>
            </a:pPr>
            <a:r>
              <a:rPr lang="fr-FR" dirty="0">
                <a:ea typeface="SimSun" panose="02010600030101010101" pitchFamily="2" charset="-122"/>
              </a:rPr>
              <a:t>- Ecouter / informer le patient et/ou l’aidant.</a:t>
            </a:r>
          </a:p>
          <a:p>
            <a:pPr>
              <a:lnSpc>
                <a:spcPct val="95000"/>
              </a:lnSpc>
              <a:spcBef>
                <a:spcPts val="311"/>
              </a:spcBef>
              <a:tabLst>
                <a:tab pos="1710933" algn="l"/>
              </a:tabLst>
            </a:pPr>
            <a:r>
              <a:rPr lang="fr-FR" dirty="0">
                <a:ea typeface="SimSun" panose="02010600030101010101" pitchFamily="2" charset="-122"/>
              </a:rPr>
              <a:t>- Dispenser les traitements prescrits : s’assurer de la bonne compréhension des traitements, évaluer l’observance, faciliter la vie des patients, expliquer les effets indésirables attendus. </a:t>
            </a:r>
          </a:p>
          <a:p>
            <a:pPr>
              <a:lnSpc>
                <a:spcPct val="95000"/>
              </a:lnSpc>
              <a:spcBef>
                <a:spcPts val="311"/>
              </a:spcBef>
              <a:tabLst>
                <a:tab pos="1710933" algn="l"/>
              </a:tabLst>
            </a:pPr>
            <a:r>
              <a:rPr lang="fr-FR" dirty="0">
                <a:ea typeface="SimSun" panose="02010600030101010101" pitchFamily="2" charset="-122"/>
              </a:rPr>
              <a:t>- Prendre en compte et gérer les effets indésirables déclarés.</a:t>
            </a:r>
          </a:p>
          <a:p>
            <a:pPr>
              <a:lnSpc>
                <a:spcPct val="95000"/>
              </a:lnSpc>
            </a:pPr>
            <a:r>
              <a:rPr lang="fr-FR" altLang="fr-FR" sz="1800" dirty="0">
                <a:sym typeface="Webdings" panose="05030102010509060703" pitchFamily="18" charset="2"/>
              </a:rPr>
              <a:t></a:t>
            </a:r>
            <a:r>
              <a:rPr lang="fr-FR" altLang="fr-FR" dirty="0">
                <a:sym typeface="Webdings" panose="05030102010509060703" pitchFamily="18" charset="2"/>
              </a:rPr>
              <a:t> </a:t>
            </a:r>
            <a:r>
              <a:rPr lang="fr-FR" altLang="fr-FR" b="1" i="1" u="sng" dirty="0"/>
              <a:t>Consignes animation (médecin) </a:t>
            </a:r>
          </a:p>
          <a:p>
            <a:pPr marL="171503" indent="-171503">
              <a:lnSpc>
                <a:spcPct val="95000"/>
              </a:lnSpc>
              <a:buFont typeface="Arial" panose="020B0604020202020204" pitchFamily="34" charset="0"/>
              <a:buChar char="•"/>
            </a:pPr>
            <a:r>
              <a:rPr lang="fr-FR" b="1" dirty="0"/>
              <a:t>Insister sur la complémentarité du rôle du pharmacien et celui du médecin</a:t>
            </a:r>
          </a:p>
          <a:p>
            <a:pPr marL="358887" lvl="1" indent="-171503">
              <a:lnSpc>
                <a:spcPct val="95000"/>
              </a:lnSpc>
              <a:buFontTx/>
              <a:buChar char="-"/>
            </a:pPr>
            <a:r>
              <a:rPr lang="fr-FR" dirty="0"/>
              <a:t>collaborer </a:t>
            </a:r>
          </a:p>
          <a:p>
            <a:pPr marL="358887" lvl="1" indent="-171503">
              <a:lnSpc>
                <a:spcPct val="95000"/>
              </a:lnSpc>
              <a:buFontTx/>
              <a:buChar char="-"/>
            </a:pPr>
            <a:r>
              <a:rPr lang="fr-FR" dirty="0"/>
              <a:t>compléter l’analyse médicale, l’explication des traitements sans alarmer : le pharmacien est très souvent en première ligne, en particulier dans les altérations progressives de l’état général ou dans les non-observances de traitement </a:t>
            </a:r>
          </a:p>
          <a:p>
            <a:pPr marL="358887" lvl="1" indent="-171503">
              <a:lnSpc>
                <a:spcPct val="95000"/>
              </a:lnSpc>
              <a:buFontTx/>
              <a:buChar char="-"/>
            </a:pPr>
            <a:r>
              <a:rPr lang="fr-FR" dirty="0"/>
              <a:t>informer le patient : l’homéopathie peut quelque chose pour vous </a:t>
            </a:r>
          </a:p>
          <a:p>
            <a:pPr marL="541507" lvl="2" indent="-171503">
              <a:lnSpc>
                <a:spcPct val="95000"/>
              </a:lnSpc>
              <a:buFont typeface="Wingdings" panose="05000000000000000000" pitchFamily="2" charset="2"/>
              <a:buChar char="§"/>
              <a:tabLst>
                <a:tab pos="541507" algn="l"/>
              </a:tabLst>
            </a:pPr>
            <a:r>
              <a:rPr lang="fr-FR" dirty="0"/>
              <a:t>en </a:t>
            </a:r>
            <a:r>
              <a:rPr lang="fr-FR" dirty="0" err="1"/>
              <a:t>aigü</a:t>
            </a:r>
            <a:r>
              <a:rPr lang="fr-FR" dirty="0"/>
              <a:t> : le pharmacien est en 1</a:t>
            </a:r>
            <a:r>
              <a:rPr lang="fr-FR" baseline="30000" dirty="0"/>
              <a:t>ère</a:t>
            </a:r>
            <a:r>
              <a:rPr lang="fr-FR" dirty="0"/>
              <a:t> ligne et peut se faire “aider” du médecin (savoir passer la main) </a:t>
            </a:r>
          </a:p>
          <a:p>
            <a:pPr marL="541507" lvl="2" indent="-171503">
              <a:lnSpc>
                <a:spcPct val="95000"/>
              </a:lnSpc>
              <a:buFont typeface="Wingdings" panose="05000000000000000000" pitchFamily="2" charset="2"/>
              <a:buChar char="§"/>
              <a:tabLst>
                <a:tab pos="541507" algn="l"/>
              </a:tabLst>
            </a:pPr>
            <a:r>
              <a:rPr lang="fr-FR" dirty="0"/>
              <a:t>en chronique : le médecin en 1</a:t>
            </a:r>
            <a:r>
              <a:rPr lang="fr-FR" baseline="30000" dirty="0"/>
              <a:t>ère</a:t>
            </a:r>
            <a:r>
              <a:rPr lang="fr-FR" dirty="0"/>
              <a:t> ligne, le pharmacien complète la prescription</a:t>
            </a:r>
          </a:p>
          <a:p>
            <a:pPr>
              <a:lnSpc>
                <a:spcPct val="95000"/>
              </a:lnSpc>
            </a:pPr>
            <a:endParaRPr lang="fr-FR" altLang="fr-FR" b="1" dirty="0"/>
          </a:p>
          <a:p>
            <a:pPr>
              <a:lnSpc>
                <a:spcPct val="95000"/>
              </a:lnSpc>
              <a:buFont typeface="MS Outlook" panose="05010100010000000000" pitchFamily="2" charset="2"/>
              <a:buChar char="A"/>
            </a:pPr>
            <a:r>
              <a:rPr lang="fr-FR" altLang="fr-FR" b="1" dirty="0"/>
              <a:t> Importance d’une communication écrite à insérer dans le classeur du patient</a:t>
            </a:r>
            <a:r>
              <a:rPr lang="fr-FR" altLang="fr-FR" dirty="0"/>
              <a:t> </a:t>
            </a:r>
          </a:p>
          <a:p>
            <a:pPr>
              <a:lnSpc>
                <a:spcPct val="95000"/>
              </a:lnSpc>
              <a:buFont typeface="MS Outlook" panose="05010100010000000000" pitchFamily="2" charset="2"/>
              <a:buNone/>
            </a:pPr>
            <a:r>
              <a:rPr lang="fr-FR" altLang="fr-FR" dirty="0"/>
              <a:t>(ex : « protocole d’accompagnement en soins de support de la chimiothérapie sous </a:t>
            </a:r>
            <a:r>
              <a:rPr lang="fr-FR" altLang="fr-FR" i="1" dirty="0"/>
              <a:t>nom du médicament »</a:t>
            </a:r>
            <a:r>
              <a:rPr lang="fr-FR" altLang="fr-FR" dirty="0"/>
              <a:t>)</a:t>
            </a:r>
          </a:p>
          <a:p>
            <a:pPr>
              <a:lnSpc>
                <a:spcPct val="95000"/>
              </a:lnSpc>
            </a:pPr>
            <a:endParaRPr lang="fr-FR" dirty="0"/>
          </a:p>
        </p:txBody>
      </p:sp>
    </p:spTree>
    <p:extLst>
      <p:ext uri="{BB962C8B-B14F-4D97-AF65-F5344CB8AC3E}">
        <p14:creationId xmlns:p14="http://schemas.microsoft.com/office/powerpoint/2010/main" val="4061593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Rot="1" noChangeAspect="1" noTextEdit="1"/>
          </p:cNvSpPr>
          <p:nvPr>
            <p:ph type="sldImg"/>
          </p:nvPr>
        </p:nvSpPr>
        <p:spPr>
          <a:xfrm>
            <a:off x="581025" y="768350"/>
            <a:ext cx="5942013" cy="3341688"/>
          </a:xfrm>
          <a:ln/>
        </p:spPr>
      </p:sp>
      <p:sp>
        <p:nvSpPr>
          <p:cNvPr id="2" name="Espace réservé des commentaires 1"/>
          <p:cNvSpPr>
            <a:spLocks noGrp="1"/>
          </p:cNvSpPr>
          <p:nvPr>
            <p:ph type="body" sz="quarter" idx="10"/>
          </p:nvPr>
        </p:nvSpPr>
        <p:spPr>
          <a:xfrm>
            <a:off x="710075" y="4862016"/>
            <a:ext cx="6393989" cy="4605085"/>
          </a:xfrm>
        </p:spPr>
        <p:txBody>
          <a:bodyPr/>
          <a:lstStyle/>
          <a:p>
            <a:r>
              <a:rPr lang="fr-FR" altLang="fr-FR" b="1" u="sng" dirty="0"/>
              <a:t>Commentaires</a:t>
            </a:r>
            <a:r>
              <a:rPr lang="fr-FR" altLang="fr-FR" dirty="0"/>
              <a:t> </a:t>
            </a:r>
          </a:p>
          <a:p>
            <a:endParaRPr lang="fr-FR" dirty="0"/>
          </a:p>
          <a:p>
            <a:r>
              <a:rPr lang="fr-FR" dirty="0"/>
              <a:t>Tout au long de ces 2 jours de formation, nous allons suivre le parcours de soin de Mme Rose</a:t>
            </a:r>
          </a:p>
          <a:p>
            <a:endParaRPr lang="fr-FR" i="1" dirty="0"/>
          </a:p>
          <a:p>
            <a:r>
              <a:rPr lang="fr-FR" altLang="fr-FR" sz="1900" dirty="0">
                <a:solidFill>
                  <a:srgbClr val="000000"/>
                </a:solidFill>
                <a:sym typeface="Webdings" panose="05030102010509060703" pitchFamily="18" charset="2"/>
              </a:rPr>
              <a:t></a:t>
            </a:r>
            <a:r>
              <a:rPr lang="fr-FR" altLang="fr-FR" dirty="0">
                <a:solidFill>
                  <a:srgbClr val="000000"/>
                </a:solidFill>
                <a:sym typeface="Webdings" panose="05030102010509060703" pitchFamily="18" charset="2"/>
              </a:rPr>
              <a:t> </a:t>
            </a:r>
            <a:r>
              <a:rPr lang="fr-FR" i="1" dirty="0"/>
              <a:t>Et nous allons commencer par découvrir son PPS</a:t>
            </a:r>
          </a:p>
          <a:p>
            <a:endParaRPr lang="fr-FR" i="1" dirty="0"/>
          </a:p>
          <a:p>
            <a:pPr defTabSz="947958">
              <a:lnSpc>
                <a:spcPct val="80000"/>
              </a:lnSpc>
              <a:buFontTx/>
              <a:buChar char="•"/>
              <a:defRPr/>
            </a:pPr>
            <a:r>
              <a:rPr lang="fr-FR" altLang="fr-FR" b="1" dirty="0">
                <a:solidFill>
                  <a:srgbClr val="000000"/>
                </a:solidFill>
              </a:rPr>
              <a:t> Interpeller le groupe pour le faire participer, </a:t>
            </a:r>
          </a:p>
          <a:p>
            <a:pPr defTabSz="947958">
              <a:lnSpc>
                <a:spcPct val="80000"/>
              </a:lnSpc>
              <a:defRPr/>
            </a:pPr>
            <a:r>
              <a:rPr lang="fr-FR" altLang="fr-FR" sz="1900" dirty="0">
                <a:solidFill>
                  <a:srgbClr val="000000"/>
                </a:solidFill>
                <a:sym typeface="Webdings" panose="05030102010509060703" pitchFamily="18" charset="2"/>
              </a:rPr>
              <a:t></a:t>
            </a:r>
            <a:r>
              <a:rPr lang="fr-FR" altLang="fr-FR" sz="1800" dirty="0">
                <a:solidFill>
                  <a:srgbClr val="000000"/>
                </a:solidFill>
                <a:sym typeface="Webdings" panose="05030102010509060703" pitchFamily="18" charset="2"/>
              </a:rPr>
              <a:t> </a:t>
            </a:r>
            <a:r>
              <a:rPr lang="fr-FR" altLang="fr-FR" i="1" dirty="0">
                <a:solidFill>
                  <a:srgbClr val="000000"/>
                </a:solidFill>
                <a:sym typeface="MS Outlook" panose="05010100010000000000" pitchFamily="2" charset="2"/>
              </a:rPr>
              <a:t>Qui a déjà entendu parlé de PPS ?</a:t>
            </a:r>
            <a:endParaRPr lang="fr-FR" i="1" dirty="0"/>
          </a:p>
        </p:txBody>
      </p:sp>
    </p:spTree>
    <p:extLst>
      <p:ext uri="{BB962C8B-B14F-4D97-AF65-F5344CB8AC3E}">
        <p14:creationId xmlns:p14="http://schemas.microsoft.com/office/powerpoint/2010/main" val="150225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ChangeArrowheads="1" noTextEdit="1"/>
          </p:cNvSpPr>
          <p:nvPr>
            <p:ph type="sldImg"/>
          </p:nvPr>
        </p:nvSpPr>
        <p:spPr>
          <a:xfrm>
            <a:off x="582613" y="768350"/>
            <a:ext cx="5938837" cy="3340100"/>
          </a:xfrm>
          <a:ln/>
        </p:spPr>
      </p:sp>
      <p:sp>
        <p:nvSpPr>
          <p:cNvPr id="2" name="Espace réservé des commentaires 1"/>
          <p:cNvSpPr>
            <a:spLocks noGrp="1"/>
          </p:cNvSpPr>
          <p:nvPr>
            <p:ph type="body" sz="quarter" idx="10"/>
          </p:nvPr>
        </p:nvSpPr>
        <p:spPr>
          <a:xfrm>
            <a:off x="710075" y="4862016"/>
            <a:ext cx="6393989" cy="4605085"/>
          </a:xfrm>
        </p:spPr>
        <p:txBody>
          <a:bodyPr/>
          <a:lstStyle/>
          <a:p>
            <a:pPr defTabSz="947958" eaLnBrk="1" hangingPunct="1">
              <a:defRPr/>
            </a:pPr>
            <a:r>
              <a:rPr lang="fr-FR" altLang="fr-FR" b="1" u="sng" dirty="0">
                <a:solidFill>
                  <a:srgbClr val="000000"/>
                </a:solidFill>
              </a:rPr>
              <a:t>Commentaires</a:t>
            </a:r>
            <a:r>
              <a:rPr lang="fr-FR" altLang="fr-FR" dirty="0">
                <a:solidFill>
                  <a:srgbClr val="000000"/>
                </a:solidFill>
              </a:rPr>
              <a:t> 		</a:t>
            </a:r>
          </a:p>
          <a:p>
            <a:pPr defTabSz="947958" eaLnBrk="1" hangingPunct="1">
              <a:defRPr/>
            </a:pPr>
            <a:endParaRPr lang="fr-FR" altLang="fr-FR" b="1" dirty="0">
              <a:solidFill>
                <a:srgbClr val="000000"/>
              </a:solidFill>
            </a:endParaRPr>
          </a:p>
          <a:p>
            <a:pPr defTabSz="947958" eaLnBrk="1" hangingPunct="1">
              <a:buFontTx/>
              <a:buChar char="•"/>
              <a:defRPr/>
            </a:pPr>
            <a:r>
              <a:rPr lang="fr-FR" altLang="fr-FR" b="1" dirty="0">
                <a:solidFill>
                  <a:srgbClr val="000000"/>
                </a:solidFill>
              </a:rPr>
              <a:t> Présenter l’objectif</a:t>
            </a:r>
            <a:r>
              <a:rPr lang="fr-FR" altLang="fr-FR" dirty="0">
                <a:solidFill>
                  <a:srgbClr val="000000"/>
                </a:solidFill>
              </a:rPr>
              <a:t> </a:t>
            </a:r>
            <a:r>
              <a:rPr lang="fr-FR" altLang="fr-FR" b="1" dirty="0">
                <a:solidFill>
                  <a:srgbClr val="000000"/>
                </a:solidFill>
              </a:rPr>
              <a:t>et les règles du jeu</a:t>
            </a:r>
          </a:p>
          <a:p>
            <a:pPr defTabSz="947958" eaLnBrk="1" hangingPunct="1">
              <a:defRPr/>
            </a:pPr>
            <a:r>
              <a:rPr lang="fr-FR" altLang="fr-FR" b="1" dirty="0">
                <a:solidFill>
                  <a:srgbClr val="000000"/>
                </a:solidFill>
              </a:rPr>
              <a:t> </a:t>
            </a:r>
          </a:p>
          <a:p>
            <a:pPr defTabSz="947958" eaLnBrk="1" hangingPunct="1">
              <a:defRPr/>
            </a:pPr>
            <a:r>
              <a:rPr lang="fr-FR" altLang="fr-FR" sz="1600" dirty="0">
                <a:solidFill>
                  <a:srgbClr val="000000"/>
                </a:solidFill>
                <a:sym typeface="Webdings" panose="05030102010509060703" pitchFamily="18" charset="2"/>
              </a:rPr>
              <a:t></a:t>
            </a:r>
            <a:r>
              <a:rPr lang="fr-FR" altLang="fr-FR" b="1" dirty="0">
                <a:solidFill>
                  <a:srgbClr val="000000"/>
                </a:solidFill>
                <a:sym typeface="MS Outlook" panose="05010100010000000000" pitchFamily="2" charset="2"/>
              </a:rPr>
              <a:t> </a:t>
            </a:r>
            <a:r>
              <a:rPr lang="fr-FR" altLang="fr-FR" b="1" dirty="0">
                <a:solidFill>
                  <a:srgbClr val="000000"/>
                </a:solidFill>
              </a:rPr>
              <a:t>Durée : 10 min de préparation en binôme et 5 min de restitution collégiale </a:t>
            </a:r>
            <a:r>
              <a:rPr lang="fr-FR" altLang="fr-FR" dirty="0">
                <a:solidFill>
                  <a:srgbClr val="000000"/>
                </a:solidFill>
              </a:rPr>
              <a:t>(en prenant appui sur la diapo suivante) </a:t>
            </a:r>
          </a:p>
          <a:p>
            <a:endParaRPr lang="fr-FR" dirty="0"/>
          </a:p>
        </p:txBody>
      </p:sp>
    </p:spTree>
    <p:extLst>
      <p:ext uri="{BB962C8B-B14F-4D97-AF65-F5344CB8AC3E}">
        <p14:creationId xmlns:p14="http://schemas.microsoft.com/office/powerpoint/2010/main" val="70862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a:xfrm>
            <a:off x="581025" y="769938"/>
            <a:ext cx="5942013" cy="3341687"/>
          </a:xfrm>
          <a:ln/>
        </p:spPr>
      </p:sp>
      <p:sp>
        <p:nvSpPr>
          <p:cNvPr id="2" name="Espace réservé des notes 1">
            <a:extLst>
              <a:ext uri="{FF2B5EF4-FFF2-40B4-BE49-F238E27FC236}">
                <a16:creationId xmlns:a16="http://schemas.microsoft.com/office/drawing/2014/main" id="{5237C665-1415-45A5-87FD-9BE704511C09}"/>
              </a:ext>
            </a:extLst>
          </p:cNvPr>
          <p:cNvSpPr>
            <a:spLocks noGrp="1"/>
          </p:cNvSpPr>
          <p:nvPr>
            <p:ph type="body" idx="1"/>
          </p:nvPr>
        </p:nvSpPr>
        <p:spPr>
          <a:xfrm>
            <a:off x="710075" y="4862016"/>
            <a:ext cx="6153114" cy="4605085"/>
          </a:xfrm>
        </p:spPr>
        <p:txBody>
          <a:bodyPr/>
          <a:lstStyle/>
          <a:p>
            <a:r>
              <a:rPr lang="fr-FR" altLang="fr-FR" b="1" u="sng" dirty="0">
                <a:solidFill>
                  <a:srgbClr val="000000"/>
                </a:solidFill>
              </a:rPr>
              <a:t>Commentaires</a:t>
            </a:r>
          </a:p>
          <a:p>
            <a:endParaRPr lang="fr-FR" b="1" u="sng" dirty="0">
              <a:solidFill>
                <a:srgbClr val="000000"/>
              </a:solidFill>
            </a:endParaRPr>
          </a:p>
          <a:p>
            <a:r>
              <a:rPr lang="fr-FR" b="0" i="0" u="none" strike="noStrike" baseline="0" dirty="0"/>
              <a:t>Le CDFH met en œuvre des actions à destination des personnes en situation de handicap.</a:t>
            </a:r>
            <a:endParaRPr lang="fr-FR" b="0" dirty="0"/>
          </a:p>
        </p:txBody>
      </p:sp>
    </p:spTree>
    <p:extLst>
      <p:ext uri="{BB962C8B-B14F-4D97-AF65-F5344CB8AC3E}">
        <p14:creationId xmlns:p14="http://schemas.microsoft.com/office/powerpoint/2010/main" val="3460158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xfrm>
            <a:off x="581025" y="768350"/>
            <a:ext cx="5942013" cy="3341688"/>
          </a:xfrm>
          <a:ln/>
        </p:spPr>
      </p:sp>
      <p:sp>
        <p:nvSpPr>
          <p:cNvPr id="2" name="Espace réservé des commentaires 1"/>
          <p:cNvSpPr>
            <a:spLocks noGrp="1"/>
          </p:cNvSpPr>
          <p:nvPr>
            <p:ph type="body" sz="quarter" idx="10"/>
          </p:nvPr>
        </p:nvSpPr>
        <p:spPr>
          <a:xfrm>
            <a:off x="710075" y="4862016"/>
            <a:ext cx="6341248" cy="4605085"/>
          </a:xfrm>
        </p:spPr>
        <p:txBody>
          <a:bodyPr/>
          <a:lstStyle/>
          <a:p>
            <a:r>
              <a:rPr lang="fr-FR" altLang="fr-FR" b="1" u="sng" dirty="0">
                <a:solidFill>
                  <a:srgbClr val="000000"/>
                </a:solidFill>
              </a:rPr>
              <a:t>Commentaires </a:t>
            </a:r>
          </a:p>
          <a:p>
            <a:endParaRPr lang="fr-FR" b="1" u="sng" dirty="0">
              <a:solidFill>
                <a:srgbClr val="000000"/>
              </a:solidFill>
            </a:endParaRPr>
          </a:p>
          <a:p>
            <a:r>
              <a:rPr lang="fr-FR" dirty="0"/>
              <a:t>EC 100 ou 50 = </a:t>
            </a:r>
            <a:r>
              <a:rPr lang="fr-FR" dirty="0" err="1"/>
              <a:t>Epirubicine</a:t>
            </a:r>
            <a:r>
              <a:rPr lang="fr-FR" dirty="0"/>
              <a:t> + Cyclophosphamide</a:t>
            </a:r>
          </a:p>
          <a:p>
            <a:endParaRPr lang="fr-FR" dirty="0"/>
          </a:p>
          <a:p>
            <a:r>
              <a:rPr lang="fr-FR" dirty="0"/>
              <a:t>Taxol® = Paclitaxel (hebdomadaire ) ou </a:t>
            </a:r>
            <a:r>
              <a:rPr lang="fr-FR" dirty="0" err="1"/>
              <a:t>Taxotère</a:t>
            </a:r>
            <a:r>
              <a:rPr lang="fr-FR" dirty="0"/>
              <a:t>® = </a:t>
            </a:r>
            <a:r>
              <a:rPr lang="fr-FR" dirty="0" err="1"/>
              <a:t>Docétaxel</a:t>
            </a:r>
            <a:r>
              <a:rPr lang="fr-FR" dirty="0"/>
              <a:t> (toutes les 3 semaines )</a:t>
            </a:r>
          </a:p>
          <a:p>
            <a:endParaRPr lang="fr-FR" dirty="0"/>
          </a:p>
          <a:p>
            <a:r>
              <a:rPr lang="fr-FR" dirty="0"/>
              <a:t>Herceptin® = trastuzumab</a:t>
            </a:r>
          </a:p>
          <a:p>
            <a:endParaRPr lang="fr-FR" dirty="0"/>
          </a:p>
          <a:p>
            <a:r>
              <a:rPr lang="fr-FR" dirty="0"/>
              <a:t>Récepteurs RH + : récepteurs hormonaux donc hormonothérapie prescrite après la chimiothérapie et la radiothérapie</a:t>
            </a:r>
          </a:p>
          <a:p>
            <a:endParaRPr lang="fr-FR" dirty="0"/>
          </a:p>
          <a:p>
            <a:pPr marL="177742" indent="-177742">
              <a:buFont typeface="Arial" panose="020B0604020202020204" pitchFamily="34" charset="0"/>
              <a:buChar char="•"/>
            </a:pPr>
            <a:r>
              <a:rPr lang="fr-FR" b="1" dirty="0"/>
              <a:t>Evoquer les cancers triple négatifs </a:t>
            </a:r>
            <a:r>
              <a:rPr lang="fr-FR" dirty="0"/>
              <a:t>(de plus mauvais pronostic) sans récepteurs ni RH (progestérone et </a:t>
            </a:r>
            <a:r>
              <a:rPr lang="fr-FR" dirty="0" err="1"/>
              <a:t>oestrogènes</a:t>
            </a:r>
            <a:r>
              <a:rPr lang="fr-FR" dirty="0"/>
              <a:t>) ni HER 2, mais aujourd’hui nouvelles options thérapeutiques sources d’espoir</a:t>
            </a:r>
          </a:p>
          <a:p>
            <a:r>
              <a:rPr lang="fr-FR" dirty="0"/>
              <a:t> </a:t>
            </a:r>
          </a:p>
          <a:p>
            <a:r>
              <a:rPr lang="fr-FR" dirty="0"/>
              <a:t>Chirurgie : avant la chimio qui sera alors adjuvante (cas le plus fréquent)</a:t>
            </a:r>
          </a:p>
          <a:p>
            <a:r>
              <a:rPr lang="fr-FR" dirty="0"/>
              <a:t>Ou après la chimio qui sera alors </a:t>
            </a:r>
            <a:r>
              <a:rPr lang="fr-FR" dirty="0" err="1"/>
              <a:t>néo-adjuvante</a:t>
            </a:r>
            <a:endParaRPr lang="fr-FR" dirty="0"/>
          </a:p>
          <a:p>
            <a:r>
              <a:rPr lang="fr-FR" dirty="0"/>
              <a:t> </a:t>
            </a:r>
          </a:p>
          <a:p>
            <a:endParaRPr lang="fr-FR" dirty="0"/>
          </a:p>
        </p:txBody>
      </p:sp>
    </p:spTree>
    <p:extLst>
      <p:ext uri="{BB962C8B-B14F-4D97-AF65-F5344CB8AC3E}">
        <p14:creationId xmlns:p14="http://schemas.microsoft.com/office/powerpoint/2010/main" val="96785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xfrm>
            <a:off x="581025" y="771525"/>
            <a:ext cx="5942013" cy="3341688"/>
          </a:xfrm>
          <a:ln/>
        </p:spPr>
      </p:sp>
      <p:sp>
        <p:nvSpPr>
          <p:cNvPr id="2" name="Espace réservé des commentaires 1"/>
          <p:cNvSpPr>
            <a:spLocks noGrp="1"/>
          </p:cNvSpPr>
          <p:nvPr>
            <p:ph type="body" sz="quarter" idx="10"/>
          </p:nvPr>
        </p:nvSpPr>
        <p:spPr>
          <a:xfrm>
            <a:off x="710075" y="4560492"/>
            <a:ext cx="6393989" cy="4906609"/>
          </a:xfrm>
        </p:spPr>
        <p:txBody>
          <a:bodyPr/>
          <a:lstStyle/>
          <a:p>
            <a:pPr>
              <a:spcBef>
                <a:spcPct val="0"/>
              </a:spcBef>
            </a:pPr>
            <a:r>
              <a:rPr lang="fr-FR" altLang="fr-FR" b="1" u="sng" dirty="0"/>
              <a:t>Commentaires</a:t>
            </a:r>
            <a:r>
              <a:rPr lang="fr-FR" altLang="fr-FR" dirty="0"/>
              <a:t> </a:t>
            </a:r>
          </a:p>
          <a:p>
            <a:pPr>
              <a:spcBef>
                <a:spcPct val="0"/>
              </a:spcBef>
            </a:pPr>
            <a:endParaRPr lang="fr-FR" altLang="fr-FR" dirty="0"/>
          </a:p>
          <a:p>
            <a:pPr>
              <a:spcBef>
                <a:spcPts val="0"/>
              </a:spcBef>
            </a:pPr>
            <a:r>
              <a:rPr lang="fr-FR" altLang="fr-FR" dirty="0"/>
              <a:t>Le Programme personnalisé de soins (PPS) est issu de la mesure 18 du Plan cancer 2009-2013 </a:t>
            </a:r>
            <a:r>
              <a:rPr lang="fr-FR" altLang="fr-FR" i="1" dirty="0"/>
              <a:t>« Personnaliser la prise en charge des malades et renforcer le rôle du médecin traitant ».</a:t>
            </a:r>
          </a:p>
          <a:p>
            <a:pPr>
              <a:spcBef>
                <a:spcPct val="40000"/>
              </a:spcBef>
            </a:pPr>
            <a:r>
              <a:rPr lang="fr-FR" altLang="fr-FR" dirty="0"/>
              <a:t>Objectifs de cette mesure :</a:t>
            </a:r>
          </a:p>
          <a:p>
            <a:pPr>
              <a:buFontTx/>
              <a:buChar char="•"/>
            </a:pPr>
            <a:r>
              <a:rPr lang="fr-FR" altLang="fr-FR" dirty="0"/>
              <a:t> mieux impliquer les médecins traitants ainsi que les autres acteurs de proximité, infirmiers libéraux et pharmaciens en particulier, pour qu’ils accompagnent les malades atteints de cancer pendant et après leur traitement </a:t>
            </a:r>
          </a:p>
          <a:p>
            <a:pPr>
              <a:buFontTx/>
              <a:buChar char="•"/>
            </a:pPr>
            <a:r>
              <a:rPr lang="fr-FR" altLang="fr-FR" dirty="0"/>
              <a:t> développer les outils de coordination et de partage entre professionnels de santé hospitaliers et libéraux . </a:t>
            </a:r>
          </a:p>
          <a:p>
            <a:pPr>
              <a:spcBef>
                <a:spcPct val="40000"/>
              </a:spcBef>
            </a:pPr>
            <a:endParaRPr lang="fr-FR" altLang="fr-FR" dirty="0"/>
          </a:p>
          <a:p>
            <a:pPr>
              <a:spcBef>
                <a:spcPct val="40000"/>
              </a:spcBef>
            </a:pPr>
            <a:r>
              <a:rPr lang="fr-FR" altLang="fr-FR" dirty="0"/>
              <a:t>Le PPS comprend :</a:t>
            </a:r>
          </a:p>
          <a:p>
            <a:pPr>
              <a:buFontTx/>
              <a:buChar char="•"/>
            </a:pPr>
            <a:r>
              <a:rPr lang="fr-FR" altLang="fr-FR" dirty="0"/>
              <a:t> les informations relatives au malade </a:t>
            </a:r>
          </a:p>
          <a:p>
            <a:pPr>
              <a:buFontTx/>
              <a:buChar char="•"/>
            </a:pPr>
            <a:r>
              <a:rPr lang="fr-FR" altLang="fr-FR" dirty="0"/>
              <a:t> les coordonnées du médecin l'ayant remis au patient + celles de l'établissement de santé</a:t>
            </a:r>
          </a:p>
          <a:p>
            <a:pPr>
              <a:buFontTx/>
              <a:buChar char="•"/>
            </a:pPr>
            <a:r>
              <a:rPr lang="fr-FR" altLang="fr-FR" dirty="0"/>
              <a:t> le plan théorique de traitement : la proposition thérapeutique acceptée par le patient et son organisation (durées prévisibles d'hospitalisation, date et lieux des différentes phases de traitement,...), ainsi que les différents bilans prévus et leur fréquence </a:t>
            </a:r>
          </a:p>
          <a:p>
            <a:pPr>
              <a:buFontTx/>
              <a:buChar char="•"/>
            </a:pPr>
            <a:r>
              <a:rPr lang="fr-FR" altLang="fr-FR" dirty="0"/>
              <a:t> les documents transmis au médecin traitant ainsi que leur date de transmission </a:t>
            </a:r>
          </a:p>
          <a:p>
            <a:pPr>
              <a:buFontTx/>
              <a:buChar char="•"/>
            </a:pPr>
            <a:r>
              <a:rPr lang="fr-FR" altLang="fr-FR" dirty="0"/>
              <a:t> </a:t>
            </a:r>
            <a:r>
              <a:rPr lang="fr-FR" altLang="fr-FR" b="1" dirty="0"/>
              <a:t>Les contacts utiles : </a:t>
            </a:r>
            <a:r>
              <a:rPr lang="fr-FR" altLang="fr-FR" dirty="0"/>
              <a:t>coordonnées des médecins spécialistes référents, de l’infirmière d’information et de coordination, du médecin traitant, du pharmacien de ville, du laboratoire d’analyses médicales, d’autres intervenants de ville (infirmière, kinésithérapeute …), ou de tout autre contact et pouvant lui être utile au malade ainsi qu’à son entourage, en particulier lors des périodes de retour au domicile.</a:t>
            </a:r>
          </a:p>
          <a:p>
            <a:endParaRPr lang="fr-FR" dirty="0"/>
          </a:p>
        </p:txBody>
      </p:sp>
    </p:spTree>
    <p:extLst>
      <p:ext uri="{BB962C8B-B14F-4D97-AF65-F5344CB8AC3E}">
        <p14:creationId xmlns:p14="http://schemas.microsoft.com/office/powerpoint/2010/main" val="2157112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Rot="1" noChangeAspect="1" noChangeArrowheads="1" noTextEdit="1"/>
          </p:cNvSpPr>
          <p:nvPr>
            <p:ph type="sldImg"/>
          </p:nvPr>
        </p:nvSpPr>
        <p:spPr>
          <a:xfrm>
            <a:off x="582613" y="700088"/>
            <a:ext cx="5986462" cy="3367087"/>
          </a:xfrm>
          <a:ln/>
        </p:spPr>
      </p:sp>
      <p:sp>
        <p:nvSpPr>
          <p:cNvPr id="2" name="Espace réservé des commentaires 1"/>
          <p:cNvSpPr>
            <a:spLocks noGrp="1"/>
          </p:cNvSpPr>
          <p:nvPr>
            <p:ph type="body" sz="quarter" idx="10"/>
          </p:nvPr>
        </p:nvSpPr>
        <p:spPr>
          <a:xfrm>
            <a:off x="710075" y="4862016"/>
            <a:ext cx="6299423" cy="4605085"/>
          </a:xfrm>
        </p:spPr>
        <p:txBody>
          <a:bodyPr/>
          <a:lstStyle/>
          <a:p>
            <a:r>
              <a:rPr lang="fr-FR" altLang="fr-FR" b="1" u="sng" dirty="0"/>
              <a:t>Commentaires</a:t>
            </a:r>
            <a:r>
              <a:rPr lang="fr-FR" altLang="fr-FR" dirty="0"/>
              <a:t> : 		</a:t>
            </a:r>
          </a:p>
          <a:p>
            <a:endParaRPr lang="fr-FR" altLang="fr-FR" b="1" dirty="0"/>
          </a:p>
          <a:p>
            <a:pPr>
              <a:buFontTx/>
              <a:buChar char="•"/>
            </a:pPr>
            <a:r>
              <a:rPr lang="fr-FR" altLang="fr-FR" b="1" dirty="0"/>
              <a:t> Présenter l’objectif</a:t>
            </a:r>
            <a:r>
              <a:rPr lang="fr-FR" altLang="fr-FR" dirty="0"/>
              <a:t> </a:t>
            </a:r>
            <a:r>
              <a:rPr lang="fr-FR" altLang="fr-FR" b="1" dirty="0"/>
              <a:t>et les règles du jeu</a:t>
            </a:r>
            <a:r>
              <a:rPr lang="fr-FR" altLang="fr-FR" dirty="0"/>
              <a:t> </a:t>
            </a:r>
          </a:p>
          <a:p>
            <a:r>
              <a:rPr lang="fr-FR" altLang="fr-FR" dirty="0"/>
              <a:t> </a:t>
            </a:r>
            <a:endParaRPr lang="fr-FR" altLang="fr-FR" b="1" u="sng" dirty="0"/>
          </a:p>
          <a:p>
            <a:endParaRPr lang="fr-FR" dirty="0"/>
          </a:p>
        </p:txBody>
      </p:sp>
    </p:spTree>
    <p:extLst>
      <p:ext uri="{BB962C8B-B14F-4D97-AF65-F5344CB8AC3E}">
        <p14:creationId xmlns:p14="http://schemas.microsoft.com/office/powerpoint/2010/main" val="1505183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xfrm>
            <a:off x="571500" y="768350"/>
            <a:ext cx="5949950" cy="3346450"/>
          </a:xfrm>
          <a:ln/>
        </p:spPr>
      </p:sp>
      <p:sp>
        <p:nvSpPr>
          <p:cNvPr id="2" name="Espace réservé des commentaires 1"/>
          <p:cNvSpPr>
            <a:spLocks noGrp="1"/>
          </p:cNvSpPr>
          <p:nvPr>
            <p:ph type="body" sz="quarter" idx="10"/>
          </p:nvPr>
        </p:nvSpPr>
        <p:spPr>
          <a:xfrm>
            <a:off x="707049" y="4374886"/>
            <a:ext cx="6341248" cy="5859727"/>
          </a:xfrm>
        </p:spPr>
        <p:txBody>
          <a:bodyPr/>
          <a:lstStyle/>
          <a:p>
            <a:r>
              <a:rPr lang="fr-FR" altLang="fr-FR" b="1" u="sng" dirty="0"/>
              <a:t>Commentaires</a:t>
            </a:r>
          </a:p>
          <a:p>
            <a:pPr>
              <a:spcBef>
                <a:spcPts val="0"/>
              </a:spcBef>
            </a:pPr>
            <a:endParaRPr lang="fr-FR" altLang="fr-FR" b="1" u="sng" dirty="0"/>
          </a:p>
          <a:p>
            <a:pPr>
              <a:spcBef>
                <a:spcPts val="0"/>
              </a:spcBef>
              <a:buFontTx/>
              <a:buChar char="•"/>
            </a:pPr>
            <a:r>
              <a:rPr lang="fr-FR" altLang="fr-FR" b="1" dirty="0"/>
              <a:t> Interpeller le groupe pour le faire participer, puis afficher et compléter</a:t>
            </a:r>
          </a:p>
          <a:p>
            <a:r>
              <a:rPr lang="fr-FR" altLang="fr-FR" sz="1900" dirty="0">
                <a:sym typeface="Webdings" panose="05030102010509060703" pitchFamily="18" charset="2"/>
              </a:rPr>
              <a:t></a:t>
            </a:r>
            <a:r>
              <a:rPr lang="fr-FR" altLang="fr-FR" sz="1800" dirty="0">
                <a:sym typeface="Webdings" panose="05030102010509060703" pitchFamily="18" charset="2"/>
              </a:rPr>
              <a:t> </a:t>
            </a:r>
            <a:r>
              <a:rPr lang="fr-FR" altLang="fr-FR" i="1" dirty="0">
                <a:sym typeface="MS Outlook" panose="05010100010000000000" pitchFamily="2" charset="2"/>
              </a:rPr>
              <a:t>Quels sont les effets indésirables les plus fréquents que vous rencontrez au comptoir ?</a:t>
            </a:r>
            <a:r>
              <a:rPr lang="fr-FR" altLang="fr-FR" dirty="0">
                <a:sym typeface="MS Outlook" panose="05010100010000000000" pitchFamily="2" charset="2"/>
              </a:rPr>
              <a:t> </a:t>
            </a:r>
          </a:p>
          <a:p>
            <a:pPr>
              <a:spcBef>
                <a:spcPts val="622"/>
              </a:spcBef>
              <a:buFontTx/>
              <a:buChar char="•"/>
            </a:pPr>
            <a:r>
              <a:rPr lang="fr-FR" altLang="fr-FR" b="1" dirty="0">
                <a:sym typeface="MS Outlook" panose="05010100010000000000" pitchFamily="2" charset="2"/>
              </a:rPr>
              <a:t> puis afficher le sommaire</a:t>
            </a:r>
          </a:p>
          <a:p>
            <a:pPr>
              <a:spcBef>
                <a:spcPts val="622"/>
              </a:spcBef>
              <a:buFontTx/>
              <a:buChar char="•"/>
            </a:pPr>
            <a:r>
              <a:rPr lang="fr-FR" altLang="fr-FR" dirty="0"/>
              <a:t> </a:t>
            </a:r>
            <a:r>
              <a:rPr lang="fr-FR" altLang="fr-FR" b="1" dirty="0"/>
              <a:t>Expliciter le choix</a:t>
            </a:r>
            <a:r>
              <a:rPr lang="fr-FR" altLang="fr-FR" dirty="0"/>
              <a:t> des situations cliniques abordées </a:t>
            </a:r>
          </a:p>
          <a:p>
            <a:pPr>
              <a:spcBef>
                <a:spcPts val="622"/>
              </a:spcBef>
              <a:buFontTx/>
              <a:buChar char="•"/>
            </a:pPr>
            <a:r>
              <a:rPr lang="fr-FR" altLang="fr-FR" dirty="0"/>
              <a:t> </a:t>
            </a:r>
            <a:r>
              <a:rPr lang="fr-FR" altLang="fr-FR" b="1" dirty="0"/>
              <a:t>Insister sur le rôle de conseil du pharmacien</a:t>
            </a:r>
            <a:r>
              <a:rPr lang="fr-FR" altLang="fr-FR" dirty="0"/>
              <a:t> </a:t>
            </a:r>
          </a:p>
          <a:p>
            <a:r>
              <a:rPr lang="fr-FR" altLang="fr-FR" sz="1900" dirty="0">
                <a:sym typeface="Webdings" panose="05030102010509060703" pitchFamily="18" charset="2"/>
              </a:rPr>
              <a:t></a:t>
            </a:r>
            <a:r>
              <a:rPr lang="fr-FR" altLang="fr-FR" sz="1800" dirty="0">
                <a:sym typeface="Webdings" panose="05030102010509060703" pitchFamily="18" charset="2"/>
              </a:rPr>
              <a:t> </a:t>
            </a:r>
            <a:r>
              <a:rPr lang="fr-FR" altLang="fr-FR" i="1" dirty="0">
                <a:sym typeface="Wingdings" panose="05000000000000000000" pitchFamily="2" charset="2"/>
              </a:rPr>
              <a:t>Sur ces 2 journées, nous allons aborder différentes situations de conseil. Ces situations ont été choisies car elles </a:t>
            </a:r>
            <a:r>
              <a:rPr lang="fr-FR" altLang="fr-FR" i="1" dirty="0"/>
              <a:t>représentent à la fois les </a:t>
            </a:r>
            <a:r>
              <a:rPr lang="fr-FR" altLang="fr-FR" b="1" i="1" dirty="0"/>
              <a:t>effets indésirables les plus fréquents rencontrés</a:t>
            </a:r>
            <a:r>
              <a:rPr lang="fr-FR" altLang="fr-FR" i="1" dirty="0"/>
              <a:t> </a:t>
            </a:r>
            <a:r>
              <a:rPr lang="fr-FR" altLang="fr-FR" b="1" i="1" dirty="0"/>
              <a:t>tout au long du parcours de soins</a:t>
            </a:r>
            <a:r>
              <a:rPr lang="fr-FR" altLang="fr-FR" i="1" dirty="0"/>
              <a:t>, et ceux pour lesquels </a:t>
            </a:r>
            <a:r>
              <a:rPr lang="fr-FR" altLang="fr-FR" b="1" i="1" dirty="0"/>
              <a:t>les médicaments homéopathiques apportent une réponse efficace</a:t>
            </a:r>
            <a:r>
              <a:rPr lang="fr-FR" altLang="fr-FR" b="1" dirty="0"/>
              <a:t>.</a:t>
            </a:r>
          </a:p>
          <a:p>
            <a:r>
              <a:rPr lang="fr-FR" altLang="fr-FR" i="1" dirty="0">
                <a:sym typeface="MS Outlook" panose="05010100010000000000" pitchFamily="2" charset="2"/>
              </a:rPr>
              <a:t>Face à ces différents effets indésirables, vous êtes en première ligne. Vous avez un rôle primordial dans leur prise en charge en premier recours, pour permettre à vos patients de mieux supporter et d’aller au bout de leur traitement.</a:t>
            </a:r>
          </a:p>
          <a:p>
            <a:endParaRPr lang="fr-FR" altLang="fr-FR" b="1" dirty="0">
              <a:sym typeface="MS Outlook" panose="05010100010000000000" pitchFamily="2" charset="2"/>
            </a:endParaRPr>
          </a:p>
          <a:p>
            <a:r>
              <a:rPr lang="fr-FR" altLang="fr-FR" b="1" dirty="0">
                <a:sym typeface="MS Outlook" panose="05010100010000000000" pitchFamily="2" charset="2"/>
              </a:rPr>
              <a:t> </a:t>
            </a:r>
            <a:r>
              <a:rPr lang="fr-FR" altLang="fr-FR" b="1" dirty="0"/>
              <a:t>En cas de questions </a:t>
            </a:r>
            <a:r>
              <a:rPr lang="fr-FR" altLang="fr-FR" dirty="0"/>
              <a:t>:</a:t>
            </a:r>
          </a:p>
          <a:p>
            <a:r>
              <a:rPr lang="fr-FR" altLang="fr-FR" dirty="0"/>
              <a:t>- </a:t>
            </a:r>
            <a:r>
              <a:rPr lang="fr-FR" altLang="fr-FR" b="1" dirty="0" err="1"/>
              <a:t>Allopécie</a:t>
            </a:r>
            <a:r>
              <a:rPr lang="fr-FR" altLang="fr-FR" dirty="0"/>
              <a:t> : Préciser qu’il n’y a pas de traitement homéopathique préventif efficace pour l’empêcher. </a:t>
            </a:r>
          </a:p>
          <a:p>
            <a:pPr>
              <a:spcBef>
                <a:spcPts val="622"/>
              </a:spcBef>
            </a:pPr>
            <a:r>
              <a:rPr lang="fr-FR" altLang="fr-FR" dirty="0"/>
              <a:t>- </a:t>
            </a:r>
            <a:r>
              <a:rPr lang="fr-FR" altLang="fr-FR" b="1" dirty="0"/>
              <a:t>Troubles unguéaux </a:t>
            </a:r>
            <a:r>
              <a:rPr lang="fr-FR" altLang="fr-FR" dirty="0"/>
              <a:t>: nous avons fait le choix de ne pas évoquer les troubles unguéaux, la prise en charge homéopathique étant souvent déceptive.</a:t>
            </a:r>
          </a:p>
          <a:p>
            <a:pPr>
              <a:spcBef>
                <a:spcPts val="1244"/>
              </a:spcBef>
            </a:pPr>
            <a:r>
              <a:rPr lang="fr-FR" altLang="fr-FR" sz="1600" dirty="0">
                <a:sym typeface="Webdings" panose="05030102010509060703" pitchFamily="18" charset="2"/>
              </a:rPr>
              <a:t></a:t>
            </a:r>
            <a:r>
              <a:rPr lang="fr-FR" altLang="fr-FR" dirty="0">
                <a:sym typeface="Webdings" panose="05030102010509060703" pitchFamily="18" charset="2"/>
              </a:rPr>
              <a:t> </a:t>
            </a:r>
            <a:r>
              <a:rPr lang="fr-FR" altLang="fr-FR" b="1" u="sng" dirty="0">
                <a:sym typeface="Webdings" panose="05030102010509060703" pitchFamily="18" charset="2"/>
              </a:rPr>
              <a:t>Vigilance</a:t>
            </a:r>
            <a:r>
              <a:rPr lang="fr-FR" altLang="fr-FR" dirty="0">
                <a:sym typeface="Webdings" panose="05030102010509060703" pitchFamily="18" charset="2"/>
              </a:rPr>
              <a:t> :</a:t>
            </a:r>
          </a:p>
          <a:p>
            <a:pPr>
              <a:buFont typeface="Webdings" panose="05030102010509060703" pitchFamily="18" charset="2"/>
              <a:buNone/>
            </a:pPr>
            <a:r>
              <a:rPr lang="fr-FR" altLang="fr-FR" dirty="0">
                <a:sym typeface="Webdings" panose="05030102010509060703" pitchFamily="18" charset="2"/>
              </a:rPr>
              <a:t>Dans les différentes situations abordées sur les 2 journées, </a:t>
            </a:r>
            <a:r>
              <a:rPr lang="fr-FR" altLang="fr-FR" b="1" dirty="0">
                <a:sym typeface="Webdings" panose="05030102010509060703" pitchFamily="18" charset="2"/>
              </a:rPr>
              <a:t>préciser systématiquement quand orienter vers le médecin</a:t>
            </a:r>
            <a:r>
              <a:rPr lang="fr-FR" altLang="fr-FR" dirty="0">
                <a:sym typeface="Webdings" panose="05030102010509060703" pitchFamily="18" charset="2"/>
              </a:rPr>
              <a:t> </a:t>
            </a:r>
            <a:r>
              <a:rPr lang="fr-FR" altLang="fr-FR" b="1" dirty="0">
                <a:sym typeface="Webdings" panose="05030102010509060703" pitchFamily="18" charset="2"/>
              </a:rPr>
              <a:t>+ la prise en charge possible par le médecin homéopathe</a:t>
            </a:r>
            <a:r>
              <a:rPr lang="fr-FR" altLang="fr-FR" dirty="0">
                <a:sym typeface="Webdings" panose="05030102010509060703" pitchFamily="18" charset="2"/>
              </a:rPr>
              <a:t> : passer le relais est également une attitude de prise en charge au comptoir adaptée.</a:t>
            </a:r>
          </a:p>
          <a:p>
            <a:endParaRPr lang="fr-FR" dirty="0"/>
          </a:p>
        </p:txBody>
      </p:sp>
    </p:spTree>
    <p:extLst>
      <p:ext uri="{BB962C8B-B14F-4D97-AF65-F5344CB8AC3E}">
        <p14:creationId xmlns:p14="http://schemas.microsoft.com/office/powerpoint/2010/main" val="910221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p:txBody>
          <a:bodyPr/>
          <a:lstStyle/>
          <a:p>
            <a:r>
              <a:rPr lang="fr-FR" altLang="fr-FR" b="1" u="sng" dirty="0"/>
              <a:t>Commentaires</a:t>
            </a:r>
          </a:p>
          <a:p>
            <a:r>
              <a:rPr lang="fr-FR" altLang="fr-FR" dirty="0"/>
              <a:t> </a:t>
            </a:r>
          </a:p>
          <a:p>
            <a:pPr>
              <a:spcBef>
                <a:spcPts val="0"/>
              </a:spcBef>
            </a:pPr>
            <a:r>
              <a:rPr lang="fr-FR" altLang="fr-FR" dirty="0"/>
              <a:t>Les troubles anxieux sont souvent la principale clé d’entrée au comptoir.</a:t>
            </a:r>
          </a:p>
          <a:p>
            <a:r>
              <a:rPr lang="fr-FR" altLang="fr-FR" dirty="0"/>
              <a:t>Ils peuvent être présents :</a:t>
            </a:r>
          </a:p>
          <a:p>
            <a:pPr>
              <a:buFontTx/>
              <a:buChar char="•"/>
            </a:pPr>
            <a:r>
              <a:rPr lang="fr-FR" altLang="fr-FR" dirty="0"/>
              <a:t> au moment de l’annonce, </a:t>
            </a:r>
          </a:p>
          <a:p>
            <a:pPr>
              <a:buFontTx/>
              <a:buChar char="•"/>
            </a:pPr>
            <a:r>
              <a:rPr lang="fr-FR" altLang="fr-FR" dirty="0"/>
              <a:t> tout le long du traitement, avant, pendant et après</a:t>
            </a:r>
          </a:p>
          <a:p>
            <a:pPr>
              <a:buFontTx/>
              <a:buChar char="•"/>
            </a:pPr>
            <a:r>
              <a:rPr lang="fr-FR" altLang="fr-FR" dirty="0"/>
              <a:t> au moment des examens de contrôle</a:t>
            </a:r>
          </a:p>
          <a:p>
            <a:endParaRPr lang="fr-FR" altLang="fr-FR" dirty="0"/>
          </a:p>
          <a:p>
            <a:r>
              <a:rPr lang="fr-FR" altLang="fr-FR" dirty="0"/>
              <a:t>Ils peuvent être proposés aussi bien au patient qu’à son entourage.</a:t>
            </a:r>
          </a:p>
          <a:p>
            <a:endParaRPr lang="fr-FR" altLang="fr-FR" dirty="0"/>
          </a:p>
          <a:p>
            <a:endParaRPr lang="fr-FR" dirty="0"/>
          </a:p>
        </p:txBody>
      </p:sp>
    </p:spTree>
    <p:extLst>
      <p:ext uri="{BB962C8B-B14F-4D97-AF65-F5344CB8AC3E}">
        <p14:creationId xmlns:p14="http://schemas.microsoft.com/office/powerpoint/2010/main" val="2340943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a:xfrm>
            <a:off x="582613" y="674688"/>
            <a:ext cx="5919787" cy="3328987"/>
          </a:xfrm>
          <a:ln/>
        </p:spPr>
      </p:sp>
      <p:sp>
        <p:nvSpPr>
          <p:cNvPr id="2" name="Espace réservé des commentaires 1"/>
          <p:cNvSpPr>
            <a:spLocks noGrp="1"/>
          </p:cNvSpPr>
          <p:nvPr>
            <p:ph type="body" sz="quarter" idx="10"/>
          </p:nvPr>
        </p:nvSpPr>
        <p:spPr>
          <a:xfrm>
            <a:off x="710075" y="4862016"/>
            <a:ext cx="6303621" cy="4605085"/>
          </a:xfrm>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p>
          <a:p>
            <a:endParaRPr lang="fr-FR" altLang="fr-FR" b="1" dirty="0"/>
          </a:p>
          <a:p>
            <a:pPr>
              <a:buFont typeface="MS Outlook" panose="05010100010000000000" pitchFamily="2" charset="2"/>
              <a:buNone/>
            </a:pPr>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a:t>
            </a:r>
            <a:r>
              <a:rPr lang="fr-FR" altLang="fr-FR" b="1"/>
              <a:t>: 10 </a:t>
            </a:r>
            <a:r>
              <a:rPr lang="fr-FR" altLang="fr-FR" b="1" dirty="0"/>
              <a:t>min de préparation en binôme et 15 min de restitution collégiale</a:t>
            </a:r>
          </a:p>
          <a:p>
            <a:pPr>
              <a:buFont typeface="MS Outlook" panose="05010100010000000000" pitchFamily="2" charset="2"/>
              <a:buNone/>
            </a:pPr>
            <a:endParaRPr lang="fr-FR" altLang="fr-FR" dirty="0"/>
          </a:p>
          <a:p>
            <a:pPr>
              <a:buFontTx/>
              <a:buChar char="•"/>
            </a:pPr>
            <a:r>
              <a:rPr lang="fr-FR" altLang="fr-FR" dirty="0"/>
              <a:t> En restitution, </a:t>
            </a:r>
            <a:r>
              <a:rPr lang="fr-FR" altLang="fr-FR" b="1" dirty="0"/>
              <a:t>afficher l’arbre décisionnel au fur et à mesure</a:t>
            </a:r>
            <a:r>
              <a:rPr lang="fr-FR" altLang="fr-FR" dirty="0"/>
              <a:t> (diapo suivante)</a:t>
            </a:r>
          </a:p>
          <a:p>
            <a:endParaRPr lang="fr-FR" dirty="0"/>
          </a:p>
        </p:txBody>
      </p:sp>
    </p:spTree>
    <p:extLst>
      <p:ext uri="{BB962C8B-B14F-4D97-AF65-F5344CB8AC3E}">
        <p14:creationId xmlns:p14="http://schemas.microsoft.com/office/powerpoint/2010/main" val="2262017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Espace réservé de l'image des diapositives 1"/>
          <p:cNvSpPr>
            <a:spLocks noGrp="1" noRot="1" noChangeAspect="1"/>
          </p:cNvSpPr>
          <p:nvPr>
            <p:ph type="sldImg"/>
          </p:nvPr>
        </p:nvSpPr>
        <p:spPr>
          <a:xfrm>
            <a:off x="557213" y="768350"/>
            <a:ext cx="5949950" cy="3346450"/>
          </a:xfrm>
          <a:ln/>
        </p:spPr>
      </p:sp>
      <p:sp>
        <p:nvSpPr>
          <p:cNvPr id="175106"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dirty="0"/>
          </a:p>
        </p:txBody>
      </p:sp>
    </p:spTree>
    <p:extLst>
      <p:ext uri="{BB962C8B-B14F-4D97-AF65-F5344CB8AC3E}">
        <p14:creationId xmlns:p14="http://schemas.microsoft.com/office/powerpoint/2010/main" val="3697060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xfrm>
            <a:off x="581025" y="768350"/>
            <a:ext cx="6016625" cy="3384550"/>
          </a:xfrm>
          <a:ln/>
        </p:spPr>
      </p:sp>
      <p:sp>
        <p:nvSpPr>
          <p:cNvPr id="2" name="Espace réservé des commentaires 1"/>
          <p:cNvSpPr>
            <a:spLocks noGrp="1"/>
          </p:cNvSpPr>
          <p:nvPr>
            <p:ph type="body" sz="quarter" idx="10"/>
          </p:nvPr>
        </p:nvSpPr>
        <p:spPr>
          <a:xfrm>
            <a:off x="710075" y="4862016"/>
            <a:ext cx="6341248"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Biopsie : prélèvement d’un fragment de tissu ou d’organe. </a:t>
            </a:r>
          </a:p>
          <a:p>
            <a:r>
              <a:rPr lang="fr-FR" altLang="fr-FR" dirty="0"/>
              <a:t>Elle est réalisée selon les cas, par un radiologue, par un médecin spécialiste (en dermatologie par exemple) dans un cabinet médical ou un chirurgien au bloc opératoire. L’objectif est ensuite d’étudier la nature et la structure du prélèvement grâce à un examen microscopique ou une analyse biochimique. </a:t>
            </a:r>
          </a:p>
          <a:p>
            <a:r>
              <a:rPr lang="fr-FR" altLang="fr-FR" b="1" dirty="0"/>
              <a:t>Seul l’examen anatomopathologique permet de conclure de façon définitive si les lésions prélevées sont cancéreuses ou non.</a:t>
            </a:r>
            <a:r>
              <a:rPr lang="fr-FR" altLang="fr-FR" dirty="0"/>
              <a:t> </a:t>
            </a:r>
          </a:p>
          <a:p>
            <a:endParaRPr lang="fr-FR" altLang="fr-FR" dirty="0"/>
          </a:p>
          <a:p>
            <a:r>
              <a:rPr lang="fr-FR" altLang="fr-FR" dirty="0"/>
              <a:t>Dans les cas où un cancer est diagnostiqué, </a:t>
            </a:r>
            <a:r>
              <a:rPr lang="fr-FR" altLang="fr-FR" b="1" dirty="0"/>
              <a:t>l’examen des cellules et des tissus prélevés a également pour objectif de  :</a:t>
            </a:r>
          </a:p>
          <a:p>
            <a:pPr>
              <a:buFontTx/>
              <a:buChar char="•"/>
            </a:pPr>
            <a:r>
              <a:rPr lang="fr-FR" altLang="fr-FR" dirty="0"/>
              <a:t> </a:t>
            </a:r>
            <a:r>
              <a:rPr lang="fr-FR" altLang="fr-FR" b="1" dirty="0"/>
              <a:t>classer la tumeur</a:t>
            </a:r>
            <a:r>
              <a:rPr lang="fr-FR" altLang="fr-FR" dirty="0"/>
              <a:t> : préciser le type de cancer dont il s’agit</a:t>
            </a:r>
          </a:p>
          <a:p>
            <a:pPr>
              <a:buFontTx/>
              <a:buChar char="•"/>
            </a:pPr>
            <a:r>
              <a:rPr lang="fr-FR" altLang="fr-FR" dirty="0"/>
              <a:t> </a:t>
            </a:r>
            <a:r>
              <a:rPr lang="fr-FR" altLang="fr-FR" b="1" dirty="0"/>
              <a:t>définir son agressivité</a:t>
            </a:r>
            <a:r>
              <a:rPr lang="fr-FR" altLang="fr-FR" dirty="0"/>
              <a:t> : déterminer jusqu’où les cellules cancéreuses se sont développées. Cela donne une première indication sur l’étendue de la maladie et contribue à définir le stade du cancer. Le type et le stade du cancer constituent des critères pronostics du cancer</a:t>
            </a:r>
          </a:p>
          <a:p>
            <a:pPr>
              <a:buFontTx/>
              <a:buChar char="•"/>
            </a:pPr>
            <a:r>
              <a:rPr lang="fr-FR" altLang="fr-FR" dirty="0"/>
              <a:t> </a:t>
            </a:r>
            <a:r>
              <a:rPr lang="fr-FR" altLang="fr-FR" b="1" dirty="0"/>
              <a:t>sélectionner le traitement le plus adapté</a:t>
            </a:r>
          </a:p>
          <a:p>
            <a:endParaRPr lang="fr-FR" altLang="fr-FR" dirty="0"/>
          </a:p>
          <a:p>
            <a:endParaRPr lang="fr-FR" dirty="0"/>
          </a:p>
        </p:txBody>
      </p:sp>
    </p:spTree>
    <p:extLst>
      <p:ext uri="{BB962C8B-B14F-4D97-AF65-F5344CB8AC3E}">
        <p14:creationId xmlns:p14="http://schemas.microsoft.com/office/powerpoint/2010/main" val="1201678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190741" cy="4605085"/>
          </a:xfrm>
        </p:spPr>
        <p:txBody>
          <a:bodyPr/>
          <a:lstStyle/>
          <a:p>
            <a:pPr>
              <a:spcBef>
                <a:spcPts val="0"/>
              </a:spcBef>
            </a:pPr>
            <a:r>
              <a:rPr lang="fr-FR" altLang="fr-FR" b="1" u="sng" dirty="0"/>
              <a:t>Commentaires</a:t>
            </a:r>
            <a:r>
              <a:rPr lang="fr-FR" altLang="fr-FR" dirty="0"/>
              <a:t> </a:t>
            </a:r>
          </a:p>
          <a:p>
            <a:pPr>
              <a:spcBef>
                <a:spcPts val="0"/>
              </a:spcBef>
            </a:pPr>
            <a:endParaRPr lang="fr-FR" altLang="fr-FR" dirty="0"/>
          </a:p>
          <a:p>
            <a:pPr>
              <a:spcBef>
                <a:spcPts val="0"/>
              </a:spcBef>
            </a:pPr>
            <a:r>
              <a:rPr lang="fr-FR" altLang="fr-FR" b="1" dirty="0"/>
              <a:t>Arnica 9 CH</a:t>
            </a:r>
            <a:r>
              <a:rPr lang="fr-FR" altLang="fr-FR" dirty="0"/>
              <a:t> : Il y a un intérêt à le conseiller le plus précocement possible pour limiter les hématomes et les douleurs consécutives</a:t>
            </a:r>
          </a:p>
          <a:p>
            <a:pPr>
              <a:spcBef>
                <a:spcPts val="622"/>
              </a:spcBef>
            </a:pPr>
            <a:r>
              <a:rPr lang="fr-FR" altLang="fr-FR" b="1" dirty="0" err="1"/>
              <a:t>Ledum</a:t>
            </a:r>
            <a:r>
              <a:rPr lang="fr-FR" altLang="fr-FR" b="1" dirty="0"/>
              <a:t> palustre 9 CH</a:t>
            </a:r>
            <a:r>
              <a:rPr lang="fr-FR" altLang="fr-FR" dirty="0"/>
              <a:t> : complète l’action d’</a:t>
            </a:r>
            <a:r>
              <a:rPr lang="fr-FR" altLang="fr-FR" b="1" dirty="0"/>
              <a:t>Arnica montana </a:t>
            </a:r>
            <a:r>
              <a:rPr lang="fr-FR" altLang="fr-FR" dirty="0"/>
              <a:t>dans la prévention des hématomes et des ecchymoses surtout par des instruments piquants (injection, coelioscopie, biopsie, etc.)</a:t>
            </a:r>
          </a:p>
          <a:p>
            <a:r>
              <a:rPr lang="fr-FR" altLang="fr-FR" dirty="0"/>
              <a:t>Indiqué aussi dans les hématomes persistants</a:t>
            </a:r>
          </a:p>
          <a:p>
            <a:pPr>
              <a:spcBef>
                <a:spcPts val="622"/>
              </a:spcBef>
            </a:pPr>
            <a:r>
              <a:rPr lang="fr-FR" b="1" dirty="0" err="1"/>
              <a:t>Phosphorus</a:t>
            </a:r>
            <a:r>
              <a:rPr lang="fr-FR" dirty="0"/>
              <a:t> </a:t>
            </a:r>
            <a:r>
              <a:rPr lang="fr-FR" b="1" dirty="0"/>
              <a:t>15 CH </a:t>
            </a:r>
            <a:r>
              <a:rPr lang="fr-FR" dirty="0"/>
              <a:t>: si biopsie à risque hémorragique (rein, foie)</a:t>
            </a:r>
          </a:p>
        </p:txBody>
      </p:sp>
    </p:spTree>
    <p:extLst>
      <p:ext uri="{BB962C8B-B14F-4D97-AF65-F5344CB8AC3E}">
        <p14:creationId xmlns:p14="http://schemas.microsoft.com/office/powerpoint/2010/main" val="2306684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265994" cy="4605085"/>
          </a:xfrm>
        </p:spPr>
        <p:txBody>
          <a:bodyPr/>
          <a:lstStyle/>
          <a:p>
            <a:pPr>
              <a:spcBef>
                <a:spcPct val="0"/>
              </a:spcBef>
            </a:pPr>
            <a:r>
              <a:rPr lang="fr-FR" altLang="fr-FR" b="1" u="sng" dirty="0"/>
              <a:t>Commentaires</a:t>
            </a:r>
          </a:p>
          <a:p>
            <a:pPr>
              <a:spcBef>
                <a:spcPct val="0"/>
              </a:spcBef>
            </a:pPr>
            <a:endParaRPr lang="fr-FR" altLang="fr-FR" dirty="0"/>
          </a:p>
          <a:p>
            <a:pPr>
              <a:spcBef>
                <a:spcPct val="0"/>
              </a:spcBef>
              <a:buFontTx/>
              <a:buChar char="•"/>
            </a:pPr>
            <a:r>
              <a:rPr lang="fr-FR" altLang="fr-FR" dirty="0"/>
              <a:t> </a:t>
            </a:r>
            <a:r>
              <a:rPr lang="fr-FR" altLang="fr-FR" b="1" dirty="0"/>
              <a:t>Arbre décisionnel à télécharger</a:t>
            </a:r>
            <a:r>
              <a:rPr lang="fr-FR" altLang="fr-FR" dirty="0"/>
              <a:t> sous </a:t>
            </a:r>
            <a:r>
              <a:rPr lang="fr-FR" altLang="fr-FR" u="sng" dirty="0"/>
              <a:t>www.cdfh.fr </a:t>
            </a:r>
            <a:r>
              <a:rPr lang="fr-FR" altLang="fr-FR" dirty="0"/>
              <a:t>sous </a:t>
            </a:r>
            <a:r>
              <a:rPr lang="fr-FR" altLang="fr-FR" b="1" dirty="0"/>
              <a:t>l’espace personnel</a:t>
            </a:r>
            <a:r>
              <a:rPr lang="fr-FR" altLang="fr-FR" dirty="0"/>
              <a:t> des stagiaires en fin de formation (envoi de leurs codes d’accès en fin de J1)</a:t>
            </a:r>
          </a:p>
          <a:p>
            <a:endParaRPr lang="fr-FR" dirty="0"/>
          </a:p>
        </p:txBody>
      </p:sp>
    </p:spTree>
    <p:extLst>
      <p:ext uri="{BB962C8B-B14F-4D97-AF65-F5344CB8AC3E}">
        <p14:creationId xmlns:p14="http://schemas.microsoft.com/office/powerpoint/2010/main" val="94863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ce réservé de l'image des diapositives 1"/>
          <p:cNvSpPr>
            <a:spLocks noGrp="1" noRot="1" noChangeAspect="1" noTextEdit="1"/>
          </p:cNvSpPr>
          <p:nvPr>
            <p:ph type="sldImg"/>
          </p:nvPr>
        </p:nvSpPr>
        <p:spPr>
          <a:xfrm>
            <a:off x="576263" y="768350"/>
            <a:ext cx="5951537" cy="3348038"/>
          </a:xfrm>
          <a:ln/>
        </p:spPr>
      </p:sp>
      <p:sp>
        <p:nvSpPr>
          <p:cNvPr id="2" name="Espace réservé des notes 1">
            <a:extLst>
              <a:ext uri="{FF2B5EF4-FFF2-40B4-BE49-F238E27FC236}">
                <a16:creationId xmlns:a16="http://schemas.microsoft.com/office/drawing/2014/main" id="{25059974-6292-417A-B98B-D92D6DA965A9}"/>
              </a:ext>
            </a:extLst>
          </p:cNvPr>
          <p:cNvSpPr>
            <a:spLocks noGrp="1"/>
          </p:cNvSpPr>
          <p:nvPr>
            <p:ph type="body" idx="1"/>
          </p:nvPr>
        </p:nvSpPr>
        <p:spPr>
          <a:xfrm>
            <a:off x="576263" y="4412008"/>
            <a:ext cx="6437433" cy="5637846"/>
          </a:xfrm>
        </p:spPr>
        <p:txBody>
          <a:bodyPr/>
          <a:lstStyle/>
          <a:p>
            <a:pPr defTabSz="947958" eaLnBrk="1" hangingPunct="1">
              <a:defRPr/>
            </a:pPr>
            <a:r>
              <a:rPr lang="fr-FR" b="1" u="sng" dirty="0">
                <a:solidFill>
                  <a:srgbClr val="000000"/>
                </a:solidFill>
              </a:rPr>
              <a:t>Commentaires</a:t>
            </a:r>
          </a:p>
          <a:p>
            <a:pPr defTabSz="947958" eaLnBrk="1" hangingPunct="1">
              <a:defRPr/>
            </a:pPr>
            <a:endParaRPr lang="fr-FR" b="1" u="sng" dirty="0">
              <a:solidFill>
                <a:srgbClr val="000000"/>
              </a:solidFill>
            </a:endParaRPr>
          </a:p>
          <a:p>
            <a:pPr marL="171474" indent="-171474" defTabSz="947958" eaLnBrk="1" hangingPunct="1">
              <a:spcBef>
                <a:spcPts val="0"/>
              </a:spcBef>
              <a:buFont typeface="Arial" panose="020B0604020202020204" pitchFamily="34" charset="0"/>
              <a:buChar char="•"/>
              <a:defRPr/>
            </a:pPr>
            <a:r>
              <a:rPr lang="fr-FR" b="1" dirty="0">
                <a:solidFill>
                  <a:srgbClr val="000000"/>
                </a:solidFill>
              </a:rPr>
              <a:t>Présenter le parcours de formations CDFH</a:t>
            </a:r>
          </a:p>
          <a:p>
            <a:pPr defTabSz="947958" eaLnBrk="1" hangingPunct="1">
              <a:defRPr/>
            </a:pPr>
            <a:r>
              <a:rPr lang="fr-FR" altLang="fr-FR" sz="1900" dirty="0">
                <a:solidFill>
                  <a:srgbClr val="000000"/>
                </a:solidFill>
                <a:sym typeface="Webdings" panose="05030102010509060703" pitchFamily="18" charset="2"/>
              </a:rPr>
              <a:t></a:t>
            </a:r>
            <a:r>
              <a:rPr lang="fr-FR" altLang="fr-FR" i="1" dirty="0">
                <a:solidFill>
                  <a:srgbClr val="000000"/>
                </a:solidFill>
              </a:rPr>
              <a:t> Ce module d’expertise constitue une étape complémentaire dans votre parcours de formation.</a:t>
            </a:r>
          </a:p>
          <a:p>
            <a:pPr marL="177826" lvl="1" defTabSz="947958" eaLnBrk="1" hangingPunct="1">
              <a:spcBef>
                <a:spcPts val="600"/>
              </a:spcBef>
              <a:defRPr/>
            </a:pPr>
            <a:r>
              <a:rPr lang="fr-FR" dirty="0">
                <a:solidFill>
                  <a:srgbClr val="000000"/>
                </a:solidFill>
              </a:rPr>
              <a:t>- </a:t>
            </a:r>
            <a:r>
              <a:rPr lang="fr-FR" u="sng" dirty="0">
                <a:solidFill>
                  <a:srgbClr val="000000"/>
                </a:solidFill>
              </a:rPr>
              <a:t>1</a:t>
            </a:r>
            <a:r>
              <a:rPr lang="fr-FR" u="sng" baseline="30000" dirty="0">
                <a:solidFill>
                  <a:srgbClr val="000000"/>
                </a:solidFill>
              </a:rPr>
              <a:t>ère</a:t>
            </a:r>
            <a:r>
              <a:rPr lang="fr-FR" u="sng" dirty="0">
                <a:solidFill>
                  <a:srgbClr val="000000"/>
                </a:solidFill>
              </a:rPr>
              <a:t> étape </a:t>
            </a:r>
            <a:r>
              <a:rPr lang="fr-FR" b="1" dirty="0">
                <a:solidFill>
                  <a:srgbClr val="000000"/>
                </a:solidFill>
              </a:rPr>
              <a:t>: Les incontournables du conseil </a:t>
            </a:r>
            <a:r>
              <a:rPr lang="fr-FR" dirty="0">
                <a:solidFill>
                  <a:srgbClr val="000000"/>
                </a:solidFill>
              </a:rPr>
              <a:t>(2 jours généralement espacés de 15 jours à 3 semaines)</a:t>
            </a:r>
          </a:p>
          <a:p>
            <a:pPr defTabSz="947958" eaLnBrk="1" hangingPunct="1">
              <a:spcAft>
                <a:spcPts val="600"/>
              </a:spcAft>
              <a:defRPr/>
            </a:pPr>
            <a:r>
              <a:rPr lang="fr-FR" dirty="0">
                <a:solidFill>
                  <a:srgbClr val="000000"/>
                </a:solidFill>
              </a:rPr>
              <a:t>Objectif : intégrer les médicaments homéopathiques dans votre pratique quotidienne</a:t>
            </a:r>
          </a:p>
          <a:p>
            <a:pPr marL="177826" lvl="1" defTabSz="947958" eaLnBrk="1" hangingPunct="1">
              <a:spcAft>
                <a:spcPts val="600"/>
              </a:spcAft>
              <a:defRPr/>
            </a:pPr>
            <a:r>
              <a:rPr lang="fr-FR" dirty="0">
                <a:solidFill>
                  <a:srgbClr val="000000"/>
                </a:solidFill>
              </a:rPr>
              <a:t>- </a:t>
            </a:r>
            <a:r>
              <a:rPr lang="fr-FR" u="sng" dirty="0">
                <a:solidFill>
                  <a:srgbClr val="000000"/>
                </a:solidFill>
              </a:rPr>
              <a:t>2</a:t>
            </a:r>
            <a:r>
              <a:rPr lang="fr-FR" u="sng" baseline="30000" dirty="0">
                <a:solidFill>
                  <a:srgbClr val="000000"/>
                </a:solidFill>
              </a:rPr>
              <a:t>ème</a:t>
            </a:r>
            <a:r>
              <a:rPr lang="fr-FR" u="sng" dirty="0">
                <a:solidFill>
                  <a:srgbClr val="000000"/>
                </a:solidFill>
              </a:rPr>
              <a:t> étape </a:t>
            </a:r>
            <a:r>
              <a:rPr lang="fr-FR" b="1" dirty="0">
                <a:solidFill>
                  <a:srgbClr val="000000"/>
                </a:solidFill>
              </a:rPr>
              <a:t>: les expertises thématiques </a:t>
            </a:r>
            <a:r>
              <a:rPr lang="fr-FR" dirty="0">
                <a:solidFill>
                  <a:srgbClr val="000000"/>
                </a:solidFill>
              </a:rPr>
              <a:t>(2 jours généralement espacés de 3  semaines à 1 mois)</a:t>
            </a:r>
          </a:p>
          <a:p>
            <a:pPr defTabSz="947958" eaLnBrk="1" hangingPunct="1">
              <a:spcBef>
                <a:spcPts val="0"/>
              </a:spcBef>
              <a:defRPr/>
            </a:pPr>
            <a:r>
              <a:rPr lang="fr-FR" dirty="0">
                <a:solidFill>
                  <a:srgbClr val="000000"/>
                </a:solidFill>
              </a:rPr>
              <a:t>Objectif : approfondir vos connaissances et perfectionner votre conseil dans une thématique</a:t>
            </a:r>
          </a:p>
          <a:p>
            <a:pPr defTabSz="947958" eaLnBrk="1" hangingPunct="1">
              <a:spcBef>
                <a:spcPts val="600"/>
              </a:spcBef>
              <a:defRPr/>
            </a:pPr>
            <a:r>
              <a:rPr lang="fr-FR" dirty="0">
                <a:solidFill>
                  <a:srgbClr val="000000"/>
                </a:solidFill>
              </a:rPr>
              <a:t>Ces modules intègrent un temps d’échanges autour de vos pratiques officinales. </a:t>
            </a:r>
          </a:p>
          <a:p>
            <a:pPr defTabSz="947958" eaLnBrk="1" hangingPunct="1">
              <a:spcBef>
                <a:spcPts val="1244"/>
              </a:spcBef>
              <a:defRPr/>
            </a:pPr>
            <a:r>
              <a:rPr lang="fr-FR" i="1" dirty="0">
                <a:solidFill>
                  <a:srgbClr val="000000"/>
                </a:solidFill>
              </a:rPr>
              <a:t>Plusieurs thèmes sont disponibles pour poursuivre votre parcours.</a:t>
            </a:r>
          </a:p>
          <a:p>
            <a:pPr defTabSz="947958" eaLnBrk="1" hangingPunct="1">
              <a:spcBef>
                <a:spcPts val="1244"/>
              </a:spcBef>
              <a:defRPr/>
            </a:pPr>
            <a:r>
              <a:rPr lang="fr-FR" i="1" dirty="0">
                <a:solidFill>
                  <a:srgbClr val="000000"/>
                </a:solidFill>
              </a:rPr>
              <a:t>Ces </a:t>
            </a:r>
            <a:r>
              <a:rPr lang="fr-FR" b="1" i="1" u="sng" dirty="0">
                <a:solidFill>
                  <a:srgbClr val="000000"/>
                </a:solidFill>
              </a:rPr>
              <a:t>expertises sont réparties en 3 niveaux </a:t>
            </a:r>
            <a:r>
              <a:rPr lang="fr-FR" i="1" dirty="0">
                <a:solidFill>
                  <a:srgbClr val="000000"/>
                </a:solidFill>
              </a:rPr>
              <a:t>:</a:t>
            </a:r>
          </a:p>
          <a:p>
            <a:pPr marL="171450" indent="-171450" defTabSz="947958" eaLnBrk="1" hangingPunct="1">
              <a:spcBef>
                <a:spcPts val="600"/>
              </a:spcBef>
              <a:buFontTx/>
              <a:buChar char="-"/>
              <a:defRPr/>
            </a:pPr>
            <a:r>
              <a:rPr lang="fr-FR" b="1" i="1" dirty="0">
                <a:solidFill>
                  <a:srgbClr val="000000"/>
                </a:solidFill>
              </a:rPr>
              <a:t>Niveau 1 : Pédiatrie / ORL </a:t>
            </a:r>
            <a:r>
              <a:rPr lang="fr-FR" i="1" dirty="0">
                <a:solidFill>
                  <a:srgbClr val="000000"/>
                </a:solidFill>
              </a:rPr>
              <a:t>sont les plus faciles à mettre en pratique car les demandes de conseil ou les occasions sont fréquentes au comptoir et le plus souvent sans autre solution médicamenteuse alternative</a:t>
            </a:r>
          </a:p>
          <a:p>
            <a:pPr marL="171450" indent="-171450" defTabSz="947958" eaLnBrk="1" hangingPunct="1">
              <a:spcBef>
                <a:spcPts val="600"/>
              </a:spcBef>
              <a:buFontTx/>
              <a:buChar char="-"/>
              <a:defRPr/>
            </a:pPr>
            <a:r>
              <a:rPr lang="fr-FR" b="1" i="1" dirty="0">
                <a:solidFill>
                  <a:srgbClr val="000000"/>
                </a:solidFill>
              </a:rPr>
              <a:t>Niveau 2 : Gynécologie et obstétrique / Dermatologie - </a:t>
            </a:r>
            <a:r>
              <a:rPr lang="fr-FR" b="0" i="1" dirty="0">
                <a:solidFill>
                  <a:srgbClr val="000000"/>
                </a:solidFill>
              </a:rPr>
              <a:t>également</a:t>
            </a:r>
            <a:r>
              <a:rPr lang="fr-FR" b="1" i="1" dirty="0">
                <a:solidFill>
                  <a:srgbClr val="000000"/>
                </a:solidFill>
              </a:rPr>
              <a:t> </a:t>
            </a:r>
            <a:r>
              <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plus facile à mettre en pratique pour les mêmes raisons concernant la femme enceinte. Mais ce module comme celui de Dermatologie aborde également des pathologies qui nécessitent pour conseiller, un échange avec le patient ou la patiente et de la </a:t>
            </a:r>
            <a:r>
              <a:rPr kumimoji="0" lang="fr-FR" sz="11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pro-activité</a:t>
            </a:r>
            <a:endParaRPr kumimoji="0" lang="fr-FR" sz="11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indent="-171450" defTabSz="947958" eaLnBrk="1" hangingPunct="1">
              <a:spcBef>
                <a:spcPts val="600"/>
              </a:spcBef>
              <a:buFontTx/>
              <a:buChar char="-"/>
              <a:defRPr/>
            </a:pPr>
            <a:r>
              <a:rPr lang="fr-FR" b="1" i="1" dirty="0">
                <a:solidFill>
                  <a:srgbClr val="000000"/>
                </a:solidFill>
              </a:rPr>
              <a:t>Niveau 3 : Accompagnement en oncologie / Prise en charge de la personne âgée</a:t>
            </a:r>
            <a:r>
              <a:rPr lang="fr-FR" i="1" dirty="0">
                <a:solidFill>
                  <a:srgbClr val="000000"/>
                </a:solidFill>
              </a:rPr>
              <a:t> - ces modules ne sont pas plus compliqués au niveau des médicaments homéopathiques ; par contre, ils demandent d’être plus à l’aise et plus sûr de soi dans l’approche du patient. Pour conseiller le patient, il faut être pro-actif, échanger avec lui, observer les lésions dans le cas de  la dermatologie car il ne demandera pas forcément un conseil… </a:t>
            </a:r>
            <a:endParaRPr lang="fr-FR" dirty="0"/>
          </a:p>
        </p:txBody>
      </p:sp>
    </p:spTree>
    <p:extLst>
      <p:ext uri="{BB962C8B-B14F-4D97-AF65-F5344CB8AC3E}">
        <p14:creationId xmlns:p14="http://schemas.microsoft.com/office/powerpoint/2010/main" val="1826328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303621" cy="4605085"/>
          </a:xfrm>
        </p:spPr>
        <p:txBody>
          <a:bodyPr/>
          <a:lstStyle/>
          <a:p>
            <a:r>
              <a:rPr lang="fr-FR" altLang="fr-FR" b="1" u="sng" dirty="0"/>
              <a:t>Commentaires</a:t>
            </a:r>
          </a:p>
          <a:p>
            <a:endParaRPr lang="fr-FR" altLang="fr-FR" b="1" u="sng" dirty="0"/>
          </a:p>
          <a:p>
            <a:pPr>
              <a:spcBef>
                <a:spcPts val="0"/>
              </a:spcBef>
            </a:pPr>
            <a:r>
              <a:rPr lang="fr-FR" altLang="fr-FR" dirty="0"/>
              <a:t>cas de comptoir : accompagnement d’une patiente Mme Rose à différentes étapes de son parcours de soin. </a:t>
            </a:r>
          </a:p>
          <a:p>
            <a:r>
              <a:rPr lang="fr-FR" altLang="fr-FR" dirty="0"/>
              <a:t>Ce cas servira de fil rouge tout au long de la formation et permettra de mettre en pratique la démarche de conseil à chaque étape.</a:t>
            </a:r>
          </a:p>
          <a:p>
            <a:pPr>
              <a:spcBef>
                <a:spcPts val="622"/>
              </a:spcBef>
              <a:buFontTx/>
              <a:buChar char="•"/>
            </a:pPr>
            <a:r>
              <a:rPr lang="fr-FR" altLang="fr-FR" dirty="0"/>
              <a:t> </a:t>
            </a:r>
            <a:r>
              <a:rPr lang="fr-FR" altLang="fr-FR" b="1" dirty="0"/>
              <a:t>Présenter le cas</a:t>
            </a:r>
            <a:r>
              <a:rPr lang="fr-FR" altLang="fr-FR" dirty="0"/>
              <a:t> </a:t>
            </a:r>
          </a:p>
          <a:p>
            <a:pPr>
              <a:spcBef>
                <a:spcPts val="622"/>
              </a:spcBef>
              <a:buFontTx/>
              <a:buChar char="•"/>
            </a:pPr>
            <a:r>
              <a:rPr lang="fr-FR" altLang="fr-FR" dirty="0"/>
              <a:t> </a:t>
            </a:r>
            <a:r>
              <a:rPr lang="fr-FR" altLang="fr-FR" b="1" dirty="0"/>
              <a:t>Interpeller et faire participer le groupe sur leur démarche et leur conseil</a:t>
            </a:r>
          </a:p>
          <a:p>
            <a:endParaRPr lang="fr-FR" altLang="fr-FR" dirty="0"/>
          </a:p>
          <a:p>
            <a:r>
              <a:rPr lang="fr-FR" altLang="fr-FR" dirty="0"/>
              <a:t>Cette séquence doit être </a:t>
            </a:r>
            <a:r>
              <a:rPr lang="fr-FR" altLang="fr-FR" b="1" dirty="0"/>
              <a:t>rapide et animée du tac au tac</a:t>
            </a:r>
            <a:r>
              <a:rPr lang="fr-FR" altLang="fr-FR" dirty="0"/>
              <a:t> sans rentrer trop dans les détails</a:t>
            </a:r>
          </a:p>
          <a:p>
            <a:r>
              <a:rPr lang="fr-FR" altLang="fr-FR" dirty="0"/>
              <a:t> </a:t>
            </a:r>
          </a:p>
          <a:p>
            <a:r>
              <a:rPr lang="fr-FR" altLang="fr-FR" u="sng" dirty="0"/>
              <a:t>Eléments de réponse possible :</a:t>
            </a:r>
            <a:r>
              <a:rPr lang="fr-FR" altLang="fr-FR" i="1" dirty="0"/>
              <a:t> </a:t>
            </a:r>
          </a:p>
          <a:p>
            <a:r>
              <a:rPr lang="fr-FR" altLang="fr-FR" i="1" dirty="0"/>
              <a:t>Mme Rose appréhende cette biopsie, décrit des céphalées en casque, l'impression qu'elle ne va réussir à garder son calme pendant cet examen.</a:t>
            </a:r>
          </a:p>
          <a:p>
            <a:r>
              <a:rPr lang="fr-FR" altLang="fr-FR" i="1" dirty="0"/>
              <a:t>Elle dort bien, conserve un bon appétit et ne ressent aucun autre symptôme.</a:t>
            </a:r>
          </a:p>
          <a:p>
            <a:endParaRPr lang="fr-FR" altLang="fr-FR" i="1" dirty="0"/>
          </a:p>
          <a:p>
            <a:r>
              <a:rPr lang="fr-FR" altLang="fr-FR" b="1" dirty="0"/>
              <a:t>Réponse attendue</a:t>
            </a:r>
            <a:r>
              <a:rPr lang="fr-FR" altLang="fr-FR" dirty="0"/>
              <a:t> : proposition d’un conseil pour son anxiété + protocole  biopsie </a:t>
            </a:r>
            <a:endParaRPr lang="fr-FR" altLang="fr-FR" i="1" dirty="0"/>
          </a:p>
          <a:p>
            <a:endParaRPr lang="fr-FR" dirty="0"/>
          </a:p>
        </p:txBody>
      </p:sp>
    </p:spTree>
    <p:extLst>
      <p:ext uri="{BB962C8B-B14F-4D97-AF65-F5344CB8AC3E}">
        <p14:creationId xmlns:p14="http://schemas.microsoft.com/office/powerpoint/2010/main" val="32097325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TextEdit="1"/>
          </p:cNvSpPr>
          <p:nvPr>
            <p:ph type="sldImg"/>
          </p:nvPr>
        </p:nvSpPr>
        <p:spPr>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065526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Chimiothérapie : empêche les cellules tumorales de se répliquer</a:t>
            </a:r>
          </a:p>
          <a:p>
            <a:endParaRPr lang="fr-FR" dirty="0"/>
          </a:p>
          <a:p>
            <a:r>
              <a:rPr lang="fr-FR" dirty="0"/>
              <a:t>La chimiothérapie est adjuvante quand elle intervient après la chirurgie (cas le plus fréquent).</a:t>
            </a:r>
          </a:p>
          <a:p>
            <a:pPr defTabSz="947958">
              <a:defRPr/>
            </a:pPr>
            <a:r>
              <a:rPr lang="fr-FR" dirty="0"/>
              <a:t>Elle est </a:t>
            </a:r>
            <a:r>
              <a:rPr lang="fr-FR" dirty="0" err="1"/>
              <a:t>néo-adjuvante</a:t>
            </a:r>
            <a:r>
              <a:rPr lang="fr-FR" dirty="0"/>
              <a:t> quand elle est positionnée avant la chirurgie.</a:t>
            </a:r>
          </a:p>
          <a:p>
            <a:pPr defTabSz="947958">
              <a:defRPr/>
            </a:pPr>
            <a:endParaRPr lang="fr-FR" altLang="fr-FR" dirty="0"/>
          </a:p>
          <a:p>
            <a:pPr defTabSz="947958">
              <a:defRPr/>
            </a:pPr>
            <a:endParaRPr lang="fr-FR" altLang="fr-FR" dirty="0"/>
          </a:p>
          <a:p>
            <a:pPr marL="171503" indent="-171503">
              <a:lnSpc>
                <a:spcPct val="90000"/>
              </a:lnSpc>
              <a:buFont typeface="Arial" panose="020B0604020202020204" pitchFamily="34" charset="0"/>
              <a:buChar char="•"/>
            </a:pPr>
            <a:r>
              <a:rPr lang="fr-FR" altLang="fr-FR" b="1" dirty="0"/>
              <a:t>Définir la place de l’homéopathie </a:t>
            </a:r>
            <a:r>
              <a:rPr lang="fr-FR" altLang="fr-FR" dirty="0"/>
              <a:t>: gestion des effets indésirables, en aval et en amont</a:t>
            </a:r>
          </a:p>
          <a:p>
            <a:pPr>
              <a:lnSpc>
                <a:spcPct val="90000"/>
              </a:lnSpc>
            </a:pPr>
            <a:r>
              <a:rPr lang="fr-FR" altLang="fr-FR" dirty="0">
                <a:sym typeface="MS Outlook" panose="05010100010000000000" pitchFamily="2" charset="2"/>
              </a:rPr>
              <a:t> Intérêt du traitement </a:t>
            </a:r>
            <a:r>
              <a:rPr lang="fr-FR" altLang="fr-FR" dirty="0" err="1">
                <a:sym typeface="MS Outlook" panose="05010100010000000000" pitchFamily="2" charset="2"/>
              </a:rPr>
              <a:t>probabibiliste</a:t>
            </a:r>
            <a:endParaRPr lang="fr-FR" altLang="fr-FR" dirty="0"/>
          </a:p>
          <a:p>
            <a:endParaRPr lang="fr-FR" dirty="0"/>
          </a:p>
          <a:p>
            <a:r>
              <a:rPr lang="fr-FR" dirty="0"/>
              <a:t> </a:t>
            </a:r>
          </a:p>
          <a:p>
            <a:endParaRPr lang="fr-FR" dirty="0"/>
          </a:p>
        </p:txBody>
      </p:sp>
    </p:spTree>
    <p:extLst>
      <p:ext uri="{BB962C8B-B14F-4D97-AF65-F5344CB8AC3E}">
        <p14:creationId xmlns:p14="http://schemas.microsoft.com/office/powerpoint/2010/main" val="7719933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a:xfrm>
            <a:off x="582613" y="674688"/>
            <a:ext cx="5986462" cy="3367087"/>
          </a:xfrm>
          <a:ln/>
        </p:spPr>
      </p:sp>
      <p:sp>
        <p:nvSpPr>
          <p:cNvPr id="2" name="Espace réservé des commentaires 1"/>
          <p:cNvSpPr>
            <a:spLocks noGrp="1"/>
          </p:cNvSpPr>
          <p:nvPr>
            <p:ph type="body" sz="quarter" idx="10"/>
          </p:nvPr>
        </p:nvSpPr>
        <p:spPr>
          <a:xfrm>
            <a:off x="710075" y="4862016"/>
            <a:ext cx="6066189" cy="4605085"/>
          </a:xfrm>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p>
          <a:p>
            <a:endParaRPr lang="fr-FR" altLang="fr-FR" b="1" dirty="0"/>
          </a:p>
          <a:p>
            <a:endParaRPr lang="fr-FR" dirty="0"/>
          </a:p>
        </p:txBody>
      </p:sp>
    </p:spTree>
    <p:extLst>
      <p:ext uri="{BB962C8B-B14F-4D97-AF65-F5344CB8AC3E}">
        <p14:creationId xmlns:p14="http://schemas.microsoft.com/office/powerpoint/2010/main" val="3052727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5780089" y="9432926"/>
            <a:ext cx="1017587" cy="4953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45</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6223913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xfrm>
            <a:off x="581025" y="768350"/>
            <a:ext cx="5942013" cy="3341688"/>
          </a:xfrm>
          <a:ln/>
        </p:spPr>
      </p:sp>
      <p:sp>
        <p:nvSpPr>
          <p:cNvPr id="2" name="Espace réservé des commentaires 1"/>
          <p:cNvSpPr>
            <a:spLocks noGrp="1"/>
          </p:cNvSpPr>
          <p:nvPr>
            <p:ph type="body" sz="quarter" idx="10"/>
          </p:nvPr>
        </p:nvSpPr>
        <p:spPr>
          <a:xfrm>
            <a:off x="710075" y="4862016"/>
            <a:ext cx="6153114" cy="4605085"/>
          </a:xfrm>
        </p:spPr>
        <p:txBody>
          <a:bodyPr/>
          <a:lstStyle/>
          <a:p>
            <a:r>
              <a:rPr lang="fr-FR" altLang="fr-FR" b="1" u="sng" dirty="0">
                <a:solidFill>
                  <a:srgbClr val="000000"/>
                </a:solidFill>
              </a:rPr>
              <a:t>Commentaires </a:t>
            </a:r>
          </a:p>
          <a:p>
            <a:endParaRPr lang="fr-FR" b="1" u="sng" dirty="0">
              <a:solidFill>
                <a:srgbClr val="000000"/>
              </a:solidFill>
            </a:endParaRPr>
          </a:p>
          <a:p>
            <a:r>
              <a:rPr lang="fr-FR" dirty="0"/>
              <a:t>EC 100 ou 50 = </a:t>
            </a:r>
            <a:r>
              <a:rPr lang="fr-FR" dirty="0" err="1"/>
              <a:t>Epirubicine</a:t>
            </a:r>
            <a:r>
              <a:rPr lang="fr-FR" dirty="0"/>
              <a:t> + Cyclophosphamide</a:t>
            </a:r>
          </a:p>
          <a:p>
            <a:endParaRPr lang="fr-FR" dirty="0"/>
          </a:p>
          <a:p>
            <a:r>
              <a:rPr lang="fr-FR" dirty="0"/>
              <a:t>Taxol® = Paclitaxel (hebdomadaire ) ou </a:t>
            </a:r>
            <a:r>
              <a:rPr lang="fr-FR" dirty="0" err="1"/>
              <a:t>Taxotère</a:t>
            </a:r>
            <a:r>
              <a:rPr lang="fr-FR" dirty="0"/>
              <a:t>® = </a:t>
            </a:r>
            <a:r>
              <a:rPr lang="fr-FR" dirty="0" err="1"/>
              <a:t>Docétaxel</a:t>
            </a:r>
            <a:r>
              <a:rPr lang="fr-FR" dirty="0"/>
              <a:t> (toutes les 3 semaines )</a:t>
            </a:r>
          </a:p>
          <a:p>
            <a:endParaRPr lang="fr-FR" dirty="0"/>
          </a:p>
          <a:p>
            <a:r>
              <a:rPr lang="fr-FR" dirty="0"/>
              <a:t>Herceptin® = trastuzumab</a:t>
            </a:r>
          </a:p>
          <a:p>
            <a:endParaRPr lang="fr-FR" dirty="0"/>
          </a:p>
        </p:txBody>
      </p:sp>
    </p:spTree>
    <p:extLst>
      <p:ext uri="{BB962C8B-B14F-4D97-AF65-F5344CB8AC3E}">
        <p14:creationId xmlns:p14="http://schemas.microsoft.com/office/powerpoint/2010/main" val="3965642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ChangeArrowheads="1" noTextEdit="1"/>
          </p:cNvSpPr>
          <p:nvPr>
            <p:ph type="sldImg"/>
          </p:nvPr>
        </p:nvSpPr>
        <p:spPr>
          <a:xfrm>
            <a:off x="410505" y="654050"/>
            <a:ext cx="5997988" cy="3373958"/>
          </a:xfrm>
          <a:ln/>
        </p:spPr>
      </p:sp>
      <p:sp>
        <p:nvSpPr>
          <p:cNvPr id="2" name="Espace réservé des commentaires 1"/>
          <p:cNvSpPr>
            <a:spLocks noGrp="1"/>
          </p:cNvSpPr>
          <p:nvPr>
            <p:ph type="body" sz="quarter" idx="10"/>
          </p:nvPr>
        </p:nvSpPr>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endParaRPr lang="fr-FR" altLang="fr-FR" dirty="0"/>
          </a:p>
          <a:p>
            <a:pPr>
              <a:spcBef>
                <a:spcPts val="622"/>
              </a:spcBef>
              <a:buFontTx/>
              <a:buChar char="•"/>
            </a:pPr>
            <a:r>
              <a:rPr lang="fr-FR" altLang="fr-FR" dirty="0"/>
              <a:t> </a:t>
            </a:r>
            <a:r>
              <a:rPr lang="fr-FR" altLang="fr-FR" b="1" dirty="0"/>
              <a:t>Faire compléter le PAP</a:t>
            </a:r>
          </a:p>
          <a:p>
            <a:endParaRPr lang="fr-FR" dirty="0"/>
          </a:p>
        </p:txBody>
      </p:sp>
    </p:spTree>
    <p:extLst>
      <p:ext uri="{BB962C8B-B14F-4D97-AF65-F5344CB8AC3E}">
        <p14:creationId xmlns:p14="http://schemas.microsoft.com/office/powerpoint/2010/main" val="301718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Espace réservé de l'image des diapositives 1"/>
          <p:cNvSpPr>
            <a:spLocks noGrp="1" noRot="1" noChangeAspect="1" noTextEdit="1"/>
          </p:cNvSpPr>
          <p:nvPr>
            <p:ph type="sldImg"/>
          </p:nvPr>
        </p:nvSpPr>
        <p:spPr bwMode="auto">
          <a:xfrm>
            <a:off x="410505" y="768350"/>
            <a:ext cx="5987433" cy="336767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Espace réservé de la date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46150">
              <a:defRPr>
                <a:solidFill>
                  <a:schemeClr val="tx1"/>
                </a:solidFill>
                <a:latin typeface="Arial" panose="020B0604020202020204" pitchFamily="34" charset="0"/>
              </a:defRPr>
            </a:lvl1pPr>
            <a:lvl2pPr marL="742950" indent="-285750" defTabSz="946150">
              <a:defRPr>
                <a:solidFill>
                  <a:schemeClr val="tx1"/>
                </a:solidFill>
                <a:latin typeface="Arial" panose="020B0604020202020204" pitchFamily="34" charset="0"/>
              </a:defRPr>
            </a:lvl2pPr>
            <a:lvl3pPr marL="1143000" indent="-228600" defTabSz="946150">
              <a:defRPr>
                <a:solidFill>
                  <a:schemeClr val="tx1"/>
                </a:solidFill>
                <a:latin typeface="Arial" panose="020B0604020202020204" pitchFamily="34" charset="0"/>
              </a:defRPr>
            </a:lvl3pPr>
            <a:lvl4pPr marL="1600200" indent="-228600" defTabSz="946150">
              <a:defRPr>
                <a:solidFill>
                  <a:schemeClr val="tx1"/>
                </a:solidFill>
                <a:latin typeface="Arial" panose="020B0604020202020204" pitchFamily="34" charset="0"/>
              </a:defRPr>
            </a:lvl4pPr>
            <a:lvl5pPr marL="2057400" indent="-228600" defTabSz="946150">
              <a:defRPr>
                <a:solidFill>
                  <a:schemeClr val="tx1"/>
                </a:solidFill>
                <a:latin typeface="Arial" panose="020B0604020202020204" pitchFamily="34" charset="0"/>
              </a:defRPr>
            </a:lvl5pPr>
            <a:lvl6pPr marL="2514600" indent="-228600" defTabSz="946150" fontAlgn="base">
              <a:spcBef>
                <a:spcPct val="0"/>
              </a:spcBef>
              <a:spcAft>
                <a:spcPct val="0"/>
              </a:spcAft>
              <a:defRPr>
                <a:solidFill>
                  <a:schemeClr val="tx1"/>
                </a:solidFill>
                <a:latin typeface="Arial" panose="020B0604020202020204" pitchFamily="34" charset="0"/>
              </a:defRPr>
            </a:lvl6pPr>
            <a:lvl7pPr marL="2971800" indent="-228600" defTabSz="946150" fontAlgn="base">
              <a:spcBef>
                <a:spcPct val="0"/>
              </a:spcBef>
              <a:spcAft>
                <a:spcPct val="0"/>
              </a:spcAft>
              <a:defRPr>
                <a:solidFill>
                  <a:schemeClr val="tx1"/>
                </a:solidFill>
                <a:latin typeface="Arial" panose="020B0604020202020204" pitchFamily="34" charset="0"/>
              </a:defRPr>
            </a:lvl7pPr>
            <a:lvl8pPr marL="3429000" indent="-228600" defTabSz="946150" fontAlgn="base">
              <a:spcBef>
                <a:spcPct val="0"/>
              </a:spcBef>
              <a:spcAft>
                <a:spcPct val="0"/>
              </a:spcAft>
              <a:defRPr>
                <a:solidFill>
                  <a:schemeClr val="tx1"/>
                </a:solidFill>
                <a:latin typeface="Arial" panose="020B0604020202020204" pitchFamily="34" charset="0"/>
              </a:defRPr>
            </a:lvl8pPr>
            <a:lvl9pPr marL="3886200" indent="-228600" defTabSz="9461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E5FCDEC-D042-48A5-A22E-0370CCE5B04B}" type="datetime1">
              <a:rPr lang="en-GB" altLang="fr-FR" smtClean="0">
                <a:solidFill>
                  <a:srgbClr val="000000"/>
                </a:solidFill>
                <a:ea typeface="ＭＳ Ｐゴシック" panose="020B0600070205080204" pitchFamily="34" charset="-128"/>
              </a:rPr>
              <a:pPr fontAlgn="base">
                <a:spcBef>
                  <a:spcPct val="0"/>
                </a:spcBef>
                <a:spcAft>
                  <a:spcPct val="0"/>
                </a:spcAft>
              </a:pPr>
              <a:t>12/12/2022</a:t>
            </a:fld>
            <a:endParaRPr lang="en-GB" altLang="fr-FR">
              <a:solidFill>
                <a:srgbClr val="000000"/>
              </a:solidFill>
              <a:ea typeface="ＭＳ Ｐゴシック" panose="020B0600070205080204" pitchFamily="34" charset="-128"/>
            </a:endParaRPr>
          </a:p>
        </p:txBody>
      </p:sp>
      <p:sp>
        <p:nvSpPr>
          <p:cNvPr id="222211"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40966481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Espace réservé de l'image des diapositives 1"/>
          <p:cNvSpPr>
            <a:spLocks noGrp="1" noRot="1" noChangeAspect="1" noTextEdit="1"/>
          </p:cNvSpPr>
          <p:nvPr>
            <p:ph type="sldImg"/>
          </p:nvPr>
        </p:nvSpPr>
        <p:spPr bwMode="auto">
          <a:xfrm>
            <a:off x="563699" y="768350"/>
            <a:ext cx="5981700" cy="3365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Espace réservé des commentaires 1"/>
          <p:cNvSpPr>
            <a:spLocks noGrp="1"/>
          </p:cNvSpPr>
          <p:nvPr>
            <p:ph type="body" sz="quarter" idx="10"/>
          </p:nvPr>
        </p:nvSpPr>
        <p:spPr bwMode="auto">
          <a:xfrm>
            <a:off x="710074" y="4862016"/>
            <a:ext cx="5982511" cy="46050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b="1" u="sng" dirty="0"/>
              <a:t>Commentaires</a:t>
            </a:r>
            <a:r>
              <a:rPr lang="fr-FR" altLang="fr-FR" b="1" dirty="0"/>
              <a:t> :</a:t>
            </a:r>
          </a:p>
          <a:p>
            <a:endParaRPr lang="fr-FR" altLang="fr-FR" b="1" dirty="0"/>
          </a:p>
          <a:p>
            <a:pPr>
              <a:buFontTx/>
              <a:buChar char="•"/>
            </a:pPr>
            <a:r>
              <a:rPr lang="fr-FR" altLang="fr-FR" dirty="0"/>
              <a:t> après la pause déjeuner, </a:t>
            </a:r>
            <a:r>
              <a:rPr lang="fr-FR" altLang="fr-FR" b="1" dirty="0"/>
              <a:t>présenter rapidement</a:t>
            </a:r>
            <a:r>
              <a:rPr lang="fr-FR" altLang="fr-FR" dirty="0"/>
              <a:t> </a:t>
            </a:r>
            <a:r>
              <a:rPr lang="fr-FR" altLang="fr-FR" b="1" dirty="0"/>
              <a:t>les médicaments connus</a:t>
            </a:r>
            <a:r>
              <a:rPr lang="fr-FR" altLang="fr-FR" dirty="0"/>
              <a:t> </a:t>
            </a:r>
            <a:r>
              <a:rPr lang="fr-FR" altLang="fr-FR" b="1" dirty="0"/>
              <a:t>et détailler</a:t>
            </a:r>
            <a:r>
              <a:rPr lang="fr-FR" altLang="fr-FR" dirty="0"/>
              <a:t> </a:t>
            </a:r>
            <a:r>
              <a:rPr lang="fr-FR" altLang="fr-FR" b="1" dirty="0"/>
              <a:t>les nouveaux médicaments</a:t>
            </a:r>
            <a:r>
              <a:rPr lang="fr-FR" altLang="fr-FR" dirty="0"/>
              <a:t> (diapos suivantes)</a:t>
            </a:r>
          </a:p>
          <a:p>
            <a:endParaRPr lang="fr-FR" altLang="fr-FR" dirty="0"/>
          </a:p>
          <a:p>
            <a:pPr eaLnBrk="1" hangingPunct="1"/>
            <a:endParaRPr lang="fr-FR" altLang="fr-FR" dirty="0"/>
          </a:p>
        </p:txBody>
      </p:sp>
    </p:spTree>
    <p:extLst>
      <p:ext uri="{BB962C8B-B14F-4D97-AF65-F5344CB8AC3E}">
        <p14:creationId xmlns:p14="http://schemas.microsoft.com/office/powerpoint/2010/main" val="37473813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582613" y="674688"/>
            <a:ext cx="5986462" cy="3367087"/>
          </a:xfrm>
          <a:ln/>
        </p:spPr>
      </p:sp>
      <p:sp>
        <p:nvSpPr>
          <p:cNvPr id="181250" name="Rectangle 3"/>
          <p:cNvSpPr>
            <a:spLocks noGrp="1"/>
          </p:cNvSpPr>
          <p:nvPr>
            <p:ph type="body" idx="1"/>
          </p:nvPr>
        </p:nvSpPr>
        <p:spPr>
          <a:xfrm>
            <a:off x="703438" y="4894581"/>
            <a:ext cx="5635802" cy="50027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endParaRPr lang="fr-FR" altLang="fr-FR" dirty="0"/>
          </a:p>
          <a:p>
            <a:pPr eaLnBrk="1" hangingPunct="1"/>
            <a:endParaRPr lang="fr-FR" altLang="fr-FR" dirty="0"/>
          </a:p>
          <a:p>
            <a:pPr eaLnBrk="1" hangingPunct="1"/>
            <a:endParaRPr lang="fr-FR" altLang="fr-FR" dirty="0"/>
          </a:p>
          <a:p>
            <a:pPr eaLnBrk="1" hangingPunct="1"/>
            <a:endParaRPr lang="fr-FR" altLang="fr-FR" dirty="0"/>
          </a:p>
        </p:txBody>
      </p:sp>
    </p:spTree>
    <p:extLst>
      <p:ext uri="{BB962C8B-B14F-4D97-AF65-F5344CB8AC3E}">
        <p14:creationId xmlns:p14="http://schemas.microsoft.com/office/powerpoint/2010/main" val="2787809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582613" y="768350"/>
            <a:ext cx="5956300" cy="3349625"/>
          </a:xfrm>
          <a:ln/>
        </p:spPr>
      </p:sp>
      <p:sp>
        <p:nvSpPr>
          <p:cNvPr id="4" name="Espace réservé des notes 3">
            <a:extLst>
              <a:ext uri="{FF2B5EF4-FFF2-40B4-BE49-F238E27FC236}">
                <a16:creationId xmlns:a16="http://schemas.microsoft.com/office/drawing/2014/main" id="{67373227-1EFD-4794-B2E1-F39A6CC5B7E2}"/>
              </a:ext>
            </a:extLst>
          </p:cNvPr>
          <p:cNvSpPr>
            <a:spLocks noGrp="1"/>
          </p:cNvSpPr>
          <p:nvPr>
            <p:ph type="body" sz="quarter" idx="3"/>
          </p:nvPr>
        </p:nvSpPr>
        <p:spPr>
          <a:xfrm>
            <a:off x="710075" y="4862016"/>
            <a:ext cx="6393989" cy="4858299"/>
          </a:xfrm>
        </p:spPr>
        <p:txBody>
          <a:bodyPr/>
          <a:lstStyle/>
          <a:p>
            <a:pPr algn="l"/>
            <a:r>
              <a:rPr lang="fr-FR" b="1" u="sng" dirty="0">
                <a:latin typeface="Arial,Bold"/>
              </a:rPr>
              <a:t>Commentaires</a:t>
            </a:r>
          </a:p>
          <a:p>
            <a:pPr algn="l"/>
            <a:endParaRPr lang="fr-FR" b="1" u="sng" dirty="0">
              <a:latin typeface="Arial,Bold"/>
            </a:endParaRPr>
          </a:p>
          <a:p>
            <a:pPr>
              <a:spcBef>
                <a:spcPts val="0"/>
              </a:spcBef>
            </a:pPr>
            <a:r>
              <a:rPr lang="fr-FR" dirty="0"/>
              <a:t>• </a:t>
            </a:r>
            <a:r>
              <a:rPr lang="fr-FR" b="1" dirty="0">
                <a:latin typeface="Arial,Bold"/>
              </a:rPr>
              <a:t>Présenter l’objectif du module « accompagnement en oncologie »</a:t>
            </a:r>
          </a:p>
          <a:p>
            <a:pPr algn="l"/>
            <a:r>
              <a:rPr lang="fr-FR" altLang="fr-FR" sz="1800" dirty="0">
                <a:solidFill>
                  <a:srgbClr val="000000"/>
                </a:solidFill>
                <a:sym typeface="Webdings" panose="05030102010509060703" pitchFamily="18" charset="2"/>
              </a:rPr>
              <a:t></a:t>
            </a:r>
            <a:r>
              <a:rPr lang="fr-FR" sz="1800" dirty="0">
                <a:latin typeface="Webdings" panose="05030102010509060703" pitchFamily="18" charset="2"/>
              </a:rPr>
              <a:t> </a:t>
            </a:r>
            <a:r>
              <a:rPr lang="fr-FR" i="1" dirty="0"/>
              <a:t>A la fin de cette formation, vous aurez réactivé et mis en pratique vos connaissances et</a:t>
            </a:r>
          </a:p>
          <a:p>
            <a:pPr algn="l"/>
            <a:r>
              <a:rPr lang="fr-FR" i="1" dirty="0"/>
              <a:t>en acquis de nouvelles. Vous serez capables de les intégrer dans votre pratique pour </a:t>
            </a:r>
            <a:r>
              <a:rPr lang="fr-FR" b="1" i="1" dirty="0"/>
              <a:t>accompagner vos patients atteints de cancer, aux différentes étapes de leur parcours de soin (de l’annonce à l’après cancer), et leur permettre ainsi de mieux supporter leur traitement.</a:t>
            </a:r>
          </a:p>
          <a:p>
            <a:r>
              <a:rPr lang="fr-FR" i="1" dirty="0"/>
              <a:t>Si vous connaissez les traitements anti-cancéreux prescrits, vous pourrez notamment </a:t>
            </a:r>
            <a:r>
              <a:rPr lang="fr-FR" b="1" i="1" dirty="0"/>
              <a:t>contribuer à gérer leurs effets indésirables pour en améliorer l’observance et améliorer la qualité de vie de vos patients. </a:t>
            </a:r>
          </a:p>
          <a:p>
            <a:pPr algn="l"/>
            <a:endParaRPr lang="fr-FR" b="1" i="1" dirty="0"/>
          </a:p>
          <a:p>
            <a:pPr algn="l"/>
            <a:r>
              <a:rPr lang="fr-FR" dirty="0"/>
              <a:t>• </a:t>
            </a:r>
            <a:r>
              <a:rPr lang="fr-FR" b="1" dirty="0">
                <a:latin typeface="Arial,Bold"/>
              </a:rPr>
              <a:t>Insister sur la </a:t>
            </a:r>
            <a:r>
              <a:rPr lang="fr-FR" b="1" dirty="0" err="1">
                <a:latin typeface="Arial,Bold"/>
              </a:rPr>
              <a:t>pro-activité</a:t>
            </a:r>
            <a:r>
              <a:rPr lang="fr-FR" b="1" dirty="0">
                <a:latin typeface="Arial,Bold"/>
              </a:rPr>
              <a:t> de leur conseil en première intention</a:t>
            </a:r>
            <a:endParaRPr lang="fr-FR" dirty="0"/>
          </a:p>
        </p:txBody>
      </p:sp>
    </p:spTree>
    <p:extLst>
      <p:ext uri="{BB962C8B-B14F-4D97-AF65-F5344CB8AC3E}">
        <p14:creationId xmlns:p14="http://schemas.microsoft.com/office/powerpoint/2010/main" val="32705502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393989" cy="4605085"/>
          </a:xfrm>
        </p:spPr>
        <p:txBody>
          <a:bodyPr/>
          <a:lstStyle/>
          <a:p>
            <a:r>
              <a:rPr lang="fr-FR" altLang="fr-FR" b="1" u="sng" dirty="0"/>
              <a:t>Commentaires</a:t>
            </a:r>
            <a:r>
              <a:rPr lang="fr-FR" altLang="fr-FR" dirty="0"/>
              <a:t> </a:t>
            </a:r>
          </a:p>
          <a:p>
            <a:endParaRPr lang="fr-FR" altLang="fr-FR" dirty="0"/>
          </a:p>
          <a:p>
            <a:pPr>
              <a:buFont typeface="Arial" panose="020B0604020202020204" pitchFamily="34" charset="0"/>
              <a:buChar char="•"/>
            </a:pPr>
            <a:r>
              <a:rPr lang="fr-FR" altLang="fr-FR" dirty="0"/>
              <a:t> A la suite de l’activité des dominos et en fonction du niveau du groupe, </a:t>
            </a:r>
            <a:r>
              <a:rPr lang="fr-FR" altLang="fr-FR" b="1" dirty="0"/>
              <a:t>présenter rapidement</a:t>
            </a:r>
            <a:r>
              <a:rPr lang="fr-FR" altLang="fr-FR" dirty="0"/>
              <a:t> </a:t>
            </a:r>
            <a:r>
              <a:rPr lang="fr-FR" altLang="fr-FR" b="1" dirty="0"/>
              <a:t>les médicaments connus</a:t>
            </a:r>
            <a:r>
              <a:rPr lang="fr-FR" altLang="fr-FR" dirty="0"/>
              <a:t> </a:t>
            </a:r>
            <a:r>
              <a:rPr lang="fr-FR" altLang="fr-FR" b="1" dirty="0"/>
              <a:t>et détailler</a:t>
            </a:r>
            <a:r>
              <a:rPr lang="fr-FR" altLang="fr-FR" dirty="0"/>
              <a:t> </a:t>
            </a:r>
            <a:r>
              <a:rPr lang="fr-FR" altLang="fr-FR" b="1" dirty="0"/>
              <a:t>les nouveaux ou ceux moins maitrisés</a:t>
            </a:r>
            <a:endParaRPr lang="fr-FR" altLang="fr-FR" dirty="0"/>
          </a:p>
          <a:p>
            <a:pPr>
              <a:spcBef>
                <a:spcPts val="0"/>
              </a:spcBef>
            </a:pPr>
            <a:endParaRPr lang="fr-FR" altLang="fr-FR" dirty="0"/>
          </a:p>
          <a:p>
            <a:pPr>
              <a:spcBef>
                <a:spcPts val="0"/>
              </a:spcBef>
            </a:pPr>
            <a:r>
              <a:rPr lang="fr-FR" altLang="fr-FR" dirty="0"/>
              <a:t>Les brûlures digestives sont liées à une mucite (destruction des muqueuses digestives) entraînant une gastrite pouvant être associée à une œsophagite.</a:t>
            </a:r>
          </a:p>
          <a:p>
            <a:r>
              <a:rPr lang="fr-FR" altLang="fr-FR" dirty="0"/>
              <a:t>L’acidité gastrique va augmenter les lésions muqueuses induites directement par la chimiothérapie. Une surinfection par une mycose peut également aggraver la symptomatologie.</a:t>
            </a:r>
          </a:p>
          <a:p>
            <a:endParaRPr lang="fr-FR" altLang="fr-FR" dirty="0"/>
          </a:p>
          <a:p>
            <a:r>
              <a:rPr lang="fr-FR" altLang="fr-FR" dirty="0"/>
              <a:t>Le traitement allopathique repose sur :</a:t>
            </a:r>
          </a:p>
          <a:p>
            <a:r>
              <a:rPr lang="fr-FR" altLang="fr-FR" dirty="0"/>
              <a:t>– Antiacides</a:t>
            </a:r>
          </a:p>
          <a:p>
            <a:r>
              <a:rPr lang="fr-FR" altLang="fr-FR" dirty="0"/>
              <a:t>– Inhibiteurs de la pompe à protons (IPP)</a:t>
            </a:r>
          </a:p>
          <a:p>
            <a:r>
              <a:rPr lang="fr-FR" altLang="fr-FR" dirty="0"/>
              <a:t>– +/- antimycotique si nécessaire</a:t>
            </a:r>
          </a:p>
          <a:p>
            <a:endParaRPr lang="fr-FR" altLang="fr-FR" dirty="0"/>
          </a:p>
          <a:p>
            <a:r>
              <a:rPr lang="fr-FR" altLang="fr-FR" dirty="0"/>
              <a:t>Certaines équipes prescrivent systématiquement un IPP pendant toute la durée de la chimiothérapie à titre préventif</a:t>
            </a:r>
          </a:p>
          <a:p>
            <a:endParaRPr lang="fr-FR" dirty="0"/>
          </a:p>
        </p:txBody>
      </p:sp>
    </p:spTree>
    <p:extLst>
      <p:ext uri="{BB962C8B-B14F-4D97-AF65-F5344CB8AC3E}">
        <p14:creationId xmlns:p14="http://schemas.microsoft.com/office/powerpoint/2010/main" val="2881528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4" y="4560492"/>
            <a:ext cx="6304400" cy="4906609"/>
          </a:xfrm>
        </p:spPr>
        <p:txBody>
          <a:bodyPr/>
          <a:lstStyle/>
          <a:p>
            <a:r>
              <a:rPr lang="fr-FR" altLang="fr-FR" b="1" u="sng" dirty="0"/>
              <a:t>Commentaires</a:t>
            </a:r>
          </a:p>
          <a:p>
            <a:r>
              <a:rPr lang="fr-FR" altLang="fr-FR" dirty="0"/>
              <a:t> </a:t>
            </a:r>
          </a:p>
          <a:p>
            <a:pPr>
              <a:spcBef>
                <a:spcPts val="0"/>
              </a:spcBef>
            </a:pPr>
            <a:r>
              <a:rPr lang="fr-FR" altLang="fr-FR" dirty="0"/>
              <a:t>Les nausées et vomissements sont parmi les effets secondaires des traitements </a:t>
            </a:r>
            <a:r>
              <a:rPr lang="fr-FR" altLang="fr-FR" dirty="0" err="1"/>
              <a:t>anti-cancer</a:t>
            </a:r>
            <a:r>
              <a:rPr lang="fr-FR" altLang="fr-FR" dirty="0"/>
              <a:t> les plus fréquents et les plus craints par les patients.</a:t>
            </a:r>
          </a:p>
          <a:p>
            <a:r>
              <a:rPr lang="fr-FR" altLang="fr-FR" dirty="0"/>
              <a:t>Toute chimiothérapie peut entraîner des nausées-vomissements. Cependant, les protocoles sont classés en peu, moyennement et fortement émétisants et des guides de bonne pratique de leurs prises en charge sont régulièrement publiés et mis à jour (www.afsos.org).</a:t>
            </a:r>
          </a:p>
          <a:p>
            <a:r>
              <a:rPr lang="fr-FR" altLang="fr-FR" dirty="0"/>
              <a:t>Les nausées-vomissements peuvent être immédiats (le jour de la chimiothérapie et dans les 24h) ou retardées de 48 heures à 5 jours après la séance.</a:t>
            </a:r>
          </a:p>
          <a:p>
            <a:endParaRPr lang="fr-FR" altLang="fr-FR" dirty="0"/>
          </a:p>
          <a:p>
            <a:r>
              <a:rPr lang="fr-FR" altLang="fr-FR" dirty="0"/>
              <a:t>Des médicaments antiémétiques sont généralement prescrits, dont les principaux sont : </a:t>
            </a:r>
          </a:p>
          <a:p>
            <a:pPr>
              <a:buFontTx/>
              <a:buChar char="•"/>
            </a:pPr>
            <a:r>
              <a:rPr lang="fr-FR" altLang="fr-FR" dirty="0"/>
              <a:t> Antagonistes des récepteurs 5-HT3 ou sétrons, surtout en prévention des NVCI aigus : </a:t>
            </a:r>
            <a:r>
              <a:rPr lang="fr-FR" altLang="fr-FR" dirty="0" err="1"/>
              <a:t>ondasétron</a:t>
            </a:r>
            <a:r>
              <a:rPr lang="fr-FR" altLang="fr-FR" dirty="0"/>
              <a:t> ( Zophren®) et </a:t>
            </a:r>
            <a:r>
              <a:rPr lang="fr-FR" altLang="fr-FR" dirty="0" err="1"/>
              <a:t>granisétron</a:t>
            </a:r>
            <a:r>
              <a:rPr lang="fr-FR" altLang="fr-FR" dirty="0"/>
              <a:t> ( </a:t>
            </a:r>
            <a:r>
              <a:rPr lang="fr-FR" altLang="fr-FR" dirty="0" err="1"/>
              <a:t>Kytril</a:t>
            </a:r>
            <a:r>
              <a:rPr lang="fr-FR" altLang="fr-FR" dirty="0"/>
              <a:t>®)</a:t>
            </a:r>
          </a:p>
          <a:p>
            <a:pPr>
              <a:buFontTx/>
              <a:buChar char="•"/>
            </a:pPr>
            <a:r>
              <a:rPr lang="fr-FR" altLang="fr-FR" dirty="0"/>
              <a:t> Antagonistes des récepteurs NK1 centraux, dans les NVCI retardés : </a:t>
            </a:r>
            <a:r>
              <a:rPr lang="fr-FR" altLang="fr-FR" dirty="0" err="1"/>
              <a:t>aprépitant</a:t>
            </a:r>
            <a:r>
              <a:rPr lang="fr-FR" altLang="fr-FR" dirty="0"/>
              <a:t> (</a:t>
            </a:r>
            <a:r>
              <a:rPr lang="fr-FR" altLang="fr-FR" dirty="0" err="1"/>
              <a:t>Emend</a:t>
            </a:r>
            <a:r>
              <a:rPr lang="fr-FR" altLang="fr-FR" dirty="0"/>
              <a:t>®)</a:t>
            </a:r>
          </a:p>
          <a:p>
            <a:pPr>
              <a:buFontTx/>
              <a:buChar char="•"/>
            </a:pPr>
            <a:r>
              <a:rPr lang="fr-FR" altLang="fr-FR" dirty="0"/>
              <a:t> Antagonistes des récepteurs à la dopamine de type 2 ( anti-D2) pour les chimiothérapies faiblement émétisantes, en raison d’une efficacité limitée( métoclopramide, halopéridol, </a:t>
            </a:r>
            <a:r>
              <a:rPr lang="fr-FR" altLang="fr-FR" dirty="0" err="1"/>
              <a:t>alizapride</a:t>
            </a:r>
            <a:r>
              <a:rPr lang="fr-FR" altLang="fr-FR" dirty="0"/>
              <a:t>…)</a:t>
            </a:r>
          </a:p>
          <a:p>
            <a:pPr>
              <a:buFontTx/>
              <a:buChar char="•"/>
            </a:pPr>
            <a:r>
              <a:rPr lang="fr-FR" altLang="fr-FR" dirty="0"/>
              <a:t> Corticoïdes dans la prévention des nausées et vomissements retardés</a:t>
            </a:r>
          </a:p>
          <a:p>
            <a:pPr>
              <a:buFontTx/>
              <a:buChar char="•"/>
            </a:pPr>
            <a:r>
              <a:rPr lang="fr-FR" altLang="fr-FR" dirty="0"/>
              <a:t> Benzodiazépines (alprazolam ) en prophylaxie secondaire</a:t>
            </a:r>
          </a:p>
          <a:p>
            <a:endParaRPr lang="fr-FR" altLang="fr-FR" dirty="0"/>
          </a:p>
          <a:p>
            <a:r>
              <a:rPr lang="fr-FR" altLang="fr-FR" dirty="0"/>
              <a:t>Les sétrons et l’</a:t>
            </a:r>
            <a:r>
              <a:rPr lang="fr-FR" altLang="fr-FR" dirty="0" err="1"/>
              <a:t>aprépitant</a:t>
            </a:r>
            <a:r>
              <a:rPr lang="fr-FR" altLang="fr-FR" dirty="0"/>
              <a:t> sont des médicaments d’exception</a:t>
            </a:r>
          </a:p>
          <a:p>
            <a:endParaRPr lang="fr-FR" dirty="0"/>
          </a:p>
        </p:txBody>
      </p:sp>
    </p:spTree>
    <p:extLst>
      <p:ext uri="{BB962C8B-B14F-4D97-AF65-F5344CB8AC3E}">
        <p14:creationId xmlns:p14="http://schemas.microsoft.com/office/powerpoint/2010/main" val="1411812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190741" cy="4605085"/>
          </a:xfrm>
        </p:spPr>
        <p:txBody>
          <a:bodyPr/>
          <a:lstStyle/>
          <a:p>
            <a:r>
              <a:rPr lang="fr-FR" altLang="fr-FR" b="1" u="sng" dirty="0"/>
              <a:t>Commentaires</a:t>
            </a:r>
            <a:r>
              <a:rPr lang="fr-FR" altLang="fr-FR" dirty="0"/>
              <a:t> </a:t>
            </a:r>
          </a:p>
          <a:p>
            <a:endParaRPr lang="fr-FR" altLang="fr-FR" dirty="0"/>
          </a:p>
          <a:p>
            <a:pPr>
              <a:spcBef>
                <a:spcPts val="0"/>
              </a:spcBef>
              <a:buFontTx/>
              <a:buChar char="•"/>
            </a:pPr>
            <a:r>
              <a:rPr lang="fr-FR" altLang="fr-FR" b="1" dirty="0"/>
              <a:t> Proposer des conseils complémentaires</a:t>
            </a:r>
            <a:r>
              <a:rPr lang="fr-FR" altLang="fr-FR" dirty="0"/>
              <a:t> pour l’accompagnement du patient : </a:t>
            </a:r>
          </a:p>
          <a:p>
            <a:pPr marL="266783" lvl="1" indent="-87340">
              <a:buFontTx/>
              <a:buChar char="-"/>
            </a:pPr>
            <a:r>
              <a:rPr lang="fr-FR" altLang="fr-FR" dirty="0"/>
              <a:t>bien s’hydrater, en dehors des repas (possibilité de boissons gazeuses)</a:t>
            </a:r>
          </a:p>
          <a:p>
            <a:pPr marL="266783" lvl="1" indent="-87340">
              <a:buFontTx/>
              <a:buChar char="-"/>
            </a:pPr>
            <a:r>
              <a:rPr lang="fr-FR" altLang="fr-FR" dirty="0"/>
              <a:t>fractionner les repas, en petites quantités, lentement et en mastiquant bien</a:t>
            </a:r>
          </a:p>
          <a:p>
            <a:pPr marL="266783" lvl="1" indent="-87340">
              <a:buFontTx/>
              <a:buChar char="-"/>
            </a:pPr>
            <a:r>
              <a:rPr lang="fr-FR" altLang="fr-FR" dirty="0"/>
              <a:t>préférer les repas froids, sans odeurs</a:t>
            </a:r>
          </a:p>
          <a:p>
            <a:pPr marL="266783" lvl="1" indent="-87340">
              <a:buFontTx/>
              <a:buChar char="-"/>
            </a:pPr>
            <a:r>
              <a:rPr lang="fr-FR" altLang="fr-FR" dirty="0"/>
              <a:t>éviter les repas gras, les aliments épicés ou trop sucrés</a:t>
            </a:r>
          </a:p>
          <a:p>
            <a:pPr marL="266783" lvl="1" indent="-87340">
              <a:buFontTx/>
              <a:buChar char="-"/>
            </a:pPr>
            <a:r>
              <a:rPr lang="fr-FR" altLang="fr-FR" dirty="0"/>
              <a:t>éviter de s’allonger après les repas</a:t>
            </a:r>
          </a:p>
          <a:p>
            <a:pPr marL="266783" lvl="1" indent="-87340"/>
            <a:endParaRPr lang="fr-FR" altLang="fr-FR" dirty="0"/>
          </a:p>
          <a:p>
            <a:endParaRPr lang="fr-FR" dirty="0"/>
          </a:p>
        </p:txBody>
      </p:sp>
    </p:spTree>
    <p:extLst>
      <p:ext uri="{BB962C8B-B14F-4D97-AF65-F5344CB8AC3E}">
        <p14:creationId xmlns:p14="http://schemas.microsoft.com/office/powerpoint/2010/main" val="34667836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597613"/>
            <a:ext cx="6228368" cy="4869488"/>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Quasiment tout traitement </a:t>
            </a:r>
            <a:r>
              <a:rPr lang="fr-FR" altLang="fr-FR" dirty="0" err="1"/>
              <a:t>anti-cancer</a:t>
            </a:r>
            <a:r>
              <a:rPr lang="fr-FR" altLang="fr-FR" dirty="0"/>
              <a:t> peut donner de la diarrhée. Les plus fréquents sont le </a:t>
            </a:r>
            <a:r>
              <a:rPr lang="fr-FR" altLang="fr-FR" dirty="0" err="1"/>
              <a:t>fluoro</a:t>
            </a:r>
            <a:r>
              <a:rPr lang="fr-FR" altLang="fr-FR" dirty="0"/>
              <a:t>-uracile, la </a:t>
            </a:r>
            <a:r>
              <a:rPr lang="fr-FR" altLang="fr-FR" dirty="0" err="1"/>
              <a:t>capécitabine</a:t>
            </a:r>
            <a:r>
              <a:rPr lang="fr-FR" altLang="fr-FR" dirty="0"/>
              <a:t> (</a:t>
            </a:r>
            <a:r>
              <a:rPr lang="fr-FR" altLang="fr-FR" dirty="0" err="1"/>
              <a:t>Xéloda</a:t>
            </a:r>
            <a:r>
              <a:rPr lang="fr-FR" altLang="fr-FR" baseline="30000" dirty="0"/>
              <a:t>®</a:t>
            </a:r>
            <a:r>
              <a:rPr lang="fr-FR" altLang="fr-FR" dirty="0"/>
              <a:t>) et l’</a:t>
            </a:r>
            <a:r>
              <a:rPr lang="fr-FR" altLang="fr-FR" dirty="0" err="1"/>
              <a:t>irinotécan</a:t>
            </a:r>
            <a:r>
              <a:rPr lang="fr-FR" altLang="fr-FR" dirty="0"/>
              <a:t> (</a:t>
            </a:r>
            <a:r>
              <a:rPr lang="fr-FR" altLang="fr-FR" dirty="0" err="1"/>
              <a:t>Campto</a:t>
            </a:r>
            <a:r>
              <a:rPr lang="fr-FR" altLang="fr-FR" baseline="30000" dirty="0"/>
              <a:t>®</a:t>
            </a:r>
            <a:r>
              <a:rPr lang="fr-FR" altLang="fr-FR" dirty="0"/>
              <a:t>) souvent associés dans un même protocole. Les thérapies ciblées, notamment les </a:t>
            </a:r>
            <a:r>
              <a:rPr lang="fr-FR" altLang="fr-FR" dirty="0" err="1"/>
              <a:t>antityrosine</a:t>
            </a:r>
            <a:r>
              <a:rPr lang="fr-FR" altLang="fr-FR" dirty="0"/>
              <a:t> kinase, sont souvent responsables de ce symptôme.</a:t>
            </a:r>
          </a:p>
          <a:p>
            <a:endParaRPr lang="fr-FR" altLang="fr-FR" dirty="0"/>
          </a:p>
          <a:p>
            <a:r>
              <a:rPr lang="fr-FR" altLang="fr-FR" dirty="0"/>
              <a:t>Comme tous les effets indésirables, les diarrhées sont gradées :</a:t>
            </a:r>
          </a:p>
          <a:p>
            <a:r>
              <a:rPr lang="fr-FR" altLang="fr-FR" dirty="0"/>
              <a:t>- </a:t>
            </a:r>
            <a:r>
              <a:rPr lang="fr-FR" altLang="fr-FR" b="1" dirty="0"/>
              <a:t>Grade 0</a:t>
            </a:r>
            <a:r>
              <a:rPr lang="fr-FR" altLang="fr-FR" dirty="0"/>
              <a:t> : aucune </a:t>
            </a:r>
          </a:p>
          <a:p>
            <a:r>
              <a:rPr lang="fr-FR" altLang="fr-FR" dirty="0"/>
              <a:t>- </a:t>
            </a:r>
            <a:r>
              <a:rPr lang="fr-FR" altLang="fr-FR" b="1" dirty="0"/>
              <a:t>Grade 1</a:t>
            </a:r>
            <a:r>
              <a:rPr lang="fr-FR" altLang="fr-FR" dirty="0"/>
              <a:t> : passagère, &lt; 2 jours </a:t>
            </a:r>
          </a:p>
          <a:p>
            <a:r>
              <a:rPr lang="fr-FR" altLang="fr-FR" dirty="0"/>
              <a:t>- </a:t>
            </a:r>
            <a:r>
              <a:rPr lang="fr-FR" altLang="fr-FR" b="1" dirty="0"/>
              <a:t>Grade 2</a:t>
            </a:r>
            <a:r>
              <a:rPr lang="fr-FR" altLang="fr-FR" dirty="0"/>
              <a:t> : tolérable, &gt; 2 jours </a:t>
            </a:r>
          </a:p>
          <a:p>
            <a:r>
              <a:rPr lang="fr-FR" altLang="fr-FR" dirty="0"/>
              <a:t>- </a:t>
            </a:r>
            <a:r>
              <a:rPr lang="fr-FR" altLang="fr-FR" b="1" dirty="0"/>
              <a:t>Grade 3</a:t>
            </a:r>
            <a:r>
              <a:rPr lang="fr-FR" altLang="fr-FR" dirty="0"/>
              <a:t> : intolérable, requérant un traitement </a:t>
            </a:r>
          </a:p>
          <a:p>
            <a:r>
              <a:rPr lang="fr-FR" altLang="fr-FR" dirty="0"/>
              <a:t>- </a:t>
            </a:r>
            <a:r>
              <a:rPr lang="fr-FR" altLang="fr-FR" b="1" dirty="0"/>
              <a:t>Grade 4</a:t>
            </a:r>
            <a:r>
              <a:rPr lang="fr-FR" altLang="fr-FR" dirty="0"/>
              <a:t> : déshydratation / diarrhée hémorragique </a:t>
            </a:r>
          </a:p>
          <a:p>
            <a:endParaRPr lang="fr-FR" altLang="fr-FR" dirty="0"/>
          </a:p>
          <a:p>
            <a:r>
              <a:rPr lang="fr-FR" altLang="fr-FR" dirty="0"/>
              <a:t>Il n’y a pas de traitement spécifique des diarrhées liées à la chimiothérapie ou autre traitement </a:t>
            </a:r>
            <a:r>
              <a:rPr lang="fr-FR" altLang="fr-FR" dirty="0" err="1"/>
              <a:t>anti-cancer</a:t>
            </a:r>
            <a:r>
              <a:rPr lang="fr-FR" altLang="fr-FR" dirty="0"/>
              <a:t>. </a:t>
            </a:r>
          </a:p>
          <a:p>
            <a:r>
              <a:rPr lang="fr-FR" altLang="fr-FR" dirty="0"/>
              <a:t>Sont donc souvent prescrits des antidiarrhéiques oraux type lopéramide souvent associé à un pansement digestif, du diosmectite (Smecta</a:t>
            </a:r>
            <a:r>
              <a:rPr lang="fr-FR" altLang="fr-FR" baseline="30000" dirty="0"/>
              <a:t>®</a:t>
            </a:r>
            <a:r>
              <a:rPr lang="fr-FR" altLang="fr-FR" dirty="0"/>
              <a:t>), une réhydratation orale ou intraveineuse et des conseils alimentaires.</a:t>
            </a:r>
          </a:p>
          <a:p>
            <a:endParaRPr lang="fr-FR" dirty="0"/>
          </a:p>
        </p:txBody>
      </p:sp>
    </p:spTree>
    <p:extLst>
      <p:ext uri="{BB962C8B-B14F-4D97-AF65-F5344CB8AC3E}">
        <p14:creationId xmlns:p14="http://schemas.microsoft.com/office/powerpoint/2010/main" val="41298740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altLang="fr-FR" b="1" u="sng" dirty="0"/>
              <a:t>Commentaires</a:t>
            </a:r>
            <a:r>
              <a:rPr lang="fr-FR" altLang="fr-FR" dirty="0"/>
              <a:t> </a:t>
            </a:r>
          </a:p>
          <a:p>
            <a:endParaRPr lang="fr-FR" altLang="fr-FR" dirty="0"/>
          </a:p>
          <a:p>
            <a:pPr>
              <a:spcBef>
                <a:spcPts val="0"/>
              </a:spcBef>
              <a:buFontTx/>
              <a:buChar char="•"/>
            </a:pPr>
            <a:r>
              <a:rPr lang="fr-FR" altLang="fr-FR" b="1" dirty="0"/>
              <a:t> Proposer des conseils complémentaires</a:t>
            </a:r>
            <a:r>
              <a:rPr lang="fr-FR" altLang="fr-FR" dirty="0"/>
              <a:t> pour l’accompagnement du patient : </a:t>
            </a:r>
          </a:p>
          <a:p>
            <a:pPr marL="266783" lvl="1" indent="-85752">
              <a:buFontTx/>
              <a:buChar char="-"/>
            </a:pPr>
            <a:r>
              <a:rPr lang="fr-FR" altLang="fr-FR" dirty="0"/>
              <a:t>privilégier une alimentation pauvre en fibres (à base de riz, pâtes, pommes vapeur, bananes bien mûres, gelée de coing, fromage à pâte cuite, biscottes, carottes) </a:t>
            </a:r>
          </a:p>
          <a:p>
            <a:pPr marL="266783" lvl="1" indent="-85752">
              <a:buFontTx/>
              <a:buChar char="-"/>
            </a:pPr>
            <a:r>
              <a:rPr lang="fr-FR" altLang="fr-FR" dirty="0"/>
              <a:t>évitez les boissons glacées, le café, les produits laitiers, les légumes crus, les céréales et le pain complet.</a:t>
            </a:r>
          </a:p>
          <a:p>
            <a:pPr marL="266783" lvl="1" indent="-85752">
              <a:buFontTx/>
              <a:buChar char="-"/>
            </a:pPr>
            <a:r>
              <a:rPr lang="fr-FR" altLang="fr-FR" dirty="0"/>
              <a:t>boire au moins deux litres de liquides (eau, thé, tisane, bouillon de légumes, eau de riz, jus de carottes, sodas à température ambiante)</a:t>
            </a:r>
          </a:p>
          <a:p>
            <a:pPr marL="266783" lvl="1" indent="-85752">
              <a:buFontTx/>
              <a:buChar char="-"/>
            </a:pPr>
            <a:endParaRPr lang="fr-FR" altLang="fr-FR" dirty="0">
              <a:sym typeface="MS Outlook" panose="05010100010000000000" pitchFamily="2" charset="2"/>
            </a:endParaRPr>
          </a:p>
          <a:p>
            <a:pPr>
              <a:buFont typeface="MS Outlook" panose="05010100010000000000" pitchFamily="2" charset="2"/>
              <a:buChar char="A"/>
            </a:pPr>
            <a:r>
              <a:rPr lang="fr-FR" altLang="fr-FR" b="1" dirty="0"/>
              <a:t> WARNING</a:t>
            </a:r>
            <a:r>
              <a:rPr lang="fr-FR" altLang="fr-FR" dirty="0">
                <a:sym typeface="MS Outlook" panose="05010100010000000000" pitchFamily="2" charset="2"/>
              </a:rPr>
              <a:t> </a:t>
            </a:r>
          </a:p>
          <a:p>
            <a:pPr>
              <a:buFont typeface="MS Outlook" panose="05010100010000000000" pitchFamily="2" charset="2"/>
              <a:buNone/>
            </a:pPr>
            <a:r>
              <a:rPr lang="fr-FR" altLang="fr-FR" b="1" dirty="0"/>
              <a:t>Il est important </a:t>
            </a:r>
            <a:r>
              <a:rPr lang="fr-FR" altLang="fr-FR" dirty="0"/>
              <a:t>de signaler </a:t>
            </a:r>
            <a:r>
              <a:rPr lang="fr-FR" altLang="fr-FR" b="1" dirty="0"/>
              <a:t>très rapidement </a:t>
            </a:r>
            <a:r>
              <a:rPr lang="fr-FR" altLang="fr-FR" dirty="0"/>
              <a:t>les diarrhées de grades 2, 3 ou 4 au médecin, en particulier les patients sous </a:t>
            </a:r>
            <a:r>
              <a:rPr lang="fr-FR" altLang="fr-FR" dirty="0" err="1"/>
              <a:t>Xéloda</a:t>
            </a:r>
            <a:r>
              <a:rPr lang="fr-FR" altLang="fr-FR" baseline="30000" dirty="0"/>
              <a:t>®</a:t>
            </a:r>
            <a:r>
              <a:rPr lang="fr-FR" altLang="fr-FR" dirty="0"/>
              <a:t> (obligation d’arrêt du traitement jusqu’à résolution des diarrhées ou régression à une intensité de grade 1) </a:t>
            </a:r>
            <a:endParaRPr lang="fr-FR" altLang="fr-FR" b="1" dirty="0">
              <a:solidFill>
                <a:srgbClr val="FF3300"/>
              </a:solidFill>
            </a:endParaRPr>
          </a:p>
          <a:p>
            <a:r>
              <a:rPr lang="fr-FR" altLang="fr-FR" dirty="0"/>
              <a:t>Attention à la diarrhée grave qui déshydrate rapidement et risque d’entraîner une hypokaliémie mortelle.</a:t>
            </a:r>
          </a:p>
          <a:p>
            <a:endParaRPr lang="fr-FR" dirty="0"/>
          </a:p>
        </p:txBody>
      </p:sp>
    </p:spTree>
    <p:extLst>
      <p:ext uri="{BB962C8B-B14F-4D97-AF65-F5344CB8AC3E}">
        <p14:creationId xmlns:p14="http://schemas.microsoft.com/office/powerpoint/2010/main" val="38743049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altLang="fr-FR" b="1" u="sng" dirty="0"/>
              <a:t>Commentaires</a:t>
            </a:r>
            <a:r>
              <a:rPr lang="fr-FR" altLang="fr-FR" dirty="0"/>
              <a:t> </a:t>
            </a:r>
          </a:p>
          <a:p>
            <a:endParaRPr lang="fr-FR" altLang="fr-FR" dirty="0"/>
          </a:p>
          <a:p>
            <a:pPr>
              <a:spcBef>
                <a:spcPts val="0"/>
              </a:spcBef>
              <a:buFontTx/>
              <a:buChar char="•"/>
            </a:pPr>
            <a:r>
              <a:rPr lang="fr-FR" altLang="fr-FR" b="1" dirty="0"/>
              <a:t> Proposer des conseils complémentaires</a:t>
            </a:r>
            <a:r>
              <a:rPr lang="fr-FR" altLang="fr-FR" dirty="0"/>
              <a:t> pour l’accompagnement du patient : </a:t>
            </a:r>
          </a:p>
          <a:p>
            <a:pPr marL="266783" lvl="1" indent="-87340">
              <a:buFontTx/>
              <a:buChar char="-"/>
            </a:pPr>
            <a:r>
              <a:rPr lang="fr-FR" altLang="fr-FR" dirty="0"/>
              <a:t>privilégier une alimentation riche en fibres (légumes verts, fruits, pain complet ou au son…) </a:t>
            </a:r>
          </a:p>
          <a:p>
            <a:pPr marL="266783" lvl="1" indent="-87340">
              <a:buFontTx/>
              <a:buChar char="-"/>
            </a:pPr>
            <a:r>
              <a:rPr lang="fr-FR" altLang="fr-FR" dirty="0"/>
              <a:t>boire au moins 2 litres par jour</a:t>
            </a:r>
          </a:p>
          <a:p>
            <a:pPr marL="266783" lvl="1" indent="-87340"/>
            <a:endParaRPr lang="fr-FR" altLang="fr-FR" dirty="0">
              <a:sym typeface="MS Outlook" panose="05010100010000000000" pitchFamily="2" charset="2"/>
            </a:endParaRPr>
          </a:p>
          <a:p>
            <a:pPr>
              <a:buFont typeface="MS Outlook" panose="05010100010000000000" pitchFamily="2" charset="2"/>
              <a:buChar char="A"/>
            </a:pPr>
            <a:r>
              <a:rPr lang="fr-FR" altLang="fr-FR" b="1" dirty="0"/>
              <a:t> WARNING</a:t>
            </a:r>
            <a:r>
              <a:rPr lang="fr-FR" altLang="fr-FR" dirty="0">
                <a:sym typeface="MS Outlook" panose="05010100010000000000" pitchFamily="2" charset="2"/>
              </a:rPr>
              <a:t> </a:t>
            </a:r>
          </a:p>
          <a:p>
            <a:pPr>
              <a:buFont typeface="MS Outlook" panose="05010100010000000000" pitchFamily="2" charset="2"/>
              <a:buNone/>
            </a:pPr>
            <a:r>
              <a:rPr lang="fr-FR" altLang="fr-FR" dirty="0">
                <a:sym typeface="MS Outlook" panose="05010100010000000000" pitchFamily="2" charset="2"/>
              </a:rPr>
              <a:t>Attention à une constipation qui apparaît ou s’aggrave : elle peut être en rapport avec une évolution de la maladie cancéreuse ou une complication grave des traitements (occlusion) notamment si elle s’accompagne de nausées, vomissements et de signes généraux.</a:t>
            </a:r>
          </a:p>
          <a:p>
            <a:endParaRPr lang="fr-FR" dirty="0"/>
          </a:p>
        </p:txBody>
      </p:sp>
    </p:spTree>
    <p:extLst>
      <p:ext uri="{BB962C8B-B14F-4D97-AF65-F5344CB8AC3E}">
        <p14:creationId xmlns:p14="http://schemas.microsoft.com/office/powerpoint/2010/main" val="40728809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Rot="1" noChangeAspect="1" noChangeArrowheads="1" noTextEdit="1"/>
          </p:cNvSpPr>
          <p:nvPr>
            <p:ph type="sldImg"/>
          </p:nvPr>
        </p:nvSpPr>
        <p:spPr>
          <a:xfrm>
            <a:off x="557213" y="768350"/>
            <a:ext cx="6016625" cy="3384550"/>
          </a:xfrm>
          <a:ln/>
        </p:spPr>
      </p:sp>
      <p:sp>
        <p:nvSpPr>
          <p:cNvPr id="193538" name="Rectangle 4"/>
          <p:cNvSpPr>
            <a:spLocks noGrp="1" noChangeArrowheads="1"/>
          </p:cNvSpPr>
          <p:nvPr>
            <p:ph type="body" idx="1"/>
          </p:nvPr>
        </p:nvSpPr>
        <p:spPr>
          <a:xfrm>
            <a:off x="353754" y="4746096"/>
            <a:ext cx="6750309" cy="54196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fr-FR" altLang="fr-FR" b="1" u="sng" dirty="0"/>
              <a:t>Commentaires</a:t>
            </a:r>
          </a:p>
          <a:p>
            <a:pPr>
              <a:spcBef>
                <a:spcPct val="20000"/>
              </a:spcBef>
            </a:pPr>
            <a:r>
              <a:rPr lang="fr-FR" altLang="fr-FR" dirty="0"/>
              <a:t> </a:t>
            </a:r>
          </a:p>
          <a:p>
            <a:pPr>
              <a:spcBef>
                <a:spcPts val="0"/>
              </a:spcBef>
            </a:pPr>
            <a:r>
              <a:rPr lang="fr-FR" altLang="fr-FR" dirty="0"/>
              <a:t>Une mucite est un effet indésirable possible d'une chimiothérapie ou d'une radiothérapie. </a:t>
            </a:r>
          </a:p>
          <a:p>
            <a:pPr>
              <a:spcBef>
                <a:spcPct val="20000"/>
              </a:spcBef>
            </a:pPr>
            <a:r>
              <a:rPr lang="fr-FR" altLang="ja-JP" dirty="0"/>
              <a:t>La mucite débute par un érythème avec des desquamations de certaines plages qui se transforment en véritables ulcérations provoquant une dégradation rapide de la qualité de vie.</a:t>
            </a:r>
          </a:p>
          <a:p>
            <a:pPr>
              <a:spcBef>
                <a:spcPct val="20000"/>
              </a:spcBef>
            </a:pPr>
            <a:r>
              <a:rPr lang="fr-FR" altLang="ja-JP" dirty="0"/>
              <a:t>L’intensité et la fréquence des mucites dépendent des protocoles, des doses et d’une susceptibilité individuelle importante.</a:t>
            </a:r>
          </a:p>
          <a:p>
            <a:pPr>
              <a:spcBef>
                <a:spcPct val="20000"/>
              </a:spcBef>
            </a:pPr>
            <a:r>
              <a:rPr lang="fr-FR" altLang="ja-JP" dirty="0"/>
              <a:t>Ex de médicaments de chimiothérapie</a:t>
            </a:r>
            <a:r>
              <a:rPr lang="fr-FR" altLang="fr-FR" dirty="0"/>
              <a:t> pouvant entraîner des mucites :</a:t>
            </a:r>
          </a:p>
          <a:p>
            <a:pPr>
              <a:spcBef>
                <a:spcPct val="20000"/>
              </a:spcBef>
            </a:pPr>
            <a:r>
              <a:rPr lang="fr-FR" altLang="fr-FR" dirty="0"/>
              <a:t>– </a:t>
            </a:r>
            <a:r>
              <a:rPr lang="fr-FR" altLang="fr-FR" dirty="0" err="1"/>
              <a:t>Fluoro</a:t>
            </a:r>
            <a:r>
              <a:rPr lang="fr-FR" altLang="fr-FR" dirty="0"/>
              <a:t>-uracile, </a:t>
            </a:r>
            <a:r>
              <a:rPr lang="fr-FR" altLang="fr-FR" dirty="0" err="1"/>
              <a:t>capécitabine</a:t>
            </a:r>
            <a:endParaRPr lang="fr-FR" altLang="fr-FR" dirty="0"/>
          </a:p>
          <a:p>
            <a:pPr>
              <a:spcBef>
                <a:spcPct val="20000"/>
              </a:spcBef>
            </a:pPr>
            <a:r>
              <a:rPr lang="fr-FR" altLang="fr-FR" dirty="0"/>
              <a:t>– Taxanes (</a:t>
            </a:r>
            <a:r>
              <a:rPr lang="fr-FR" altLang="fr-FR" dirty="0" err="1"/>
              <a:t>Taxotère</a:t>
            </a:r>
            <a:r>
              <a:rPr lang="fr-FR" altLang="fr-FR" dirty="0"/>
              <a:t>®, Taxol®)</a:t>
            </a:r>
          </a:p>
          <a:p>
            <a:pPr>
              <a:spcBef>
                <a:spcPct val="20000"/>
              </a:spcBef>
            </a:pPr>
            <a:r>
              <a:rPr lang="fr-FR" altLang="fr-FR" dirty="0"/>
              <a:t>– </a:t>
            </a:r>
            <a:r>
              <a:rPr lang="fr-FR" altLang="fr-FR" dirty="0" err="1"/>
              <a:t>Méthotréxate</a:t>
            </a:r>
            <a:endParaRPr lang="fr-FR" altLang="fr-FR" dirty="0"/>
          </a:p>
          <a:p>
            <a:pPr>
              <a:spcBef>
                <a:spcPct val="20000"/>
              </a:spcBef>
            </a:pPr>
            <a:endParaRPr lang="fr-FR" altLang="ja-JP" dirty="0"/>
          </a:p>
          <a:p>
            <a:pPr>
              <a:spcBef>
                <a:spcPts val="622"/>
              </a:spcBef>
            </a:pPr>
            <a:r>
              <a:rPr lang="fr-FR" altLang="ja-JP" b="1" dirty="0"/>
              <a:t>La méthode d’</a:t>
            </a:r>
            <a:r>
              <a:rPr lang="fr-FR" altLang="ja-JP" b="1" dirty="0" err="1"/>
              <a:t>evaluation</a:t>
            </a:r>
            <a:r>
              <a:rPr lang="fr-FR" altLang="ja-JP" dirty="0"/>
              <a:t>, la plus utilisée, est </a:t>
            </a:r>
            <a:r>
              <a:rPr lang="fr-FR" altLang="ja-JP" b="1" dirty="0"/>
              <a:t>le score de l’OMS </a:t>
            </a:r>
            <a:r>
              <a:rPr lang="fr-FR" altLang="ja-JP" dirty="0"/>
              <a:t>qui grade l’intensité de la mucite :</a:t>
            </a:r>
            <a:endParaRPr lang="fr-FR" altLang="ja-JP" b="1" dirty="0"/>
          </a:p>
          <a:p>
            <a:pPr marL="177742" indent="-177742">
              <a:spcBef>
                <a:spcPts val="622"/>
              </a:spcBef>
              <a:buFont typeface="Arial" panose="020B0604020202020204" pitchFamily="34" charset="0"/>
              <a:buChar char="•"/>
            </a:pPr>
            <a:r>
              <a:rPr lang="fr-FR" altLang="ja-JP" b="1" dirty="0"/>
              <a:t>Grade 0</a:t>
            </a:r>
            <a:r>
              <a:rPr lang="fr-FR" altLang="ja-JP" dirty="0"/>
              <a:t> : absence</a:t>
            </a:r>
            <a:endParaRPr lang="fr-FR" altLang="ja-JP" b="1" dirty="0"/>
          </a:p>
          <a:p>
            <a:pPr marL="177742" indent="-177742">
              <a:spcBef>
                <a:spcPts val="622"/>
              </a:spcBef>
              <a:buFont typeface="Arial" panose="020B0604020202020204" pitchFamily="34" charset="0"/>
              <a:buChar char="•"/>
            </a:pPr>
            <a:r>
              <a:rPr lang="fr-FR" altLang="ja-JP" b="1" dirty="0"/>
              <a:t>Grade 1</a:t>
            </a:r>
            <a:r>
              <a:rPr lang="fr-FR" altLang="ja-JP" dirty="0"/>
              <a:t> : érythème et muqueuses sèches + alimentation normale</a:t>
            </a:r>
            <a:endParaRPr lang="fr-FR" altLang="ja-JP" b="1" dirty="0"/>
          </a:p>
          <a:p>
            <a:pPr marL="177742" indent="-177742">
              <a:spcBef>
                <a:spcPts val="622"/>
              </a:spcBef>
              <a:buFont typeface="Arial" panose="020B0604020202020204" pitchFamily="34" charset="0"/>
              <a:buChar char="•"/>
            </a:pPr>
            <a:r>
              <a:rPr lang="fr-FR" altLang="ja-JP" b="1" dirty="0"/>
              <a:t>Grade 2</a:t>
            </a:r>
            <a:r>
              <a:rPr lang="fr-FR" altLang="ja-JP" dirty="0"/>
              <a:t> : vésicules, ulcérations minimes et érythème + peut absorber des aliments solides.</a:t>
            </a:r>
            <a:endParaRPr lang="fr-FR" altLang="ja-JP" b="1" dirty="0"/>
          </a:p>
          <a:p>
            <a:pPr marL="177742" indent="-177742">
              <a:spcBef>
                <a:spcPts val="622"/>
              </a:spcBef>
              <a:buFont typeface="Arial" panose="020B0604020202020204" pitchFamily="34" charset="0"/>
              <a:buChar char="•"/>
            </a:pPr>
            <a:r>
              <a:rPr lang="fr-FR" altLang="ja-JP" b="1" dirty="0"/>
              <a:t>Grade 3</a:t>
            </a:r>
            <a:r>
              <a:rPr lang="fr-FR" altLang="ja-JP" dirty="0"/>
              <a:t> : ulcérations + dysphagie et ne peut absorber que des aliments liquides - nécessitant des antalgiques, anti-inflammatoires (corticoïdes),antifongiques (surinfection souvent associée).</a:t>
            </a:r>
            <a:endParaRPr lang="fr-FR" altLang="ja-JP" b="1" dirty="0"/>
          </a:p>
          <a:p>
            <a:pPr marL="177742" indent="-177742">
              <a:spcBef>
                <a:spcPts val="622"/>
              </a:spcBef>
              <a:buFont typeface="Arial" panose="020B0604020202020204" pitchFamily="34" charset="0"/>
              <a:buChar char="•"/>
            </a:pPr>
            <a:r>
              <a:rPr lang="fr-FR" altLang="ja-JP" b="1" dirty="0"/>
              <a:t>Grade 4</a:t>
            </a:r>
            <a:r>
              <a:rPr lang="fr-FR" altLang="ja-JP" dirty="0"/>
              <a:t> : nécrose et mucite diffuses + ne peut s’alimenter - nécessitant souvent des morphiniques associés aux corticoïdes et antifongiques (+/- antibiotiques, +/- antiviraux) et un support nutritionnel (sonde nasogastrique ou nutrition parentérale).</a:t>
            </a:r>
          </a:p>
          <a:p>
            <a:pPr>
              <a:spcBef>
                <a:spcPct val="20000"/>
              </a:spcBef>
            </a:pPr>
            <a:endParaRPr lang="fr-FR" altLang="ja-JP" dirty="0"/>
          </a:p>
          <a:p>
            <a:pPr>
              <a:spcBef>
                <a:spcPct val="20000"/>
              </a:spcBef>
            </a:pPr>
            <a:r>
              <a:rPr lang="fr-FR" altLang="ja-JP" dirty="0"/>
              <a:t>La prise en charge se fait généralement en local par la </a:t>
            </a:r>
            <a:r>
              <a:rPr lang="fr-FR" altLang="ja-JP" b="1" dirty="0"/>
              <a:t>prescription de bain de bouche alcalinisant (à base de bicarbonate 14 ‰)</a:t>
            </a:r>
            <a:r>
              <a:rPr lang="fr-FR" altLang="ja-JP" dirty="0"/>
              <a:t> qui peut être associé à un antiseptique et/ou un antifungique. En règle générale les bains de bouche se font après les repas, toutes les 4 à 6 heures. </a:t>
            </a:r>
            <a:endParaRPr lang="fr-FR" altLang="fr-FR" b="1" dirty="0"/>
          </a:p>
          <a:p>
            <a:pPr eaLnBrk="1" hangingPunct="1">
              <a:spcBef>
                <a:spcPct val="20000"/>
              </a:spcBef>
            </a:pPr>
            <a:endParaRPr lang="fr-FR" altLang="fr-FR" dirty="0"/>
          </a:p>
        </p:txBody>
      </p:sp>
    </p:spTree>
    <p:extLst>
      <p:ext uri="{BB962C8B-B14F-4D97-AF65-F5344CB8AC3E}">
        <p14:creationId xmlns:p14="http://schemas.microsoft.com/office/powerpoint/2010/main" val="22819161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a:xfrm>
            <a:off x="582613" y="768350"/>
            <a:ext cx="5949950" cy="3346450"/>
          </a:xfrm>
          <a:ln/>
        </p:spPr>
      </p:sp>
      <p:sp>
        <p:nvSpPr>
          <p:cNvPr id="2" name="Espace réservé des commentaires 1"/>
          <p:cNvSpPr>
            <a:spLocks noGrp="1"/>
          </p:cNvSpPr>
          <p:nvPr>
            <p:ph type="body" sz="quarter" idx="10"/>
          </p:nvPr>
        </p:nvSpPr>
        <p:spPr>
          <a:xfrm>
            <a:off x="710075" y="4862016"/>
            <a:ext cx="6265994" cy="4605085"/>
          </a:xfrm>
        </p:spPr>
        <p:txBody>
          <a:bodyPr/>
          <a:lstStyle/>
          <a:p>
            <a:pPr>
              <a:lnSpc>
                <a:spcPct val="90000"/>
              </a:lnSpc>
            </a:pPr>
            <a:r>
              <a:rPr lang="fr-FR" altLang="fr-FR" b="1" u="sng" dirty="0"/>
              <a:t>Commentaires </a:t>
            </a:r>
            <a:r>
              <a:rPr lang="fr-FR" altLang="fr-FR" dirty="0"/>
              <a:t>:</a:t>
            </a:r>
          </a:p>
          <a:p>
            <a:pPr>
              <a:lnSpc>
                <a:spcPct val="90000"/>
              </a:lnSpc>
            </a:pPr>
            <a:endParaRPr lang="fr-FR" altLang="fr-FR" dirty="0"/>
          </a:p>
          <a:p>
            <a:pPr>
              <a:lnSpc>
                <a:spcPct val="90000"/>
              </a:lnSpc>
              <a:buFontTx/>
              <a:buChar char="•"/>
            </a:pPr>
            <a:r>
              <a:rPr lang="fr-FR" altLang="fr-FR" b="1" dirty="0"/>
              <a:t> Préciser la posologie</a:t>
            </a:r>
            <a:r>
              <a:rPr lang="fr-FR" altLang="fr-FR" dirty="0"/>
              <a:t> : le fait de sucer les granules peut être douloureux, proposer de les dissoudre dans une petite bouteille d’eau et de boire régulièrement tout au long de la journée (par petites gorgées).</a:t>
            </a:r>
          </a:p>
          <a:p>
            <a:pPr>
              <a:lnSpc>
                <a:spcPct val="90000"/>
              </a:lnSpc>
              <a:buFontTx/>
              <a:buChar char="•"/>
            </a:pPr>
            <a:endParaRPr lang="fr-FR" altLang="fr-FR" dirty="0"/>
          </a:p>
          <a:p>
            <a:pPr>
              <a:lnSpc>
                <a:spcPct val="90000"/>
              </a:lnSpc>
              <a:buFontTx/>
              <a:buChar char="•"/>
            </a:pPr>
            <a:r>
              <a:rPr lang="fr-FR" altLang="fr-FR" b="1" dirty="0"/>
              <a:t> Proposer des conseils complémentaires</a:t>
            </a:r>
            <a:r>
              <a:rPr lang="fr-FR" altLang="fr-FR" dirty="0"/>
              <a:t> pour l’accompagnement du patient : </a:t>
            </a:r>
          </a:p>
          <a:p>
            <a:pPr marL="266783" lvl="1" indent="-77813">
              <a:lnSpc>
                <a:spcPct val="90000"/>
              </a:lnSpc>
              <a:spcBef>
                <a:spcPct val="20000"/>
              </a:spcBef>
              <a:buFont typeface="Arial" panose="020B0604020202020204" pitchFamily="34" charset="0"/>
              <a:buChar char="-"/>
            </a:pPr>
            <a:r>
              <a:rPr lang="fr-FR" altLang="fr-FR" dirty="0"/>
              <a:t>se brosser régulièrement les dents avec une brosse à dents très souple </a:t>
            </a:r>
          </a:p>
          <a:p>
            <a:pPr marL="266783" lvl="1" indent="-77813">
              <a:lnSpc>
                <a:spcPct val="90000"/>
              </a:lnSpc>
              <a:spcBef>
                <a:spcPct val="20000"/>
              </a:spcBef>
              <a:buFont typeface="Arial" panose="020B0604020202020204" pitchFamily="34" charset="0"/>
              <a:buChar char="-"/>
            </a:pPr>
            <a:r>
              <a:rPr lang="fr-FR" altLang="fr-FR" dirty="0"/>
              <a:t>boire beaucoup (eaux minérales, thé, tisanes) </a:t>
            </a:r>
          </a:p>
          <a:p>
            <a:pPr marL="266783" lvl="1" indent="-77813">
              <a:lnSpc>
                <a:spcPct val="90000"/>
              </a:lnSpc>
              <a:spcBef>
                <a:spcPct val="20000"/>
              </a:spcBef>
              <a:buFont typeface="Arial" panose="020B0604020202020204" pitchFamily="34" charset="0"/>
              <a:buChar char="-"/>
            </a:pPr>
            <a:r>
              <a:rPr lang="fr-FR" altLang="fr-FR" dirty="0"/>
              <a:t>privilégier les aliments mous ou liquides, de texture douce, plutôt froids type compotes, purées et viandes. </a:t>
            </a:r>
          </a:p>
          <a:p>
            <a:pPr marL="266783" lvl="1" indent="-77813">
              <a:lnSpc>
                <a:spcPct val="90000"/>
              </a:lnSpc>
              <a:spcBef>
                <a:spcPct val="20000"/>
              </a:spcBef>
              <a:buFont typeface="Arial" panose="020B0604020202020204" pitchFamily="34" charset="0"/>
              <a:buChar char="-"/>
            </a:pPr>
            <a:r>
              <a:rPr lang="fr-FR" altLang="fr-FR" dirty="0"/>
              <a:t>en cas de bouche sèche, sucer des glaçons, des sorbets</a:t>
            </a:r>
          </a:p>
          <a:p>
            <a:pPr marL="266783" lvl="1" indent="-77813">
              <a:lnSpc>
                <a:spcPct val="90000"/>
              </a:lnSpc>
              <a:spcBef>
                <a:spcPct val="20000"/>
              </a:spcBef>
              <a:buFont typeface="Arial" panose="020B0604020202020204" pitchFamily="34" charset="0"/>
              <a:buChar char="-"/>
            </a:pPr>
            <a:r>
              <a:rPr lang="fr-FR" altLang="fr-FR" dirty="0"/>
              <a:t>éviter les aliments acides (jus de citron, vinaigrette, moutarde), secs, croquants, trop chauds ou épicés, ainsi que le gruyère, les noix ou l’ananas </a:t>
            </a:r>
          </a:p>
          <a:p>
            <a:pPr marL="266783" lvl="1" indent="-77813">
              <a:lnSpc>
                <a:spcPct val="90000"/>
              </a:lnSpc>
              <a:spcBef>
                <a:spcPct val="20000"/>
              </a:spcBef>
              <a:buFont typeface="Arial" panose="020B0604020202020204" pitchFamily="34" charset="0"/>
              <a:buChar char="-"/>
            </a:pPr>
            <a:r>
              <a:rPr lang="fr-FR" altLang="fr-FR" dirty="0"/>
              <a:t>éviter les bains de bouche à base d'alcool : ils dessèchent la muqueuse de la bouche et risquent de provoquer des sensations de brûlure.</a:t>
            </a:r>
          </a:p>
          <a:p>
            <a:pPr marL="266783" lvl="1" indent="-77813">
              <a:lnSpc>
                <a:spcPct val="90000"/>
              </a:lnSpc>
              <a:spcBef>
                <a:spcPct val="20000"/>
              </a:spcBef>
              <a:buFont typeface="Arial" panose="020B0604020202020204" pitchFamily="34" charset="0"/>
              <a:buChar char="-"/>
            </a:pPr>
            <a:endParaRPr lang="fr-FR" altLang="fr-FR" dirty="0"/>
          </a:p>
          <a:p>
            <a:pPr marL="266783" lvl="1" indent="-77813">
              <a:lnSpc>
                <a:spcPct val="90000"/>
              </a:lnSpc>
              <a:spcBef>
                <a:spcPct val="20000"/>
              </a:spcBef>
              <a:buFont typeface="Arial" panose="020B0604020202020204" pitchFamily="34" charset="0"/>
              <a:buChar char="-"/>
            </a:pPr>
            <a:endParaRPr lang="fr-FR" altLang="fr-FR" dirty="0"/>
          </a:p>
          <a:p>
            <a:pPr>
              <a:lnSpc>
                <a:spcPct val="90000"/>
              </a:lnSpc>
              <a:buFontTx/>
              <a:buChar char="•"/>
            </a:pPr>
            <a:r>
              <a:rPr lang="fr-FR" altLang="fr-FR" b="1" dirty="0"/>
              <a:t> Insister sur le suivi nécessaire pour évaluer le conseil </a:t>
            </a:r>
            <a:r>
              <a:rPr lang="fr-FR" altLang="fr-FR" dirty="0"/>
              <a:t>(amélioration sous 48 heures et en absence d’amélioration orienter vers le médecin).</a:t>
            </a:r>
          </a:p>
          <a:p>
            <a:pPr>
              <a:lnSpc>
                <a:spcPct val="90000"/>
              </a:lnSpc>
              <a:buFont typeface="MS Outlook" panose="05010100010000000000" pitchFamily="2" charset="2"/>
              <a:buChar char="A"/>
            </a:pPr>
            <a:endParaRPr lang="fr-FR" altLang="fr-FR" dirty="0"/>
          </a:p>
          <a:p>
            <a:pPr>
              <a:lnSpc>
                <a:spcPct val="90000"/>
              </a:lnSpc>
            </a:pPr>
            <a:r>
              <a:rPr lang="fr-FR" altLang="fr-FR" b="1" dirty="0">
                <a:sym typeface="MS Outlook" panose="05010100010000000000" pitchFamily="2" charset="2"/>
              </a:rPr>
              <a:t> Anticiper : </a:t>
            </a:r>
            <a:r>
              <a:rPr lang="fr-FR" altLang="fr-FR" dirty="0">
                <a:sym typeface="MS Outlook" panose="05010100010000000000" pitchFamily="2" charset="2"/>
              </a:rPr>
              <a:t>l</a:t>
            </a:r>
            <a:r>
              <a:rPr lang="fr-FR" altLang="fr-FR" dirty="0"/>
              <a:t>e traitement homéopathique peut être proposé en préventif (par exemple si la première chimiothérapie a déclenché des mucites), à la posologie de 5 granules 1 fois par jour.</a:t>
            </a:r>
          </a:p>
          <a:p>
            <a:endParaRPr lang="fr-FR" dirty="0"/>
          </a:p>
        </p:txBody>
      </p:sp>
    </p:spTree>
    <p:extLst>
      <p:ext uri="{BB962C8B-B14F-4D97-AF65-F5344CB8AC3E}">
        <p14:creationId xmlns:p14="http://schemas.microsoft.com/office/powerpoint/2010/main" val="42813315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515966" y="4671855"/>
            <a:ext cx="6588096" cy="5562759"/>
          </a:xfrm>
        </p:spPr>
        <p:txBody>
          <a:bodyPr/>
          <a:lstStyle/>
          <a:p>
            <a:pPr>
              <a:spcBef>
                <a:spcPct val="0"/>
              </a:spcBef>
            </a:pPr>
            <a:r>
              <a:rPr lang="fr-FR" altLang="fr-FR" b="1" u="sng" dirty="0"/>
              <a:t>Commentaires</a:t>
            </a:r>
          </a:p>
          <a:p>
            <a:pPr>
              <a:spcBef>
                <a:spcPct val="0"/>
              </a:spcBef>
            </a:pPr>
            <a:r>
              <a:rPr lang="fr-FR" altLang="fr-FR" dirty="0">
                <a:solidFill>
                  <a:srgbClr val="FF0000"/>
                </a:solidFill>
              </a:rPr>
              <a:t> </a:t>
            </a:r>
          </a:p>
          <a:p>
            <a:pPr>
              <a:spcBef>
                <a:spcPts val="0"/>
              </a:spcBef>
            </a:pPr>
            <a:r>
              <a:rPr lang="fr-FR" altLang="fr-FR" dirty="0"/>
              <a:t>L’asthénie est probablement le symptôme accompagnant la maladie et les traitements le plus fréquent, de physiopathologie complexe et très difficile à prendre en charge.</a:t>
            </a:r>
          </a:p>
          <a:p>
            <a:pPr>
              <a:spcBef>
                <a:spcPct val="0"/>
              </a:spcBef>
            </a:pPr>
            <a:r>
              <a:rPr lang="fr-FR" altLang="fr-FR" dirty="0"/>
              <a:t>Considéré comme normal par la plupart des patients, il faut savoir le rechercher par un interrogatoire poussé ; en effet, les patients associent la fatigue autant à la maladie qu’au traitement. L’identification précoce d’une asthénie permet une prise en charge rapide et une meilleure efficacité du traitement homéopathique. </a:t>
            </a:r>
          </a:p>
          <a:p>
            <a:pPr>
              <a:spcBef>
                <a:spcPct val="0"/>
              </a:spcBef>
            </a:pPr>
            <a:endParaRPr lang="fr-FR" altLang="fr-FR" dirty="0"/>
          </a:p>
          <a:p>
            <a:pPr>
              <a:spcBef>
                <a:spcPct val="0"/>
              </a:spcBef>
            </a:pPr>
            <a:r>
              <a:rPr lang="fr-FR" altLang="fr-FR" dirty="0"/>
              <a:t>La radiothérapie provoque également une asthénie importante.</a:t>
            </a:r>
          </a:p>
          <a:p>
            <a:pPr>
              <a:spcBef>
                <a:spcPct val="0"/>
              </a:spcBef>
            </a:pPr>
            <a:endParaRPr lang="fr-FR" altLang="fr-FR" dirty="0"/>
          </a:p>
          <a:p>
            <a:pPr>
              <a:spcBef>
                <a:spcPct val="0"/>
              </a:spcBef>
            </a:pPr>
            <a:r>
              <a:rPr lang="fr-FR" altLang="fr-FR" dirty="0">
                <a:sym typeface="MS Outlook" panose="05010100010000000000" pitchFamily="2" charset="2"/>
              </a:rPr>
              <a:t> </a:t>
            </a:r>
            <a:r>
              <a:rPr lang="fr-FR" altLang="fr-FR" dirty="0" err="1">
                <a:sym typeface="MS Outlook" panose="05010100010000000000" pitchFamily="2" charset="2"/>
              </a:rPr>
              <a:t>Phosphoricum</a:t>
            </a:r>
            <a:r>
              <a:rPr lang="fr-FR" altLang="fr-FR" dirty="0">
                <a:sym typeface="MS Outlook" panose="05010100010000000000" pitchFamily="2" charset="2"/>
              </a:rPr>
              <a:t> </a:t>
            </a:r>
            <a:r>
              <a:rPr lang="fr-FR" altLang="fr-FR" dirty="0" err="1">
                <a:sym typeface="MS Outlook" panose="05010100010000000000" pitchFamily="2" charset="2"/>
              </a:rPr>
              <a:t>acidum</a:t>
            </a:r>
            <a:r>
              <a:rPr lang="fr-FR" altLang="fr-FR" dirty="0">
                <a:sym typeface="MS Outlook" panose="05010100010000000000" pitchFamily="2" charset="2"/>
              </a:rPr>
              <a:t> peut aussi être conseillé en doses en échelle, selon les </a:t>
            </a:r>
            <a:r>
              <a:rPr lang="fr-FR" altLang="fr-FR" b="1" dirty="0">
                <a:sym typeface="MS Outlook" panose="05010100010000000000" pitchFamily="2" charset="2"/>
              </a:rPr>
              <a:t>recommandations de la SHISSO </a:t>
            </a:r>
            <a:r>
              <a:rPr lang="fr-FR" altLang="fr-FR" dirty="0"/>
              <a:t>:</a:t>
            </a:r>
          </a:p>
          <a:p>
            <a:pPr>
              <a:spcBef>
                <a:spcPct val="0"/>
              </a:spcBef>
            </a:pPr>
            <a:r>
              <a:rPr lang="fr-FR" altLang="fr-FR" dirty="0"/>
              <a:t>    </a:t>
            </a:r>
            <a:r>
              <a:rPr lang="fr-FR" altLang="fr-FR" dirty="0" err="1"/>
              <a:t>Phosphoricum</a:t>
            </a:r>
            <a:r>
              <a:rPr lang="fr-FR" altLang="fr-FR" dirty="0"/>
              <a:t> </a:t>
            </a:r>
            <a:r>
              <a:rPr lang="fr-FR" altLang="fr-FR" dirty="0" err="1"/>
              <a:t>acidum</a:t>
            </a:r>
            <a:r>
              <a:rPr lang="fr-FR" altLang="fr-FR" dirty="0"/>
              <a:t> 5 CH 1 dose le 1er jour.</a:t>
            </a:r>
          </a:p>
          <a:p>
            <a:pPr>
              <a:spcBef>
                <a:spcPct val="0"/>
              </a:spcBef>
            </a:pPr>
            <a:r>
              <a:rPr lang="fr-FR" altLang="fr-FR" dirty="0"/>
              <a:t>    </a:t>
            </a:r>
            <a:r>
              <a:rPr lang="fr-FR" altLang="fr-FR" dirty="0" err="1"/>
              <a:t>Phosphoricum</a:t>
            </a:r>
            <a:r>
              <a:rPr lang="fr-FR" altLang="fr-FR" dirty="0"/>
              <a:t> </a:t>
            </a:r>
            <a:r>
              <a:rPr lang="fr-FR" altLang="fr-FR" dirty="0" err="1"/>
              <a:t>acidum</a:t>
            </a:r>
            <a:r>
              <a:rPr lang="fr-FR" altLang="fr-FR" dirty="0"/>
              <a:t> 9 CH 1 dose le 2ème jour.</a:t>
            </a:r>
          </a:p>
          <a:p>
            <a:pPr>
              <a:spcBef>
                <a:spcPct val="0"/>
              </a:spcBef>
            </a:pPr>
            <a:r>
              <a:rPr lang="fr-FR" altLang="fr-FR" dirty="0"/>
              <a:t>    </a:t>
            </a:r>
            <a:r>
              <a:rPr lang="fr-FR" altLang="fr-FR" dirty="0" err="1"/>
              <a:t>Phosphoricum</a:t>
            </a:r>
            <a:r>
              <a:rPr lang="fr-FR" altLang="fr-FR" dirty="0"/>
              <a:t> </a:t>
            </a:r>
            <a:r>
              <a:rPr lang="fr-FR" altLang="fr-FR" dirty="0" err="1"/>
              <a:t>acidum</a:t>
            </a:r>
            <a:r>
              <a:rPr lang="fr-FR" altLang="fr-FR" dirty="0"/>
              <a:t> 15 CH 1 dose le 3ème jour.</a:t>
            </a:r>
          </a:p>
          <a:p>
            <a:pPr>
              <a:spcBef>
                <a:spcPct val="0"/>
              </a:spcBef>
            </a:pPr>
            <a:r>
              <a:rPr lang="fr-FR" altLang="fr-FR" dirty="0"/>
              <a:t>    </a:t>
            </a:r>
            <a:r>
              <a:rPr lang="fr-FR" altLang="fr-FR" dirty="0" err="1"/>
              <a:t>Phosphoricum</a:t>
            </a:r>
            <a:r>
              <a:rPr lang="fr-FR" altLang="fr-FR" dirty="0"/>
              <a:t> </a:t>
            </a:r>
            <a:r>
              <a:rPr lang="fr-FR" altLang="fr-FR" dirty="0" err="1"/>
              <a:t>acidum</a:t>
            </a:r>
            <a:r>
              <a:rPr lang="fr-FR" altLang="fr-FR" dirty="0"/>
              <a:t> 30 CH 1 dose le 4ème jour.</a:t>
            </a:r>
          </a:p>
          <a:p>
            <a:pPr>
              <a:spcBef>
                <a:spcPts val="311"/>
              </a:spcBef>
            </a:pPr>
            <a:r>
              <a:rPr lang="fr-FR" altLang="fr-FR" dirty="0"/>
              <a:t>en cures de 4 jours à renouveler tous les 10 jours si besoin (3 cures par mois).</a:t>
            </a:r>
          </a:p>
          <a:p>
            <a:pPr>
              <a:spcBef>
                <a:spcPts val="622"/>
              </a:spcBef>
            </a:pPr>
            <a:r>
              <a:rPr lang="fr-FR" altLang="fr-FR" dirty="0"/>
              <a:t>L’expérience montre que cette prescription en doses permet d’avoir un effet « boost » plus rapide, </a:t>
            </a:r>
          </a:p>
          <a:p>
            <a:pPr>
              <a:spcBef>
                <a:spcPct val="0"/>
              </a:spcBef>
            </a:pPr>
            <a:r>
              <a:rPr lang="fr-FR" altLang="fr-FR" dirty="0"/>
              <a:t>et une observance facilitée par la prise unique</a:t>
            </a:r>
          </a:p>
          <a:p>
            <a:pPr>
              <a:spcBef>
                <a:spcPct val="0"/>
              </a:spcBef>
            </a:pPr>
            <a:r>
              <a:rPr lang="fr-FR" altLang="fr-FR" dirty="0"/>
              <a:t>Elle est par contre plus onéreuse pour le patient.</a:t>
            </a:r>
          </a:p>
          <a:p>
            <a:pPr>
              <a:spcBef>
                <a:spcPct val="0"/>
              </a:spcBef>
            </a:pPr>
            <a:endParaRPr lang="fr-FR" altLang="fr-FR" dirty="0"/>
          </a:p>
          <a:p>
            <a:pPr>
              <a:spcBef>
                <a:spcPct val="0"/>
              </a:spcBef>
            </a:pPr>
            <a:endParaRPr lang="fr-FR" altLang="fr-FR" dirty="0"/>
          </a:p>
        </p:txBody>
      </p:sp>
    </p:spTree>
    <p:extLst>
      <p:ext uri="{BB962C8B-B14F-4D97-AF65-F5344CB8AC3E}">
        <p14:creationId xmlns:p14="http://schemas.microsoft.com/office/powerpoint/2010/main" val="39373311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515966" y="4671855"/>
            <a:ext cx="6588096" cy="5562759"/>
          </a:xfrm>
        </p:spPr>
        <p:txBody>
          <a:bodyPr/>
          <a:lstStyle/>
          <a:p>
            <a:pPr>
              <a:spcBef>
                <a:spcPct val="0"/>
              </a:spcBef>
            </a:pPr>
            <a:r>
              <a:rPr lang="fr-FR" altLang="fr-FR" b="1" u="sng" dirty="0"/>
              <a:t>Commentaires</a:t>
            </a:r>
            <a:r>
              <a:rPr lang="fr-FR" altLang="fr-FR" dirty="0">
                <a:solidFill>
                  <a:srgbClr val="FF0000"/>
                </a:solidFill>
              </a:rPr>
              <a:t> </a:t>
            </a:r>
          </a:p>
          <a:p>
            <a:pPr marL="179443" lvl="1">
              <a:spcBef>
                <a:spcPct val="0"/>
              </a:spcBef>
            </a:pPr>
            <a:endParaRPr lang="fr-FR" altLang="fr-FR" dirty="0"/>
          </a:p>
          <a:p>
            <a:pPr>
              <a:buFont typeface="MS Outlook" panose="05010100010000000000" pitchFamily="2" charset="2"/>
              <a:buNone/>
            </a:pPr>
            <a:r>
              <a:rPr lang="fr-FR" altLang="fr-FR" dirty="0">
                <a:sym typeface="MS Outlook" panose="05010100010000000000" pitchFamily="2" charset="2"/>
              </a:rPr>
              <a:t> En cas d’asthénie, i</a:t>
            </a:r>
            <a:r>
              <a:rPr lang="fr-FR" altLang="fr-FR" dirty="0"/>
              <a:t>l faut toujours penser à l’anémie et rappeler qu’un traitement par érythropoïétine avec supplémentation en fer notamment intraveineux est dans ce cas indiqué. </a:t>
            </a:r>
          </a:p>
          <a:p>
            <a:pPr>
              <a:spcBef>
                <a:spcPts val="622"/>
              </a:spcBef>
            </a:pPr>
            <a:r>
              <a:rPr lang="fr-FR" altLang="fr-FR" sz="1600" dirty="0">
                <a:sym typeface="Webdings" panose="05030102010509060703" pitchFamily="18" charset="2"/>
              </a:rPr>
              <a:t></a:t>
            </a:r>
            <a:r>
              <a:rPr lang="fr-FR" altLang="fr-FR" dirty="0">
                <a:sym typeface="MS Outlook" panose="05010100010000000000" pitchFamily="2" charset="2"/>
              </a:rPr>
              <a:t> </a:t>
            </a:r>
            <a:r>
              <a:rPr lang="fr-FR" altLang="fr-FR" b="1" u="sng" dirty="0">
                <a:sym typeface="MS Outlook" panose="05010100010000000000" pitchFamily="2" charset="2"/>
              </a:rPr>
              <a:t>Uniquement en cas de questions</a:t>
            </a:r>
            <a:r>
              <a:rPr lang="fr-FR" altLang="fr-FR" dirty="0">
                <a:sym typeface="MS Outlook" panose="05010100010000000000" pitchFamily="2" charset="2"/>
              </a:rPr>
              <a:t> : </a:t>
            </a:r>
          </a:p>
          <a:p>
            <a:pPr>
              <a:spcBef>
                <a:spcPts val="311"/>
              </a:spcBef>
            </a:pPr>
            <a:r>
              <a:rPr lang="fr-FR" altLang="fr-FR" dirty="0"/>
              <a:t>L’asthénie peut être liée à une atteinte des lignées sanguines (anémie, thrombopénie, leucopénie…). </a:t>
            </a:r>
            <a:r>
              <a:rPr lang="fr-FR" altLang="fr-FR" dirty="0" err="1"/>
              <a:t>Meduloss</a:t>
            </a:r>
            <a:r>
              <a:rPr lang="fr-FR" altLang="fr-FR" dirty="0"/>
              <a:t> 8DH serait intéressant à ce niveau (</a:t>
            </a:r>
            <a:r>
              <a:rPr lang="fr-FR" altLang="fr-FR" dirty="0">
                <a:sym typeface="MS Outlook" panose="05010100010000000000" pitchFamily="2" charset="2"/>
              </a:rPr>
              <a:t> </a:t>
            </a:r>
            <a:r>
              <a:rPr lang="fr-FR" altLang="fr-FR" dirty="0"/>
              <a:t>: </a:t>
            </a:r>
            <a:r>
              <a:rPr lang="fr-FR" altLang="fr-FR" b="1" dirty="0"/>
              <a:t>domaine médical</a:t>
            </a:r>
            <a:r>
              <a:rPr lang="fr-FR" altLang="fr-FR" dirty="0"/>
              <a:t>). La prescription d’organothérapie est issue de l’expérience de Jean-Lionel Bagot (homéopathe diplômé de carcinologie clinique et spécialisé dans les soins d’accompagnement en cancérologie) et confirmé par la pratique de nombreux médecins homéopathes aujourd’hui. Ces prescriptions issues de l’expérience sont le signe d’une évolution de l’homéopathie.</a:t>
            </a:r>
          </a:p>
          <a:p>
            <a:pPr>
              <a:spcBef>
                <a:spcPct val="0"/>
              </a:spcBef>
            </a:pPr>
            <a:r>
              <a:rPr lang="fr-FR" altLang="fr-FR" dirty="0"/>
              <a:t>Ces prescriptions sont </a:t>
            </a:r>
            <a:r>
              <a:rPr lang="fr-FR" altLang="fr-FR" b="1" dirty="0"/>
              <a:t>à réserver à la cancérologie solide</a:t>
            </a:r>
            <a:r>
              <a:rPr lang="fr-FR" altLang="fr-FR" dirty="0"/>
              <a:t> – à ne pas utiliser dans le cas d’hémopathies malignes.</a:t>
            </a:r>
          </a:p>
          <a:p>
            <a:pPr marL="179443" lvl="1">
              <a:spcBef>
                <a:spcPct val="0"/>
              </a:spcBef>
            </a:pPr>
            <a:endParaRPr lang="fr-FR" altLang="fr-FR" dirty="0"/>
          </a:p>
          <a:p>
            <a:pPr marL="179443" lvl="1">
              <a:spcBef>
                <a:spcPct val="0"/>
              </a:spcBef>
            </a:pPr>
            <a:endParaRPr lang="fr-FR" altLang="fr-FR" dirty="0"/>
          </a:p>
          <a:p>
            <a:pPr>
              <a:spcBef>
                <a:spcPct val="0"/>
              </a:spcBef>
              <a:buFontTx/>
              <a:buChar char="•"/>
            </a:pPr>
            <a:r>
              <a:rPr lang="fr-FR" altLang="fr-FR" dirty="0"/>
              <a:t> </a:t>
            </a:r>
            <a:r>
              <a:rPr lang="fr-FR" altLang="fr-FR" b="1" dirty="0"/>
              <a:t>Proposer des conseils complémentaires</a:t>
            </a:r>
            <a:r>
              <a:rPr lang="fr-FR" altLang="fr-FR" dirty="0"/>
              <a:t> pour l’accompagnement du patient : </a:t>
            </a:r>
            <a:endParaRPr lang="fr-FR" altLang="fr-FR" sz="1000" dirty="0"/>
          </a:p>
          <a:p>
            <a:pPr marL="266783" lvl="1" indent="-87340">
              <a:spcBef>
                <a:spcPct val="20000"/>
              </a:spcBef>
              <a:buFont typeface="Arial" panose="020B0604020202020204" pitchFamily="34" charset="0"/>
              <a:buChar char="-"/>
            </a:pPr>
            <a:r>
              <a:rPr lang="fr-FR" altLang="fr-FR" dirty="0"/>
              <a:t>Exécuter les gestes quotidiens assis le plus souvent possible. </a:t>
            </a:r>
          </a:p>
          <a:p>
            <a:pPr marL="266783" lvl="1" indent="-87340">
              <a:spcBef>
                <a:spcPct val="20000"/>
              </a:spcBef>
              <a:buFont typeface="Arial" panose="020B0604020202020204" pitchFamily="34" charset="0"/>
              <a:buChar char="-"/>
            </a:pPr>
            <a:r>
              <a:rPr lang="fr-FR" altLang="fr-FR" dirty="0"/>
              <a:t>Demander de l’aide pour économiser ses forces quand cela est possible. </a:t>
            </a:r>
          </a:p>
          <a:p>
            <a:pPr marL="266783" lvl="1" indent="-87340">
              <a:spcBef>
                <a:spcPct val="20000"/>
              </a:spcBef>
              <a:buFont typeface="Arial" panose="020B0604020202020204" pitchFamily="34" charset="0"/>
              <a:buChar char="-"/>
            </a:pPr>
            <a:r>
              <a:rPr lang="fr-FR" altLang="fr-FR" dirty="0"/>
              <a:t>Répartir les activités incontournables tout au long de la journée. </a:t>
            </a:r>
          </a:p>
          <a:p>
            <a:pPr marL="266783" lvl="1" indent="-87340">
              <a:spcBef>
                <a:spcPct val="20000"/>
              </a:spcBef>
              <a:buFont typeface="Arial" panose="020B0604020202020204" pitchFamily="34" charset="0"/>
              <a:buChar char="-"/>
            </a:pPr>
            <a:r>
              <a:rPr lang="fr-FR" altLang="fr-FR" dirty="0"/>
              <a:t>Prévoir des périodes de repos au cours de la journée. Ne pas hésiter à faire des siestes, mais courtes (20 minutes) pour ne pas entraver le bon déroulement de la nuit. </a:t>
            </a:r>
          </a:p>
          <a:p>
            <a:pPr marL="266783" lvl="1" indent="-87340">
              <a:spcBef>
                <a:spcPct val="20000"/>
              </a:spcBef>
              <a:buFont typeface="Arial" panose="020B0604020202020204" pitchFamily="34" charset="0"/>
              <a:buChar char="-"/>
            </a:pPr>
            <a:r>
              <a:rPr lang="fr-FR" altLang="fr-FR" dirty="0"/>
              <a:t>Privilégier une alimentation équilibrée riche en protéines. Boire suffisamment.</a:t>
            </a:r>
            <a:r>
              <a:rPr lang="fr-FR" altLang="fr-FR" sz="1000" dirty="0"/>
              <a:t> </a:t>
            </a:r>
            <a:endParaRPr lang="fr-FR" dirty="0"/>
          </a:p>
        </p:txBody>
      </p:sp>
    </p:spTree>
    <p:extLst>
      <p:ext uri="{BB962C8B-B14F-4D97-AF65-F5344CB8AC3E}">
        <p14:creationId xmlns:p14="http://schemas.microsoft.com/office/powerpoint/2010/main" val="1138965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xfrm>
            <a:off x="625475" y="768350"/>
            <a:ext cx="5880100" cy="3308350"/>
          </a:xfrm>
          <a:ln/>
        </p:spPr>
      </p:sp>
      <p:sp>
        <p:nvSpPr>
          <p:cNvPr id="3" name="Espace réservé des notes 2">
            <a:extLst>
              <a:ext uri="{FF2B5EF4-FFF2-40B4-BE49-F238E27FC236}">
                <a16:creationId xmlns:a16="http://schemas.microsoft.com/office/drawing/2014/main" id="{CD5D80AE-3D3F-4DE1-8244-618E86E1859F}"/>
              </a:ext>
            </a:extLst>
          </p:cNvPr>
          <p:cNvSpPr>
            <a:spLocks noGrp="1"/>
          </p:cNvSpPr>
          <p:nvPr>
            <p:ph type="body" idx="1"/>
          </p:nvPr>
        </p:nvSpPr>
        <p:spPr>
          <a:xfrm>
            <a:off x="391381" y="4189281"/>
            <a:ext cx="6712683" cy="6681785"/>
          </a:xfrm>
        </p:spPr>
        <p:txBody>
          <a:bodyPr/>
          <a:lstStyle/>
          <a:p>
            <a:pPr eaLnBrk="1" fontAlgn="auto" hangingPunct="1">
              <a:lnSpc>
                <a:spcPct val="95000"/>
              </a:lnSpc>
              <a:spcBef>
                <a:spcPct val="0"/>
              </a:spcBef>
              <a:spcAft>
                <a:spcPts val="0"/>
              </a:spcAft>
              <a:defRPr/>
            </a:pPr>
            <a:r>
              <a:rPr lang="fr-FR" altLang="fr-FR" b="1" u="sng" dirty="0">
                <a:solidFill>
                  <a:srgbClr val="000000"/>
                </a:solidFill>
              </a:rPr>
              <a:t>Commentaires</a:t>
            </a:r>
            <a:r>
              <a:rPr lang="fr-FR" altLang="fr-FR" b="1" dirty="0">
                <a:solidFill>
                  <a:srgbClr val="000000"/>
                </a:solidFill>
              </a:rPr>
              <a:t>			</a:t>
            </a:r>
            <a:endParaRPr lang="fr-FR" altLang="fr-FR" b="1" dirty="0">
              <a:solidFill>
                <a:srgbClr val="000000"/>
              </a:solidFill>
              <a:sym typeface="Wingdings" panose="05000000000000000000" pitchFamily="2" charset="2"/>
            </a:endParaRPr>
          </a:p>
          <a:p>
            <a:pPr marL="90201" indent="-90201" eaLnBrk="1" fontAlgn="auto" hangingPunct="1">
              <a:lnSpc>
                <a:spcPct val="95000"/>
              </a:lnSpc>
              <a:spcBef>
                <a:spcPts val="594"/>
              </a:spcBef>
              <a:spcAft>
                <a:spcPts val="0"/>
              </a:spcAft>
              <a:buFontTx/>
              <a:buChar char="•"/>
              <a:defRPr/>
            </a:pPr>
            <a:r>
              <a:rPr lang="fr-FR" altLang="fr-FR" b="1" dirty="0">
                <a:solidFill>
                  <a:srgbClr val="000000"/>
                </a:solidFill>
              </a:rPr>
              <a:t>Présenter</a:t>
            </a:r>
          </a:p>
          <a:p>
            <a:pPr eaLnBrk="1" fontAlgn="auto" hangingPunct="1">
              <a:lnSpc>
                <a:spcPct val="95000"/>
              </a:lnSpc>
              <a:spcBef>
                <a:spcPts val="594"/>
              </a:spcBef>
              <a:spcAft>
                <a:spcPts val="0"/>
              </a:spcAft>
              <a:buFont typeface="Wingdings" panose="05000000000000000000" pitchFamily="2" charset="2"/>
              <a:buChar char="è"/>
              <a:defRPr/>
            </a:pPr>
            <a:r>
              <a:rPr lang="fr-FR" altLang="fr-FR" dirty="0">
                <a:solidFill>
                  <a:prstClr val="black"/>
                </a:solidFill>
                <a:sym typeface="Wingdings" panose="05000000000000000000" pitchFamily="2" charset="2"/>
              </a:rPr>
              <a:t> </a:t>
            </a:r>
            <a:r>
              <a:rPr lang="fr-FR" altLang="fr-FR" b="1" dirty="0">
                <a:solidFill>
                  <a:srgbClr val="000000"/>
                </a:solidFill>
              </a:rPr>
              <a:t>le programme du module </a:t>
            </a:r>
            <a:r>
              <a:rPr lang="fr-FR" altLang="fr-FR" b="1" dirty="0">
                <a:solidFill>
                  <a:prstClr val="black"/>
                </a:solidFill>
              </a:rPr>
              <a:t>: </a:t>
            </a:r>
            <a:r>
              <a:rPr lang="fr-FR" altLang="fr-FR" b="1" dirty="0"/>
              <a:t>60 médicaments abordés (dont 28 nouveaux par rapport au module « les incontournables du conseil »)</a:t>
            </a:r>
          </a:p>
          <a:p>
            <a:pPr eaLnBrk="1" fontAlgn="auto" hangingPunct="1">
              <a:lnSpc>
                <a:spcPct val="95000"/>
              </a:lnSpc>
              <a:spcBef>
                <a:spcPct val="0"/>
              </a:spcBef>
              <a:spcAft>
                <a:spcPts val="0"/>
              </a:spcAft>
              <a:defRPr/>
            </a:pPr>
            <a:r>
              <a:rPr lang="fr-FR" altLang="fr-FR" dirty="0">
                <a:solidFill>
                  <a:prstClr val="black"/>
                </a:solidFill>
              </a:rPr>
              <a:t>Ce module a été construit en collaboration avec 2 experts, enseignants au CDFH :</a:t>
            </a:r>
          </a:p>
          <a:p>
            <a:pPr>
              <a:lnSpc>
                <a:spcPct val="95000"/>
              </a:lnSpc>
            </a:pPr>
            <a:r>
              <a:rPr lang="fr-FR" altLang="fr-FR" b="1" dirty="0"/>
              <a:t>- François ROUX</a:t>
            </a:r>
            <a:r>
              <a:rPr lang="fr-FR" altLang="fr-FR" dirty="0"/>
              <a:t>, pharmacien installé en banlieue toulousaine – co-auteur de plusieurs ouvrages sur l’homéopathie et les soins de support en oncologie</a:t>
            </a:r>
          </a:p>
          <a:p>
            <a:pPr>
              <a:lnSpc>
                <a:spcPct val="95000"/>
              </a:lnSpc>
              <a:spcBef>
                <a:spcPts val="0"/>
              </a:spcBef>
            </a:pPr>
            <a:r>
              <a:rPr lang="fr-FR" altLang="fr-FR" b="1" dirty="0"/>
              <a:t>- Véronique LAVALLEE</a:t>
            </a:r>
            <a:r>
              <a:rPr lang="fr-FR" altLang="fr-FR" dirty="0"/>
              <a:t>, médecin généraliste impliquée dans l’accompagnement des patients atteints de cancer, notamment avec une consultation d’homéopathie au sein d’un service de radiothérapie et d’oncologie médicale</a:t>
            </a:r>
          </a:p>
          <a:p>
            <a:pPr eaLnBrk="1" fontAlgn="auto" hangingPunct="1">
              <a:lnSpc>
                <a:spcPct val="95000"/>
              </a:lnSpc>
              <a:spcBef>
                <a:spcPts val="1202"/>
              </a:spcBef>
              <a:spcAft>
                <a:spcPts val="0"/>
              </a:spcAft>
              <a:buFont typeface="Wingdings" panose="05000000000000000000" pitchFamily="2" charset="2"/>
              <a:buChar char="è"/>
              <a:defRPr/>
            </a:pPr>
            <a:r>
              <a:rPr lang="fr-FR" altLang="fr-FR" dirty="0">
                <a:solidFill>
                  <a:prstClr val="black"/>
                </a:solidFill>
                <a:sym typeface="Wingdings" panose="05000000000000000000" pitchFamily="2" charset="2"/>
              </a:rPr>
              <a:t> les </a:t>
            </a:r>
            <a:r>
              <a:rPr lang="fr-FR" altLang="fr-FR" b="1" dirty="0">
                <a:solidFill>
                  <a:prstClr val="black"/>
                </a:solidFill>
                <a:sym typeface="Wingdings" panose="05000000000000000000" pitchFamily="2" charset="2"/>
              </a:rPr>
              <a:t>horaires</a:t>
            </a:r>
            <a:r>
              <a:rPr lang="fr-FR" altLang="fr-FR" dirty="0">
                <a:solidFill>
                  <a:prstClr val="black"/>
                </a:solidFill>
                <a:sym typeface="Wingdings" panose="05000000000000000000" pitchFamily="2" charset="2"/>
              </a:rPr>
              <a:t> et </a:t>
            </a:r>
            <a:r>
              <a:rPr lang="fr-FR" altLang="fr-FR" b="1" dirty="0">
                <a:solidFill>
                  <a:prstClr val="black"/>
                </a:solidFill>
                <a:sym typeface="Wingdings" panose="05000000000000000000" pitchFamily="2" charset="2"/>
              </a:rPr>
              <a:t>pauses (dont déjeuner)</a:t>
            </a:r>
          </a:p>
          <a:p>
            <a:pPr eaLnBrk="1" fontAlgn="auto" hangingPunct="1">
              <a:lnSpc>
                <a:spcPct val="95000"/>
              </a:lnSpc>
              <a:spcBef>
                <a:spcPts val="594"/>
              </a:spcBef>
              <a:spcAft>
                <a:spcPts val="0"/>
              </a:spcAft>
              <a:buFont typeface="Wingdings" panose="05000000000000000000" pitchFamily="2" charset="2"/>
              <a:buChar char="è"/>
              <a:defRPr/>
            </a:pPr>
            <a:r>
              <a:rPr lang="fr-FR" altLang="fr-FR" b="1" dirty="0">
                <a:solidFill>
                  <a:prstClr val="black"/>
                </a:solidFill>
              </a:rPr>
              <a:t> la  méthode pédagogique, les documents participants et le Plan d’action personnel</a:t>
            </a:r>
          </a:p>
          <a:p>
            <a:pPr eaLnBrk="1" fontAlgn="auto" hangingPunct="1">
              <a:lnSpc>
                <a:spcPct val="95000"/>
              </a:lnSpc>
              <a:spcBef>
                <a:spcPct val="0"/>
              </a:spcBef>
              <a:spcAft>
                <a:spcPts val="0"/>
              </a:spcAft>
              <a:defRPr/>
            </a:pPr>
            <a:r>
              <a:rPr lang="fr-FR" altLang="fr-FR" sz="1900" dirty="0">
                <a:solidFill>
                  <a:srgbClr val="000000"/>
                </a:solidFill>
                <a:sym typeface="Webdings" panose="05030102010509060703" pitchFamily="18" charset="2"/>
              </a:rPr>
              <a:t></a:t>
            </a:r>
            <a:r>
              <a:rPr lang="fr-FR" altLang="fr-FR" i="1" dirty="0">
                <a:solidFill>
                  <a:srgbClr val="000000"/>
                </a:solidFill>
              </a:rPr>
              <a:t> Au cours de ces 2 journées, nous partagerons autour de votre pratique au comptoir et du conseil des médicaments homéopathiques. Vous bénéficierez pour </a:t>
            </a:r>
            <a:r>
              <a:rPr lang="fr-FR" altLang="fr-FR" b="1" i="1" dirty="0">
                <a:solidFill>
                  <a:srgbClr val="000000"/>
                </a:solidFill>
              </a:rPr>
              <a:t>cette 1</a:t>
            </a:r>
            <a:r>
              <a:rPr lang="fr-FR" altLang="fr-FR" b="1" i="1" baseline="30000" dirty="0">
                <a:solidFill>
                  <a:srgbClr val="000000"/>
                </a:solidFill>
              </a:rPr>
              <a:t>ère</a:t>
            </a:r>
            <a:r>
              <a:rPr lang="fr-FR" altLang="fr-FR" b="1" i="1" dirty="0">
                <a:solidFill>
                  <a:srgbClr val="000000"/>
                </a:solidFill>
              </a:rPr>
              <a:t> journée de l’expertise médicale </a:t>
            </a:r>
            <a:r>
              <a:rPr lang="fr-FR" altLang="fr-FR" i="1" dirty="0">
                <a:solidFill>
                  <a:srgbClr val="000000"/>
                </a:solidFill>
              </a:rPr>
              <a:t>du médecin homéopathe qui est très complémentaire de notre conseil au comptoir.</a:t>
            </a:r>
          </a:p>
          <a:p>
            <a:pPr eaLnBrk="1" fontAlgn="auto" hangingPunct="1">
              <a:lnSpc>
                <a:spcPct val="95000"/>
              </a:lnSpc>
              <a:spcBef>
                <a:spcPct val="0"/>
              </a:spcBef>
              <a:spcAft>
                <a:spcPts val="0"/>
              </a:spcAft>
              <a:defRPr/>
            </a:pPr>
            <a:r>
              <a:rPr lang="fr-FR" altLang="fr-FR" i="1" dirty="0">
                <a:solidFill>
                  <a:srgbClr val="000000"/>
                </a:solidFill>
              </a:rPr>
              <a:t>Au niveau rythme, </a:t>
            </a:r>
            <a:r>
              <a:rPr lang="fr-FR" altLang="fr-FR" b="1" i="1" dirty="0">
                <a:solidFill>
                  <a:srgbClr val="000000"/>
                </a:solidFill>
              </a:rPr>
              <a:t>nous alternerons entre des périodes de partage de nos expériences, des activités pédagogiques et des cas pratiques </a:t>
            </a:r>
            <a:r>
              <a:rPr lang="fr-FR" altLang="fr-FR" i="1" dirty="0">
                <a:solidFill>
                  <a:srgbClr val="000000"/>
                </a:solidFill>
              </a:rPr>
              <a:t>pour que vous vous appropriez les différents conseils de médicaments. </a:t>
            </a:r>
          </a:p>
          <a:p>
            <a:pPr eaLnBrk="1" fontAlgn="auto" hangingPunct="1">
              <a:lnSpc>
                <a:spcPct val="95000"/>
              </a:lnSpc>
              <a:spcBef>
                <a:spcPct val="0"/>
              </a:spcBef>
              <a:spcAft>
                <a:spcPts val="0"/>
              </a:spcAft>
              <a:defRPr/>
            </a:pPr>
            <a:r>
              <a:rPr lang="fr-FR" altLang="fr-FR" i="1" dirty="0">
                <a:solidFill>
                  <a:prstClr val="black"/>
                </a:solidFill>
              </a:rPr>
              <a:t>Vous trouverez </a:t>
            </a:r>
            <a:r>
              <a:rPr lang="fr-FR" altLang="fr-FR" i="1" u="sng" dirty="0">
                <a:solidFill>
                  <a:srgbClr val="000000"/>
                </a:solidFill>
              </a:rPr>
              <a:t>à la fin votre document prise de notes</a:t>
            </a:r>
            <a:r>
              <a:rPr lang="fr-FR" altLang="fr-FR" i="1" dirty="0">
                <a:solidFill>
                  <a:srgbClr val="000000"/>
                </a:solidFill>
              </a:rPr>
              <a:t>, votre </a:t>
            </a:r>
            <a:r>
              <a:rPr lang="fr-FR" altLang="fr-FR" b="1" i="1" dirty="0">
                <a:solidFill>
                  <a:srgbClr val="000000"/>
                </a:solidFill>
              </a:rPr>
              <a:t>Plan d’action personnel (PAP)</a:t>
            </a:r>
            <a:r>
              <a:rPr lang="fr-FR" altLang="fr-FR" i="1" dirty="0">
                <a:solidFill>
                  <a:srgbClr val="000000"/>
                </a:solidFill>
              </a:rPr>
              <a:t>. C’est un outil, pour vous, qui est indispensable pour que vous repartiez avec des actions concrètes à expérimenter dès demain. Je vous invite à noter au fur et à mesure de la journée les points marquants pour vous, que vous avez envie de mettre en œuvre dès demain.</a:t>
            </a:r>
          </a:p>
          <a:p>
            <a:pPr eaLnBrk="1" fontAlgn="auto" hangingPunct="1">
              <a:lnSpc>
                <a:spcPct val="95000"/>
              </a:lnSpc>
              <a:spcBef>
                <a:spcPts val="594"/>
              </a:spcBef>
              <a:spcAft>
                <a:spcPts val="0"/>
              </a:spcAft>
              <a:buFont typeface="Wingdings" panose="05000000000000000000" pitchFamily="2" charset="2"/>
              <a:buChar char="è"/>
              <a:defRPr/>
            </a:pPr>
            <a:r>
              <a:rPr lang="fr-FR" altLang="fr-FR" dirty="0">
                <a:solidFill>
                  <a:prstClr val="black"/>
                </a:solidFill>
                <a:sym typeface="Wingdings" panose="05000000000000000000" pitchFamily="2" charset="2"/>
              </a:rPr>
              <a:t> les </a:t>
            </a:r>
            <a:r>
              <a:rPr lang="fr-FR" altLang="fr-FR" b="1" dirty="0">
                <a:solidFill>
                  <a:prstClr val="black"/>
                </a:solidFill>
                <a:sym typeface="Wingdings" panose="05000000000000000000" pitchFamily="2" charset="2"/>
              </a:rPr>
              <a:t>règles du jeu</a:t>
            </a:r>
            <a:r>
              <a:rPr lang="fr-FR" altLang="fr-FR" dirty="0">
                <a:solidFill>
                  <a:prstClr val="black"/>
                </a:solidFill>
                <a:sym typeface="Wingdings" panose="05000000000000000000" pitchFamily="2" charset="2"/>
              </a:rPr>
              <a:t> :</a:t>
            </a:r>
          </a:p>
          <a:p>
            <a:pPr marL="172168" lvl="1" eaLnBrk="1" fontAlgn="auto" hangingPunct="1">
              <a:lnSpc>
                <a:spcPct val="95000"/>
              </a:lnSpc>
              <a:spcBef>
                <a:spcPts val="298"/>
              </a:spcBef>
              <a:spcAft>
                <a:spcPts val="0"/>
              </a:spcAft>
              <a:buFontTx/>
              <a:buChar char="•"/>
              <a:defRPr/>
            </a:pPr>
            <a:r>
              <a:rPr lang="fr-FR" altLang="fr-FR" dirty="0">
                <a:solidFill>
                  <a:prstClr val="black"/>
                </a:solidFill>
                <a:sym typeface="Wingdings" panose="05000000000000000000" pitchFamily="2" charset="2"/>
              </a:rPr>
              <a:t> téléphones portables allumés </a:t>
            </a:r>
            <a:r>
              <a:rPr lang="fr-FR" altLang="fr-FR" b="1" dirty="0">
                <a:solidFill>
                  <a:prstClr val="black"/>
                </a:solidFill>
                <a:sym typeface="Wingdings" panose="05000000000000000000" pitchFamily="2" charset="2"/>
              </a:rPr>
              <a:t>uniquement</a:t>
            </a:r>
            <a:r>
              <a:rPr lang="fr-FR" altLang="fr-FR" dirty="0">
                <a:solidFill>
                  <a:prstClr val="black"/>
                </a:solidFill>
                <a:sym typeface="Wingdings" panose="05000000000000000000" pitchFamily="2" charset="2"/>
              </a:rPr>
              <a:t> pendant les pauses</a:t>
            </a:r>
          </a:p>
          <a:p>
            <a:pPr marL="172168" lvl="1" eaLnBrk="1" fontAlgn="auto" hangingPunct="1">
              <a:lnSpc>
                <a:spcPct val="95000"/>
              </a:lnSpc>
              <a:spcBef>
                <a:spcPts val="298"/>
              </a:spcBef>
              <a:spcAft>
                <a:spcPts val="0"/>
              </a:spcAft>
              <a:buFontTx/>
              <a:buChar char="•"/>
              <a:defRPr/>
            </a:pPr>
            <a:r>
              <a:rPr lang="fr-FR" altLang="fr-FR" dirty="0">
                <a:solidFill>
                  <a:prstClr val="black"/>
                </a:solidFill>
                <a:sym typeface="Wingdings" panose="05000000000000000000" pitchFamily="2" charset="2"/>
              </a:rPr>
              <a:t> tutoiement / vouvoiement</a:t>
            </a:r>
          </a:p>
          <a:p>
            <a:pPr marL="172168" lvl="1" eaLnBrk="1" fontAlgn="auto" hangingPunct="1">
              <a:lnSpc>
                <a:spcPct val="95000"/>
              </a:lnSpc>
              <a:spcBef>
                <a:spcPts val="298"/>
              </a:spcBef>
              <a:spcAft>
                <a:spcPts val="0"/>
              </a:spcAft>
              <a:buFontTx/>
              <a:buChar char="•"/>
              <a:defRPr/>
            </a:pPr>
            <a:r>
              <a:rPr lang="fr-FR" altLang="fr-FR" dirty="0">
                <a:solidFill>
                  <a:prstClr val="black"/>
                </a:solidFill>
                <a:sym typeface="Wingdings" panose="05000000000000000000" pitchFamily="2" charset="2"/>
              </a:rPr>
              <a:t> écoute / échange / respect / droit à l’erreur / expérimentation</a:t>
            </a:r>
          </a:p>
          <a:p>
            <a:pPr marL="172168" lvl="1" eaLnBrk="1" fontAlgn="auto" hangingPunct="1">
              <a:lnSpc>
                <a:spcPct val="95000"/>
              </a:lnSpc>
              <a:spcBef>
                <a:spcPts val="298"/>
              </a:spcBef>
              <a:spcAft>
                <a:spcPts val="0"/>
              </a:spcAft>
              <a:buFontTx/>
              <a:buChar char="•"/>
              <a:defRPr/>
            </a:pPr>
            <a:r>
              <a:rPr lang="fr-FR" altLang="fr-FR" dirty="0">
                <a:solidFill>
                  <a:prstClr val="black"/>
                </a:solidFill>
                <a:sym typeface="Wingdings" panose="05000000000000000000" pitchFamily="2" charset="2"/>
              </a:rPr>
              <a:t> dans nos échanges, seuls des cas patients seront évoqués ; </a:t>
            </a:r>
            <a:r>
              <a:rPr lang="fr-FR" altLang="fr-FR" b="1" dirty="0">
                <a:solidFill>
                  <a:prstClr val="black"/>
                </a:solidFill>
                <a:sym typeface="Wingdings" panose="05000000000000000000" pitchFamily="2" charset="2"/>
              </a:rPr>
              <a:t>les cas personnels si besoin peuvent être évoqués aux pauses</a:t>
            </a:r>
          </a:p>
          <a:p>
            <a:pPr eaLnBrk="1" fontAlgn="auto" hangingPunct="1">
              <a:lnSpc>
                <a:spcPct val="95000"/>
              </a:lnSpc>
              <a:spcBef>
                <a:spcPts val="620"/>
              </a:spcBef>
              <a:spcAft>
                <a:spcPts val="0"/>
              </a:spcAft>
              <a:defRPr/>
            </a:pPr>
            <a:r>
              <a:rPr lang="fr-FR" altLang="fr-FR" b="1" dirty="0">
                <a:solidFill>
                  <a:prstClr val="black"/>
                </a:solidFill>
                <a:sym typeface="Wingdings" panose="05000000000000000000" pitchFamily="2" charset="2"/>
              </a:rPr>
              <a:t>Valider</a:t>
            </a:r>
            <a:r>
              <a:rPr lang="fr-FR" altLang="fr-FR" dirty="0">
                <a:solidFill>
                  <a:prstClr val="black"/>
                </a:solidFill>
                <a:sym typeface="Wingdings" panose="05000000000000000000" pitchFamily="2" charset="2"/>
              </a:rPr>
              <a:t> avec le groupe ces règles du jeu</a:t>
            </a:r>
          </a:p>
          <a:p>
            <a:pPr eaLnBrk="1" fontAlgn="auto" hangingPunct="1">
              <a:lnSpc>
                <a:spcPct val="95000"/>
              </a:lnSpc>
              <a:spcBef>
                <a:spcPct val="0"/>
              </a:spcBef>
              <a:spcAft>
                <a:spcPts val="0"/>
              </a:spcAft>
              <a:defRPr/>
            </a:pPr>
            <a:endParaRPr lang="fr-FR" altLang="fr-FR" dirty="0">
              <a:solidFill>
                <a:prstClr val="black"/>
              </a:solidFill>
            </a:endParaRPr>
          </a:p>
          <a:p>
            <a:endParaRPr lang="fr-FR" dirty="0"/>
          </a:p>
        </p:txBody>
      </p:sp>
    </p:spTree>
    <p:extLst>
      <p:ext uri="{BB962C8B-B14F-4D97-AF65-F5344CB8AC3E}">
        <p14:creationId xmlns:p14="http://schemas.microsoft.com/office/powerpoint/2010/main" val="6776645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Rot="1" noChangeAspect="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517625" y="4300644"/>
            <a:ext cx="6496071" cy="5933969"/>
          </a:xfrm>
        </p:spPr>
        <p:txBody>
          <a:bodyPr/>
          <a:lstStyle/>
          <a:p>
            <a:pPr>
              <a:tabLst>
                <a:tab pos="181032" algn="l"/>
              </a:tabLst>
            </a:pPr>
            <a:r>
              <a:rPr lang="fr-FR" altLang="fr-FR" b="1" u="sng" dirty="0"/>
              <a:t>Commentaires</a:t>
            </a:r>
          </a:p>
          <a:p>
            <a:pPr>
              <a:tabLst>
                <a:tab pos="181032" algn="l"/>
              </a:tabLst>
            </a:pPr>
            <a:endParaRPr lang="fr-FR" altLang="fr-FR" b="1" u="sng" dirty="0"/>
          </a:p>
          <a:p>
            <a:pPr>
              <a:spcBef>
                <a:spcPts val="0"/>
              </a:spcBef>
              <a:tabLst>
                <a:tab pos="181032" algn="l"/>
              </a:tabLst>
            </a:pPr>
            <a:r>
              <a:rPr lang="fr-FR" altLang="fr-FR" dirty="0"/>
              <a:t>cas de comptoir fil rouge : accompagnement d’une patiente Mme Rose à chaque étape de son parcours de soin. </a:t>
            </a:r>
          </a:p>
          <a:p>
            <a:pPr>
              <a:buFontTx/>
              <a:buChar char="•"/>
              <a:tabLst>
                <a:tab pos="181032" algn="l"/>
              </a:tabLst>
            </a:pPr>
            <a:r>
              <a:rPr lang="fr-FR" altLang="fr-FR" b="1" dirty="0"/>
              <a:t> Présenter le cas</a:t>
            </a:r>
            <a:r>
              <a:rPr lang="fr-FR" altLang="fr-FR" dirty="0"/>
              <a:t> </a:t>
            </a:r>
          </a:p>
          <a:p>
            <a:pPr>
              <a:tabLst>
                <a:tab pos="181032" algn="l"/>
              </a:tabLst>
            </a:pPr>
            <a:r>
              <a:rPr lang="fr-FR" altLang="fr-FR" sz="1800" dirty="0">
                <a:sym typeface="Webdings" panose="05030102010509060703" pitchFamily="18" charset="2"/>
              </a:rPr>
              <a:t> </a:t>
            </a:r>
            <a:r>
              <a:rPr lang="fr-FR" altLang="fr-FR" i="1" dirty="0"/>
              <a:t>Nous retrouvons Mme Rose…</a:t>
            </a:r>
          </a:p>
          <a:p>
            <a:pPr>
              <a:buFontTx/>
              <a:buChar char="•"/>
              <a:tabLst>
                <a:tab pos="181032" algn="l"/>
              </a:tabLst>
            </a:pPr>
            <a:r>
              <a:rPr lang="fr-FR" altLang="fr-FR" dirty="0"/>
              <a:t> </a:t>
            </a:r>
            <a:r>
              <a:rPr lang="fr-FR" altLang="fr-FR" b="1" dirty="0"/>
              <a:t>Interpeller et faire participer le groupe sur leur démarche et leur conseil</a:t>
            </a:r>
          </a:p>
          <a:p>
            <a:pPr>
              <a:spcBef>
                <a:spcPct val="70000"/>
              </a:spcBef>
              <a:tabLst>
                <a:tab pos="181032" algn="l"/>
              </a:tabLst>
            </a:pPr>
            <a:r>
              <a:rPr lang="fr-FR" altLang="fr-FR" dirty="0"/>
              <a:t>Cette séquence doit être </a:t>
            </a:r>
            <a:r>
              <a:rPr lang="fr-FR" altLang="fr-FR" b="1" dirty="0"/>
              <a:t>rapide et animée du tac au tac</a:t>
            </a:r>
            <a:r>
              <a:rPr lang="fr-FR" altLang="fr-FR" dirty="0"/>
              <a:t> sans rentrer trop dans les détails</a:t>
            </a:r>
          </a:p>
          <a:p>
            <a:pPr>
              <a:spcBef>
                <a:spcPct val="80000"/>
              </a:spcBef>
              <a:tabLst>
                <a:tab pos="181032" algn="l"/>
              </a:tabLst>
            </a:pPr>
            <a:r>
              <a:rPr lang="fr-FR" altLang="fr-FR" b="1" dirty="0"/>
              <a:t>Réponse attendue</a:t>
            </a:r>
            <a:r>
              <a:rPr lang="fr-FR" altLang="fr-FR" dirty="0"/>
              <a:t> : demander à Mme Rose de </a:t>
            </a:r>
            <a:r>
              <a:rPr lang="fr-FR" altLang="fr-FR" b="1" dirty="0"/>
              <a:t>revenir avec son PPS</a:t>
            </a:r>
            <a:r>
              <a:rPr lang="fr-FR" altLang="fr-FR" dirty="0"/>
              <a:t> + envisager les soins de supports (lui préciser que votre conseil sera dans ce cadre et ne se substituera pas aux prescriptions) + conseil possible pour l’asthénie. Concernant les nausées, Mme Rose a une prescription qui sera honorée.</a:t>
            </a:r>
          </a:p>
          <a:p>
            <a:pPr>
              <a:spcBef>
                <a:spcPct val="80000"/>
              </a:spcBef>
              <a:buFontTx/>
              <a:buChar char="•"/>
              <a:tabLst>
                <a:tab pos="181032" algn="l"/>
              </a:tabLst>
            </a:pPr>
            <a:r>
              <a:rPr lang="fr-FR" altLang="fr-FR" b="1" dirty="0"/>
              <a:t> A partir du PPS apporté par la patiente, les interpeller sur la démarche </a:t>
            </a:r>
            <a:r>
              <a:rPr lang="fr-FR" altLang="fr-FR" dirty="0"/>
              <a:t>(quelles informations recueillies et quelles possibilités de conseil) </a:t>
            </a:r>
          </a:p>
          <a:p>
            <a:pPr>
              <a:tabLst>
                <a:tab pos="181032" algn="l"/>
              </a:tabLst>
            </a:pPr>
            <a:r>
              <a:rPr lang="fr-FR" altLang="fr-FR" b="1" dirty="0"/>
              <a:t>	</a:t>
            </a:r>
            <a:r>
              <a:rPr lang="fr-FR" altLang="fr-FR" dirty="0"/>
              <a:t>- quel est le diagnostic ?</a:t>
            </a:r>
          </a:p>
          <a:p>
            <a:pPr>
              <a:tabLst>
                <a:tab pos="181032" algn="l"/>
              </a:tabLst>
            </a:pPr>
            <a:r>
              <a:rPr lang="fr-FR" altLang="fr-FR" dirty="0"/>
              <a:t>	- quel est le traitement proposé ?</a:t>
            </a:r>
          </a:p>
          <a:p>
            <a:pPr>
              <a:tabLst>
                <a:tab pos="181032" algn="l"/>
              </a:tabLst>
            </a:pPr>
            <a:r>
              <a:rPr lang="fr-FR" altLang="fr-FR" dirty="0"/>
              <a:t>	- quels sont les effets indésirables probables ?</a:t>
            </a:r>
          </a:p>
          <a:p>
            <a:pPr>
              <a:tabLst>
                <a:tab pos="181032" algn="l"/>
              </a:tabLst>
            </a:pPr>
            <a:r>
              <a:rPr lang="fr-FR" altLang="fr-FR" dirty="0"/>
              <a:t>	- quelle proposition de conseil en soins de support, avec les médicaments homéopathiques ?</a:t>
            </a:r>
          </a:p>
          <a:p>
            <a:pPr>
              <a:tabLst>
                <a:tab pos="181032" algn="l"/>
              </a:tabLst>
            </a:pPr>
            <a:r>
              <a:rPr lang="fr-FR" altLang="fr-FR" dirty="0"/>
              <a:t>	- quel suivi ?</a:t>
            </a:r>
          </a:p>
          <a:p>
            <a:pPr>
              <a:tabLst>
                <a:tab pos="181032" algn="l"/>
              </a:tabLst>
            </a:pPr>
            <a:r>
              <a:rPr lang="fr-FR" altLang="fr-FR" dirty="0"/>
              <a:t>A ce stade, le conseil est un </a:t>
            </a:r>
            <a:r>
              <a:rPr lang="fr-FR" altLang="fr-FR" b="1" dirty="0"/>
              <a:t>conseil PROBABILISTE</a:t>
            </a:r>
            <a:r>
              <a:rPr lang="fr-FR" altLang="fr-FR" dirty="0"/>
              <a:t> et sera réévalué en prenant un nouveau RDV de suivi. </a:t>
            </a:r>
          </a:p>
          <a:p>
            <a:pPr>
              <a:tabLst>
                <a:tab pos="181032" algn="l"/>
              </a:tabLst>
            </a:pPr>
            <a:r>
              <a:rPr lang="fr-FR" altLang="fr-FR" dirty="0"/>
              <a:t>Au cours de ce RDV de suivi, il sera possible d’aborder les nausées pour évaluer si un conseil complémentaire peut être proposé.</a:t>
            </a:r>
          </a:p>
          <a:p>
            <a:pPr>
              <a:spcBef>
                <a:spcPts val="1244"/>
              </a:spcBef>
              <a:buFont typeface="Arial" panose="020B0604020202020204" pitchFamily="34" charset="0"/>
              <a:buChar char="•"/>
            </a:pPr>
            <a:r>
              <a:rPr lang="fr-FR" altLang="fr-FR" b="1" dirty="0"/>
              <a:t> Faire compléter le PAP</a:t>
            </a:r>
            <a:endParaRPr lang="fr-FR" dirty="0"/>
          </a:p>
        </p:txBody>
      </p:sp>
    </p:spTree>
    <p:extLst>
      <p:ext uri="{BB962C8B-B14F-4D97-AF65-F5344CB8AC3E}">
        <p14:creationId xmlns:p14="http://schemas.microsoft.com/office/powerpoint/2010/main" val="36141793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Rot="1" noChangeAspect="1" noTextEdit="1"/>
          </p:cNvSpPr>
          <p:nvPr>
            <p:ph type="sldImg"/>
          </p:nvPr>
        </p:nvSpPr>
        <p:spPr>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9814993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Rot="1" noChangeAspect="1" noChangeArrowheads="1" noTextEdit="1"/>
          </p:cNvSpPr>
          <p:nvPr>
            <p:ph type="sldImg"/>
          </p:nvPr>
        </p:nvSpPr>
        <p:spPr>
          <a:xfrm>
            <a:off x="453178" y="654050"/>
            <a:ext cx="5933983" cy="3337954"/>
          </a:xfrm>
          <a:ln/>
        </p:spPr>
      </p:sp>
      <p:sp>
        <p:nvSpPr>
          <p:cNvPr id="2" name="Espace réservé des commentaires 1"/>
          <p:cNvSpPr>
            <a:spLocks noGrp="1"/>
          </p:cNvSpPr>
          <p:nvPr>
            <p:ph type="body" sz="quarter" idx="10"/>
          </p:nvPr>
        </p:nvSpPr>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p>
          <a:p>
            <a:pPr>
              <a:buFontTx/>
              <a:buNone/>
            </a:pPr>
            <a:endParaRPr lang="fr-FR" altLang="fr-FR" b="1" dirty="0"/>
          </a:p>
          <a:p>
            <a:endParaRPr lang="fr-FR" dirty="0"/>
          </a:p>
        </p:txBody>
      </p:sp>
    </p:spTree>
    <p:extLst>
      <p:ext uri="{BB962C8B-B14F-4D97-AF65-F5344CB8AC3E}">
        <p14:creationId xmlns:p14="http://schemas.microsoft.com/office/powerpoint/2010/main" val="13212465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ChangeArrowheads="1" noTextEdit="1"/>
          </p:cNvSpPr>
          <p:nvPr>
            <p:ph type="sldImg"/>
          </p:nvPr>
        </p:nvSpPr>
        <p:spPr>
          <a:xfrm>
            <a:off x="581025" y="674688"/>
            <a:ext cx="5919788" cy="3328987"/>
          </a:xfrm>
          <a:ln/>
        </p:spPr>
      </p:sp>
      <p:sp>
        <p:nvSpPr>
          <p:cNvPr id="2" name="Espace réservé des commentaires 1"/>
          <p:cNvSpPr>
            <a:spLocks noGrp="1"/>
          </p:cNvSpPr>
          <p:nvPr>
            <p:ph type="body" sz="quarter" idx="10"/>
          </p:nvPr>
        </p:nvSpPr>
        <p:spPr>
          <a:xfrm>
            <a:off x="710075" y="4862016"/>
            <a:ext cx="6299423" cy="4605085"/>
          </a:xfrm>
        </p:spPr>
        <p:txBody>
          <a:bodyPr/>
          <a:lstStyle/>
          <a:p>
            <a:pPr>
              <a:tabLst>
                <a:tab pos="535155" algn="l"/>
              </a:tabLst>
            </a:pPr>
            <a:r>
              <a:rPr lang="fr-FR" altLang="fr-FR" b="1" u="sng" dirty="0"/>
              <a:t>Commentaires</a:t>
            </a:r>
            <a:r>
              <a:rPr lang="fr-FR" altLang="fr-FR" dirty="0"/>
              <a:t> : 		</a:t>
            </a:r>
          </a:p>
          <a:p>
            <a:pPr>
              <a:tabLst>
                <a:tab pos="535155" algn="l"/>
              </a:tabLst>
            </a:pPr>
            <a:endParaRPr lang="fr-FR" altLang="fr-FR" b="1" dirty="0"/>
          </a:p>
          <a:p>
            <a:pPr>
              <a:buFontTx/>
              <a:buChar char="•"/>
              <a:tabLst>
                <a:tab pos="535155" algn="l"/>
              </a:tabLst>
            </a:pPr>
            <a:r>
              <a:rPr lang="fr-FR" altLang="fr-FR" b="1" dirty="0"/>
              <a:t> Présenter l’objectif</a:t>
            </a:r>
            <a:r>
              <a:rPr lang="fr-FR" altLang="fr-FR" dirty="0"/>
              <a:t> </a:t>
            </a:r>
            <a:r>
              <a:rPr lang="fr-FR" altLang="fr-FR" b="1" dirty="0"/>
              <a:t>et les règles du jeu</a:t>
            </a:r>
            <a:r>
              <a:rPr lang="fr-FR" altLang="fr-FR" dirty="0"/>
              <a:t> </a:t>
            </a:r>
          </a:p>
          <a:p>
            <a:pPr>
              <a:buFontTx/>
              <a:buChar char="•"/>
              <a:tabLst>
                <a:tab pos="535155" algn="l"/>
              </a:tabLst>
            </a:pPr>
            <a:endParaRPr lang="fr-FR" altLang="fr-FR" dirty="0"/>
          </a:p>
          <a:p>
            <a:pPr>
              <a:tabLst>
                <a:tab pos="535155" algn="l"/>
              </a:tabLst>
            </a:pPr>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 10 min de préparation et 25 min de restitution collégiale </a:t>
            </a:r>
            <a:r>
              <a:rPr lang="fr-FR" altLang="fr-FR" dirty="0"/>
              <a:t>(en prenant appui sur la diapo suivante) </a:t>
            </a:r>
          </a:p>
          <a:p>
            <a:pPr>
              <a:tabLst>
                <a:tab pos="535155" algn="l"/>
              </a:tabLst>
            </a:pPr>
            <a:endParaRPr lang="fr-FR" altLang="fr-FR" dirty="0"/>
          </a:p>
          <a:p>
            <a:pPr>
              <a:buFontTx/>
              <a:buChar char="•"/>
              <a:tabLst>
                <a:tab pos="535155" algn="l"/>
              </a:tabLst>
            </a:pPr>
            <a:r>
              <a:rPr lang="fr-FR" altLang="fr-FR" dirty="0"/>
              <a:t> </a:t>
            </a:r>
            <a:r>
              <a:rPr lang="fr-FR" altLang="fr-FR" b="1" dirty="0"/>
              <a:t>Demander à un participant de présenter la maison inspirée du schéma de </a:t>
            </a:r>
            <a:r>
              <a:rPr lang="fr-FR" altLang="fr-FR" b="1" dirty="0" err="1"/>
              <a:t>Héring</a:t>
            </a:r>
            <a:r>
              <a:rPr lang="fr-FR" altLang="fr-FR" b="1" dirty="0"/>
              <a:t> au </a:t>
            </a:r>
            <a:r>
              <a:rPr lang="fr-FR" altLang="fr-FR" b="1" dirty="0" err="1"/>
              <a:t>paper</a:t>
            </a:r>
            <a:r>
              <a:rPr lang="fr-FR" altLang="fr-FR" dirty="0"/>
              <a:t> (à minima les 4 cadrans + les questions à poser)</a:t>
            </a:r>
          </a:p>
          <a:p>
            <a:pPr>
              <a:buFontTx/>
              <a:buChar char="•"/>
              <a:tabLst>
                <a:tab pos="535155" algn="l"/>
              </a:tabLst>
            </a:pPr>
            <a:r>
              <a:rPr lang="fr-FR" altLang="fr-FR" dirty="0"/>
              <a:t> </a:t>
            </a:r>
            <a:r>
              <a:rPr lang="fr-FR" altLang="fr-FR" b="1" dirty="0"/>
              <a:t>Compléter au </a:t>
            </a:r>
            <a:r>
              <a:rPr lang="fr-FR" altLang="fr-FR" b="1" dirty="0" err="1"/>
              <a:t>paper</a:t>
            </a:r>
            <a:r>
              <a:rPr lang="fr-FR" altLang="fr-FR" dirty="0"/>
              <a:t> pour construire la « maison » et expliquer :</a:t>
            </a:r>
            <a:endParaRPr lang="fr-FR" altLang="fr-FR" b="1" u="sng" dirty="0"/>
          </a:p>
          <a:p>
            <a:pPr marL="535155" lvl="1" indent="-77813">
              <a:buFont typeface="Arial" panose="020B0604020202020204" pitchFamily="34" charset="0"/>
              <a:buChar char="-"/>
              <a:tabLst>
                <a:tab pos="535155" algn="l"/>
              </a:tabLst>
            </a:pPr>
            <a:r>
              <a:rPr lang="fr-FR" altLang="fr-FR" b="1" dirty="0"/>
              <a:t> les règles de choix de hauteur de dilution</a:t>
            </a:r>
          </a:p>
          <a:p>
            <a:pPr marL="535155" lvl="1" indent="-77813">
              <a:buFont typeface="Arial" panose="020B0604020202020204" pitchFamily="34" charset="0"/>
              <a:buChar char="-"/>
              <a:tabLst>
                <a:tab pos="535155" algn="l"/>
              </a:tabLst>
            </a:pPr>
            <a:r>
              <a:rPr lang="fr-FR" altLang="fr-FR" b="1" dirty="0"/>
              <a:t> la notion d’étiologie </a:t>
            </a:r>
            <a:r>
              <a:rPr lang="fr-FR" altLang="fr-FR" dirty="0"/>
              <a:t>(toit de la maison)</a:t>
            </a:r>
          </a:p>
          <a:p>
            <a:pPr marL="535155" lvl="1" indent="-77813">
              <a:buFont typeface="Arial" panose="020B0604020202020204" pitchFamily="34" charset="0"/>
              <a:buChar char="-"/>
              <a:tabLst>
                <a:tab pos="535155" algn="l"/>
              </a:tabLst>
            </a:pPr>
            <a:r>
              <a:rPr lang="fr-FR" altLang="fr-FR" b="1" dirty="0"/>
              <a:t> les notions de type sensible et de mode réactionnel chronique</a:t>
            </a:r>
            <a:r>
              <a:rPr lang="fr-FR" altLang="fr-FR" dirty="0"/>
              <a:t> (les fondations de la maison)</a:t>
            </a:r>
            <a:endParaRPr lang="fr-FR" altLang="fr-FR" b="1" dirty="0"/>
          </a:p>
          <a:p>
            <a:pPr marL="535155" lvl="1" indent="-77813">
              <a:buFont typeface="Arial" panose="020B0604020202020204" pitchFamily="34" charset="0"/>
              <a:buChar char="-"/>
              <a:tabLst>
                <a:tab pos="535155" algn="l"/>
              </a:tabLst>
            </a:pPr>
            <a:r>
              <a:rPr lang="fr-FR" altLang="fr-FR" b="1" dirty="0"/>
              <a:t> les règles de posologie</a:t>
            </a:r>
          </a:p>
          <a:p>
            <a:pPr>
              <a:tabLst>
                <a:tab pos="535155" algn="l"/>
              </a:tabLst>
            </a:pPr>
            <a:endParaRPr lang="fr-FR" altLang="fr-FR" dirty="0"/>
          </a:p>
          <a:p>
            <a:pPr>
              <a:buFontTx/>
              <a:buChar char="•"/>
              <a:tabLst>
                <a:tab pos="535155" algn="l"/>
              </a:tabLst>
            </a:pPr>
            <a:r>
              <a:rPr lang="fr-FR" altLang="fr-FR" dirty="0"/>
              <a:t> </a:t>
            </a:r>
            <a:r>
              <a:rPr lang="fr-FR" altLang="fr-FR" b="1" dirty="0"/>
              <a:t>Valider en projetant la maison</a:t>
            </a:r>
            <a:r>
              <a:rPr lang="fr-FR" altLang="fr-FR" dirty="0"/>
              <a:t> (diapo suivante)</a:t>
            </a:r>
          </a:p>
          <a:p>
            <a:endParaRPr lang="fr-FR" dirty="0"/>
          </a:p>
        </p:txBody>
      </p:sp>
    </p:spTree>
    <p:extLst>
      <p:ext uri="{BB962C8B-B14F-4D97-AF65-F5344CB8AC3E}">
        <p14:creationId xmlns:p14="http://schemas.microsoft.com/office/powerpoint/2010/main" val="26237000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bwMode="auto">
          <a:xfrm>
            <a:off x="-220663" y="808038"/>
            <a:ext cx="7186613" cy="40433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6" name="Espace réservé des commentaires 1"/>
          <p:cNvSpPr>
            <a:spLocks noGrp="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Tree>
    <p:extLst>
      <p:ext uri="{BB962C8B-B14F-4D97-AF65-F5344CB8AC3E}">
        <p14:creationId xmlns:p14="http://schemas.microsoft.com/office/powerpoint/2010/main" val="24878240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Rot="1" noChangeAspect="1" noChangeArrowheads="1" noTextEdit="1"/>
          </p:cNvSpPr>
          <p:nvPr>
            <p:ph type="sldImg"/>
          </p:nvPr>
        </p:nvSpPr>
        <p:spPr bwMode="auto">
          <a:xfrm>
            <a:off x="428625" y="1195388"/>
            <a:ext cx="6340475" cy="35671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Espace réservé des commentaires 1"/>
          <p:cNvSpPr>
            <a:spLocks noGrp="1"/>
          </p:cNvSpPr>
          <p:nvPr>
            <p:ph type="body" sz="quarter" idx="10"/>
          </p:nvPr>
        </p:nvSpPr>
        <p:spPr>
          <a:xfrm>
            <a:off x="710075" y="5040987"/>
            <a:ext cx="6428829" cy="4605085"/>
          </a:xfrm>
        </p:spPr>
        <p:txBody>
          <a:bodyPr/>
          <a:lstStyle/>
          <a:p>
            <a:pPr defTabSz="457342">
              <a:defRPr/>
            </a:pPr>
            <a:r>
              <a:rPr lang="fr-FR" altLang="fr-FR" b="1" u="sng" dirty="0">
                <a:solidFill>
                  <a:srgbClr val="000000"/>
                </a:solidFill>
              </a:rPr>
              <a:t>Commentaires</a:t>
            </a:r>
            <a:r>
              <a:rPr lang="fr-FR" altLang="fr-FR" dirty="0">
                <a:solidFill>
                  <a:srgbClr val="000000"/>
                </a:solidFill>
              </a:rPr>
              <a:t> : 		</a:t>
            </a:r>
          </a:p>
          <a:p>
            <a:pPr defTabSz="457342">
              <a:defRPr/>
            </a:pPr>
            <a:endParaRPr lang="fr-FR" altLang="fr-FR" dirty="0">
              <a:solidFill>
                <a:srgbClr val="000000"/>
              </a:solidFill>
            </a:endParaRPr>
          </a:p>
          <a:p>
            <a:pPr defTabSz="457342">
              <a:buFontTx/>
              <a:buChar char="•"/>
              <a:defRPr/>
            </a:pPr>
            <a:r>
              <a:rPr lang="fr-FR" altLang="fr-FR" b="1" dirty="0">
                <a:solidFill>
                  <a:srgbClr val="000000"/>
                </a:solidFill>
              </a:rPr>
              <a:t> Valider la méthodologie de conseil basée sur la construction de la maison</a:t>
            </a:r>
          </a:p>
          <a:p>
            <a:pPr defTabSz="457342">
              <a:defRPr/>
            </a:pPr>
            <a:endParaRPr lang="fr-FR" altLang="fr-FR" b="1" dirty="0">
              <a:solidFill>
                <a:srgbClr val="FF3300"/>
              </a:solidFill>
            </a:endParaRPr>
          </a:p>
          <a:p>
            <a:endParaRPr lang="fr-FR" dirty="0"/>
          </a:p>
        </p:txBody>
      </p:sp>
    </p:spTree>
    <p:extLst>
      <p:ext uri="{BB962C8B-B14F-4D97-AF65-F5344CB8AC3E}">
        <p14:creationId xmlns:p14="http://schemas.microsoft.com/office/powerpoint/2010/main" val="15538463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Rot="1" noChangeAspect="1" noChangeArrowheads="1" noTextEdit="1"/>
          </p:cNvSpPr>
          <p:nvPr>
            <p:ph type="sldImg"/>
          </p:nvPr>
        </p:nvSpPr>
        <p:spPr>
          <a:xfrm>
            <a:off x="582613" y="674688"/>
            <a:ext cx="5919787" cy="3328987"/>
          </a:xfrm>
          <a:ln/>
        </p:spPr>
      </p:sp>
      <p:sp>
        <p:nvSpPr>
          <p:cNvPr id="2" name="Espace réservé des commentaires 1"/>
          <p:cNvSpPr>
            <a:spLocks noGrp="1"/>
          </p:cNvSpPr>
          <p:nvPr>
            <p:ph type="body" sz="quarter" idx="10"/>
          </p:nvPr>
        </p:nvSpPr>
        <p:spPr>
          <a:xfrm>
            <a:off x="705043" y="4634733"/>
            <a:ext cx="6393989" cy="5493912"/>
          </a:xfrm>
        </p:spPr>
        <p:txBody>
          <a:bodyPr/>
          <a:lstStyle/>
          <a:p>
            <a:pPr>
              <a:spcBef>
                <a:spcPct val="0"/>
              </a:spcBef>
            </a:pPr>
            <a:r>
              <a:rPr lang="fr-FR" altLang="fr-FR" b="1" u="sng" dirty="0"/>
              <a:t>Commentaires</a:t>
            </a:r>
          </a:p>
          <a:p>
            <a:pPr>
              <a:spcBef>
                <a:spcPct val="0"/>
              </a:spcBef>
            </a:pPr>
            <a:endParaRPr lang="fr-FR" altLang="fr-FR" b="1" dirty="0"/>
          </a:p>
          <a:p>
            <a:pPr>
              <a:spcBef>
                <a:spcPct val="0"/>
              </a:spcBef>
              <a:buFontTx/>
              <a:buChar char="•"/>
            </a:pPr>
            <a:r>
              <a:rPr lang="fr-FR" altLang="fr-FR" b="1" dirty="0"/>
              <a:t> Présenter les objectifs et règles du jeu</a:t>
            </a:r>
          </a:p>
          <a:p>
            <a:pPr>
              <a:spcBef>
                <a:spcPct val="0"/>
              </a:spcBef>
              <a:buFontTx/>
              <a:buChar char="•"/>
            </a:pPr>
            <a:r>
              <a:rPr lang="fr-FR" altLang="fr-FR" b="1" dirty="0"/>
              <a:t> Constituer les groupes de 3</a:t>
            </a:r>
          </a:p>
          <a:p>
            <a:pPr>
              <a:spcBef>
                <a:spcPct val="0"/>
              </a:spcBef>
              <a:buFontTx/>
              <a:buChar char="•"/>
            </a:pPr>
            <a:r>
              <a:rPr lang="fr-FR" altLang="fr-FR" b="1" dirty="0"/>
              <a:t> Distribuer les cartes  « Patients »</a:t>
            </a:r>
          </a:p>
          <a:p>
            <a:pPr>
              <a:spcBef>
                <a:spcPct val="0"/>
              </a:spcBef>
              <a:buFontTx/>
              <a:buChar char="•"/>
            </a:pPr>
            <a:endParaRPr lang="fr-FR" altLang="fr-FR" b="1" dirty="0"/>
          </a:p>
          <a:p>
            <a:pPr>
              <a:spcBef>
                <a:spcPct val="0"/>
              </a:spcBef>
            </a:pPr>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 30 min de cas de comptoir et 20 min de restitution et d’échanges</a:t>
            </a:r>
            <a:endParaRPr lang="fr-FR" altLang="fr-FR" dirty="0"/>
          </a:p>
          <a:p>
            <a:pPr>
              <a:spcBef>
                <a:spcPct val="0"/>
              </a:spcBef>
              <a:buFontTx/>
              <a:buChar char="•"/>
            </a:pPr>
            <a:endParaRPr lang="fr-FR" altLang="fr-FR" b="1" dirty="0"/>
          </a:p>
          <a:p>
            <a:pPr>
              <a:spcBef>
                <a:spcPct val="0"/>
              </a:spcBef>
              <a:buFont typeface="Webdings" panose="05030102010509060703" pitchFamily="18" charset="2"/>
              <a:buNone/>
            </a:pPr>
            <a:r>
              <a:rPr lang="fr-FR" altLang="fr-FR" b="1" dirty="0">
                <a:sym typeface="MS Outlook" panose="05010100010000000000" pitchFamily="2" charset="2"/>
              </a:rPr>
              <a:t> L’attente porte sur</a:t>
            </a:r>
            <a:r>
              <a:rPr lang="fr-FR" altLang="fr-FR" dirty="0">
                <a:sym typeface="MS Outlook" panose="05010100010000000000" pitchFamily="2" charset="2"/>
              </a:rPr>
              <a:t> :</a:t>
            </a:r>
          </a:p>
          <a:p>
            <a:pPr>
              <a:spcBef>
                <a:spcPct val="0"/>
              </a:spcBef>
            </a:pPr>
            <a:r>
              <a:rPr lang="fr-FR" altLang="fr-FR" dirty="0">
                <a:sym typeface="MS Outlook" panose="05010100010000000000" pitchFamily="2" charset="2"/>
              </a:rPr>
              <a:t>- </a:t>
            </a:r>
            <a:r>
              <a:rPr lang="fr-FR" altLang="fr-FR" b="1" dirty="0">
                <a:sym typeface="MS Outlook" panose="05010100010000000000" pitchFamily="2" charset="2"/>
              </a:rPr>
              <a:t>la démarche conseil</a:t>
            </a:r>
            <a:r>
              <a:rPr lang="fr-FR" altLang="fr-FR" dirty="0">
                <a:sym typeface="MS Outlook" panose="05010100010000000000" pitchFamily="2" charset="2"/>
              </a:rPr>
              <a:t> (utilisation de la maison) </a:t>
            </a:r>
          </a:p>
          <a:p>
            <a:pPr>
              <a:spcBef>
                <a:spcPct val="0"/>
              </a:spcBef>
              <a:buFontTx/>
              <a:buChar char="-"/>
            </a:pPr>
            <a:r>
              <a:rPr lang="fr-FR" altLang="fr-FR" b="1" dirty="0">
                <a:sym typeface="MS Outlook" panose="05010100010000000000" pitchFamily="2" charset="2"/>
              </a:rPr>
              <a:t> le conseil complet</a:t>
            </a:r>
            <a:r>
              <a:rPr lang="fr-FR" altLang="fr-FR" dirty="0">
                <a:sym typeface="MS Outlook" panose="05010100010000000000" pitchFamily="2" charset="2"/>
              </a:rPr>
              <a:t>  : médicaments proposés (avec dilution, posologie, durée) + les conseils associés hygiéno-diététiques + le suivi pour évaluer le conseil</a:t>
            </a:r>
          </a:p>
          <a:p>
            <a:pPr>
              <a:spcBef>
                <a:spcPct val="0"/>
              </a:spcBef>
              <a:buFontTx/>
              <a:buChar char="-"/>
            </a:pPr>
            <a:endParaRPr lang="fr-FR" altLang="fr-FR" b="1" dirty="0">
              <a:sym typeface="MS Outlook" panose="05010100010000000000" pitchFamily="2" charset="2"/>
            </a:endParaRPr>
          </a:p>
          <a:p>
            <a:pPr>
              <a:spcBef>
                <a:spcPct val="0"/>
              </a:spcBef>
              <a:buFontTx/>
              <a:buChar char="-"/>
            </a:pPr>
            <a:r>
              <a:rPr lang="fr-FR" altLang="fr-FR" b="1" dirty="0">
                <a:sym typeface="MS Outlook" panose="05010100010000000000" pitchFamily="2" charset="2"/>
              </a:rPr>
              <a:t> Penser à : informer sur l’avancée du </a:t>
            </a:r>
            <a:r>
              <a:rPr lang="fr-FR" altLang="fr-FR" dirty="0">
                <a:sym typeface="MS Outlook" panose="05010100010000000000" pitchFamily="2" charset="2"/>
              </a:rPr>
              <a:t>timing (au bout de 9 min : </a:t>
            </a:r>
            <a:r>
              <a:rPr lang="fr-FR" altLang="fr-FR" i="1" dirty="0">
                <a:sym typeface="MS Outlook" panose="05010100010000000000" pitchFamily="2" charset="2"/>
              </a:rPr>
              <a:t>vous devriez avoir finalisé votre 1</a:t>
            </a:r>
            <a:r>
              <a:rPr lang="fr-FR" altLang="fr-FR" i="1" baseline="30000" dirty="0">
                <a:sym typeface="MS Outlook" panose="05010100010000000000" pitchFamily="2" charset="2"/>
              </a:rPr>
              <a:t>er</a:t>
            </a:r>
            <a:r>
              <a:rPr lang="fr-FR" altLang="fr-FR" i="1" dirty="0">
                <a:sym typeface="MS Outlook" panose="05010100010000000000" pitchFamily="2" charset="2"/>
              </a:rPr>
              <a:t> cas et démarrer le 2</a:t>
            </a:r>
            <a:r>
              <a:rPr lang="fr-FR" altLang="fr-FR" i="1" baseline="30000" dirty="0">
                <a:sym typeface="MS Outlook" panose="05010100010000000000" pitchFamily="2" charset="2"/>
              </a:rPr>
              <a:t>ème</a:t>
            </a:r>
            <a:r>
              <a:rPr lang="fr-FR" altLang="fr-FR" dirty="0">
                <a:sym typeface="MS Outlook" panose="05010100010000000000" pitchFamily="2" charset="2"/>
              </a:rPr>
              <a:t>)</a:t>
            </a:r>
            <a:endParaRPr lang="fr-FR" altLang="fr-FR" dirty="0"/>
          </a:p>
          <a:p>
            <a:pPr>
              <a:spcBef>
                <a:spcPct val="0"/>
              </a:spcBef>
            </a:pPr>
            <a:endParaRPr lang="fr-FR" altLang="fr-FR" b="1" dirty="0"/>
          </a:p>
          <a:p>
            <a:pPr>
              <a:spcBef>
                <a:spcPct val="0"/>
              </a:spcBef>
              <a:buFontTx/>
              <a:buChar char="•"/>
            </a:pPr>
            <a:r>
              <a:rPr lang="fr-FR" altLang="fr-FR" b="1" dirty="0"/>
              <a:t> Faire une restitution partagée de chaque cas</a:t>
            </a:r>
          </a:p>
          <a:p>
            <a:pPr>
              <a:spcBef>
                <a:spcPct val="0"/>
              </a:spcBef>
            </a:pPr>
            <a:r>
              <a:rPr lang="fr-FR" altLang="fr-FR" dirty="0"/>
              <a:t>Préciser que pour faciliter leur prise de notes</a:t>
            </a:r>
            <a:r>
              <a:rPr lang="fr-FR" altLang="fr-FR" b="1" dirty="0"/>
              <a:t>, les différents cas sont insérés à la suite dans leur guide participant</a:t>
            </a:r>
            <a:r>
              <a:rPr lang="fr-FR" altLang="fr-FR" dirty="0"/>
              <a:t>. </a:t>
            </a:r>
          </a:p>
          <a:p>
            <a:pPr>
              <a:spcBef>
                <a:spcPct val="0"/>
              </a:spcBef>
            </a:pPr>
            <a:r>
              <a:rPr lang="fr-FR" altLang="fr-FR" dirty="0"/>
              <a:t>A partir des informations notées dans « la maison », un groupe présente un cas de </a:t>
            </a:r>
            <a:r>
              <a:rPr lang="fr-FR" altLang="fr-FR" b="1" dirty="0"/>
              <a:t>manière synthétique</a:t>
            </a:r>
            <a:r>
              <a:rPr lang="fr-FR" altLang="fr-FR" dirty="0"/>
              <a:t> : résumé du cas + démarche de conseil + choix des médicaments (avec justification, dilution et posologie) + suivi proposé. Puis l’animateur interpelle le ou les groupes ayant travaillé sur le même cas pour enrichir le conseil proposé.</a:t>
            </a:r>
          </a:p>
          <a:p>
            <a:pPr>
              <a:spcBef>
                <a:spcPct val="0"/>
              </a:spcBef>
            </a:pPr>
            <a:r>
              <a:rPr lang="fr-FR" altLang="fr-FR" dirty="0"/>
              <a:t>Procéder de même pour les autres cas.</a:t>
            </a:r>
          </a:p>
          <a:p>
            <a:pPr>
              <a:spcBef>
                <a:spcPct val="0"/>
              </a:spcBef>
            </a:pPr>
            <a:endParaRPr lang="fr-FR" altLang="fr-FR" dirty="0"/>
          </a:p>
          <a:p>
            <a:pPr>
              <a:spcBef>
                <a:spcPct val="0"/>
              </a:spcBef>
              <a:buFontTx/>
              <a:buChar char="•"/>
            </a:pPr>
            <a:r>
              <a:rPr lang="fr-FR" altLang="fr-FR" b="1" dirty="0"/>
              <a:t> puis faire une synthèse générale </a:t>
            </a:r>
            <a:r>
              <a:rPr lang="fr-FR" altLang="fr-FR" dirty="0"/>
              <a:t>(ce qui a été facile dans la démarche et ce qui a été plus difficile)</a:t>
            </a:r>
          </a:p>
          <a:p>
            <a:endParaRPr lang="fr-FR" dirty="0"/>
          </a:p>
        </p:txBody>
      </p:sp>
    </p:spTree>
    <p:extLst>
      <p:ext uri="{BB962C8B-B14F-4D97-AF65-F5344CB8AC3E}">
        <p14:creationId xmlns:p14="http://schemas.microsoft.com/office/powerpoint/2010/main" val="15785254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308" rtl="0" eaLnBrk="1" fontAlgn="base" latinLnBrk="0" hangingPunct="1">
              <a:lnSpc>
                <a:spcPct val="100000"/>
              </a:lnSpc>
              <a:spcBef>
                <a:spcPct val="0"/>
              </a:spcBef>
              <a:spcAft>
                <a:spcPct val="0"/>
              </a:spcAft>
              <a:buClrTx/>
              <a:buSzTx/>
              <a:buFontTx/>
              <a:buNone/>
              <a:tabLst/>
              <a:defRPr/>
            </a:pPr>
            <a:fld id="{D7567CDB-75C6-493C-9609-55A1F00C033D}" type="slidenum">
              <a:rPr kumimoji="0" lang="fr-FR" altLang="fr-FR"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l" defTabSz="914308" rtl="0" eaLnBrk="1" fontAlgn="base" latinLnBrk="0" hangingPunct="1">
                <a:lnSpc>
                  <a:spcPct val="100000"/>
                </a:lnSpc>
                <a:spcBef>
                  <a:spcPct val="0"/>
                </a:spcBef>
                <a:spcAft>
                  <a:spcPct val="0"/>
                </a:spcAft>
                <a:buClrTx/>
                <a:buSzTx/>
                <a:buFontTx/>
                <a:buNone/>
                <a:tabLst/>
                <a:defRPr/>
              </a:pPr>
              <a:t>68</a:t>
            </a:fld>
            <a:endParaRPr kumimoji="0" lang="fr-FR" altLang="fr-FR"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40788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308" rtl="0" eaLnBrk="1" fontAlgn="base" latinLnBrk="0" hangingPunct="1">
              <a:lnSpc>
                <a:spcPct val="100000"/>
              </a:lnSpc>
              <a:spcBef>
                <a:spcPct val="0"/>
              </a:spcBef>
              <a:spcAft>
                <a:spcPct val="0"/>
              </a:spcAft>
              <a:buClrTx/>
              <a:buSzTx/>
              <a:buFontTx/>
              <a:buNone/>
              <a:tabLst/>
              <a:defRPr/>
            </a:pPr>
            <a:fld id="{D7567CDB-75C6-493C-9609-55A1F00C033D}" type="slidenum">
              <a:rPr kumimoji="0" lang="fr-FR" altLang="fr-FR"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l" defTabSz="914308" rtl="0" eaLnBrk="1" fontAlgn="base" latinLnBrk="0" hangingPunct="1">
                <a:lnSpc>
                  <a:spcPct val="100000"/>
                </a:lnSpc>
                <a:spcBef>
                  <a:spcPct val="0"/>
                </a:spcBef>
                <a:spcAft>
                  <a:spcPct val="0"/>
                </a:spcAft>
                <a:buClrTx/>
                <a:buSzTx/>
                <a:buFontTx/>
                <a:buNone/>
                <a:tabLst/>
                <a:defRPr/>
              </a:pPr>
              <a:t>69</a:t>
            </a:fld>
            <a:endParaRPr kumimoji="0" lang="fr-FR" altLang="fr-FR"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368999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xfrm>
            <a:off x="3849688" y="9429750"/>
            <a:ext cx="2946400" cy="498475"/>
          </a:xfrm>
          <a:prstGeom prst="rect">
            <a:avLst/>
          </a:prstGeom>
          <a:noFill/>
        </p:spPr>
        <p:txBody>
          <a:bodyPr/>
          <a:lstStyle>
            <a:lvl1pPr>
              <a:defRPr sz="1600">
                <a:solidFill>
                  <a:schemeClr val="tx1"/>
                </a:solidFill>
                <a:latin typeface="Arial" panose="020B0604020202020204" pitchFamily="34" charset="0"/>
              </a:defRPr>
            </a:lvl1pPr>
            <a:lvl2pPr marL="714303" indent="-273022">
              <a:defRPr sz="1600">
                <a:solidFill>
                  <a:schemeClr val="tx1"/>
                </a:solidFill>
                <a:latin typeface="Arial" panose="020B0604020202020204" pitchFamily="34" charset="0"/>
              </a:defRPr>
            </a:lvl2pPr>
            <a:lvl3pPr marL="1100028" indent="-217466">
              <a:defRPr sz="1600">
                <a:solidFill>
                  <a:schemeClr val="tx1"/>
                </a:solidFill>
                <a:latin typeface="Arial" panose="020B0604020202020204" pitchFamily="34" charset="0"/>
              </a:defRPr>
            </a:lvl3pPr>
            <a:lvl4pPr marL="1541309" indent="-217466">
              <a:defRPr sz="1600">
                <a:solidFill>
                  <a:schemeClr val="tx1"/>
                </a:solidFill>
                <a:latin typeface="Arial" panose="020B0604020202020204" pitchFamily="34" charset="0"/>
              </a:defRPr>
            </a:lvl4pPr>
            <a:lvl5pPr marL="1982589" indent="-217466">
              <a:defRPr sz="1600">
                <a:solidFill>
                  <a:schemeClr val="tx1"/>
                </a:solidFill>
                <a:latin typeface="Arial" panose="020B0604020202020204" pitchFamily="34" charset="0"/>
              </a:defRPr>
            </a:lvl5pPr>
            <a:lvl6pPr marL="2439744" indent="-217466" eaLnBrk="0" fontAlgn="base" hangingPunct="0">
              <a:spcBef>
                <a:spcPct val="0"/>
              </a:spcBef>
              <a:spcAft>
                <a:spcPct val="0"/>
              </a:spcAft>
              <a:defRPr sz="1600">
                <a:solidFill>
                  <a:schemeClr val="tx1"/>
                </a:solidFill>
                <a:latin typeface="Arial" panose="020B0604020202020204" pitchFamily="34" charset="0"/>
              </a:defRPr>
            </a:lvl6pPr>
            <a:lvl7pPr marL="2896899" indent="-217466" eaLnBrk="0" fontAlgn="base" hangingPunct="0">
              <a:spcBef>
                <a:spcPct val="0"/>
              </a:spcBef>
              <a:spcAft>
                <a:spcPct val="0"/>
              </a:spcAft>
              <a:defRPr sz="1600">
                <a:solidFill>
                  <a:schemeClr val="tx1"/>
                </a:solidFill>
                <a:latin typeface="Arial" panose="020B0604020202020204" pitchFamily="34" charset="0"/>
              </a:defRPr>
            </a:lvl7pPr>
            <a:lvl8pPr marL="3354052" indent="-217466" eaLnBrk="0" fontAlgn="base" hangingPunct="0">
              <a:spcBef>
                <a:spcPct val="0"/>
              </a:spcBef>
              <a:spcAft>
                <a:spcPct val="0"/>
              </a:spcAft>
              <a:defRPr sz="1600">
                <a:solidFill>
                  <a:schemeClr val="tx1"/>
                </a:solidFill>
                <a:latin typeface="Arial" panose="020B0604020202020204" pitchFamily="34" charset="0"/>
              </a:defRPr>
            </a:lvl8pPr>
            <a:lvl9pPr marL="3811207" indent="-217466"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308" rtl="0" eaLnBrk="1" fontAlgn="base" latinLnBrk="0" hangingPunct="1">
              <a:lnSpc>
                <a:spcPct val="100000"/>
              </a:lnSpc>
              <a:spcBef>
                <a:spcPct val="0"/>
              </a:spcBef>
              <a:spcAft>
                <a:spcPct val="0"/>
              </a:spcAft>
              <a:buClrTx/>
              <a:buSzTx/>
              <a:buFontTx/>
              <a:buNone/>
              <a:tabLst/>
              <a:defRPr/>
            </a:pPr>
            <a:fld id="{D7567CDB-75C6-493C-9609-55A1F00C033D}" type="slidenum">
              <a:rPr kumimoji="0" lang="fr-FR" altLang="fr-FR"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l" defTabSz="914308" rtl="0" eaLnBrk="1" fontAlgn="base" latinLnBrk="0" hangingPunct="1">
                <a:lnSpc>
                  <a:spcPct val="100000"/>
                </a:lnSpc>
                <a:spcBef>
                  <a:spcPct val="0"/>
                </a:spcBef>
                <a:spcAft>
                  <a:spcPct val="0"/>
                </a:spcAft>
                <a:buClrTx/>
                <a:buSzTx/>
                <a:buFontTx/>
                <a:buNone/>
                <a:tabLst/>
                <a:defRPr/>
              </a:pPr>
              <a:t>70</a:t>
            </a:fld>
            <a:endParaRPr kumimoji="0" lang="fr-FR" altLang="fr-FR" sz="11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11" name="Rectangle 2"/>
          <p:cNvSpPr>
            <a:spLocks noGrp="1" noRot="1" noChangeAspect="1" noChangeArrowheads="1" noTextEdit="1"/>
          </p:cNvSpPr>
          <p:nvPr>
            <p:ph type="sldImg"/>
          </p:nvPr>
        </p:nvSpPr>
        <p:spPr>
          <a:xfrm>
            <a:off x="92075" y="746125"/>
            <a:ext cx="6615113" cy="3721100"/>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063885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a:xfrm>
            <a:off x="5780089" y="9432926"/>
            <a:ext cx="1017587" cy="4953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30742808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71</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41028413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72</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9826493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73</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6091144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57213" y="768350"/>
            <a:ext cx="6016625" cy="3384550"/>
          </a:xfrm>
        </p:spPr>
      </p:sp>
      <p:sp>
        <p:nvSpPr>
          <p:cNvPr id="3" name="Espace réservé des notes 2"/>
          <p:cNvSpPr>
            <a:spLocks noGrp="1"/>
          </p:cNvSpPr>
          <p:nvPr>
            <p:ph type="body" idx="1"/>
          </p:nvPr>
        </p:nvSpPr>
        <p:spPr>
          <a:xfrm>
            <a:off x="710075" y="4597613"/>
            <a:ext cx="6393989" cy="5489356"/>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Faire une synthèse des points forts de la journée</a:t>
            </a:r>
          </a:p>
          <a:p>
            <a:pPr>
              <a:spcBef>
                <a:spcPts val="622"/>
              </a:spcBef>
              <a:buFontTx/>
              <a:buChar char="•"/>
            </a:pPr>
            <a:r>
              <a:rPr lang="fr-FR" altLang="fr-FR" b="1" dirty="0"/>
              <a:t> Valoriser l’outil </a:t>
            </a:r>
            <a:r>
              <a:rPr lang="fr-FR" altLang="fr-FR" b="1" dirty="0" err="1"/>
              <a:t>Homéoboost</a:t>
            </a:r>
            <a:r>
              <a:rPr lang="fr-FR" altLang="fr-FR" b="1" dirty="0"/>
              <a:t>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Nous avons abordé cette 1</a:t>
            </a:r>
            <a:r>
              <a:rPr lang="fr-FR" altLang="fr-FR" i="1" baseline="30000" dirty="0">
                <a:sym typeface="Wingdings" panose="05000000000000000000" pitchFamily="2" charset="2"/>
              </a:rPr>
              <a:t>ère</a:t>
            </a:r>
            <a:r>
              <a:rPr lang="fr-FR" altLang="fr-FR" i="1" dirty="0">
                <a:sym typeface="Wingdings" panose="05000000000000000000" pitchFamily="2" charset="2"/>
              </a:rPr>
              <a:t> journée beaucoup de médicaments. Pour vous aider à les mémoriser et vous entrainer, nous mettons à votre disposition </a:t>
            </a:r>
            <a:r>
              <a:rPr lang="fr-FR" altLang="fr-FR" i="1" dirty="0" err="1">
                <a:sym typeface="Wingdings" panose="05000000000000000000" pitchFamily="2" charset="2"/>
              </a:rPr>
              <a:t>Homéoboost</a:t>
            </a:r>
            <a:r>
              <a:rPr lang="fr-FR" altLang="fr-FR" i="1" dirty="0">
                <a:sym typeface="Wingdings" panose="05000000000000000000" pitchFamily="2" charset="2"/>
              </a:rPr>
              <a:t>, disponible sur votre espace personnel CDFH. Vous pouvez ainsi réviser quand vous voulez, à votre rythme. Je vous incite à l’utiliser régulièrement. </a:t>
            </a:r>
          </a:p>
          <a:p>
            <a:pPr>
              <a:spcBef>
                <a:spcPts val="622"/>
              </a:spcBef>
              <a:buFont typeface="Arial" panose="020B0604020202020204" pitchFamily="34" charset="0"/>
              <a:buChar char="•"/>
            </a:pPr>
            <a:r>
              <a:rPr lang="fr-FR" altLang="fr-FR" b="1" dirty="0"/>
              <a:t> Informer sur l’accès à leur espace personnel</a:t>
            </a:r>
            <a:endParaRPr lang="fr-FR" i="1" dirty="0">
              <a:sym typeface="Wingdings" panose="05000000000000000000" pitchFamily="2" charset="2"/>
            </a:endParaRPr>
          </a:p>
          <a:p>
            <a:r>
              <a:rPr lang="fr-FR" dirty="0"/>
              <a:t>Un mail de rappel leur est envoyé en fin de journée (J1).</a:t>
            </a:r>
          </a:p>
          <a:p>
            <a:pPr>
              <a:spcBef>
                <a:spcPts val="622"/>
              </a:spcBef>
            </a:pPr>
            <a:r>
              <a:rPr lang="fr-FR" dirty="0">
                <a:sym typeface="MS Outlook" panose="05010100010000000000" pitchFamily="2" charset="2"/>
              </a:rPr>
              <a:t> Envoi au mail communiqué lors de l’inscription - il se peut que ce soit le mail de la pharmacie si pas de mail perso communiqué + vérifier dans les SPAMS</a:t>
            </a:r>
            <a:endParaRPr lang="fr-FR" dirty="0"/>
          </a:p>
          <a:p>
            <a:pPr marL="177742" indent="-177742">
              <a:spcBef>
                <a:spcPts val="622"/>
              </a:spcBef>
              <a:buFont typeface="MS Outlook" panose="05010100010000000000" pitchFamily="2" charset="2"/>
              <a:buChar char="A"/>
            </a:pPr>
            <a:r>
              <a:rPr lang="fr-FR" dirty="0">
                <a:sym typeface="MS Outlook" panose="05010100010000000000" pitchFamily="2" charset="2"/>
              </a:rPr>
              <a:t> </a:t>
            </a:r>
            <a:r>
              <a:rPr lang="fr-FR" b="1" dirty="0">
                <a:sym typeface="MS Outlook" panose="05010100010000000000" pitchFamily="2" charset="2"/>
              </a:rPr>
              <a:t>Si pas de mail reçu </a:t>
            </a:r>
            <a:r>
              <a:rPr lang="fr-FR" dirty="0">
                <a:sym typeface="MS Outlook" panose="05010100010000000000" pitchFamily="2" charset="2"/>
              </a:rPr>
              <a:t>: contacter le CDFH </a:t>
            </a:r>
            <a:r>
              <a:rPr lang="fr-FR" dirty="0"/>
              <a:t>à l’adresse </a:t>
            </a:r>
            <a:r>
              <a:rPr lang="fr-FR" dirty="0">
                <a:hlinkClick r:id="rId3">
                  <a:extLst>
                    <a:ext uri="{A12FA001-AC4F-418D-AE19-62706E023703}">
                      <ahyp:hlinkClr xmlns:ahyp="http://schemas.microsoft.com/office/drawing/2018/hyperlinkcolor" val="tx"/>
                    </a:ext>
                  </a:extLst>
                </a:hlinkClick>
              </a:rPr>
              <a:t>contact@cdfh.fr</a:t>
            </a:r>
            <a:r>
              <a:rPr lang="fr-FR" dirty="0"/>
              <a:t> ou par téléphone au 04 78 45 61 94</a:t>
            </a:r>
            <a:endParaRPr lang="fr-FR" dirty="0">
              <a:sym typeface="MS Outlook" panose="05010100010000000000" pitchFamily="2" charset="2"/>
            </a:endParaRPr>
          </a:p>
          <a:p>
            <a:pPr>
              <a:spcBef>
                <a:spcPts val="1244"/>
              </a:spcBef>
            </a:pPr>
            <a:r>
              <a:rPr lang="fr-FR" dirty="0">
                <a:sym typeface="MS Outlook" panose="05010100010000000000" pitchFamily="2" charset="2"/>
              </a:rPr>
              <a:t>En fin de formation (après le J2), ils retrouveront sur cet espace </a:t>
            </a:r>
            <a:r>
              <a:rPr lang="fr-FR" dirty="0"/>
              <a:t>:</a:t>
            </a:r>
          </a:p>
          <a:p>
            <a:r>
              <a:rPr lang="fr-FR" dirty="0"/>
              <a:t>- la </a:t>
            </a:r>
            <a:r>
              <a:rPr lang="fr-FR" b="1" dirty="0"/>
              <a:t>liste des médicaments abordés </a:t>
            </a:r>
            <a:r>
              <a:rPr lang="fr-FR" dirty="0"/>
              <a:t>au cours de ces 2 jours</a:t>
            </a:r>
          </a:p>
          <a:p>
            <a:r>
              <a:rPr lang="fr-FR" dirty="0"/>
              <a:t>- les différents </a:t>
            </a:r>
            <a:r>
              <a:rPr lang="fr-FR" b="1" dirty="0"/>
              <a:t>arbres décisionnels à télécharger </a:t>
            </a:r>
          </a:p>
          <a:p>
            <a:r>
              <a:rPr lang="fr-FR" dirty="0"/>
              <a:t>- la </a:t>
            </a:r>
            <a:r>
              <a:rPr lang="fr-FR" b="1" dirty="0"/>
              <a:t>méthodologie de conseil</a:t>
            </a:r>
          </a:p>
          <a:p>
            <a:pPr eaLnBrk="1" hangingPunct="1">
              <a:lnSpc>
                <a:spcPct val="90000"/>
              </a:lnSpc>
              <a:spcBef>
                <a:spcPts val="622"/>
              </a:spcBef>
              <a:defRPr/>
            </a:pPr>
            <a:r>
              <a:rPr lang="fr-FR" altLang="fr-FR" dirty="0"/>
              <a:t>+ leurs </a:t>
            </a:r>
            <a:r>
              <a:rPr lang="fr-FR" altLang="fr-FR" b="1" dirty="0"/>
              <a:t>documents administratifs </a:t>
            </a:r>
            <a:r>
              <a:rPr lang="fr-FR" altLang="fr-FR" dirty="0"/>
              <a:t>(attestation de formation, certificat de réalisation)</a:t>
            </a:r>
          </a:p>
          <a:p>
            <a:pPr eaLnBrk="1" hangingPunct="1">
              <a:lnSpc>
                <a:spcPct val="90000"/>
              </a:lnSpc>
              <a:defRPr/>
            </a:pPr>
            <a:r>
              <a:rPr lang="fr-FR" altLang="fr-FR" dirty="0"/>
              <a:t>+ les derniers </a:t>
            </a:r>
            <a:r>
              <a:rPr lang="fr-FR" altLang="fr-FR" b="1" dirty="0"/>
              <a:t>conseil du mois</a:t>
            </a:r>
            <a:r>
              <a:rPr lang="fr-FR" altLang="fr-FR" dirty="0"/>
              <a:t>, outil pédagogique de mémorisation</a:t>
            </a:r>
          </a:p>
          <a:p>
            <a:pPr eaLnBrk="1" hangingPunct="1">
              <a:lnSpc>
                <a:spcPct val="90000"/>
              </a:lnSpc>
              <a:defRPr/>
            </a:pPr>
            <a:endParaRPr lang="fr-FR" altLang="fr-FR" dirty="0"/>
          </a:p>
          <a:p>
            <a:endParaRPr lang="fr-FR" dirty="0"/>
          </a:p>
        </p:txBody>
      </p:sp>
    </p:spTree>
    <p:extLst>
      <p:ext uri="{BB962C8B-B14F-4D97-AF65-F5344CB8AC3E}">
        <p14:creationId xmlns:p14="http://schemas.microsoft.com/office/powerpoint/2010/main" val="22120719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TextEdit="1"/>
          </p:cNvSpPr>
          <p:nvPr>
            <p:ph type="sldImg"/>
          </p:nvPr>
        </p:nvSpPr>
        <p:spPr>
          <a:xfrm>
            <a:off x="558800" y="771525"/>
            <a:ext cx="6010275" cy="3381375"/>
          </a:xfrm>
          <a:ln/>
        </p:spPr>
      </p:sp>
      <p:sp>
        <p:nvSpPr>
          <p:cNvPr id="2" name="Espace réservé des commentaires 1"/>
          <p:cNvSpPr>
            <a:spLocks noGrp="1"/>
          </p:cNvSpPr>
          <p:nvPr>
            <p:ph type="body" sz="quarter" idx="10"/>
          </p:nvPr>
        </p:nvSpPr>
        <p:spPr>
          <a:xfrm>
            <a:off x="710075" y="4862016"/>
            <a:ext cx="6341248" cy="5081025"/>
          </a:xfrm>
        </p:spPr>
        <p:txBody>
          <a:bodyPr/>
          <a:lstStyle/>
          <a:p>
            <a:r>
              <a:rPr lang="fr-FR" altLang="fr-FR" b="1" u="sng" dirty="0">
                <a:sym typeface="Wingdings" panose="05000000000000000000" pitchFamily="2" charset="2"/>
              </a:rPr>
              <a:t>Commentaires</a:t>
            </a:r>
          </a:p>
          <a:p>
            <a:pPr>
              <a:spcBef>
                <a:spcPts val="0"/>
              </a:spcBef>
            </a:pPr>
            <a:endParaRPr lang="fr-FR" altLang="fr-FR" b="1" dirty="0"/>
          </a:p>
          <a:p>
            <a:pPr>
              <a:spcBef>
                <a:spcPts val="0"/>
              </a:spcBef>
              <a:buFontTx/>
              <a:buChar char="•"/>
            </a:pPr>
            <a:r>
              <a:rPr lang="fr-FR" altLang="fr-FR" b="1" dirty="0"/>
              <a:t> Prendre le temps de conclure  	</a:t>
            </a:r>
          </a:p>
          <a:p>
            <a:r>
              <a:rPr lang="fr-FR" altLang="fr-FR" dirty="0"/>
              <a:t>La conclusion est une étape fondamentale qui doit permettre à chaque participant de s’engager sur ce qu’il va mettre en pratique à l’issue de cette journée de formation. </a:t>
            </a:r>
          </a:p>
          <a:p>
            <a:r>
              <a:rPr lang="fr-FR" altLang="fr-FR" dirty="0">
                <a:sym typeface="Wingdings" panose="05000000000000000000" pitchFamily="2" charset="2"/>
              </a:rPr>
              <a:t>Leur donner quelques secondes de réflexion et </a:t>
            </a:r>
            <a:r>
              <a:rPr lang="fr-FR" altLang="fr-FR" b="1" dirty="0">
                <a:sym typeface="Wingdings" panose="05000000000000000000" pitchFamily="2" charset="2"/>
              </a:rPr>
              <a:t>demander qu’ils se notent pour eux leur </a:t>
            </a:r>
            <a:r>
              <a:rPr lang="fr-FR" altLang="fr-FR" b="1" dirty="0"/>
              <a:t>plan d’action personnel </a:t>
            </a:r>
            <a:r>
              <a:rPr lang="fr-FR" altLang="fr-FR" dirty="0">
                <a:sym typeface="Wingdings" panose="05000000000000000000" pitchFamily="2" charset="2"/>
              </a:rPr>
              <a:t>(fin du guide participant). Ce plan d’action est indispensable pour que la formation soit constructive et ne reste pas qu’un bon moment : </a:t>
            </a:r>
          </a:p>
          <a:p>
            <a:r>
              <a:rPr lang="fr-FR" altLang="fr-FR" sz="1900" dirty="0">
                <a:sym typeface="Webdings" panose="05030102010509060703" pitchFamily="18" charset="2"/>
              </a:rPr>
              <a:t></a:t>
            </a:r>
            <a:r>
              <a:rPr lang="fr-FR" altLang="fr-FR" dirty="0">
                <a:sym typeface="Webdings" panose="05030102010509060703" pitchFamily="18" charset="2"/>
              </a:rPr>
              <a:t> </a:t>
            </a:r>
            <a:r>
              <a:rPr lang="fr-FR" altLang="fr-FR" i="1" dirty="0">
                <a:sym typeface="Wingdings" panose="05000000000000000000" pitchFamily="2" charset="2"/>
              </a:rPr>
              <a:t>qu’allez-vous expérimenter dès votre retour à l’officine ?</a:t>
            </a:r>
          </a:p>
          <a:p>
            <a:r>
              <a:rPr lang="fr-FR" altLang="fr-FR" i="1" dirty="0">
                <a:sym typeface="Wingdings" panose="05000000000000000000" pitchFamily="2" charset="2"/>
              </a:rPr>
              <a:t>Qu’allez-vous conseiller que vous ne conseilliez pas hier ? Je vous propose de prendre 2 minutes pour y réfléchir et vous le noter pour vous, sur la fiche « plan d’action personnel».</a:t>
            </a:r>
          </a:p>
          <a:p>
            <a:endParaRPr lang="fr-FR" altLang="fr-FR" dirty="0"/>
          </a:p>
          <a:p>
            <a:pPr>
              <a:buFontTx/>
              <a:buChar char="•"/>
            </a:pPr>
            <a:r>
              <a:rPr lang="fr-FR" altLang="fr-FR" b="1" dirty="0"/>
              <a:t> Préciser le travail préparatoire à faire pour la journée 2 </a:t>
            </a:r>
          </a:p>
          <a:p>
            <a:pPr>
              <a:spcBef>
                <a:spcPts val="622"/>
              </a:spcBef>
            </a:pPr>
            <a:r>
              <a:rPr lang="fr-FR" altLang="fr-FR" b="1" dirty="0"/>
              <a:t>Apporter 1 cas de comptoir vécu,</a:t>
            </a:r>
            <a:r>
              <a:rPr lang="fr-FR" altLang="fr-FR" dirty="0"/>
              <a:t> si possible en lien avec les thématiques abordées cette 1ère journée : présentation du cas, démarche de conseil + choix des médicaments (avec justification, dilution, posologie, durée de traitement et suivi)</a:t>
            </a:r>
          </a:p>
          <a:p>
            <a:endParaRPr lang="fr-FR" altLang="fr-FR" b="1" dirty="0"/>
          </a:p>
          <a:p>
            <a:pPr>
              <a:buFontTx/>
              <a:buChar char="•"/>
            </a:pPr>
            <a:r>
              <a:rPr lang="fr-FR" altLang="fr-FR" b="1" dirty="0"/>
              <a:t> Terminer par un tour de table, rapide</a:t>
            </a:r>
            <a:r>
              <a:rPr lang="fr-FR" altLang="fr-FR" dirty="0"/>
              <a:t> </a:t>
            </a:r>
          </a:p>
          <a:p>
            <a:r>
              <a:rPr lang="fr-FR" altLang="fr-FR" sz="1900" dirty="0">
                <a:sym typeface="Webdings" panose="05030102010509060703" pitchFamily="18" charset="2"/>
              </a:rPr>
              <a:t></a:t>
            </a:r>
            <a:r>
              <a:rPr lang="fr-FR" altLang="fr-FR" sz="1800" dirty="0">
                <a:sym typeface="Webdings" panose="05030102010509060703" pitchFamily="18" charset="2"/>
              </a:rPr>
              <a:t> </a:t>
            </a:r>
            <a:r>
              <a:rPr lang="fr-FR" altLang="fr-FR" i="1" dirty="0"/>
              <a:t>Afin de nous permettre à nous animateurs d’évaluer cette journée,  en 1 ou 2 mots ou idées clés, que diriez-vous de cette journée ?</a:t>
            </a:r>
          </a:p>
          <a:p>
            <a:endParaRPr lang="fr-FR" dirty="0"/>
          </a:p>
        </p:txBody>
      </p:sp>
    </p:spTree>
    <p:extLst>
      <p:ext uri="{BB962C8B-B14F-4D97-AF65-F5344CB8AC3E}">
        <p14:creationId xmlns:p14="http://schemas.microsoft.com/office/powerpoint/2010/main" val="10132076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Rot="1" noChangeAspect="1" noChangeArrowheads="1" noTextEdit="1"/>
          </p:cNvSpPr>
          <p:nvPr>
            <p:ph type="sldImg"/>
          </p:nvPr>
        </p:nvSpPr>
        <p:spPr>
          <a:xfrm>
            <a:off x="609600" y="746125"/>
            <a:ext cx="5922963" cy="3332163"/>
          </a:xfrm>
          <a:ln/>
        </p:spPr>
      </p:sp>
      <p:sp>
        <p:nvSpPr>
          <p:cNvPr id="224258" name="Rectangle 3"/>
          <p:cNvSpPr>
            <a:spLocks noGrp="1" noChangeArrowheads="1"/>
          </p:cNvSpPr>
          <p:nvPr>
            <p:ph type="body" idx="1"/>
          </p:nvPr>
        </p:nvSpPr>
        <p:spPr>
          <a:xfrm>
            <a:off x="909162" y="4716367"/>
            <a:ext cx="5718755" cy="44676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dirty="0"/>
          </a:p>
        </p:txBody>
      </p:sp>
    </p:spTree>
    <p:extLst>
      <p:ext uri="{BB962C8B-B14F-4D97-AF65-F5344CB8AC3E}">
        <p14:creationId xmlns:p14="http://schemas.microsoft.com/office/powerpoint/2010/main" val="41269751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5780089" y="9432926"/>
            <a:ext cx="1017587" cy="4953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77</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0537043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a:xfrm>
            <a:off x="5780089" y="9432926"/>
            <a:ext cx="1017587" cy="4953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78</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5" name="Espace réservé des commentair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4782513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p:txBody>
          <a:bodyPr/>
          <a:lstStyle/>
          <a:p>
            <a:r>
              <a:rPr lang="fr-FR" altLang="fr-FR" b="1" u="sng" dirty="0"/>
              <a:t>Commentaires</a:t>
            </a:r>
            <a:r>
              <a:rPr lang="fr-FR" altLang="fr-FR" b="1" dirty="0"/>
              <a:t>	</a:t>
            </a:r>
          </a:p>
          <a:p>
            <a:r>
              <a:rPr lang="fr-FR" altLang="fr-FR" b="1" dirty="0"/>
              <a:t>		</a:t>
            </a:r>
            <a:endParaRPr lang="fr-FR" altLang="fr-FR" b="1" dirty="0">
              <a:sym typeface="Wingdings" panose="05000000000000000000" pitchFamily="2" charset="2"/>
            </a:endParaRPr>
          </a:p>
          <a:p>
            <a:pPr marL="171474" indent="-171474">
              <a:buFont typeface="Arial" panose="020B0604020202020204" pitchFamily="34" charset="0"/>
              <a:buChar char="•"/>
              <a:defRPr/>
            </a:pPr>
            <a:r>
              <a:rPr lang="fr-FR" altLang="fr-FR" b="1" dirty="0"/>
              <a:t> Repréciser l’objectif de la formation </a:t>
            </a:r>
          </a:p>
          <a:p>
            <a:endParaRPr lang="fr-FR" altLang="fr-FR" dirty="0"/>
          </a:p>
          <a:p>
            <a:endParaRPr lang="fr-FR" dirty="0"/>
          </a:p>
        </p:txBody>
      </p:sp>
    </p:spTree>
    <p:extLst>
      <p:ext uri="{BB962C8B-B14F-4D97-AF65-F5344CB8AC3E}">
        <p14:creationId xmlns:p14="http://schemas.microsoft.com/office/powerpoint/2010/main" val="16786144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Rot="1" noChangeAspect="1" noChangeArrowheads="1" noTextEdit="1"/>
          </p:cNvSpPr>
          <p:nvPr>
            <p:ph type="sldImg"/>
          </p:nvPr>
        </p:nvSpPr>
        <p:spPr>
          <a:xfrm>
            <a:off x="623888" y="768350"/>
            <a:ext cx="5949950" cy="3346450"/>
          </a:xfrm>
          <a:ln/>
        </p:spPr>
      </p:sp>
      <p:sp>
        <p:nvSpPr>
          <p:cNvPr id="2" name="Espace réservé des commentaires 1"/>
          <p:cNvSpPr>
            <a:spLocks noGrp="1"/>
          </p:cNvSpPr>
          <p:nvPr>
            <p:ph type="body" sz="quarter" idx="10"/>
          </p:nvPr>
        </p:nvSpPr>
        <p:spPr/>
        <p:txBody>
          <a:bodyPr/>
          <a:lstStyle/>
          <a:p>
            <a:pPr>
              <a:lnSpc>
                <a:spcPct val="80000"/>
              </a:lnSpc>
            </a:pPr>
            <a:r>
              <a:rPr lang="fr-FR" altLang="fr-FR" b="1" u="sng" dirty="0"/>
              <a:t>Commentaires</a:t>
            </a:r>
          </a:p>
          <a:p>
            <a:pPr>
              <a:lnSpc>
                <a:spcPct val="80000"/>
              </a:lnSpc>
            </a:pPr>
            <a:endParaRPr lang="fr-FR" altLang="fr-FR" b="1" u="sng" dirty="0"/>
          </a:p>
          <a:p>
            <a:pPr>
              <a:lnSpc>
                <a:spcPct val="80000"/>
              </a:lnSpc>
              <a:buFontTx/>
              <a:buChar char="•"/>
            </a:pPr>
            <a:r>
              <a:rPr lang="fr-FR" altLang="fr-FR" b="1" dirty="0"/>
              <a:t> Faire le lien avec les parties abordées en J1</a:t>
            </a:r>
          </a:p>
          <a:p>
            <a:pPr>
              <a:spcBef>
                <a:spcPts val="622"/>
              </a:spcBef>
              <a:buFontTx/>
              <a:buChar char="•"/>
            </a:pPr>
            <a:r>
              <a:rPr lang="fr-FR" altLang="fr-FR" b="1" dirty="0"/>
              <a:t> Présenter le programme de la journée et les horaires</a:t>
            </a:r>
          </a:p>
          <a:p>
            <a:endParaRPr lang="fr-FR" dirty="0"/>
          </a:p>
        </p:txBody>
      </p:sp>
    </p:spTree>
    <p:extLst>
      <p:ext uri="{BB962C8B-B14F-4D97-AF65-F5344CB8AC3E}">
        <p14:creationId xmlns:p14="http://schemas.microsoft.com/office/powerpoint/2010/main" val="497675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xfrm>
            <a:off x="582613" y="688975"/>
            <a:ext cx="5957887" cy="3351213"/>
          </a:xfrm>
          <a:ln/>
        </p:spPr>
      </p:sp>
      <p:sp>
        <p:nvSpPr>
          <p:cNvPr id="7" name="Espace réservé des commentaires 1">
            <a:extLst>
              <a:ext uri="{FF2B5EF4-FFF2-40B4-BE49-F238E27FC236}">
                <a16:creationId xmlns:a16="http://schemas.microsoft.com/office/drawing/2014/main" id="{1CFD8388-FE2A-4101-B6BF-EECE73E23A55}"/>
              </a:ext>
            </a:extLst>
          </p:cNvPr>
          <p:cNvSpPr txBox="1">
            <a:spLocks/>
          </p:cNvSpPr>
          <p:nvPr/>
        </p:nvSpPr>
        <p:spPr bwMode="auto">
          <a:xfrm>
            <a:off x="729154" y="4523371"/>
            <a:ext cx="6133517" cy="4605085"/>
          </a:xfrm>
          <a:prstGeom prst="rect">
            <a:avLst/>
          </a:prstGeom>
          <a:noFill/>
          <a:ln>
            <a:noFill/>
          </a:ln>
          <a:effectLst/>
        </p:spPr>
        <p:txBody>
          <a:bodyPr vert="horz" wrap="square" lIns="94764" tIns="47381" rIns="94764" bIns="47381" numCol="1" anchor="t" anchorCtr="0" compatLnSpc="1">
            <a:prstTxWarp prst="textNoShape">
              <a:avLst/>
            </a:prstTxWarp>
          </a:bodyPr>
          <a:lstStyle>
            <a:lvl1pPr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fr-FR" altLang="fr-FR" b="1" dirty="0">
              <a:solidFill>
                <a:srgbClr val="FF0000"/>
              </a:solidFill>
            </a:endParaRPr>
          </a:p>
          <a:p>
            <a:endParaRPr lang="fr-FR" dirty="0"/>
          </a:p>
        </p:txBody>
      </p:sp>
      <p:sp>
        <p:nvSpPr>
          <p:cNvPr id="5" name="Espace réservé des notes 4">
            <a:extLst>
              <a:ext uri="{FF2B5EF4-FFF2-40B4-BE49-F238E27FC236}">
                <a16:creationId xmlns:a16="http://schemas.microsoft.com/office/drawing/2014/main" id="{97E32182-CD3A-45D9-A3B7-A783E2A7EBF7}"/>
              </a:ext>
            </a:extLst>
          </p:cNvPr>
          <p:cNvSpPr>
            <a:spLocks noGrp="1"/>
          </p:cNvSpPr>
          <p:nvPr>
            <p:ph type="body" idx="1"/>
          </p:nvPr>
        </p:nvSpPr>
        <p:spPr/>
        <p:txBody>
          <a:bodyPr/>
          <a:lstStyle/>
          <a:p>
            <a:pPr algn="l"/>
            <a:r>
              <a:rPr lang="fr-FR" b="1" u="sng" dirty="0">
                <a:latin typeface="Arial,Bold"/>
              </a:rPr>
              <a:t>Commentaires</a:t>
            </a:r>
            <a:r>
              <a:rPr lang="fr-FR" b="1" dirty="0">
                <a:latin typeface="Arial,Bold"/>
              </a:rPr>
              <a:t> </a:t>
            </a:r>
            <a:endParaRPr lang="fr-FR" dirty="0"/>
          </a:p>
          <a:p>
            <a:pPr algn="l"/>
            <a:endParaRPr lang="fr-FR" dirty="0"/>
          </a:p>
          <a:p>
            <a:pPr algn="l"/>
            <a:r>
              <a:rPr lang="fr-FR" dirty="0"/>
              <a:t>• </a:t>
            </a:r>
            <a:r>
              <a:rPr lang="fr-FR" b="1" dirty="0">
                <a:latin typeface="Arial,Bold"/>
              </a:rPr>
              <a:t>Présenter l’objectif et les règles du jeu</a:t>
            </a:r>
            <a:endParaRPr lang="fr-FR" altLang="fr-FR" b="1" dirty="0"/>
          </a:p>
          <a:p>
            <a:endParaRPr lang="fr-FR" dirty="0"/>
          </a:p>
        </p:txBody>
      </p:sp>
    </p:spTree>
    <p:extLst>
      <p:ext uri="{BB962C8B-B14F-4D97-AF65-F5344CB8AC3E}">
        <p14:creationId xmlns:p14="http://schemas.microsoft.com/office/powerpoint/2010/main" val="31845231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xfrm>
            <a:off x="5780089" y="9432926"/>
            <a:ext cx="1017587" cy="495300"/>
          </a:xfrm>
          <a:prstGeom prst="rect">
            <a:avLst/>
          </a:prstGeom>
          <a:noFill/>
        </p:spPr>
        <p:txBody>
          <a:bodyPr/>
          <a:lstStyle>
            <a:lvl1pPr>
              <a:defRPr sz="1600">
                <a:solidFill>
                  <a:schemeClr val="tx1"/>
                </a:solidFill>
                <a:latin typeface="Arial" panose="020B0604020202020204" pitchFamily="34" charset="0"/>
              </a:defRPr>
            </a:lvl1pPr>
            <a:lvl2pPr marL="741289" indent="-284134">
              <a:defRPr sz="1600">
                <a:solidFill>
                  <a:schemeClr val="tx1"/>
                </a:solidFill>
                <a:latin typeface="Arial" panose="020B0604020202020204" pitchFamily="34" charset="0"/>
              </a:defRPr>
            </a:lvl2pPr>
            <a:lvl3pPr marL="1139711" indent="-226991">
              <a:defRPr sz="1600">
                <a:solidFill>
                  <a:schemeClr val="tx1"/>
                </a:solidFill>
                <a:latin typeface="Arial" panose="020B0604020202020204" pitchFamily="34" charset="0"/>
              </a:defRPr>
            </a:lvl3pPr>
            <a:lvl4pPr marL="1598453" indent="-226991">
              <a:defRPr sz="1600">
                <a:solidFill>
                  <a:schemeClr val="tx1"/>
                </a:solidFill>
                <a:latin typeface="Arial" panose="020B0604020202020204" pitchFamily="34" charset="0"/>
              </a:defRPr>
            </a:lvl4pPr>
            <a:lvl5pPr marL="2054019" indent="-226991">
              <a:defRPr sz="1600">
                <a:solidFill>
                  <a:schemeClr val="tx1"/>
                </a:solidFill>
                <a:latin typeface="Arial" panose="020B0604020202020204" pitchFamily="34" charset="0"/>
              </a:defRPr>
            </a:lvl5pPr>
            <a:lvl6pPr marL="2511174" indent="-226991" eaLnBrk="0" fontAlgn="base" hangingPunct="0">
              <a:spcBef>
                <a:spcPct val="0"/>
              </a:spcBef>
              <a:spcAft>
                <a:spcPct val="0"/>
              </a:spcAft>
              <a:defRPr sz="1600">
                <a:solidFill>
                  <a:schemeClr val="tx1"/>
                </a:solidFill>
                <a:latin typeface="Arial" panose="020B0604020202020204" pitchFamily="34" charset="0"/>
              </a:defRPr>
            </a:lvl6pPr>
            <a:lvl7pPr marL="2968328" indent="-226991" eaLnBrk="0" fontAlgn="base" hangingPunct="0">
              <a:spcBef>
                <a:spcPct val="0"/>
              </a:spcBef>
              <a:spcAft>
                <a:spcPct val="0"/>
              </a:spcAft>
              <a:defRPr sz="1600">
                <a:solidFill>
                  <a:schemeClr val="tx1"/>
                </a:solidFill>
                <a:latin typeface="Arial" panose="020B0604020202020204" pitchFamily="34" charset="0"/>
              </a:defRPr>
            </a:lvl7pPr>
            <a:lvl8pPr marL="3425483" indent="-226991" eaLnBrk="0" fontAlgn="base" hangingPunct="0">
              <a:spcBef>
                <a:spcPct val="0"/>
              </a:spcBef>
              <a:spcAft>
                <a:spcPct val="0"/>
              </a:spcAft>
              <a:defRPr sz="1600">
                <a:solidFill>
                  <a:schemeClr val="tx1"/>
                </a:solidFill>
                <a:latin typeface="Arial" panose="020B0604020202020204" pitchFamily="34" charset="0"/>
              </a:defRPr>
            </a:lvl8pPr>
            <a:lvl9pPr marL="3882636" indent="-226991" eaLnBrk="0" fontAlgn="base" hangingPunct="0">
              <a:spcBef>
                <a:spcPct val="0"/>
              </a:spcBef>
              <a:spcAft>
                <a:spcPct val="0"/>
              </a:spcAft>
              <a:defRPr sz="1600">
                <a:solidFill>
                  <a:schemeClr val="tx1"/>
                </a:solidFill>
                <a:latin typeface="Arial" panose="020B0604020202020204" pitchFamily="34" charset="0"/>
              </a:defRPr>
            </a:lvl9pPr>
          </a:lstStyle>
          <a:p>
            <a:pPr defTabSz="914308"/>
            <a:fld id="{EF4D25AC-6903-4863-9E8C-BA3E323FC7C7}" type="slidenum">
              <a:rPr lang="fr-FR" altLang="fr-FR" sz="1100">
                <a:solidFill>
                  <a:srgbClr val="000000"/>
                </a:solidFill>
                <a:latin typeface="Times New Roman" panose="02020603050405020304" pitchFamily="18" charset="0"/>
              </a:rPr>
              <a:pPr defTabSz="914308"/>
              <a:t>81</a:t>
            </a:fld>
            <a:endParaRPr lang="fr-FR" altLang="fr-FR" sz="1100">
              <a:solidFill>
                <a:srgbClr val="000000"/>
              </a:solidFill>
              <a:latin typeface="Times New Roman" panose="02020603050405020304" pitchFamily="18" charset="0"/>
            </a:endParaRPr>
          </a:p>
        </p:txBody>
      </p:sp>
      <p:sp>
        <p:nvSpPr>
          <p:cNvPr id="191491" name="Espace réservé de l'image des diapositives 1"/>
          <p:cNvSpPr>
            <a:spLocks noGrp="1" noRot="1" noChangeAspect="1" noTextEdit="1"/>
          </p:cNvSpPr>
          <p:nvPr>
            <p:ph type="sldImg"/>
          </p:nvPr>
        </p:nvSpPr>
        <p:spPr>
          <a:xfrm>
            <a:off x="142875" y="769938"/>
            <a:ext cx="6813550" cy="3833812"/>
          </a:xfrm>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359524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Rot="1" noChangeAspect="1" noChangeArrowheads="1" noTextEdit="1"/>
          </p:cNvSpPr>
          <p:nvPr>
            <p:ph type="sldImg"/>
          </p:nvPr>
        </p:nvSpPr>
        <p:spPr>
          <a:xfrm>
            <a:off x="582613" y="674688"/>
            <a:ext cx="5919787" cy="3328987"/>
          </a:xfrm>
          <a:ln/>
        </p:spPr>
      </p:sp>
      <p:sp>
        <p:nvSpPr>
          <p:cNvPr id="2" name="Espace réservé des commentaires 1"/>
          <p:cNvSpPr>
            <a:spLocks noGrp="1"/>
          </p:cNvSpPr>
          <p:nvPr>
            <p:ph type="body" sz="quarter" idx="10"/>
          </p:nvPr>
        </p:nvSpPr>
        <p:spPr>
          <a:xfrm>
            <a:off x="710075" y="4862016"/>
            <a:ext cx="6190741" cy="4605085"/>
          </a:xfrm>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p>
          <a:p>
            <a:pPr>
              <a:buFontTx/>
              <a:buChar char="•"/>
            </a:pPr>
            <a:r>
              <a:rPr lang="fr-FR" altLang="fr-FR" b="1" dirty="0"/>
              <a:t> Constituer les groupes en fonction des cas apportés</a:t>
            </a:r>
            <a:endParaRPr lang="fr-FR" altLang="fr-FR" dirty="0"/>
          </a:p>
          <a:p>
            <a:endParaRPr lang="fr-FR" altLang="fr-FR" dirty="0"/>
          </a:p>
          <a:p>
            <a:r>
              <a:rPr lang="fr-FR" altLang="fr-FR" sz="1600" dirty="0">
                <a:sym typeface="Webdings" panose="05030102010509060703" pitchFamily="18" charset="2"/>
              </a:rPr>
              <a:t></a:t>
            </a:r>
            <a:r>
              <a:rPr lang="fr-FR" altLang="fr-FR" b="1" dirty="0">
                <a:sym typeface="MS Outlook" panose="05010100010000000000" pitchFamily="2" charset="2"/>
              </a:rPr>
              <a:t> </a:t>
            </a:r>
            <a:r>
              <a:rPr lang="fr-FR" altLang="fr-FR" b="1" dirty="0"/>
              <a:t>Durée : 10 min de préparation en binôme et 6 min de présentation et échanges par groupe </a:t>
            </a:r>
            <a:endParaRPr lang="fr-FR" altLang="fr-FR" dirty="0"/>
          </a:p>
          <a:p>
            <a:r>
              <a:rPr lang="fr-FR" altLang="fr-FR" dirty="0"/>
              <a:t> </a:t>
            </a:r>
          </a:p>
          <a:p>
            <a:r>
              <a:rPr lang="fr-FR" altLang="fr-FR" dirty="0">
                <a:sym typeface="MS Outlook" panose="05010100010000000000" pitchFamily="2" charset="2"/>
              </a:rPr>
              <a:t> </a:t>
            </a:r>
            <a:r>
              <a:rPr lang="fr-FR" altLang="fr-FR" dirty="0"/>
              <a:t>Les autres cas apportés en lien avec les situations à venir en J2, seront utilisés au fur et à mesure, quand la situation sera abordée.</a:t>
            </a:r>
          </a:p>
          <a:p>
            <a:endParaRPr lang="fr-FR" dirty="0"/>
          </a:p>
        </p:txBody>
      </p:sp>
    </p:spTree>
    <p:extLst>
      <p:ext uri="{BB962C8B-B14F-4D97-AF65-F5344CB8AC3E}">
        <p14:creationId xmlns:p14="http://schemas.microsoft.com/office/powerpoint/2010/main" val="21238503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83</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1284383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84</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0255069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3849688" y="9429750"/>
            <a:ext cx="2946400" cy="49847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85</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6174813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623888" y="768350"/>
            <a:ext cx="5949950" cy="3346450"/>
          </a:xfrm>
          <a:ln/>
        </p:spPr>
      </p:sp>
      <p:sp>
        <p:nvSpPr>
          <p:cNvPr id="2" name="Espace réservé des commentaires 1"/>
          <p:cNvSpPr>
            <a:spLocks noGrp="1"/>
          </p:cNvSpPr>
          <p:nvPr>
            <p:ph type="body" sz="quarter" idx="10"/>
          </p:nvPr>
        </p:nvSpPr>
        <p:spPr>
          <a:xfrm>
            <a:off x="710075" y="4862016"/>
            <a:ext cx="6190741" cy="4605085"/>
          </a:xfrm>
        </p:spPr>
        <p:txBody>
          <a:bodyPr/>
          <a:lstStyle/>
          <a:p>
            <a:r>
              <a:rPr lang="fr-FR" altLang="fr-FR" b="1" u="sng" dirty="0"/>
              <a:t>Commentaires</a:t>
            </a:r>
            <a:r>
              <a:rPr lang="fr-FR" altLang="fr-FR" dirty="0"/>
              <a:t> </a:t>
            </a:r>
          </a:p>
          <a:p>
            <a:pPr>
              <a:spcBef>
                <a:spcPts val="622"/>
              </a:spcBef>
            </a:pPr>
            <a:r>
              <a:rPr lang="fr-FR" altLang="fr-FR" dirty="0"/>
              <a:t>La chirurgie est rarement effectuée en urgence et sera donc dans la majorité des cas précédée d’une procédure diagnostique permettant la réalisation d’une biopsie. </a:t>
            </a:r>
          </a:p>
          <a:p>
            <a:r>
              <a:rPr lang="fr-FR" altLang="fr-FR" dirty="0"/>
              <a:t>Elle est actuellement moins invasive, visant à préserver l’organe et la fonction. Pour cela, elle est souvent précédée d’un traitement </a:t>
            </a:r>
            <a:r>
              <a:rPr lang="fr-FR" altLang="fr-FR" dirty="0" err="1"/>
              <a:t>néo-adjuvant</a:t>
            </a:r>
            <a:r>
              <a:rPr lang="fr-FR" altLang="fr-FR" dirty="0"/>
              <a:t> (avant la chirurgie) par chimiothérapie et/ou radiothérapie.</a:t>
            </a:r>
          </a:p>
          <a:p>
            <a:endParaRPr lang="fr-FR" altLang="fr-FR" dirty="0"/>
          </a:p>
          <a:p>
            <a:pPr marL="171503" indent="-171503">
              <a:buFont typeface="Arial" panose="020B0604020202020204" pitchFamily="34" charset="0"/>
              <a:buChar char="•"/>
            </a:pPr>
            <a:r>
              <a:rPr lang="fr-FR" altLang="fr-FR" b="1" dirty="0"/>
              <a:t>Définir la place de l’homéopathie </a:t>
            </a:r>
            <a:r>
              <a:rPr lang="fr-FR" altLang="fr-FR" dirty="0"/>
              <a:t>: en aval et en amont</a:t>
            </a:r>
          </a:p>
          <a:p>
            <a:endParaRPr lang="fr-FR" dirty="0"/>
          </a:p>
        </p:txBody>
      </p:sp>
    </p:spTree>
    <p:extLst>
      <p:ext uri="{BB962C8B-B14F-4D97-AF65-F5344CB8AC3E}">
        <p14:creationId xmlns:p14="http://schemas.microsoft.com/office/powerpoint/2010/main" val="9744427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Rot="1" noChangeAspect="1" noChangeArrowheads="1" noTextEdit="1"/>
          </p:cNvSpPr>
          <p:nvPr>
            <p:ph type="sldImg"/>
          </p:nvPr>
        </p:nvSpPr>
        <p:spPr>
          <a:xfrm>
            <a:off x="92075" y="654050"/>
            <a:ext cx="6615113" cy="3721100"/>
          </a:xfrm>
          <a:ln/>
        </p:spPr>
      </p:sp>
      <p:sp>
        <p:nvSpPr>
          <p:cNvPr id="2" name="Espace réservé des commentaires 1"/>
          <p:cNvSpPr>
            <a:spLocks noGrp="1"/>
          </p:cNvSpPr>
          <p:nvPr>
            <p:ph type="body" sz="quarter" idx="10"/>
          </p:nvPr>
        </p:nvSpPr>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p>
          <a:p>
            <a:pPr>
              <a:buFontTx/>
              <a:buChar char="•"/>
            </a:pPr>
            <a:endParaRPr lang="fr-FR" altLang="fr-FR" b="1" dirty="0"/>
          </a:p>
          <a:p>
            <a:pPr>
              <a:buFont typeface="MS Outlook" panose="05010100010000000000" pitchFamily="2" charset="2"/>
              <a:buNone/>
            </a:pPr>
            <a:r>
              <a:rPr lang="fr-FR" altLang="fr-FR" sz="1600" dirty="0">
                <a:sym typeface="Webdings" panose="05030102010509060703" pitchFamily="18" charset="2"/>
              </a:rPr>
              <a:t></a:t>
            </a:r>
            <a:r>
              <a:rPr lang="fr-FR" altLang="fr-FR" b="1" dirty="0"/>
              <a:t> Durée : 10 min de préparation et 15 min de restitution</a:t>
            </a:r>
          </a:p>
          <a:p>
            <a:pPr>
              <a:buFont typeface="MS Outlook" panose="05010100010000000000" pitchFamily="2" charset="2"/>
              <a:buNone/>
            </a:pPr>
            <a:endParaRPr lang="fr-FR" altLang="fr-FR" dirty="0"/>
          </a:p>
          <a:p>
            <a:pPr>
              <a:buFontTx/>
              <a:buChar char="•"/>
            </a:pPr>
            <a:r>
              <a:rPr lang="fr-FR" altLang="fr-FR" dirty="0"/>
              <a:t> En restitution, </a:t>
            </a:r>
            <a:r>
              <a:rPr lang="fr-FR" altLang="fr-FR" b="1" dirty="0"/>
              <a:t>afficher l’arbre décisionnel au fur et à mesure</a:t>
            </a:r>
            <a:r>
              <a:rPr lang="fr-FR" altLang="fr-FR" dirty="0"/>
              <a:t> (diapo suivante)</a:t>
            </a:r>
          </a:p>
          <a:p>
            <a:pPr>
              <a:buFontTx/>
              <a:buChar char="•"/>
            </a:pPr>
            <a:r>
              <a:rPr lang="fr-FR" altLang="fr-FR" dirty="0"/>
              <a:t> Préciser qu’ils pourront </a:t>
            </a:r>
            <a:r>
              <a:rPr lang="fr-FR" altLang="fr-FR" b="1" dirty="0"/>
              <a:t>télécharger</a:t>
            </a:r>
            <a:r>
              <a:rPr lang="fr-FR" altLang="fr-FR" dirty="0"/>
              <a:t> </a:t>
            </a:r>
            <a:r>
              <a:rPr lang="fr-FR" altLang="fr-FR" b="1" dirty="0"/>
              <a:t>l’arbre décisionnel « chirurgie » </a:t>
            </a:r>
            <a:r>
              <a:rPr lang="fr-FR" altLang="fr-FR" dirty="0"/>
              <a:t>sous </a:t>
            </a:r>
            <a:r>
              <a:rPr lang="fr-FR" altLang="fr-FR" u="sng" dirty="0"/>
              <a:t>www.cdfh.fr</a:t>
            </a:r>
            <a:r>
              <a:rPr lang="fr-FR" altLang="fr-FR" dirty="0"/>
              <a:t>  dans </a:t>
            </a:r>
            <a:r>
              <a:rPr lang="fr-FR" altLang="fr-FR" b="1" dirty="0"/>
              <a:t>leur espace personnel</a:t>
            </a:r>
            <a:endParaRPr lang="fr-FR" altLang="fr-FR" dirty="0"/>
          </a:p>
          <a:p>
            <a:endParaRPr lang="fr-FR" altLang="fr-FR" dirty="0"/>
          </a:p>
          <a:p>
            <a:endParaRPr lang="fr-FR" dirty="0"/>
          </a:p>
        </p:txBody>
      </p:sp>
    </p:spTree>
    <p:extLst>
      <p:ext uri="{BB962C8B-B14F-4D97-AF65-F5344CB8AC3E}">
        <p14:creationId xmlns:p14="http://schemas.microsoft.com/office/powerpoint/2010/main" val="37797564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190741"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Il est important de dire aux patients à qui ces traitements homéopathiques sont proposés de le signaler à leurs équipes chirurgicales, et ce d’autant plus que ces traitements seront pris à l’hôpital…</a:t>
            </a:r>
          </a:p>
          <a:p>
            <a:endParaRPr lang="fr-FR" dirty="0"/>
          </a:p>
        </p:txBody>
      </p:sp>
    </p:spTree>
    <p:extLst>
      <p:ext uri="{BB962C8B-B14F-4D97-AF65-F5344CB8AC3E}">
        <p14:creationId xmlns:p14="http://schemas.microsoft.com/office/powerpoint/2010/main" val="10791109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228368" cy="4605085"/>
          </a:xfrm>
        </p:spPr>
        <p:txBody>
          <a:bodyPr/>
          <a:lstStyle/>
          <a:p>
            <a:r>
              <a:rPr lang="fr-FR" altLang="fr-FR" b="1" u="sng" dirty="0"/>
              <a:t>Commentaires</a:t>
            </a:r>
            <a:r>
              <a:rPr lang="fr-FR" altLang="fr-FR" dirty="0"/>
              <a:t> </a:t>
            </a:r>
          </a:p>
          <a:p>
            <a:endParaRPr lang="fr-FR" altLang="fr-FR" dirty="0"/>
          </a:p>
          <a:p>
            <a:r>
              <a:rPr lang="fr-FR" altLang="fr-FR" dirty="0">
                <a:sym typeface="MS Outlook" panose="05010100010000000000" pitchFamily="2" charset="2"/>
              </a:rPr>
              <a:t> Bien préciser au patient qu’</a:t>
            </a:r>
            <a:r>
              <a:rPr lang="fr-FR" altLang="fr-FR" dirty="0" err="1">
                <a:sym typeface="MS Outlook" panose="05010100010000000000" pitchFamily="2" charset="2"/>
              </a:rPr>
              <a:t>Hypericum</a:t>
            </a:r>
            <a:r>
              <a:rPr lang="fr-FR" altLang="fr-FR" dirty="0">
                <a:sym typeface="MS Outlook" panose="05010100010000000000" pitchFamily="2" charset="2"/>
              </a:rPr>
              <a:t> </a:t>
            </a:r>
            <a:r>
              <a:rPr lang="fr-FR" altLang="fr-FR" dirty="0" err="1">
                <a:sym typeface="MS Outlook" panose="05010100010000000000" pitchFamily="2" charset="2"/>
              </a:rPr>
              <a:t>perforatum</a:t>
            </a:r>
            <a:r>
              <a:rPr lang="fr-FR" altLang="fr-FR" dirty="0">
                <a:sym typeface="MS Outlook" panose="05010100010000000000" pitchFamily="2" charset="2"/>
              </a:rPr>
              <a:t> 15 CH est un médicament différent d’</a:t>
            </a:r>
            <a:r>
              <a:rPr lang="fr-FR" altLang="fr-FR" dirty="0" err="1">
                <a:sym typeface="MS Outlook" panose="05010100010000000000" pitchFamily="2" charset="2"/>
              </a:rPr>
              <a:t>Hypericum</a:t>
            </a:r>
            <a:r>
              <a:rPr lang="fr-FR" altLang="fr-FR" dirty="0">
                <a:sym typeface="MS Outlook" panose="05010100010000000000" pitchFamily="2" charset="2"/>
              </a:rPr>
              <a:t> </a:t>
            </a:r>
            <a:r>
              <a:rPr lang="fr-FR" altLang="fr-FR" dirty="0" err="1">
                <a:sym typeface="MS Outlook" panose="05010100010000000000" pitchFamily="2" charset="2"/>
              </a:rPr>
              <a:t>perforatum</a:t>
            </a:r>
            <a:r>
              <a:rPr lang="fr-FR" altLang="fr-FR" dirty="0">
                <a:sym typeface="MS Outlook" panose="05010100010000000000" pitchFamily="2" charset="2"/>
              </a:rPr>
              <a:t> TM ; les oncologues pouvant craindre des interactions avec le millepertuis.</a:t>
            </a:r>
          </a:p>
          <a:p>
            <a:endParaRPr lang="fr-FR" altLang="fr-FR" dirty="0"/>
          </a:p>
          <a:p>
            <a:r>
              <a:rPr lang="fr-FR" altLang="fr-FR" b="1" dirty="0"/>
              <a:t>Bellis </a:t>
            </a:r>
            <a:r>
              <a:rPr lang="fr-FR" altLang="fr-FR" b="1" dirty="0" err="1"/>
              <a:t>perennis</a:t>
            </a:r>
            <a:r>
              <a:rPr lang="fr-FR" altLang="fr-FR" dirty="0"/>
              <a:t> = « Arnica du sein »</a:t>
            </a:r>
          </a:p>
          <a:p>
            <a:r>
              <a:rPr lang="fr-FR" dirty="0"/>
              <a:t>Bellis </a:t>
            </a:r>
            <a:r>
              <a:rPr lang="fr-FR" dirty="0" err="1"/>
              <a:t>perennis</a:t>
            </a:r>
            <a:r>
              <a:rPr lang="fr-FR" dirty="0"/>
              <a:t> est aussi intéressant dans les chirurgies du petit bassin (cancer col, utérus, ovaires, prostate…)</a:t>
            </a:r>
          </a:p>
        </p:txBody>
      </p:sp>
    </p:spTree>
    <p:extLst>
      <p:ext uri="{BB962C8B-B14F-4D97-AF65-F5344CB8AC3E}">
        <p14:creationId xmlns:p14="http://schemas.microsoft.com/office/powerpoint/2010/main" val="28821990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a:xfrm>
            <a:off x="557213" y="768350"/>
            <a:ext cx="5949950" cy="3346450"/>
          </a:xfrm>
          <a:ln/>
        </p:spPr>
      </p:sp>
      <p:sp>
        <p:nvSpPr>
          <p:cNvPr id="2" name="Espace réservé des commentaires 1"/>
          <p:cNvSpPr>
            <a:spLocks noGrp="1"/>
          </p:cNvSpPr>
          <p:nvPr>
            <p:ph type="body" sz="quarter" idx="10"/>
          </p:nvPr>
        </p:nvSpPr>
        <p:spPr>
          <a:xfrm>
            <a:off x="710075" y="4862016"/>
            <a:ext cx="6029604" cy="4605085"/>
          </a:xfrm>
        </p:spPr>
        <p:txBody>
          <a:bodyPr/>
          <a:lstStyle/>
          <a:p>
            <a:r>
              <a:rPr lang="fr-FR" altLang="fr-FR" b="1" u="sng" dirty="0"/>
              <a:t>Commentaires</a:t>
            </a:r>
            <a:r>
              <a:rPr lang="fr-FR" altLang="fr-FR" dirty="0"/>
              <a:t> </a:t>
            </a:r>
          </a:p>
          <a:p>
            <a:endParaRPr lang="fr-FR" altLang="fr-FR" dirty="0"/>
          </a:p>
          <a:p>
            <a:r>
              <a:rPr lang="fr-FR" altLang="fr-FR" dirty="0"/>
              <a:t>Conseils pour les douleurs de cordes après curage ganglionnaire.</a:t>
            </a:r>
          </a:p>
          <a:p>
            <a:endParaRPr lang="fr-FR" altLang="fr-FR" dirty="0"/>
          </a:p>
          <a:p>
            <a:endParaRPr lang="fr-FR" altLang="fr-FR" dirty="0"/>
          </a:p>
          <a:p>
            <a:endParaRPr lang="fr-FR" dirty="0"/>
          </a:p>
        </p:txBody>
      </p:sp>
    </p:spTree>
    <p:extLst>
      <p:ext uri="{BB962C8B-B14F-4D97-AF65-F5344CB8AC3E}">
        <p14:creationId xmlns:p14="http://schemas.microsoft.com/office/powerpoint/2010/main" val="1070425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a:xfrm>
            <a:off x="5780089" y="9432926"/>
            <a:ext cx="1017587" cy="4953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0B578A5-F665-4E50-8128-DAD85358A277}" type="slidenum">
              <a:rPr kumimoji="0" lang="fr-FR" altLang="fr-F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0" lang="fr-FR" alt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2137377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a:xfrm>
            <a:off x="582613" y="768350"/>
            <a:ext cx="5949950" cy="3346450"/>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b="1" u="sng" dirty="0"/>
              <a:t>Commentaire</a:t>
            </a:r>
            <a:r>
              <a:rPr lang="fr-FR" b="1" dirty="0"/>
              <a:t>:</a:t>
            </a:r>
          </a:p>
          <a:p>
            <a:endParaRPr lang="fr-FR" b="1" dirty="0"/>
          </a:p>
          <a:p>
            <a:r>
              <a:rPr lang="fr-FR" dirty="0"/>
              <a:t>Possibilité de conseiller les deux médicaments homéopathiques en association chez les patients qui ont une fragilité (tendance à la constipation) ou en cas de chirurgie digestive, ou pelvienne</a:t>
            </a:r>
          </a:p>
          <a:p>
            <a:endParaRPr lang="fr-FR" dirty="0"/>
          </a:p>
          <a:p>
            <a:r>
              <a:rPr lang="fr-FR" dirty="0" err="1"/>
              <a:t>Raphanus</a:t>
            </a:r>
            <a:r>
              <a:rPr lang="fr-FR" dirty="0"/>
              <a:t> très intéressant après une coelioscopie</a:t>
            </a:r>
          </a:p>
        </p:txBody>
      </p:sp>
    </p:spTree>
    <p:extLst>
      <p:ext uri="{BB962C8B-B14F-4D97-AF65-F5344CB8AC3E}">
        <p14:creationId xmlns:p14="http://schemas.microsoft.com/office/powerpoint/2010/main" val="20926004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TextEdit="1"/>
          </p:cNvSpPr>
          <p:nvPr>
            <p:ph type="sldImg"/>
          </p:nvPr>
        </p:nvSpPr>
        <p:spPr>
          <a:xfrm>
            <a:off x="557213" y="768350"/>
            <a:ext cx="6016625" cy="3384550"/>
          </a:xfrm>
          <a:ln/>
        </p:spPr>
      </p:sp>
      <p:sp>
        <p:nvSpPr>
          <p:cNvPr id="2" name="Espace réservé des commentaires 1"/>
          <p:cNvSpPr>
            <a:spLocks noGrp="1"/>
          </p:cNvSpPr>
          <p:nvPr>
            <p:ph type="body" sz="quarter" idx="10"/>
          </p:nvPr>
        </p:nvSpPr>
        <p:spPr>
          <a:xfrm>
            <a:off x="710075" y="4862016"/>
            <a:ext cx="6265994" cy="4605085"/>
          </a:xfrm>
        </p:spPr>
        <p:txBody>
          <a:bodyPr/>
          <a:lstStyle/>
          <a:p>
            <a:r>
              <a:rPr lang="fr-FR" altLang="fr-FR" b="1" u="sng" dirty="0"/>
              <a:t>Commentaires</a:t>
            </a:r>
          </a:p>
          <a:p>
            <a:endParaRPr lang="fr-FR" altLang="fr-FR" b="1" u="sng" dirty="0"/>
          </a:p>
          <a:p>
            <a:pPr>
              <a:spcBef>
                <a:spcPts val="0"/>
              </a:spcBef>
            </a:pPr>
            <a:r>
              <a:rPr lang="fr-FR" altLang="fr-FR" dirty="0"/>
              <a:t>cas de comptoir fil rouge : accompagnement d’une patiente Mme Rose à chaque étape de son parcours de soin. </a:t>
            </a:r>
          </a:p>
          <a:p>
            <a:pPr>
              <a:buFontTx/>
              <a:buChar char="•"/>
            </a:pPr>
            <a:r>
              <a:rPr lang="fr-FR" altLang="fr-FR" b="1" dirty="0"/>
              <a:t> Présenter le cas</a:t>
            </a:r>
            <a:r>
              <a:rPr lang="fr-FR" altLang="fr-FR" dirty="0"/>
              <a:t> </a:t>
            </a:r>
          </a:p>
          <a:p>
            <a:r>
              <a:rPr lang="fr-FR" altLang="fr-FR" sz="1800" dirty="0">
                <a:sym typeface="Webdings" panose="05030102010509060703" pitchFamily="18" charset="2"/>
              </a:rPr>
              <a:t></a:t>
            </a:r>
            <a:r>
              <a:rPr lang="fr-FR" altLang="fr-FR" dirty="0">
                <a:sym typeface="Webdings" panose="05030102010509060703" pitchFamily="18" charset="2"/>
              </a:rPr>
              <a:t> </a:t>
            </a:r>
            <a:r>
              <a:rPr lang="fr-FR" altLang="fr-FR" i="1" dirty="0"/>
              <a:t>Nous retrouvons Mme Rose…</a:t>
            </a:r>
          </a:p>
          <a:p>
            <a:pPr>
              <a:buFontTx/>
              <a:buChar char="•"/>
            </a:pPr>
            <a:r>
              <a:rPr lang="fr-FR" altLang="fr-FR" dirty="0"/>
              <a:t> </a:t>
            </a:r>
            <a:r>
              <a:rPr lang="fr-FR" altLang="fr-FR" b="1" dirty="0"/>
              <a:t>Interpeller et faire participer le groupe sur leur démarche et leur conseil</a:t>
            </a:r>
          </a:p>
          <a:p>
            <a:endParaRPr lang="fr-FR" altLang="fr-FR" dirty="0"/>
          </a:p>
          <a:p>
            <a:r>
              <a:rPr lang="fr-FR" altLang="fr-FR" dirty="0"/>
              <a:t>Cette séquence doit être </a:t>
            </a:r>
            <a:r>
              <a:rPr lang="fr-FR" altLang="fr-FR" b="1" dirty="0"/>
              <a:t>rapide et animée du tac au tac</a:t>
            </a:r>
            <a:r>
              <a:rPr lang="fr-FR" altLang="fr-FR" dirty="0"/>
              <a:t> sans rentrer trop dans les détails</a:t>
            </a:r>
          </a:p>
          <a:p>
            <a:r>
              <a:rPr lang="fr-FR" altLang="fr-FR" dirty="0"/>
              <a:t> </a:t>
            </a:r>
          </a:p>
          <a:p>
            <a:r>
              <a:rPr lang="fr-FR" altLang="fr-FR" b="1" dirty="0"/>
              <a:t>Réponse attendue</a:t>
            </a:r>
            <a:r>
              <a:rPr lang="fr-FR" altLang="fr-FR" dirty="0"/>
              <a:t> : proposition d’un protocole « pré et post opératoires » sans oublier la prise en charge de son anxiété.</a:t>
            </a:r>
          </a:p>
          <a:p>
            <a:endParaRPr lang="fr-FR" altLang="fr-FR" i="1" dirty="0"/>
          </a:p>
          <a:p>
            <a:pPr marL="177742" indent="-177742" defTabSz="947958">
              <a:buFont typeface="Arial" panose="020B0604020202020204" pitchFamily="34" charset="0"/>
              <a:buChar char="•"/>
              <a:defRPr/>
            </a:pPr>
            <a:r>
              <a:rPr lang="fr-FR" altLang="fr-FR" b="1" dirty="0"/>
              <a:t>Faire compléter le PAP</a:t>
            </a:r>
            <a:endParaRPr lang="fr-FR" dirty="0"/>
          </a:p>
          <a:p>
            <a:endParaRPr lang="fr-FR" dirty="0"/>
          </a:p>
        </p:txBody>
      </p:sp>
    </p:spTree>
    <p:extLst>
      <p:ext uri="{BB962C8B-B14F-4D97-AF65-F5344CB8AC3E}">
        <p14:creationId xmlns:p14="http://schemas.microsoft.com/office/powerpoint/2010/main" val="410010444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TextEdit="1"/>
          </p:cNvSpPr>
          <p:nvPr>
            <p:ph type="sldImg"/>
          </p:nvPr>
        </p:nvSpPr>
        <p:spPr>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7614525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ChangeArrowheads="1" noTextEdit="1"/>
          </p:cNvSpPr>
          <p:nvPr>
            <p:ph type="sldImg"/>
          </p:nvPr>
        </p:nvSpPr>
        <p:spPr>
          <a:xfrm>
            <a:off x="582613" y="674688"/>
            <a:ext cx="5986462" cy="3367087"/>
          </a:xfrm>
          <a:ln/>
        </p:spPr>
      </p:sp>
      <p:sp>
        <p:nvSpPr>
          <p:cNvPr id="2" name="Espace réservé des commentaires 1"/>
          <p:cNvSpPr>
            <a:spLocks noGrp="1"/>
          </p:cNvSpPr>
          <p:nvPr>
            <p:ph type="body" sz="quarter" idx="10"/>
          </p:nvPr>
        </p:nvSpPr>
        <p:spPr>
          <a:xfrm>
            <a:off x="710075" y="4862016"/>
            <a:ext cx="6190741" cy="4605085"/>
          </a:xfrm>
        </p:spPr>
        <p:txBody>
          <a:bodyPr/>
          <a:lstStyle/>
          <a:p>
            <a:r>
              <a:rPr lang="fr-FR" altLang="fr-FR" b="1" u="sng" dirty="0"/>
              <a:t>Commentaires</a:t>
            </a:r>
            <a:r>
              <a:rPr lang="fr-FR" altLang="fr-FR" b="1" dirty="0"/>
              <a:t> :</a:t>
            </a:r>
          </a:p>
          <a:p>
            <a:endParaRPr lang="fr-FR" altLang="fr-FR" b="1" dirty="0"/>
          </a:p>
          <a:p>
            <a:r>
              <a:rPr lang="fr-FR" altLang="fr-FR" b="1" dirty="0"/>
              <a:t> Présenter l’objectif</a:t>
            </a:r>
            <a:r>
              <a:rPr lang="fr-FR" altLang="fr-FR" dirty="0"/>
              <a:t> </a:t>
            </a:r>
            <a:r>
              <a:rPr lang="fr-FR" altLang="fr-FR" b="1" dirty="0"/>
              <a:t>et les règles du jeu</a:t>
            </a:r>
          </a:p>
          <a:p>
            <a:endParaRPr lang="fr-FR" altLang="fr-FR" b="1" dirty="0"/>
          </a:p>
          <a:p>
            <a:r>
              <a:rPr lang="fr-FR" altLang="fr-FR" sz="1800" dirty="0">
                <a:sym typeface="Webdings" panose="05030102010509060703" pitchFamily="18" charset="2"/>
              </a:rPr>
              <a:t></a:t>
            </a:r>
            <a:r>
              <a:rPr lang="fr-FR" altLang="fr-FR" b="1" dirty="0">
                <a:sym typeface="MS Outlook" panose="05010100010000000000" pitchFamily="2" charset="2"/>
              </a:rPr>
              <a:t> </a:t>
            </a:r>
            <a:r>
              <a:rPr lang="fr-FR" altLang="fr-FR" b="1" dirty="0"/>
              <a:t>Durée : 10 min de préparation en binôme et 10 min de restitution</a:t>
            </a:r>
          </a:p>
          <a:p>
            <a:endParaRPr lang="fr-FR" altLang="fr-FR" dirty="0"/>
          </a:p>
          <a:p>
            <a:r>
              <a:rPr lang="fr-FR" altLang="fr-FR" dirty="0"/>
              <a:t> En correction, </a:t>
            </a:r>
            <a:r>
              <a:rPr lang="fr-FR" altLang="fr-FR" b="1" dirty="0"/>
              <a:t>afficher les schémas des médicaments</a:t>
            </a:r>
            <a:r>
              <a:rPr lang="fr-FR" altLang="fr-FR" dirty="0"/>
              <a:t> (diapos suivantes) et </a:t>
            </a:r>
            <a:r>
              <a:rPr lang="fr-FR" altLang="fr-FR" b="1" dirty="0"/>
              <a:t>insister sur les utilisations (indications) en oncologie</a:t>
            </a:r>
          </a:p>
          <a:p>
            <a:endParaRPr lang="fr-FR" dirty="0"/>
          </a:p>
        </p:txBody>
      </p:sp>
    </p:spTree>
    <p:extLst>
      <p:ext uri="{BB962C8B-B14F-4D97-AF65-F5344CB8AC3E}">
        <p14:creationId xmlns:p14="http://schemas.microsoft.com/office/powerpoint/2010/main" val="55242511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ChangeArrowheads="1" noTextEdit="1"/>
          </p:cNvSpPr>
          <p:nvPr>
            <p:ph type="sldImg"/>
          </p:nvPr>
        </p:nvSpPr>
        <p:spPr>
          <a:xfrm>
            <a:off x="557213" y="768350"/>
            <a:ext cx="5949950" cy="3346450"/>
          </a:xfrm>
          <a:ln/>
        </p:spPr>
      </p:sp>
      <p:sp>
        <p:nvSpPr>
          <p:cNvPr id="24678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42013935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ChangeArrowheads="1" noTextEdit="1"/>
          </p:cNvSpPr>
          <p:nvPr>
            <p:ph type="sldImg"/>
          </p:nvPr>
        </p:nvSpPr>
        <p:spPr>
          <a:xfrm>
            <a:off x="557213" y="768350"/>
            <a:ext cx="6016625" cy="3384550"/>
          </a:xfrm>
          <a:ln/>
        </p:spPr>
      </p:sp>
      <p:sp>
        <p:nvSpPr>
          <p:cNvPr id="24883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40950705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623888" y="768350"/>
            <a:ext cx="5949950" cy="3346450"/>
          </a:xfrm>
          <a:ln/>
        </p:spPr>
      </p:sp>
      <p:sp>
        <p:nvSpPr>
          <p:cNvPr id="2" name="Espace réservé des commentaires 1"/>
          <p:cNvSpPr>
            <a:spLocks noGrp="1"/>
          </p:cNvSpPr>
          <p:nvPr>
            <p:ph type="body" sz="quarter" idx="10"/>
          </p:nvPr>
        </p:nvSpPr>
        <p:spPr>
          <a:xfrm>
            <a:off x="541889" y="4449128"/>
            <a:ext cx="6562175" cy="5902243"/>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La radiothérapie est, après la chirurgie, la technique de soins la plus souvent utilisée dans le traitement des cancers. </a:t>
            </a:r>
          </a:p>
          <a:p>
            <a:r>
              <a:rPr lang="fr-FR" altLang="fr-FR" dirty="0"/>
              <a:t>Elle utilise des rayonnements ionisants, </a:t>
            </a:r>
            <a:r>
              <a:rPr lang="fr-FR" altLang="ja-JP" dirty="0"/>
              <a:t>le plus souvent des photons X de fortes énergies produits par des accélérateurs linéaires, </a:t>
            </a:r>
            <a:r>
              <a:rPr lang="fr-FR" altLang="fr-FR" dirty="0"/>
              <a:t>pour détruire les cellules cancéreuses en les empêchant de se multiplier. </a:t>
            </a:r>
          </a:p>
          <a:p>
            <a:r>
              <a:rPr lang="fr-FR" altLang="fr-FR" dirty="0"/>
              <a:t>Elle consiste à diriger précisément ces rayonnements sur la zone à traiter, tout en préservant le mieux possible les tissus sains et les organes avoisinants. </a:t>
            </a:r>
          </a:p>
          <a:p>
            <a:r>
              <a:rPr lang="fr-FR" altLang="fr-FR" dirty="0"/>
              <a:t>Elle agit comme la chimiothérapie en détruisant l’ADN des cellules, normales et cancéreuses. </a:t>
            </a:r>
          </a:p>
          <a:p>
            <a:r>
              <a:rPr lang="fr-FR" altLang="fr-FR" dirty="0"/>
              <a:t>Les </a:t>
            </a:r>
            <a:r>
              <a:rPr lang="fr-FR" altLang="fr-FR" b="1" dirty="0"/>
              <a:t>traitements sont fractionnés</a:t>
            </a:r>
            <a:r>
              <a:rPr lang="fr-FR" altLang="fr-FR" dirty="0"/>
              <a:t> : l’intérêt de fractionner la dose totale est de permettre aux cellules saines de se réparer alors que les cellules cancéreuses n’ont pas cette capacité et continuent à « mourir » entre les séances.</a:t>
            </a:r>
          </a:p>
          <a:p>
            <a:pPr>
              <a:spcBef>
                <a:spcPts val="0"/>
              </a:spcBef>
            </a:pPr>
            <a:endParaRPr lang="fr-FR" altLang="fr-FR" dirty="0"/>
          </a:p>
          <a:p>
            <a:pPr>
              <a:spcBef>
                <a:spcPts val="0"/>
              </a:spcBef>
            </a:pPr>
            <a:r>
              <a:rPr lang="fr-FR" altLang="fr-FR" dirty="0"/>
              <a:t>La radiothérapie peut être utilisée seule (radiothérapie exclusive), ou souvent en association avec une chirurgie ou un traitement médicamenteux (chimiothérapie, hormonothérapie ou thérapie ciblée). Lorsqu’elle est réalisée après la chirurgie, on parle de radiothérapie adjuvante ou postopératoire : elle complète la chirurgie en détruisant les éventuelles cellules cancéreuses restantes dans le but de diminuer le risque de récidive locale.  </a:t>
            </a:r>
          </a:p>
          <a:p>
            <a:pPr>
              <a:spcBef>
                <a:spcPts val="0"/>
              </a:spcBef>
            </a:pPr>
            <a:endParaRPr lang="fr-FR" altLang="fr-FR" dirty="0"/>
          </a:p>
          <a:p>
            <a:pPr>
              <a:spcBef>
                <a:spcPts val="0"/>
              </a:spcBef>
            </a:pPr>
            <a:r>
              <a:rPr lang="fr-FR" altLang="ja-JP" b="1" dirty="0"/>
              <a:t>60% des patients pris en charge pour un cancer auront à un moment ou l’autre un traitement par radiothérapie.</a:t>
            </a:r>
            <a:r>
              <a:rPr lang="fr-FR" altLang="ja-JP" b="1" baseline="30000" dirty="0"/>
              <a:t>(1)</a:t>
            </a:r>
          </a:p>
          <a:p>
            <a:pPr>
              <a:spcBef>
                <a:spcPts val="0"/>
              </a:spcBef>
            </a:pPr>
            <a:endParaRPr lang="fr-FR" altLang="fr-FR" b="1" dirty="0"/>
          </a:p>
          <a:p>
            <a:pPr marL="171503" indent="-171503">
              <a:spcBef>
                <a:spcPts val="0"/>
              </a:spcBef>
              <a:buFont typeface="Arial" panose="020B0604020202020204" pitchFamily="34" charset="0"/>
              <a:buChar char="•"/>
            </a:pPr>
            <a:r>
              <a:rPr lang="fr-FR" altLang="fr-FR" b="1" dirty="0"/>
              <a:t>Définir la place de l’homéopathie </a:t>
            </a:r>
            <a:r>
              <a:rPr lang="fr-FR" altLang="fr-FR" dirty="0"/>
              <a:t>: en aval et en amont</a:t>
            </a:r>
          </a:p>
          <a:p>
            <a:r>
              <a:rPr lang="fr-FR" altLang="fr-FR" dirty="0">
                <a:sym typeface="MS Outlook" panose="05010100010000000000" pitchFamily="2" charset="2"/>
              </a:rPr>
              <a:t> Intérêt du traitement </a:t>
            </a:r>
            <a:r>
              <a:rPr lang="fr-FR" altLang="fr-FR" b="1" dirty="0" err="1">
                <a:sym typeface="MS Outlook" panose="05010100010000000000" pitchFamily="2" charset="2"/>
              </a:rPr>
              <a:t>probabibiliste</a:t>
            </a:r>
            <a:endParaRPr lang="fr-FR" altLang="fr-FR" b="1" dirty="0"/>
          </a:p>
          <a:p>
            <a:endParaRPr lang="fr-FR" altLang="fr-FR" sz="1000" i="1" dirty="0"/>
          </a:p>
          <a:p>
            <a:pPr marL="228671" indent="-228671">
              <a:buAutoNum type="arabicParenBoth"/>
            </a:pPr>
            <a:r>
              <a:rPr lang="fr-FR" altLang="fr-FR" sz="1000" i="1" dirty="0"/>
              <a:t>Source : « LES DOSSIERS DE L’EXPERT - Accompagnement en oncologie » - Michèle BOIRON, François ROUX, Jean-Philippe WAGNER - Éditions NEWSMED</a:t>
            </a:r>
          </a:p>
          <a:p>
            <a:pPr marL="228671" indent="-228671">
              <a:buAutoNum type="arabicParenBoth"/>
            </a:pPr>
            <a:endParaRPr lang="fr-FR" altLang="fr-FR" sz="1000" i="1" dirty="0"/>
          </a:p>
          <a:p>
            <a:endParaRPr lang="fr-FR" dirty="0"/>
          </a:p>
        </p:txBody>
      </p:sp>
    </p:spTree>
    <p:extLst>
      <p:ext uri="{BB962C8B-B14F-4D97-AF65-F5344CB8AC3E}">
        <p14:creationId xmlns:p14="http://schemas.microsoft.com/office/powerpoint/2010/main" val="41146133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Rot="1" noChangeAspect="1" noChangeArrowheads="1" noTextEdit="1"/>
          </p:cNvSpPr>
          <p:nvPr>
            <p:ph type="sldImg"/>
          </p:nvPr>
        </p:nvSpPr>
        <p:spPr>
          <a:xfrm>
            <a:off x="623888" y="768350"/>
            <a:ext cx="5949950" cy="3346450"/>
          </a:xfrm>
          <a:ln/>
        </p:spPr>
      </p:sp>
      <p:sp>
        <p:nvSpPr>
          <p:cNvPr id="2" name="Espace réservé des commentaires 1"/>
          <p:cNvSpPr>
            <a:spLocks noGrp="1"/>
          </p:cNvSpPr>
          <p:nvPr>
            <p:ph type="body" sz="quarter" idx="10"/>
          </p:nvPr>
        </p:nvSpPr>
        <p:spPr>
          <a:xfrm>
            <a:off x="710075" y="4671855"/>
            <a:ext cx="6303621" cy="4605085"/>
          </a:xfrm>
        </p:spPr>
        <p:txBody>
          <a:bodyPr/>
          <a:lstStyle/>
          <a:p>
            <a:r>
              <a:rPr lang="fr-FR" altLang="fr-FR" b="1" u="sng" dirty="0"/>
              <a:t>Commentaires</a:t>
            </a:r>
            <a:r>
              <a:rPr lang="fr-FR" altLang="fr-FR" dirty="0"/>
              <a:t> </a:t>
            </a:r>
          </a:p>
          <a:p>
            <a:endParaRPr lang="fr-FR" altLang="fr-FR" dirty="0"/>
          </a:p>
          <a:p>
            <a:pPr>
              <a:spcBef>
                <a:spcPts val="0"/>
              </a:spcBef>
            </a:pPr>
            <a:r>
              <a:rPr lang="fr-FR" altLang="fr-FR" dirty="0"/>
              <a:t>La radiothérapie </a:t>
            </a:r>
            <a:r>
              <a:rPr lang="fr-FR" altLang="ja-JP" dirty="0"/>
              <a:t>utilise des radiations ionisantes, le plus souvent des photons X de  fortes énergies produits par des accélérateurs linéaires, pour détruire les cellules cancéreuses.</a:t>
            </a:r>
          </a:p>
          <a:p>
            <a:r>
              <a:rPr lang="fr-FR" altLang="ja-JP" dirty="0"/>
              <a:t>Dans tous les cas, les radiations ionisantes traversent les tissus sains qui sont au voisinage du volume cible tumoral.</a:t>
            </a:r>
          </a:p>
          <a:p>
            <a:r>
              <a:rPr lang="fr-FR" altLang="ja-JP" b="1" u="sng" dirty="0"/>
              <a:t>La radiodermite</a:t>
            </a:r>
            <a:r>
              <a:rPr lang="fr-FR" altLang="ja-JP" dirty="0"/>
              <a:t> = ensemble des réactions provoquées par une irradiation sur la peau.</a:t>
            </a:r>
          </a:p>
          <a:p>
            <a:r>
              <a:rPr lang="fr-FR" altLang="ja-JP" dirty="0"/>
              <a:t>On distingue les radiodermites aiguës et les radiodermites chroniques. </a:t>
            </a:r>
          </a:p>
          <a:p>
            <a:r>
              <a:rPr lang="fr-FR" altLang="ja-JP" dirty="0"/>
              <a:t>Contrairement aux radiodermites chroniques qui se déclarent plusieurs mois, voire plusieurs années après l’irradiation, les radiodermites aiguës apparaissent dans les jours, les semaines ou les premiers mois qui succèdent à la radiothérapie. </a:t>
            </a:r>
          </a:p>
          <a:p>
            <a:endParaRPr lang="fr-FR" altLang="ja-JP" dirty="0"/>
          </a:p>
          <a:p>
            <a:r>
              <a:rPr lang="fr-FR" altLang="ja-JP" dirty="0">
                <a:sym typeface="Wingdings" panose="05000000000000000000" pitchFamily="2" charset="2"/>
              </a:rPr>
              <a:t></a:t>
            </a:r>
            <a:r>
              <a:rPr lang="fr-FR" altLang="ja-JP" dirty="0"/>
              <a:t> </a:t>
            </a:r>
            <a:r>
              <a:rPr lang="fr-FR" altLang="ja-JP" b="1" dirty="0"/>
              <a:t>Quid du traitement local en prévention ? (1)</a:t>
            </a:r>
            <a:endParaRPr lang="fr-FR" altLang="ja-JP" dirty="0"/>
          </a:p>
          <a:p>
            <a:r>
              <a:rPr lang="fr-FR" altLang="ja-JP" dirty="0"/>
              <a:t>Il faut faire très attention aux habitudes du centre de radiothérapie dans lequel est traité le patient. Seulement 50 % des radiothérapeutes en France préconisent une pommade à titre préventif y compris la TROLAMINE.</a:t>
            </a:r>
          </a:p>
          <a:p>
            <a:r>
              <a:rPr lang="fr-FR" altLang="ja-JP" dirty="0"/>
              <a:t>Pour conseiller une pommade, il faut donc avoir l’accord du médecin.</a:t>
            </a:r>
            <a:endParaRPr lang="fr-FR" altLang="ja-JP" dirty="0">
              <a:sym typeface="MS Outlook" panose="05010100010000000000" pitchFamily="2" charset="2"/>
            </a:endParaRPr>
          </a:p>
          <a:p>
            <a:pPr marL="171503" indent="-171503">
              <a:buFont typeface="MS Outlook" panose="05010100010000000000" pitchFamily="2" charset="2"/>
              <a:buChar char="A"/>
            </a:pPr>
            <a:r>
              <a:rPr lang="fr-FR" altLang="ja-JP" dirty="0"/>
              <a:t>De toute manière, toujours dire au patient d’appliquer la pommade après la séance de radiothérapie et non juste avant (les patients pensent qu’il s’agit d’une protection).</a:t>
            </a:r>
          </a:p>
          <a:p>
            <a:endParaRPr lang="fr-FR" altLang="fr-FR" dirty="0"/>
          </a:p>
          <a:p>
            <a:r>
              <a:rPr lang="fr-FR" altLang="fr-FR" sz="1000" dirty="0"/>
              <a:t>(1) </a:t>
            </a:r>
            <a:r>
              <a:rPr lang="fr-FR" altLang="ja-JP" sz="1000" i="1" dirty="0"/>
              <a:t>Source : « LES DOSSIERS DE L’EXPERT - Accompagnement en oncologie » - Michèle BOIRON, François ROUX, Jean-Philippe WAGNER - Éditions NEWSMED – le Moniteur des pharmacies </a:t>
            </a:r>
            <a:endParaRPr lang="fr-FR" altLang="fr-FR" sz="1000" dirty="0"/>
          </a:p>
          <a:p>
            <a:endParaRPr lang="fr-FR" dirty="0"/>
          </a:p>
        </p:txBody>
      </p:sp>
    </p:spTree>
    <p:extLst>
      <p:ext uri="{BB962C8B-B14F-4D97-AF65-F5344CB8AC3E}">
        <p14:creationId xmlns:p14="http://schemas.microsoft.com/office/powerpoint/2010/main" val="228524888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Rot="1" noChangeAspect="1" noChangeArrowheads="1" noTextEdit="1"/>
          </p:cNvSpPr>
          <p:nvPr>
            <p:ph type="sldImg"/>
          </p:nvPr>
        </p:nvSpPr>
        <p:spPr>
          <a:xfrm>
            <a:off x="582613" y="674688"/>
            <a:ext cx="5986462" cy="3367087"/>
          </a:xfrm>
          <a:ln/>
        </p:spPr>
      </p:sp>
      <p:sp>
        <p:nvSpPr>
          <p:cNvPr id="2" name="Espace réservé des commentaires 1"/>
          <p:cNvSpPr>
            <a:spLocks noGrp="1"/>
          </p:cNvSpPr>
          <p:nvPr>
            <p:ph type="body" sz="quarter" idx="10"/>
          </p:nvPr>
        </p:nvSpPr>
        <p:spPr>
          <a:xfrm>
            <a:off x="710075" y="4862016"/>
            <a:ext cx="6393989" cy="4605085"/>
          </a:xfrm>
        </p:spPr>
        <p:txBody>
          <a:bodyPr/>
          <a:lstStyle/>
          <a:p>
            <a:r>
              <a:rPr lang="fr-FR" altLang="fr-FR" b="1" u="sng" dirty="0"/>
              <a:t>Commentaires</a:t>
            </a:r>
            <a:r>
              <a:rPr lang="fr-FR" altLang="fr-FR" b="1" dirty="0"/>
              <a:t> :</a:t>
            </a:r>
          </a:p>
          <a:p>
            <a:endParaRPr lang="fr-FR" altLang="fr-FR" b="1" dirty="0"/>
          </a:p>
          <a:p>
            <a:pPr>
              <a:buFontTx/>
              <a:buChar char="•"/>
            </a:pPr>
            <a:r>
              <a:rPr lang="fr-FR" altLang="fr-FR" b="1" dirty="0"/>
              <a:t> Présenter l’objectif</a:t>
            </a:r>
            <a:r>
              <a:rPr lang="fr-FR" altLang="fr-FR" dirty="0"/>
              <a:t> </a:t>
            </a:r>
            <a:r>
              <a:rPr lang="fr-FR" altLang="fr-FR" b="1" dirty="0"/>
              <a:t>et les règles du jeu</a:t>
            </a:r>
          </a:p>
          <a:p>
            <a:r>
              <a:rPr lang="fr-FR" altLang="fr-FR" sz="1800" dirty="0">
                <a:sym typeface="Webdings" panose="05030102010509060703" pitchFamily="18" charset="2"/>
              </a:rPr>
              <a:t></a:t>
            </a:r>
            <a:r>
              <a:rPr lang="fr-FR" altLang="fr-FR" dirty="0">
                <a:sym typeface="Webdings" panose="05030102010509060703" pitchFamily="18" charset="2"/>
              </a:rPr>
              <a:t> </a:t>
            </a:r>
            <a:r>
              <a:rPr lang="fr-FR" altLang="fr-FR" i="1" dirty="0"/>
              <a:t>Nous retrouvons Mme Rose…</a:t>
            </a:r>
          </a:p>
          <a:p>
            <a:endParaRPr lang="fr-FR" altLang="fr-FR" dirty="0"/>
          </a:p>
          <a:p>
            <a:pPr>
              <a:buFont typeface="MS Outlook" panose="05010100010000000000" pitchFamily="2" charset="2"/>
              <a:buNone/>
            </a:pPr>
            <a:r>
              <a:rPr lang="fr-FR" altLang="fr-FR" sz="1600" dirty="0">
                <a:sym typeface="Webdings" panose="05030102010509060703" pitchFamily="18" charset="2"/>
              </a:rPr>
              <a:t></a:t>
            </a:r>
            <a:r>
              <a:rPr lang="fr-FR" altLang="fr-FR" b="1" dirty="0"/>
              <a:t> Durée : 10 min de préparation en binôme et 10 min de restitution</a:t>
            </a:r>
          </a:p>
          <a:p>
            <a:pPr>
              <a:buFont typeface="MS Outlook" panose="05010100010000000000" pitchFamily="2" charset="2"/>
              <a:buNone/>
            </a:pPr>
            <a:endParaRPr lang="fr-FR" altLang="fr-FR" dirty="0"/>
          </a:p>
          <a:p>
            <a:pPr>
              <a:buFontTx/>
              <a:buChar char="•"/>
            </a:pPr>
            <a:r>
              <a:rPr lang="fr-FR" altLang="fr-FR" dirty="0"/>
              <a:t> En synthèse, </a:t>
            </a:r>
            <a:r>
              <a:rPr lang="fr-FR" altLang="fr-FR" b="1" dirty="0"/>
              <a:t>présenter l’arbre décisionnel</a:t>
            </a:r>
            <a:r>
              <a:rPr lang="fr-FR" altLang="fr-FR" dirty="0"/>
              <a:t> (diapo suivante)</a:t>
            </a:r>
          </a:p>
          <a:p>
            <a:endParaRPr lang="fr-FR" altLang="fr-FR" dirty="0"/>
          </a:p>
          <a:p>
            <a:endParaRPr lang="fr-FR" altLang="fr-FR" dirty="0"/>
          </a:p>
          <a:p>
            <a:endParaRPr lang="fr-FR" dirty="0"/>
          </a:p>
        </p:txBody>
      </p:sp>
    </p:spTree>
    <p:extLst>
      <p:ext uri="{BB962C8B-B14F-4D97-AF65-F5344CB8AC3E}">
        <p14:creationId xmlns:p14="http://schemas.microsoft.com/office/powerpoint/2010/main" val="2990457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TextEdit="1"/>
          </p:cNvSpPr>
          <p:nvPr>
            <p:ph type="sldImg"/>
          </p:nvPr>
        </p:nvSpPr>
        <p:spPr>
          <a:ln/>
        </p:spPr>
      </p:sp>
      <p:sp>
        <p:nvSpPr>
          <p:cNvPr id="2" name="Espace réservé des commentaires 1"/>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3548911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13.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613212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55092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728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5799094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5269615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335503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275438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64236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270993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3"/>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34932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accent3">
                <a:shade val="45000"/>
                <a:satMod val="135000"/>
              </a:schemeClr>
              <a:prstClr val="white"/>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700277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46773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272735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6935148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563116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932237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0902482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0614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1272848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4931337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487365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8285632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82180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2942513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0322878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solidFill>
                  <a:srgbClr val="FFFFFF"/>
                </a:solidFill>
              </a:endParaRPr>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603248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40993113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u texte 2"/>
          <p:cNvSpPr>
            <a:spLocks noGrp="1"/>
          </p:cNvSpPr>
          <p:nvPr>
            <p:ph type="body" idx="1"/>
          </p:nvPr>
        </p:nvSpPr>
        <p:spPr>
          <a:xfrm>
            <a:off x="831851" y="2212975"/>
            <a:ext cx="10515600" cy="3876677"/>
          </a:xfrm>
          <a:prstGeom prst="rect">
            <a:avLst/>
          </a:prstGeom>
        </p:spPr>
        <p:txBody>
          <a:bodyPr>
            <a:normAutofit/>
          </a:bodyPr>
          <a:lstStyle>
            <a:lvl1pPr marL="0" indent="0">
              <a:buNone/>
              <a:defRPr sz="2000">
                <a:solidFill>
                  <a:srgbClr val="000099"/>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Modifiez les styles du texte du masque</a:t>
            </a:r>
          </a:p>
        </p:txBody>
      </p:sp>
      <p:sp>
        <p:nvSpPr>
          <p:cNvPr id="4"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Tree>
    <p:extLst>
      <p:ext uri="{BB962C8B-B14F-4D97-AF65-F5344CB8AC3E}">
        <p14:creationId xmlns:p14="http://schemas.microsoft.com/office/powerpoint/2010/main" val="218115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5905" cy="6858000"/>
          </a:xfrm>
          <a:prstGeom prst="rect">
            <a:avLst/>
          </a:prstGeom>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18681728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5"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pic>
        <p:nvPicPr>
          <p:cNvPr id="17"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3879" y="2339962"/>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5278447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6299271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5982867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7139563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968036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10" name="Image 5">
            <a:extLst>
              <a:ext uri="{FF2B5EF4-FFF2-40B4-BE49-F238E27FC236}">
                <a16:creationId xmlns:a16="http://schemas.microsoft.com/office/drawing/2014/main" id="{AF7A6265-A9FB-4140-B981-2D759A1758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8C255803-8103-4097-838D-0E39EBA72E1C}"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42172855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727775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9402126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accent3">
                <a:shade val="45000"/>
                <a:satMod val="135000"/>
              </a:schemeClr>
              <a:prstClr val="white"/>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6674235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344640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6091229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59961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217257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0942486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5204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073302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
        <p:nvSpPr>
          <p:cNvPr id="7" name="Espace réservé de la date 2"/>
          <p:cNvSpPr>
            <a:spLocks noGrp="1"/>
          </p:cNvSpPr>
          <p:nvPr>
            <p:ph type="dt" sz="half" idx="16"/>
          </p:nvPr>
        </p:nvSpPr>
        <p:spPr/>
        <p:txBody>
          <a:bodyPr/>
          <a:lstStyle>
            <a:lvl1pPr eaLnBrk="1" hangingPunct="1">
              <a:defRPr/>
            </a:lvl1pPr>
          </a:lstStyle>
          <a:p>
            <a:pPr>
              <a:defRPr/>
            </a:pPr>
            <a:endParaRPr lang="fr-FR"/>
          </a:p>
        </p:txBody>
      </p:sp>
      <p:sp>
        <p:nvSpPr>
          <p:cNvPr id="8" name="Espace réservé du pied de page 3"/>
          <p:cNvSpPr>
            <a:spLocks noGrp="1"/>
          </p:cNvSpPr>
          <p:nvPr>
            <p:ph type="ftr" sz="quarter" idx="17"/>
          </p:nvPr>
        </p:nvSpPr>
        <p:spPr>
          <a:xfrm>
            <a:off x="-533400" y="6545263"/>
            <a:ext cx="4114800" cy="365125"/>
          </a:xfrm>
          <a:prstGeom prst="rect">
            <a:avLst/>
          </a:prstGeom>
        </p:spPr>
        <p:txBody>
          <a:bodyPr/>
          <a:lstStyle>
            <a:lvl1pPr eaLnBrk="1" hangingPunct="1">
              <a:defRPr>
                <a:latin typeface="Tahoma" panose="020B0604030504040204" pitchFamily="34" charset="0"/>
                <a:cs typeface="Arial" panose="020B0604020202020204" pitchFamily="34" charset="0"/>
              </a:defRPr>
            </a:lvl1pPr>
          </a:lstStyle>
          <a:p>
            <a:pPr>
              <a:defRPr/>
            </a:pPr>
            <a:r>
              <a:rPr lang="fr-FR"/>
              <a:t>Copyright CDFH 2017 - Accompagnement en oncologie</a:t>
            </a:r>
          </a:p>
        </p:txBody>
      </p:sp>
      <p:sp>
        <p:nvSpPr>
          <p:cNvPr id="9" name="Espace réservé du numéro de diapositive 4"/>
          <p:cNvSpPr>
            <a:spLocks noGrp="1"/>
          </p:cNvSpPr>
          <p:nvPr>
            <p:ph type="sldNum" sz="quarter" idx="18"/>
          </p:nvPr>
        </p:nvSpPr>
        <p:spPr/>
        <p:txBody>
          <a:bodyPr/>
          <a:lstStyle>
            <a:lvl1pPr eaLnBrk="1" hangingPunct="1">
              <a:defRPr/>
            </a:lvl1pPr>
          </a:lstStyle>
          <a:p>
            <a:fld id="{0D86AA4D-0684-43BB-9849-78303B9D2DFD}" type="slidenum">
              <a:rPr lang="fr-FR" altLang="fr-FR"/>
              <a:pPr/>
              <a:t>‹N°›</a:t>
            </a:fld>
            <a:endParaRPr lang="fr-FR" altLang="fr-FR"/>
          </a:p>
        </p:txBody>
      </p:sp>
    </p:spTree>
    <p:extLst>
      <p:ext uri="{BB962C8B-B14F-4D97-AF65-F5344CB8AC3E}">
        <p14:creationId xmlns:p14="http://schemas.microsoft.com/office/powerpoint/2010/main" val="35202817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8805657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716908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476862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089689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6911119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378728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fld id="{2EF941F7-F71D-46EA-8329-B2643C839FC1}" type="datetime1">
              <a:rPr lang="fr-FR" smtClean="0">
                <a:solidFill>
                  <a:srgbClr val="4472C4">
                    <a:lumMod val="75000"/>
                  </a:srgbClr>
                </a:solidFill>
              </a:rPr>
              <a:pPr/>
              <a:t>12/12/2022</a:t>
            </a:fld>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9334500" y="6319046"/>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8752527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356536739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14" name="ZoneTexte 13"/>
          <p:cNvSpPr txBox="1"/>
          <p:nvPr userDrawn="1"/>
        </p:nvSpPr>
        <p:spPr>
          <a:xfrm>
            <a:off x="2512049" y="1936154"/>
            <a:ext cx="7110484" cy="923330"/>
          </a:xfrm>
          <a:prstGeom prst="rect">
            <a:avLst/>
          </a:prstGeom>
          <a:noFill/>
        </p:spPr>
        <p:txBody>
          <a:bodyPr wrap="square" rtlCol="0">
            <a:spAutoFit/>
          </a:bodyPr>
          <a:lstStyle/>
          <a:p>
            <a:pPr algn="ctr" eaLnBrk="0" fontAlgn="base" hangingPunct="0">
              <a:spcBef>
                <a:spcPct val="0"/>
              </a:spcBef>
              <a:spcAft>
                <a:spcPct val="0"/>
              </a:spcAft>
            </a:pPr>
            <a:r>
              <a:rPr lang="fr-FR" sz="2700" b="1" dirty="0">
                <a:solidFill>
                  <a:prstClr val="white"/>
                </a:solidFill>
                <a:latin typeface="Arial" panose="020B0604020202020204" pitchFamily="34" charset="0"/>
                <a:cs typeface="Arial" panose="020B0604020202020204" pitchFamily="34" charset="0"/>
              </a:rPr>
              <a:t>Partie 1 </a:t>
            </a:r>
          </a:p>
          <a:p>
            <a:pPr algn="ctr" eaLnBrk="0" fontAlgn="base" hangingPunct="0">
              <a:spcBef>
                <a:spcPct val="0"/>
              </a:spcBef>
              <a:spcAft>
                <a:spcPct val="0"/>
              </a:spcAft>
            </a:pPr>
            <a:r>
              <a:rPr lang="fr-FR" sz="2700" dirty="0">
                <a:solidFill>
                  <a:prstClr val="white"/>
                </a:solidFill>
                <a:latin typeface="Arial" panose="020B0604020202020204" pitchFamily="34" charset="0"/>
                <a:cs typeface="Arial" panose="020B0604020202020204" pitchFamily="34" charset="0"/>
              </a:rPr>
              <a:t>Titre de la première partie</a:t>
            </a:r>
          </a:p>
        </p:txBody>
      </p:sp>
      <p:sp>
        <p:nvSpPr>
          <p:cNvPr id="15" name="ZoneTexte 14"/>
          <p:cNvSpPr txBox="1"/>
          <p:nvPr userDrawn="1"/>
        </p:nvSpPr>
        <p:spPr>
          <a:xfrm>
            <a:off x="3220745" y="4139387"/>
            <a:ext cx="6400031" cy="1661993"/>
          </a:xfrm>
          <a:prstGeom prst="rect">
            <a:avLst/>
          </a:prstGeom>
          <a:noFill/>
        </p:spPr>
        <p:txBody>
          <a:bodyPr wrap="square" rtlCol="0">
            <a:spAutoFit/>
          </a:bodyPr>
          <a:lstStyle/>
          <a:p>
            <a:pPr marL="257175" indent="-257175" eaLnBrk="0" fontAlgn="base" hangingPunct="0">
              <a:spcBef>
                <a:spcPct val="0"/>
              </a:spcBef>
              <a:spcAft>
                <a:spcPct val="0"/>
              </a:spcAft>
              <a:buFontTx/>
              <a:buBlip>
                <a:blip r:embed="rId3"/>
              </a:buBlip>
            </a:pPr>
            <a:r>
              <a:rPr lang="fr-FR" dirty="0">
                <a:solidFill>
                  <a:srgbClr val="0053A1"/>
                </a:solidFill>
                <a:latin typeface="Arial" panose="020B0604020202020204" pitchFamily="34" charset="0"/>
                <a:cs typeface="Arial" panose="020B0604020202020204" pitchFamily="34" charset="0"/>
              </a:rPr>
              <a:t>1.1 Liste des sous-sections (sous-titre 1)</a:t>
            </a:r>
          </a:p>
          <a:p>
            <a:pPr eaLnBrk="0" fontAlgn="base" hangingPunct="0">
              <a:spcBef>
                <a:spcPct val="0"/>
              </a:spcBef>
              <a:spcAft>
                <a:spcPct val="0"/>
              </a:spcAft>
            </a:pPr>
            <a:endParaRPr lang="fr-FR" dirty="0">
              <a:solidFill>
                <a:srgbClr val="0053A1"/>
              </a:solidFill>
              <a:latin typeface="Arial" panose="020B0604020202020204" pitchFamily="34" charset="0"/>
              <a:cs typeface="Arial" panose="020B0604020202020204" pitchFamily="34" charset="0"/>
            </a:endParaRPr>
          </a:p>
          <a:p>
            <a:pPr marL="257175" indent="-257175" eaLnBrk="0" fontAlgn="base" hangingPunct="0">
              <a:spcBef>
                <a:spcPct val="0"/>
              </a:spcBef>
              <a:spcAft>
                <a:spcPct val="0"/>
              </a:spcAft>
              <a:buFontTx/>
              <a:buBlip>
                <a:blip r:embed="rId3"/>
              </a:buBlip>
            </a:pPr>
            <a:r>
              <a:rPr lang="fr-FR" dirty="0">
                <a:solidFill>
                  <a:srgbClr val="0053A1"/>
                </a:solidFill>
                <a:latin typeface="Arial" panose="020B0604020202020204" pitchFamily="34" charset="0"/>
                <a:cs typeface="Arial" panose="020B0604020202020204" pitchFamily="34" charset="0"/>
              </a:rPr>
              <a:t>1.2 Liste des sous-sections (sous-titre 1)</a:t>
            </a:r>
          </a:p>
          <a:p>
            <a:pPr eaLnBrk="0" fontAlgn="base" hangingPunct="0">
              <a:spcBef>
                <a:spcPct val="0"/>
              </a:spcBef>
              <a:spcAft>
                <a:spcPct val="0"/>
              </a:spcAft>
            </a:pPr>
            <a:endParaRPr lang="fr-FR" dirty="0">
              <a:solidFill>
                <a:srgbClr val="0053A1"/>
              </a:solidFill>
              <a:latin typeface="Arial" panose="020B0604020202020204" pitchFamily="34" charset="0"/>
              <a:cs typeface="Arial" panose="020B0604020202020204" pitchFamily="34" charset="0"/>
            </a:endParaRPr>
          </a:p>
          <a:p>
            <a:pPr marL="257175" indent="-257175" eaLnBrk="0" fontAlgn="base" hangingPunct="0">
              <a:spcBef>
                <a:spcPct val="0"/>
              </a:spcBef>
              <a:spcAft>
                <a:spcPct val="0"/>
              </a:spcAft>
              <a:buFontTx/>
              <a:buBlip>
                <a:blip r:embed="rId3"/>
              </a:buBlip>
            </a:pPr>
            <a:r>
              <a:rPr lang="fr-FR" dirty="0">
                <a:solidFill>
                  <a:srgbClr val="0053A1"/>
                </a:solidFill>
                <a:latin typeface="Arial" panose="020B0604020202020204" pitchFamily="34" charset="0"/>
                <a:cs typeface="Arial" panose="020B0604020202020204" pitchFamily="34" charset="0"/>
              </a:rPr>
              <a:t>1.3 Liste des sous-sections (sous-titre 1)</a:t>
            </a:r>
          </a:p>
          <a:p>
            <a:pPr eaLnBrk="0" fontAlgn="base" hangingPunct="0">
              <a:spcBef>
                <a:spcPct val="0"/>
              </a:spcBef>
              <a:spcAft>
                <a:spcPct val="0"/>
              </a:spcAft>
            </a:pPr>
            <a:endParaRPr lang="fr-FR" sz="1200" dirty="0">
              <a:solidFill>
                <a:prstClr val="black"/>
              </a:solidFill>
              <a:latin typeface="Arial" panose="020B0604020202020204" pitchFamily="34" charset="0"/>
            </a:endParaRPr>
          </a:p>
        </p:txBody>
      </p:sp>
      <p:pic>
        <p:nvPicPr>
          <p:cNvPr id="17" name="Imag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1598" y="2976747"/>
            <a:ext cx="3378631" cy="3378631"/>
          </a:xfrm>
          <a:prstGeom prst="rect">
            <a:avLst/>
          </a:prstGeom>
        </p:spPr>
      </p:pic>
    </p:spTree>
    <p:extLst>
      <p:ext uri="{BB962C8B-B14F-4D97-AF65-F5344CB8AC3E}">
        <p14:creationId xmlns:p14="http://schemas.microsoft.com/office/powerpoint/2010/main" val="5314046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2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7"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5515374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4_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7652390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4987730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787884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27566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627182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94714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7826202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3065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4469036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55072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4834331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93516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993092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577264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1891580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80358A55-B392-461F-BAEC-A3D6D0BFFEEF}"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34291352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Titre de 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494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33803188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00494513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37613695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6907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17264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latin typeface="Arial" panose="020B0604020202020204" pitchFamily="34" charset="0"/>
                <a:cs typeface="+mn-cs"/>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33506010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9001056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27693235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7491865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25215844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41897434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42263431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7990546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latin typeface="Arial" panose="020B0604020202020204" pitchFamily="34" charset="0"/>
                <a:cs typeface="+mn-cs"/>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6395390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0817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4177807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31465849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a:xfrm>
            <a:off x="9277350" y="6319837"/>
            <a:ext cx="2743200" cy="365125"/>
          </a:xfr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8507809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76243"/>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264352" y="6439185"/>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14779524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9264352" y="6439185"/>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16842178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2"/>
          </p:nvPr>
        </p:nvSpPr>
        <p:spPr>
          <a:xfrm>
            <a:off x="9264352" y="6439185"/>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41787635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5" name="Espace réservé du numéro de diapositive 4"/>
          <p:cNvSpPr>
            <a:spLocks noGrp="1"/>
          </p:cNvSpPr>
          <p:nvPr>
            <p:ph type="sldNum" sz="quarter" idx="12"/>
          </p:nvPr>
        </p:nvSpPr>
        <p:spPr>
          <a:xfrm>
            <a:off x="9264352" y="6439185"/>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20748901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264352" y="6439185"/>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hangingPunct="0"/>
            <a:r>
              <a:rPr lang="fr-FR" sz="1050" i="1" dirty="0">
                <a:solidFill>
                  <a:srgbClr val="0053A1"/>
                </a:solidFill>
                <a:latin typeface="Arial" panose="020B0604020202020204" pitchFamily="34" charset="0"/>
                <a:cs typeface="+mn-cs"/>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23571666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264352" y="6439185"/>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35708696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a:xfrm>
            <a:off x="9264352" y="6439185"/>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dirty="0">
              <a:solidFill>
                <a:srgbClr val="4472C4">
                  <a:lumMod val="75000"/>
                </a:srgbClr>
              </a:solidFill>
            </a:endParaRPr>
          </a:p>
        </p:txBody>
      </p:sp>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244696503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2"/>
          </p:nvPr>
        </p:nvSpPr>
        <p:spPr>
          <a:xfrm>
            <a:off x="9277350" y="6319837"/>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Tree>
    <p:extLst>
      <p:ext uri="{BB962C8B-B14F-4D97-AF65-F5344CB8AC3E}">
        <p14:creationId xmlns:p14="http://schemas.microsoft.com/office/powerpoint/2010/main" val="4045117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583423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858807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539007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6192601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517121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034393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2216139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228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3663082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9687242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75049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27198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097463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662248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937039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65394648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18396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p:cNvSpPr>
            <a:spLocks noGrp="1"/>
          </p:cNvSpPr>
          <p:nvPr>
            <p:ph type="dt" sz="half" idx="10"/>
          </p:nvPr>
        </p:nvSpPr>
        <p:spPr>
          <a:xfrm>
            <a:off x="838200" y="6356352"/>
            <a:ext cx="2743200" cy="365125"/>
          </a:xfrm>
          <a:prstGeom prst="rect">
            <a:avLst/>
          </a:prstGeom>
        </p:spPr>
        <p:txBody>
          <a:bodyPr/>
          <a:lstStyle/>
          <a:p>
            <a:endParaRPr lang="fr-FR">
              <a:solidFill>
                <a:srgbClr val="4472C4">
                  <a:lumMod val="75000"/>
                </a:srgbClr>
              </a:solidFill>
            </a:endParaRPr>
          </a:p>
        </p:txBody>
      </p:sp>
      <p:sp>
        <p:nvSpPr>
          <p:cNvPr id="5" name="Espace réservé du pied de page 4"/>
          <p:cNvSpPr>
            <a:spLocks noGrp="1"/>
          </p:cNvSpPr>
          <p:nvPr>
            <p:ph type="ftr" sz="quarter" idx="11"/>
          </p:nvPr>
        </p:nvSpPr>
        <p:spPr>
          <a:xfrm>
            <a:off x="4038600" y="6356352"/>
            <a:ext cx="4114800" cy="365125"/>
          </a:xfrm>
          <a:prstGeom prst="rect">
            <a:avLst/>
          </a:prstGeom>
        </p:spPr>
        <p:txBody>
          <a:bodyPr/>
          <a:lstStyle/>
          <a:p>
            <a:r>
              <a:rPr lang="fr-FR">
                <a:solidFill>
                  <a:prstClr val="black">
                    <a:tint val="75000"/>
                  </a:prstClr>
                </a:solidFill>
              </a:rPr>
              <a:t>Copyright © CDFH - Tous droits d'utilisation et de traduction réservés</a:t>
            </a:r>
          </a:p>
        </p:txBody>
      </p:sp>
      <p:sp>
        <p:nvSpPr>
          <p:cNvPr id="6" name="Espace réservé du numéro de diapositive 5"/>
          <p:cNvSpPr>
            <a:spLocks noGrp="1"/>
          </p:cNvSpPr>
          <p:nvPr>
            <p:ph type="sldNum" sz="quarter" idx="12"/>
          </p:nvPr>
        </p:nvSpPr>
        <p:spPr>
          <a:xfrm>
            <a:off x="9344025" y="6256622"/>
            <a:ext cx="2743200" cy="365125"/>
          </a:xfrm>
          <a:prstGeom prst="rect">
            <a:avLst/>
          </a:prstGeom>
        </p:spPr>
        <p:txBody>
          <a:bodyPr/>
          <a:lstStyle/>
          <a:p>
            <a:fld id="{2CE00AA1-E540-4D63-A28F-418A2C4690E4}" type="slidenum">
              <a:rPr lang="fr-FR" smtClean="0">
                <a:solidFill>
                  <a:srgbClr val="4472C4">
                    <a:lumMod val="75000"/>
                  </a:srgbClr>
                </a:solidFill>
              </a:rPr>
              <a:pPr/>
              <a:t>‹N°›</a:t>
            </a:fld>
            <a:endParaRPr lang="fr-FR">
              <a:solidFill>
                <a:srgbClr val="4472C4">
                  <a:lumMod val="75000"/>
                </a:srgbClr>
              </a:solidFill>
            </a:endParaRPr>
          </a:p>
        </p:txBody>
      </p:sp>
      <p:sp>
        <p:nvSpPr>
          <p:cNvPr id="7" name="Titre 1"/>
          <p:cNvSpPr txBox="1">
            <a:spLocks/>
          </p:cNvSpPr>
          <p:nvPr userDrawn="1"/>
        </p:nvSpPr>
        <p:spPr>
          <a:xfrm>
            <a:off x="2095500" y="-34465"/>
            <a:ext cx="105156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fontAlgn="base">
              <a:spcAft>
                <a:spcPct val="0"/>
              </a:spcAft>
            </a:pPr>
            <a:r>
              <a:rPr lang="fr-FR" sz="3300">
                <a:solidFill>
                  <a:srgbClr val="4472C4">
                    <a:lumMod val="75000"/>
                  </a:srgbClr>
                </a:solidFill>
              </a:rPr>
              <a:t>Modifiez le style du titre</a:t>
            </a:r>
          </a:p>
        </p:txBody>
      </p:sp>
      <p:pic>
        <p:nvPicPr>
          <p:cNvPr id="8" name="Image 7"/>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6200269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209800" y="-4122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idx="1"/>
          </p:nvPr>
        </p:nvSpPr>
        <p:spPr/>
        <p:txBody>
          <a:bodyPr>
            <a:normAutofit/>
          </a:bodyPr>
          <a:lstStyle>
            <a:lvl1pPr marL="342900" indent="-342900">
              <a:buFontTx/>
              <a:buBlip>
                <a:blip r:embed="rId2"/>
              </a:buBlip>
              <a:defRPr sz="1800">
                <a:solidFill>
                  <a:srgbClr val="000099"/>
                </a:solidFill>
              </a:defRPr>
            </a:lvl1pPr>
            <a:lvl2pPr>
              <a:defRPr lang="fr-FR" sz="1800" kern="1200" dirty="0" smtClean="0">
                <a:solidFill>
                  <a:srgbClr val="000099"/>
                </a:solidFill>
                <a:latin typeface="Arial" panose="020B0604020202020204" pitchFamily="34" charset="0"/>
                <a:ea typeface="+mn-ea"/>
                <a:cs typeface="Arial" panose="020B0604020202020204" pitchFamily="34" charset="0"/>
              </a:defRPr>
            </a:lvl2pPr>
            <a:lvl3pP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0970176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55110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209800" y="-34465"/>
            <a:ext cx="10515600" cy="1325563"/>
          </a:xfrm>
        </p:spPr>
        <p:txBody>
          <a:bodyPr>
            <a:normAutofit/>
          </a:bodyPr>
          <a:lstStyle>
            <a:lvl1pPr>
              <a:defRPr sz="3200" b="1"/>
            </a:lvl1pPr>
          </a:lstStyle>
          <a:p>
            <a:r>
              <a:rPr lang="fr-FR" dirty="0"/>
              <a:t>Modifiez le style du titre</a:t>
            </a:r>
          </a:p>
        </p:txBody>
      </p:sp>
    </p:spTree>
    <p:extLst>
      <p:ext uri="{BB962C8B-B14F-4D97-AF65-F5344CB8AC3E}">
        <p14:creationId xmlns:p14="http://schemas.microsoft.com/office/powerpoint/2010/main" val="39053122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a:xfrm>
            <a:off x="1074738" y="2331022"/>
            <a:ext cx="3590925" cy="896938"/>
          </a:xfrm>
        </p:spPr>
        <p:txBody>
          <a:bodyPr>
            <a:normAutofit/>
          </a:bodyPr>
          <a:lstStyle>
            <a:lvl1pPr marL="214313" indent="-214313">
              <a:buFontTx/>
              <a:buBlip>
                <a:blip r:embed="rId2"/>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p:spPr>
        <p:txBody>
          <a:bodyPr>
            <a:normAutofit/>
          </a:bodyPr>
          <a:lstStyle>
            <a:lvl1pPr marL="342900" indent="-342900">
              <a:buFontTx/>
              <a:buBlip>
                <a:blip r:embed="rId2"/>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vert="horz" lIns="91440" tIns="45720" rIns="91440" bIns="45720"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lgn="r"/>
            <a:r>
              <a:rPr lang="fr-FR" dirty="0"/>
              <a:t>Modifiez les styles du texte du masque</a:t>
            </a:r>
          </a:p>
          <a:p>
            <a:pPr marL="342900" lvl="1" indent="0" algn="r">
              <a:buNone/>
            </a:pPr>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hasCustomPrompt="1"/>
          </p:nvPr>
        </p:nvSpPr>
        <p:spPr>
          <a:xfrm>
            <a:off x="1074738" y="1270002"/>
            <a:ext cx="6934729" cy="474663"/>
          </a:xfrm>
        </p:spPr>
        <p:txBody>
          <a:bodyPr/>
          <a:lstStyle>
            <a:lvl1pPr marL="0" indent="0">
              <a:buFont typeface="Wingdings" panose="05000000000000000000" pitchFamily="2" charset="2"/>
              <a:buNone/>
              <a:defRPr sz="1500">
                <a:sym typeface="Wingdings" panose="05000000000000000000" pitchFamily="2" charset="2"/>
              </a:defRPr>
            </a:lvl1pPr>
          </a:lstStyle>
          <a:p>
            <a:pPr lvl="0"/>
            <a:r>
              <a:rPr lang="fr-FR" dirty="0"/>
              <a:t> Modifiez les styles du texte du masque</a:t>
            </a:r>
          </a:p>
        </p:txBody>
      </p:sp>
      <p:sp>
        <p:nvSpPr>
          <p:cNvPr id="24" name="Pentagone 23"/>
          <p:cNvSpPr/>
          <p:nvPr userDrawn="1"/>
        </p:nvSpPr>
        <p:spPr>
          <a:xfrm rot="5400000">
            <a:off x="9940459" y="363994"/>
            <a:ext cx="1819589" cy="1735187"/>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sp>
        <p:nvSpPr>
          <p:cNvPr id="25" name="ZoneTexte 24"/>
          <p:cNvSpPr txBox="1"/>
          <p:nvPr userDrawn="1"/>
        </p:nvSpPr>
        <p:spPr>
          <a:xfrm>
            <a:off x="9982659" y="996057"/>
            <a:ext cx="1728819" cy="577081"/>
          </a:xfrm>
          <a:prstGeom prst="rect">
            <a:avLst/>
          </a:prstGeom>
          <a:noFill/>
        </p:spPr>
        <p:txBody>
          <a:bodyPr wrap="square" rtlCol="0">
            <a:spAutoFit/>
          </a:bodyPr>
          <a:lstStyle/>
          <a:p>
            <a:pPr algn="ctr" eaLnBrk="0" fontAlgn="base" hangingPunct="0">
              <a:spcBef>
                <a:spcPct val="0"/>
              </a:spcBef>
              <a:spcAft>
                <a:spcPct val="0"/>
              </a:spcAft>
            </a:pPr>
            <a:r>
              <a:rPr lang="fr-FR" sz="1050" i="1" dirty="0">
                <a:solidFill>
                  <a:srgbClr val="0053A1"/>
                </a:solidFill>
                <a:latin typeface="Arial" panose="020B0604020202020204" pitchFamily="34" charset="0"/>
              </a:rPr>
              <a:t>Arbre décisionnel à télécharger sur votre espace www.cdfh.fr</a:t>
            </a:r>
          </a:p>
        </p:txBody>
      </p:sp>
      <p:pic>
        <p:nvPicPr>
          <p:cNvPr id="26" name="Image 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01954" y="334088"/>
            <a:ext cx="650031" cy="650031"/>
          </a:xfrm>
          <a:prstGeom prst="rect">
            <a:avLst/>
          </a:prstGeom>
        </p:spPr>
      </p:pic>
      <p:sp>
        <p:nvSpPr>
          <p:cNvPr id="19" name="Titre 1"/>
          <p:cNvSpPr>
            <a:spLocks noGrp="1"/>
          </p:cNvSpPr>
          <p:nvPr>
            <p:ph type="title"/>
          </p:nvPr>
        </p:nvSpPr>
        <p:spPr>
          <a:xfrm>
            <a:off x="2095500" y="-34465"/>
            <a:ext cx="10515600" cy="1325563"/>
          </a:xfrm>
        </p:spPr>
        <p:txBody>
          <a:bodyPr/>
          <a:lstStyle/>
          <a:p>
            <a:r>
              <a:rPr lang="fr-FR" dirty="0"/>
              <a:t>Modifiez le style du titre</a:t>
            </a:r>
          </a:p>
        </p:txBody>
      </p:sp>
    </p:spTree>
    <p:extLst>
      <p:ext uri="{BB962C8B-B14F-4D97-AF65-F5344CB8AC3E}">
        <p14:creationId xmlns:p14="http://schemas.microsoft.com/office/powerpoint/2010/main" val="24649852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1202941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7475387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dirty="0">
                <a:solidFill>
                  <a:prstClr val="white"/>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32528862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18750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5" name="Image 4"/>
          <p:cNvPicPr>
            <a:picLocks noChangeAspect="1"/>
          </p:cNvPicPr>
          <p:nvPr userDrawn="1"/>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537" y="-295264"/>
            <a:ext cx="3404141" cy="2499514"/>
          </a:xfrm>
          <a:prstGeom prst="rect">
            <a:avLst/>
          </a:prstGeom>
        </p:spPr>
      </p:pic>
    </p:spTree>
    <p:extLst>
      <p:ext uri="{BB962C8B-B14F-4D97-AF65-F5344CB8AC3E}">
        <p14:creationId xmlns:p14="http://schemas.microsoft.com/office/powerpoint/2010/main" val="8453376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605752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7148809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152968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639949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8260969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25086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878709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4951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3692813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451326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9769295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464261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Tree>
    <p:extLst>
      <p:ext uri="{BB962C8B-B14F-4D97-AF65-F5344CB8AC3E}">
        <p14:creationId xmlns:p14="http://schemas.microsoft.com/office/powerpoint/2010/main" val="41896263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srgbClr val="FFFFFF"/>
                </a:solidFill>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Tree>
    <p:extLst>
      <p:ext uri="{BB962C8B-B14F-4D97-AF65-F5344CB8AC3E}">
        <p14:creationId xmlns:p14="http://schemas.microsoft.com/office/powerpoint/2010/main" val="2348890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294312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250752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87411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17696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9334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289791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89AFF42-3EE5-4D58-B8E3-0D274ED694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8">
            <a:extLst>
              <a:ext uri="{FF2B5EF4-FFF2-40B4-BE49-F238E27FC236}">
                <a16:creationId xmlns:a16="http://schemas.microsoft.com/office/drawing/2014/main" id="{66DC8F92-4618-4F79-80F9-E4CBE940D4A5}"/>
              </a:ext>
            </a:extLst>
          </p:cNvPr>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F4657A7B-E384-4F81-A7C8-DAB5B8359B19}" type="slidenum">
              <a:rPr lang="fr-FR" altLang="fr-FR" sz="900">
                <a:ea typeface="ＭＳ Ｐゴシック" panose="020B0600070205080204" pitchFamily="34" charset="-128"/>
              </a:rPr>
              <a:pPr eaLnBrk="0" hangingPunct="0"/>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3011442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1886905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665122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70895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597358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41407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0749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987325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4759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818735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053498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0659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512486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196293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98183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132107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8" name="Image 5">
            <a:extLst>
              <a:ext uri="{FF2B5EF4-FFF2-40B4-BE49-F238E27FC236}">
                <a16:creationId xmlns:a16="http://schemas.microsoft.com/office/drawing/2014/main" id="{F55E1830-9B2D-4A7C-A56E-86AD2FC552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8"/>
          <p:cNvSpPr txBox="1">
            <a:spLocks noChangeArrowheads="1"/>
          </p:cNvSpPr>
          <p:nvPr userDrawn="1"/>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F4657A7B-E384-4F81-A7C8-DAB5B8359B19}" type="slidenum">
              <a:rPr lang="fr-FR" altLang="fr-FR" sz="900">
                <a:ea typeface="ＭＳ Ｐゴシック" panose="020B0600070205080204" pitchFamily="34" charset="-128"/>
              </a:rPr>
              <a:pPr eaLnBrk="0" hangingPunct="0"/>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3168508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6577">
            <a:off x="553259" y="2340155"/>
            <a:ext cx="2547588" cy="2547588"/>
          </a:xfrm>
          <a:prstGeom prst="rect">
            <a:avLst/>
          </a:prstGeom>
        </p:spPr>
      </p:pic>
      <p:sp>
        <p:nvSpPr>
          <p:cNvPr id="13" name="Espace réservé du texte 12"/>
          <p:cNvSpPr>
            <a:spLocks noGrp="1"/>
          </p:cNvSpPr>
          <p:nvPr>
            <p:ph type="body" sz="quarter" idx="13"/>
          </p:nvPr>
        </p:nvSpPr>
        <p:spPr>
          <a:xfrm>
            <a:off x="3962400" y="2020102"/>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4" name="Espace réservé du texte 12"/>
          <p:cNvSpPr>
            <a:spLocks noGrp="1"/>
          </p:cNvSpPr>
          <p:nvPr>
            <p:ph type="body" sz="quarter" idx="14"/>
          </p:nvPr>
        </p:nvSpPr>
        <p:spPr>
          <a:xfrm>
            <a:off x="5334000" y="3421000"/>
            <a:ext cx="6019800" cy="1047750"/>
          </a:xfrm>
          <a:prstGeom prst="rect">
            <a:avLst/>
          </a:prstGeom>
        </p:spPr>
        <p:txBody>
          <a:bodyPr/>
          <a:lstStyle/>
          <a:p>
            <a:pPr lvl="0"/>
            <a:r>
              <a:rPr lang="fr-FR" dirty="0"/>
              <a:t>Modifiez les styles du texte du masque</a:t>
            </a:r>
          </a:p>
          <a:p>
            <a:pPr lvl="1"/>
            <a:r>
              <a:rPr lang="fr-FR" dirty="0"/>
              <a:t>Deuxième niveau</a:t>
            </a:r>
          </a:p>
        </p:txBody>
      </p:sp>
      <p:sp>
        <p:nvSpPr>
          <p:cNvPr id="16" name="Espace réservé du texte 15"/>
          <p:cNvSpPr>
            <a:spLocks noGrp="1"/>
          </p:cNvSpPr>
          <p:nvPr>
            <p:ph type="body" sz="quarter" idx="15"/>
          </p:nvPr>
        </p:nvSpPr>
        <p:spPr>
          <a:xfrm>
            <a:off x="1827054" y="1000103"/>
            <a:ext cx="6469063" cy="400050"/>
          </a:xfrm>
          <a:prstGeom prst="rect">
            <a:avLst/>
          </a:prstGeom>
        </p:spPr>
        <p:txBody>
          <a:bodyPr/>
          <a:lstStyle>
            <a:lvl1pPr>
              <a:defRPr/>
            </a:lvl1pPr>
          </a:lstStyle>
          <a:p>
            <a:pPr lvl="0"/>
            <a:endParaRPr lang="fr-FR" dirty="0"/>
          </a:p>
        </p:txBody>
      </p:sp>
      <p:sp>
        <p:nvSpPr>
          <p:cNvPr id="15" name="Titre 1"/>
          <p:cNvSpPr>
            <a:spLocks noGrp="1"/>
          </p:cNvSpPr>
          <p:nvPr>
            <p:ph type="title"/>
          </p:nvPr>
        </p:nvSpPr>
        <p:spPr>
          <a:xfrm>
            <a:off x="2095500" y="-34465"/>
            <a:ext cx="10515600" cy="1325563"/>
          </a:xfrm>
        </p:spPr>
        <p:txBody>
          <a:bodyPr/>
          <a:lstStyle/>
          <a:p>
            <a:r>
              <a:rPr lang="fr-FR"/>
              <a:t>Modifiez le style du titre</a:t>
            </a:r>
          </a:p>
        </p:txBody>
      </p:sp>
    </p:spTree>
    <p:extLst>
      <p:ext uri="{BB962C8B-B14F-4D97-AF65-F5344CB8AC3E}">
        <p14:creationId xmlns:p14="http://schemas.microsoft.com/office/powerpoint/2010/main" val="2274622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987314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7061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821039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00623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96744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21187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2153128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928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7468022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39838350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563586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00175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203854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8601339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3"/>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281640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schemeClr val="accent3">
                <a:shade val="45000"/>
                <a:satMod val="135000"/>
              </a:schemeClr>
              <a:prstClr val="white"/>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017567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16702235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008934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7095838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335373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199921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21543858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4155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168711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9371532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622122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07955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1512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587365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2095500" y="-34465"/>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4749474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sp>
        <p:nvSpPr>
          <p:cNvPr id="2"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3" name="Groupe 10"/>
          <p:cNvGrpSpPr>
            <a:grpSpLocks/>
          </p:cNvGrpSpPr>
          <p:nvPr userDrawn="1"/>
        </p:nvGrpSpPr>
        <p:grpSpPr bwMode="auto">
          <a:xfrm>
            <a:off x="5243513" y="0"/>
            <a:ext cx="1651000" cy="1776413"/>
            <a:chOff x="447311" y="-4421"/>
            <a:chExt cx="1651380" cy="1776988"/>
          </a:xfrm>
        </p:grpSpPr>
        <p:sp>
          <p:nvSpPr>
            <p:cNvPr id="4"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5" name="Image 12"/>
            <p:cNvPicPr>
              <a:picLocks noChangeAspect="1"/>
            </p:cNvPicPr>
            <p:nvPr/>
          </p:nvPicPr>
          <p:blipFill>
            <a:blip r:embed="rId2">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7497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Titre 1"/>
          <p:cNvSpPr txBox="1">
            <a:spLocks/>
          </p:cNvSpPr>
          <p:nvPr userDrawn="1"/>
        </p:nvSpPr>
        <p:spPr>
          <a:xfrm>
            <a:off x="2095500" y="-34925"/>
            <a:ext cx="10515600" cy="1325563"/>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kern="120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fr-FR" sz="3300"/>
              <a:t>Modifiez le style du titre</a:t>
            </a:r>
          </a:p>
        </p:txBody>
      </p:sp>
      <p:pic>
        <p:nvPicPr>
          <p:cNvPr id="5" name="Image 7"/>
          <p:cNvPicPr>
            <a:picLocks noChangeAspect="1"/>
          </p:cNvPicPr>
          <p:nvPr userDrawn="1"/>
        </p:nvPicPr>
        <p:blipFill rotWithShape="1">
          <a:blip r:embed="rId2">
            <a:duotone>
              <a:schemeClr val="bg2">
                <a:shade val="45000"/>
                <a:satMod val="135000"/>
              </a:schemeClr>
              <a:prstClr val="white"/>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7" name="Espace réservé de la date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a:xfrm>
            <a:off x="11513976" y="6438900"/>
            <a:ext cx="520862" cy="365125"/>
          </a:xfrm>
          <a:prstGeom prst="rect">
            <a:avLst/>
          </a:prstGeom>
        </p:spPr>
        <p:txBody>
          <a:bodyPr/>
          <a:lstStyle>
            <a:lvl1pPr>
              <a:defRPr/>
            </a:lvl1pPr>
          </a:lstStyle>
          <a:p>
            <a:fld id="{78CC3CD2-9477-4723-B384-8FDF4351E82F}" type="slidenum">
              <a:rPr lang="fr-FR" altLang="fr-FR"/>
              <a:pPr/>
              <a:t>‹N°›</a:t>
            </a:fld>
            <a:endParaRPr lang="fr-FR" altLang="fr-FR"/>
          </a:p>
        </p:txBody>
      </p:sp>
    </p:spTree>
    <p:extLst>
      <p:ext uri="{BB962C8B-B14F-4D97-AF65-F5344CB8AC3E}">
        <p14:creationId xmlns:p14="http://schemas.microsoft.com/office/powerpoint/2010/main" val="3412849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pic>
        <p:nvPicPr>
          <p:cNvPr id="8" name="Imag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ndir un rectangle avec un coin diagonal 9"/>
          <p:cNvSpPr/>
          <p:nvPr userDrawn="1"/>
        </p:nvSpPr>
        <p:spPr>
          <a:xfrm>
            <a:off x="1913033" y="888496"/>
            <a:ext cx="8295495" cy="2687219"/>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grpSp>
        <p:nvGrpSpPr>
          <p:cNvPr id="11" name="Groupe 10"/>
          <p:cNvGrpSpPr/>
          <p:nvPr userDrawn="1"/>
        </p:nvGrpSpPr>
        <p:grpSpPr>
          <a:xfrm>
            <a:off x="5243015" y="0"/>
            <a:ext cx="1651380" cy="1776988"/>
            <a:chOff x="447311" y="-4421"/>
            <a:chExt cx="1651380" cy="1776988"/>
          </a:xfrm>
        </p:grpSpPr>
        <p:sp>
          <p:nvSpPr>
            <p:cNvPr id="12" name="Ellipse 11"/>
            <p:cNvSpPr/>
            <p:nvPr/>
          </p:nvSpPr>
          <p:spPr>
            <a:xfrm>
              <a:off x="447675" y="-4421"/>
              <a:ext cx="1647825" cy="1647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dirty="0">
                <a:solidFill>
                  <a:srgbClr val="FFFFFF"/>
                </a:solidFill>
              </a:endParaRP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710" r="28055"/>
            <a:stretch/>
          </p:blipFill>
          <p:spPr>
            <a:xfrm>
              <a:off x="447311" y="-4421"/>
              <a:ext cx="1651380" cy="1776988"/>
            </a:xfrm>
            <a:prstGeom prst="rect">
              <a:avLst/>
            </a:prstGeom>
          </p:spPr>
        </p:pic>
      </p:grpSp>
      <p:sp>
        <p:nvSpPr>
          <p:cNvPr id="7" name="Text Box 8"/>
          <p:cNvSpPr txBox="1">
            <a:spLocks noChangeArrowheads="1"/>
          </p:cNvSpPr>
          <p:nvPr userDrawn="1"/>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dirty="0">
                <a:solidFill>
                  <a:srgbClr val="969696"/>
                </a:solidFill>
                <a:latin typeface="Times New Roman" panose="02020603050405020304" pitchFamily="18" charset="0"/>
                <a:ea typeface="ＭＳ Ｐゴシック" panose="020B0600070205080204" pitchFamily="34" charset="-128"/>
              </a:rPr>
              <a:t> </a:t>
            </a:r>
          </a:p>
        </p:txBody>
      </p:sp>
    </p:spTree>
    <p:extLst>
      <p:ext uri="{BB962C8B-B14F-4D97-AF65-F5344CB8AC3E}">
        <p14:creationId xmlns:p14="http://schemas.microsoft.com/office/powerpoint/2010/main" val="29197016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6"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
        <p:nvSpPr>
          <p:cNvPr id="8" name="Espace réservé du texte 2"/>
          <p:cNvSpPr>
            <a:spLocks noGrp="1"/>
          </p:cNvSpPr>
          <p:nvPr>
            <p:ph type="body" idx="1"/>
          </p:nvPr>
        </p:nvSpPr>
        <p:spPr>
          <a:xfrm>
            <a:off x="831851" y="1828801"/>
            <a:ext cx="10515600" cy="4260852"/>
          </a:xfrm>
          <a:prstGeom prst="rect">
            <a:avLst/>
          </a:prstGeom>
        </p:spPr>
        <p:txBody>
          <a:bodyPr>
            <a:normAutofit/>
          </a:bodyPr>
          <a:lstStyle>
            <a:lvl1pPr marL="0" indent="0">
              <a:buNone/>
              <a:defRPr sz="2000">
                <a:solidFill>
                  <a:srgbClr val="000099"/>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Modifiez les styles du texte du masque</a:t>
            </a:r>
          </a:p>
        </p:txBody>
      </p:sp>
    </p:spTree>
    <p:extLst>
      <p:ext uri="{BB962C8B-B14F-4D97-AF65-F5344CB8AC3E}">
        <p14:creationId xmlns:p14="http://schemas.microsoft.com/office/powerpoint/2010/main" val="35935066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12" name="Pentagone 23"/>
          <p:cNvSpPr/>
          <p:nvPr userDrawn="1"/>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dirty="0"/>
          </a:p>
        </p:txBody>
      </p:sp>
      <p:sp>
        <p:nvSpPr>
          <p:cNvPr id="13" name="ZoneTexte 24"/>
          <p:cNvSpPr txBox="1"/>
          <p:nvPr userDrawn="1"/>
        </p:nvSpPr>
        <p:spPr>
          <a:xfrm>
            <a:off x="9982200" y="995363"/>
            <a:ext cx="1728788" cy="577850"/>
          </a:xfrm>
          <a:prstGeom prst="rect">
            <a:avLst/>
          </a:prstGeom>
          <a:noFill/>
        </p:spPr>
        <p:txBody>
          <a:bodyPr>
            <a:spAutoFit/>
          </a:bodyPr>
          <a:lstStyle/>
          <a:p>
            <a:pPr algn="ctr" eaLnBrk="0" hangingPunct="0">
              <a:defRPr/>
            </a:pPr>
            <a:r>
              <a:rPr lang="fr-FR" sz="1050" i="1" dirty="0">
                <a:solidFill>
                  <a:srgbClr val="0053A1"/>
                </a:solidFill>
              </a:rPr>
              <a:t>Arbre décisionnel à télécharger sur votre espace www.cdfh.fr</a:t>
            </a:r>
          </a:p>
        </p:txBody>
      </p:sp>
      <p:pic>
        <p:nvPicPr>
          <p:cNvPr id="14" name="Image 2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texte 7"/>
          <p:cNvSpPr>
            <a:spLocks noGrp="1"/>
          </p:cNvSpPr>
          <p:nvPr>
            <p:ph type="body" sz="quarter" idx="13"/>
          </p:nvPr>
        </p:nvSpPr>
        <p:spPr>
          <a:xfrm>
            <a:off x="1074738" y="2331022"/>
            <a:ext cx="3590925" cy="896938"/>
          </a:xfrm>
          <a:prstGeom prst="rect">
            <a:avLst/>
          </a:prstGeom>
        </p:spPr>
        <p:txBody>
          <a:bodyPr>
            <a:normAutofit/>
          </a:bodyPr>
          <a:lstStyle>
            <a:lvl1pPr marL="214313" indent="-214313">
              <a:buFontTx/>
              <a:buBlip>
                <a:blip r:embed="rId3"/>
              </a:buBlip>
              <a:defRPr sz="1050"/>
            </a:lvl1pPr>
          </a:lstStyle>
          <a:p>
            <a:pPr lvl="0"/>
            <a:r>
              <a:rPr lang="fr-FR" dirty="0"/>
              <a:t>Modifiez les styles du texte du masque</a:t>
            </a:r>
          </a:p>
        </p:txBody>
      </p:sp>
      <p:sp>
        <p:nvSpPr>
          <p:cNvPr id="10" name="Espace réservé du texte 7"/>
          <p:cNvSpPr>
            <a:spLocks noGrp="1"/>
          </p:cNvSpPr>
          <p:nvPr>
            <p:ph type="body" sz="quarter" idx="14"/>
          </p:nvPr>
        </p:nvSpPr>
        <p:spPr>
          <a:xfrm>
            <a:off x="1074736" y="3419759"/>
            <a:ext cx="3590925" cy="896938"/>
          </a:xfrm>
          <a:prstGeom prst="rect">
            <a:avLst/>
          </a:prstGeom>
        </p:spPr>
        <p:txBody>
          <a:bodyPr>
            <a:normAutofit/>
          </a:bodyPr>
          <a:lstStyle>
            <a:lvl1pPr marL="342900" indent="-342900">
              <a:buFontTx/>
              <a:buBlip>
                <a:blip r:embed="rId3"/>
              </a:buBlip>
              <a:defRPr sz="1050"/>
            </a:lvl1pPr>
          </a:lstStyle>
          <a:p>
            <a:pPr lvl="0"/>
            <a:r>
              <a:rPr lang="fr-FR" dirty="0"/>
              <a:t>Modifiez les styles du texte du masque</a:t>
            </a:r>
          </a:p>
        </p:txBody>
      </p:sp>
      <p:sp>
        <p:nvSpPr>
          <p:cNvPr id="11" name="Espace réservé du texte 7"/>
          <p:cNvSpPr>
            <a:spLocks noGrp="1"/>
          </p:cNvSpPr>
          <p:nvPr>
            <p:ph type="body" sz="quarter" idx="15"/>
          </p:nvPr>
        </p:nvSpPr>
        <p:spPr>
          <a:xfrm>
            <a:off x="1074738" y="4492909"/>
            <a:ext cx="3590925" cy="896938"/>
          </a:xfrm>
          <a:prstGeom prst="rect">
            <a:avLst/>
          </a:prstGeom>
        </p:spPr>
        <p:txBody>
          <a:bodyPr>
            <a:normAutofit/>
          </a:bodyPr>
          <a:lstStyle>
            <a:lvl1pPr marL="342900" indent="-342900">
              <a:buFontTx/>
              <a:buBlip>
                <a:blip r:embed="rId3"/>
              </a:buBlip>
              <a:defRPr sz="1050"/>
            </a:lvl1pPr>
          </a:lstStyle>
          <a:p>
            <a:pPr lvl="0"/>
            <a:r>
              <a:rPr lang="fr-FR" dirty="0"/>
              <a:t>Modifiez les styles du texte du masque</a:t>
            </a:r>
          </a:p>
        </p:txBody>
      </p:sp>
      <p:sp>
        <p:nvSpPr>
          <p:cNvPr id="16" name="Espace réservé du texte 15"/>
          <p:cNvSpPr>
            <a:spLocks noGrp="1"/>
          </p:cNvSpPr>
          <p:nvPr>
            <p:ph type="body" sz="quarter" idx="16"/>
          </p:nvPr>
        </p:nvSpPr>
        <p:spPr>
          <a:xfrm>
            <a:off x="8948737" y="2331022"/>
            <a:ext cx="2921000" cy="965200"/>
          </a:xfrm>
          <a:prstGeom prst="round2DiagRect">
            <a:avLst/>
          </a:prstGeom>
          <a:ln w="19050">
            <a:solidFill>
              <a:srgbClr val="00B050"/>
            </a:solidFill>
          </a:ln>
        </p:spPr>
        <p:txBody>
          <a:bodyPr/>
          <a:lstStyle>
            <a:lvl1pPr algn="r">
              <a:defRPr sz="1200">
                <a:solidFill>
                  <a:schemeClr val="accent1"/>
                </a:solidFill>
              </a:defRPr>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7" name="Espace réservé du texte 15"/>
          <p:cNvSpPr>
            <a:spLocks noGrp="1"/>
          </p:cNvSpPr>
          <p:nvPr>
            <p:ph type="body" sz="quarter" idx="17"/>
          </p:nvPr>
        </p:nvSpPr>
        <p:spPr>
          <a:xfrm>
            <a:off x="8948737" y="3419759"/>
            <a:ext cx="2921000" cy="965200"/>
          </a:xfrm>
          <a:prstGeom prst="round2DiagRect">
            <a:avLst/>
          </a:prstGeom>
          <a:ln w="19050">
            <a:solidFill>
              <a:srgbClr val="00B050"/>
            </a:solidFill>
          </a:ln>
        </p:spPr>
        <p:txBody>
          <a:bodyPr rtlCol="0">
            <a:normAutofit/>
          </a:bodyPr>
          <a:lstStyle>
            <a:lvl1pPr>
              <a:defRPr lang="fr-FR" sz="1200" dirty="0" smtClean="0">
                <a:solidFill>
                  <a:schemeClr val="accent1"/>
                </a:solidFill>
              </a:defRPr>
            </a:lvl1pPr>
            <a:lvl2pPr>
              <a:defRPr lang="fr-FR" sz="1050" dirty="0" smtClean="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8" name="Espace réservé du texte 15"/>
          <p:cNvSpPr>
            <a:spLocks noGrp="1"/>
          </p:cNvSpPr>
          <p:nvPr>
            <p:ph type="body" sz="quarter" idx="18"/>
          </p:nvPr>
        </p:nvSpPr>
        <p:spPr>
          <a:xfrm>
            <a:off x="8948737" y="4514075"/>
            <a:ext cx="2921000" cy="965200"/>
          </a:xfrm>
          <a:prstGeom prst="round2DiagRect">
            <a:avLst/>
          </a:prstGeom>
          <a:ln w="19050">
            <a:solidFill>
              <a:srgbClr val="00B050"/>
            </a:solidFill>
          </a:ln>
        </p:spPr>
        <p:txBody>
          <a:bodyPr/>
          <a:lstStyle>
            <a:lvl1pPr algn="r">
              <a:defRPr sz="1200"/>
            </a:lvl1pPr>
            <a:lvl2pPr marL="342900" indent="0" algn="r">
              <a:buNone/>
              <a:defRPr sz="1050">
                <a:solidFill>
                  <a:schemeClr val="accent5">
                    <a:lumMod val="75000"/>
                  </a:schemeClr>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0" name="Espace réservé du texte 19"/>
          <p:cNvSpPr>
            <a:spLocks noGrp="1"/>
          </p:cNvSpPr>
          <p:nvPr>
            <p:ph type="body" sz="quarter" idx="19"/>
          </p:nvPr>
        </p:nvSpPr>
        <p:spPr>
          <a:xfrm>
            <a:off x="1074738" y="1270002"/>
            <a:ext cx="6934729" cy="474663"/>
          </a:xfrm>
          <a:prstGeom prst="rect">
            <a:avLst/>
          </a:prstGeom>
        </p:spPr>
        <p:txBody>
          <a:bodyPr/>
          <a:lstStyle>
            <a:lvl1pPr marL="0" indent="0">
              <a:buFont typeface="Wingdings" panose="05000000000000000000" pitchFamily="2" charset="2"/>
              <a:buNone/>
              <a:defRPr sz="1500">
                <a:sym typeface="Wingdings" panose="05000000000000000000" pitchFamily="2" charset="2"/>
              </a:defRPr>
            </a:lvl1pPr>
          </a:lstStyle>
          <a:p>
            <a:pPr lvl="0"/>
            <a:r>
              <a:rPr lang="en-US" dirty="0"/>
              <a:t>Cliquez pour modifier les styles du texte du masque</a:t>
            </a:r>
          </a:p>
        </p:txBody>
      </p:sp>
      <p:sp>
        <p:nvSpPr>
          <p:cNvPr id="23"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14647391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6" name="Imag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endParaRPr lang="fr-FR" dirty="0"/>
          </a:p>
        </p:txBody>
      </p:sp>
      <p:sp>
        <p:nvSpPr>
          <p:cNvPr id="11" name="Text Box 4"/>
          <p:cNvSpPr txBox="1">
            <a:spLocks noChangeArrowheads="1"/>
          </p:cNvSpPr>
          <p:nvPr userDrawn="1"/>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cs typeface="Arial" panose="020B0604020202020204" pitchFamily="34" charset="0"/>
              </a:rPr>
              <a:t>C’est à vous…</a:t>
            </a:r>
            <a:endParaRPr lang="fr-FR" altLang="fr-FR" sz="3200"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14923262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3" name="Titre 1"/>
          <p:cNvSpPr txBox="1">
            <a:spLocks/>
          </p:cNvSpPr>
          <p:nvPr userDrawn="1"/>
        </p:nvSpPr>
        <p:spPr>
          <a:xfrm>
            <a:off x="2412022" y="272564"/>
            <a:ext cx="10515600" cy="63304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b="1"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4758168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8"/>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473048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41305898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14618848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023365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23971144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75973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517592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609057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3357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1384504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1262789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838200" y="1825625"/>
            <a:ext cx="10515600" cy="43513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855875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a:prstGeom prst="rect">
            <a:avLst/>
          </a:prstGeo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Tree>
    <p:extLst>
      <p:ext uri="{BB962C8B-B14F-4D97-AF65-F5344CB8AC3E}">
        <p14:creationId xmlns:p14="http://schemas.microsoft.com/office/powerpoint/2010/main" val="27783907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a:prstGeom prst="rect">
            <a:avLst/>
          </a:prstGeo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184389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138411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566577">
            <a:off x="554038" y="2339975"/>
            <a:ext cx="25463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0424417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Disposition personnalisée">
    <p:spTree>
      <p:nvGrpSpPr>
        <p:cNvPr id="1" name=""/>
        <p:cNvGrpSpPr/>
        <p:nvPr/>
      </p:nvGrpSpPr>
      <p:grpSpPr>
        <a:xfrm>
          <a:off x="0" y="0"/>
          <a:ext cx="0" cy="0"/>
          <a:chOff x="0" y="0"/>
          <a:chExt cx="0" cy="0"/>
        </a:xfrm>
      </p:grpSpPr>
      <p:pic>
        <p:nvPicPr>
          <p:cNvPr id="2"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ndir un rectangle avec un coin diagonal 9"/>
          <p:cNvSpPr/>
          <p:nvPr userDrawn="1"/>
        </p:nvSpPr>
        <p:spPr>
          <a:xfrm>
            <a:off x="1912938" y="889000"/>
            <a:ext cx="8296275" cy="2686050"/>
          </a:xfrm>
          <a:prstGeom prst="round2Diag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grpSp>
        <p:nvGrpSpPr>
          <p:cNvPr id="4" name="Groupe 10"/>
          <p:cNvGrpSpPr>
            <a:grpSpLocks/>
          </p:cNvGrpSpPr>
          <p:nvPr userDrawn="1"/>
        </p:nvGrpSpPr>
        <p:grpSpPr bwMode="auto">
          <a:xfrm>
            <a:off x="5243513" y="0"/>
            <a:ext cx="1651000" cy="1776413"/>
            <a:chOff x="447311" y="-4421"/>
            <a:chExt cx="1651380" cy="1776988"/>
          </a:xfrm>
        </p:grpSpPr>
        <p:sp>
          <p:nvSpPr>
            <p:cNvPr id="5" name="Ellipse 11"/>
            <p:cNvSpPr/>
            <p:nvPr/>
          </p:nvSpPr>
          <p:spPr>
            <a:xfrm>
              <a:off x="447311" y="-4421"/>
              <a:ext cx="1648204" cy="16483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dirty="0"/>
            </a:p>
          </p:txBody>
        </p:sp>
        <p:pic>
          <p:nvPicPr>
            <p:cNvPr id="6" name="Image 12"/>
            <p:cNvPicPr>
              <a:picLocks noChangeAspect="1"/>
            </p:cNvPicPr>
            <p:nvPr/>
          </p:nvPicPr>
          <p:blipFill>
            <a:blip r:embed="rId3">
              <a:extLst>
                <a:ext uri="{28A0092B-C50C-407E-A947-70E740481C1C}">
                  <a14:useLocalDpi xmlns:a14="http://schemas.microsoft.com/office/drawing/2010/main" val="0"/>
                </a:ext>
              </a:extLst>
            </a:blip>
            <a:srcRect l="3709" r="28055"/>
            <a:stretch>
              <a:fillRect/>
            </a:stretch>
          </p:blipFill>
          <p:spPr bwMode="auto">
            <a:xfrm>
              <a:off x="447311" y="-4421"/>
              <a:ext cx="1651380" cy="17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23044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4"/>
          <p:cNvPicPr>
            <a:picLocks noChangeAspect="1"/>
          </p:cNvPicPr>
          <p:nvPr userDrawn="1"/>
        </p:nvPicPr>
        <p:blipFill rotWithShape="1">
          <a:blip r:embed="rId2">
            <a:duotone>
              <a:prstClr val="black"/>
              <a:schemeClr val="accent3">
                <a:tint val="45000"/>
                <a:satMod val="400000"/>
              </a:schemeClr>
            </a:duotone>
          </a:blip>
          <a:srcRect l="16604" t="51201" r="28877" b="2821"/>
          <a:stretch/>
        </p:blipFill>
        <p:spPr>
          <a:xfrm>
            <a:off x="-27295" y="-27296"/>
            <a:ext cx="12228396" cy="687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295275"/>
            <a:ext cx="3403601"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9101788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838200" y="1825625"/>
            <a:ext cx="105156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275163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a:prstGeom prst="rect">
            <a:avLst/>
          </a:prstGeo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Tree>
    <p:extLst>
      <p:ext uri="{BB962C8B-B14F-4D97-AF65-F5344CB8AC3E}">
        <p14:creationId xmlns:p14="http://schemas.microsoft.com/office/powerpoint/2010/main" val="38194088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8382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825625"/>
            <a:ext cx="5156200" cy="435133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7966438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0317" y="365126"/>
            <a:ext cx="10515600" cy="1325563"/>
          </a:xfrm>
          <a:prstGeom prst="rect">
            <a:avLst/>
          </a:prstGeom>
        </p:spPr>
        <p:txBody>
          <a:bodyPr/>
          <a:lstStyle/>
          <a:p>
            <a:r>
              <a:rPr lang="fr-FR"/>
              <a:t>Modifiez le style du titre</a:t>
            </a:r>
          </a:p>
        </p:txBody>
      </p:sp>
      <p:sp>
        <p:nvSpPr>
          <p:cNvPr id="3" name="Espace réservé du texte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40318" y="2505075"/>
            <a:ext cx="5158316"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717" cy="3684588"/>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249223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p>
        </p:txBody>
      </p:sp>
    </p:spTree>
    <p:extLst>
      <p:ext uri="{BB962C8B-B14F-4D97-AF65-F5344CB8AC3E}">
        <p14:creationId xmlns:p14="http://schemas.microsoft.com/office/powerpoint/2010/main" val="342772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image" Target="../media/image11.png"/><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theme" Target="../theme/theme10.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theme" Target="../theme/theme11.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8.xml"/><Relationship Id="rId7" Type="http://schemas.openxmlformats.org/officeDocument/2006/relationships/image" Target="../media/image11.png"/><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theme" Target="../theme/theme12.xml"/><Relationship Id="rId5" Type="http://schemas.openxmlformats.org/officeDocument/2006/relationships/slideLayout" Target="../slideLayouts/slideLayout150.xml"/><Relationship Id="rId4" Type="http://schemas.openxmlformats.org/officeDocument/2006/relationships/slideLayout" Target="../slideLayouts/slideLayout14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image" Target="../media/image2.pn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image" Target="../media/image11.png"/><Relationship Id="rId2" Type="http://schemas.openxmlformats.org/officeDocument/2006/relationships/slideLayout" Target="../slideLayouts/slideLayout152.xml"/><Relationship Id="rId16" Type="http://schemas.openxmlformats.org/officeDocument/2006/relationships/theme" Target="../theme/theme13.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5" Type="http://schemas.openxmlformats.org/officeDocument/2006/relationships/slideLayout" Target="../slideLayouts/slideLayout170.xml"/><Relationship Id="rId10" Type="http://schemas.openxmlformats.org/officeDocument/2006/relationships/image" Target="../media/image2.png"/><Relationship Id="rId4" Type="http://schemas.openxmlformats.org/officeDocument/2006/relationships/slideLayout" Target="../slideLayouts/slideLayout169.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5" Type="http://schemas.openxmlformats.org/officeDocument/2006/relationships/slideLayout" Target="../slideLayouts/slideLayout178.xml"/><Relationship Id="rId10" Type="http://schemas.openxmlformats.org/officeDocument/2006/relationships/image" Target="../media/image2.png"/><Relationship Id="rId4" Type="http://schemas.openxmlformats.org/officeDocument/2006/relationships/slideLayout" Target="../slideLayouts/slideLayout177.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5" Type="http://schemas.openxmlformats.org/officeDocument/2006/relationships/slideLayout" Target="../slideLayouts/slideLayout186.xml"/><Relationship Id="rId10" Type="http://schemas.openxmlformats.org/officeDocument/2006/relationships/image" Target="../media/image2.png"/><Relationship Id="rId4" Type="http://schemas.openxmlformats.org/officeDocument/2006/relationships/slideLayout" Target="../slideLayouts/slideLayout185.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image" Target="../media/image2.png"/><Relationship Id="rId2" Type="http://schemas.openxmlformats.org/officeDocument/2006/relationships/slideLayout" Target="../slideLayouts/slideLayout191.xml"/><Relationship Id="rId16" Type="http://schemas.openxmlformats.org/officeDocument/2006/relationships/image" Target="../media/image8.png"/><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theme" Target="../theme/theme17.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5" Type="http://schemas.openxmlformats.org/officeDocument/2006/relationships/slideLayout" Target="../slideLayouts/slideLayout208.xml"/><Relationship Id="rId10" Type="http://schemas.openxmlformats.org/officeDocument/2006/relationships/image" Target="../media/image2.png"/><Relationship Id="rId4" Type="http://schemas.openxmlformats.org/officeDocument/2006/relationships/slideLayout" Target="../slideLayouts/slideLayout207.xml"/><Relationship Id="rId9"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6" Type="http://schemas.openxmlformats.org/officeDocument/2006/relationships/image" Target="../media/image2.png"/><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theme" Target="../theme/theme19.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2.png"/><Relationship Id="rId2" Type="http://schemas.openxmlformats.org/officeDocument/2006/relationships/slideLayout" Target="../slideLayouts/slideLayout17.xml"/><Relationship Id="rId16"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2.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7.png"/><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2.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4.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5.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image" Target="../media/image2.png"/><Relationship Id="rId4" Type="http://schemas.openxmlformats.org/officeDocument/2006/relationships/slideLayout" Target="../slideLayouts/slideLayout76.xml"/><Relationship Id="rId9"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image" Target="../media/image2.png"/><Relationship Id="rId2" Type="http://schemas.openxmlformats.org/officeDocument/2006/relationships/slideLayout" Target="../slideLayouts/slideLayout81.xml"/><Relationship Id="rId16" Type="http://schemas.openxmlformats.org/officeDocument/2006/relationships/image" Target="../media/image8.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7.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image" Target="../media/image2.pn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heme" Target="../theme/theme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theme" Target="../theme/theme9.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Image 1">
            <a:extLst>
              <a:ext uri="{FF2B5EF4-FFF2-40B4-BE49-F238E27FC236}">
                <a16:creationId xmlns:a16="http://schemas.microsoft.com/office/drawing/2014/main" id="{8DF356F4-8FFD-44DE-8DD0-A2113AA9A63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102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36E760FA-C042-420B-ACCA-54016209CECD}"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031" name="Image 11"/>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pied de page 4">
            <a:extLst>
              <a:ext uri="{FF2B5EF4-FFF2-40B4-BE49-F238E27FC236}">
                <a16:creationId xmlns:a16="http://schemas.microsoft.com/office/drawing/2014/main" id="{2BDCFB75-1FF0-41C9-9804-AFA37EC6EC87}"/>
              </a:ext>
            </a:extLst>
          </p:cNvPr>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
        <p:nvSpPr>
          <p:cNvPr id="12" name="Espace réservé du pied de page 4">
            <a:extLst>
              <a:ext uri="{FF2B5EF4-FFF2-40B4-BE49-F238E27FC236}">
                <a16:creationId xmlns:a16="http://schemas.microsoft.com/office/drawing/2014/main" id="{2371616F-2520-4EE9-AF77-1007DBC7CA2B}"/>
              </a:ext>
            </a:extLst>
          </p:cNvPr>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Tree>
  </p:cSld>
  <p:clrMap bg1="lt1" tx1="dk1" bg2="lt2" tx2="dk2" accent1="accent1" accent2="accent2" accent3="accent3" accent4="accent4" accent5="accent5" accent6="accent6" hlink="hlink" folHlink="folHlink"/>
  <p:sldLayoutIdLst>
    <p:sldLayoutId id="2147483923" r:id="rId1"/>
    <p:sldLayoutId id="2147483867" r:id="rId2"/>
    <p:sldLayoutId id="2147483866" r:id="rId3"/>
    <p:sldLayoutId id="2147483865" r:id="rId4"/>
    <p:sldLayoutId id="2147483864" r:id="rId5"/>
    <p:sldLayoutId id="2147483863" r:id="rId6"/>
    <p:sldLayoutId id="2147483862" r:id="rId7"/>
    <p:sldLayoutId id="2147483861" r:id="rId8"/>
    <p:sldLayoutId id="2147483860" r:id="rId9"/>
    <p:sldLayoutId id="2147483859" r:id="rId10"/>
    <p:sldLayoutId id="2147483858" r:id="rId11"/>
    <p:sldLayoutId id="2147483924" r:id="rId12"/>
    <p:sldLayoutId id="2147483925" r:id="rId13"/>
    <p:sldLayoutId id="2147484095" r:id="rId14"/>
    <p:sldLayoutId id="2147484096" r:id="rId15"/>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85905" cy="6858000"/>
          </a:xfrm>
          <a:prstGeom prst="rect">
            <a:avLst/>
          </a:prstGeom>
        </p:spPr>
      </p:pic>
      <p:sp>
        <p:nvSpPr>
          <p:cNvPr id="9" name="Rectangle 8"/>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95C41D"/>
              </a:solidFill>
            </a:endParaRPr>
          </a:p>
        </p:txBody>
      </p:sp>
      <p:sp>
        <p:nvSpPr>
          <p:cNvPr id="11" name="Ellipse 10"/>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sz="1200">
              <a:solidFill>
                <a:srgbClr val="FFFFFF"/>
              </a:solidFill>
            </a:endParaRPr>
          </a:p>
        </p:txBody>
      </p:sp>
      <p:sp>
        <p:nvSpPr>
          <p:cNvPr id="311304" name="Text Box 8"/>
          <p:cNvSpPr txBox="1">
            <a:spLocks noChangeArrowheads="1"/>
          </p:cNvSpPr>
          <p:nvPr/>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fontAlgn="base" hangingPunct="0">
                <a:spcBef>
                  <a:spcPct val="0"/>
                </a:spcBef>
                <a:spcAft>
                  <a:spcPct val="0"/>
                </a:spcAft>
              </a:pPr>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2" name="Imag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7" name="Rectangle 6"/>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8" name="Rectangle 7"/>
          <p:cNvSpPr/>
          <p:nvPr userDrawn="1"/>
        </p:nvSpPr>
        <p:spPr>
          <a:xfrm>
            <a:off x="7851002" y="6638451"/>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Tree>
    <p:extLst>
      <p:ext uri="{BB962C8B-B14F-4D97-AF65-F5344CB8AC3E}">
        <p14:creationId xmlns:p14="http://schemas.microsoft.com/office/powerpoint/2010/main" val="1831968478"/>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8" r:id="rId5"/>
    <p:sldLayoutId id="2147484159" r:id="rId6"/>
    <p:sldLayoutId id="2147484160" r:id="rId7"/>
    <p:sldLayoutId id="2147484161" r:id="rId8"/>
    <p:sldLayoutId id="2147484162" r:id="rId9"/>
    <p:sldLayoutId id="2147484163" r:id="rId10"/>
  </p:sldLayoutIdLst>
  <p:hf sldNum="0"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B1D9C8AA-2E9C-41E8-A42B-CEAA2FAB3EEA}"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sp>
        <p:nvSpPr>
          <p:cNvPr id="4" name="Espace réservé du pied de page 4"/>
          <p:cNvSpPr txBox="1">
            <a:spLocks/>
          </p:cNvSpPr>
          <p:nvPr userDrawn="1"/>
        </p:nvSpPr>
        <p:spPr>
          <a:xfrm>
            <a:off x="8688288" y="6530547"/>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5" name="Espace réservé du pied de page 4"/>
          <p:cNvSpPr txBox="1">
            <a:spLocks/>
          </p:cNvSpPr>
          <p:nvPr userDrawn="1"/>
        </p:nvSpPr>
        <p:spPr>
          <a:xfrm>
            <a:off x="36984" y="6530546"/>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extLst>
      <p:ext uri="{BB962C8B-B14F-4D97-AF65-F5344CB8AC3E}">
        <p14:creationId xmlns:p14="http://schemas.microsoft.com/office/powerpoint/2010/main" val="188242142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 id="2147484177" r:id="rId12"/>
    <p:sldLayoutId id="2147484178" r:id="rId13"/>
    <p:sldLayoutId id="2147484179"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47" y="0"/>
            <a:ext cx="12185905" cy="6858000"/>
          </a:xfrm>
          <a:prstGeom prst="rect">
            <a:avLst/>
          </a:prstGeom>
        </p:spPr>
      </p:pic>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Rectangle 10"/>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2" name="Rectangle 11"/>
          <p:cNvSpPr/>
          <p:nvPr userDrawn="1"/>
        </p:nvSpPr>
        <p:spPr>
          <a:xfrm>
            <a:off x="7851002" y="6638451"/>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3" name="Espace réservé du numéro de diapositive 5"/>
          <p:cNvSpPr txBox="1">
            <a:spLocks/>
          </p:cNvSpPr>
          <p:nvPr userDrawn="1"/>
        </p:nvSpPr>
        <p:spPr>
          <a:xfrm>
            <a:off x="9384259" y="651810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344966219"/>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Lst>
  <p:hf hdr="0" ft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7106" name="Image 7"/>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4710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4D5C9946-D0AB-46CD-BF60-2F714A1D035D}"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47111" name="Image 11"/>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pied de page 4"/>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12" name="Espace réservé du pied de page 4"/>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extLst>
      <p:ext uri="{BB962C8B-B14F-4D97-AF65-F5344CB8AC3E}">
        <p14:creationId xmlns:p14="http://schemas.microsoft.com/office/powerpoint/2010/main" val="3165049117"/>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264352" y="6468808"/>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pPr eaLnBrk="0" hangingPunct="0"/>
            <a:fld id="{2CE00AA1-E540-4D63-A28F-418A2C4690E4}" type="slidenum">
              <a:rPr lang="fr-FR" smtClean="0">
                <a:solidFill>
                  <a:srgbClr val="4472C4">
                    <a:lumMod val="75000"/>
                  </a:srgbClr>
                </a:solidFill>
              </a:rPr>
              <a:pPr eaLnBrk="0" hangingPunct="0"/>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1" name="Espace réservé du pied de page 4"/>
          <p:cNvSpPr txBox="1">
            <a:spLocks/>
          </p:cNvSpPr>
          <p:nvPr userDrawn="1"/>
        </p:nvSpPr>
        <p:spPr>
          <a:xfrm>
            <a:off x="8976320" y="6527800"/>
            <a:ext cx="3312368"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12" name="Espace réservé du pied de page 4"/>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extLst>
      <p:ext uri="{BB962C8B-B14F-4D97-AF65-F5344CB8AC3E}">
        <p14:creationId xmlns:p14="http://schemas.microsoft.com/office/powerpoint/2010/main" val="4012855235"/>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6" name="Espace réservé du numéro de diapositive 5"/>
          <p:cNvSpPr>
            <a:spLocks noGrp="1"/>
          </p:cNvSpPr>
          <p:nvPr>
            <p:ph type="sldNum" sz="quarter" idx="4"/>
          </p:nvPr>
        </p:nvSpPr>
        <p:spPr>
          <a:xfrm>
            <a:off x="9344025" y="6453336"/>
            <a:ext cx="2743200" cy="365125"/>
          </a:xfrm>
          <a:prstGeom prst="rect">
            <a:avLst/>
          </a:prstGeom>
        </p:spPr>
        <p:txBody>
          <a:bodyPr vert="horz" lIns="91440" tIns="45720" rIns="91440" bIns="45720" rtlCol="0" anchor="ctr"/>
          <a:lstStyle>
            <a:lvl1pPr algn="r">
              <a:defRPr sz="900">
                <a:solidFill>
                  <a:schemeClr val="accent5">
                    <a:lumMod val="75000"/>
                  </a:schemeClr>
                </a:solidFill>
                <a:latin typeface="Arial" panose="020B0604020202020204" pitchFamily="34" charset="0"/>
                <a:cs typeface="Arial" panose="020B0604020202020204" pitchFamily="34" charset="0"/>
              </a:defRPr>
            </a:lvl1pPr>
          </a:lstStyle>
          <a:p>
            <a:pPr eaLnBrk="0" hangingPunct="0"/>
            <a:fld id="{2CE00AA1-E540-4D63-A28F-418A2C4690E4}" type="slidenum">
              <a:rPr lang="fr-FR" smtClean="0">
                <a:solidFill>
                  <a:srgbClr val="4472C4">
                    <a:lumMod val="75000"/>
                  </a:srgbClr>
                </a:solidFill>
              </a:rPr>
              <a:pPr eaLnBrk="0" hangingPunct="0"/>
              <a:t>‹N°›</a:t>
            </a:fld>
            <a:endParaRPr lang="fr-FR" dirty="0">
              <a:solidFill>
                <a:srgbClr val="4472C4">
                  <a:lumMod val="75000"/>
                </a:srgbClr>
              </a:solidFill>
            </a:endParaRP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4" name="Espace réservé du pied de page 4"/>
          <p:cNvSpPr txBox="1">
            <a:spLocks/>
          </p:cNvSpPr>
          <p:nvPr userDrawn="1"/>
        </p:nvSpPr>
        <p:spPr>
          <a:xfrm>
            <a:off x="9344024" y="6527800"/>
            <a:ext cx="2234927"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15" name="Espace réservé du pied de page 4"/>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extLst>
      <p:ext uri="{BB962C8B-B14F-4D97-AF65-F5344CB8AC3E}">
        <p14:creationId xmlns:p14="http://schemas.microsoft.com/office/powerpoint/2010/main" val="2936725664"/>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4" name="Espace réservé du pied de page 4"/>
          <p:cNvSpPr txBox="1">
            <a:spLocks/>
          </p:cNvSpPr>
          <p:nvPr userDrawn="1"/>
        </p:nvSpPr>
        <p:spPr>
          <a:xfrm>
            <a:off x="9344024" y="6527800"/>
            <a:ext cx="2234927"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15" name="Espace réservé du pied de page 4"/>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
        <p:nvSpPr>
          <p:cNvPr id="11" name="Espace réservé du numéro de diapositive 5"/>
          <p:cNvSpPr txBox="1">
            <a:spLocks/>
          </p:cNvSpPr>
          <p:nvPr userDrawn="1"/>
        </p:nvSpPr>
        <p:spPr>
          <a:xfrm>
            <a:off x="9313464" y="6502158"/>
            <a:ext cx="2743200" cy="365125"/>
          </a:xfrm>
          <a:prstGeom prst="rect">
            <a:avLst/>
          </a:prstGeom>
        </p:spPr>
        <p:txBody>
          <a:bodyPr vert="horz" lIns="91440" tIns="45720" rIns="91440" bIns="45720" rtlCol="0" anchor="ctr"/>
          <a:lstStyle>
            <a:defPPr>
              <a:defRPr lang="fr-FR"/>
            </a:defPPr>
            <a:lvl1pPr algn="r" rtl="0" fontAlgn="base">
              <a:spcBef>
                <a:spcPct val="0"/>
              </a:spcBef>
              <a:spcAft>
                <a:spcPct val="0"/>
              </a:spcAft>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fld id="{2CE00AA1-E540-4D63-A28F-418A2C4690E4}" type="slidenum">
              <a:rPr lang="fr-FR" smtClean="0">
                <a:solidFill>
                  <a:srgbClr val="4472C4">
                    <a:lumMod val="75000"/>
                  </a:srgbClr>
                </a:solidFill>
              </a:rPr>
              <a:pPr eaLnBrk="0" hangingPunct="0"/>
              <a:t>‹N°›</a:t>
            </a:fld>
            <a:endParaRPr lang="fr-FR" dirty="0">
              <a:solidFill>
                <a:srgbClr val="4472C4">
                  <a:lumMod val="75000"/>
                </a:srgbClr>
              </a:solidFill>
            </a:endParaRPr>
          </a:p>
        </p:txBody>
      </p:sp>
    </p:spTree>
    <p:extLst>
      <p:ext uri="{BB962C8B-B14F-4D97-AF65-F5344CB8AC3E}">
        <p14:creationId xmlns:p14="http://schemas.microsoft.com/office/powerpoint/2010/main" val="1882747593"/>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Image 12"/>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1638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05C322AB-DD74-45A5-9EC0-B05A29E55F54}"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6391" name="Image 11"/>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space réservé du pied de page 4"/>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15" name="Espace réservé du pied de page 4"/>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extLst>
      <p:ext uri="{BB962C8B-B14F-4D97-AF65-F5344CB8AC3E}">
        <p14:creationId xmlns:p14="http://schemas.microsoft.com/office/powerpoint/2010/main" val="234668670"/>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241" r:id="rId12"/>
    <p:sldLayoutId id="2147484242" r:id="rId13"/>
    <p:sldLayoutId id="2147484243"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srgbClr val="95C41D"/>
              </a:solidFill>
            </a:endParaRPr>
          </a:p>
        </p:txBody>
      </p:sp>
      <p:sp>
        <p:nvSpPr>
          <p:cNvPr id="2"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p:txBody>
      </p:sp>
      <p:sp>
        <p:nvSpPr>
          <p:cNvPr id="9" name="Ellipse 8"/>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sz="1200">
              <a:solidFill>
                <a:prstClr val="white"/>
              </a:solidFill>
            </a:endParaRPr>
          </a:p>
        </p:txBody>
      </p:sp>
      <p:pic>
        <p:nvPicPr>
          <p:cNvPr id="10" name="Imag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12" name="Rectangle 11"/>
          <p:cNvSpPr/>
          <p:nvPr userDrawn="1"/>
        </p:nvSpPr>
        <p:spPr>
          <a:xfrm>
            <a:off x="-14289" y="6648904"/>
            <a:ext cx="6096000" cy="230832"/>
          </a:xfrm>
          <a:prstGeom prst="rect">
            <a:avLst/>
          </a:prstGeom>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3" name="Rectangle 12"/>
          <p:cNvSpPr/>
          <p:nvPr userDrawn="1"/>
        </p:nvSpPr>
        <p:spPr>
          <a:xfrm>
            <a:off x="9221830" y="6647613"/>
            <a:ext cx="2589170" cy="2308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4" name="Espace réservé du numéro de diapositive 5"/>
          <p:cNvSpPr txBox="1">
            <a:spLocks/>
          </p:cNvSpPr>
          <p:nvPr userDrawn="1"/>
        </p:nvSpPr>
        <p:spPr>
          <a:xfrm>
            <a:off x="11640911" y="6513320"/>
            <a:ext cx="507546"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accent5">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2CE00AA1-E540-4D63-A28F-418A2C4690E4}" type="slidenum">
              <a:rPr lang="fr-FR" smtClean="0">
                <a:solidFill>
                  <a:srgbClr val="4472C4">
                    <a:lumMod val="75000"/>
                  </a:srgbClr>
                </a:solidFill>
              </a:rPr>
              <a:pPr eaLnBrk="0" fontAlgn="base" hangingPunct="0">
                <a:spcBef>
                  <a:spcPct val="0"/>
                </a:spcBef>
                <a:spcAft>
                  <a:spcPct val="0"/>
                </a:spcAft>
              </a:pPr>
              <a:t>‹N°›</a:t>
            </a:fld>
            <a:endParaRPr lang="fr-FR" dirty="0">
              <a:solidFill>
                <a:srgbClr val="4472C4">
                  <a:lumMod val="75000"/>
                </a:srgbClr>
              </a:solidFill>
            </a:endParaRPr>
          </a:p>
        </p:txBody>
      </p:sp>
    </p:spTree>
    <p:extLst>
      <p:ext uri="{BB962C8B-B14F-4D97-AF65-F5344CB8AC3E}">
        <p14:creationId xmlns:p14="http://schemas.microsoft.com/office/powerpoint/2010/main" val="2399388416"/>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Lst>
  <p:hf hdr="0" dt="0"/>
  <p:txStyles>
    <p:title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14289" y="207299"/>
            <a:ext cx="11825289" cy="742951"/>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95C41D"/>
              </a:solidFill>
            </a:endParaRPr>
          </a:p>
        </p:txBody>
      </p:sp>
      <p:sp>
        <p:nvSpPr>
          <p:cNvPr id="10" name="Espace réservé du titre 1"/>
          <p:cNvSpPr>
            <a:spLocks noGrp="1"/>
          </p:cNvSpPr>
          <p:nvPr>
            <p:ph type="title"/>
          </p:nvPr>
        </p:nvSpPr>
        <p:spPr>
          <a:xfrm>
            <a:off x="2095500" y="-3446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11" name="Ellipse 10"/>
          <p:cNvSpPr/>
          <p:nvPr userDrawn="1"/>
        </p:nvSpPr>
        <p:spPr>
          <a:xfrm>
            <a:off x="287080" y="-325437"/>
            <a:ext cx="1808421" cy="180842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FFFFFF"/>
              </a:solidFill>
            </a:endParaRPr>
          </a:p>
        </p:txBody>
      </p:sp>
      <p:sp>
        <p:nvSpPr>
          <p:cNvPr id="311304" name="Text Box 8"/>
          <p:cNvSpPr txBox="1">
            <a:spLocks noChangeArrowheads="1"/>
          </p:cNvSpPr>
          <p:nvPr/>
        </p:nvSpPr>
        <p:spPr bwMode="auto">
          <a:xfrm>
            <a:off x="11664951" y="6619875"/>
            <a:ext cx="7069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fld id="{1B1AD2B6-9CF2-4487-8BBC-D36E3963DA23}" type="slidenum">
              <a:rPr lang="fr-FR" altLang="fr-FR" sz="900">
                <a:solidFill>
                  <a:srgbClr val="000000"/>
                </a:solidFill>
                <a:latin typeface="Tahoma" panose="020B0604030504040204" pitchFamily="34" charset="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2" name="Image 1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87080" y="-213585"/>
            <a:ext cx="2420117" cy="1776988"/>
          </a:xfrm>
          <a:prstGeom prst="rect">
            <a:avLst/>
          </a:prstGeom>
        </p:spPr>
      </p:pic>
      <p:sp>
        <p:nvSpPr>
          <p:cNvPr id="7" name="Espace réservé du pied de page 4"/>
          <p:cNvSpPr txBox="1">
            <a:spLocks/>
          </p:cNvSpPr>
          <p:nvPr userDrawn="1"/>
        </p:nvSpPr>
        <p:spPr>
          <a:xfrm>
            <a:off x="8173888"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8" name="Espace réservé du pied de page 4"/>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extLst>
      <p:ext uri="{BB962C8B-B14F-4D97-AF65-F5344CB8AC3E}">
        <p14:creationId xmlns:p14="http://schemas.microsoft.com/office/powerpoint/2010/main" val="1659529482"/>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Lst>
  <p:hf sldNum="0" hdr="0" dt="0"/>
  <p:txStyles>
    <p:titleStyle>
      <a:lvl1pPr algn="ctr" rtl="0" fontAlgn="base">
        <a:spcBef>
          <a:spcPct val="0"/>
        </a:spcBef>
        <a:spcAft>
          <a:spcPct val="0"/>
        </a:spcAft>
        <a:defRPr sz="3200" b="1" kern="1200">
          <a:solidFill>
            <a:schemeClr val="tx2"/>
          </a:solidFill>
          <a:latin typeface="+mj-lt"/>
          <a:ea typeface="+mj-ea"/>
          <a:cs typeface="+mj-cs"/>
        </a:defRPr>
      </a:lvl1pPr>
      <a:lvl2pPr algn="ctr" rtl="0" fontAlgn="base">
        <a:spcBef>
          <a:spcPct val="0"/>
        </a:spcBef>
        <a:spcAft>
          <a:spcPct val="0"/>
        </a:spcAft>
        <a:defRPr sz="3200" b="1">
          <a:solidFill>
            <a:schemeClr val="tx2"/>
          </a:solidFill>
          <a:latin typeface="Arial" panose="020B0604020202020204" pitchFamily="34" charset="0"/>
        </a:defRPr>
      </a:lvl2pPr>
      <a:lvl3pPr algn="ctr" rtl="0" fontAlgn="base">
        <a:spcBef>
          <a:spcPct val="0"/>
        </a:spcBef>
        <a:spcAft>
          <a:spcPct val="0"/>
        </a:spcAft>
        <a:defRPr sz="3200" b="1">
          <a:solidFill>
            <a:schemeClr val="tx2"/>
          </a:solidFill>
          <a:latin typeface="Arial" panose="020B0604020202020204" pitchFamily="34" charset="0"/>
        </a:defRPr>
      </a:lvl3pPr>
      <a:lvl4pPr algn="ctr" rtl="0" fontAlgn="base">
        <a:spcBef>
          <a:spcPct val="0"/>
        </a:spcBef>
        <a:spcAft>
          <a:spcPct val="0"/>
        </a:spcAft>
        <a:defRPr sz="3200" b="1">
          <a:solidFill>
            <a:schemeClr val="tx2"/>
          </a:solidFill>
          <a:latin typeface="Arial" panose="020B0604020202020204" pitchFamily="34" charset="0"/>
        </a:defRPr>
      </a:lvl4pPr>
      <a:lvl5pPr algn="ctr" rtl="0" fontAlgn="base">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Image 2">
            <a:extLst>
              <a:ext uri="{FF2B5EF4-FFF2-40B4-BE49-F238E27FC236}">
                <a16:creationId xmlns:a16="http://schemas.microsoft.com/office/drawing/2014/main" id="{3EF5B0DD-DC56-4350-BB11-897F4040B9D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1638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05C322AB-DD74-45A5-9EC0-B05A29E55F54}"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6391" name="Image 11"/>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pied de page 4">
            <a:extLst>
              <a:ext uri="{FF2B5EF4-FFF2-40B4-BE49-F238E27FC236}">
                <a16:creationId xmlns:a16="http://schemas.microsoft.com/office/drawing/2014/main" id="{E1400EEE-EBB7-4E65-A26E-7657E4283A5F}"/>
              </a:ext>
            </a:extLst>
          </p:cNvPr>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12" name="Espace réservé du pied de page 4">
            <a:extLst>
              <a:ext uri="{FF2B5EF4-FFF2-40B4-BE49-F238E27FC236}">
                <a16:creationId xmlns:a16="http://schemas.microsoft.com/office/drawing/2014/main" id="{2FEBAD64-8976-478A-ABB2-CD202773696E}"/>
              </a:ext>
            </a:extLst>
          </p:cNvPr>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3926" r:id="rId1"/>
    <p:sldLayoutId id="2147483878" r:id="rId2"/>
    <p:sldLayoutId id="2147483877" r:id="rId3"/>
    <p:sldLayoutId id="2147483876" r:id="rId4"/>
    <p:sldLayoutId id="2147483875" r:id="rId5"/>
    <p:sldLayoutId id="2147483874" r:id="rId6"/>
    <p:sldLayoutId id="2147483873" r:id="rId7"/>
    <p:sldLayoutId id="2147483872" r:id="rId8"/>
    <p:sldLayoutId id="2147483871" r:id="rId9"/>
    <p:sldLayoutId id="2147483870" r:id="rId10"/>
    <p:sldLayoutId id="2147483869" r:id="rId11"/>
    <p:sldLayoutId id="2147483868" r:id="rId12"/>
    <p:sldLayoutId id="2147483927" r:id="rId13"/>
    <p:sldLayoutId id="2147483928"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Image 2">
            <a:extLst>
              <a:ext uri="{FF2B5EF4-FFF2-40B4-BE49-F238E27FC236}">
                <a16:creationId xmlns:a16="http://schemas.microsoft.com/office/drawing/2014/main" id="{F2F462BE-828E-4C96-9ABE-AE08AE800139}"/>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5400"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3174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A998C9E5-C963-4545-9F40-A24BE04636E6}"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31751" name="Image 11"/>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pied de page 4">
            <a:extLst>
              <a:ext uri="{FF2B5EF4-FFF2-40B4-BE49-F238E27FC236}">
                <a16:creationId xmlns:a16="http://schemas.microsoft.com/office/drawing/2014/main" id="{B1CABA4D-AF73-46BF-86C5-D176591813AE}"/>
              </a:ext>
            </a:extLst>
          </p:cNvPr>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
        <p:nvSpPr>
          <p:cNvPr id="12" name="Espace réservé du pied de page 4">
            <a:extLst>
              <a:ext uri="{FF2B5EF4-FFF2-40B4-BE49-F238E27FC236}">
                <a16:creationId xmlns:a16="http://schemas.microsoft.com/office/drawing/2014/main" id="{DAAA3DC1-1B1F-4B1E-BEB9-4D6CC4106D3F}"/>
              </a:ext>
            </a:extLst>
          </p:cNvPr>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Tree>
  </p:cSld>
  <p:clrMap bg1="lt1" tx1="dk1" bg2="lt2" tx2="dk2" accent1="accent1" accent2="accent2" accent3="accent3" accent4="accent4" accent5="accent5" accent6="accent6" hlink="hlink" folHlink="folHlink"/>
  <p:sldLayoutIdLst>
    <p:sldLayoutId id="2147483929" r:id="rId1"/>
    <p:sldLayoutId id="2147483889" r:id="rId2"/>
    <p:sldLayoutId id="2147483888" r:id="rId3"/>
    <p:sldLayoutId id="2147483887" r:id="rId4"/>
    <p:sldLayoutId id="2147483886" r:id="rId5"/>
    <p:sldLayoutId id="2147483885" r:id="rId6"/>
    <p:sldLayoutId id="2147483884" r:id="rId7"/>
    <p:sldLayoutId id="2147483883" r:id="rId8"/>
    <p:sldLayoutId id="2147483882" r:id="rId9"/>
    <p:sldLayoutId id="2147483881" r:id="rId10"/>
    <p:sldLayoutId id="2147483880" r:id="rId11"/>
    <p:sldLayoutId id="2147483879" r:id="rId12"/>
    <p:sldLayoutId id="2147483930" r:id="rId13"/>
    <p:sldLayoutId id="2147483931" r:id="rId14"/>
    <p:sldLayoutId id="2147484268" r:id="rId15"/>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62467"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03107DBA-CA34-4946-9D7E-284FD0EF0D4B}"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62470" name="Image 11"/>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4">
            <a:extLst>
              <a:ext uri="{FF2B5EF4-FFF2-40B4-BE49-F238E27FC236}">
                <a16:creationId xmlns:a16="http://schemas.microsoft.com/office/drawing/2014/main" id="{74A8A210-3708-4F9F-8488-2CE3FBEFFC6B}"/>
              </a:ext>
            </a:extLst>
          </p:cNvPr>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10" name="Espace réservé du pied de page 4">
            <a:extLst>
              <a:ext uri="{FF2B5EF4-FFF2-40B4-BE49-F238E27FC236}">
                <a16:creationId xmlns:a16="http://schemas.microsoft.com/office/drawing/2014/main" id="{63717843-B5CD-4884-AF84-68235F523E1B}"/>
              </a:ext>
            </a:extLst>
          </p:cNvPr>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cSld>
  <p:clrMap bg1="lt1" tx1="dk1" bg2="lt2" tx2="dk2" accent1="accent1" accent2="accent2" accent3="accent3" accent4="accent4" accent5="accent5" accent6="accent6" hlink="hlink" folHlink="folHlink"/>
  <p:sldLayoutIdLst>
    <p:sldLayoutId id="2147483935" r:id="rId1"/>
    <p:sldLayoutId id="2147483911" r:id="rId2"/>
    <p:sldLayoutId id="2147483910" r:id="rId3"/>
    <p:sldLayoutId id="2147483909" r:id="rId4"/>
    <p:sldLayoutId id="2147483908" r:id="rId5"/>
    <p:sldLayoutId id="2147483907" r:id="rId6"/>
    <p:sldLayoutId id="2147483906" r:id="rId7"/>
    <p:sldLayoutId id="2147483905" r:id="rId8"/>
    <p:sldLayoutId id="2147483904" r:id="rId9"/>
    <p:sldLayoutId id="2147483903" r:id="rId10"/>
    <p:sldLayoutId id="2147483902" r:id="rId11"/>
    <p:sldLayoutId id="2147483901" r:id="rId12"/>
    <p:sldLayoutId id="2147483936" r:id="rId13"/>
    <p:sldLayoutId id="2147483937"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B1D9C8AA-2E9C-41E8-A42B-CEAA2FAB3EEA}"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sp>
        <p:nvSpPr>
          <p:cNvPr id="4" name="Espace réservé du pied de page 4">
            <a:extLst>
              <a:ext uri="{FF2B5EF4-FFF2-40B4-BE49-F238E27FC236}">
                <a16:creationId xmlns:a16="http://schemas.microsoft.com/office/drawing/2014/main" id="{C5779959-8A2A-457C-8B44-C51E1C38D19F}"/>
              </a:ext>
            </a:extLst>
          </p:cNvPr>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
        <p:nvSpPr>
          <p:cNvPr id="5" name="Espace réservé du pied de page 4">
            <a:extLst>
              <a:ext uri="{FF2B5EF4-FFF2-40B4-BE49-F238E27FC236}">
                <a16:creationId xmlns:a16="http://schemas.microsoft.com/office/drawing/2014/main" id="{5B5FB0BA-3FE4-4CC6-8E6A-715E2461E2D2}"/>
              </a:ext>
            </a:extLst>
          </p:cNvPr>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Tree>
  </p:cSld>
  <p:clrMap bg1="lt1" tx1="dk1" bg2="lt2" tx2="dk2" accent1="accent1" accent2="accent2" accent3="accent3" accent4="accent4" accent5="accent5" accent6="accent6" hlink="hlink" folHlink="folHlink"/>
  <p:sldLayoutIdLst>
    <p:sldLayoutId id="2147483938" r:id="rId1"/>
    <p:sldLayoutId id="2147483922" r:id="rId2"/>
    <p:sldLayoutId id="2147483921" r:id="rId3"/>
    <p:sldLayoutId id="2147483920" r:id="rId4"/>
    <p:sldLayoutId id="2147483919" r:id="rId5"/>
    <p:sldLayoutId id="2147483918" r:id="rId6"/>
    <p:sldLayoutId id="2147483917" r:id="rId7"/>
    <p:sldLayoutId id="2147483916" r:id="rId8"/>
    <p:sldLayoutId id="2147483915" r:id="rId9"/>
    <p:sldLayoutId id="2147483914" r:id="rId10"/>
    <p:sldLayoutId id="2147483913" r:id="rId11"/>
    <p:sldLayoutId id="2147483912" r:id="rId12"/>
    <p:sldLayoutId id="2147483939" r:id="rId13"/>
    <p:sldLayoutId id="2147483940"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Image 6"/>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175" y="9331"/>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a:solidFill>
                <a:srgbClr val="95C41D"/>
              </a:solidFill>
            </a:endParaRPr>
          </a:p>
        </p:txBody>
      </p:sp>
      <p:sp>
        <p:nvSpPr>
          <p:cNvPr id="9" name="Ellipse 8"/>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FR" sz="1200"/>
          </a:p>
        </p:txBody>
      </p:sp>
      <p:pic>
        <p:nvPicPr>
          <p:cNvPr id="15369" name="Image 9"/>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texte 2"/>
          <p:cNvSpPr txBox="1">
            <a:spLocks/>
          </p:cNvSpPr>
          <p:nvPr userDrawn="1"/>
        </p:nvSpPr>
        <p:spPr>
          <a:xfrm>
            <a:off x="831851" y="1535723"/>
            <a:ext cx="10515600" cy="4553929"/>
          </a:xfrm>
          <a:prstGeom prst="rect">
            <a:avLst/>
          </a:prstGeom>
        </p:spPr>
        <p:txBody>
          <a:bodyPr>
            <a:normAutofit/>
          </a:bodyPr>
          <a:lstStyle>
            <a:lvl1pPr marL="0" indent="0" algn="l" defTabSz="685800" rtl="0" fontAlgn="base">
              <a:lnSpc>
                <a:spcPct val="90000"/>
              </a:lnSpc>
              <a:spcBef>
                <a:spcPts val="750"/>
              </a:spcBef>
              <a:spcAft>
                <a:spcPct val="0"/>
              </a:spcAft>
              <a:buFont typeface="Arial" panose="020B0604020202020204" pitchFamily="34" charset="0"/>
              <a:buNone/>
              <a:defRPr sz="2000" kern="1200">
                <a:solidFill>
                  <a:srgbClr val="000099"/>
                </a:solidFill>
                <a:latin typeface="Arial" panose="020B0604020202020204" pitchFamily="34" charset="0"/>
                <a:ea typeface="+mn-ea"/>
                <a:cs typeface="Arial" panose="020B0604020202020204" pitchFamily="34" charset="0"/>
              </a:defRPr>
            </a:lvl1pPr>
            <a:lvl2pPr marL="342900" indent="0" algn="l" defTabSz="685800" rtl="0" fontAlgn="base">
              <a:lnSpc>
                <a:spcPct val="90000"/>
              </a:lnSpc>
              <a:spcBef>
                <a:spcPts val="375"/>
              </a:spcBef>
              <a:spcAft>
                <a:spcPct val="0"/>
              </a:spcAft>
              <a:buFont typeface="Arial" panose="020B0604020202020204" pitchFamily="34" charset="0"/>
              <a:buNone/>
              <a:defRPr sz="1500" kern="1200">
                <a:solidFill>
                  <a:schemeClr val="tx1">
                    <a:tint val="75000"/>
                  </a:schemeClr>
                </a:solidFill>
                <a:latin typeface="+mn-lt"/>
                <a:ea typeface="+mn-ea"/>
                <a:cs typeface="Arial" panose="020B0604020202020204" pitchFamily="34" charset="0"/>
              </a:defRPr>
            </a:lvl2pPr>
            <a:lvl3pPr marL="685800" indent="0" algn="l" defTabSz="685800" rtl="0" fontAlgn="base">
              <a:lnSpc>
                <a:spcPct val="90000"/>
              </a:lnSpc>
              <a:spcBef>
                <a:spcPts val="375"/>
              </a:spcBef>
              <a:spcAft>
                <a:spcPct val="0"/>
              </a:spcAft>
              <a:buFont typeface="Arial" panose="020B0604020202020204" pitchFamily="34" charset="0"/>
              <a:buNone/>
              <a:defRPr sz="1350" kern="1200">
                <a:solidFill>
                  <a:schemeClr val="tx1">
                    <a:tint val="75000"/>
                  </a:schemeClr>
                </a:solidFill>
                <a:latin typeface="+mn-lt"/>
                <a:ea typeface="+mn-ea"/>
                <a:cs typeface="Arial" panose="020B0604020202020204" pitchFamily="34" charset="0"/>
              </a:defRPr>
            </a:lvl3pPr>
            <a:lvl4pPr marL="1028700" indent="0" algn="l" defTabSz="685800" rtl="0" fontAlgn="base">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n-ea"/>
                <a:cs typeface="Arial" panose="020B0604020202020204" pitchFamily="34" charset="0"/>
              </a:defRPr>
            </a:lvl4pPr>
            <a:lvl5pPr marL="1371600" indent="0" algn="l" defTabSz="685800" rtl="0" fontAlgn="base">
              <a:lnSpc>
                <a:spcPct val="90000"/>
              </a:lnSpc>
              <a:spcBef>
                <a:spcPts val="375"/>
              </a:spcBef>
              <a:spcAft>
                <a:spcPct val="0"/>
              </a:spcAft>
              <a:buFont typeface="Arial" panose="020B0604020202020204" pitchFamily="34" charset="0"/>
              <a:buNone/>
              <a:defRPr sz="1200" kern="1200">
                <a:solidFill>
                  <a:schemeClr val="tx1">
                    <a:tint val="75000"/>
                  </a:schemeClr>
                </a:solidFill>
                <a:latin typeface="+mn-lt"/>
                <a:ea typeface="+mn-ea"/>
                <a:cs typeface="Arial" panose="020B0604020202020204" pitchFamily="34" charset="0"/>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fr-FR" dirty="0"/>
          </a:p>
        </p:txBody>
      </p:sp>
      <p:sp>
        <p:nvSpPr>
          <p:cNvPr id="11" name="Rectangle 10"/>
          <p:cNvSpPr/>
          <p:nvPr userDrawn="1"/>
        </p:nvSpPr>
        <p:spPr>
          <a:xfrm>
            <a:off x="3175" y="6645348"/>
            <a:ext cx="6096000" cy="230832"/>
          </a:xfrm>
          <a:prstGeom prst="rect">
            <a:avLst/>
          </a:prstGeom>
        </p:spPr>
        <p:txBody>
          <a:bodyPr>
            <a:spAutoFit/>
          </a:bodyPr>
          <a:lstStyle/>
          <a:p>
            <a:pPr eaLnBrk="0" hangingPunct="0"/>
            <a:r>
              <a:rPr lang="fr-FR" sz="900" dirty="0">
                <a:solidFill>
                  <a:prstClr val="black">
                    <a:tint val="75000"/>
                  </a:prstClr>
                </a:solidFill>
                <a:latin typeface="Arial" panose="020B0604020202020204" pitchFamily="34" charset="0"/>
                <a:cs typeface="+mn-cs"/>
              </a:rPr>
              <a:t>Copyright © CDFH - Tous droits d'utilisation et de traduction réservés</a:t>
            </a:r>
          </a:p>
        </p:txBody>
      </p:sp>
      <p:sp>
        <p:nvSpPr>
          <p:cNvPr id="13" name="Rectangle 12"/>
          <p:cNvSpPr/>
          <p:nvPr userDrawn="1"/>
        </p:nvSpPr>
        <p:spPr>
          <a:xfrm>
            <a:off x="7851002" y="6638451"/>
            <a:ext cx="2589170" cy="230832"/>
          </a:xfrm>
          <a:prstGeom prst="rect">
            <a:avLst/>
          </a:prstGeom>
        </p:spPr>
        <p:txBody>
          <a:bodyPr wrap="none">
            <a:spAutoFit/>
          </a:bodyPr>
          <a:lstStyle/>
          <a:p>
            <a:pPr eaLnBrk="0" hangingPunct="0"/>
            <a:r>
              <a:rPr lang="fr-FR" sz="900" dirty="0">
                <a:solidFill>
                  <a:prstClr val="black">
                    <a:tint val="75000"/>
                  </a:prstClr>
                </a:solidFill>
                <a:latin typeface="Arial" panose="020B0604020202020204" pitchFamily="34" charset="0"/>
                <a:cs typeface="+mn-cs"/>
              </a:rPr>
              <a:t>Expertise Prise en charge de la personne âgée</a:t>
            </a:r>
          </a:p>
        </p:txBody>
      </p:sp>
      <p:sp>
        <p:nvSpPr>
          <p:cNvPr id="14" name="Espace réservé du numéro de diapositive 5"/>
          <p:cNvSpPr txBox="1">
            <a:spLocks/>
          </p:cNvSpPr>
          <p:nvPr userDrawn="1"/>
        </p:nvSpPr>
        <p:spPr>
          <a:xfrm>
            <a:off x="11550569" y="6504158"/>
            <a:ext cx="520862"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marL="0" algn="r" defTabSz="914400" rtl="0" eaLnBrk="0" latinLnBrk="0" hangingPunct="0">
              <a:defRPr sz="900" kern="1200">
                <a:solidFill>
                  <a:schemeClr val="tx1"/>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EFF007-BE02-47F9-95CF-16E0FF91A66D}" type="slidenum">
              <a:rPr lang="fr-FR" altLang="fr-FR" smtClean="0"/>
              <a:pPr/>
              <a:t>‹N°›</a:t>
            </a:fld>
            <a:endParaRPr lang="fr-FR" altLang="fr-FR" dirty="0"/>
          </a:p>
        </p:txBody>
      </p:sp>
    </p:spTree>
    <p:extLst>
      <p:ext uri="{BB962C8B-B14F-4D97-AF65-F5344CB8AC3E}">
        <p14:creationId xmlns:p14="http://schemas.microsoft.com/office/powerpoint/2010/main" val="745381468"/>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Lst>
  <p:hf hdr="0" dt="0"/>
  <p:txStyles>
    <p:titleStyle>
      <a:lvl1pPr algn="l" defTabSz="685800" rtl="0" fontAlgn="base">
        <a:lnSpc>
          <a:spcPct val="90000"/>
        </a:lnSpc>
        <a:spcBef>
          <a:spcPct val="0"/>
        </a:spcBef>
        <a:spcAft>
          <a:spcPct val="0"/>
        </a:spcAft>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vl2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2pPr>
      <a:lvl3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3pPr>
      <a:lvl4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4pPr>
      <a:lvl5pPr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5pPr>
      <a:lvl6pPr marL="4572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6pPr>
      <a:lvl7pPr marL="9144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7pPr>
      <a:lvl8pPr marL="13716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8pPr>
      <a:lvl9pPr marL="1828800" algn="l" defTabSz="685800" rtl="0" fontAlgn="base">
        <a:lnSpc>
          <a:spcPct val="90000"/>
        </a:lnSpc>
        <a:spcBef>
          <a:spcPct val="0"/>
        </a:spcBef>
        <a:spcAft>
          <a:spcPct val="0"/>
        </a:spcAft>
        <a:defRPr sz="3300">
          <a:solidFill>
            <a:schemeClr val="bg1"/>
          </a:solidFill>
          <a:latin typeface="Arial" panose="020B0604020202020204" pitchFamily="34" charset="0"/>
          <a:ea typeface="Tahoma" panose="020B0604030504040204" pitchFamily="34" charset="0"/>
          <a:cs typeface="Arial" panose="020B0604020202020204" pitchFamily="34" charset="0"/>
        </a:defRPr>
      </a:lvl9pPr>
    </p:titleStyle>
    <p:bodyStyle>
      <a:lvl1pPr algn="l" defTabSz="685800" rtl="0" fontAlgn="base">
        <a:lnSpc>
          <a:spcPct val="90000"/>
        </a:lnSpc>
        <a:spcBef>
          <a:spcPts val="750"/>
        </a:spcBef>
        <a:spcAft>
          <a:spcPct val="0"/>
        </a:spcAft>
        <a:buFont typeface="Arial" panose="020B0604020202020204" pitchFamily="34" charset="0"/>
        <a:defRPr sz="2100" kern="1200">
          <a:solidFill>
            <a:srgbClr val="2F5597"/>
          </a:solidFill>
          <a:latin typeface="Arial" panose="020B0604020202020204" pitchFamily="34" charset="0"/>
          <a:ea typeface="+mn-ea"/>
          <a:cs typeface="Arial" panose="020B0604020202020204" pitchFamily="34" charset="0"/>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Arial" panose="020B0604020202020204" pitchFamily="34" charset="0"/>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Image 12"/>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16388"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05C322AB-DD74-45A5-9EC0-B05A29E55F54}"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16391" name="Image 11"/>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pied de page 4"/>
          <p:cNvSpPr txBox="1">
            <a:spLocks/>
          </p:cNvSpPr>
          <p:nvPr userDrawn="1"/>
        </p:nvSpPr>
        <p:spPr>
          <a:xfrm>
            <a:off x="7464152" y="652780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12" name="Espace réservé du pied de page 4"/>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extLst>
      <p:ext uri="{BB962C8B-B14F-4D97-AF65-F5344CB8AC3E}">
        <p14:creationId xmlns:p14="http://schemas.microsoft.com/office/powerpoint/2010/main" val="1179733894"/>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14288" y="207963"/>
            <a:ext cx="11825288" cy="742950"/>
          </a:xfrm>
          <a:prstGeom prst="rect">
            <a:avLst/>
          </a:prstGeom>
          <a:solidFill>
            <a:srgbClr val="95C41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rgbClr val="95C41D"/>
              </a:solidFill>
            </a:endParaRPr>
          </a:p>
        </p:txBody>
      </p:sp>
      <p:sp>
        <p:nvSpPr>
          <p:cNvPr id="62467" name="Espace réservé du titre 1"/>
          <p:cNvSpPr>
            <a:spLocks noGrp="1"/>
          </p:cNvSpPr>
          <p:nvPr>
            <p:ph type="title"/>
          </p:nvPr>
        </p:nvSpPr>
        <p:spPr bwMode="auto">
          <a:xfrm>
            <a:off x="2095500" y="-349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1" name="Ellipse 10"/>
          <p:cNvSpPr/>
          <p:nvPr userDrawn="1"/>
        </p:nvSpPr>
        <p:spPr>
          <a:xfrm>
            <a:off x="287338" y="-325438"/>
            <a:ext cx="1808162" cy="18081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p>
        </p:txBody>
      </p:sp>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03107DBA-CA34-4946-9D7E-284FD0EF0D4B}" type="slidenum">
              <a:rPr lang="fr-FR" altLang="fr-FR" sz="900">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pic>
        <p:nvPicPr>
          <p:cNvPr id="62470" name="Image 11"/>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87338" y="-214313"/>
            <a:ext cx="2419350" cy="17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4"/>
          <p:cNvSpPr txBox="1">
            <a:spLocks/>
          </p:cNvSpPr>
          <p:nvPr userDrawn="1"/>
        </p:nvSpPr>
        <p:spPr>
          <a:xfrm>
            <a:off x="8616280" y="6483350"/>
            <a:ext cx="4114800"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Accompagnement en oncologie</a:t>
            </a:r>
          </a:p>
        </p:txBody>
      </p:sp>
      <p:sp>
        <p:nvSpPr>
          <p:cNvPr id="10" name="Espace réservé du pied de page 4"/>
          <p:cNvSpPr txBox="1">
            <a:spLocks/>
          </p:cNvSpPr>
          <p:nvPr userDrawn="1"/>
        </p:nvSpPr>
        <p:spPr>
          <a:xfrm>
            <a:off x="36984" y="6551612"/>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cs typeface="+mn-cs"/>
              </a:rPr>
              <a:t>Copyright © CDFH - Tous droits d'utilisation et de traduction réservés</a:t>
            </a:r>
          </a:p>
        </p:txBody>
      </p:sp>
    </p:spTree>
    <p:extLst>
      <p:ext uri="{BB962C8B-B14F-4D97-AF65-F5344CB8AC3E}">
        <p14:creationId xmlns:p14="http://schemas.microsoft.com/office/powerpoint/2010/main" val="2559312176"/>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1304" name="Text Box 8"/>
          <p:cNvSpPr txBox="1">
            <a:spLocks noChangeArrowheads="1"/>
          </p:cNvSpPr>
          <p:nvPr/>
        </p:nvSpPr>
        <p:spPr bwMode="auto">
          <a:xfrm>
            <a:off x="11664950" y="6619875"/>
            <a:ext cx="706438" cy="228600"/>
          </a:xfrm>
          <a:prstGeom prst="rect">
            <a:avLst/>
          </a:prstGeom>
          <a:noFill/>
          <a:ln>
            <a:noFill/>
          </a:ln>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fld id="{B1D9C8AA-2E9C-41E8-A42B-CEAA2FAB3EEA}" type="slidenum">
              <a:rPr lang="fr-FR" altLang="fr-FR" sz="900">
                <a:solidFill>
                  <a:srgbClr val="000000"/>
                </a:solidFill>
                <a:ea typeface="ＭＳ Ｐゴシック" panose="020B0600070205080204" pitchFamily="34" charset="-128"/>
              </a:rPr>
              <a:pPr eaLnBrk="0" hangingPunct="0"/>
              <a:t>‹N°›</a:t>
            </a:fld>
            <a:r>
              <a:rPr lang="fr-FR" altLang="fr-FR" sz="900">
                <a:solidFill>
                  <a:srgbClr val="969696"/>
                </a:solidFill>
                <a:latin typeface="Times New Roman" panose="02020603050405020304" pitchFamily="18" charset="0"/>
                <a:ea typeface="ＭＳ Ｐゴシック" panose="020B0600070205080204" pitchFamily="34" charset="-128"/>
              </a:rPr>
              <a:t> </a:t>
            </a:r>
          </a:p>
        </p:txBody>
      </p:sp>
      <p:sp>
        <p:nvSpPr>
          <p:cNvPr id="7" name="Espace réservé du pied de page 4"/>
          <p:cNvSpPr txBox="1">
            <a:spLocks/>
          </p:cNvSpPr>
          <p:nvPr userDrawn="1"/>
        </p:nvSpPr>
        <p:spPr>
          <a:xfrm>
            <a:off x="9696400" y="6527800"/>
            <a:ext cx="1882552" cy="365125"/>
          </a:xfrm>
          <a:prstGeom prst="rect">
            <a:avLst/>
          </a:prstGeom>
        </p:spPr>
        <p:txBody>
          <a:bodyPr vert="horz" lIns="91440" tIns="45720" rIns="91440" bIns="45720" rtlCol="0" anchor="ctr"/>
          <a:lstStyle>
            <a:defPPr>
              <a:defRPr lang="fr-FR"/>
            </a:defPPr>
            <a:lvl1pPr algn="ctr"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rPr>
              <a:t>Accompagnement en oncologie</a:t>
            </a:r>
          </a:p>
        </p:txBody>
      </p:sp>
      <p:sp>
        <p:nvSpPr>
          <p:cNvPr id="8" name="Espace réservé du pied de page 4"/>
          <p:cNvSpPr txBox="1">
            <a:spLocks/>
          </p:cNvSpPr>
          <p:nvPr userDrawn="1"/>
        </p:nvSpPr>
        <p:spPr>
          <a:xfrm>
            <a:off x="36984" y="6502159"/>
            <a:ext cx="4114800" cy="365125"/>
          </a:xfrm>
          <a:prstGeom prst="rect">
            <a:avLst/>
          </a:prstGeom>
        </p:spPr>
        <p:txBody>
          <a:bodyPr vert="horz" lIns="91440" tIns="45720" rIns="91440" bIns="45720" rtlCol="0" anchor="ctr"/>
          <a:lstStyle>
            <a:defPPr>
              <a:defRPr lang="fr-FR"/>
            </a:defPPr>
            <a:lvl1pPr algn="l" rtl="0" fontAlgn="base">
              <a:spcBef>
                <a:spcPct val="0"/>
              </a:spcBef>
              <a:spcAft>
                <a:spcPct val="0"/>
              </a:spcAft>
              <a:defRPr sz="900" kern="1200">
                <a:solidFill>
                  <a:schemeClr val="tx1">
                    <a:tint val="75000"/>
                  </a:schemeClr>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pPr eaLnBrk="0" hangingPunct="0"/>
            <a:r>
              <a:rPr lang="fr-FR" dirty="0">
                <a:solidFill>
                  <a:prstClr val="black">
                    <a:tint val="75000"/>
                  </a:prstClr>
                </a:solidFill>
                <a:latin typeface="Arial" panose="020B0604020202020204" pitchFamily="34" charset="0"/>
              </a:rPr>
              <a:t>Copyright © CDFH - Tous droits d'utilisation et de traduction réservés</a:t>
            </a:r>
          </a:p>
        </p:txBody>
      </p:sp>
    </p:spTree>
    <p:extLst>
      <p:ext uri="{BB962C8B-B14F-4D97-AF65-F5344CB8AC3E}">
        <p14:creationId xmlns:p14="http://schemas.microsoft.com/office/powerpoint/2010/main" val="3700248631"/>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Lst>
  <p:hf sldNum="0" hdr="0" dt="0"/>
  <p:txStyles>
    <p:titleStyle>
      <a:lvl1pPr algn="ctr" rtl="0" eaLnBrk="0" fontAlgn="base" hangingPunct="0">
        <a:spcBef>
          <a:spcPct val="0"/>
        </a:spcBef>
        <a:spcAft>
          <a:spcPct val="0"/>
        </a:spcAft>
        <a:defRPr sz="3200" b="1" kern="1200">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panose="020B0604020202020204" pitchFamily="34" charset="0"/>
        </a:defRPr>
      </a:lvl2pPr>
      <a:lvl3pPr algn="ctr" rtl="0" eaLnBrk="0" fontAlgn="base" hangingPunct="0">
        <a:spcBef>
          <a:spcPct val="0"/>
        </a:spcBef>
        <a:spcAft>
          <a:spcPct val="0"/>
        </a:spcAft>
        <a:defRPr sz="3200" b="1">
          <a:solidFill>
            <a:schemeClr val="tx2"/>
          </a:solidFill>
          <a:latin typeface="Arial" panose="020B0604020202020204" pitchFamily="34" charset="0"/>
        </a:defRPr>
      </a:lvl3pPr>
      <a:lvl4pPr algn="ctr" rtl="0" eaLnBrk="0" fontAlgn="base" hangingPunct="0">
        <a:spcBef>
          <a:spcPct val="0"/>
        </a:spcBef>
        <a:spcAft>
          <a:spcPct val="0"/>
        </a:spcAft>
        <a:defRPr sz="3200" b="1">
          <a:solidFill>
            <a:schemeClr val="tx2"/>
          </a:solidFill>
          <a:latin typeface="Arial" panose="020B0604020202020204" pitchFamily="34" charset="0"/>
        </a:defRPr>
      </a:lvl4pPr>
      <a:lvl5pPr algn="ctr" rtl="0" eaLnBrk="0" fontAlgn="base" hangingPunct="0">
        <a:spcBef>
          <a:spcPct val="0"/>
        </a:spcBef>
        <a:spcAft>
          <a:spcPct val="0"/>
        </a:spcAft>
        <a:defRPr sz="3200" b="1">
          <a:solidFill>
            <a:schemeClr val="tx2"/>
          </a:solidFill>
          <a:latin typeface="Arial" panose="020B0604020202020204" pitchFamily="34" charset="0"/>
        </a:defRPr>
      </a:lvl5pPr>
      <a:lvl6pPr marL="457200" algn="ctr" rtl="0" fontAlgn="base">
        <a:spcBef>
          <a:spcPct val="0"/>
        </a:spcBef>
        <a:spcAft>
          <a:spcPct val="0"/>
        </a:spcAft>
        <a:defRPr sz="3200" b="1">
          <a:solidFill>
            <a:schemeClr val="tx2"/>
          </a:solidFill>
          <a:latin typeface="Arial" panose="020B0604020202020204" pitchFamily="34" charset="0"/>
        </a:defRPr>
      </a:lvl6pPr>
      <a:lvl7pPr marL="914400" algn="ctr" rtl="0" fontAlgn="base">
        <a:spcBef>
          <a:spcPct val="0"/>
        </a:spcBef>
        <a:spcAft>
          <a:spcPct val="0"/>
        </a:spcAft>
        <a:defRPr sz="3200" b="1">
          <a:solidFill>
            <a:schemeClr val="tx2"/>
          </a:solidFill>
          <a:latin typeface="Arial" panose="020B0604020202020204" pitchFamily="34" charset="0"/>
        </a:defRPr>
      </a:lvl7pPr>
      <a:lvl8pPr marL="1371600" algn="ctr" rtl="0" fontAlgn="base">
        <a:spcBef>
          <a:spcPct val="0"/>
        </a:spcBef>
        <a:spcAft>
          <a:spcPct val="0"/>
        </a:spcAft>
        <a:defRPr sz="3200" b="1">
          <a:solidFill>
            <a:schemeClr val="tx2"/>
          </a:solidFill>
          <a:latin typeface="Arial" panose="020B0604020202020204" pitchFamily="34" charset="0"/>
        </a:defRPr>
      </a:lvl8pPr>
      <a:lvl9pPr marL="1828800" algn="ctr" rtl="0" fontAlgn="base">
        <a:spcBef>
          <a:spcPct val="0"/>
        </a:spcBef>
        <a:spcAft>
          <a:spcPct val="0"/>
        </a:spcAft>
        <a:defRPr sz="32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6.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7.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102.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98.xml"/><Relationship Id="rId1" Type="http://schemas.openxmlformats.org/officeDocument/2006/relationships/slideLayout" Target="../slideLayouts/slideLayout42.xml"/><Relationship Id="rId5" Type="http://schemas.openxmlformats.org/officeDocument/2006/relationships/image" Target="../media/image12.png"/><Relationship Id="rId4" Type="http://schemas.openxmlformats.org/officeDocument/2006/relationships/image" Target="../media/image43.jpeg"/></Relationships>
</file>

<file path=ppt/slides/_rels/slide103.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99.xml"/><Relationship Id="rId1" Type="http://schemas.openxmlformats.org/officeDocument/2006/relationships/slideLayout" Target="../slideLayouts/slideLayout36.xml"/><Relationship Id="rId4" Type="http://schemas.openxmlformats.org/officeDocument/2006/relationships/image" Target="../media/image43.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0.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1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1.xml"/><Relationship Id="rId1" Type="http://schemas.openxmlformats.org/officeDocument/2006/relationships/slideLayout" Target="../slideLayouts/slideLayout36.xml"/></Relationships>
</file>

<file path=ppt/slides/_rels/slide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2.xml"/><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3.xml"/><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4.xml"/><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5.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hyperlink" Target="http://fr.123rf.com/photo_18510973_image-d-un-crabe-sur-fond-blanc.html?term=dessin%20crabe%20cancer"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106.xml"/><Relationship Id="rId1" Type="http://schemas.openxmlformats.org/officeDocument/2006/relationships/slideLayout" Target="../slideLayouts/slideLayout36.xml"/><Relationship Id="rId5" Type="http://schemas.openxmlformats.org/officeDocument/2006/relationships/image" Target="../media/image23.png"/><Relationship Id="rId4" Type="http://schemas.openxmlformats.org/officeDocument/2006/relationships/image" Target="../media/image43.jpeg"/></Relationships>
</file>

<file path=ppt/slides/_rels/slide111.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107.xml"/><Relationship Id="rId1" Type="http://schemas.openxmlformats.org/officeDocument/2006/relationships/slideLayout" Target="../slideLayouts/slideLayout36.xml"/><Relationship Id="rId4" Type="http://schemas.openxmlformats.org/officeDocument/2006/relationships/image" Target="../media/image43.jpeg"/></Relationships>
</file>

<file path=ppt/slides/_rels/slide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8.xml"/><Relationship Id="rId1" Type="http://schemas.openxmlformats.org/officeDocument/2006/relationships/slideLayout" Target="../slideLayouts/slideLayout42.xml"/></Relationships>
</file>

<file path=ppt/slides/_rels/slide1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9.xml"/><Relationship Id="rId1" Type="http://schemas.openxmlformats.org/officeDocument/2006/relationships/slideLayout" Target="../slideLayouts/slideLayout65.xml"/><Relationship Id="rId5" Type="http://schemas.openxmlformats.org/officeDocument/2006/relationships/image" Target="../media/image78.png"/><Relationship Id="rId4" Type="http://schemas.openxmlformats.org/officeDocument/2006/relationships/image" Target="../media/image77.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1.xml"/><Relationship Id="rId1" Type="http://schemas.openxmlformats.org/officeDocument/2006/relationships/slideLayout" Target="../slideLayouts/slideLayout36.xml"/><Relationship Id="rId4" Type="http://schemas.openxmlformats.org/officeDocument/2006/relationships/image" Target="../media/image79.png"/></Relationships>
</file>

<file path=ppt/slides/_rels/slide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2.xml"/><Relationship Id="rId1" Type="http://schemas.openxmlformats.org/officeDocument/2006/relationships/slideLayout" Target="../slideLayouts/slideLayout36.xml"/><Relationship Id="rId4" Type="http://schemas.openxmlformats.org/officeDocument/2006/relationships/image" Target="../media/image80.jpeg"/></Relationships>
</file>

<file path=ppt/slides/_rels/slide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3.xml"/><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4.xml"/><Relationship Id="rId1" Type="http://schemas.openxmlformats.org/officeDocument/2006/relationships/slideLayout" Target="../slideLayouts/slideLayout3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5.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2.xml"/><Relationship Id="rId7" Type="http://schemas.openxmlformats.org/officeDocument/2006/relationships/image" Target="../media/image34.jpeg"/><Relationship Id="rId12" Type="http://schemas.openxmlformats.org/officeDocument/2006/relationships/image" Target="../media/image31.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3.png"/><Relationship Id="rId11" Type="http://schemas.openxmlformats.org/officeDocument/2006/relationships/oleObject" Target="../embeddings/oleObject2.bin"/><Relationship Id="rId5" Type="http://schemas.openxmlformats.org/officeDocument/2006/relationships/image" Target="../media/image32.png"/><Relationship Id="rId10" Type="http://schemas.openxmlformats.org/officeDocument/2006/relationships/image" Target="../media/image35.jpeg"/><Relationship Id="rId4" Type="http://schemas.openxmlformats.org/officeDocument/2006/relationships/image" Target="../media/image12.png"/><Relationship Id="rId9" Type="http://schemas.openxmlformats.org/officeDocument/2006/relationships/image" Target="../media/image30.emf"/></Relationships>
</file>

<file path=ppt/slides/_rels/slide1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6.xml"/><Relationship Id="rId1" Type="http://schemas.openxmlformats.org/officeDocument/2006/relationships/slideLayout" Target="../slideLayouts/slideLayout36.xml"/><Relationship Id="rId4" Type="http://schemas.openxmlformats.org/officeDocument/2006/relationships/image" Target="../media/image81.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7.xml"/><Relationship Id="rId1" Type="http://schemas.openxmlformats.org/officeDocument/2006/relationships/slideLayout" Target="../slideLayouts/slideLayout36.xml"/><Relationship Id="rId4" Type="http://schemas.openxmlformats.org/officeDocument/2006/relationships/image" Target="../media/image82.png"/></Relationships>
</file>

<file path=ppt/slides/_rels/slide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8.xml"/><Relationship Id="rId1" Type="http://schemas.openxmlformats.org/officeDocument/2006/relationships/slideLayout" Target="../slideLayouts/slideLayout36.xml"/><Relationship Id="rId4" Type="http://schemas.openxmlformats.org/officeDocument/2006/relationships/image" Target="../media/image8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9.xml"/><Relationship Id="rId1" Type="http://schemas.openxmlformats.org/officeDocument/2006/relationships/slideLayout" Target="../slideLayouts/slideLayout36.xml"/><Relationship Id="rId4" Type="http://schemas.openxmlformats.org/officeDocument/2006/relationships/image" Target="../media/image84.jpeg"/></Relationships>
</file>

<file path=ppt/slides/_rels/slide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0.xml"/><Relationship Id="rId1" Type="http://schemas.openxmlformats.org/officeDocument/2006/relationships/slideLayout" Target="../slideLayouts/slideLayout36.xml"/></Relationships>
</file>

<file path=ppt/slides/_rels/slide1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1.xml"/><Relationship Id="rId1" Type="http://schemas.openxmlformats.org/officeDocument/2006/relationships/slideLayout" Target="../slideLayouts/slideLayout3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2.xml"/><Relationship Id="rId1" Type="http://schemas.openxmlformats.org/officeDocument/2006/relationships/slideLayout" Target="../slideLayouts/slideLayout36.xml"/><Relationship Id="rId5" Type="http://schemas.openxmlformats.org/officeDocument/2006/relationships/image" Target="../media/image85.jpeg"/><Relationship Id="rId4" Type="http://schemas.openxmlformats.org/officeDocument/2006/relationships/hyperlink" Target="http://fr.123rf.com/photo_6960856_.html?term=personne%20transpirant"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3.xml"/><Relationship Id="rId1" Type="http://schemas.openxmlformats.org/officeDocument/2006/relationships/slideLayout" Target="../slideLayouts/slideLayout3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4.xml"/><Relationship Id="rId1" Type="http://schemas.openxmlformats.org/officeDocument/2006/relationships/slideLayout" Target="../slideLayouts/slideLayout36.xml"/></Relationships>
</file>

<file path=ppt/slides/_rels/slide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5.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6.xml"/><Relationship Id="rId1" Type="http://schemas.openxmlformats.org/officeDocument/2006/relationships/slideLayout" Target="../slideLayouts/slideLayout36.xml"/></Relationships>
</file>

<file path=ppt/slides/_rels/slide131.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127.xml"/><Relationship Id="rId1" Type="http://schemas.openxmlformats.org/officeDocument/2006/relationships/slideLayout" Target="../slideLayouts/slideLayout36.xml"/><Relationship Id="rId4" Type="http://schemas.openxmlformats.org/officeDocument/2006/relationships/image" Target="../media/image43.jpeg"/></Relationships>
</file>

<file path=ppt/slides/_rels/slide132.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128.xml"/><Relationship Id="rId1" Type="http://schemas.openxmlformats.org/officeDocument/2006/relationships/slideLayout" Target="../slideLayouts/slideLayout36.xml"/><Relationship Id="rId4" Type="http://schemas.openxmlformats.org/officeDocument/2006/relationships/image" Target="../media/image43.jpeg"/></Relationships>
</file>

<file path=ppt/slides/_rels/slide1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9.xml"/><Relationship Id="rId1" Type="http://schemas.openxmlformats.org/officeDocument/2006/relationships/slideLayout" Target="../slideLayouts/slideLayout5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0.xml"/><Relationship Id="rId1" Type="http://schemas.openxmlformats.org/officeDocument/2006/relationships/slideLayout" Target="../slideLayouts/slideLayout44.xml"/></Relationships>
</file>

<file path=ppt/slides/_rels/slide135.xml.rels><?xml version="1.0" encoding="UTF-8" standalone="yes"?>
<Relationships xmlns="http://schemas.openxmlformats.org/package/2006/relationships"><Relationship Id="rId13" Type="http://schemas.openxmlformats.org/officeDocument/2006/relationships/image" Target="../media/image96.png"/><Relationship Id="rId18" Type="http://schemas.openxmlformats.org/officeDocument/2006/relationships/image" Target="../media/image101.png"/><Relationship Id="rId26" Type="http://schemas.openxmlformats.org/officeDocument/2006/relationships/image" Target="../media/image109.png"/><Relationship Id="rId3" Type="http://schemas.openxmlformats.org/officeDocument/2006/relationships/image" Target="../media/image86.png"/><Relationship Id="rId21" Type="http://schemas.openxmlformats.org/officeDocument/2006/relationships/image" Target="../media/image104.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png"/><Relationship Id="rId33" Type="http://schemas.openxmlformats.org/officeDocument/2006/relationships/image" Target="../media/image116.png"/><Relationship Id="rId2" Type="http://schemas.openxmlformats.org/officeDocument/2006/relationships/notesSlide" Target="../notesSlides/notesSlide131.xml"/><Relationship Id="rId16" Type="http://schemas.openxmlformats.org/officeDocument/2006/relationships/image" Target="../media/image99.png"/><Relationship Id="rId20" Type="http://schemas.openxmlformats.org/officeDocument/2006/relationships/image" Target="../media/image103.png"/><Relationship Id="rId29" Type="http://schemas.openxmlformats.org/officeDocument/2006/relationships/image" Target="../media/image112.png"/><Relationship Id="rId1" Type="http://schemas.openxmlformats.org/officeDocument/2006/relationships/slideLayout" Target="../slideLayouts/slideLayout114.xml"/><Relationship Id="rId6" Type="http://schemas.openxmlformats.org/officeDocument/2006/relationships/image" Target="../media/image89.png"/><Relationship Id="rId11" Type="http://schemas.openxmlformats.org/officeDocument/2006/relationships/image" Target="../media/image94.png"/><Relationship Id="rId24" Type="http://schemas.openxmlformats.org/officeDocument/2006/relationships/image" Target="../media/image107.png"/><Relationship Id="rId32" Type="http://schemas.openxmlformats.org/officeDocument/2006/relationships/image" Target="../media/image115.png"/><Relationship Id="rId5" Type="http://schemas.openxmlformats.org/officeDocument/2006/relationships/image" Target="../media/image88.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11.png"/><Relationship Id="rId10" Type="http://schemas.openxmlformats.org/officeDocument/2006/relationships/image" Target="../media/image93.png"/><Relationship Id="rId19" Type="http://schemas.openxmlformats.org/officeDocument/2006/relationships/image" Target="../media/image102.png"/><Relationship Id="rId31" Type="http://schemas.openxmlformats.org/officeDocument/2006/relationships/image" Target="../media/image114.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110.png"/><Relationship Id="rId30" Type="http://schemas.openxmlformats.org/officeDocument/2006/relationships/image" Target="../media/image113.png"/><Relationship Id="rId8" Type="http://schemas.openxmlformats.org/officeDocument/2006/relationships/image" Target="../media/image91.png"/></Relationships>
</file>

<file path=ppt/slides/_rels/slide1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2.xml"/><Relationship Id="rId1" Type="http://schemas.openxmlformats.org/officeDocument/2006/relationships/slideLayout" Target="../slideLayouts/slideLayout4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3.xml"/><Relationship Id="rId1" Type="http://schemas.openxmlformats.org/officeDocument/2006/relationships/slideLayout" Target="../slideLayouts/slideLayout36.xml"/><Relationship Id="rId4" Type="http://schemas.openxmlformats.org/officeDocument/2006/relationships/image" Target="../media/image117.png"/></Relationships>
</file>

<file path=ppt/slides/_rels/slide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4.xml"/><Relationship Id="rId1" Type="http://schemas.openxmlformats.org/officeDocument/2006/relationships/slideLayout" Target="../slideLayouts/slideLayout36.xml"/><Relationship Id="rId4" Type="http://schemas.openxmlformats.org/officeDocument/2006/relationships/image" Target="../media/image66.png"/></Relationships>
</file>

<file path=ppt/slides/_rels/slide1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5.xml"/><Relationship Id="rId1" Type="http://schemas.openxmlformats.org/officeDocument/2006/relationships/slideLayout" Target="../slideLayouts/slideLayout36.xm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0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0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00.xml"/></Relationships>
</file>

<file path=ppt/slides/_rels/slide1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9.xml"/><Relationship Id="rId1" Type="http://schemas.openxmlformats.org/officeDocument/2006/relationships/slideLayout" Target="../slideLayouts/slideLayout4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0.xml"/><Relationship Id="rId1" Type="http://schemas.openxmlformats.org/officeDocument/2006/relationships/slideLayout" Target="../slideLayouts/slideLayout42.xml"/></Relationships>
</file>

<file path=ppt/slides/_rels/slide1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1.xml"/><Relationship Id="rId1" Type="http://schemas.openxmlformats.org/officeDocument/2006/relationships/slideLayout" Target="../slideLayouts/slideLayout51.xml"/><Relationship Id="rId4" Type="http://schemas.openxmlformats.org/officeDocument/2006/relationships/image" Target="../media/image23.png"/></Relationships>
</file>

<file path=ppt/slides/_rels/slide1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2.xml"/><Relationship Id="rId1" Type="http://schemas.openxmlformats.org/officeDocument/2006/relationships/slideLayout" Target="../slideLayouts/slideLayout114.xml"/></Relationships>
</file>

<file path=ppt/slides/_rels/slide1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3.xml"/><Relationship Id="rId1" Type="http://schemas.openxmlformats.org/officeDocument/2006/relationships/slideLayout" Target="../slideLayouts/slideLayout51.xml"/></Relationships>
</file>

<file path=ppt/slides/_rels/slide148.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notesSlide" Target="../notesSlides/notesSlide144.xml"/><Relationship Id="rId1" Type="http://schemas.openxmlformats.org/officeDocument/2006/relationships/slideLayout" Target="../slideLayouts/slideLayout51.xml"/><Relationship Id="rId6" Type="http://schemas.openxmlformats.org/officeDocument/2006/relationships/hyperlink" Target="http://www.homeoandcare.com/" TargetMode="External"/><Relationship Id="rId5" Type="http://schemas.openxmlformats.org/officeDocument/2006/relationships/image" Target="../media/image120.png"/><Relationship Id="rId4" Type="http://schemas.openxmlformats.org/officeDocument/2006/relationships/image" Target="../media/image119.png"/></Relationships>
</file>

<file path=ppt/slides/_rels/slide14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5.xml"/><Relationship Id="rId1" Type="http://schemas.openxmlformats.org/officeDocument/2006/relationships/slideLayout" Target="../slideLayouts/slideLayout51.xml"/><Relationship Id="rId5" Type="http://schemas.openxmlformats.org/officeDocument/2006/relationships/image" Target="../media/image124.jpg"/><Relationship Id="rId4" Type="http://schemas.openxmlformats.org/officeDocument/2006/relationships/image" Target="../media/image12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6.xml"/><Relationship Id="rId1" Type="http://schemas.openxmlformats.org/officeDocument/2006/relationships/slideLayout" Target="../slideLayouts/slideLayout100.xml"/><Relationship Id="rId4" Type="http://schemas.openxmlformats.org/officeDocument/2006/relationships/image" Target="../media/image126.png"/></Relationships>
</file>

<file path=ppt/slides/_rels/slide1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7.xml"/><Relationship Id="rId1" Type="http://schemas.openxmlformats.org/officeDocument/2006/relationships/slideLayout" Target="../slideLayouts/slideLayout51.xml"/><Relationship Id="rId4" Type="http://schemas.openxmlformats.org/officeDocument/2006/relationships/image" Target="../media/image128.png"/></Relationships>
</file>

<file path=ppt/slides/_rels/slide15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48.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hyperlink" Target="http://fr.123rf.com/photo_22175861_un-personnage-humain-3d-une-marque-de-fond-de-question.html?term=point%20d%20interrogation"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6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3.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39.jpeg"/><Relationship Id="rId5" Type="http://schemas.openxmlformats.org/officeDocument/2006/relationships/hyperlink" Target="http://fr.123rf.com/photo_17132367_3d-personnes--homme-les-personnes-poussant-une-fl-che.html?term=fl&#232;che" TargetMode="Externa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95.xml"/><Relationship Id="rId1" Type="http://schemas.openxmlformats.org/officeDocument/2006/relationships/vmlDrawing" Target="../drawings/vmlDrawing2.vml"/><Relationship Id="rId5" Type="http://schemas.openxmlformats.org/officeDocument/2006/relationships/image" Target="../media/image45.emf"/><Relationship Id="rId4" Type="http://schemas.openxmlformats.org/officeDocument/2006/relationships/image" Target="../media/image44.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36.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40.xml"/><Relationship Id="rId1" Type="http://schemas.openxmlformats.org/officeDocument/2006/relationships/slideLayout" Target="../slideLayouts/slideLayout36.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41.xml"/><Relationship Id="rId1" Type="http://schemas.openxmlformats.org/officeDocument/2006/relationships/slideLayout" Target="../slideLayouts/slideLayout189.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36.xml"/><Relationship Id="rId5" Type="http://schemas.openxmlformats.org/officeDocument/2006/relationships/image" Target="../media/image12.pn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3.xml"/></Relationships>
</file>

<file path=ppt/slides/_rels/slide46.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45.xml"/><Relationship Id="rId1" Type="http://schemas.openxmlformats.org/officeDocument/2006/relationships/slideLayout" Target="../slideLayouts/slideLayout22.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42.xml"/><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36.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png"/><Relationship Id="rId7" Type="http://schemas.openxmlformats.org/officeDocument/2006/relationships/image" Target="../media/image54.png"/><Relationship Id="rId12"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36.xml"/><Relationship Id="rId6" Type="http://schemas.openxmlformats.org/officeDocument/2006/relationships/image" Target="../media/image53.png"/><Relationship Id="rId11" Type="http://schemas.openxmlformats.org/officeDocument/2006/relationships/image" Target="../media/image59.png"/><Relationship Id="rId5" Type="http://schemas.openxmlformats.org/officeDocument/2006/relationships/image" Target="../media/image52.png"/><Relationship Id="rId10" Type="http://schemas.openxmlformats.org/officeDocument/2006/relationships/image" Target="../media/image58.png"/><Relationship Id="rId4" Type="http://schemas.openxmlformats.org/officeDocument/2006/relationships/image" Target="../media/image51.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3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60.xml"/><Relationship Id="rId1" Type="http://schemas.openxmlformats.org/officeDocument/2006/relationships/slideLayout" Target="../slideLayouts/slideLayout36.xml"/><Relationship Id="rId5" Type="http://schemas.openxmlformats.org/officeDocument/2006/relationships/image" Target="../media/image23.png"/><Relationship Id="rId4" Type="http://schemas.openxmlformats.org/officeDocument/2006/relationships/image" Target="../media/image43.jpeg"/></Relationships>
</file>

<file path=ppt/slides/_rels/slide62.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61.xml"/><Relationship Id="rId1" Type="http://schemas.openxmlformats.org/officeDocument/2006/relationships/slideLayout" Target="../slideLayouts/slideLayout218.xml"/><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42.xml"/><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16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7.xml"/><Relationship Id="rId1" Type="http://schemas.openxmlformats.org/officeDocument/2006/relationships/slideLayout" Target="../slideLayouts/slideLayout218.xml"/><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8.xml"/><Relationship Id="rId1" Type="http://schemas.openxmlformats.org/officeDocument/2006/relationships/slideLayout" Target="../slideLayouts/slideLayout218.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7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218.xm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18.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51.xml"/><Relationship Id="rId5" Type="http://schemas.openxmlformats.org/officeDocument/2006/relationships/image" Target="../media/image23.png"/><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9.xml"/></Relationships>
</file>

<file path=ppt/slides/_rels/slide7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76.xml"/><Relationship Id="rId1" Type="http://schemas.openxmlformats.org/officeDocument/2006/relationships/slideLayout" Target="../slideLayouts/slideLayout16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77.xml"/><Relationship Id="rId1" Type="http://schemas.openxmlformats.org/officeDocument/2006/relationships/slideLayout" Target="../slideLayouts/slideLayout17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8.xml"/><Relationship Id="rId1" Type="http://schemas.openxmlformats.org/officeDocument/2006/relationships/slideLayout" Target="../slideLayouts/slideLayout13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0.xml"/><Relationship Id="rId1" Type="http://schemas.openxmlformats.org/officeDocument/2006/relationships/slideLayout" Target="../slideLayouts/slideLayout44.xml"/></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1.xml"/><Relationship Id="rId1" Type="http://schemas.openxmlformats.org/officeDocument/2006/relationships/slideLayout" Target="../slideLayouts/slideLayout4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18.xml"/></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5.xml"/><Relationship Id="rId1" Type="http://schemas.openxmlformats.org/officeDocument/2006/relationships/slideLayout" Target="../slideLayouts/slideLayout36.xml"/><Relationship Id="rId4" Type="http://schemas.openxmlformats.org/officeDocument/2006/relationships/image" Target="../media/image70.jpeg"/></Relationships>
</file>

<file path=ppt/slides/_rels/slide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6.xml"/><Relationship Id="rId1" Type="http://schemas.openxmlformats.org/officeDocument/2006/relationships/slideLayout" Target="../slideLayouts/slideLayout4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8.xm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9.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0.xml"/><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91.xml"/><Relationship Id="rId1" Type="http://schemas.openxmlformats.org/officeDocument/2006/relationships/slideLayout" Target="../slideLayouts/slideLayout36.xml"/><Relationship Id="rId5" Type="http://schemas.openxmlformats.org/officeDocument/2006/relationships/image" Target="../media/image23.png"/><Relationship Id="rId4" Type="http://schemas.openxmlformats.org/officeDocument/2006/relationships/image" Target="../media/image43.jpeg"/></Relationships>
</file>

<file path=ppt/slides/_rels/slide96.xml.rels><?xml version="1.0" encoding="UTF-8" standalone="yes"?>
<Relationships xmlns="http://schemas.openxmlformats.org/package/2006/relationships"><Relationship Id="rId3" Type="http://schemas.openxmlformats.org/officeDocument/2006/relationships/hyperlink" Target="http://fr.123rf.com/photo_28151665_une-illustration-de-vecteur-de-pharmacien-aidant-une-personne-g-e-dans-la-pharmacie.html?term=drawing%20pharmacist" TargetMode="External"/><Relationship Id="rId2" Type="http://schemas.openxmlformats.org/officeDocument/2006/relationships/notesSlide" Target="../notesSlides/notesSlide92.xml"/><Relationship Id="rId1" Type="http://schemas.openxmlformats.org/officeDocument/2006/relationships/slideLayout" Target="../slideLayouts/slideLayout36.xml"/><Relationship Id="rId4" Type="http://schemas.openxmlformats.org/officeDocument/2006/relationships/image" Target="../media/image43.jpeg"/></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3.xml"/><Relationship Id="rId1" Type="http://schemas.openxmlformats.org/officeDocument/2006/relationships/slideLayout" Target="../slideLayouts/slideLayout42.xml"/></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4.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5.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16150" y="2389188"/>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9570" name="ZoneTexte 7"/>
          <p:cNvSpPr txBox="1">
            <a:spLocks noChangeArrowheads="1"/>
          </p:cNvSpPr>
          <p:nvPr/>
        </p:nvSpPr>
        <p:spPr bwMode="auto">
          <a:xfrm>
            <a:off x="388938" y="2471738"/>
            <a:ext cx="11644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600">
                <a:solidFill>
                  <a:schemeClr val="bg1"/>
                </a:solidFill>
                <a:latin typeface="Arial" panose="020B0604020202020204" pitchFamily="34" charset="0"/>
              </a:rPr>
              <a:t>L’homéopathie au comptoir</a:t>
            </a:r>
          </a:p>
        </p:txBody>
      </p:sp>
      <p:sp>
        <p:nvSpPr>
          <p:cNvPr id="109571" name="ZoneTexte 4"/>
          <p:cNvSpPr txBox="1">
            <a:spLocks noChangeArrowheads="1"/>
          </p:cNvSpPr>
          <p:nvPr/>
        </p:nvSpPr>
        <p:spPr bwMode="auto">
          <a:xfrm>
            <a:off x="2744788" y="3268663"/>
            <a:ext cx="9288462" cy="585787"/>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chemeClr val="bg1"/>
                </a:solidFill>
                <a:latin typeface="Arial" panose="020B0604020202020204" pitchFamily="34" charset="0"/>
              </a:rPr>
              <a:t>Expertise « Accompagnement en oncologie »</a:t>
            </a:r>
          </a:p>
        </p:txBody>
      </p:sp>
      <p:sp>
        <p:nvSpPr>
          <p:cNvPr id="5" name="ZoneTexte 4">
            <a:extLst>
              <a:ext uri="{FF2B5EF4-FFF2-40B4-BE49-F238E27FC236}">
                <a16:creationId xmlns:a16="http://schemas.microsoft.com/office/drawing/2014/main" id="{7B97DEB4-A171-4AFE-B722-97CBDD23459E}"/>
              </a:ext>
            </a:extLst>
          </p:cNvPr>
          <p:cNvSpPr txBox="1"/>
          <p:nvPr/>
        </p:nvSpPr>
        <p:spPr>
          <a:xfrm>
            <a:off x="9952664" y="6488133"/>
            <a:ext cx="2752725" cy="261610"/>
          </a:xfrm>
          <a:prstGeom prst="rect">
            <a:avLst/>
          </a:prstGeom>
          <a:noFill/>
        </p:spPr>
        <p:txBody>
          <a:bodyPr wrap="square" rtlCol="0">
            <a:spAutoFit/>
          </a:bodyPr>
          <a:lstStyle/>
          <a:p>
            <a:r>
              <a:rPr lang="fr-FR" sz="1100" b="1" dirty="0">
                <a:solidFill>
                  <a:schemeClr val="bg1"/>
                </a:solidFill>
                <a:effectLst>
                  <a:outerShdw blurRad="38100" dist="38100" dir="2700000" algn="tl">
                    <a:srgbClr val="000000">
                      <a:alpha val="43137"/>
                    </a:srgbClr>
                  </a:outerShdw>
                </a:effectLst>
              </a:rPr>
              <a:t>V2- Mise à </a:t>
            </a:r>
            <a:r>
              <a:rPr lang="fr-FR" sz="1100" b="1">
                <a:solidFill>
                  <a:schemeClr val="bg1"/>
                </a:solidFill>
                <a:effectLst>
                  <a:outerShdw blurRad="38100" dist="38100" dir="2700000" algn="tl">
                    <a:srgbClr val="000000">
                      <a:alpha val="43137"/>
                    </a:srgbClr>
                  </a:outerShdw>
                </a:effectLst>
              </a:rPr>
              <a:t>jour 12/12/2022</a:t>
            </a:r>
            <a:endParaRPr lang="fr-FR" sz="1100" b="1" dirty="0">
              <a:solidFill>
                <a:schemeClr val="bg1"/>
              </a:solidFill>
              <a:effectLst>
                <a:outerShdw blurRad="38100" dist="38100" dir="2700000" algn="tl">
                  <a:srgbClr val="000000">
                    <a:alpha val="43137"/>
                  </a:srgbClr>
                </a:outerShdw>
              </a:effectLst>
            </a:endParaRPr>
          </a:p>
        </p:txBody>
      </p:sp>
      <p:sp>
        <p:nvSpPr>
          <p:cNvPr id="6" name="ZoneTexte 5">
            <a:extLst>
              <a:ext uri="{FF2B5EF4-FFF2-40B4-BE49-F238E27FC236}">
                <a16:creationId xmlns:a16="http://schemas.microsoft.com/office/drawing/2014/main" id="{03BDB240-AE23-42C7-8139-447EC88E6512}"/>
              </a:ext>
            </a:extLst>
          </p:cNvPr>
          <p:cNvSpPr txBox="1"/>
          <p:nvPr/>
        </p:nvSpPr>
        <p:spPr>
          <a:xfrm>
            <a:off x="119336" y="6488133"/>
            <a:ext cx="2752725" cy="261610"/>
          </a:xfrm>
          <a:prstGeom prst="rect">
            <a:avLst/>
          </a:prstGeom>
          <a:noFill/>
        </p:spPr>
        <p:txBody>
          <a:bodyPr wrap="square" rtlCol="0">
            <a:spAutoFit/>
          </a:bodyPr>
          <a:lstStyle/>
          <a:p>
            <a:r>
              <a:rPr lang="fr-FR" sz="1100" b="1" dirty="0">
                <a:solidFill>
                  <a:srgbClr val="000099"/>
                </a:solidFill>
                <a:effectLst>
                  <a:outerShdw blurRad="38100" dist="38100" dir="2700000" algn="tl">
                    <a:srgbClr val="000000">
                      <a:alpha val="43137"/>
                    </a:srgbClr>
                  </a:outerShdw>
                </a:effectLst>
              </a:rPr>
              <a:t>Classe virtuelle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4878388" y="1782763"/>
            <a:ext cx="2570162" cy="1077912"/>
          </a:xfrm>
          <a:prstGeom prst="rect">
            <a:avLst/>
          </a:prstGeom>
          <a:noFill/>
        </p:spPr>
        <p:txBody>
          <a:bodyPr wrap="none">
            <a:spAutoFit/>
          </a:bodyPr>
          <a:lstStyle/>
          <a:p>
            <a:pPr algn="ctr">
              <a:defRPr/>
            </a:pPr>
            <a:r>
              <a:rPr lang="fr-FR" altLang="fr-FR" sz="3200" b="1" dirty="0">
                <a:solidFill>
                  <a:srgbClr val="FFFFFF"/>
                </a:solidFill>
                <a:latin typeface="+mn-lt"/>
              </a:rPr>
              <a:t>PARTIE 1</a:t>
            </a:r>
          </a:p>
          <a:p>
            <a:pPr algn="ctr">
              <a:defRPr/>
            </a:pPr>
            <a:r>
              <a:rPr lang="fr-FR" altLang="fr-FR" sz="3200" b="1" dirty="0">
                <a:solidFill>
                  <a:srgbClr val="FFFFFF"/>
                </a:solidFill>
                <a:latin typeface="+mn-lt"/>
              </a:rPr>
              <a:t>Les cancers</a:t>
            </a:r>
            <a:endParaRPr lang="fr-FR" sz="3200" dirty="0">
              <a:latin typeface="+mn-lt"/>
            </a:endParaRPr>
          </a:p>
        </p:txBody>
      </p:sp>
      <p:sp>
        <p:nvSpPr>
          <p:cNvPr id="119810" name="Text Box 2"/>
          <p:cNvSpPr txBox="1">
            <a:spLocks noChangeArrowheads="1"/>
          </p:cNvSpPr>
          <p:nvPr/>
        </p:nvSpPr>
        <p:spPr bwMode="auto">
          <a:xfrm>
            <a:off x="4079875" y="4005263"/>
            <a:ext cx="61658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50000"/>
              </a:spcBef>
              <a:buClr>
                <a:srgbClr val="62C400"/>
              </a:buClr>
              <a:buFontTx/>
              <a:buBlip>
                <a:blip r:embed="rId3"/>
              </a:buBlip>
            </a:pPr>
            <a:r>
              <a:rPr lang="fr-FR" altLang="fr-FR" sz="2400">
                <a:solidFill>
                  <a:srgbClr val="000099"/>
                </a:solidFill>
                <a:latin typeface="Arial" panose="020B0604020202020204" pitchFamily="34" charset="0"/>
              </a:rPr>
              <a:t>1.1. Définition</a:t>
            </a:r>
          </a:p>
          <a:p>
            <a:pPr>
              <a:spcBef>
                <a:spcPct val="50000"/>
              </a:spcBef>
              <a:buClr>
                <a:srgbClr val="62C400"/>
              </a:buClr>
              <a:buFontTx/>
              <a:buBlip>
                <a:blip r:embed="rId3"/>
              </a:buBlip>
            </a:pPr>
            <a:r>
              <a:rPr lang="fr-FR" altLang="fr-FR" sz="2400">
                <a:solidFill>
                  <a:srgbClr val="000099"/>
                </a:solidFill>
                <a:latin typeface="Arial" panose="020B0604020202020204" pitchFamily="34" charset="0"/>
              </a:rPr>
              <a:t>1.2. Epidémiologie en France</a:t>
            </a:r>
          </a:p>
          <a:p>
            <a:pPr>
              <a:spcBef>
                <a:spcPct val="50000"/>
              </a:spcBef>
              <a:buClr>
                <a:srgbClr val="62C400"/>
              </a:buClr>
              <a:buFontTx/>
              <a:buBlip>
                <a:blip r:embed="rId3"/>
              </a:buBlip>
            </a:pPr>
            <a:r>
              <a:rPr lang="fr-FR" altLang="fr-FR" sz="2400">
                <a:solidFill>
                  <a:srgbClr val="000099"/>
                </a:solidFill>
                <a:latin typeface="Arial" panose="020B0604020202020204" pitchFamily="34" charset="0"/>
              </a:rPr>
              <a:t>1.3. Facteurs de risque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12" descr="Radiothérapie"/>
          <p:cNvPicPr>
            <a:picLocks noChangeAspect="1" noChangeArrowheads="1"/>
          </p:cNvPicPr>
          <p:nvPr/>
        </p:nvPicPr>
        <p:blipFill>
          <a:blip r:embed="rId3">
            <a:extLst>
              <a:ext uri="{28A0092B-C50C-407E-A947-70E740481C1C}">
                <a14:useLocalDpi xmlns:a14="http://schemas.microsoft.com/office/drawing/2010/main" val="0"/>
              </a:ext>
            </a:extLst>
          </a:blip>
          <a:srcRect r="9254"/>
          <a:stretch>
            <a:fillRect/>
          </a:stretch>
        </p:blipFill>
        <p:spPr bwMode="auto">
          <a:xfrm>
            <a:off x="7391400" y="2205038"/>
            <a:ext cx="36734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3.5. Radiothérapie</a:t>
            </a:r>
          </a:p>
        </p:txBody>
      </p:sp>
      <p:sp>
        <p:nvSpPr>
          <p:cNvPr id="7" name="Rectangle 3">
            <a:extLst>
              <a:ext uri="{FF2B5EF4-FFF2-40B4-BE49-F238E27FC236}">
                <a16:creationId xmlns:a16="http://schemas.microsoft.com/office/drawing/2014/main" id="{B30CE5D4-2ED2-4FD2-910F-2E27D01B3F3A}"/>
              </a:ext>
            </a:extLst>
          </p:cNvPr>
          <p:cNvSpPr txBox="1">
            <a:spLocks noChangeArrowheads="1"/>
          </p:cNvSpPr>
          <p:nvPr/>
        </p:nvSpPr>
        <p:spPr bwMode="auto">
          <a:xfrm>
            <a:off x="695325" y="1844675"/>
            <a:ext cx="7632700" cy="4033838"/>
          </a:xfrm>
          <a:prstGeom prst="rect">
            <a:avLst/>
          </a:prstGeom>
          <a:no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ct val="50000"/>
              </a:spcBef>
              <a:buClr>
                <a:srgbClr val="33CC33"/>
              </a:buClr>
              <a:buFontTx/>
              <a:buBlip>
                <a:blip r:embed="rId4"/>
              </a:buBlip>
              <a:defRPr/>
            </a:pPr>
            <a:r>
              <a:rPr lang="fr-FR" altLang="fr-FR" sz="2000">
                <a:solidFill>
                  <a:srgbClr val="000099"/>
                </a:solidFill>
                <a:latin typeface="+mj-lt"/>
              </a:rPr>
              <a:t>Utilisation thérapeutique de radiations ionisantes  </a:t>
            </a:r>
          </a:p>
          <a:p>
            <a:pPr eaLnBrk="1" hangingPunct="1">
              <a:spcBef>
                <a:spcPct val="50000"/>
              </a:spcBef>
              <a:buClr>
                <a:srgbClr val="33CC33"/>
              </a:buClr>
              <a:buFontTx/>
              <a:buNone/>
              <a:defRPr/>
            </a:pPr>
            <a:r>
              <a:rPr lang="fr-FR" altLang="fr-FR" sz="2000">
                <a:solidFill>
                  <a:srgbClr val="000099"/>
                </a:solidFill>
                <a:latin typeface="+mj-lt"/>
                <a:sym typeface="Wingdings" panose="05000000000000000000" pitchFamily="2" charset="2"/>
              </a:rPr>
              <a:t>	</a:t>
            </a:r>
            <a:r>
              <a:rPr lang="fr-FR" altLang="fr-FR" sz="2000">
                <a:solidFill>
                  <a:srgbClr val="000099"/>
                </a:solidFill>
                <a:latin typeface="+mj-lt"/>
              </a:rPr>
              <a:t> </a:t>
            </a:r>
            <a:r>
              <a:rPr lang="fr-FR" altLang="fr-FR" sz="2000" b="1">
                <a:solidFill>
                  <a:srgbClr val="000099"/>
                </a:solidFill>
                <a:latin typeface="+mj-lt"/>
              </a:rPr>
              <a:t>effet antimitotique</a:t>
            </a:r>
          </a:p>
          <a:p>
            <a:pPr eaLnBrk="1" hangingPunct="1">
              <a:spcBef>
                <a:spcPct val="50000"/>
              </a:spcBef>
              <a:buClr>
                <a:srgbClr val="33CC33"/>
              </a:buClr>
              <a:buFontTx/>
              <a:buNone/>
              <a:defRPr/>
            </a:pPr>
            <a:endParaRPr lang="fr-FR" altLang="fr-FR" sz="2000">
              <a:solidFill>
                <a:srgbClr val="000099"/>
              </a:solidFill>
              <a:latin typeface="+mj-lt"/>
            </a:endParaRPr>
          </a:p>
          <a:p>
            <a:pPr eaLnBrk="1" hangingPunct="1">
              <a:spcBef>
                <a:spcPct val="50000"/>
              </a:spcBef>
              <a:buClr>
                <a:srgbClr val="33CC33"/>
              </a:buClr>
              <a:buFontTx/>
              <a:buBlip>
                <a:blip r:embed="rId4"/>
              </a:buBlip>
              <a:defRPr/>
            </a:pPr>
            <a:r>
              <a:rPr lang="fr-FR" altLang="fr-FR" sz="2000">
                <a:solidFill>
                  <a:srgbClr val="000099"/>
                </a:solidFill>
                <a:latin typeface="+mj-lt"/>
              </a:rPr>
              <a:t>Traitement loco-régional</a:t>
            </a:r>
          </a:p>
          <a:p>
            <a:pPr eaLnBrk="1" hangingPunct="1">
              <a:spcBef>
                <a:spcPct val="50000"/>
              </a:spcBef>
              <a:buClr>
                <a:srgbClr val="33CC33"/>
              </a:buClr>
              <a:buFontTx/>
              <a:buNone/>
              <a:defRPr/>
            </a:pPr>
            <a:endParaRPr lang="fr-FR" altLang="fr-FR" sz="2000">
              <a:solidFill>
                <a:srgbClr val="000099"/>
              </a:solidFill>
              <a:latin typeface="+mj-lt"/>
            </a:endParaRPr>
          </a:p>
          <a:p>
            <a:pPr eaLnBrk="1" hangingPunct="1">
              <a:spcBef>
                <a:spcPct val="50000"/>
              </a:spcBef>
              <a:buClr>
                <a:srgbClr val="33CC33"/>
              </a:buClr>
              <a:buFontTx/>
              <a:buBlip>
                <a:blip r:embed="rId4"/>
              </a:buBlip>
              <a:defRPr/>
            </a:pPr>
            <a:r>
              <a:rPr lang="fr-FR" altLang="fr-FR" sz="2000">
                <a:solidFill>
                  <a:srgbClr val="000099"/>
                </a:solidFill>
                <a:latin typeface="+mj-lt"/>
              </a:rPr>
              <a:t>Traitement fractionné </a:t>
            </a:r>
          </a:p>
          <a:p>
            <a:pPr eaLnBrk="1" hangingPunct="1">
              <a:spcBef>
                <a:spcPct val="50000"/>
              </a:spcBef>
              <a:buClr>
                <a:srgbClr val="33CC33"/>
              </a:buClr>
              <a:buFontTx/>
              <a:buNone/>
              <a:defRPr/>
            </a:pPr>
            <a:endParaRPr lang="fr-FR" altLang="fr-FR" sz="2000">
              <a:solidFill>
                <a:srgbClr val="000099"/>
              </a:solidFill>
              <a:latin typeface="+mj-lt"/>
            </a:endParaRPr>
          </a:p>
          <a:p>
            <a:pPr eaLnBrk="1" hangingPunct="1">
              <a:spcBef>
                <a:spcPct val="50000"/>
              </a:spcBef>
              <a:buClr>
                <a:srgbClr val="33CC33"/>
              </a:buClr>
              <a:buFontTx/>
              <a:buBlip>
                <a:blip r:embed="rId4"/>
              </a:buBlip>
              <a:defRPr/>
            </a:pPr>
            <a:r>
              <a:rPr lang="fr-FR" altLang="fr-FR" sz="2000">
                <a:solidFill>
                  <a:srgbClr val="000099"/>
                </a:solidFill>
                <a:latin typeface="+mj-lt"/>
              </a:rPr>
              <a:t>Exclusive ou souvent en pré-, per-ou post-opératoire</a:t>
            </a:r>
            <a:endParaRPr lang="fr-FR" altLang="fr-FR" sz="2000" dirty="0">
              <a:latin typeface="+mj-lt"/>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0" descr="Radiodermite"/>
          <p:cNvPicPr>
            <a:picLocks noChangeAspect="1" noChangeArrowheads="1"/>
          </p:cNvPicPr>
          <p:nvPr/>
        </p:nvPicPr>
        <p:blipFill>
          <a:blip r:embed="rId3">
            <a:extLst>
              <a:ext uri="{28A0092B-C50C-407E-A947-70E740481C1C}">
                <a14:useLocalDpi xmlns:a14="http://schemas.microsoft.com/office/drawing/2010/main" val="0"/>
              </a:ext>
            </a:extLst>
          </a:blip>
          <a:srcRect t="55806" r="23857"/>
          <a:stretch>
            <a:fillRect/>
          </a:stretch>
        </p:blipFill>
        <p:spPr bwMode="auto">
          <a:xfrm>
            <a:off x="6962002" y="2204715"/>
            <a:ext cx="3383736" cy="381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0" name="Rectangle 3"/>
          <p:cNvSpPr>
            <a:spLocks/>
          </p:cNvSpPr>
          <p:nvPr/>
        </p:nvSpPr>
        <p:spPr bwMode="auto">
          <a:xfrm>
            <a:off x="1487488" y="1520924"/>
            <a:ext cx="79565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spcBef>
                <a:spcPct val="20000"/>
              </a:spcBef>
              <a:buClr>
                <a:srgbClr val="33CC33"/>
              </a:buClr>
              <a:buFontTx/>
              <a:buBlip>
                <a:blip r:embed="rId4"/>
              </a:buBlip>
            </a:pPr>
            <a:r>
              <a:rPr lang="fr-FR" altLang="fr-FR" sz="2000" dirty="0">
                <a:solidFill>
                  <a:srgbClr val="000099"/>
                </a:solidFill>
                <a:ea typeface="ＭＳ Ｐゴシック" panose="020B0600070205080204" pitchFamily="34" charset="-128"/>
              </a:rPr>
              <a:t>Lésions cutanées induites par les radiations ionisantes</a:t>
            </a:r>
            <a:r>
              <a:rPr lang="fr-FR" altLang="fr-FR" sz="2400" dirty="0">
                <a:ea typeface="ＭＳ Ｐゴシック" panose="020B0600070205080204" pitchFamily="34" charset="-128"/>
              </a:rPr>
              <a:t> </a:t>
            </a:r>
          </a:p>
        </p:txBody>
      </p:sp>
      <p:sp>
        <p:nvSpPr>
          <p:cNvPr id="288771" name="Text Box 5"/>
          <p:cNvSpPr txBox="1">
            <a:spLocks noChangeArrowheads="1"/>
          </p:cNvSpPr>
          <p:nvPr/>
        </p:nvSpPr>
        <p:spPr bwMode="auto">
          <a:xfrm>
            <a:off x="1487488" y="2096021"/>
            <a:ext cx="2736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50000"/>
              </a:spcBef>
              <a:buClr>
                <a:srgbClr val="33CC33"/>
              </a:buClr>
              <a:buFontTx/>
              <a:buBlip>
                <a:blip r:embed="rId4"/>
              </a:buBlip>
            </a:pPr>
            <a:r>
              <a:rPr lang="fr-FR" altLang="fr-FR" sz="2000" dirty="0">
                <a:solidFill>
                  <a:schemeClr val="accent2"/>
                </a:solidFill>
                <a:ea typeface="ＭＳ Ｐゴシック" panose="020B0600070205080204" pitchFamily="34" charset="-128"/>
              </a:rPr>
              <a:t> </a:t>
            </a:r>
            <a:r>
              <a:rPr lang="fr-FR" altLang="fr-FR" sz="2000" dirty="0">
                <a:solidFill>
                  <a:srgbClr val="000099"/>
                </a:solidFill>
                <a:ea typeface="ＭＳ Ｐゴシック" panose="020B0600070205080204" pitchFamily="34" charset="-128"/>
              </a:rPr>
              <a:t>Classification*:</a:t>
            </a:r>
            <a:endParaRPr lang="fr-FR" altLang="fr-FR" dirty="0">
              <a:latin typeface="Arial" panose="020B0604020202020204" pitchFamily="34" charset="0"/>
              <a:ea typeface="ＭＳ Ｐゴシック" panose="020B0600070205080204" pitchFamily="34" charset="-128"/>
            </a:endParaRPr>
          </a:p>
        </p:txBody>
      </p:sp>
      <p:graphicFrame>
        <p:nvGraphicFramePr>
          <p:cNvPr id="151580" name="Group 28"/>
          <p:cNvGraphicFramePr>
            <a:graphicFrameLocks noGrp="1"/>
          </p:cNvGraphicFramePr>
          <p:nvPr>
            <p:extLst>
              <p:ext uri="{D42A27DB-BD31-4B8C-83A1-F6EECF244321}">
                <p14:modId xmlns:p14="http://schemas.microsoft.com/office/powerpoint/2010/main" val="1573362371"/>
              </p:ext>
            </p:extLst>
          </p:nvPr>
        </p:nvGraphicFramePr>
        <p:xfrm>
          <a:off x="1703388" y="2542058"/>
          <a:ext cx="4608512" cy="3551238"/>
        </p:xfrm>
        <a:graphic>
          <a:graphicData uri="http://schemas.openxmlformats.org/drawingml/2006/table">
            <a:tbl>
              <a:tblPr/>
              <a:tblGrid>
                <a:gridCol w="1079500">
                  <a:extLst>
                    <a:ext uri="{9D8B030D-6E8A-4147-A177-3AD203B41FA5}">
                      <a16:colId xmlns:a16="http://schemas.microsoft.com/office/drawing/2014/main" val="20000"/>
                    </a:ext>
                  </a:extLst>
                </a:gridCol>
                <a:gridCol w="3529012">
                  <a:extLst>
                    <a:ext uri="{9D8B030D-6E8A-4147-A177-3AD203B41FA5}">
                      <a16:colId xmlns:a16="http://schemas.microsoft.com/office/drawing/2014/main" val="20001"/>
                    </a:ext>
                  </a:extLst>
                </a:gridCol>
              </a:tblGrid>
              <a:tr h="503238">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ja-JP" sz="1400" b="1"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rPr>
                        <a:t>Grade 1</a:t>
                      </a:r>
                      <a:endParaRPr kumimoji="0" lang="fr-FR" altLang="fr-FR" sz="1400" b="1"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rPr>
                        <a:t> faible érythème ou desquamation sèche</a:t>
                      </a:r>
                      <a:endParaRPr kumimoji="0" lang="fr-FR" altLang="fr-FR" sz="1400" b="0"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022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ja-JP" sz="1400" b="1"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rPr>
                        <a:t>Grade 2</a:t>
                      </a:r>
                      <a:endParaRPr kumimoji="0" lang="fr-FR" altLang="fr-FR" sz="1400" b="1"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rPr>
                        <a:t> érythème modéré à intense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rPr>
                        <a:t> desquamation suintante limitée aux plis cutanés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rPr>
                        <a:t> œdème modéré	</a:t>
                      </a:r>
                      <a:endParaRPr kumimoji="0" lang="fr-FR" altLang="fr-FR" sz="1400" b="0"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3584">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altLang="ja-JP" sz="1400" b="1"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rPr>
                        <a:t>Grade 3</a:t>
                      </a:r>
                      <a:endParaRPr kumimoji="0" lang="fr-FR" altLang="fr-FR" sz="1400" b="1"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rPr>
                        <a:t> desquamation suintante sur d’autres zones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rPr>
                        <a:t> œdème important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rPr>
                        <a:t> saignement induit par des traumatismes ou abrasions mineurs</a:t>
                      </a:r>
                      <a:endParaRPr kumimoji="0" lang="fr-FR" altLang="fr-FR" sz="1400" b="0"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4192">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ja-JP" sz="1400" b="1"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rPr>
                        <a:t>Grade 4</a:t>
                      </a:r>
                      <a:endParaRPr kumimoji="0" lang="fr-FR" altLang="fr-FR" sz="1400" b="0" i="0" u="none" strike="noStrike" cap="none" normalizeH="0" baseline="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562100" indent="-228600">
                        <a:spcBef>
                          <a:spcPct val="20000"/>
                        </a:spcBef>
                        <a:defRPr>
                          <a:solidFill>
                            <a:schemeClr val="tx1"/>
                          </a:solidFill>
                          <a:latin typeface="Arial" panose="020B0604020202020204" pitchFamily="34" charset="0"/>
                        </a:defRPr>
                      </a:lvl4pPr>
                      <a:lvl5pPr marL="1981200" indent="-228600">
                        <a:spcBef>
                          <a:spcPct val="20000"/>
                        </a:spcBef>
                        <a:defRPr>
                          <a:solidFill>
                            <a:schemeClr val="tx1"/>
                          </a:solidFill>
                          <a:latin typeface="Arial" panose="020B0604020202020204" pitchFamily="34" charset="0"/>
                        </a:defRPr>
                      </a:lvl5pPr>
                      <a:lvl6pPr marL="2438400" indent="-228600" fontAlgn="base">
                        <a:spcBef>
                          <a:spcPct val="20000"/>
                        </a:spcBef>
                        <a:spcAft>
                          <a:spcPct val="0"/>
                        </a:spcAft>
                        <a:defRPr>
                          <a:solidFill>
                            <a:schemeClr val="tx1"/>
                          </a:solidFill>
                          <a:latin typeface="Arial" panose="020B0604020202020204" pitchFamily="34" charset="0"/>
                        </a:defRPr>
                      </a:lvl6pPr>
                      <a:lvl7pPr marL="2895600" indent="-228600" fontAlgn="base">
                        <a:spcBef>
                          <a:spcPct val="20000"/>
                        </a:spcBef>
                        <a:spcAft>
                          <a:spcPct val="0"/>
                        </a:spcAft>
                        <a:defRPr>
                          <a:solidFill>
                            <a:schemeClr val="tx1"/>
                          </a:solidFill>
                          <a:latin typeface="Arial" panose="020B0604020202020204" pitchFamily="34" charset="0"/>
                        </a:defRPr>
                      </a:lvl7pPr>
                      <a:lvl8pPr marL="3352800" indent="-228600" fontAlgn="base">
                        <a:spcBef>
                          <a:spcPct val="20000"/>
                        </a:spcBef>
                        <a:spcAft>
                          <a:spcPct val="0"/>
                        </a:spcAft>
                        <a:defRPr>
                          <a:solidFill>
                            <a:schemeClr val="tx1"/>
                          </a:solidFill>
                          <a:latin typeface="Arial" panose="020B0604020202020204" pitchFamily="34" charset="0"/>
                        </a:defRPr>
                      </a:lvl8pPr>
                      <a:lvl9pPr marL="3810000" indent="-228600"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rPr>
                        <a:t> nécrose cutanée ou ulcération de toute l’épaisseur du derme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fr-FR" altLang="ja-JP" sz="1400" b="0"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rPr>
                        <a:t> saignement spontané des sites affectés</a:t>
                      </a:r>
                      <a:endParaRPr kumimoji="0" lang="fr-FR" altLang="fr-FR" sz="1400" b="0" i="0" u="none" strike="noStrike" cap="none" normalizeH="0" baseline="0" dirty="0">
                        <a:ln>
                          <a:noFill/>
                        </a:ln>
                        <a:solidFill>
                          <a:srgbClr val="4040B3"/>
                        </a:solidFill>
                        <a:effectLst/>
                        <a:latin typeface="Tahom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88789" name="Text Box 25"/>
          <p:cNvSpPr txBox="1">
            <a:spLocks noChangeArrowheads="1"/>
          </p:cNvSpPr>
          <p:nvPr/>
        </p:nvSpPr>
        <p:spPr bwMode="auto">
          <a:xfrm>
            <a:off x="2757488" y="6378575"/>
            <a:ext cx="7200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lnSpc>
                <a:spcPct val="90000"/>
              </a:lnSpc>
              <a:spcBef>
                <a:spcPct val="30000"/>
              </a:spcBef>
            </a:pPr>
            <a:r>
              <a:rPr lang="fr-FR" altLang="ja-JP" sz="1000">
                <a:solidFill>
                  <a:srgbClr val="4040B3"/>
                </a:solidFill>
                <a:ea typeface="ＭＳ Ｐゴシック" panose="020B0600070205080204" pitchFamily="34" charset="-128"/>
              </a:rPr>
              <a:t>* Échelle d’évaluation de la toxicité cutanée aiguë selon la CTCAE (Common toxicity criteria for adverse events) -version 3 </a:t>
            </a:r>
            <a:endParaRPr lang="fr-FR" altLang="fr-FR" sz="1000">
              <a:solidFill>
                <a:srgbClr val="4040B3"/>
              </a:solidFill>
              <a:ea typeface="ＭＳ Ｐゴシック" panose="020B0600070205080204" pitchFamily="34" charset="-128"/>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3.5. Radiothérapie</a:t>
            </a:r>
          </a:p>
        </p:txBody>
      </p:sp>
      <p:sp>
        <p:nvSpPr>
          <p:cNvPr id="9" name="Rectangle 11">
            <a:extLst>
              <a:ext uri="{FF2B5EF4-FFF2-40B4-BE49-F238E27FC236}">
                <a16:creationId xmlns:a16="http://schemas.microsoft.com/office/drawing/2014/main" id="{8AAE7C2B-C16B-47A2-B952-1387EE503CAB}"/>
              </a:ext>
            </a:extLst>
          </p:cNvPr>
          <p:cNvSpPr>
            <a:spLocks noChangeArrowheads="1"/>
          </p:cNvSpPr>
          <p:nvPr/>
        </p:nvSpPr>
        <p:spPr bwMode="auto">
          <a:xfrm>
            <a:off x="2397125" y="1012666"/>
            <a:ext cx="214513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Radiodermite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5"/>
          <p:cNvSpPr>
            <a:spLocks noChangeArrowheads="1"/>
          </p:cNvSpPr>
          <p:nvPr/>
        </p:nvSpPr>
        <p:spPr bwMode="auto">
          <a:xfrm>
            <a:off x="2805113" y="1152525"/>
            <a:ext cx="6323012"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pPr>
            <a:r>
              <a:rPr lang="fr-FR" altLang="fr-FR" sz="2000" i="1" dirty="0">
                <a:solidFill>
                  <a:srgbClr val="000099"/>
                </a:solidFill>
                <a:ea typeface="ＭＳ Ｐゴシック" panose="020B0600070205080204" pitchFamily="34" charset="-128"/>
              </a:rPr>
              <a:t>« L’intervention s’est bien passée.</a:t>
            </a:r>
          </a:p>
          <a:p>
            <a:pPr>
              <a:lnSpc>
                <a:spcPct val="110000"/>
              </a:lnSpc>
            </a:pPr>
            <a:r>
              <a:rPr lang="fr-FR" altLang="fr-FR" sz="2000" i="1" dirty="0">
                <a:solidFill>
                  <a:srgbClr val="000099"/>
                </a:solidFill>
                <a:ea typeface="ＭＳ Ｐゴシック" panose="020B0600070205080204" pitchFamily="34" charset="-128"/>
              </a:rPr>
              <a:t>Je vais avoir 25 ou 33 séances de radiothérapie qui débuteront dans 10 jours.</a:t>
            </a:r>
          </a:p>
          <a:p>
            <a:pPr>
              <a:lnSpc>
                <a:spcPct val="110000"/>
              </a:lnSpc>
            </a:pPr>
            <a:r>
              <a:rPr lang="fr-FR" altLang="fr-FR" sz="2000" i="1" dirty="0">
                <a:solidFill>
                  <a:srgbClr val="000099"/>
                </a:solidFill>
                <a:ea typeface="ＭＳ Ｐゴシック" panose="020B0600070205080204" pitchFamily="34" charset="-128"/>
              </a:rPr>
              <a:t>Que pouvez-vous me conseiller pour réduire les effets indésirables sur ma peau ?» </a:t>
            </a:r>
          </a:p>
          <a:p>
            <a:pPr>
              <a:lnSpc>
                <a:spcPct val="110000"/>
              </a:lnSpc>
            </a:pPr>
            <a:endParaRPr lang="fr-FR" altLang="fr-FR" sz="2000" dirty="0">
              <a:solidFill>
                <a:srgbClr val="000099"/>
              </a:solidFill>
              <a:ea typeface="ＭＳ Ｐゴシック" panose="020B0600070205080204" pitchFamily="34" charset="-128"/>
            </a:endParaRPr>
          </a:p>
        </p:txBody>
      </p:sp>
      <p:pic>
        <p:nvPicPr>
          <p:cNvPr id="9"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
        <p:nvSpPr>
          <p:cNvPr id="290820" name="Rectangle 3"/>
          <p:cNvSpPr>
            <a:spLocks noChangeArrowheads="1"/>
          </p:cNvSpPr>
          <p:nvPr/>
        </p:nvSpPr>
        <p:spPr bwMode="auto">
          <a:xfrm>
            <a:off x="3503613" y="3732213"/>
            <a:ext cx="856932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buClr>
                <a:srgbClr val="ABD5FF"/>
              </a:buClr>
            </a:pPr>
            <a:r>
              <a:rPr lang="fr-FR" altLang="fr-FR" b="1" u="sng" dirty="0">
                <a:solidFill>
                  <a:srgbClr val="000099"/>
                </a:solidFill>
                <a:latin typeface="Arial" panose="020B0604020202020204" pitchFamily="34" charset="0"/>
                <a:ea typeface="ＭＳ Ｐゴシック" panose="020B0600070205080204" pitchFamily="34" charset="-128"/>
              </a:rPr>
              <a:t>Règles du jeu </a:t>
            </a:r>
            <a:r>
              <a:rPr lang="fr-FR" altLang="fr-FR" dirty="0">
                <a:solidFill>
                  <a:srgbClr val="000099"/>
                </a:solidFill>
                <a:latin typeface="Arial" panose="020B0604020202020204" pitchFamily="34" charset="0"/>
                <a:ea typeface="ＭＳ Ｐゴシック" panose="020B0600070205080204" pitchFamily="34" charset="-128"/>
              </a:rPr>
              <a:t>:</a:t>
            </a:r>
          </a:p>
          <a:p>
            <a:pPr eaLnBrk="0" hangingPunct="0">
              <a:buClr>
                <a:srgbClr val="ABD5FF"/>
              </a:buClr>
            </a:pPr>
            <a:endParaRPr lang="fr-FR" altLang="fr-FR" dirty="0">
              <a:solidFill>
                <a:srgbClr val="000099"/>
              </a:solidFill>
              <a:latin typeface="Arial" panose="020B0604020202020204" pitchFamily="34" charset="0"/>
              <a:ea typeface="ＭＳ Ｐゴシック" panose="020B0600070205080204" pitchFamily="34" charset="-128"/>
            </a:endParaRPr>
          </a:p>
          <a:p>
            <a:pPr eaLnBrk="0" hangingPunct="0">
              <a:buClr>
                <a:srgbClr val="ABD5FF"/>
              </a:buClr>
              <a:buFontTx/>
              <a:buBlip>
                <a:blip r:embed="rId5"/>
              </a:buBlip>
            </a:pPr>
            <a:r>
              <a:rPr lang="fr-FR" altLang="fr-FR" dirty="0">
                <a:solidFill>
                  <a:srgbClr val="000099"/>
                </a:solidFill>
                <a:latin typeface="Arial" panose="020B0604020202020204" pitchFamily="34" charset="0"/>
                <a:ea typeface="ＭＳ Ｐゴシック" panose="020B0600070205080204" pitchFamily="34" charset="-128"/>
              </a:rPr>
              <a:t> </a:t>
            </a:r>
            <a:r>
              <a:rPr lang="fr-FR" altLang="fr-FR" b="1" dirty="0">
                <a:solidFill>
                  <a:srgbClr val="000099"/>
                </a:solidFill>
                <a:latin typeface="Arial" panose="020B0604020202020204" pitchFamily="34" charset="0"/>
                <a:ea typeface="ＭＳ Ｐゴシック" panose="020B0600070205080204" pitchFamily="34" charset="-128"/>
              </a:rPr>
              <a:t>Individuellement</a:t>
            </a:r>
            <a:r>
              <a:rPr lang="fr-FR" altLang="fr-FR" dirty="0">
                <a:solidFill>
                  <a:srgbClr val="000099"/>
                </a:solidFill>
                <a:latin typeface="Arial" panose="020B0604020202020204" pitchFamily="34" charset="0"/>
                <a:ea typeface="ＭＳ Ｐゴシック" panose="020B0600070205080204" pitchFamily="34" charset="-128"/>
              </a:rPr>
              <a:t>,</a:t>
            </a:r>
          </a:p>
          <a:p>
            <a:pPr eaLnBrk="0" hangingPunct="0">
              <a:buClr>
                <a:srgbClr val="ABD5FF"/>
              </a:buClr>
            </a:pPr>
            <a:endParaRPr lang="fr-FR" altLang="fr-FR" dirty="0">
              <a:solidFill>
                <a:srgbClr val="000099"/>
              </a:solidFill>
              <a:latin typeface="Arial" panose="020B0604020202020204" pitchFamily="34" charset="0"/>
              <a:ea typeface="ＭＳ Ｐゴシック" panose="020B0600070205080204" pitchFamily="34" charset="-128"/>
            </a:endParaRPr>
          </a:p>
          <a:p>
            <a:pPr eaLnBrk="0" hangingPunct="0">
              <a:buClr>
                <a:srgbClr val="ABD5FF"/>
              </a:buClr>
              <a:buFontTx/>
              <a:buBlip>
                <a:blip r:embed="rId5"/>
              </a:buBlip>
            </a:pPr>
            <a:r>
              <a:rPr lang="fr-FR" altLang="fr-FR" dirty="0">
                <a:solidFill>
                  <a:srgbClr val="000099"/>
                </a:solidFill>
                <a:latin typeface="Arial" panose="020B0604020202020204" pitchFamily="34" charset="0"/>
                <a:ea typeface="ＭＳ Ｐゴシック" panose="020B0600070205080204" pitchFamily="34" charset="-128"/>
              </a:rPr>
              <a:t>  Construire son protocole conseil </a:t>
            </a:r>
          </a:p>
          <a:p>
            <a:pPr eaLnBrk="0" hangingPunct="0">
              <a:buClr>
                <a:srgbClr val="ABD5FF"/>
              </a:buClr>
            </a:pPr>
            <a:r>
              <a:rPr lang="fr-FR" altLang="fr-FR" dirty="0">
                <a:solidFill>
                  <a:srgbClr val="000099"/>
                </a:solidFill>
                <a:latin typeface="Arial" panose="020B0604020202020204" pitchFamily="34" charset="0"/>
                <a:ea typeface="ＭＳ Ｐゴシック" panose="020B0600070205080204" pitchFamily="34" charset="-128"/>
              </a:rPr>
              <a:t>(avec hauteur de dilution / posologie et durée de traitement) + justifier le choix</a:t>
            </a:r>
          </a:p>
          <a:p>
            <a:pPr eaLnBrk="0" hangingPunct="0">
              <a:buClr>
                <a:srgbClr val="ABD5FF"/>
              </a:buClr>
            </a:pPr>
            <a:endParaRPr lang="fr-FR" altLang="fr-FR" dirty="0">
              <a:solidFill>
                <a:srgbClr val="000099"/>
              </a:solidFill>
              <a:latin typeface="Arial" panose="020B0604020202020204" pitchFamily="34" charset="0"/>
              <a:ea typeface="ＭＳ Ｐゴシック" panose="020B0600070205080204" pitchFamily="34" charset="-128"/>
            </a:endParaRPr>
          </a:p>
        </p:txBody>
      </p:sp>
      <p:sp>
        <p:nvSpPr>
          <p:cNvPr id="290821" name="ZoneTexte 11"/>
          <p:cNvSpPr txBox="1">
            <a:spLocks noChangeArrowheads="1"/>
          </p:cNvSpPr>
          <p:nvPr/>
        </p:nvSpPr>
        <p:spPr bwMode="auto">
          <a:xfrm rot="-39669">
            <a:off x="1417638" y="3043238"/>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rgbClr val="FFFFFF"/>
                </a:solidFill>
                <a:latin typeface="Arial Black" panose="020B0A04020102020204" pitchFamily="34" charset="0"/>
              </a:rPr>
              <a:t>10’</a:t>
            </a:r>
          </a:p>
        </p:txBody>
      </p:sp>
      <p:sp>
        <p:nvSpPr>
          <p:cNvPr id="10" name="ZoneTexte 9">
            <a:extLst>
              <a:ext uri="{FF2B5EF4-FFF2-40B4-BE49-F238E27FC236}">
                <a16:creationId xmlns:a16="http://schemas.microsoft.com/office/drawing/2014/main" id="{B9430213-1D99-4F5B-834E-0924D0477A78}"/>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3.5. Radiothérapie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Arial"/>
              </a:rPr>
              <a:t>Un conseil pour Mme Rose</a:t>
            </a:r>
          </a:p>
        </p:txBody>
      </p:sp>
      <p:sp>
        <p:nvSpPr>
          <p:cNvPr id="8" name="Espace réservé du contenu 2"/>
          <p:cNvSpPr txBox="1">
            <a:spLocks/>
          </p:cNvSpPr>
          <p:nvPr/>
        </p:nvSpPr>
        <p:spPr>
          <a:xfrm>
            <a:off x="5591944" y="1708086"/>
            <a:ext cx="6445567" cy="4351338"/>
          </a:xfrm>
          <a:prstGeom prst="rect">
            <a:avLst/>
          </a:prstGeom>
          <a:noFill/>
          <a:ln w="19050">
            <a:solidFill>
              <a:srgbClr val="95C41D"/>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pic>
        <p:nvPicPr>
          <p:cNvPr id="7"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
        <p:nvSpPr>
          <p:cNvPr id="9" name="Rectangle 15"/>
          <p:cNvSpPr>
            <a:spLocks noChangeArrowheads="1"/>
          </p:cNvSpPr>
          <p:nvPr/>
        </p:nvSpPr>
        <p:spPr bwMode="auto">
          <a:xfrm>
            <a:off x="191344" y="1708086"/>
            <a:ext cx="5256584" cy="19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pPr>
            <a:r>
              <a:rPr lang="fr-FR" altLang="fr-FR" sz="2000" i="1" dirty="0">
                <a:solidFill>
                  <a:srgbClr val="000099"/>
                </a:solidFill>
                <a:ea typeface="ＭＳ Ｐゴシック" panose="020B0600070205080204" pitchFamily="34" charset="-128"/>
              </a:rPr>
              <a:t>« L’intervention s’est bien passée.</a:t>
            </a:r>
          </a:p>
          <a:p>
            <a:pPr>
              <a:lnSpc>
                <a:spcPct val="110000"/>
              </a:lnSpc>
            </a:pPr>
            <a:r>
              <a:rPr lang="fr-FR" altLang="fr-FR" sz="2000" i="1" dirty="0">
                <a:solidFill>
                  <a:srgbClr val="000099"/>
                </a:solidFill>
                <a:ea typeface="ＭＳ Ｐゴシック" panose="020B0600070205080204" pitchFamily="34" charset="-128"/>
              </a:rPr>
              <a:t>Je vais avoir 25 ou 33 séances de radiothérapie qui débuteront dans 10 jours.»</a:t>
            </a:r>
          </a:p>
          <a:p>
            <a:pPr>
              <a:lnSpc>
                <a:spcPct val="110000"/>
              </a:lnSpc>
            </a:pPr>
            <a:endParaRPr lang="fr-FR" altLang="fr-FR" sz="2000" dirty="0">
              <a:solidFill>
                <a:srgbClr val="000099"/>
              </a:solidFill>
              <a:ea typeface="ＭＳ Ｐゴシック" panose="020B0600070205080204" pitchFamily="34" charset="-128"/>
            </a:endParaRPr>
          </a:p>
        </p:txBody>
      </p:sp>
    </p:spTree>
    <p:extLst>
      <p:ext uri="{BB962C8B-B14F-4D97-AF65-F5344CB8AC3E}">
        <p14:creationId xmlns:p14="http://schemas.microsoft.com/office/powerpoint/2010/main" val="36505337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2"/>
          <p:cNvSpPr txBox="1">
            <a:spLocks noChangeArrowheads="1"/>
          </p:cNvSpPr>
          <p:nvPr/>
        </p:nvSpPr>
        <p:spPr bwMode="auto">
          <a:xfrm>
            <a:off x="783000" y="1997075"/>
            <a:ext cx="5027612" cy="903288"/>
          </a:xfrm>
          <a:prstGeom prst="rect">
            <a:avLst/>
          </a:prstGeom>
          <a:noFill/>
          <a:ln>
            <a:noFill/>
          </a:ln>
        </p:spPr>
        <p:txBody>
          <a:bodyPr>
            <a:spAutoFit/>
          </a:bodyPr>
          <a:lstStyle>
            <a:lvl1pPr marL="187325" indent="-187325">
              <a:tabLst>
                <a:tab pos="200025" algn="l"/>
              </a:tabLst>
              <a:defRPr>
                <a:solidFill>
                  <a:schemeClr val="tx1"/>
                </a:solidFill>
                <a:latin typeface="Arial" panose="020B0604020202020204" pitchFamily="34" charset="0"/>
                <a:cs typeface="Arial" panose="020B0604020202020204" pitchFamily="34" charset="0"/>
              </a:defRPr>
            </a:lvl1pPr>
            <a:lvl2pPr marL="742950" indent="-285750">
              <a:tabLst>
                <a:tab pos="200025" algn="l"/>
              </a:tabLst>
              <a:defRPr>
                <a:solidFill>
                  <a:schemeClr val="tx1"/>
                </a:solidFill>
                <a:latin typeface="Arial" panose="020B0604020202020204" pitchFamily="34" charset="0"/>
                <a:cs typeface="Arial" panose="020B0604020202020204" pitchFamily="34" charset="0"/>
              </a:defRPr>
            </a:lvl2pPr>
            <a:lvl3pPr marL="1143000" indent="-228600">
              <a:tabLst>
                <a:tab pos="200025" algn="l"/>
              </a:tabLst>
              <a:defRPr>
                <a:solidFill>
                  <a:schemeClr val="tx1"/>
                </a:solidFill>
                <a:latin typeface="Arial" panose="020B0604020202020204" pitchFamily="34" charset="0"/>
                <a:cs typeface="Arial" panose="020B0604020202020204" pitchFamily="34" charset="0"/>
              </a:defRPr>
            </a:lvl3pPr>
            <a:lvl4pPr marL="1600200" indent="-228600">
              <a:tabLst>
                <a:tab pos="200025" algn="l"/>
              </a:tabLst>
              <a:defRPr>
                <a:solidFill>
                  <a:schemeClr val="tx1"/>
                </a:solidFill>
                <a:latin typeface="Arial" panose="020B0604020202020204" pitchFamily="34" charset="0"/>
                <a:cs typeface="Arial" panose="020B0604020202020204" pitchFamily="34" charset="0"/>
              </a:defRPr>
            </a:lvl4pPr>
            <a:lvl5pPr marL="2057400" indent="-228600">
              <a:tabLst>
                <a:tab pos="2000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9pPr>
          </a:lstStyle>
          <a:p>
            <a:pPr marL="285750" indent="-285750" eaLnBrk="0" hangingPunct="0">
              <a:lnSpc>
                <a:spcPct val="110000"/>
              </a:lnSpc>
              <a:buClr>
                <a:srgbClr val="33CC33"/>
              </a:buClr>
              <a:buFontTx/>
              <a:buBlip>
                <a:blip r:embed="rId3"/>
              </a:buBlip>
              <a:defRPr/>
            </a:pPr>
            <a:r>
              <a:rPr lang="fr-FR" altLang="fr-FR" sz="1600" b="1" dirty="0">
                <a:solidFill>
                  <a:srgbClr val="000099"/>
                </a:solidFill>
                <a:latin typeface="+mj-lt"/>
                <a:ea typeface="ＭＳ Ｐゴシック" panose="020B0600070205080204" pitchFamily="34" charset="-128"/>
              </a:rPr>
              <a:t>Œdème rouge rosé, piquant, brûlant, </a:t>
            </a:r>
            <a:r>
              <a:rPr lang="fr-FR" altLang="fr-FR" sz="1600" b="1" i="1" dirty="0">
                <a:solidFill>
                  <a:srgbClr val="000099"/>
                </a:solidFill>
                <a:latin typeface="+mj-lt"/>
                <a:ea typeface="ＭＳ Ｐゴシック" panose="020B0600070205080204" pitchFamily="34" charset="-128"/>
              </a:rPr>
              <a:t>amélioré par des applications froides</a:t>
            </a:r>
          </a:p>
          <a:p>
            <a:pPr eaLnBrk="0" hangingPunct="0">
              <a:buClr>
                <a:srgbClr val="0099CC"/>
              </a:buClr>
              <a:defRPr/>
            </a:pPr>
            <a:endParaRPr lang="fr-FR" altLang="fr-FR" dirty="0">
              <a:solidFill>
                <a:schemeClr val="accent2"/>
              </a:solidFill>
              <a:latin typeface="+mj-lt"/>
              <a:ea typeface="ＭＳ Ｐゴシック" panose="020B0600070205080204" pitchFamily="34" charset="-128"/>
            </a:endParaRPr>
          </a:p>
        </p:txBody>
      </p:sp>
      <p:sp>
        <p:nvSpPr>
          <p:cNvPr id="299011" name="Rectangle 3"/>
          <p:cNvSpPr>
            <a:spLocks noChangeArrowheads="1"/>
          </p:cNvSpPr>
          <p:nvPr/>
        </p:nvSpPr>
        <p:spPr bwMode="auto">
          <a:xfrm>
            <a:off x="8082498" y="2156917"/>
            <a:ext cx="3024187" cy="407987"/>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defRPr/>
            </a:pPr>
            <a:r>
              <a:rPr lang="fr-FR" altLang="fr-FR" b="1" dirty="0">
                <a:solidFill>
                  <a:srgbClr val="000099"/>
                </a:solidFill>
                <a:latin typeface="+mj-lt"/>
                <a:ea typeface="ＭＳ Ｐゴシック" panose="020B0600070205080204" pitchFamily="34" charset="-128"/>
              </a:rPr>
              <a:t>Apis </a:t>
            </a:r>
            <a:r>
              <a:rPr lang="fr-FR" altLang="fr-FR" b="1" dirty="0" err="1">
                <a:solidFill>
                  <a:srgbClr val="000099"/>
                </a:solidFill>
                <a:latin typeface="+mj-lt"/>
                <a:ea typeface="ＭＳ Ｐゴシック" panose="020B0600070205080204" pitchFamily="34" charset="-128"/>
              </a:rPr>
              <a:t>melifica</a:t>
            </a:r>
            <a:r>
              <a:rPr lang="fr-FR" altLang="fr-FR" b="1" dirty="0">
                <a:solidFill>
                  <a:srgbClr val="000099"/>
                </a:solidFill>
                <a:latin typeface="+mj-lt"/>
                <a:ea typeface="ＭＳ Ｐゴシック" panose="020B0600070205080204" pitchFamily="34" charset="-128"/>
              </a:rPr>
              <a:t> 15 CH</a:t>
            </a:r>
            <a:r>
              <a:rPr lang="fr-FR" altLang="fr-FR" sz="1500" dirty="0">
                <a:solidFill>
                  <a:srgbClr val="0000CC"/>
                </a:solidFill>
                <a:latin typeface="+mj-lt"/>
                <a:ea typeface="ＭＳ Ｐゴシック" panose="020B0600070205080204" pitchFamily="34" charset="-128"/>
              </a:rPr>
              <a:t> </a:t>
            </a:r>
          </a:p>
        </p:txBody>
      </p:sp>
      <p:sp>
        <p:nvSpPr>
          <p:cNvPr id="299012" name="Rectangle 4"/>
          <p:cNvSpPr>
            <a:spLocks noChangeArrowheads="1"/>
          </p:cNvSpPr>
          <p:nvPr/>
        </p:nvSpPr>
        <p:spPr bwMode="auto">
          <a:xfrm>
            <a:off x="8082497" y="2875409"/>
            <a:ext cx="3024187" cy="409575"/>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buFont typeface="Wingdings" panose="05000000000000000000" pitchFamily="2" charset="2"/>
              <a:buNone/>
              <a:defRPr/>
            </a:pPr>
            <a:r>
              <a:rPr lang="fr-FR" altLang="fr-FR" b="1">
                <a:solidFill>
                  <a:srgbClr val="000099"/>
                </a:solidFill>
                <a:latin typeface="+mj-lt"/>
                <a:ea typeface="ＭＳ Ｐゴシック" panose="020B0600070205080204" pitchFamily="34" charset="-128"/>
              </a:rPr>
              <a:t>Belladonna 9 CH</a:t>
            </a:r>
          </a:p>
        </p:txBody>
      </p:sp>
      <p:sp>
        <p:nvSpPr>
          <p:cNvPr id="299014" name="Text Box 6"/>
          <p:cNvSpPr txBox="1">
            <a:spLocks noChangeArrowheads="1"/>
          </p:cNvSpPr>
          <p:nvPr/>
        </p:nvSpPr>
        <p:spPr bwMode="auto">
          <a:xfrm>
            <a:off x="783001" y="2790825"/>
            <a:ext cx="7041191" cy="6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tabLst>
                <a:tab pos="180975" algn="l"/>
                <a:tab pos="7124700" algn="r"/>
              </a:tabLst>
              <a:defRPr>
                <a:solidFill>
                  <a:schemeClr val="tx1"/>
                </a:solidFill>
                <a:latin typeface="Tahoma" panose="020B0604030504040204" pitchFamily="34" charset="0"/>
                <a:cs typeface="Arial" panose="020B0604020202020204" pitchFamily="34" charset="0"/>
              </a:defRPr>
            </a:lvl1pPr>
            <a:lvl2pPr marL="742950" indent="-285750">
              <a:tabLst>
                <a:tab pos="180975" algn="l"/>
                <a:tab pos="7124700" algn="r"/>
              </a:tabLst>
              <a:defRPr>
                <a:solidFill>
                  <a:schemeClr val="tx1"/>
                </a:solidFill>
                <a:latin typeface="Tahoma" panose="020B0604030504040204" pitchFamily="34" charset="0"/>
                <a:cs typeface="Arial" panose="020B0604020202020204" pitchFamily="34" charset="0"/>
              </a:defRPr>
            </a:lvl2pPr>
            <a:lvl3pPr marL="1143000" indent="-228600">
              <a:tabLst>
                <a:tab pos="180975" algn="l"/>
                <a:tab pos="7124700" algn="r"/>
              </a:tabLst>
              <a:defRPr>
                <a:solidFill>
                  <a:schemeClr val="tx1"/>
                </a:solidFill>
                <a:latin typeface="Tahoma" panose="020B0604030504040204" pitchFamily="34" charset="0"/>
                <a:cs typeface="Arial" panose="020B0604020202020204" pitchFamily="34" charset="0"/>
              </a:defRPr>
            </a:lvl3pPr>
            <a:lvl4pPr marL="1600200" indent="-228600">
              <a:tabLst>
                <a:tab pos="180975" algn="l"/>
                <a:tab pos="7124700" algn="r"/>
              </a:tabLst>
              <a:defRPr>
                <a:solidFill>
                  <a:schemeClr val="tx1"/>
                </a:solidFill>
                <a:latin typeface="Tahoma" panose="020B0604030504040204" pitchFamily="34" charset="0"/>
                <a:cs typeface="Arial" panose="020B0604020202020204" pitchFamily="34" charset="0"/>
              </a:defRPr>
            </a:lvl4pPr>
            <a:lvl5pPr marL="2057400" indent="-228600">
              <a:tabLst>
                <a:tab pos="180975" algn="l"/>
                <a:tab pos="7124700" algn="r"/>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Tétrade inflammatoire : </a:t>
            </a:r>
            <a:r>
              <a:rPr lang="fr-FR" altLang="fr-FR" sz="1600" b="1" dirty="0" err="1">
                <a:solidFill>
                  <a:srgbClr val="000099"/>
                </a:solidFill>
                <a:latin typeface="Arial" panose="020B0604020202020204" pitchFamily="34" charset="0"/>
                <a:ea typeface="ＭＳ Ｐゴシック" panose="020B0600070205080204" pitchFamily="34" charset="-128"/>
              </a:rPr>
              <a:t>tumor</a:t>
            </a:r>
            <a:r>
              <a:rPr lang="fr-FR" altLang="fr-FR" sz="1600" b="1" dirty="0">
                <a:solidFill>
                  <a:srgbClr val="000099"/>
                </a:solidFill>
                <a:latin typeface="Arial" panose="020B0604020202020204" pitchFamily="34" charset="0"/>
                <a:ea typeface="ＭＳ Ｐゴシック" panose="020B0600070205080204" pitchFamily="34" charset="-128"/>
              </a:rPr>
              <a:t>, </a:t>
            </a:r>
            <a:r>
              <a:rPr lang="fr-FR" altLang="fr-FR" sz="1600" b="1" dirty="0" err="1">
                <a:solidFill>
                  <a:srgbClr val="000099"/>
                </a:solidFill>
                <a:latin typeface="Arial" panose="020B0604020202020204" pitchFamily="34" charset="0"/>
                <a:ea typeface="ＭＳ Ｐゴシック" panose="020B0600070205080204" pitchFamily="34" charset="-128"/>
              </a:rPr>
              <a:t>rubor</a:t>
            </a:r>
            <a:r>
              <a:rPr lang="fr-FR" altLang="fr-FR" sz="1600" b="1" dirty="0">
                <a:solidFill>
                  <a:srgbClr val="000099"/>
                </a:solidFill>
                <a:latin typeface="Arial" panose="020B0604020202020204" pitchFamily="34" charset="0"/>
                <a:ea typeface="ＭＳ Ｐゴシック" panose="020B0600070205080204" pitchFamily="34" charset="-128"/>
              </a:rPr>
              <a:t>, </a:t>
            </a:r>
            <a:r>
              <a:rPr lang="fr-FR" altLang="fr-FR" sz="1600" b="1" dirty="0" err="1">
                <a:solidFill>
                  <a:srgbClr val="000099"/>
                </a:solidFill>
                <a:latin typeface="Arial" panose="020B0604020202020204" pitchFamily="34" charset="0"/>
                <a:ea typeface="ＭＳ Ｐゴシック" panose="020B0600070205080204" pitchFamily="34" charset="-128"/>
              </a:rPr>
              <a:t>dolor</a:t>
            </a:r>
            <a:r>
              <a:rPr lang="fr-FR" altLang="fr-FR" sz="1600" b="1" dirty="0">
                <a:solidFill>
                  <a:srgbClr val="000099"/>
                </a:solidFill>
                <a:latin typeface="Arial" panose="020B0604020202020204" pitchFamily="34" charset="0"/>
                <a:ea typeface="ＭＳ Ｐゴシック" panose="020B0600070205080204" pitchFamily="34" charset="-128"/>
              </a:rPr>
              <a:t>, </a:t>
            </a:r>
            <a:r>
              <a:rPr lang="fr-FR" altLang="fr-FR" sz="1600" b="1" dirty="0" err="1">
                <a:solidFill>
                  <a:srgbClr val="000099"/>
                </a:solidFill>
                <a:latin typeface="Arial" panose="020B0604020202020204" pitchFamily="34" charset="0"/>
                <a:ea typeface="ＭＳ Ｐゴシック" panose="020B0600070205080204" pitchFamily="34" charset="-128"/>
              </a:rPr>
              <a:t>calor</a:t>
            </a:r>
            <a:r>
              <a:rPr lang="fr-FR" altLang="fr-FR" sz="1600" b="1" dirty="0">
                <a:solidFill>
                  <a:srgbClr val="000099"/>
                </a:solidFill>
                <a:latin typeface="Arial" panose="020B0604020202020204" pitchFamily="34" charset="0"/>
                <a:ea typeface="ＭＳ Ｐゴシック" panose="020B0600070205080204" pitchFamily="34" charset="-128"/>
              </a:rPr>
              <a:t> </a:t>
            </a:r>
          </a:p>
          <a:p>
            <a:pPr eaLnBrk="0" hangingPunct="0">
              <a:lnSpc>
                <a:spcPct val="110000"/>
              </a:lnSpc>
              <a:spcBef>
                <a:spcPct val="20000"/>
              </a:spcBef>
              <a:buClr>
                <a:srgbClr val="0099CC"/>
              </a:buClr>
            </a:pPr>
            <a:r>
              <a:rPr lang="fr-FR" altLang="fr-FR" sz="1600" b="1" dirty="0">
                <a:solidFill>
                  <a:srgbClr val="000099"/>
                </a:solidFill>
                <a:latin typeface="Arial" panose="020B0604020202020204" pitchFamily="34" charset="0"/>
                <a:ea typeface="ＭＳ Ｐゴシック" panose="020B0600070205080204" pitchFamily="34" charset="-128"/>
              </a:rPr>
              <a:t>     Sécheresse</a:t>
            </a:r>
            <a:r>
              <a:rPr lang="fr-FR" altLang="fr-FR" sz="1600" dirty="0">
                <a:solidFill>
                  <a:srgbClr val="000099"/>
                </a:solidFill>
                <a:latin typeface="Arial" panose="020B0604020202020204" pitchFamily="34" charset="0"/>
                <a:ea typeface="ＭＳ Ｐゴシック" panose="020B0600070205080204" pitchFamily="34" charset="-128"/>
              </a:rPr>
              <a:t> des muqueuses, qui sont douloureuses et hypersensibles</a:t>
            </a:r>
            <a:r>
              <a:rPr lang="fr-FR" altLang="fr-FR" sz="1600" dirty="0">
                <a:latin typeface="Arial" panose="020B0604020202020204" pitchFamily="34" charset="0"/>
                <a:ea typeface="ＭＳ Ｐゴシック" panose="020B0600070205080204" pitchFamily="34" charset="-128"/>
              </a:rPr>
              <a:t>	</a:t>
            </a:r>
          </a:p>
        </p:txBody>
      </p:sp>
      <p:sp>
        <p:nvSpPr>
          <p:cNvPr id="299016" name="Rectangle 8"/>
          <p:cNvSpPr>
            <a:spLocks noChangeArrowheads="1"/>
          </p:cNvSpPr>
          <p:nvPr/>
        </p:nvSpPr>
        <p:spPr bwMode="auto">
          <a:xfrm>
            <a:off x="6831013" y="4856163"/>
            <a:ext cx="4321175" cy="1026664"/>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lnSpc>
                <a:spcPct val="110000"/>
              </a:lnSpc>
              <a:spcBef>
                <a:spcPct val="20000"/>
              </a:spcBef>
              <a:buFont typeface="Wingdings" panose="05000000000000000000" pitchFamily="2" charset="2"/>
              <a:buNone/>
              <a:defRPr/>
            </a:pPr>
            <a:r>
              <a:rPr lang="fr-FR" altLang="fr-FR" b="1" dirty="0">
                <a:solidFill>
                  <a:srgbClr val="000099"/>
                </a:solidFill>
                <a:latin typeface="+mj-lt"/>
                <a:ea typeface="ＭＳ Ｐゴシック" panose="020B0600070205080204" pitchFamily="34" charset="-128"/>
              </a:rPr>
              <a:t>Radium </a:t>
            </a:r>
            <a:r>
              <a:rPr lang="fr-FR" altLang="fr-FR" b="1" dirty="0" err="1">
                <a:solidFill>
                  <a:srgbClr val="000099"/>
                </a:solidFill>
                <a:latin typeface="+mj-lt"/>
                <a:ea typeface="ＭＳ Ｐゴシック" panose="020B0600070205080204" pitchFamily="34" charset="-128"/>
              </a:rPr>
              <a:t>bromatum</a:t>
            </a:r>
            <a:r>
              <a:rPr lang="fr-FR" altLang="fr-FR" b="1" dirty="0">
                <a:solidFill>
                  <a:srgbClr val="000099"/>
                </a:solidFill>
                <a:latin typeface="+mj-lt"/>
                <a:ea typeface="ＭＳ Ｐゴシック" panose="020B0600070205080204" pitchFamily="34" charset="-128"/>
              </a:rPr>
              <a:t> 15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par jour pendant et à poursuivre 1 mois après la fin de la radiothérapie</a:t>
            </a:r>
            <a:r>
              <a:rPr lang="fr-FR" altLang="fr-FR" sz="1500" dirty="0">
                <a:solidFill>
                  <a:schemeClr val="accent2"/>
                </a:solidFill>
                <a:latin typeface="+mj-lt"/>
                <a:ea typeface="ＭＳ Ｐゴシック" panose="020B0600070205080204" pitchFamily="34" charset="-128"/>
              </a:rPr>
              <a:t> </a:t>
            </a:r>
          </a:p>
        </p:txBody>
      </p:sp>
      <p:sp>
        <p:nvSpPr>
          <p:cNvPr id="299017" name="Text Box 9"/>
          <p:cNvSpPr txBox="1">
            <a:spLocks noChangeArrowheads="1"/>
          </p:cNvSpPr>
          <p:nvPr/>
        </p:nvSpPr>
        <p:spPr bwMode="auto">
          <a:xfrm>
            <a:off x="783001" y="4940692"/>
            <a:ext cx="46815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180975" algn="l"/>
                <a:tab pos="7124700" algn="r"/>
              </a:tabLst>
              <a:defRPr>
                <a:solidFill>
                  <a:schemeClr val="tx1"/>
                </a:solidFill>
                <a:latin typeface="Tahoma" panose="020B0604030504040204" pitchFamily="34" charset="0"/>
                <a:cs typeface="Arial" panose="020B0604020202020204" pitchFamily="34" charset="0"/>
              </a:defRPr>
            </a:lvl1pPr>
            <a:lvl2pPr marL="742950" indent="-285750">
              <a:tabLst>
                <a:tab pos="180975" algn="l"/>
                <a:tab pos="7124700" algn="r"/>
              </a:tabLst>
              <a:defRPr>
                <a:solidFill>
                  <a:schemeClr val="tx1"/>
                </a:solidFill>
                <a:latin typeface="Tahoma" panose="020B0604030504040204" pitchFamily="34" charset="0"/>
                <a:cs typeface="Arial" panose="020B0604020202020204" pitchFamily="34" charset="0"/>
              </a:defRPr>
            </a:lvl2pPr>
            <a:lvl3pPr marL="1143000" indent="-228600">
              <a:tabLst>
                <a:tab pos="180975" algn="l"/>
                <a:tab pos="7124700" algn="r"/>
              </a:tabLst>
              <a:defRPr>
                <a:solidFill>
                  <a:schemeClr val="tx1"/>
                </a:solidFill>
                <a:latin typeface="Tahoma" panose="020B0604030504040204" pitchFamily="34" charset="0"/>
                <a:cs typeface="Arial" panose="020B0604020202020204" pitchFamily="34" charset="0"/>
              </a:defRPr>
            </a:lvl3pPr>
            <a:lvl4pPr marL="1600200" indent="-228600">
              <a:tabLst>
                <a:tab pos="180975" algn="l"/>
                <a:tab pos="7124700" algn="r"/>
              </a:tabLst>
              <a:defRPr>
                <a:solidFill>
                  <a:schemeClr val="tx1"/>
                </a:solidFill>
                <a:latin typeface="Tahoma" panose="020B0604030504040204" pitchFamily="34" charset="0"/>
                <a:cs typeface="Arial" panose="020B0604020202020204" pitchFamily="34" charset="0"/>
              </a:defRPr>
            </a:lvl4pPr>
            <a:lvl5pPr marL="2057400" indent="-228600">
              <a:tabLst>
                <a:tab pos="180975" algn="l"/>
                <a:tab pos="7124700" algn="r"/>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Tahoma" panose="020B0604030504040204" pitchFamily="34" charset="0"/>
                <a:cs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Radiodermite</a:t>
            </a:r>
          </a:p>
          <a:p>
            <a:pPr eaLnBrk="0" hangingPunct="0">
              <a:lnSpc>
                <a:spcPct val="110000"/>
              </a:lnSpc>
              <a:spcBef>
                <a:spcPct val="20000"/>
              </a:spcBef>
              <a:buClr>
                <a:srgbClr val="33CC33"/>
              </a:buClr>
            </a:pPr>
            <a:r>
              <a:rPr lang="fr-FR" altLang="fr-FR" sz="1600" dirty="0">
                <a:solidFill>
                  <a:srgbClr val="000099"/>
                </a:solidFill>
                <a:latin typeface="Arial" panose="020B0604020202020204" pitchFamily="34" charset="0"/>
                <a:ea typeface="ＭＳ Ｐゴシック" panose="020B0600070205080204" pitchFamily="34" charset="-128"/>
              </a:rPr>
              <a:t>     Dermatose </a:t>
            </a:r>
            <a:r>
              <a:rPr lang="fr-FR" altLang="fr-FR" sz="1600" b="1" dirty="0" err="1">
                <a:solidFill>
                  <a:srgbClr val="000099"/>
                </a:solidFill>
                <a:latin typeface="Arial" panose="020B0604020202020204" pitchFamily="34" charset="0"/>
                <a:ea typeface="ＭＳ Ｐゴシック" panose="020B0600070205080204" pitchFamily="34" charset="-128"/>
              </a:rPr>
              <a:t>pruriante</a:t>
            </a:r>
            <a:r>
              <a:rPr lang="fr-FR" altLang="fr-FR" sz="1600" dirty="0">
                <a:solidFill>
                  <a:srgbClr val="000099"/>
                </a:solidFill>
                <a:latin typeface="Arial" panose="020B0604020202020204" pitchFamily="34" charset="0"/>
                <a:ea typeface="ＭＳ Ｐゴシック" panose="020B0600070205080204" pitchFamily="34" charset="-128"/>
              </a:rPr>
              <a:t> et brûlante</a:t>
            </a:r>
            <a:r>
              <a:rPr lang="fr-FR" altLang="fr-FR" sz="1600" b="1" dirty="0">
                <a:solidFill>
                  <a:srgbClr val="000099"/>
                </a:solidFill>
                <a:latin typeface="Arial" panose="020B0604020202020204" pitchFamily="34" charset="0"/>
                <a:ea typeface="ＭＳ Ｐゴシック" panose="020B0600070205080204" pitchFamily="34" charset="-128"/>
              </a:rPr>
              <a:t>, </a:t>
            </a:r>
          </a:p>
          <a:p>
            <a:pPr eaLnBrk="0" hangingPunct="0">
              <a:lnSpc>
                <a:spcPct val="110000"/>
              </a:lnSpc>
              <a:buClr>
                <a:srgbClr val="33CC33"/>
              </a:buClr>
            </a:pPr>
            <a:r>
              <a:rPr lang="fr-FR" altLang="fr-FR" sz="1600" i="1" dirty="0">
                <a:solidFill>
                  <a:srgbClr val="000099"/>
                </a:solidFill>
                <a:latin typeface="Arial" panose="020B0604020202020204" pitchFamily="34" charset="0"/>
                <a:ea typeface="ＭＳ Ｐゴシック" panose="020B0600070205080204" pitchFamily="34" charset="-128"/>
              </a:rPr>
              <a:t>     amélioration par le grattage</a:t>
            </a:r>
          </a:p>
          <a:p>
            <a:pPr eaLnBrk="0" hangingPunct="0">
              <a:lnSpc>
                <a:spcPct val="110000"/>
              </a:lnSpc>
              <a:spcBef>
                <a:spcPct val="20000"/>
              </a:spcBef>
              <a:buClr>
                <a:srgbClr val="0099CC"/>
              </a:buClr>
            </a:pPr>
            <a:r>
              <a:rPr lang="fr-FR" altLang="fr-FR" sz="1600" b="1" dirty="0">
                <a:solidFill>
                  <a:srgbClr val="000099"/>
                </a:solidFill>
                <a:latin typeface="Arial" panose="020B0604020202020204" pitchFamily="34" charset="0"/>
                <a:ea typeface="ＭＳ Ｐゴシック" panose="020B0600070205080204" pitchFamily="34" charset="-128"/>
              </a:rPr>
              <a:t>     Asthénie</a:t>
            </a:r>
            <a:r>
              <a:rPr lang="fr-FR" altLang="fr-FR" sz="1600" dirty="0">
                <a:latin typeface="Arial" panose="020B0604020202020204" pitchFamily="34" charset="0"/>
                <a:ea typeface="ＭＳ Ｐゴシック" panose="020B0600070205080204" pitchFamily="34" charset="-128"/>
              </a:rPr>
              <a:t>	</a:t>
            </a:r>
          </a:p>
        </p:txBody>
      </p:sp>
      <p:sp>
        <p:nvSpPr>
          <p:cNvPr id="299018" name="Text Box 10"/>
          <p:cNvSpPr txBox="1">
            <a:spLocks noChangeArrowheads="1"/>
          </p:cNvSpPr>
          <p:nvPr/>
        </p:nvSpPr>
        <p:spPr bwMode="auto">
          <a:xfrm>
            <a:off x="3948113" y="1447949"/>
            <a:ext cx="4319587" cy="3968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defRPr/>
            </a:pPr>
            <a:r>
              <a:rPr lang="fr-FR" altLang="fr-FR" sz="2000" u="sng" dirty="0">
                <a:solidFill>
                  <a:srgbClr val="000099"/>
                </a:solidFill>
                <a:latin typeface="+mj-lt"/>
                <a:ea typeface="ＭＳ Ｐゴシック" panose="020B0600070205080204" pitchFamily="34" charset="-128"/>
              </a:rPr>
              <a:t>À commencer le 1er jour des rayons</a:t>
            </a:r>
          </a:p>
        </p:txBody>
      </p:sp>
      <p:grpSp>
        <p:nvGrpSpPr>
          <p:cNvPr id="299019" name="Group 11"/>
          <p:cNvGrpSpPr>
            <a:grpSpLocks/>
          </p:cNvGrpSpPr>
          <p:nvPr/>
        </p:nvGrpSpPr>
        <p:grpSpPr bwMode="auto">
          <a:xfrm>
            <a:off x="4295775" y="4119736"/>
            <a:ext cx="558800" cy="533400"/>
            <a:chOff x="1584" y="2688"/>
            <a:chExt cx="166" cy="144"/>
          </a:xfrm>
          <a:solidFill>
            <a:srgbClr val="95C41D"/>
          </a:solidFill>
        </p:grpSpPr>
        <p:sp>
          <p:nvSpPr>
            <p:cNvPr id="155659" name="Freeform 12"/>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grp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mj-lt"/>
                <a:ea typeface="ＭＳ Ｐゴシック" panose="020B0600070205080204" pitchFamily="34" charset="-128"/>
              </a:endParaRPr>
            </a:p>
          </p:txBody>
        </p:sp>
        <p:sp>
          <p:nvSpPr>
            <p:cNvPr id="155660" name="Freeform 13"/>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grp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fr-FR" altLang="fr-FR">
                <a:latin typeface="+mj-lt"/>
                <a:ea typeface="ＭＳ Ｐゴシック" panose="020B0600070205080204" pitchFamily="34" charset="-128"/>
              </a:endParaRPr>
            </a:p>
          </p:txBody>
        </p:sp>
      </p:grpSp>
      <p:sp>
        <p:nvSpPr>
          <p:cNvPr id="299022" name="Rectangle 14"/>
          <p:cNvSpPr>
            <a:spLocks noChangeArrowheads="1"/>
          </p:cNvSpPr>
          <p:nvPr/>
        </p:nvSpPr>
        <p:spPr bwMode="auto">
          <a:xfrm>
            <a:off x="5138738" y="3368482"/>
            <a:ext cx="5967946" cy="85260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lnSpc>
                <a:spcPct val="110000"/>
              </a:lnSpc>
              <a:buFont typeface="Wingdings" panose="05000000000000000000" pitchFamily="2" charset="2"/>
              <a:buNone/>
              <a:defRPr/>
            </a:pPr>
            <a:r>
              <a:rPr lang="fr-FR" altLang="fr-FR" sz="1600" dirty="0">
                <a:solidFill>
                  <a:srgbClr val="000099"/>
                </a:solidFill>
                <a:latin typeface="+mj-lt"/>
                <a:ea typeface="ＭＳ Ｐゴシック" panose="020B0600070205080204" pitchFamily="34" charset="-128"/>
              </a:rPr>
              <a:t>5 granules de chaque </a:t>
            </a:r>
          </a:p>
          <a:p>
            <a:pPr algn="r" eaLnBrk="0" hangingPunct="0">
              <a:lnSpc>
                <a:spcPct val="110000"/>
              </a:lnSpc>
              <a:buFont typeface="Wingdings" panose="05000000000000000000" pitchFamily="2" charset="2"/>
              <a:buNone/>
              <a:defRPr/>
            </a:pPr>
            <a:r>
              <a:rPr lang="fr-FR" altLang="fr-FR" sz="1600" dirty="0">
                <a:solidFill>
                  <a:srgbClr val="000099"/>
                </a:solidFill>
                <a:latin typeface="+mj-lt"/>
                <a:ea typeface="ＭＳ Ｐゴシック" panose="020B0600070205080204" pitchFamily="34" charset="-128"/>
              </a:rPr>
              <a:t>avant et après chaque séance de radiothérapie </a:t>
            </a:r>
          </a:p>
          <a:p>
            <a:pPr algn="r" eaLnBrk="0" hangingPunct="0">
              <a:lnSpc>
                <a:spcPct val="110000"/>
              </a:lnSpc>
              <a:buFont typeface="Wingdings" panose="05000000000000000000" pitchFamily="2" charset="2"/>
              <a:buNone/>
              <a:defRPr/>
            </a:pPr>
            <a:r>
              <a:rPr lang="fr-FR" altLang="fr-FR" sz="1400" dirty="0">
                <a:solidFill>
                  <a:srgbClr val="000099"/>
                </a:solidFill>
                <a:latin typeface="+mj-lt"/>
                <a:ea typeface="ＭＳ Ｐゴシック" panose="020B0600070205080204" pitchFamily="34" charset="-128"/>
              </a:rPr>
              <a:t>(à répéter jusqu’à 6 fois par jour dès la moindre rougeur)</a:t>
            </a:r>
          </a:p>
        </p:txBody>
      </p:sp>
      <p:sp>
        <p:nvSpPr>
          <p:cNvPr id="17" name="ZoneTexte 16">
            <a:extLst>
              <a:ext uri="{FF2B5EF4-FFF2-40B4-BE49-F238E27FC236}">
                <a16:creationId xmlns:a16="http://schemas.microsoft.com/office/drawing/2014/main" id="{C2695A81-3D3E-4A8F-9609-C0E851FB6444}"/>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3.5. Radiothérapie</a:t>
            </a:r>
          </a:p>
        </p:txBody>
      </p:sp>
      <p:sp>
        <p:nvSpPr>
          <p:cNvPr id="19" name="Rectangle 11">
            <a:extLst>
              <a:ext uri="{FF2B5EF4-FFF2-40B4-BE49-F238E27FC236}">
                <a16:creationId xmlns:a16="http://schemas.microsoft.com/office/drawing/2014/main" id="{EDC88496-1ACC-4BE2-8DAB-3CDF3BFC385B}"/>
              </a:ext>
            </a:extLst>
          </p:cNvPr>
          <p:cNvSpPr>
            <a:spLocks noChangeArrowheads="1"/>
          </p:cNvSpPr>
          <p:nvPr/>
        </p:nvSpPr>
        <p:spPr bwMode="auto">
          <a:xfrm>
            <a:off x="2397125" y="1012666"/>
            <a:ext cx="214513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Radiodermite</a:t>
            </a:r>
          </a:p>
        </p:txBody>
      </p:sp>
      <p:grpSp>
        <p:nvGrpSpPr>
          <p:cNvPr id="18" name="Groupe 17">
            <a:extLst>
              <a:ext uri="{FF2B5EF4-FFF2-40B4-BE49-F238E27FC236}">
                <a16:creationId xmlns:a16="http://schemas.microsoft.com/office/drawing/2014/main" id="{0DFD3820-23D0-486A-853D-1CF8394E70CD}"/>
              </a:ext>
            </a:extLst>
          </p:cNvPr>
          <p:cNvGrpSpPr/>
          <p:nvPr/>
        </p:nvGrpSpPr>
        <p:grpSpPr>
          <a:xfrm>
            <a:off x="9982200" y="322263"/>
            <a:ext cx="1735138" cy="1819275"/>
            <a:chOff x="9982200" y="322263"/>
            <a:chExt cx="1735138" cy="1819275"/>
          </a:xfrm>
        </p:grpSpPr>
        <p:sp>
          <p:nvSpPr>
            <p:cNvPr id="20" name="Pentagone 3">
              <a:extLst>
                <a:ext uri="{FF2B5EF4-FFF2-40B4-BE49-F238E27FC236}">
                  <a16:creationId xmlns:a16="http://schemas.microsoft.com/office/drawing/2014/main" id="{F6FA6B86-9219-4C8B-B1D0-8906E2A8282E}"/>
                </a:ext>
              </a:extLst>
            </p:cNvPr>
            <p:cNvSpPr/>
            <p:nvPr/>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21" name="ZoneTexte 4">
              <a:extLst>
                <a:ext uri="{FF2B5EF4-FFF2-40B4-BE49-F238E27FC236}">
                  <a16:creationId xmlns:a16="http://schemas.microsoft.com/office/drawing/2014/main" id="{D137230B-90F7-4814-8917-F2E10A52EAE1}"/>
                </a:ext>
              </a:extLst>
            </p:cNvPr>
            <p:cNvSpPr txBox="1">
              <a:spLocks noChangeArrowheads="1"/>
            </p:cNvSpPr>
            <p:nvPr/>
          </p:nvSpPr>
          <p:spPr bwMode="auto">
            <a:xfrm>
              <a:off x="9982200" y="908050"/>
              <a:ext cx="17287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1400" i="1" dirty="0">
                  <a:solidFill>
                    <a:srgbClr val="0053A1"/>
                  </a:solidFill>
                </a:rPr>
                <a:t>Arbre décisionnel à télécharger sur votre espace www.cdfh.fr</a:t>
              </a:r>
            </a:p>
          </p:txBody>
        </p:sp>
        <p:pic>
          <p:nvPicPr>
            <p:cNvPr id="22" name="Image 5">
              <a:extLst>
                <a:ext uri="{FF2B5EF4-FFF2-40B4-BE49-F238E27FC236}">
                  <a16:creationId xmlns:a16="http://schemas.microsoft.com/office/drawing/2014/main" id="{5EE7D2F4-DE02-4465-9F86-995D42310B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90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90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90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90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90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90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990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901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90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P spid="299011" grpId="0" animBg="1"/>
      <p:bldP spid="299012" grpId="0" animBg="1"/>
      <p:bldP spid="299014" grpId="0"/>
      <p:bldP spid="299016" grpId="0" animBg="1"/>
      <p:bldP spid="299017" grpId="0"/>
      <p:bldP spid="299018" grpId="0"/>
      <p:bldP spid="29902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idx="4294967295"/>
          </p:nvPr>
        </p:nvSpPr>
        <p:spPr bwMode="auto">
          <a:xfrm>
            <a:off x="1462088" y="1989139"/>
            <a:ext cx="10729912" cy="1151830"/>
          </a:xfrm>
          <a:prstGeom prst="rect">
            <a:avLst/>
          </a:prstGeom>
          <a:noFill/>
        </p:spPr>
        <p:txBody>
          <a:bodyPr/>
          <a:lstStyle/>
          <a:p>
            <a:pPr eaLnBrk="1" hangingPunct="1">
              <a:spcBef>
                <a:spcPct val="30000"/>
              </a:spcBef>
              <a:buClr>
                <a:srgbClr val="33CC33"/>
              </a:buClr>
              <a:buFontTx/>
              <a:buBlip>
                <a:blip r:embed="rId3"/>
              </a:buBlip>
              <a:defRPr/>
            </a:pPr>
            <a:r>
              <a:rPr lang="fr-FR" altLang="fr-FR" sz="2000" b="1" dirty="0">
                <a:solidFill>
                  <a:srgbClr val="000099"/>
                </a:solidFill>
                <a:latin typeface="+mj-lt"/>
              </a:rPr>
              <a:t>IMMUNOTHERAPIE :</a:t>
            </a:r>
          </a:p>
          <a:p>
            <a:pPr eaLnBrk="1" hangingPunct="1">
              <a:spcBef>
                <a:spcPct val="30000"/>
              </a:spcBef>
              <a:buFontTx/>
              <a:buNone/>
              <a:defRPr/>
            </a:pPr>
            <a:r>
              <a:rPr lang="fr-FR" altLang="fr-FR" sz="1800" dirty="0">
                <a:solidFill>
                  <a:srgbClr val="000099"/>
                </a:solidFill>
                <a:latin typeface="+mj-lt"/>
              </a:rPr>
              <a:t>    Traitement cherchant à augmenter l’immunité naturelle ou suppléer l’immunité naturelle</a:t>
            </a:r>
          </a:p>
          <a:p>
            <a:pPr eaLnBrk="1" hangingPunct="1">
              <a:lnSpc>
                <a:spcPct val="90000"/>
              </a:lnSpc>
              <a:spcBef>
                <a:spcPct val="0"/>
              </a:spcBef>
              <a:buFontTx/>
              <a:buNone/>
              <a:defRPr/>
            </a:pPr>
            <a:endParaRPr lang="fr-FR" altLang="fr-FR" sz="2000" dirty="0">
              <a:solidFill>
                <a:srgbClr val="000099"/>
              </a:solidFill>
              <a:latin typeface="+mj-lt"/>
            </a:endParaRPr>
          </a:p>
        </p:txBody>
      </p:sp>
      <p:sp>
        <p:nvSpPr>
          <p:cNvPr id="5" name="ZoneTexte 4"/>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6" name="Rectangle 3">
            <a:extLst>
              <a:ext uri="{FF2B5EF4-FFF2-40B4-BE49-F238E27FC236}">
                <a16:creationId xmlns:a16="http://schemas.microsoft.com/office/drawing/2014/main" id="{2781AFEC-A06F-4388-B01D-D121DB682BD7}"/>
              </a:ext>
            </a:extLst>
          </p:cNvPr>
          <p:cNvSpPr txBox="1">
            <a:spLocks noChangeArrowheads="1"/>
          </p:cNvSpPr>
          <p:nvPr/>
        </p:nvSpPr>
        <p:spPr bwMode="auto">
          <a:xfrm>
            <a:off x="1462088" y="3429000"/>
            <a:ext cx="10729912" cy="1728192"/>
          </a:xfrm>
          <a:prstGeom prst="rect">
            <a:avLst/>
          </a:prstGeom>
          <a:no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ct val="30000"/>
              </a:spcBef>
              <a:buClr>
                <a:srgbClr val="33CC33"/>
              </a:buClr>
              <a:buFontTx/>
              <a:buBlip>
                <a:blip r:embed="rId3"/>
              </a:buBlip>
              <a:defRPr/>
            </a:pPr>
            <a:r>
              <a:rPr lang="fr-FR" altLang="fr-FR" sz="2000" b="1" dirty="0">
                <a:solidFill>
                  <a:srgbClr val="000099"/>
                </a:solidFill>
                <a:latin typeface="+mj-lt"/>
              </a:rPr>
              <a:t>THERAPIES CIBLEES :</a:t>
            </a:r>
          </a:p>
          <a:p>
            <a:pPr eaLnBrk="1" hangingPunct="1">
              <a:spcBef>
                <a:spcPct val="30000"/>
              </a:spcBef>
              <a:buFontTx/>
              <a:buNone/>
              <a:defRPr/>
            </a:pPr>
            <a:r>
              <a:rPr lang="fr-FR" altLang="fr-FR" sz="1800" dirty="0">
                <a:solidFill>
                  <a:srgbClr val="000099"/>
                </a:solidFill>
                <a:latin typeface="+mj-lt"/>
              </a:rPr>
              <a:t>    Médicaments agissant sur des mécanismes spécifiques aux cellules cancéreuses</a:t>
            </a:r>
          </a:p>
          <a:p>
            <a:pPr lvl="1" eaLnBrk="1" hangingPunct="1">
              <a:spcBef>
                <a:spcPct val="30000"/>
              </a:spcBef>
              <a:defRPr/>
            </a:pPr>
            <a:r>
              <a:rPr lang="fr-FR" altLang="fr-FR" sz="1800" b="1" dirty="0">
                <a:solidFill>
                  <a:srgbClr val="000099"/>
                </a:solidFill>
                <a:latin typeface="+mj-lt"/>
              </a:rPr>
              <a:t>anticorps monoclonaux</a:t>
            </a:r>
            <a:r>
              <a:rPr lang="fr-FR" altLang="fr-FR" sz="1800" dirty="0">
                <a:solidFill>
                  <a:srgbClr val="000099"/>
                </a:solidFill>
                <a:latin typeface="+mj-lt"/>
              </a:rPr>
              <a:t> = « grosses » molécules – les « MAB »</a:t>
            </a:r>
          </a:p>
          <a:p>
            <a:pPr lvl="1" eaLnBrk="1" hangingPunct="1">
              <a:spcBef>
                <a:spcPct val="30000"/>
              </a:spcBef>
              <a:defRPr/>
            </a:pPr>
            <a:r>
              <a:rPr lang="fr-FR" altLang="fr-FR" sz="1800" b="1" dirty="0">
                <a:solidFill>
                  <a:srgbClr val="000099"/>
                </a:solidFill>
                <a:latin typeface="+mj-lt"/>
              </a:rPr>
              <a:t>petites molécules</a:t>
            </a:r>
            <a:r>
              <a:rPr lang="fr-FR" altLang="fr-FR" sz="1800" dirty="0">
                <a:solidFill>
                  <a:srgbClr val="000099"/>
                </a:solidFill>
                <a:latin typeface="+mj-lt"/>
              </a:rPr>
              <a:t> : les « NIB »</a:t>
            </a:r>
          </a:p>
          <a:p>
            <a:pPr marL="0" indent="0" eaLnBrk="1" hangingPunct="1">
              <a:lnSpc>
                <a:spcPct val="90000"/>
              </a:lnSpc>
              <a:buFontTx/>
              <a:buNone/>
              <a:defRPr/>
            </a:pPr>
            <a:endParaRPr lang="fr-FR" altLang="fr-FR" sz="2000" dirty="0">
              <a:solidFill>
                <a:srgbClr val="000099"/>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500"/>
                                        <p:tgtEl>
                                          <p:spTgt spid="532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251">
                                            <p:txEl>
                                              <p:pRg st="1" end="1"/>
                                            </p:txEl>
                                          </p:spTgt>
                                        </p:tgtEl>
                                        <p:attrNameLst>
                                          <p:attrName>style.visibility</p:attrName>
                                        </p:attrNameLst>
                                      </p:cBhvr>
                                      <p:to>
                                        <p:strVal val="visible"/>
                                      </p:to>
                                    </p:set>
                                    <p:animEffect transition="in" filter="fade">
                                      <p:cBhvr>
                                        <p:cTn id="10" dur="500"/>
                                        <p:tgtEl>
                                          <p:spTgt spid="5325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6F9540D-EEC3-4A3F-9B3D-64F47E6F6A85}"/>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8" name="Rectangle 11">
            <a:extLst>
              <a:ext uri="{FF2B5EF4-FFF2-40B4-BE49-F238E27FC236}">
                <a16:creationId xmlns:a16="http://schemas.microsoft.com/office/drawing/2014/main" id="{CB08AE24-17B9-410C-B4A7-1972F4B49350}"/>
              </a:ext>
            </a:extLst>
          </p:cNvPr>
          <p:cNvSpPr>
            <a:spLocks noChangeArrowheads="1"/>
          </p:cNvSpPr>
          <p:nvPr/>
        </p:nvSpPr>
        <p:spPr bwMode="auto">
          <a:xfrm>
            <a:off x="2397125" y="1012666"/>
            <a:ext cx="3572068"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neuropathiques</a:t>
            </a:r>
          </a:p>
        </p:txBody>
      </p:sp>
      <p:sp>
        <p:nvSpPr>
          <p:cNvPr id="9" name="Espace réservé du contenu 2">
            <a:extLst>
              <a:ext uri="{FF2B5EF4-FFF2-40B4-BE49-F238E27FC236}">
                <a16:creationId xmlns:a16="http://schemas.microsoft.com/office/drawing/2014/main" id="{0ED26CE6-0D43-4553-8AA4-E4CFB9AB7A39}"/>
              </a:ext>
            </a:extLst>
          </p:cNvPr>
          <p:cNvSpPr txBox="1">
            <a:spLocks/>
          </p:cNvSpPr>
          <p:nvPr/>
        </p:nvSpPr>
        <p:spPr bwMode="auto">
          <a:xfrm>
            <a:off x="1055688" y="1701800"/>
            <a:ext cx="5545137" cy="419100"/>
          </a:xfrm>
          <a:prstGeom prst="rect">
            <a:avLst/>
          </a:prstGeom>
          <a:solidFill>
            <a:srgbClr val="FFFFFF"/>
          </a:solid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Clr>
                <a:srgbClr val="5CD65C"/>
              </a:buClr>
              <a:buFontTx/>
              <a:buBlip>
                <a:blip r:embed="rId3"/>
              </a:buBlip>
              <a:defRPr/>
            </a:pPr>
            <a:r>
              <a:rPr lang="fr-FR" altLang="fr-FR" sz="2000" b="1">
                <a:solidFill>
                  <a:srgbClr val="000099"/>
                </a:solidFill>
                <a:latin typeface="+mj-lt"/>
                <a:ea typeface="ＭＳ Ｐゴシック" panose="020B0600070205080204" pitchFamily="34" charset="-128"/>
                <a:cs typeface="Arial" panose="020B0604020202020204" pitchFamily="34" charset="0"/>
              </a:rPr>
              <a:t> Neurotoxicité</a:t>
            </a:r>
            <a:r>
              <a:rPr lang="fr-FR" altLang="fr-FR" sz="2000">
                <a:solidFill>
                  <a:srgbClr val="000099"/>
                </a:solidFill>
                <a:latin typeface="+mj-lt"/>
                <a:ea typeface="ＭＳ Ｐゴシック" panose="020B0600070205080204" pitchFamily="34" charset="-128"/>
                <a:cs typeface="Arial" panose="020B0604020202020204" pitchFamily="34" charset="0"/>
              </a:rPr>
              <a:t> de certains traitements</a:t>
            </a: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p:txBody>
      </p:sp>
      <p:sp>
        <p:nvSpPr>
          <p:cNvPr id="10" name="Text Box 4">
            <a:extLst>
              <a:ext uri="{FF2B5EF4-FFF2-40B4-BE49-F238E27FC236}">
                <a16:creationId xmlns:a16="http://schemas.microsoft.com/office/drawing/2014/main" id="{A7B92532-88B1-401B-8B51-F2C93425CD18}"/>
              </a:ext>
            </a:extLst>
          </p:cNvPr>
          <p:cNvSpPr txBox="1">
            <a:spLocks noChangeArrowheads="1"/>
          </p:cNvSpPr>
          <p:nvPr/>
        </p:nvSpPr>
        <p:spPr bwMode="auto">
          <a:xfrm>
            <a:off x="1055688" y="2565400"/>
            <a:ext cx="6624637" cy="4647426"/>
          </a:xfrm>
          <a:prstGeom prst="rect">
            <a:avLst/>
          </a:prstGeom>
          <a:noFill/>
          <a:ln>
            <a:noFill/>
          </a:ln>
        </p:spPr>
        <p:txBody>
          <a:bodyPr>
            <a:spAutoFit/>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562100" indent="-228600">
              <a:defRPr>
                <a:solidFill>
                  <a:schemeClr val="tx1"/>
                </a:solidFill>
                <a:latin typeface="Arial" panose="020B0604020202020204" pitchFamily="34" charset="0"/>
                <a:cs typeface="Arial" panose="020B0604020202020204" pitchFamily="34" charset="0"/>
              </a:defRPr>
            </a:lvl4pPr>
            <a:lvl5pPr marL="1981200" indent="-228600">
              <a:defRPr>
                <a:solidFill>
                  <a:schemeClr val="tx1"/>
                </a:solidFill>
                <a:latin typeface="Arial" panose="020B0604020202020204" pitchFamily="34" charset="0"/>
                <a:cs typeface="Arial" panose="020B0604020202020204" pitchFamily="34" charset="0"/>
              </a:defRPr>
            </a:lvl5pPr>
            <a:lvl6pPr marL="24384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895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352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10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spcBef>
                <a:spcPct val="20000"/>
              </a:spcBef>
              <a:buClr>
                <a:srgbClr val="5CD65C"/>
              </a:buClr>
              <a:buFontTx/>
              <a:buBlip>
                <a:blip r:embed="rId3"/>
              </a:buBlip>
              <a:defRPr/>
            </a:pPr>
            <a:r>
              <a:rPr lang="fr-FR" altLang="fr-FR" sz="2000" dirty="0">
                <a:solidFill>
                  <a:srgbClr val="000099"/>
                </a:solidFill>
                <a:latin typeface="+mj-lt"/>
                <a:ea typeface="ＭＳ Ｐゴシック" panose="020B0600070205080204" pitchFamily="34" charset="-128"/>
              </a:rPr>
              <a:t> Symptômes variables :</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sensation de brûlure</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engourdissements</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picotements</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sensation de décharge électrique</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sensibilité au toucher ou au froid</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fourmillements</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démangeaisons</a:t>
            </a:r>
          </a:p>
          <a:p>
            <a:pPr lvl="4">
              <a:lnSpc>
                <a:spcPct val="120000"/>
              </a:lnSpc>
              <a:spcBef>
                <a:spcPct val="20000"/>
              </a:spcBef>
              <a:defRPr/>
            </a:pPr>
            <a:r>
              <a:rPr lang="fr-FR" altLang="fr-FR" sz="2000" dirty="0">
                <a:solidFill>
                  <a:srgbClr val="000099"/>
                </a:solidFill>
                <a:latin typeface="+mj-lt"/>
                <a:ea typeface="ＭＳ Ｐゴシック" panose="020B0600070205080204" pitchFamily="34" charset="-128"/>
              </a:rPr>
              <a:t>  - instabilité à la marche</a:t>
            </a:r>
          </a:p>
          <a:p>
            <a:pPr lvl="4">
              <a:lnSpc>
                <a:spcPct val="120000"/>
              </a:lnSpc>
              <a:spcBef>
                <a:spcPct val="20000"/>
              </a:spcBef>
              <a:defRPr/>
            </a:pPr>
            <a:endParaRPr lang="fr-FR" altLang="fr-FR" sz="2000" dirty="0">
              <a:solidFill>
                <a:srgbClr val="000099"/>
              </a:solidFill>
              <a:latin typeface="+mj-lt"/>
              <a:ea typeface="ＭＳ Ｐゴシック" panose="020B0600070205080204" pitchFamily="34" charset="-128"/>
            </a:endParaRPr>
          </a:p>
          <a:p>
            <a:pPr>
              <a:spcBef>
                <a:spcPct val="20000"/>
              </a:spcBef>
              <a:buFontTx/>
              <a:buChar char="•"/>
              <a:defRPr/>
            </a:pPr>
            <a:endParaRPr lang="fr-FR" altLang="fr-FR" sz="2000" dirty="0">
              <a:solidFill>
                <a:srgbClr val="000099"/>
              </a:solidFill>
              <a:latin typeface="+mj-lt"/>
              <a:ea typeface="ＭＳ Ｐゴシック" panose="020B0600070205080204" pitchFamily="34" charset="-128"/>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Espace réservé du contenu 2"/>
          <p:cNvSpPr>
            <a:spLocks/>
          </p:cNvSpPr>
          <p:nvPr/>
        </p:nvSpPr>
        <p:spPr bwMode="auto">
          <a:xfrm>
            <a:off x="783000" y="2443492"/>
            <a:ext cx="5761037" cy="360363"/>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20000"/>
              </a:lnSpc>
              <a:spcBef>
                <a:spcPct val="20000"/>
              </a:spcBef>
              <a:buClr>
                <a:srgbClr val="33CC33"/>
              </a:buClr>
              <a:buFontTx/>
              <a:buBlip>
                <a:blip r:embed="rId3"/>
              </a:buBlip>
              <a:defRPr/>
            </a:pPr>
            <a:r>
              <a:rPr lang="fr-FR" altLang="fr-FR" sz="1600" b="1" dirty="0">
                <a:solidFill>
                  <a:srgbClr val="000090"/>
                </a:solidFill>
                <a:latin typeface="+mj-lt"/>
                <a:ea typeface="ＭＳ Ｐゴシック" panose="020B0600070205080204" pitchFamily="34" charset="-128"/>
              </a:rPr>
              <a:t>Neuropathies périphériques à type de fourmillements</a:t>
            </a:r>
          </a:p>
        </p:txBody>
      </p:sp>
      <p:sp>
        <p:nvSpPr>
          <p:cNvPr id="122884" name="Text Box 4"/>
          <p:cNvSpPr txBox="1">
            <a:spLocks noChangeArrowheads="1"/>
          </p:cNvSpPr>
          <p:nvPr/>
        </p:nvSpPr>
        <p:spPr bwMode="auto">
          <a:xfrm>
            <a:off x="8585735" y="2324208"/>
            <a:ext cx="2520950" cy="735013"/>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0"/>
                </a:solidFill>
                <a:latin typeface="+mj-lt"/>
                <a:ea typeface="ＭＳ Ｐゴシック" panose="020B0600070205080204" pitchFamily="34" charset="-128"/>
              </a:rPr>
              <a:t>Phosphorus</a:t>
            </a:r>
            <a:r>
              <a:rPr lang="fr-FR" altLang="fr-FR" b="1" dirty="0">
                <a:solidFill>
                  <a:srgbClr val="000090"/>
                </a:solidFill>
                <a:latin typeface="+mj-lt"/>
                <a:ea typeface="ＭＳ Ｐゴシック" panose="020B0600070205080204" pitchFamily="34" charset="-128"/>
              </a:rPr>
              <a:t> 15 CH</a:t>
            </a:r>
          </a:p>
          <a:p>
            <a:pPr algn="r">
              <a:spcBef>
                <a:spcPts val="300"/>
              </a:spcBef>
              <a:defRPr/>
            </a:pPr>
            <a:r>
              <a:rPr lang="fr-FR" altLang="fr-FR" sz="1600" dirty="0">
                <a:solidFill>
                  <a:srgbClr val="000090"/>
                </a:solidFill>
                <a:latin typeface="+mj-lt"/>
                <a:ea typeface="ＭＳ Ｐゴシック" panose="020B0600070205080204" pitchFamily="34" charset="-128"/>
              </a:rPr>
              <a:t>5 granules par jour</a:t>
            </a:r>
          </a:p>
        </p:txBody>
      </p:sp>
      <p:sp>
        <p:nvSpPr>
          <p:cNvPr id="122885" name="Text Box 5"/>
          <p:cNvSpPr txBox="1">
            <a:spLocks noChangeArrowheads="1"/>
          </p:cNvSpPr>
          <p:nvPr/>
        </p:nvSpPr>
        <p:spPr bwMode="auto">
          <a:xfrm>
            <a:off x="8472263" y="3846116"/>
            <a:ext cx="2634421" cy="996017"/>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0"/>
                </a:solidFill>
                <a:latin typeface="+mj-lt"/>
                <a:ea typeface="ＭＳ Ｐゴシック" panose="020B0600070205080204" pitchFamily="34" charset="-128"/>
              </a:rPr>
              <a:t>Nerfs 8 DH ou 4 CH</a:t>
            </a:r>
          </a:p>
          <a:p>
            <a:pPr algn="r">
              <a:spcBef>
                <a:spcPts val="300"/>
              </a:spcBef>
              <a:defRPr/>
            </a:pPr>
            <a:r>
              <a:rPr lang="fr-FR" altLang="fr-FR" sz="1600" dirty="0">
                <a:solidFill>
                  <a:srgbClr val="000090"/>
                </a:solidFill>
                <a:latin typeface="+mj-lt"/>
                <a:ea typeface="ＭＳ Ｐゴシック" panose="020B0600070205080204" pitchFamily="34" charset="-128"/>
              </a:rPr>
              <a:t>1 ampoule ou 5 granules le matin à jeun</a:t>
            </a:r>
          </a:p>
        </p:txBody>
      </p:sp>
      <p:sp>
        <p:nvSpPr>
          <p:cNvPr id="122886" name="Espace réservé du contenu 2"/>
          <p:cNvSpPr>
            <a:spLocks/>
          </p:cNvSpPr>
          <p:nvPr/>
        </p:nvSpPr>
        <p:spPr bwMode="auto">
          <a:xfrm>
            <a:off x="783000" y="3862388"/>
            <a:ext cx="47529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ea typeface="ＭＳ Ｐゴシック" panose="020B0600070205080204" pitchFamily="34" charset="-128"/>
              </a:rPr>
              <a:t>Toxicité neurologique des médicaments</a:t>
            </a:r>
          </a:p>
          <a:p>
            <a:pPr>
              <a:lnSpc>
                <a:spcPct val="110000"/>
              </a:lnSpc>
              <a:spcBef>
                <a:spcPct val="20000"/>
              </a:spcBef>
              <a:buFont typeface="Arial" panose="020B0604020202020204" pitchFamily="34" charset="0"/>
              <a:buNone/>
            </a:pPr>
            <a:r>
              <a:rPr lang="fr-FR" altLang="fr-FR" sz="1600" b="1" dirty="0">
                <a:solidFill>
                  <a:srgbClr val="000090"/>
                </a:solidFill>
                <a:latin typeface="Arial" panose="020B0604020202020204" pitchFamily="34" charset="0"/>
                <a:ea typeface="ＭＳ Ｐゴシック" panose="020B0600070205080204" pitchFamily="34" charset="-128"/>
              </a:rPr>
              <a:t>     Névrites et polynévrites</a:t>
            </a:r>
          </a:p>
        </p:txBody>
      </p:sp>
      <p:sp>
        <p:nvSpPr>
          <p:cNvPr id="9" name="ZoneTexte 8">
            <a:extLst>
              <a:ext uri="{FF2B5EF4-FFF2-40B4-BE49-F238E27FC236}">
                <a16:creationId xmlns:a16="http://schemas.microsoft.com/office/drawing/2014/main" id="{EFAF5060-6000-461E-98B2-ACC373BFE915}"/>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0" name="Rectangle 11">
            <a:extLst>
              <a:ext uri="{FF2B5EF4-FFF2-40B4-BE49-F238E27FC236}">
                <a16:creationId xmlns:a16="http://schemas.microsoft.com/office/drawing/2014/main" id="{E441FE67-67B6-4523-AAE7-77CD4FA797D1}"/>
              </a:ext>
            </a:extLst>
          </p:cNvPr>
          <p:cNvSpPr>
            <a:spLocks noChangeArrowheads="1"/>
          </p:cNvSpPr>
          <p:nvPr/>
        </p:nvSpPr>
        <p:spPr bwMode="auto">
          <a:xfrm>
            <a:off x="2397125" y="1012666"/>
            <a:ext cx="3572068"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neuropathiques</a:t>
            </a:r>
          </a:p>
        </p:txBody>
      </p:sp>
      <p:sp>
        <p:nvSpPr>
          <p:cNvPr id="13" name="Espace réservé du contenu 2">
            <a:extLst>
              <a:ext uri="{FF2B5EF4-FFF2-40B4-BE49-F238E27FC236}">
                <a16:creationId xmlns:a16="http://schemas.microsoft.com/office/drawing/2014/main" id="{889FC11F-61A8-40DD-A686-6C7CA24A2B98}"/>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Dans tous les cas</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8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8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8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p:bldP spid="122884" grpId="0" animBg="1"/>
      <p:bldP spid="122885" grpId="0" animBg="1"/>
      <p:bldP spid="12288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Espace réservé du contenu 2"/>
          <p:cNvSpPr>
            <a:spLocks/>
          </p:cNvSpPr>
          <p:nvPr/>
        </p:nvSpPr>
        <p:spPr bwMode="auto">
          <a:xfrm>
            <a:off x="982663" y="2390775"/>
            <a:ext cx="5267325" cy="749300"/>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20000"/>
              </a:spcBef>
              <a:buClr>
                <a:srgbClr val="33CC33"/>
              </a:buClr>
              <a:buFontTx/>
              <a:buBlip>
                <a:blip r:embed="rId3"/>
              </a:buBlip>
              <a:defRPr/>
            </a:pPr>
            <a:endParaRPr lang="fr-FR" altLang="fr-FR" sz="1600" b="1" dirty="0">
              <a:solidFill>
                <a:srgbClr val="000090"/>
              </a:solidFill>
              <a:latin typeface="+mj-lt"/>
              <a:ea typeface="ＭＳ Ｐゴシック" panose="020B0600070205080204" pitchFamily="34" charset="-128"/>
            </a:endParaRPr>
          </a:p>
        </p:txBody>
      </p:sp>
      <p:sp>
        <p:nvSpPr>
          <p:cNvPr id="124932" name="Text Box 4"/>
          <p:cNvSpPr txBox="1">
            <a:spLocks noChangeArrowheads="1"/>
          </p:cNvSpPr>
          <p:nvPr/>
        </p:nvSpPr>
        <p:spPr bwMode="auto">
          <a:xfrm>
            <a:off x="7937638" y="2477455"/>
            <a:ext cx="3169047" cy="735521"/>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0"/>
                </a:solidFill>
                <a:latin typeface="+mj-lt"/>
                <a:ea typeface="ＭＳ Ｐゴシック" panose="020B0600070205080204" pitchFamily="34" charset="-128"/>
              </a:rPr>
              <a:t>Zincum</a:t>
            </a:r>
            <a:r>
              <a:rPr lang="fr-FR" altLang="fr-FR" b="1" dirty="0">
                <a:solidFill>
                  <a:srgbClr val="000090"/>
                </a:solidFill>
                <a:latin typeface="+mj-lt"/>
                <a:ea typeface="ＭＳ Ｐゴシック" panose="020B0600070205080204" pitchFamily="34" charset="-128"/>
              </a:rPr>
              <a:t> </a:t>
            </a:r>
            <a:r>
              <a:rPr lang="fr-FR" altLang="fr-FR" b="1" dirty="0" err="1">
                <a:solidFill>
                  <a:srgbClr val="000090"/>
                </a:solidFill>
                <a:latin typeface="+mj-lt"/>
                <a:ea typeface="ＭＳ Ｐゴシック" panose="020B0600070205080204" pitchFamily="34" charset="-128"/>
              </a:rPr>
              <a:t>metallicum</a:t>
            </a:r>
            <a:r>
              <a:rPr lang="fr-FR" altLang="fr-FR" b="1" dirty="0">
                <a:solidFill>
                  <a:srgbClr val="000090"/>
                </a:solidFill>
                <a:latin typeface="+mj-lt"/>
                <a:ea typeface="ＭＳ Ｐゴシック" panose="020B0600070205080204" pitchFamily="34" charset="-128"/>
              </a:rPr>
              <a:t> 15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par jour</a:t>
            </a:r>
          </a:p>
        </p:txBody>
      </p:sp>
      <p:sp>
        <p:nvSpPr>
          <p:cNvPr id="124933" name="Text Box 5"/>
          <p:cNvSpPr txBox="1">
            <a:spLocks noChangeArrowheads="1"/>
          </p:cNvSpPr>
          <p:nvPr/>
        </p:nvSpPr>
        <p:spPr bwMode="auto">
          <a:xfrm>
            <a:off x="8225373" y="3998174"/>
            <a:ext cx="2881312" cy="735012"/>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buFont typeface="Arial" panose="020B0604020202020204" pitchFamily="34" charset="0"/>
              <a:buNone/>
              <a:defRPr/>
            </a:pPr>
            <a:r>
              <a:rPr lang="fr-FR" altLang="fr-FR" b="1" dirty="0" err="1">
                <a:solidFill>
                  <a:srgbClr val="000090"/>
                </a:solidFill>
                <a:latin typeface="+mj-lt"/>
                <a:ea typeface="ＭＳ Ｐゴシック" panose="020B0600070205080204" pitchFamily="34" charset="-128"/>
              </a:rPr>
              <a:t>Causticum</a:t>
            </a:r>
            <a:r>
              <a:rPr lang="fr-FR" altLang="fr-FR" b="1" dirty="0">
                <a:solidFill>
                  <a:srgbClr val="000090"/>
                </a:solidFill>
                <a:latin typeface="+mj-lt"/>
                <a:ea typeface="ＭＳ Ｐゴシック" panose="020B0600070205080204" pitchFamily="34" charset="-128"/>
              </a:rPr>
              <a:t> 15 CH</a:t>
            </a:r>
            <a:endParaRPr lang="fr-FR" altLang="fr-FR" b="1" dirty="0">
              <a:solidFill>
                <a:schemeClr val="accent2"/>
              </a:solidFill>
              <a:latin typeface="+mj-lt"/>
              <a:ea typeface="ＭＳ Ｐゴシック" panose="020B0600070205080204" pitchFamily="34" charset="-128"/>
            </a:endParaRPr>
          </a:p>
          <a:p>
            <a:pPr algn="r">
              <a:spcBef>
                <a:spcPts val="300"/>
              </a:spcBef>
              <a:buFont typeface="Arial" panose="020B0604020202020204" pitchFamily="34" charset="0"/>
              <a:buNone/>
              <a:defRPr/>
            </a:pPr>
            <a:r>
              <a:rPr lang="fr-FR" altLang="fr-FR" sz="1600" dirty="0">
                <a:solidFill>
                  <a:srgbClr val="000090"/>
                </a:solidFill>
                <a:latin typeface="+mj-lt"/>
                <a:ea typeface="ＭＳ Ｐゴシック" panose="020B0600070205080204" pitchFamily="34" charset="-128"/>
              </a:rPr>
              <a:t>5 granules par jour</a:t>
            </a:r>
          </a:p>
        </p:txBody>
      </p:sp>
      <p:sp>
        <p:nvSpPr>
          <p:cNvPr id="124934" name="Espace réservé du contenu 2"/>
          <p:cNvSpPr>
            <a:spLocks/>
          </p:cNvSpPr>
          <p:nvPr/>
        </p:nvSpPr>
        <p:spPr bwMode="auto">
          <a:xfrm>
            <a:off x="783000" y="4005262"/>
            <a:ext cx="4464050" cy="1115925"/>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35000"/>
              </a:spcBef>
              <a:buClr>
                <a:srgbClr val="33CC33"/>
              </a:buClr>
              <a:buFontTx/>
              <a:buBlip>
                <a:blip r:embed="rId3"/>
              </a:buBlip>
              <a:defRPr/>
            </a:pPr>
            <a:r>
              <a:rPr lang="fr-FR" altLang="fr-FR" sz="1600" b="1" dirty="0">
                <a:solidFill>
                  <a:srgbClr val="000090"/>
                </a:solidFill>
                <a:latin typeface="+mj-lt"/>
                <a:ea typeface="ＭＳ Ｐゴシック" panose="020B0600070205080204" pitchFamily="34" charset="-128"/>
              </a:rPr>
              <a:t>Parésie/</a:t>
            </a:r>
            <a:r>
              <a:rPr lang="fr-FR" altLang="fr-FR" sz="1600" dirty="0">
                <a:solidFill>
                  <a:srgbClr val="000090"/>
                </a:solidFill>
                <a:latin typeface="+mj-lt"/>
                <a:ea typeface="ＭＳ Ｐゴシック" panose="020B0600070205080204" pitchFamily="34" charset="-128"/>
              </a:rPr>
              <a:t>paralysie des nerfs, </a:t>
            </a:r>
          </a:p>
          <a:p>
            <a:pPr marL="271463" indent="0">
              <a:lnSpc>
                <a:spcPct val="110000"/>
              </a:lnSpc>
              <a:spcBef>
                <a:spcPts val="300"/>
              </a:spcBef>
              <a:buClr>
                <a:srgbClr val="33CC33"/>
              </a:buClr>
              <a:defRPr/>
            </a:pPr>
            <a:r>
              <a:rPr lang="fr-FR" altLang="fr-FR" sz="1600" b="1" dirty="0">
                <a:solidFill>
                  <a:srgbClr val="000090"/>
                </a:solidFill>
                <a:latin typeface="+mj-lt"/>
                <a:ea typeface="ＭＳ Ｐゴシック" panose="020B0600070205080204" pitchFamily="34" charset="-128"/>
              </a:rPr>
              <a:t>Rétractation </a:t>
            </a:r>
            <a:r>
              <a:rPr lang="fr-FR" altLang="fr-FR" sz="1600" dirty="0">
                <a:solidFill>
                  <a:srgbClr val="000090"/>
                </a:solidFill>
                <a:latin typeface="+mj-lt"/>
                <a:ea typeface="ＭＳ Ｐゴシック" panose="020B0600070205080204" pitchFamily="34" charset="-128"/>
              </a:rPr>
              <a:t>tendineuse</a:t>
            </a:r>
            <a:r>
              <a:rPr lang="fr-FR" altLang="fr-FR" sz="1600" b="1" dirty="0">
                <a:solidFill>
                  <a:srgbClr val="000090"/>
                </a:solidFill>
                <a:latin typeface="+mj-lt"/>
                <a:ea typeface="ＭＳ Ｐゴシック" panose="020B0600070205080204" pitchFamily="34" charset="-128"/>
              </a:rPr>
              <a:t>, </a:t>
            </a:r>
          </a:p>
          <a:p>
            <a:pPr marL="271463" indent="0">
              <a:lnSpc>
                <a:spcPct val="110000"/>
              </a:lnSpc>
              <a:spcBef>
                <a:spcPts val="300"/>
              </a:spcBef>
              <a:buClr>
                <a:srgbClr val="33CC33"/>
              </a:buClr>
              <a:defRPr/>
            </a:pPr>
            <a:r>
              <a:rPr lang="fr-FR" altLang="fr-FR" sz="1600" dirty="0">
                <a:solidFill>
                  <a:srgbClr val="000090"/>
                </a:solidFill>
                <a:latin typeface="+mj-lt"/>
                <a:ea typeface="ＭＳ Ｐゴシック" panose="020B0600070205080204" pitchFamily="34" charset="-128"/>
              </a:rPr>
              <a:t>Douleurs brûlantes et</a:t>
            </a:r>
            <a:r>
              <a:rPr lang="fr-FR" altLang="fr-FR" sz="1600" b="1" dirty="0">
                <a:solidFill>
                  <a:srgbClr val="000090"/>
                </a:solidFill>
                <a:latin typeface="+mj-lt"/>
                <a:ea typeface="ＭＳ Ｐゴシック" panose="020B0600070205080204" pitchFamily="34" charset="-128"/>
              </a:rPr>
              <a:t> </a:t>
            </a:r>
            <a:r>
              <a:rPr lang="fr-FR" altLang="fr-FR" sz="1600" dirty="0" err="1">
                <a:solidFill>
                  <a:srgbClr val="000090"/>
                </a:solidFill>
                <a:latin typeface="+mj-lt"/>
                <a:ea typeface="ＭＳ Ｐゴシック" panose="020B0600070205080204" pitchFamily="34" charset="-128"/>
              </a:rPr>
              <a:t>engourdissantes</a:t>
            </a:r>
            <a:endParaRPr lang="fr-FR" altLang="fr-FR" sz="1600" dirty="0">
              <a:solidFill>
                <a:srgbClr val="000090"/>
              </a:solidFill>
              <a:latin typeface="+mj-lt"/>
              <a:ea typeface="ＭＳ Ｐゴシック" panose="020B0600070205080204" pitchFamily="34" charset="-128"/>
            </a:endParaRPr>
          </a:p>
        </p:txBody>
      </p:sp>
      <p:sp>
        <p:nvSpPr>
          <p:cNvPr id="8" name="Espace réservé du contenu 2">
            <a:extLst>
              <a:ext uri="{FF2B5EF4-FFF2-40B4-BE49-F238E27FC236}">
                <a16:creationId xmlns:a16="http://schemas.microsoft.com/office/drawing/2014/main" id="{9D5A188A-9B93-45AD-BC76-0FD6AEA08A45}"/>
              </a:ext>
            </a:extLst>
          </p:cNvPr>
          <p:cNvSpPr>
            <a:spLocks/>
          </p:cNvSpPr>
          <p:nvPr/>
        </p:nvSpPr>
        <p:spPr bwMode="auto">
          <a:xfrm>
            <a:off x="783000" y="2443492"/>
            <a:ext cx="6177096" cy="878469"/>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20000"/>
              </a:lnSpc>
              <a:spcBef>
                <a:spcPct val="20000"/>
              </a:spcBef>
              <a:buClr>
                <a:srgbClr val="33CC33"/>
              </a:buClr>
              <a:buFontTx/>
              <a:buBlip>
                <a:blip r:embed="rId3"/>
              </a:buBlip>
              <a:defRPr/>
            </a:pPr>
            <a:r>
              <a:rPr lang="fr-FR" altLang="fr-FR" sz="1600" dirty="0">
                <a:solidFill>
                  <a:srgbClr val="000090"/>
                </a:solidFill>
                <a:latin typeface="+mj-lt"/>
                <a:ea typeface="ＭＳ Ｐゴシック" panose="020B0600070205080204" pitchFamily="34" charset="-128"/>
              </a:rPr>
              <a:t>Paresthésies, sensation de brûlure avec fourmillement</a:t>
            </a:r>
          </a:p>
          <a:p>
            <a:pPr marL="263525" indent="0">
              <a:spcBef>
                <a:spcPts val="300"/>
              </a:spcBef>
              <a:buClr>
                <a:srgbClr val="33CC33"/>
              </a:buClr>
              <a:defRPr/>
            </a:pPr>
            <a:r>
              <a:rPr lang="fr-FR" altLang="fr-FR" sz="1600" b="1" dirty="0">
                <a:solidFill>
                  <a:srgbClr val="000090"/>
                </a:solidFill>
                <a:latin typeface="+mj-lt"/>
                <a:ea typeface="ＭＳ Ｐゴシック" panose="020B0600070205080204" pitchFamily="34" charset="-128"/>
              </a:rPr>
              <a:t>Agitation continuelle des pieds et des membres inférieurs</a:t>
            </a:r>
          </a:p>
          <a:p>
            <a:pPr marL="285750" indent="-285750">
              <a:lnSpc>
                <a:spcPct val="120000"/>
              </a:lnSpc>
              <a:spcBef>
                <a:spcPct val="20000"/>
              </a:spcBef>
              <a:buClr>
                <a:srgbClr val="33CC33"/>
              </a:buClr>
              <a:buFontTx/>
              <a:buBlip>
                <a:blip r:embed="rId3"/>
              </a:buBlip>
              <a:defRPr/>
            </a:pPr>
            <a:endParaRPr lang="fr-FR" altLang="fr-FR" sz="1600" b="1" dirty="0">
              <a:solidFill>
                <a:srgbClr val="000090"/>
              </a:solidFill>
              <a:latin typeface="+mj-lt"/>
              <a:ea typeface="ＭＳ Ｐゴシック" panose="020B0600070205080204" pitchFamily="34" charset="-128"/>
            </a:endParaRPr>
          </a:p>
        </p:txBody>
      </p:sp>
      <p:sp>
        <p:nvSpPr>
          <p:cNvPr id="10" name="ZoneTexte 9">
            <a:extLst>
              <a:ext uri="{FF2B5EF4-FFF2-40B4-BE49-F238E27FC236}">
                <a16:creationId xmlns:a16="http://schemas.microsoft.com/office/drawing/2014/main" id="{3156C410-E4D1-4A6F-8F4F-F550A4DFCFCD}"/>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1" name="Rectangle 11">
            <a:extLst>
              <a:ext uri="{FF2B5EF4-FFF2-40B4-BE49-F238E27FC236}">
                <a16:creationId xmlns:a16="http://schemas.microsoft.com/office/drawing/2014/main" id="{DDBE9AB7-B969-43B8-A41C-DB7EAD9910E6}"/>
              </a:ext>
            </a:extLst>
          </p:cNvPr>
          <p:cNvSpPr>
            <a:spLocks noChangeArrowheads="1"/>
          </p:cNvSpPr>
          <p:nvPr/>
        </p:nvSpPr>
        <p:spPr bwMode="auto">
          <a:xfrm>
            <a:off x="2397125" y="1012666"/>
            <a:ext cx="3572068"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neuropathiques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9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4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animBg="1"/>
      <p:bldP spid="124933" grpId="0" animBg="1"/>
      <p:bldP spid="124934" grpId="0"/>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6C03348C-F30F-49E2-8767-B419F6672C91}"/>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0" name="Rectangle 11">
            <a:extLst>
              <a:ext uri="{FF2B5EF4-FFF2-40B4-BE49-F238E27FC236}">
                <a16:creationId xmlns:a16="http://schemas.microsoft.com/office/drawing/2014/main" id="{E9412FD6-0C3C-4F00-A5AF-D3527752790D}"/>
              </a:ext>
            </a:extLst>
          </p:cNvPr>
          <p:cNvSpPr>
            <a:spLocks noChangeArrowheads="1"/>
          </p:cNvSpPr>
          <p:nvPr/>
        </p:nvSpPr>
        <p:spPr bwMode="auto">
          <a:xfrm>
            <a:off x="2397125" y="1012666"/>
            <a:ext cx="3572068"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neuropathiques</a:t>
            </a:r>
          </a:p>
        </p:txBody>
      </p:sp>
      <p:pic>
        <p:nvPicPr>
          <p:cNvPr id="16" name="Image 15">
            <a:extLst>
              <a:ext uri="{FF2B5EF4-FFF2-40B4-BE49-F238E27FC236}">
                <a16:creationId xmlns:a16="http://schemas.microsoft.com/office/drawing/2014/main" id="{6273AA13-C593-4547-A94D-BA4C34FF713E}"/>
              </a:ext>
            </a:extLst>
          </p:cNvPr>
          <p:cNvPicPr>
            <a:picLocks noChangeAspect="1"/>
          </p:cNvPicPr>
          <p:nvPr/>
        </p:nvPicPr>
        <p:blipFill rotWithShape="1">
          <a:blip r:embed="rId3"/>
          <a:srcRect l="2302" r="8492" b="3348"/>
          <a:stretch/>
        </p:blipFill>
        <p:spPr>
          <a:xfrm>
            <a:off x="1739516" y="1064912"/>
            <a:ext cx="8180323" cy="5464759"/>
          </a:xfrm>
          <a:prstGeom prst="rect">
            <a:avLst/>
          </a:prstGeom>
        </p:spPr>
      </p:pic>
      <p:grpSp>
        <p:nvGrpSpPr>
          <p:cNvPr id="8" name="Groupe 7">
            <a:extLst>
              <a:ext uri="{FF2B5EF4-FFF2-40B4-BE49-F238E27FC236}">
                <a16:creationId xmlns:a16="http://schemas.microsoft.com/office/drawing/2014/main" id="{38CE3039-5761-4662-9118-D308F5A84711}"/>
              </a:ext>
            </a:extLst>
          </p:cNvPr>
          <p:cNvGrpSpPr/>
          <p:nvPr/>
        </p:nvGrpSpPr>
        <p:grpSpPr>
          <a:xfrm>
            <a:off x="9982200" y="322263"/>
            <a:ext cx="1735138" cy="1819275"/>
            <a:chOff x="9982200" y="322263"/>
            <a:chExt cx="1735138" cy="1819275"/>
          </a:xfrm>
        </p:grpSpPr>
        <p:sp>
          <p:nvSpPr>
            <p:cNvPr id="11" name="Pentagone 3">
              <a:extLst>
                <a:ext uri="{FF2B5EF4-FFF2-40B4-BE49-F238E27FC236}">
                  <a16:creationId xmlns:a16="http://schemas.microsoft.com/office/drawing/2014/main" id="{1DDE9A67-064E-4DA3-A1A4-9DB58B9558D5}"/>
                </a:ext>
              </a:extLst>
            </p:cNvPr>
            <p:cNvSpPr/>
            <p:nvPr/>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2" name="ZoneTexte 4">
              <a:extLst>
                <a:ext uri="{FF2B5EF4-FFF2-40B4-BE49-F238E27FC236}">
                  <a16:creationId xmlns:a16="http://schemas.microsoft.com/office/drawing/2014/main" id="{7FD2A71E-B14D-4CC1-868D-535A1D1D3986}"/>
                </a:ext>
              </a:extLst>
            </p:cNvPr>
            <p:cNvSpPr txBox="1">
              <a:spLocks noChangeArrowheads="1"/>
            </p:cNvSpPr>
            <p:nvPr/>
          </p:nvSpPr>
          <p:spPr bwMode="auto">
            <a:xfrm>
              <a:off x="9982200" y="908050"/>
              <a:ext cx="17287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1400" i="1" dirty="0">
                  <a:solidFill>
                    <a:srgbClr val="0053A1"/>
                  </a:solidFill>
                </a:rPr>
                <a:t>Arbre décisionnel à télécharger sur votre espace www.cdfh.fr</a:t>
              </a:r>
            </a:p>
          </p:txBody>
        </p:sp>
        <p:pic>
          <p:nvPicPr>
            <p:cNvPr id="13" name="Image 5">
              <a:extLst>
                <a:ext uri="{FF2B5EF4-FFF2-40B4-BE49-F238E27FC236}">
                  <a16:creationId xmlns:a16="http://schemas.microsoft.com/office/drawing/2014/main" id="{04954776-9668-4A08-884C-24A774FA3DD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3"/>
          <p:cNvSpPr>
            <a:spLocks noGrp="1" noChangeArrowheads="1"/>
          </p:cNvSpPr>
          <p:nvPr>
            <p:ph idx="1"/>
          </p:nvPr>
        </p:nvSpPr>
        <p:spPr bwMode="auto">
          <a:xfrm>
            <a:off x="1055688" y="1772816"/>
            <a:ext cx="8424688" cy="4608512"/>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5CD65C"/>
              </a:buClr>
              <a:buFontTx/>
              <a:buBlip>
                <a:blip r:embed="rId3"/>
              </a:buBlip>
            </a:pPr>
            <a:r>
              <a:rPr lang="fr-FR" altLang="fr-FR" sz="2000" dirty="0">
                <a:solidFill>
                  <a:srgbClr val="000099"/>
                </a:solidFill>
                <a:cs typeface="Arial" panose="020B0604020202020204" pitchFamily="34" charset="0"/>
              </a:rPr>
              <a:t> </a:t>
            </a:r>
            <a:r>
              <a:rPr lang="fr-FR" altLang="fr-FR" sz="2000" b="1" dirty="0">
                <a:solidFill>
                  <a:srgbClr val="000099"/>
                </a:solidFill>
                <a:cs typeface="Arial" panose="020B0604020202020204" pitchFamily="34" charset="0"/>
              </a:rPr>
              <a:t>CANCER</a:t>
            </a:r>
            <a:r>
              <a:rPr lang="fr-FR" altLang="fr-FR" sz="2000" dirty="0">
                <a:solidFill>
                  <a:srgbClr val="000099"/>
                </a:solidFill>
                <a:cs typeface="Arial" panose="020B0604020202020204" pitchFamily="34" charset="0"/>
              </a:rPr>
              <a:t> :</a:t>
            </a:r>
          </a:p>
          <a:p>
            <a:pPr eaLnBrk="1" hangingPunct="1">
              <a:lnSpc>
                <a:spcPct val="110000"/>
              </a:lnSpc>
              <a:buFontTx/>
              <a:buNone/>
            </a:pPr>
            <a:r>
              <a:rPr lang="fr-FR" altLang="fr-FR" sz="2000" dirty="0">
                <a:solidFill>
                  <a:srgbClr val="000099"/>
                </a:solidFill>
                <a:cs typeface="Arial" panose="020B0604020202020204" pitchFamily="34" charset="0"/>
              </a:rPr>
              <a:t>     Tumeur maligne formée par la multiplication désordonnée des     cellules d’un tissu ou d’un organe</a:t>
            </a:r>
          </a:p>
          <a:p>
            <a:pPr eaLnBrk="1" hangingPunct="1">
              <a:lnSpc>
                <a:spcPct val="90000"/>
              </a:lnSpc>
              <a:buFontTx/>
              <a:buNone/>
            </a:pPr>
            <a:endParaRPr lang="fr-FR" altLang="fr-FR" sz="2000" dirty="0">
              <a:solidFill>
                <a:srgbClr val="000099"/>
              </a:solidFill>
              <a:cs typeface="Arial" panose="020B0604020202020204" pitchFamily="34" charset="0"/>
            </a:endParaRPr>
          </a:p>
          <a:p>
            <a:pPr eaLnBrk="1" hangingPunct="1">
              <a:lnSpc>
                <a:spcPct val="90000"/>
              </a:lnSpc>
              <a:buFontTx/>
              <a:buNone/>
            </a:pPr>
            <a:endParaRPr lang="fr-FR" altLang="fr-FR" sz="2000" dirty="0">
              <a:solidFill>
                <a:srgbClr val="000099"/>
              </a:solidFill>
              <a:cs typeface="Arial" panose="020B0604020202020204" pitchFamily="34" charset="0"/>
            </a:endParaRPr>
          </a:p>
          <a:p>
            <a:pPr eaLnBrk="1" hangingPunct="1">
              <a:lnSpc>
                <a:spcPct val="90000"/>
              </a:lnSpc>
              <a:buClr>
                <a:srgbClr val="5CD65C"/>
              </a:buClr>
              <a:buFontTx/>
              <a:buBlip>
                <a:blip r:embed="rId3"/>
              </a:buBlip>
            </a:pPr>
            <a:r>
              <a:rPr lang="fr-FR" altLang="fr-FR" sz="2000" dirty="0">
                <a:solidFill>
                  <a:srgbClr val="000099"/>
                </a:solidFill>
                <a:cs typeface="Arial" panose="020B0604020202020204" pitchFamily="34" charset="0"/>
              </a:rPr>
              <a:t> </a:t>
            </a:r>
            <a:r>
              <a:rPr lang="fr-FR" altLang="fr-FR" sz="2000" b="1" dirty="0">
                <a:solidFill>
                  <a:srgbClr val="000099"/>
                </a:solidFill>
                <a:cs typeface="Arial" panose="020B0604020202020204" pitchFamily="34" charset="0"/>
              </a:rPr>
              <a:t>CANCEROLOGIE</a:t>
            </a:r>
            <a:r>
              <a:rPr lang="fr-FR" altLang="fr-FR" sz="2000" dirty="0">
                <a:solidFill>
                  <a:srgbClr val="000099"/>
                </a:solidFill>
                <a:cs typeface="Arial" panose="020B0604020202020204" pitchFamily="34" charset="0"/>
              </a:rPr>
              <a:t> = ONCOLOGIE : « science des cancers »</a:t>
            </a:r>
          </a:p>
          <a:p>
            <a:pPr marL="0" indent="0" eaLnBrk="1" hangingPunct="1">
              <a:lnSpc>
                <a:spcPct val="90000"/>
              </a:lnSpc>
              <a:buClr>
                <a:srgbClr val="5CD65C"/>
              </a:buClr>
              <a:buNone/>
            </a:pPr>
            <a:endParaRPr lang="fr-FR" altLang="fr-FR" sz="2000" dirty="0">
              <a:solidFill>
                <a:srgbClr val="000099"/>
              </a:solidFill>
              <a:cs typeface="Arial" panose="020B0604020202020204" pitchFamily="34" charset="0"/>
            </a:endParaRPr>
          </a:p>
          <a:p>
            <a:pPr marL="0" indent="0" eaLnBrk="1" hangingPunct="1">
              <a:lnSpc>
                <a:spcPct val="90000"/>
              </a:lnSpc>
              <a:buClr>
                <a:srgbClr val="5CD65C"/>
              </a:buClr>
              <a:buNone/>
            </a:pPr>
            <a:endParaRPr lang="fr-FR" altLang="fr-FR" sz="2000" dirty="0">
              <a:solidFill>
                <a:srgbClr val="000099"/>
              </a:solidFill>
              <a:cs typeface="Arial" panose="020B0604020202020204" pitchFamily="34" charset="0"/>
            </a:endParaRPr>
          </a:p>
          <a:p>
            <a:pPr eaLnBrk="1" hangingPunct="1">
              <a:lnSpc>
                <a:spcPct val="90000"/>
              </a:lnSpc>
              <a:buClr>
                <a:srgbClr val="5CD65C"/>
              </a:buClr>
              <a:buFontTx/>
              <a:buBlip>
                <a:blip r:embed="rId3"/>
              </a:buBlip>
            </a:pPr>
            <a:r>
              <a:rPr lang="fr-FR" altLang="fr-FR" sz="2000" dirty="0">
                <a:solidFill>
                  <a:srgbClr val="000099"/>
                </a:solidFill>
                <a:cs typeface="Arial" panose="020B0604020202020204" pitchFamily="34" charset="0"/>
              </a:rPr>
              <a:t> </a:t>
            </a:r>
            <a:r>
              <a:rPr lang="fr-FR" altLang="fr-FR" sz="2000" b="1" dirty="0">
                <a:solidFill>
                  <a:srgbClr val="000099"/>
                </a:solidFill>
                <a:cs typeface="Arial" panose="020B0604020202020204" pitchFamily="34" charset="0"/>
              </a:rPr>
              <a:t>CARACTERISTIQUES</a:t>
            </a:r>
            <a:r>
              <a:rPr lang="fr-FR" altLang="fr-FR" sz="2000" dirty="0">
                <a:solidFill>
                  <a:srgbClr val="000099"/>
                </a:solidFill>
                <a:cs typeface="Arial" panose="020B0604020202020204" pitchFamily="34" charset="0"/>
              </a:rPr>
              <a:t> DES CELLULES CANCEREUSES</a:t>
            </a:r>
          </a:p>
          <a:p>
            <a:pPr lvl="1" eaLnBrk="1" hangingPunct="1">
              <a:lnSpc>
                <a:spcPct val="150000"/>
              </a:lnSpc>
              <a:buClr>
                <a:srgbClr val="000099"/>
              </a:buClr>
              <a:buFont typeface="Arial" panose="020B0604020202020204" pitchFamily="34" charset="0"/>
              <a:buChar char="−"/>
            </a:pPr>
            <a:r>
              <a:rPr lang="fr-FR" altLang="fr-FR" sz="1800" dirty="0">
                <a:solidFill>
                  <a:srgbClr val="000099"/>
                </a:solidFill>
                <a:cs typeface="Arial" panose="020B0604020202020204" pitchFamily="34" charset="0"/>
              </a:rPr>
              <a:t>Prolifération anarchique</a:t>
            </a:r>
          </a:p>
          <a:p>
            <a:pPr lvl="1" eaLnBrk="1" hangingPunct="1">
              <a:lnSpc>
                <a:spcPct val="150000"/>
              </a:lnSpc>
              <a:buClr>
                <a:srgbClr val="000099"/>
              </a:buClr>
              <a:buFont typeface="Arial" panose="020B0604020202020204" pitchFamily="34" charset="0"/>
              <a:buChar char="−"/>
            </a:pPr>
            <a:r>
              <a:rPr lang="fr-FR" altLang="fr-FR" sz="1800" dirty="0">
                <a:solidFill>
                  <a:srgbClr val="000099"/>
                </a:solidFill>
                <a:cs typeface="Arial" panose="020B0604020202020204" pitchFamily="34" charset="0"/>
              </a:rPr>
              <a:t>Perte de la mort programmée cellulaire</a:t>
            </a:r>
          </a:p>
          <a:p>
            <a:pPr lvl="1" eaLnBrk="1" hangingPunct="1">
              <a:lnSpc>
                <a:spcPct val="150000"/>
              </a:lnSpc>
              <a:buClr>
                <a:srgbClr val="000099"/>
              </a:buClr>
              <a:buFont typeface="Arial" panose="020B0604020202020204" pitchFamily="34" charset="0"/>
              <a:buChar char="−"/>
            </a:pPr>
            <a:r>
              <a:rPr lang="fr-FR" altLang="fr-FR" sz="1800" dirty="0">
                <a:solidFill>
                  <a:srgbClr val="000099"/>
                </a:solidFill>
                <a:cs typeface="Arial" panose="020B0604020202020204" pitchFamily="34" charset="0"/>
              </a:rPr>
              <a:t>Perte des fonctions</a:t>
            </a:r>
          </a:p>
          <a:p>
            <a:pPr eaLnBrk="1" hangingPunct="1">
              <a:lnSpc>
                <a:spcPct val="90000"/>
              </a:lnSpc>
            </a:pPr>
            <a:endParaRPr lang="fr-FR" altLang="fr-FR" sz="2000" dirty="0">
              <a:solidFill>
                <a:srgbClr val="000099"/>
              </a:solidFill>
              <a:cs typeface="Arial" panose="020B0604020202020204" pitchFamily="34" charset="0"/>
            </a:endParaRPr>
          </a:p>
          <a:p>
            <a:pPr eaLnBrk="1" hangingPunct="1">
              <a:lnSpc>
                <a:spcPct val="90000"/>
              </a:lnSpc>
              <a:buFontTx/>
              <a:buNone/>
            </a:pPr>
            <a:r>
              <a:rPr lang="fr-FR" altLang="fr-FR" sz="2000" dirty="0">
                <a:solidFill>
                  <a:srgbClr val="000099"/>
                </a:solidFill>
                <a:cs typeface="Arial" panose="020B0604020202020204" pitchFamily="34" charset="0"/>
              </a:rPr>
              <a:t>   </a:t>
            </a:r>
          </a:p>
          <a:p>
            <a:pPr eaLnBrk="1" hangingPunct="1">
              <a:lnSpc>
                <a:spcPct val="90000"/>
              </a:lnSpc>
              <a:buFontTx/>
              <a:buNone/>
            </a:pPr>
            <a:endParaRPr lang="fr-FR" altLang="fr-FR" sz="2000" dirty="0">
              <a:cs typeface="Arial" panose="020B0604020202020204" pitchFamily="34" charset="0"/>
            </a:endParaRPr>
          </a:p>
        </p:txBody>
      </p:sp>
      <p:pic>
        <p:nvPicPr>
          <p:cNvPr id="121858" name="Picture 12" descr="dessin crabe cancer : image d'un crabe sur fond blanc Illustra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6088" y="1628775"/>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2397125" y="314325"/>
            <a:ext cx="3516313" cy="584200"/>
          </a:xfrm>
          <a:prstGeom prst="rect">
            <a:avLst/>
          </a:prstGeom>
          <a:noFill/>
        </p:spPr>
        <p:txBody>
          <a:bodyPr>
            <a:spAutoFit/>
          </a:bodyPr>
          <a:lstStyle/>
          <a:p>
            <a:pPr>
              <a:defRPr/>
            </a:pPr>
            <a:r>
              <a:rPr lang="fr-FR" sz="3200" b="1" dirty="0">
                <a:solidFill>
                  <a:schemeClr val="bg1"/>
                </a:solidFill>
                <a:latin typeface="+mj-lt"/>
              </a:rPr>
              <a:t>1.1. Définition</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4" name="Rectangle 2"/>
          <p:cNvSpPr>
            <a:spLocks noChangeArrowheads="1"/>
          </p:cNvSpPr>
          <p:nvPr/>
        </p:nvSpPr>
        <p:spPr bwMode="auto">
          <a:xfrm>
            <a:off x="1774825" y="2349500"/>
            <a:ext cx="8569325" cy="1289050"/>
          </a:xfrm>
          <a:prstGeom prst="rect">
            <a:avLst/>
          </a:prstGeom>
          <a:noFill/>
          <a:ln>
            <a:noFill/>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30000"/>
              </a:lnSpc>
              <a:buFontTx/>
              <a:buNone/>
              <a:defRPr/>
            </a:pPr>
            <a:r>
              <a:rPr lang="fr-FR" altLang="fr-FR" sz="2000" dirty="0">
                <a:solidFill>
                  <a:srgbClr val="000099"/>
                </a:solidFill>
                <a:latin typeface="+mj-lt"/>
                <a:ea typeface="ＭＳ Ｐゴシック" panose="020B0600070205080204" pitchFamily="34" charset="-128"/>
              </a:rPr>
              <a:t>Après sa seconde cure de chimiothérapie, Mme Rose vous explique qu'elle commence à ressentir des fourmillements au niveau des mains avec quelques brûlures.</a:t>
            </a:r>
          </a:p>
        </p:txBody>
      </p:sp>
      <p:sp>
        <p:nvSpPr>
          <p:cNvPr id="276485" name="Rectangle 5"/>
          <p:cNvSpPr>
            <a:spLocks noChangeArrowheads="1"/>
          </p:cNvSpPr>
          <p:nvPr/>
        </p:nvSpPr>
        <p:spPr bwMode="auto">
          <a:xfrm>
            <a:off x="4440238" y="4365625"/>
            <a:ext cx="3138487" cy="366713"/>
          </a:xfrm>
          <a:prstGeom prst="rect">
            <a:avLst/>
          </a:prstGeom>
          <a:solidFill>
            <a:srgbClr val="95C41D"/>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fr-FR" sz="1800" b="1" dirty="0">
                <a:solidFill>
                  <a:schemeClr val="bg1"/>
                </a:solidFill>
                <a:latin typeface="+mj-lt"/>
                <a:sym typeface="Wingdings" panose="05000000000000000000" pitchFamily="2" charset="2"/>
              </a:rPr>
              <a:t></a:t>
            </a:r>
            <a:r>
              <a:rPr lang="fr-FR" altLang="fr-FR" sz="1800" b="1" dirty="0">
                <a:solidFill>
                  <a:schemeClr val="bg1"/>
                </a:solidFill>
                <a:latin typeface="+mj-lt"/>
              </a:rPr>
              <a:t> Que lui proposez-vous ?</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Un conseil pour Mme Rose</a:t>
            </a:r>
          </a:p>
        </p:txBody>
      </p:sp>
      <p:pic>
        <p:nvPicPr>
          <p:cNvPr id="7"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pic>
        <p:nvPicPr>
          <p:cNvPr id="8" name="Image 4">
            <a:extLst>
              <a:ext uri="{FF2B5EF4-FFF2-40B4-BE49-F238E27FC236}">
                <a16:creationId xmlns:a16="http://schemas.microsoft.com/office/drawing/2014/main" id="{C5731C09-22B0-40E8-9E0B-F49103F7F2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84532" y="-34131"/>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4" name="Rectangle 2"/>
          <p:cNvSpPr>
            <a:spLocks noChangeArrowheads="1"/>
          </p:cNvSpPr>
          <p:nvPr/>
        </p:nvSpPr>
        <p:spPr bwMode="auto">
          <a:xfrm>
            <a:off x="434642" y="1708086"/>
            <a:ext cx="5016428" cy="2368986"/>
          </a:xfrm>
          <a:prstGeom prst="rect">
            <a:avLst/>
          </a:prstGeom>
          <a:noFill/>
          <a:ln>
            <a:noFill/>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30000"/>
              </a:lnSpc>
              <a:buFontTx/>
              <a:buNone/>
              <a:defRPr/>
            </a:pPr>
            <a:r>
              <a:rPr lang="fr-FR" altLang="fr-FR" sz="2000" dirty="0">
                <a:solidFill>
                  <a:srgbClr val="000099"/>
                </a:solidFill>
                <a:latin typeface="+mj-lt"/>
                <a:ea typeface="ＭＳ Ｐゴシック" panose="020B0600070205080204" pitchFamily="34" charset="-128"/>
              </a:rPr>
              <a:t>Après sa seconde cure de chimiothérapie, Mme Rose vous explique qu'elle commence à ressentir des fourmillements au niveau des mains avec quelques brûlures.</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Un conseil pour Mme Rose</a:t>
            </a:r>
          </a:p>
        </p:txBody>
      </p:sp>
      <p:sp>
        <p:nvSpPr>
          <p:cNvPr id="8" name="Espace réservé du contenu 2"/>
          <p:cNvSpPr txBox="1">
            <a:spLocks/>
          </p:cNvSpPr>
          <p:nvPr/>
        </p:nvSpPr>
        <p:spPr>
          <a:xfrm>
            <a:off x="5591944" y="1708086"/>
            <a:ext cx="6445567" cy="4351338"/>
          </a:xfrm>
          <a:prstGeom prst="rect">
            <a:avLst/>
          </a:prstGeom>
          <a:noFill/>
          <a:ln w="19050">
            <a:solidFill>
              <a:srgbClr val="95C41D"/>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pic>
        <p:nvPicPr>
          <p:cNvPr id="7"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Tree>
    <p:extLst>
      <p:ext uri="{BB962C8B-B14F-4D97-AF65-F5344CB8AC3E}">
        <p14:creationId xmlns:p14="http://schemas.microsoft.com/office/powerpoint/2010/main" val="38793582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9"/>
          <p:cNvSpPr>
            <a:spLocks noChangeArrowheads="1"/>
          </p:cNvSpPr>
          <p:nvPr/>
        </p:nvSpPr>
        <p:spPr bwMode="auto">
          <a:xfrm>
            <a:off x="5735638" y="1930400"/>
            <a:ext cx="6516687"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
                <a:srgbClr val="ABD5FF"/>
              </a:buClr>
              <a:buSzTx/>
              <a:buFontTx/>
              <a:buNone/>
              <a:tabLst/>
              <a:defRPr/>
            </a:pPr>
            <a:r>
              <a:rPr kumimoji="0" lang="fr-FR" altLang="fr-FR" sz="2000" b="1" i="0" u="sng"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Arial" panose="020B0604020202020204" pitchFamily="34" charset="0"/>
              </a:rPr>
              <a:t>Objectif :</a:t>
            </a:r>
            <a:endParaRPr kumimoji="0" lang="fr-FR" altLang="fr-FR" sz="1000" b="0" i="0" u="sng"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342900" marR="0" lvl="0" indent="-342900" algn="l" defTabSz="914400" rtl="0" eaLnBrk="0" fontAlgn="base" latinLnBrk="0" hangingPunct="0">
              <a:lnSpc>
                <a:spcPct val="100000"/>
              </a:lnSpc>
              <a:spcBef>
                <a:spcPct val="50000"/>
              </a:spcBef>
              <a:spcAft>
                <a:spcPct val="0"/>
              </a:spcAft>
              <a:buClr>
                <a:srgbClr val="000099"/>
              </a:buClr>
              <a:buSzTx/>
              <a:buFont typeface="Wingdings" panose="05000000000000000000" pitchFamily="2" charset="2"/>
              <a:buChar char="Ø"/>
              <a:tabLst/>
              <a:defRPr/>
            </a:pPr>
            <a:r>
              <a:rPr kumimoji="0" lang="fr-FR" altLang="fr-FR" sz="2000" b="0" i="0" u="none" strike="noStrike" kern="1200" cap="none" spc="0" normalizeH="0" baseline="0" noProof="0">
                <a:ln>
                  <a:noFill/>
                </a:ln>
                <a:solidFill>
                  <a:srgbClr val="000099"/>
                </a:solidFill>
                <a:effectLst/>
                <a:uLnTx/>
                <a:uFillTx/>
                <a:latin typeface="Arial" panose="020B0604020202020204" pitchFamily="34" charset="0"/>
                <a:ea typeface="ＭＳ Ｐゴシック" panose="020B0600070205080204" pitchFamily="34" charset="-128"/>
                <a:cs typeface="Arial" panose="020B0604020202020204" pitchFamily="34" charset="0"/>
              </a:rPr>
              <a:t>Restituer les différents médicaments</a:t>
            </a:r>
          </a:p>
        </p:txBody>
      </p:sp>
      <p:sp>
        <p:nvSpPr>
          <p:cNvPr id="2237455" name="Rectangle 15"/>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
                <a:srgbClr val="ABD5FF"/>
              </a:buClr>
              <a:buSzTx/>
              <a:buFontTx/>
              <a:buNone/>
              <a:tabLst/>
              <a:defRPr/>
            </a:pPr>
            <a:r>
              <a:rPr kumimoji="0" lang="fr-FR" altLang="fr-FR" sz="1800" b="1" i="0" u="sng"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Règles du jeu</a:t>
            </a:r>
            <a:r>
              <a:rPr kumimoji="0" lang="fr-FR" altLang="fr-FR" sz="1800" b="1" i="0" u="none" strike="noStrike" kern="1200" cap="none" spc="0" normalizeH="0" baseline="0" noProof="0" dirty="0">
                <a:ln>
                  <a:noFill/>
                </a:ln>
                <a:solidFill>
                  <a:srgbClr val="000090"/>
                </a:solidFill>
                <a:effectLst>
                  <a:outerShdw blurRad="38100" dist="38100" dir="2700000" algn="tl">
                    <a:srgbClr val="C0C0C0"/>
                  </a:outerShdw>
                </a:effectLst>
                <a:uLnTx/>
                <a:uFillTx/>
                <a:latin typeface="Arial"/>
                <a:ea typeface="ＭＳ Ｐゴシック" panose="020B0600070205080204" pitchFamily="34" charset="-128"/>
                <a:cs typeface="Arial" panose="020B0604020202020204" pitchFamily="34" charset="0"/>
              </a:rPr>
              <a:t> : </a:t>
            </a:r>
          </a:p>
          <a:p>
            <a:pPr marL="342900" marR="0" lvl="0" indent="-342900" algn="l" defTabSz="914400" rtl="0" eaLnBrk="0" fontAlgn="base" latinLnBrk="0" hangingPunct="0">
              <a:lnSpc>
                <a:spcPct val="100000"/>
              </a:lnSpc>
              <a:spcBef>
                <a:spcPct val="50000"/>
              </a:spcBef>
              <a:spcAft>
                <a:spcPct val="0"/>
              </a:spcAft>
              <a:buClr>
                <a:srgbClr val="000099"/>
              </a:buClr>
              <a:buSzTx/>
              <a:buFontTx/>
              <a:buBlip>
                <a:blip r:embed="rId3"/>
              </a:buBlip>
              <a:tabLst/>
              <a:defRPr/>
            </a:pPr>
            <a:r>
              <a:rPr kumimoji="0" lang="fr-FR" altLang="fr-FR" sz="18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Individuellement</a:t>
            </a:r>
          </a:p>
          <a:p>
            <a:pPr marL="342900" marR="0" lvl="0" indent="-342900" algn="l" defTabSz="914400" rtl="0" eaLnBrk="0" fontAlgn="base" latinLnBrk="0" hangingPunct="0">
              <a:lnSpc>
                <a:spcPct val="100000"/>
              </a:lnSpc>
              <a:spcBef>
                <a:spcPct val="20000"/>
              </a:spcBef>
              <a:spcAft>
                <a:spcPct val="0"/>
              </a:spcAft>
              <a:buClr>
                <a:srgbClr val="000099"/>
              </a:buClr>
              <a:buSzTx/>
              <a:buFontTx/>
              <a:buNone/>
              <a:tabLst/>
              <a:defRPr/>
            </a:pPr>
            <a:endParaRPr kumimoji="0" lang="fr-FR" altLang="fr-FR" sz="8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
                <a:srgbClr val="000099"/>
              </a:buClr>
              <a:buSzTx/>
              <a:buFontTx/>
              <a:buBlip>
                <a:blip r:embed="rId3"/>
              </a:buBlip>
              <a:tabLst/>
              <a:defRPr/>
            </a:pPr>
            <a:r>
              <a:rPr kumimoji="0" lang="fr-FR" altLang="fr-FR" sz="18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Compléter les mots croisés</a:t>
            </a:r>
            <a:endParaRPr kumimoji="0" lang="fr-FR" altLang="fr-FR" sz="18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endParaRPr>
          </a:p>
        </p:txBody>
      </p:sp>
      <p:sp>
        <p:nvSpPr>
          <p:cNvPr id="28467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rPr>
              <a:t>C’est à vous…</a:t>
            </a:r>
            <a:endPar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sym typeface="Wingdings" panose="05000000000000000000" pitchFamily="2" charset="2"/>
            </a:endParaRPr>
          </a:p>
        </p:txBody>
      </p:sp>
      <p:sp>
        <p:nvSpPr>
          <p:cNvPr id="284676" name="ZoneTexte 8"/>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srgbClr val="FFFFFF"/>
                </a:solidFill>
                <a:effectLst/>
                <a:uLnTx/>
                <a:uFillTx/>
                <a:latin typeface="Arial Black" panose="020B0A04020102020204" pitchFamily="34" charset="0"/>
                <a:ea typeface="+mn-ea"/>
                <a:cs typeface="Arial" panose="020B0604020202020204" pitchFamily="34" charset="0"/>
              </a:rPr>
              <a:t>7’</a:t>
            </a:r>
          </a:p>
        </p:txBody>
      </p:sp>
      <p:sp>
        <p:nvSpPr>
          <p:cNvPr id="284677" name="Titre 1"/>
          <p:cNvSpPr txBox="1">
            <a:spLocks/>
          </p:cNvSpPr>
          <p:nvPr/>
        </p:nvSpPr>
        <p:spPr bwMode="auto">
          <a:xfrm>
            <a:off x="2303463" y="361950"/>
            <a:ext cx="75231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Tahoma" panose="020B0604030504040204" pitchFamily="34" charset="0"/>
                <a:cs typeface="Arial" panose="020B0604020202020204" pitchFamily="34" charset="0"/>
              </a:defRPr>
            </a:lvl1pPr>
            <a:lvl2pPr marL="742950" indent="-285750" defTabSz="685800">
              <a:defRPr>
                <a:solidFill>
                  <a:schemeClr val="tx1"/>
                </a:solidFill>
                <a:latin typeface="Tahoma" panose="020B0604030504040204" pitchFamily="34" charset="0"/>
                <a:cs typeface="Arial" panose="020B0604020202020204" pitchFamily="34" charset="0"/>
              </a:defRPr>
            </a:lvl2pPr>
            <a:lvl3pPr marL="1143000" indent="-228600" defTabSz="685800">
              <a:defRPr>
                <a:solidFill>
                  <a:schemeClr val="tx1"/>
                </a:solidFill>
                <a:latin typeface="Tahoma" panose="020B0604030504040204" pitchFamily="34" charset="0"/>
                <a:cs typeface="Arial" panose="020B0604020202020204" pitchFamily="34" charset="0"/>
              </a:defRPr>
            </a:lvl3pPr>
            <a:lvl4pPr marL="1600200" indent="-228600" defTabSz="685800">
              <a:defRPr>
                <a:solidFill>
                  <a:schemeClr val="tx1"/>
                </a:solidFill>
                <a:latin typeface="Tahoma" panose="020B0604030504040204" pitchFamily="34" charset="0"/>
                <a:cs typeface="Arial" panose="020B0604020202020204" pitchFamily="34" charset="0"/>
              </a:defRPr>
            </a:lvl4pPr>
            <a:lvl5pPr marL="2057400" indent="-228600" defTabSz="685800">
              <a:defRPr>
                <a:solidFill>
                  <a:schemeClr val="tx1"/>
                </a:solidFill>
                <a:latin typeface="Tahoma" panose="020B0604030504040204" pitchFamily="34" charset="0"/>
                <a:cs typeface="Arial" panose="020B0604020202020204" pitchFamily="34" charset="0"/>
              </a:defRPr>
            </a:lvl5pPr>
            <a:lvl6pPr marL="25146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fr-FR" altLang="fr-FR" sz="3200" b="1" i="0" u="none" strike="noStrike" kern="1200" cap="none" spc="0" normalizeH="0" baseline="0" noProof="0">
                <a:ln>
                  <a:noFill/>
                </a:ln>
                <a:solidFill>
                  <a:srgbClr val="FFFFFF"/>
                </a:solidFill>
                <a:effectLst/>
                <a:uLnTx/>
                <a:uFillTx/>
                <a:latin typeface="Arial" panose="020B0604020202020204" pitchFamily="34" charset="0"/>
                <a:ea typeface="+mn-ea"/>
                <a:cs typeface="Tahoma" panose="020B0604030504040204" pitchFamily="34" charset="0"/>
              </a:rPr>
              <a:t>Homéocroisés</a:t>
            </a:r>
          </a:p>
        </p:txBody>
      </p:sp>
    </p:spTree>
    <p:extLst>
      <p:ext uri="{BB962C8B-B14F-4D97-AF65-F5344CB8AC3E}">
        <p14:creationId xmlns:p14="http://schemas.microsoft.com/office/powerpoint/2010/main" val="29294649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A7EE1DCA-8045-4E01-B21D-F029460DADE4}"/>
              </a:ext>
            </a:extLst>
          </p:cNvPr>
          <p:cNvGrpSpPr/>
          <p:nvPr/>
        </p:nvGrpSpPr>
        <p:grpSpPr>
          <a:xfrm>
            <a:off x="226949" y="246126"/>
            <a:ext cx="6373107" cy="6279210"/>
            <a:chOff x="226950" y="457200"/>
            <a:chExt cx="5761038" cy="5965825"/>
          </a:xfrm>
        </p:grpSpPr>
        <p:pic>
          <p:nvPicPr>
            <p:cNvPr id="2071" name="Image 1">
              <a:extLst>
                <a:ext uri="{FF2B5EF4-FFF2-40B4-BE49-F238E27FC236}">
                  <a16:creationId xmlns:a16="http://schemas.microsoft.com/office/drawing/2014/main" id="{3B3B7292-DB5F-40E0-A665-10E2472ED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50" y="457200"/>
              <a:ext cx="5761038" cy="5965825"/>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4F1ABF8-2D20-41A1-9086-C852C832F72E}"/>
                </a:ext>
              </a:extLst>
            </p:cNvPr>
            <p:cNvSpPr/>
            <p:nvPr/>
          </p:nvSpPr>
          <p:spPr>
            <a:xfrm>
              <a:off x="2495600" y="2924944"/>
              <a:ext cx="205740" cy="20574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9" name="Rectangle 48">
              <a:extLst>
                <a:ext uri="{FF2B5EF4-FFF2-40B4-BE49-F238E27FC236}">
                  <a16:creationId xmlns:a16="http://schemas.microsoft.com/office/drawing/2014/main" id="{8DC9C4FC-CB1A-4569-9B59-ABBBA20D59E5}"/>
                </a:ext>
              </a:extLst>
            </p:cNvPr>
            <p:cNvSpPr/>
            <p:nvPr/>
          </p:nvSpPr>
          <p:spPr>
            <a:xfrm>
              <a:off x="3513996" y="4155496"/>
              <a:ext cx="205740" cy="20574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0" name="Rectangle 49">
              <a:extLst>
                <a:ext uri="{FF2B5EF4-FFF2-40B4-BE49-F238E27FC236}">
                  <a16:creationId xmlns:a16="http://schemas.microsoft.com/office/drawing/2014/main" id="{75386C2A-5090-4FA1-BD23-E8564BA13F3E}"/>
                </a:ext>
              </a:extLst>
            </p:cNvPr>
            <p:cNvSpPr/>
            <p:nvPr/>
          </p:nvSpPr>
          <p:spPr>
            <a:xfrm>
              <a:off x="2901729" y="4567349"/>
              <a:ext cx="205740" cy="20574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1" name="Rectangle 50">
              <a:extLst>
                <a:ext uri="{FF2B5EF4-FFF2-40B4-BE49-F238E27FC236}">
                  <a16:creationId xmlns:a16="http://schemas.microsoft.com/office/drawing/2014/main" id="{0DECD7F8-2424-4F2A-886E-86D2F39A9733}"/>
                </a:ext>
              </a:extLst>
            </p:cNvPr>
            <p:cNvSpPr/>
            <p:nvPr/>
          </p:nvSpPr>
          <p:spPr>
            <a:xfrm>
              <a:off x="4954156" y="4977172"/>
              <a:ext cx="205740" cy="20574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2" name="Rectangle 51">
              <a:extLst>
                <a:ext uri="{FF2B5EF4-FFF2-40B4-BE49-F238E27FC236}">
                  <a16:creationId xmlns:a16="http://schemas.microsoft.com/office/drawing/2014/main" id="{4E8C5A11-D8DF-42D7-A6C9-EF8E516ED98F}"/>
                </a:ext>
              </a:extLst>
            </p:cNvPr>
            <p:cNvSpPr/>
            <p:nvPr/>
          </p:nvSpPr>
          <p:spPr>
            <a:xfrm>
              <a:off x="839416" y="2107136"/>
              <a:ext cx="205740" cy="20574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3" name="Rectangle 52">
              <a:extLst>
                <a:ext uri="{FF2B5EF4-FFF2-40B4-BE49-F238E27FC236}">
                  <a16:creationId xmlns:a16="http://schemas.microsoft.com/office/drawing/2014/main" id="{17BBDB40-A1BF-4122-B39D-72B09825CB56}"/>
                </a:ext>
              </a:extLst>
            </p:cNvPr>
            <p:cNvSpPr/>
            <p:nvPr/>
          </p:nvSpPr>
          <p:spPr>
            <a:xfrm>
              <a:off x="1667508" y="1490473"/>
              <a:ext cx="205740" cy="20574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4" name="Rectangle 53">
              <a:extLst>
                <a:ext uri="{FF2B5EF4-FFF2-40B4-BE49-F238E27FC236}">
                  <a16:creationId xmlns:a16="http://schemas.microsoft.com/office/drawing/2014/main" id="{37E04B26-66ED-4521-A5CB-888D88DA041B}"/>
                </a:ext>
              </a:extLst>
            </p:cNvPr>
            <p:cNvSpPr/>
            <p:nvPr/>
          </p:nvSpPr>
          <p:spPr>
            <a:xfrm>
              <a:off x="2073836" y="1076427"/>
              <a:ext cx="205740" cy="205740"/>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sp>
        <p:nvSpPr>
          <p:cNvPr id="11" name="Rectangle 31">
            <a:extLst>
              <a:ext uri="{FF2B5EF4-FFF2-40B4-BE49-F238E27FC236}">
                <a16:creationId xmlns:a16="http://schemas.microsoft.com/office/drawing/2014/main" id="{CA1615E8-F7A2-4915-8461-621CFD39755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32">
            <a:extLst>
              <a:ext uri="{FF2B5EF4-FFF2-40B4-BE49-F238E27FC236}">
                <a16:creationId xmlns:a16="http://schemas.microsoft.com/office/drawing/2014/main" id="{AFD266BB-4B9C-41A0-A2AA-05D5AC76ABE9}"/>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3" name="Rectangle 33">
            <a:extLst>
              <a:ext uri="{FF2B5EF4-FFF2-40B4-BE49-F238E27FC236}">
                <a16:creationId xmlns:a16="http://schemas.microsoft.com/office/drawing/2014/main" id="{AF1EB835-2CA3-45D0-A350-25B8342E54DA}"/>
              </a:ext>
            </a:extLst>
          </p:cNvPr>
          <p:cNvSpPr>
            <a:spLocks noChangeArrowheads="1"/>
          </p:cNvSpPr>
          <p:nvPr/>
        </p:nvSpPr>
        <p:spPr bwMode="auto">
          <a:xfrm>
            <a:off x="0" y="6423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5" name="Image 14">
            <a:extLst>
              <a:ext uri="{FF2B5EF4-FFF2-40B4-BE49-F238E27FC236}">
                <a16:creationId xmlns:a16="http://schemas.microsoft.com/office/drawing/2014/main" id="{A092414B-5CD4-42A7-8389-D0F67C4DFCE8}"/>
              </a:ext>
            </a:extLst>
          </p:cNvPr>
          <p:cNvPicPr>
            <a:picLocks noChangeAspect="1"/>
          </p:cNvPicPr>
          <p:nvPr/>
        </p:nvPicPr>
        <p:blipFill>
          <a:blip r:embed="rId4"/>
          <a:stretch>
            <a:fillRect/>
          </a:stretch>
        </p:blipFill>
        <p:spPr>
          <a:xfrm>
            <a:off x="8796300" y="246126"/>
            <a:ext cx="2724530" cy="2781688"/>
          </a:xfrm>
          <a:prstGeom prst="rect">
            <a:avLst/>
          </a:prstGeom>
        </p:spPr>
      </p:pic>
      <p:pic>
        <p:nvPicPr>
          <p:cNvPr id="17" name="Image 16">
            <a:extLst>
              <a:ext uri="{FF2B5EF4-FFF2-40B4-BE49-F238E27FC236}">
                <a16:creationId xmlns:a16="http://schemas.microsoft.com/office/drawing/2014/main" id="{0B3FD1BB-DC48-40EC-BFB4-5AC274D702FC}"/>
              </a:ext>
            </a:extLst>
          </p:cNvPr>
          <p:cNvPicPr>
            <a:picLocks noChangeAspect="1"/>
          </p:cNvPicPr>
          <p:nvPr/>
        </p:nvPicPr>
        <p:blipFill>
          <a:blip r:embed="rId5"/>
          <a:stretch>
            <a:fillRect/>
          </a:stretch>
        </p:blipFill>
        <p:spPr>
          <a:xfrm>
            <a:off x="8898552" y="3671881"/>
            <a:ext cx="2886478" cy="2410161"/>
          </a:xfrm>
          <a:prstGeom prst="rect">
            <a:avLst/>
          </a:prstGeom>
        </p:spPr>
      </p:pic>
      <p:sp>
        <p:nvSpPr>
          <p:cNvPr id="57" name="ZoneTexte 56">
            <a:extLst>
              <a:ext uri="{FF2B5EF4-FFF2-40B4-BE49-F238E27FC236}">
                <a16:creationId xmlns:a16="http://schemas.microsoft.com/office/drawing/2014/main" id="{F13C4887-129F-4BE8-893B-F90638D60341}"/>
              </a:ext>
            </a:extLst>
          </p:cNvPr>
          <p:cNvSpPr txBox="1"/>
          <p:nvPr/>
        </p:nvSpPr>
        <p:spPr>
          <a:xfrm>
            <a:off x="226949" y="871525"/>
            <a:ext cx="6061075"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  Y  P  E  R   I   C  U M       P  E  R  F  O  R   A  T  U  M               </a:t>
            </a:r>
          </a:p>
        </p:txBody>
      </p:sp>
      <p:sp>
        <p:nvSpPr>
          <p:cNvPr id="59" name="ZoneTexte 58">
            <a:extLst>
              <a:ext uri="{FF2B5EF4-FFF2-40B4-BE49-F238E27FC236}">
                <a16:creationId xmlns:a16="http://schemas.microsoft.com/office/drawing/2014/main" id="{E51679C7-A5F6-48FF-BAEE-13972A2D59A5}"/>
              </a:ext>
            </a:extLst>
          </p:cNvPr>
          <p:cNvSpPr txBox="1"/>
          <p:nvPr/>
        </p:nvSpPr>
        <p:spPr>
          <a:xfrm>
            <a:off x="1335522" y="2813598"/>
            <a:ext cx="5084514"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rPr>
              <a:t>R  H  U</a:t>
            </a:r>
            <a:r>
              <a:rPr kumimoji="0" lang="fr-FR" sz="1400" b="1" i="0" u="none" strike="noStrike" kern="1200" cap="none" spc="0" normalizeH="0" noProof="0" dirty="0">
                <a:ln>
                  <a:noFill/>
                </a:ln>
                <a:solidFill>
                  <a:srgbClr val="000000"/>
                </a:solidFill>
                <a:effectLst/>
                <a:uLnTx/>
                <a:uFillTx/>
                <a:latin typeface="Arial"/>
              </a:rPr>
              <a:t>  </a:t>
            </a:r>
            <a:r>
              <a:rPr kumimoji="0" lang="fr-FR" sz="1400" b="1" i="0" u="none" strike="noStrike" kern="1200" cap="none" spc="0" normalizeH="0" baseline="0" noProof="0" dirty="0">
                <a:ln>
                  <a:noFill/>
                </a:ln>
                <a:solidFill>
                  <a:srgbClr val="000000"/>
                </a:solidFill>
                <a:effectLst/>
                <a:uLnTx/>
                <a:uFillTx/>
                <a:latin typeface="Arial"/>
              </a:rPr>
              <a:t>S       T  O  X   </a:t>
            </a:r>
            <a:r>
              <a:rPr lang="fr-FR" sz="1400" b="1" dirty="0">
                <a:solidFill>
                  <a:srgbClr val="000000"/>
                </a:solidFill>
                <a:latin typeface="Arial"/>
              </a:rPr>
              <a:t>I</a:t>
            </a:r>
            <a:r>
              <a:rPr kumimoji="0" lang="fr-FR" sz="1400" b="1" i="0" u="none" strike="noStrike" kern="1200" cap="none" spc="0" normalizeH="0" baseline="0" noProof="0" dirty="0">
                <a:ln>
                  <a:noFill/>
                </a:ln>
                <a:solidFill>
                  <a:srgbClr val="000000"/>
                </a:solidFill>
                <a:effectLst/>
                <a:uLnTx/>
                <a:uFillTx/>
                <a:latin typeface="Arial"/>
              </a:rPr>
              <a:t>   C  O  D  E  N  D  R  O  N  </a:t>
            </a:r>
          </a:p>
        </p:txBody>
      </p:sp>
      <p:sp>
        <p:nvSpPr>
          <p:cNvPr id="60" name="ZoneTexte 59">
            <a:extLst>
              <a:ext uri="{FF2B5EF4-FFF2-40B4-BE49-F238E27FC236}">
                <a16:creationId xmlns:a16="http://schemas.microsoft.com/office/drawing/2014/main" id="{AD7518C8-56F0-4001-B8F6-7D83D8B5CE5C}"/>
              </a:ext>
            </a:extLst>
          </p:cNvPr>
          <p:cNvSpPr txBox="1"/>
          <p:nvPr/>
        </p:nvSpPr>
        <p:spPr>
          <a:xfrm>
            <a:off x="3647728" y="3247085"/>
            <a:ext cx="123546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  L  O  E</a:t>
            </a:r>
          </a:p>
        </p:txBody>
      </p:sp>
      <p:sp>
        <p:nvSpPr>
          <p:cNvPr id="61" name="ZoneTexte 60">
            <a:extLst>
              <a:ext uri="{FF2B5EF4-FFF2-40B4-BE49-F238E27FC236}">
                <a16:creationId xmlns:a16="http://schemas.microsoft.com/office/drawing/2014/main" id="{50ABDF48-FC44-4706-B87E-017FA433B6A8}"/>
              </a:ext>
            </a:extLst>
          </p:cNvPr>
          <p:cNvSpPr txBox="1"/>
          <p:nvPr/>
        </p:nvSpPr>
        <p:spPr>
          <a:xfrm>
            <a:off x="5447928" y="3661863"/>
            <a:ext cx="1235460"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O  P  I   U  M </a:t>
            </a:r>
          </a:p>
        </p:txBody>
      </p:sp>
      <p:sp>
        <p:nvSpPr>
          <p:cNvPr id="62" name="ZoneTexte 61">
            <a:extLst>
              <a:ext uri="{FF2B5EF4-FFF2-40B4-BE49-F238E27FC236}">
                <a16:creationId xmlns:a16="http://schemas.microsoft.com/office/drawing/2014/main" id="{6515E921-7CF7-42D5-929E-48DDA4FE2EB1}"/>
              </a:ext>
            </a:extLst>
          </p:cNvPr>
          <p:cNvSpPr txBox="1"/>
          <p:nvPr/>
        </p:nvSpPr>
        <p:spPr>
          <a:xfrm>
            <a:off x="2315580" y="4114794"/>
            <a:ext cx="6061075"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  G  N  A  T   I   A       </a:t>
            </a:r>
            <a:r>
              <a:rPr kumimoji="0" lang="fr-FR" sz="14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A</a:t>
            </a: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M  A  R  A</a:t>
            </a:r>
          </a:p>
        </p:txBody>
      </p:sp>
      <p:sp>
        <p:nvSpPr>
          <p:cNvPr id="63" name="ZoneTexte 62">
            <a:extLst>
              <a:ext uri="{FF2B5EF4-FFF2-40B4-BE49-F238E27FC236}">
                <a16:creationId xmlns:a16="http://schemas.microsoft.com/office/drawing/2014/main" id="{36E4F69A-05F6-401A-AFFA-31BD478CBD0E}"/>
              </a:ext>
            </a:extLst>
          </p:cNvPr>
          <p:cNvSpPr txBox="1"/>
          <p:nvPr/>
        </p:nvSpPr>
        <p:spPr>
          <a:xfrm>
            <a:off x="1766443" y="4540456"/>
            <a:ext cx="4833613" cy="30777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K  A   L  I   U  M       B  I   C  H  R  O  M   I  C  U  M</a:t>
            </a:r>
          </a:p>
        </p:txBody>
      </p:sp>
      <p:sp>
        <p:nvSpPr>
          <p:cNvPr id="64" name="ZoneTexte 63">
            <a:extLst>
              <a:ext uri="{FF2B5EF4-FFF2-40B4-BE49-F238E27FC236}">
                <a16:creationId xmlns:a16="http://schemas.microsoft.com/office/drawing/2014/main" id="{7DF18BA6-B3AE-4F31-B40B-6400F948B292}"/>
              </a:ext>
            </a:extLst>
          </p:cNvPr>
          <p:cNvSpPr txBox="1"/>
          <p:nvPr/>
        </p:nvSpPr>
        <p:spPr>
          <a:xfrm>
            <a:off x="3863220" y="6073551"/>
            <a:ext cx="2880320" cy="307777"/>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  A  U  S  T   I</a:t>
            </a:r>
            <a:r>
              <a:rPr kumimoji="0" lang="fr-FR" sz="1400" b="1" i="0" u="none" strike="noStrike" kern="1200" cap="none" spc="0" normalizeH="0" noProof="0" dirty="0">
                <a:ln>
                  <a:noFill/>
                </a:ln>
                <a:solidFill>
                  <a:srgbClr val="000000"/>
                </a:solidFill>
                <a:effectLst/>
                <a:uLnTx/>
                <a:uFillTx/>
                <a:latin typeface="Arial"/>
                <a:ea typeface="+mn-ea"/>
                <a:cs typeface="Arial" panose="020B0604020202020204" pitchFamily="34" charset="0"/>
              </a:rPr>
              <a:t>   </a:t>
            </a: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  U  M</a:t>
            </a:r>
          </a:p>
        </p:txBody>
      </p:sp>
      <p:sp>
        <p:nvSpPr>
          <p:cNvPr id="65" name="ZoneTexte 64">
            <a:extLst>
              <a:ext uri="{FF2B5EF4-FFF2-40B4-BE49-F238E27FC236}">
                <a16:creationId xmlns:a16="http://schemas.microsoft.com/office/drawing/2014/main" id="{16F275CE-A3B1-40D0-975C-6D67B9C15CB4}"/>
              </a:ext>
            </a:extLst>
          </p:cNvPr>
          <p:cNvSpPr txBox="1"/>
          <p:nvPr/>
        </p:nvSpPr>
        <p:spPr>
          <a:xfrm>
            <a:off x="1767570" y="188640"/>
            <a:ext cx="331986" cy="3185487"/>
          </a:xfrm>
          <a:prstGeom prst="rect">
            <a:avLst/>
          </a:prstGeom>
          <a:noFill/>
        </p:spPr>
        <p:txBody>
          <a:bodyPr wrap="square">
            <a:spAutoFit/>
          </a:bodyPr>
          <a:lstStyle/>
          <a:p>
            <a:pPr marL="0" marR="0" lvl="0" indent="0" algn="ctr" defTabSz="914400" rtl="0" eaLnBrk="1" fontAlgn="base" latinLnBrk="0" hangingPunct="1">
              <a:lnSpc>
                <a:spcPct val="100000"/>
              </a:lnSpc>
              <a:spcBef>
                <a:spcPts val="300"/>
              </a:spcBef>
              <a:spcAft>
                <a:spcPct val="0"/>
              </a:spcAft>
              <a:buClrTx/>
              <a:buSzTx/>
              <a:buFontTx/>
              <a:buNone/>
              <a:tabLst/>
              <a:defRPr/>
            </a:pPr>
            <a:r>
              <a:rPr lang="fr-FR" sz="1400" b="1" dirty="0">
                <a:solidFill>
                  <a:srgbClr val="000000"/>
                </a:solidFill>
                <a:latin typeface="Arial"/>
              </a:rPr>
              <a:t>L</a:t>
            </a:r>
            <a:r>
              <a:rPr kumimoji="0" lang="fr-FR" sz="1400" b="1" i="0" u="none" strike="noStrike" kern="1200" cap="none" spc="0" normalizeH="0" baseline="0" noProof="0" dirty="0">
                <a:ln>
                  <a:noFill/>
                </a:ln>
                <a:solidFill>
                  <a:srgbClr val="000000"/>
                </a:solidFill>
                <a:effectLst/>
                <a:uLnTx/>
                <a:uFillTx/>
                <a:latin typeface="Arial"/>
              </a:rPr>
              <a:t> E </a:t>
            </a:r>
          </a:p>
          <a:p>
            <a:pPr marL="0" marR="0" lvl="0" indent="0" algn="ctr" defTabSz="914400" rtl="0" eaLnBrk="1" fontAlgn="base" latinLnBrk="0" hangingPunct="1">
              <a:lnSpc>
                <a:spcPct val="100000"/>
              </a:lnSpc>
              <a:spcBef>
                <a:spcPts val="0"/>
              </a:spcBef>
              <a:spcAft>
                <a:spcPct val="0"/>
              </a:spcAft>
              <a:buClrTx/>
              <a:buSzTx/>
              <a:buFontTx/>
              <a:buNone/>
              <a:tabLst/>
              <a:defRPr/>
            </a:pPr>
            <a:r>
              <a:rPr lang="fr-FR" sz="1400" b="1" dirty="0">
                <a:solidFill>
                  <a:srgbClr val="000000"/>
                </a:solidFill>
                <a:latin typeface="Arial"/>
              </a:rPr>
              <a:t>D</a:t>
            </a:r>
            <a:r>
              <a:rPr kumimoji="0" lang="fr-FR" sz="1400" b="1" i="0" u="none" strike="noStrike" kern="1200" cap="none" spc="0" normalizeH="0" baseline="0" noProof="0" dirty="0">
                <a:ln>
                  <a:noFill/>
                </a:ln>
                <a:solidFill>
                  <a:srgbClr val="000000"/>
                </a:solidFill>
                <a:effectLst/>
                <a:uLnTx/>
                <a:uFillTx/>
                <a:latin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fr-FR" sz="1400" b="1" dirty="0">
              <a:solidFill>
                <a:srgbClr val="000000"/>
              </a:solidFill>
              <a:latin typeface="Arial"/>
            </a:endParaRP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rPr>
              <a:t>M </a:t>
            </a:r>
            <a:r>
              <a:rPr kumimoji="0" lang="fr-FR" sz="1400" b="1" i="0" u="none" strike="noStrike" kern="1200" cap="none" spc="0" normalizeH="0" noProof="0" dirty="0">
                <a:ln>
                  <a:noFill/>
                </a:ln>
                <a:solidFill>
                  <a:srgbClr val="000000"/>
                </a:solidFill>
                <a:effectLst/>
                <a:uLnTx/>
                <a:uFillTx/>
                <a:latin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fr-FR" sz="1400" b="1" baseline="0" dirty="0">
              <a:solidFill>
                <a:srgbClr val="000000"/>
              </a:solidFill>
              <a:latin typeface="Arial"/>
            </a:endParaRPr>
          </a:p>
          <a:p>
            <a:pPr marL="0" marR="0" lvl="0" indent="0" algn="ctr" defTabSz="914400" rtl="0" eaLnBrk="1" fontAlgn="base" latinLnBrk="0" hangingPunct="1">
              <a:lnSpc>
                <a:spcPct val="100000"/>
              </a:lnSpc>
              <a:spcBef>
                <a:spcPts val="30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rPr>
              <a:t>P      </a:t>
            </a:r>
          </a:p>
          <a:p>
            <a:pPr marL="0" marR="0" lvl="0" indent="0" algn="ctr" defTabSz="914400" rtl="0" eaLnBrk="1" fontAlgn="base" latinLnBrk="0" hangingPunct="1">
              <a:lnSpc>
                <a:spcPct val="100000"/>
              </a:lnSpc>
              <a:spcBef>
                <a:spcPct val="0"/>
              </a:spcBef>
              <a:spcAft>
                <a:spcPct val="0"/>
              </a:spcAft>
              <a:buClrTx/>
              <a:buSzTx/>
              <a:buFontTx/>
              <a:buNone/>
              <a:tabLst/>
              <a:defRPr/>
            </a:pPr>
            <a:r>
              <a:rPr lang="fr-FR" sz="1400" b="1" dirty="0">
                <a:solidFill>
                  <a:srgbClr val="000000"/>
                </a:solidFill>
                <a:latin typeface="Arial"/>
              </a:rPr>
              <a:t>AL</a:t>
            </a:r>
          </a:p>
          <a:p>
            <a:pPr marL="0" marR="0" lvl="0" indent="0" algn="ctr" defTabSz="914400" rtl="0" eaLnBrk="1" fontAlgn="base" latinLnBrk="0" hangingPunct="1">
              <a:lnSpc>
                <a:spcPct val="100000"/>
              </a:lnSpc>
              <a:spcBef>
                <a:spcPts val="30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rPr>
              <a:t>U S </a:t>
            </a:r>
          </a:p>
          <a:p>
            <a:pPr lvl="0" algn="ctr">
              <a:spcBef>
                <a:spcPts val="0"/>
              </a:spcBef>
              <a:defRPr/>
            </a:pPr>
            <a:r>
              <a:rPr lang="fr-FR" sz="1400" b="1" dirty="0">
                <a:solidFill>
                  <a:srgbClr val="000000"/>
                </a:solidFill>
                <a:latin typeface="Arial"/>
              </a:rPr>
              <a:t>T</a:t>
            </a:r>
          </a:p>
          <a:p>
            <a:pPr lvl="0" algn="ctr">
              <a:spcBef>
                <a:spcPts val="0"/>
              </a:spcBef>
              <a:defRPr/>
            </a:pPr>
            <a:r>
              <a:rPr lang="fr-FR" sz="1400" b="1" dirty="0">
                <a:solidFill>
                  <a:srgbClr val="000000"/>
                </a:solidFill>
                <a:latin typeface="Arial"/>
              </a:rPr>
              <a: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rPr>
              <a:t>E</a:t>
            </a:r>
          </a:p>
        </p:txBody>
      </p:sp>
      <p:sp>
        <p:nvSpPr>
          <p:cNvPr id="67" name="ZoneTexte 66">
            <a:extLst>
              <a:ext uri="{FF2B5EF4-FFF2-40B4-BE49-F238E27FC236}">
                <a16:creationId xmlns:a16="http://schemas.microsoft.com/office/drawing/2014/main" id="{B4C5F7DF-19F5-403A-BAB6-74585156E979}"/>
              </a:ext>
            </a:extLst>
          </p:cNvPr>
          <p:cNvSpPr txBox="1"/>
          <p:nvPr/>
        </p:nvSpPr>
        <p:spPr>
          <a:xfrm>
            <a:off x="858424" y="598355"/>
            <a:ext cx="331986" cy="3375283"/>
          </a:xfrm>
          <a:prstGeom prst="rect">
            <a:avLst/>
          </a:prstGeom>
          <a:noFill/>
        </p:spPr>
        <p:txBody>
          <a:bodyPr wrap="square">
            <a:spAutoFit/>
          </a:bodyPr>
          <a:lstStyle/>
          <a:p>
            <a:pPr marL="0" marR="0" lvl="0" indent="0" algn="ctr" defTabSz="914400" rtl="0" eaLnBrk="1" fontAlgn="base" latinLnBrk="0" hangingPunct="1">
              <a:lnSpc>
                <a:spcPct val="100000"/>
              </a:lnSpc>
              <a:spcBef>
                <a:spcPts val="300"/>
              </a:spcBef>
              <a:spcAft>
                <a:spcPct val="0"/>
              </a:spcAft>
              <a:buClrTx/>
              <a:buSzTx/>
              <a:buFontTx/>
              <a:buNone/>
              <a:tabLst/>
              <a:defRPr/>
            </a:pPr>
            <a:r>
              <a:rPr lang="fr-FR" sz="1400" b="1" dirty="0">
                <a:solidFill>
                  <a:srgbClr val="000000"/>
                </a:solidFill>
                <a:latin typeface="Arial"/>
              </a:rPr>
              <a:t>B</a:t>
            </a:r>
          </a:p>
          <a:p>
            <a:pPr marL="0" marR="0" lvl="0" indent="0" algn="ctr" defTabSz="914400" rtl="0" eaLnBrk="1" fontAlgn="base" latinLnBrk="0" hangingPunct="1">
              <a:lnSpc>
                <a:spcPct val="100000"/>
              </a:lnSpc>
              <a:spcBef>
                <a:spcPts val="300"/>
              </a:spcBef>
              <a:spcAft>
                <a:spcPct val="0"/>
              </a:spcAft>
              <a:buClrTx/>
              <a:buSzTx/>
              <a:buFontTx/>
              <a:buNone/>
              <a:tabLst/>
              <a:defRPr/>
            </a:pPr>
            <a:endParaRPr kumimoji="0" lang="fr-FR" sz="1400" b="1" i="0" u="none" strike="noStrike" kern="1200" cap="none" spc="0" normalizeH="0" baseline="0" noProof="0" dirty="0">
              <a:ln>
                <a:noFill/>
              </a:ln>
              <a:solidFill>
                <a:srgbClr val="000000"/>
              </a:solidFill>
              <a:effectLst/>
              <a:uLnTx/>
              <a:uFillTx/>
              <a:latin typeface="Arial"/>
            </a:endParaRPr>
          </a:p>
          <a:p>
            <a:pPr marL="0" marR="0" lvl="0" indent="0" algn="ctr" defTabSz="914400" rtl="0" eaLnBrk="1" fontAlgn="base" latinLnBrk="0" hangingPunct="1">
              <a:lnSpc>
                <a:spcPct val="100000"/>
              </a:lnSpc>
              <a:spcBef>
                <a:spcPts val="0"/>
              </a:spcBef>
              <a:spcAft>
                <a:spcPct val="0"/>
              </a:spcAft>
              <a:buClrTx/>
              <a:buSzTx/>
              <a:buFontTx/>
              <a:buNone/>
              <a:tabLst/>
              <a:defRPr/>
            </a:pPr>
            <a:r>
              <a:rPr lang="fr-FR" sz="1400" b="1" dirty="0">
                <a:solidFill>
                  <a:srgbClr val="000000"/>
                </a:solidFill>
                <a:latin typeface="Arial"/>
              </a:rPr>
              <a:t>LLIS</a:t>
            </a:r>
            <a:r>
              <a:rPr kumimoji="0" lang="fr-FR" sz="1400" b="1" i="0" u="none" strike="noStrike" kern="1200" cap="none" spc="0" normalizeH="0" baseline="0" noProof="0" dirty="0">
                <a:ln>
                  <a:noFill/>
                </a:ln>
                <a:solidFill>
                  <a:srgbClr val="000000"/>
                </a:solidFill>
                <a:effectLst/>
                <a:uLnTx/>
                <a:uFillTx/>
                <a:latin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fr-FR" sz="1400" b="1" dirty="0">
              <a:solidFill>
                <a:srgbClr val="000000"/>
              </a:solidFill>
              <a:latin typeface="Arial"/>
            </a:endParaRP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rPr>
              <a:t>PERENNIS</a:t>
            </a:r>
          </a:p>
        </p:txBody>
      </p:sp>
      <p:sp>
        <p:nvSpPr>
          <p:cNvPr id="68" name="ZoneTexte 67">
            <a:extLst>
              <a:ext uri="{FF2B5EF4-FFF2-40B4-BE49-F238E27FC236}">
                <a16:creationId xmlns:a16="http://schemas.microsoft.com/office/drawing/2014/main" id="{F6BE6720-95A0-42C4-8494-3696163BA019}"/>
              </a:ext>
            </a:extLst>
          </p:cNvPr>
          <p:cNvSpPr txBox="1"/>
          <p:nvPr/>
        </p:nvSpPr>
        <p:spPr>
          <a:xfrm>
            <a:off x="2453768" y="1088509"/>
            <a:ext cx="338769" cy="181588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HOSPHORU</a:t>
            </a:r>
          </a:p>
        </p:txBody>
      </p:sp>
      <p:sp>
        <p:nvSpPr>
          <p:cNvPr id="69" name="ZoneTexte 68">
            <a:extLst>
              <a:ext uri="{FF2B5EF4-FFF2-40B4-BE49-F238E27FC236}">
                <a16:creationId xmlns:a16="http://schemas.microsoft.com/office/drawing/2014/main" id="{4DEBF25A-69DF-4AC5-9639-5A122623BAB7}"/>
              </a:ext>
            </a:extLst>
          </p:cNvPr>
          <p:cNvSpPr txBox="1"/>
          <p:nvPr/>
        </p:nvSpPr>
        <p:spPr>
          <a:xfrm>
            <a:off x="3589401" y="1942403"/>
            <a:ext cx="338769" cy="138499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ALUM </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fr-FR" sz="1400" b="1" dirty="0">
              <a:solidFill>
                <a:srgbClr val="000000"/>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a:t>
            </a:r>
          </a:p>
        </p:txBody>
      </p:sp>
      <p:sp>
        <p:nvSpPr>
          <p:cNvPr id="70" name="ZoneTexte 69">
            <a:extLst>
              <a:ext uri="{FF2B5EF4-FFF2-40B4-BE49-F238E27FC236}">
                <a16:creationId xmlns:a16="http://schemas.microsoft.com/office/drawing/2014/main" id="{F03253EA-DF10-45E0-9902-2998E8B979BA}"/>
              </a:ext>
            </a:extLst>
          </p:cNvPr>
          <p:cNvSpPr txBox="1"/>
          <p:nvPr/>
        </p:nvSpPr>
        <p:spPr>
          <a:xfrm>
            <a:off x="5400375" y="2397061"/>
            <a:ext cx="331986" cy="4185761"/>
          </a:xfrm>
          <a:prstGeom prst="rect">
            <a:avLst/>
          </a:prstGeom>
          <a:noFill/>
        </p:spPr>
        <p:txBody>
          <a:bodyPr wrap="square">
            <a:spAutoFit/>
          </a:bodyPr>
          <a:lstStyle/>
          <a:p>
            <a:pPr marL="0" marR="0" lvl="0" indent="0" algn="ctr" defTabSz="914400" rtl="0" eaLnBrk="1" fontAlgn="base" latinLnBrk="0" hangingPunct="1">
              <a:lnSpc>
                <a:spcPct val="100000"/>
              </a:lnSpc>
              <a:spcBef>
                <a:spcPts val="400"/>
              </a:spcBef>
              <a:spcAft>
                <a:spcPct val="0"/>
              </a:spcAft>
              <a:buClrTx/>
              <a:buSzTx/>
              <a:buFontTx/>
              <a:buNone/>
              <a:tabLst/>
              <a:defRPr/>
            </a:pPr>
            <a:r>
              <a:rPr lang="fr-FR" sz="1400" b="1" dirty="0">
                <a:solidFill>
                  <a:srgbClr val="000000"/>
                </a:solidFill>
                <a:latin typeface="Arial"/>
              </a:rPr>
              <a:t>PH</a:t>
            </a:r>
            <a:br>
              <a:rPr lang="fr-FR" sz="1400" b="1" dirty="0">
                <a:solidFill>
                  <a:srgbClr val="000000"/>
                </a:solidFill>
                <a:latin typeface="Arial"/>
              </a:rPr>
            </a:br>
            <a:br>
              <a:rPr lang="fr-FR" sz="1400" b="1" dirty="0">
                <a:solidFill>
                  <a:srgbClr val="000000"/>
                </a:solidFill>
                <a:latin typeface="Arial"/>
              </a:rPr>
            </a:br>
            <a:r>
              <a:rPr lang="fr-FR" sz="1400" b="1" dirty="0">
                <a:solidFill>
                  <a:srgbClr val="000000"/>
                </a:solidFill>
                <a:latin typeface="Arial"/>
              </a:rPr>
              <a:t>SPH</a:t>
            </a:r>
            <a:br>
              <a:rPr lang="fr-FR" sz="1400" b="1" dirty="0">
                <a:solidFill>
                  <a:srgbClr val="000000"/>
                </a:solidFill>
                <a:latin typeface="Arial"/>
              </a:rPr>
            </a:br>
            <a:br>
              <a:rPr lang="fr-FR" sz="1400" b="1" dirty="0">
                <a:solidFill>
                  <a:srgbClr val="000000"/>
                </a:solidFill>
                <a:latin typeface="Arial"/>
              </a:rPr>
            </a:br>
            <a:r>
              <a:rPr lang="fr-FR" sz="1400" b="1" dirty="0">
                <a:solidFill>
                  <a:srgbClr val="000000"/>
                </a:solidFill>
                <a:latin typeface="Arial"/>
              </a:rPr>
              <a:t>RIC</a:t>
            </a:r>
            <a:br>
              <a:rPr lang="fr-FR" sz="1400" b="1" dirty="0">
                <a:solidFill>
                  <a:srgbClr val="000000"/>
                </a:solidFill>
                <a:latin typeface="Arial"/>
              </a:rPr>
            </a:br>
            <a:br>
              <a:rPr lang="fr-FR" sz="1400" b="1" dirty="0">
                <a:solidFill>
                  <a:srgbClr val="000000"/>
                </a:solidFill>
                <a:latin typeface="Arial"/>
              </a:rPr>
            </a:br>
            <a:r>
              <a:rPr lang="fr-FR" sz="1400" b="1" dirty="0">
                <a:solidFill>
                  <a:srgbClr val="000000"/>
                </a:solidFill>
                <a:latin typeface="Arial"/>
              </a:rPr>
              <a:t>M</a:t>
            </a:r>
            <a:br>
              <a:rPr lang="fr-FR" sz="1400" b="1" dirty="0">
                <a:solidFill>
                  <a:srgbClr val="000000"/>
                </a:solidFill>
                <a:latin typeface="Arial"/>
              </a:rPr>
            </a:br>
            <a:br>
              <a:rPr lang="fr-FR" sz="1400" b="1" dirty="0">
                <a:solidFill>
                  <a:srgbClr val="000000"/>
                </a:solidFill>
                <a:latin typeface="Arial"/>
              </a:rPr>
            </a:br>
            <a:r>
              <a:rPr lang="fr-FR" sz="1400" b="1" dirty="0">
                <a:solidFill>
                  <a:srgbClr val="000000"/>
                </a:solidFill>
                <a:latin typeface="Arial"/>
              </a:rPr>
              <a:t>ACID</a:t>
            </a:r>
            <a:br>
              <a:rPr lang="fr-FR" sz="1400" b="1" dirty="0">
                <a:solidFill>
                  <a:srgbClr val="000000"/>
                </a:solidFill>
                <a:latin typeface="Arial"/>
              </a:rPr>
            </a:br>
            <a:br>
              <a:rPr lang="fr-FR" sz="1400" b="1" dirty="0">
                <a:solidFill>
                  <a:srgbClr val="000000"/>
                </a:solidFill>
                <a:latin typeface="Arial"/>
              </a:rPr>
            </a:br>
            <a:r>
              <a:rPr lang="fr-FR" sz="1400" b="1" dirty="0">
                <a:solidFill>
                  <a:srgbClr val="000000"/>
                </a:solidFill>
                <a:latin typeface="Arial"/>
              </a:rPr>
              <a:t>M</a:t>
            </a:r>
            <a:endParaRPr kumimoji="0" lang="fr-FR" sz="1400" b="1" i="0" u="none" strike="noStrike" kern="1200" cap="none" spc="0" normalizeH="0" baseline="0" noProof="0" dirty="0">
              <a:ln>
                <a:noFill/>
              </a:ln>
              <a:solidFill>
                <a:srgbClr val="000000"/>
              </a:solidFill>
              <a:effectLst/>
              <a:uLnTx/>
              <a:uFillTx/>
              <a:latin typeface="Arial"/>
            </a:endParaRPr>
          </a:p>
        </p:txBody>
      </p:sp>
      <p:sp>
        <p:nvSpPr>
          <p:cNvPr id="71" name="ZoneTexte 70">
            <a:extLst>
              <a:ext uri="{FF2B5EF4-FFF2-40B4-BE49-F238E27FC236}">
                <a16:creationId xmlns:a16="http://schemas.microsoft.com/office/drawing/2014/main" id="{30D9E4F9-B069-43EC-9221-063CF7773913}"/>
              </a:ext>
            </a:extLst>
          </p:cNvPr>
          <p:cNvSpPr txBox="1"/>
          <p:nvPr/>
        </p:nvSpPr>
        <p:spPr>
          <a:xfrm>
            <a:off x="4040112" y="3677329"/>
            <a:ext cx="338769" cy="246221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ST </a:t>
            </a:r>
            <a:b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b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P</a:t>
            </a:r>
            <a:b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b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br>
            <a:r>
              <a:rPr kumimoji="0" lang="fr-FR"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ISAGRI</a:t>
            </a:r>
          </a:p>
        </p:txBody>
      </p:sp>
    </p:spTree>
    <p:extLst>
      <p:ext uri="{BB962C8B-B14F-4D97-AF65-F5344CB8AC3E}">
        <p14:creationId xmlns:p14="http://schemas.microsoft.com/office/powerpoint/2010/main" val="159484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P spid="60" grpId="0"/>
      <p:bldP spid="61" grpId="0"/>
      <p:bldP spid="62" grpId="0"/>
      <p:bldP spid="63" grpId="0"/>
      <p:bldP spid="64" grpId="0"/>
      <p:bldP spid="65" grpId="0"/>
      <p:bldP spid="67" grpId="0"/>
      <p:bldP spid="68" grpId="0"/>
      <p:bldP spid="69" grpId="0"/>
      <p:bldP spid="70" grpId="0"/>
      <p:bldP spid="7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p:cNvSpPr>
          <p:nvPr>
            <p:ph type="body" idx="4294967295"/>
          </p:nvPr>
        </p:nvSpPr>
        <p:spPr bwMode="auto">
          <a:xfrm>
            <a:off x="0" y="1916113"/>
            <a:ext cx="8013700" cy="3455987"/>
          </a:xfrm>
          <a:prstGeom prst="rect">
            <a:avLst/>
          </a:prstGeom>
          <a:solidFill>
            <a:srgbClr val="FFFFFF"/>
          </a:solidFill>
        </p:spPr>
        <p:txBody>
          <a:bodyPr/>
          <a:lstStyle/>
          <a:p>
            <a:pPr marL="371475" lvl="2" indent="0" eaLnBrk="1" hangingPunct="1">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Syndrome mains-pieds </a:t>
            </a:r>
          </a:p>
          <a:p>
            <a:pPr marL="371475" lvl="2" indent="0" eaLnBrk="1" hangingPunct="1">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eaLnBrk="1" hangingPunct="1">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Folliculite médicamenteuse</a:t>
            </a:r>
          </a:p>
          <a:p>
            <a:pPr marL="371475" lvl="2" indent="0" eaLnBrk="1" hangingPunct="1">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a:p>
            <a:pPr marL="371475" lvl="2" indent="0" eaLnBrk="1" hangingPunct="1">
              <a:buFont typeface="Wingdings" panose="05000000000000000000" pitchFamily="2" charset="2"/>
              <a:buChar char="à"/>
              <a:tabLst>
                <a:tab pos="177800" algn="l"/>
              </a:tabLst>
              <a:defRPr/>
            </a:pPr>
            <a:r>
              <a:rPr lang="fr-FR" altLang="fr-FR" sz="2000" b="1" dirty="0">
                <a:solidFill>
                  <a:srgbClr val="000099"/>
                </a:solidFill>
                <a:latin typeface="+mj-lt"/>
                <a:ea typeface="ＭＳ Ｐゴシック" panose="020B0600070205080204" pitchFamily="34" charset="-128"/>
                <a:cs typeface="Arial" panose="020B0604020202020204" pitchFamily="34" charset="0"/>
              </a:rPr>
              <a:t> Sécheresse des muqueuses</a:t>
            </a:r>
          </a:p>
          <a:p>
            <a:pPr marL="371475" lvl="2" indent="0" eaLnBrk="1" hangingPunct="1">
              <a:buFontTx/>
              <a:buNone/>
              <a:tabLst>
                <a:tab pos="177800" algn="l"/>
              </a:tabLst>
              <a:defRPr/>
            </a:pPr>
            <a:endParaRPr lang="fr-FR" altLang="fr-FR" sz="2000" b="1" dirty="0">
              <a:solidFill>
                <a:srgbClr val="000099"/>
              </a:solidFill>
              <a:latin typeface="+mj-lt"/>
              <a:ea typeface="ＭＳ Ｐゴシック" panose="020B0600070205080204" pitchFamily="34" charset="-128"/>
              <a:cs typeface="Arial" panose="020B0604020202020204" pitchFamily="34" charset="0"/>
            </a:endParaRPr>
          </a:p>
        </p:txBody>
      </p:sp>
      <p:sp>
        <p:nvSpPr>
          <p:cNvPr id="6" name="ZoneTexte 5">
            <a:extLst>
              <a:ext uri="{FF2B5EF4-FFF2-40B4-BE49-F238E27FC236}">
                <a16:creationId xmlns:a16="http://schemas.microsoft.com/office/drawing/2014/main" id="{82EEF3B1-F93E-444F-9EFC-8A9A21B5C7F3}"/>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7" name="Rectangle 11">
            <a:extLst>
              <a:ext uri="{FF2B5EF4-FFF2-40B4-BE49-F238E27FC236}">
                <a16:creationId xmlns:a16="http://schemas.microsoft.com/office/drawing/2014/main" id="{A8762719-9364-4ACF-AC2D-80062931171B}"/>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7"/>
          <p:cNvSpPr txBox="1">
            <a:spLocks noChangeArrowheads="1"/>
          </p:cNvSpPr>
          <p:nvPr/>
        </p:nvSpPr>
        <p:spPr bwMode="auto">
          <a:xfrm>
            <a:off x="2279650" y="3177133"/>
            <a:ext cx="7112000" cy="2124075"/>
          </a:xfrm>
          <a:prstGeom prst="rect">
            <a:avLst/>
          </a:prstGeom>
          <a:noFill/>
          <a:ln>
            <a:noFill/>
          </a:ln>
        </p:spPr>
        <p:txBody>
          <a:bodyPr>
            <a:spAutoFit/>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nSpc>
                <a:spcPct val="120000"/>
              </a:lnSpc>
              <a:buClr>
                <a:srgbClr val="62C400"/>
              </a:buClr>
              <a:buFontTx/>
              <a:buBlip>
                <a:blip r:embed="rId3"/>
              </a:buBlip>
              <a:defRPr/>
            </a:pPr>
            <a:r>
              <a:rPr lang="fr-FR" altLang="fr-FR" sz="2000" dirty="0">
                <a:solidFill>
                  <a:schemeClr val="accent2"/>
                </a:solidFill>
                <a:latin typeface="+mj-lt"/>
                <a:ea typeface="ＭＳ Ｐゴシック" panose="020B0600070205080204" pitchFamily="34" charset="-128"/>
              </a:rPr>
              <a:t> </a:t>
            </a:r>
            <a:r>
              <a:rPr lang="fr-FR" altLang="fr-FR" sz="2000" dirty="0">
                <a:solidFill>
                  <a:srgbClr val="000099"/>
                </a:solidFill>
                <a:latin typeface="+mj-lt"/>
                <a:ea typeface="ＭＳ Ｐゴシック" panose="020B0600070205080204" pitchFamily="34" charset="-128"/>
              </a:rPr>
              <a:t>Conseil </a:t>
            </a:r>
            <a:r>
              <a:rPr lang="fr-FR" altLang="fr-FR" sz="2000" b="1" dirty="0">
                <a:solidFill>
                  <a:srgbClr val="000099"/>
                </a:solidFill>
                <a:latin typeface="+mj-lt"/>
                <a:ea typeface="ＭＳ Ｐゴシック" panose="020B0600070205080204" pitchFamily="34" charset="-128"/>
              </a:rPr>
              <a:t>limité dans le temps</a:t>
            </a:r>
          </a:p>
          <a:p>
            <a:pPr>
              <a:lnSpc>
                <a:spcPct val="120000"/>
              </a:lnSpc>
              <a:defRPr/>
            </a:pPr>
            <a:endParaRPr lang="fr-FR" altLang="fr-FR" sz="2000" dirty="0">
              <a:solidFill>
                <a:srgbClr val="000099"/>
              </a:solidFill>
              <a:latin typeface="+mj-lt"/>
              <a:ea typeface="ＭＳ Ｐゴシック" panose="020B0600070205080204" pitchFamily="34" charset="-128"/>
            </a:endParaRPr>
          </a:p>
          <a:p>
            <a:pPr marL="342900" indent="-342900">
              <a:lnSpc>
                <a:spcPct val="120000"/>
              </a:lnSpc>
              <a:buClr>
                <a:srgbClr val="62C400"/>
              </a:buClr>
              <a:buFontTx/>
              <a:buBlip>
                <a:blip r:embed="rId3"/>
              </a:buBlip>
              <a:defRPr/>
            </a:pPr>
            <a:r>
              <a:rPr lang="fr-FR" altLang="fr-FR" sz="2000" dirty="0">
                <a:solidFill>
                  <a:srgbClr val="000099"/>
                </a:solidFill>
                <a:latin typeface="+mj-lt"/>
                <a:ea typeface="ＭＳ Ｐゴシック" panose="020B0600070205080204" pitchFamily="34" charset="-128"/>
              </a:rPr>
              <a:t> </a:t>
            </a:r>
            <a:r>
              <a:rPr lang="fr-FR" altLang="fr-FR" sz="2000" b="1" dirty="0">
                <a:solidFill>
                  <a:srgbClr val="000099"/>
                </a:solidFill>
                <a:latin typeface="+mj-lt"/>
                <a:ea typeface="ＭＳ Ｐゴシック" panose="020B0600070205080204" pitchFamily="34" charset="-128"/>
              </a:rPr>
              <a:t>Consultation médicale :</a:t>
            </a:r>
          </a:p>
          <a:p>
            <a:pPr lvl="1">
              <a:spcBef>
                <a:spcPct val="50000"/>
              </a:spcBef>
              <a:buClr>
                <a:srgbClr val="62C400"/>
              </a:buClr>
              <a:buFont typeface="Tahoma" panose="020B0604030504040204" pitchFamily="34" charset="0"/>
              <a:buChar char="-"/>
              <a:defRPr/>
            </a:pPr>
            <a:r>
              <a:rPr lang="fr-FR" altLang="fr-FR" sz="2000" b="1" dirty="0">
                <a:solidFill>
                  <a:srgbClr val="000099"/>
                </a:solidFill>
                <a:latin typeface="+mj-lt"/>
                <a:ea typeface="ＭＳ Ｐゴシック" panose="020B0600070205080204" pitchFamily="34" charset="-128"/>
              </a:rPr>
              <a:t>Si pas d</a:t>
            </a:r>
            <a:r>
              <a:rPr lang="ja-JP" altLang="fr-FR" sz="2000" b="1" dirty="0">
                <a:solidFill>
                  <a:srgbClr val="000099"/>
                </a:solidFill>
                <a:latin typeface="+mj-lt"/>
                <a:ea typeface="ＭＳ Ｐゴシック" panose="020B0600070205080204" pitchFamily="34" charset="-128"/>
              </a:rPr>
              <a:t>’</a:t>
            </a:r>
            <a:r>
              <a:rPr lang="fr-FR" altLang="ja-JP" sz="2000" b="1" dirty="0">
                <a:solidFill>
                  <a:srgbClr val="000099"/>
                </a:solidFill>
                <a:latin typeface="+mj-lt"/>
                <a:ea typeface="ＭＳ Ｐゴシック" panose="020B0600070205080204" pitchFamily="34" charset="-128"/>
              </a:rPr>
              <a:t>amélioration rapide (sous 8 jours)</a:t>
            </a:r>
          </a:p>
          <a:p>
            <a:pPr lvl="1">
              <a:spcBef>
                <a:spcPct val="50000"/>
              </a:spcBef>
              <a:buClr>
                <a:srgbClr val="62C400"/>
              </a:buClr>
              <a:buFont typeface="Tahoma" panose="020B0604030504040204" pitchFamily="34" charset="0"/>
              <a:buChar char="-"/>
              <a:defRPr/>
            </a:pPr>
            <a:r>
              <a:rPr lang="fr-FR" altLang="ja-JP" sz="2000" b="1" dirty="0">
                <a:solidFill>
                  <a:srgbClr val="000099"/>
                </a:solidFill>
                <a:latin typeface="+mj-lt"/>
                <a:ea typeface="ＭＳ Ｐゴシック" panose="020B0600070205080204" pitchFamily="34" charset="-128"/>
              </a:rPr>
              <a:t>Besoin d’un traitement de terrain</a:t>
            </a:r>
          </a:p>
        </p:txBody>
      </p:sp>
      <p:pic>
        <p:nvPicPr>
          <p:cNvPr id="251906"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7938" y="1808708"/>
            <a:ext cx="13160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93DDB68A-CFE1-46C0-A3A7-4B11FEE0D08C}"/>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7" name="Rectangle 11">
            <a:extLst>
              <a:ext uri="{FF2B5EF4-FFF2-40B4-BE49-F238E27FC236}">
                <a16:creationId xmlns:a16="http://schemas.microsoft.com/office/drawing/2014/main" id="{C2169D6D-72E0-4FBE-8E31-BB02752BE400}"/>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E557AD34-2110-40F5-9CDB-E5E1AC2DFD4F}"/>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8" name="Rectangle 11">
            <a:extLst>
              <a:ext uri="{FF2B5EF4-FFF2-40B4-BE49-F238E27FC236}">
                <a16:creationId xmlns:a16="http://schemas.microsoft.com/office/drawing/2014/main" id="{BAA649AC-FC41-4134-8BEB-1D6086505C50}"/>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9" name="Rectangle 3">
            <a:extLst>
              <a:ext uri="{FF2B5EF4-FFF2-40B4-BE49-F238E27FC236}">
                <a16:creationId xmlns:a16="http://schemas.microsoft.com/office/drawing/2014/main" id="{90358E6B-533B-4EC1-92A4-3F306FEED4EF}"/>
              </a:ext>
            </a:extLst>
          </p:cNvPr>
          <p:cNvSpPr txBox="1">
            <a:spLocks/>
          </p:cNvSpPr>
          <p:nvPr/>
        </p:nvSpPr>
        <p:spPr bwMode="auto">
          <a:xfrm>
            <a:off x="974725" y="2780928"/>
            <a:ext cx="8229600" cy="2160588"/>
          </a:xfrm>
          <a:prstGeom prst="rect">
            <a:avLst/>
          </a:prstGeom>
          <a:solidFill>
            <a:srgbClr val="FFFFFF"/>
          </a:solid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Paume des mains et/ou plante des pieds</a:t>
            </a:r>
          </a:p>
          <a:p>
            <a:pPr eaLnBrk="1" hangingPunct="1">
              <a:buClr>
                <a:srgbClr val="33CC33"/>
              </a:buClr>
              <a:defRPr/>
            </a:pP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a:p>
            <a:pPr eaLnBrk="1" hangingPunct="1">
              <a:buClr>
                <a:srgbClr val="33CC33"/>
              </a:buClr>
              <a:defRPr/>
            </a:pP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a:p>
            <a:pPr eaLnBrk="1" hangingPunct="1">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Symptômes :</a:t>
            </a:r>
          </a:p>
          <a:p>
            <a:pPr lvl="1" eaLnBrk="1" hangingPunct="1">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rougeurs, œdèmes, douleurs, sécheresse, desquamation</a:t>
            </a:r>
          </a:p>
          <a:p>
            <a:pPr lvl="1" eaLnBrk="1" hangingPunct="1">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possibles crevasses et ulcérations</a:t>
            </a:r>
          </a:p>
        </p:txBody>
      </p:sp>
      <p:pic>
        <p:nvPicPr>
          <p:cNvPr id="10" name="Espace réservé du contenu 3">
            <a:extLst>
              <a:ext uri="{FF2B5EF4-FFF2-40B4-BE49-F238E27FC236}">
                <a16:creationId xmlns:a16="http://schemas.microsoft.com/office/drawing/2014/main" id="{8AC9DAD9-61B4-4675-AC1F-C35ADC67AAEA}"/>
              </a:ext>
            </a:extLst>
          </p:cNvPr>
          <p:cNvPicPr>
            <a:picLocks noChangeAspect="1"/>
          </p:cNvPicPr>
          <p:nvPr/>
        </p:nvPicPr>
        <p:blipFill>
          <a:blip r:embed="rId4"/>
          <a:srcRect/>
          <a:stretch>
            <a:fillRect/>
          </a:stretch>
        </p:blipFill>
        <p:spPr bwMode="auto">
          <a:xfrm>
            <a:off x="7752184" y="1259694"/>
            <a:ext cx="3929875" cy="2808312"/>
          </a:xfrm>
          <a:prstGeom prst="rect">
            <a:avLst/>
          </a:prstGeom>
          <a:ln>
            <a:noFill/>
          </a:ln>
          <a:effectLst>
            <a:outerShdw blurRad="190500" algn="tl" rotWithShape="0">
              <a:srgbClr val="000000">
                <a:alpha val="70000"/>
              </a:srgbClr>
            </a:outerShdw>
          </a:effectLst>
        </p:spPr>
      </p:pic>
      <p:sp>
        <p:nvSpPr>
          <p:cNvPr id="11" name="Espace réservé du contenu 2">
            <a:extLst>
              <a:ext uri="{FF2B5EF4-FFF2-40B4-BE49-F238E27FC236}">
                <a16:creationId xmlns:a16="http://schemas.microsoft.com/office/drawing/2014/main" id="{7A196449-06C6-4712-BFA4-281FA2A997B3}"/>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Syndrome mains-pieds</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u contenu 2"/>
          <p:cNvSpPr>
            <a:spLocks noGrp="1"/>
          </p:cNvSpPr>
          <p:nvPr>
            <p:ph idx="4294967295"/>
          </p:nvPr>
        </p:nvSpPr>
        <p:spPr bwMode="auto">
          <a:xfrm>
            <a:off x="779957" y="4725144"/>
            <a:ext cx="5172027" cy="792163"/>
          </a:xfrm>
          <a:prstGeom prst="rect">
            <a:avLst/>
          </a:prstGeom>
          <a:solidFill>
            <a:srgbClr val="FFFFFF"/>
          </a:solidFill>
        </p:spPr>
        <p:txBody>
          <a:bodyPr/>
          <a:lstStyle/>
          <a:p>
            <a:pPr eaLnBrk="1" hangingPunct="1">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cs typeface="Arial" panose="020B0604020202020204" pitchFamily="34" charset="0"/>
              </a:rPr>
              <a:t>Urticaires ou eczémas avec sensation d’augmentation de volume local, d’</a:t>
            </a:r>
            <a:r>
              <a:rPr lang="fr-FR" altLang="fr-FR" sz="1600" dirty="0" err="1">
                <a:solidFill>
                  <a:srgbClr val="000099"/>
                </a:solidFill>
                <a:latin typeface="+mj-lt"/>
                <a:ea typeface="ＭＳ Ｐゴシック" panose="020B0600070205080204" pitchFamily="34" charset="-128"/>
                <a:cs typeface="Arial" panose="020B0604020202020204" pitchFamily="34" charset="0"/>
              </a:rPr>
              <a:t>œdème</a:t>
            </a:r>
            <a:r>
              <a:rPr lang="fr-FR" altLang="fr-FR" sz="1600" dirty="0">
                <a:solidFill>
                  <a:srgbClr val="000099"/>
                </a:solidFill>
                <a:latin typeface="+mj-lt"/>
                <a:ea typeface="ＭＳ Ｐゴシック" panose="020B0600070205080204" pitchFamily="34" charset="-128"/>
                <a:cs typeface="Arial" panose="020B0604020202020204" pitchFamily="34" charset="0"/>
              </a:rPr>
              <a:t> et prurit </a:t>
            </a:r>
            <a:r>
              <a:rPr lang="fr-FR" altLang="fr-FR" sz="1600" b="1" i="1" dirty="0">
                <a:solidFill>
                  <a:srgbClr val="000099"/>
                </a:solidFill>
                <a:latin typeface="+mj-lt"/>
                <a:ea typeface="ＭＳ Ｐゴシック" panose="020B0600070205080204" pitchFamily="34" charset="-128"/>
                <a:cs typeface="Arial" panose="020B0604020202020204" pitchFamily="34" charset="0"/>
              </a:rPr>
              <a:t>non soulagé par le grattage</a:t>
            </a:r>
            <a:endParaRPr lang="fr-FR" altLang="fr-FR" sz="1800" b="1" i="1" dirty="0">
              <a:latin typeface="+mj-lt"/>
              <a:ea typeface="ＭＳ Ｐゴシック" panose="020B0600070205080204" pitchFamily="34" charset="-128"/>
              <a:cs typeface="Arial" panose="020B0604020202020204" pitchFamily="34" charset="0"/>
            </a:endParaRPr>
          </a:p>
        </p:txBody>
      </p:sp>
      <p:sp>
        <p:nvSpPr>
          <p:cNvPr id="135171" name="Text Box 5"/>
          <p:cNvSpPr txBox="1">
            <a:spLocks noChangeArrowheads="1"/>
          </p:cNvSpPr>
          <p:nvPr/>
        </p:nvSpPr>
        <p:spPr bwMode="auto">
          <a:xfrm>
            <a:off x="7938035" y="4818533"/>
            <a:ext cx="3168650" cy="735521"/>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Bovista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gigantea</a:t>
            </a:r>
            <a:r>
              <a:rPr lang="fr-FR" altLang="fr-FR" b="1" dirty="0">
                <a:solidFill>
                  <a:srgbClr val="000099"/>
                </a:solidFill>
                <a:latin typeface="+mj-lt"/>
                <a:ea typeface="ＭＳ Ｐゴシック" panose="020B0600070205080204" pitchFamily="34" charset="-128"/>
              </a:rPr>
              <a:t> 5 CH</a:t>
            </a:r>
          </a:p>
          <a:p>
            <a:pPr algn="r">
              <a:spcBef>
                <a:spcPct val="20000"/>
              </a:spcBef>
              <a:defRPr/>
            </a:pPr>
            <a:r>
              <a:rPr lang="fr-FR" altLang="fr-FR" sz="1600" dirty="0">
                <a:solidFill>
                  <a:srgbClr val="000099"/>
                </a:solidFill>
                <a:latin typeface="+mj-lt"/>
                <a:ea typeface="ＭＳ Ｐゴシック" panose="020B0600070205080204" pitchFamily="34" charset="-128"/>
              </a:rPr>
              <a:t>5 granules matin et soir</a:t>
            </a:r>
          </a:p>
        </p:txBody>
      </p:sp>
      <p:sp>
        <p:nvSpPr>
          <p:cNvPr id="17" name="ZoneTexte 16">
            <a:extLst>
              <a:ext uri="{FF2B5EF4-FFF2-40B4-BE49-F238E27FC236}">
                <a16:creationId xmlns:a16="http://schemas.microsoft.com/office/drawing/2014/main" id="{A1C7CA3C-4C04-4A67-843B-5DF08978C685}"/>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9" name="Rectangle 11">
            <a:extLst>
              <a:ext uri="{FF2B5EF4-FFF2-40B4-BE49-F238E27FC236}">
                <a16:creationId xmlns:a16="http://schemas.microsoft.com/office/drawing/2014/main" id="{DB1B4E2C-7868-401E-B546-42E2E309108B}"/>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20" name="Espace réservé du contenu 2">
            <a:extLst>
              <a:ext uri="{FF2B5EF4-FFF2-40B4-BE49-F238E27FC236}">
                <a16:creationId xmlns:a16="http://schemas.microsoft.com/office/drawing/2014/main" id="{9A8A0DFA-6C41-4A15-90B6-44817E272759}"/>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Syndrome mains-pieds</a:t>
            </a:r>
          </a:p>
          <a:p>
            <a:pPr marL="0" indent="0" defTabSz="914377" fontAlgn="auto">
              <a:spcBef>
                <a:spcPts val="0"/>
              </a:spcBef>
              <a:spcAft>
                <a:spcPts val="0"/>
              </a:spcAft>
              <a:buFontTx/>
              <a:buNone/>
              <a:defRPr/>
            </a:pPr>
            <a:endParaRPr lang="fr-FR" dirty="0">
              <a:solidFill>
                <a:srgbClr val="000000"/>
              </a:solidFill>
            </a:endParaRPr>
          </a:p>
        </p:txBody>
      </p:sp>
      <p:sp>
        <p:nvSpPr>
          <p:cNvPr id="21" name="Espace réservé du texte 3">
            <a:extLst>
              <a:ext uri="{FF2B5EF4-FFF2-40B4-BE49-F238E27FC236}">
                <a16:creationId xmlns:a16="http://schemas.microsoft.com/office/drawing/2014/main" id="{D9DB5A1E-E5C0-47F0-A269-CA8C0C87EFF4}"/>
              </a:ext>
            </a:extLst>
          </p:cNvPr>
          <p:cNvSpPr txBox="1">
            <a:spLocks/>
          </p:cNvSpPr>
          <p:nvPr/>
        </p:nvSpPr>
        <p:spPr>
          <a:xfrm>
            <a:off x="14222" y="1910533"/>
            <a:ext cx="3363178" cy="880991"/>
          </a:xfrm>
          <a:prstGeom prst="rect">
            <a:avLst/>
          </a:prstGeom>
        </p:spPr>
        <p:txBody>
          <a:bodyPr>
            <a:norm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1/ </a:t>
            </a:r>
            <a:r>
              <a:rPr lang="fr-FR" sz="1800" b="1" u="sng" dirty="0">
                <a:solidFill>
                  <a:srgbClr val="000099"/>
                </a:solidFill>
              </a:rPr>
              <a:t>Rougeur</a:t>
            </a:r>
            <a:endParaRPr lang="fr-FR" sz="2000" b="1" u="sng" dirty="0">
              <a:solidFill>
                <a:srgbClr val="9900CC"/>
              </a:solidFill>
            </a:endParaRPr>
          </a:p>
          <a:p>
            <a:pPr lvl="2"/>
            <a:endParaRPr lang="fr-FR" sz="2000" b="1" dirty="0">
              <a:solidFill>
                <a:srgbClr val="002060"/>
              </a:solidFill>
            </a:endParaRPr>
          </a:p>
          <a:p>
            <a:endParaRPr lang="fr-FR" dirty="0"/>
          </a:p>
        </p:txBody>
      </p:sp>
      <p:sp>
        <p:nvSpPr>
          <p:cNvPr id="22" name="Text Box 4">
            <a:extLst>
              <a:ext uri="{FF2B5EF4-FFF2-40B4-BE49-F238E27FC236}">
                <a16:creationId xmlns:a16="http://schemas.microsoft.com/office/drawing/2014/main" id="{E1C35C1B-4B15-43AB-A011-52309AC8E36A}"/>
              </a:ext>
            </a:extLst>
          </p:cNvPr>
          <p:cNvSpPr txBox="1">
            <a:spLocks noChangeArrowheads="1"/>
          </p:cNvSpPr>
          <p:nvPr/>
        </p:nvSpPr>
        <p:spPr bwMode="auto">
          <a:xfrm>
            <a:off x="7608168" y="2477455"/>
            <a:ext cx="3498517" cy="735521"/>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ea typeface="ＭＳ Ｐゴシック" panose="020B0600070205080204" pitchFamily="34" charset="-128"/>
              </a:rPr>
              <a:t>Sanguinaria</a:t>
            </a:r>
            <a:r>
              <a:rPr lang="fr-FR" altLang="fr-FR" b="1" dirty="0">
                <a:solidFill>
                  <a:srgbClr val="000099"/>
                </a:solidFill>
                <a:ea typeface="ＭＳ Ｐゴシック" panose="020B0600070205080204" pitchFamily="34" charset="-128"/>
              </a:rPr>
              <a:t> </a:t>
            </a:r>
            <a:r>
              <a:rPr lang="fr-FR" altLang="fr-FR" b="1" dirty="0" err="1">
                <a:solidFill>
                  <a:srgbClr val="000099"/>
                </a:solidFill>
                <a:ea typeface="ＭＳ Ｐゴシック" panose="020B0600070205080204" pitchFamily="34" charset="-128"/>
              </a:rPr>
              <a:t>canadensis</a:t>
            </a:r>
            <a:r>
              <a:rPr lang="fr-FR" altLang="fr-FR" b="1" dirty="0">
                <a:solidFill>
                  <a:srgbClr val="000099"/>
                </a:solidFill>
                <a:ea typeface="ＭＳ Ｐゴシック" panose="020B0600070205080204" pitchFamily="34" charset="-128"/>
              </a:rPr>
              <a:t> 9 </a:t>
            </a:r>
            <a:r>
              <a:rPr lang="fr-FR" altLang="fr-FR" b="1" dirty="0">
                <a:solidFill>
                  <a:srgbClr val="000090"/>
                </a:solidFill>
                <a:latin typeface="+mj-lt"/>
                <a:ea typeface="ＭＳ Ｐゴシック" panose="020B0600070205080204" pitchFamily="34" charset="-128"/>
              </a:rPr>
              <a:t>CH</a:t>
            </a:r>
          </a:p>
          <a:p>
            <a:pPr algn="r">
              <a:spcBef>
                <a:spcPts val="300"/>
              </a:spcBef>
              <a:defRPr/>
            </a:pPr>
            <a:r>
              <a:rPr lang="fr-FR" altLang="fr-FR" sz="1600" dirty="0">
                <a:solidFill>
                  <a:srgbClr val="000099"/>
                </a:solidFill>
                <a:latin typeface="+mj-lt"/>
                <a:ea typeface="ＭＳ Ｐゴシック" panose="020B0600070205080204" pitchFamily="34" charset="-128"/>
              </a:rPr>
              <a:t>5 granules </a:t>
            </a:r>
            <a:r>
              <a:rPr lang="fr-FR" altLang="fr-FR" sz="1600" dirty="0">
                <a:solidFill>
                  <a:srgbClr val="000099"/>
                </a:solidFill>
                <a:ea typeface="ＭＳ Ｐゴシック" panose="020B0600070205080204" pitchFamily="34" charset="-128"/>
              </a:rPr>
              <a:t>matin et soir</a:t>
            </a:r>
            <a:endParaRPr lang="fr-FR" altLang="fr-FR" sz="1600" dirty="0">
              <a:solidFill>
                <a:srgbClr val="000099"/>
              </a:solidFill>
              <a:latin typeface="+mj-lt"/>
              <a:ea typeface="ＭＳ Ｐゴシック" panose="020B0600070205080204" pitchFamily="34" charset="-128"/>
            </a:endParaRPr>
          </a:p>
        </p:txBody>
      </p:sp>
      <p:sp>
        <p:nvSpPr>
          <p:cNvPr id="23" name="Espace réservé du contenu 2">
            <a:extLst>
              <a:ext uri="{FF2B5EF4-FFF2-40B4-BE49-F238E27FC236}">
                <a16:creationId xmlns:a16="http://schemas.microsoft.com/office/drawing/2014/main" id="{95A5269E-7B47-4D02-90FF-BD202FBAF0E2}"/>
              </a:ext>
            </a:extLst>
          </p:cNvPr>
          <p:cNvSpPr>
            <a:spLocks/>
          </p:cNvSpPr>
          <p:nvPr/>
        </p:nvSpPr>
        <p:spPr bwMode="auto">
          <a:xfrm>
            <a:off x="779957" y="2694547"/>
            <a:ext cx="6177096" cy="878469"/>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20000"/>
              </a:lnSpc>
              <a:spcBef>
                <a:spcPct val="20000"/>
              </a:spcBef>
              <a:buClr>
                <a:srgbClr val="33CC33"/>
              </a:buClr>
              <a:buFontTx/>
              <a:buBlip>
                <a:blip r:embed="rId3"/>
              </a:buBlip>
              <a:defRPr/>
            </a:pPr>
            <a:r>
              <a:rPr lang="fr-FR" altLang="fr-FR" sz="1600" dirty="0">
                <a:solidFill>
                  <a:srgbClr val="000090"/>
                </a:solidFill>
                <a:latin typeface="+mj-lt"/>
                <a:ea typeface="ＭＳ Ｐゴシック" panose="020B0600070205080204" pitchFamily="34" charset="-128"/>
              </a:rPr>
              <a:t>Rougeurs cutanées circonscrites (joues, mains, pieds)</a:t>
            </a:r>
          </a:p>
          <a:p>
            <a:pPr marL="263525" indent="0">
              <a:spcBef>
                <a:spcPts val="300"/>
              </a:spcBef>
              <a:buClr>
                <a:srgbClr val="33CC33"/>
              </a:buClr>
              <a:defRPr/>
            </a:pPr>
            <a:r>
              <a:rPr lang="fr-FR" altLang="fr-FR" sz="1600" b="1" dirty="0">
                <a:solidFill>
                  <a:srgbClr val="000090"/>
                </a:solidFill>
                <a:latin typeface="+mj-lt"/>
                <a:ea typeface="ＭＳ Ｐゴシック" panose="020B0600070205080204" pitchFamily="34" charset="-128"/>
              </a:rPr>
              <a:t>Douleurs cutanées brûlantes </a:t>
            </a:r>
            <a:r>
              <a:rPr lang="fr-FR" altLang="fr-FR" sz="1600" dirty="0">
                <a:solidFill>
                  <a:srgbClr val="000090"/>
                </a:solidFill>
                <a:latin typeface="+mj-lt"/>
                <a:ea typeface="ＭＳ Ｐゴシック" panose="020B0600070205080204" pitchFamily="34" charset="-128"/>
              </a:rPr>
              <a:t>(paumes des mains et             plantes des pieds)</a:t>
            </a:r>
          </a:p>
          <a:p>
            <a:pPr marL="285750" indent="-285750">
              <a:lnSpc>
                <a:spcPct val="120000"/>
              </a:lnSpc>
              <a:spcBef>
                <a:spcPct val="20000"/>
              </a:spcBef>
              <a:buClr>
                <a:srgbClr val="33CC33"/>
              </a:buClr>
              <a:buFontTx/>
              <a:buBlip>
                <a:blip r:embed="rId3"/>
              </a:buBlip>
              <a:defRPr/>
            </a:pPr>
            <a:endParaRPr lang="fr-FR" altLang="fr-FR" sz="1600" b="1" dirty="0">
              <a:solidFill>
                <a:srgbClr val="000090"/>
              </a:solidFill>
              <a:latin typeface="+mj-lt"/>
              <a:ea typeface="ＭＳ Ｐゴシック" panose="020B0600070205080204" pitchFamily="34" charset="-128"/>
            </a:endParaRPr>
          </a:p>
        </p:txBody>
      </p:sp>
      <p:sp>
        <p:nvSpPr>
          <p:cNvPr id="25" name="Espace réservé du texte 3">
            <a:extLst>
              <a:ext uri="{FF2B5EF4-FFF2-40B4-BE49-F238E27FC236}">
                <a16:creationId xmlns:a16="http://schemas.microsoft.com/office/drawing/2014/main" id="{9D68916A-B16A-439D-812D-930F089F12AF}"/>
              </a:ext>
            </a:extLst>
          </p:cNvPr>
          <p:cNvSpPr txBox="1">
            <a:spLocks/>
          </p:cNvSpPr>
          <p:nvPr/>
        </p:nvSpPr>
        <p:spPr>
          <a:xfrm>
            <a:off x="14222" y="3857594"/>
            <a:ext cx="3363178" cy="880991"/>
          </a:xfrm>
          <a:prstGeom prst="rect">
            <a:avLst/>
          </a:prstGeom>
        </p:spPr>
        <p:txBody>
          <a:bodyPr>
            <a:norm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2/ </a:t>
            </a:r>
            <a:r>
              <a:rPr lang="fr-FR" sz="1800" b="1" u="sng" dirty="0">
                <a:solidFill>
                  <a:srgbClr val="000099"/>
                </a:solidFill>
              </a:rPr>
              <a:t>Œdème</a:t>
            </a:r>
            <a:endParaRPr lang="fr-FR" sz="2000" b="1" u="sng" dirty="0">
              <a:solidFill>
                <a:srgbClr val="9900CC"/>
              </a:solidFill>
            </a:endParaRPr>
          </a:p>
          <a:p>
            <a:pPr lvl="2"/>
            <a:endParaRPr lang="fr-FR" sz="2000" b="1" dirty="0">
              <a:solidFill>
                <a:srgbClr val="002060"/>
              </a:solidFill>
            </a:endParaRP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517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5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uiExpand="1" build="p"/>
      <p:bldP spid="135171" grpId="0" animBg="1"/>
      <p:bldP spid="21" grpId="0"/>
      <p:bldP spid="22" grpId="0" animBg="1"/>
      <p:bldP spid="23" grpId="0"/>
      <p:bldP spid="2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Espace réservé du contenu 2"/>
          <p:cNvSpPr>
            <a:spLocks noGrp="1"/>
          </p:cNvSpPr>
          <p:nvPr>
            <p:ph idx="4294967295"/>
          </p:nvPr>
        </p:nvSpPr>
        <p:spPr bwMode="auto">
          <a:xfrm>
            <a:off x="779957" y="2888865"/>
            <a:ext cx="5592763" cy="1439863"/>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33CC33"/>
              </a:buClr>
              <a:buFontTx/>
              <a:buBlip>
                <a:blip r:embed="rId3"/>
              </a:buBlip>
            </a:pPr>
            <a:r>
              <a:rPr lang="fr-FR" altLang="fr-FR" sz="1600" b="1" dirty="0">
                <a:solidFill>
                  <a:srgbClr val="000099"/>
                </a:solidFill>
                <a:ea typeface="ＭＳ Ｐゴシック" panose="020B0600070205080204" pitchFamily="34" charset="-128"/>
                <a:cs typeface="Arial" panose="020B0604020202020204" pitchFamily="34" charset="0"/>
              </a:rPr>
              <a:t>Crevasses et fissures</a:t>
            </a:r>
            <a:r>
              <a:rPr lang="fr-FR" altLang="fr-FR" sz="1600" dirty="0">
                <a:solidFill>
                  <a:srgbClr val="000099"/>
                </a:solidFill>
                <a:ea typeface="ＭＳ Ｐゴシック" panose="020B0600070205080204" pitchFamily="34" charset="-128"/>
                <a:cs typeface="Arial" panose="020B0604020202020204" pitchFamily="34" charset="0"/>
              </a:rPr>
              <a:t> des extrémités des doigts</a:t>
            </a:r>
          </a:p>
          <a:p>
            <a:pPr eaLnBrk="1" hangingPunct="1">
              <a:buClr>
                <a:srgbClr val="33CC33"/>
              </a:buClr>
              <a:buFontTx/>
              <a:buNone/>
            </a:pPr>
            <a:r>
              <a:rPr lang="fr-FR" altLang="fr-FR" sz="1600" b="1" dirty="0">
                <a:solidFill>
                  <a:srgbClr val="000099"/>
                </a:solidFill>
                <a:ea typeface="ＭＳ Ｐゴシック" panose="020B0600070205080204" pitchFamily="34" charset="-128"/>
                <a:cs typeface="Arial" panose="020B0604020202020204" pitchFamily="34" charset="0"/>
              </a:rPr>
              <a:t>      Peau sèche d’aspect sale</a:t>
            </a:r>
            <a:r>
              <a:rPr lang="fr-FR" altLang="fr-FR" sz="1600" dirty="0">
                <a:solidFill>
                  <a:srgbClr val="000099"/>
                </a:solidFill>
                <a:ea typeface="ＭＳ Ｐゴシック" panose="020B0600070205080204" pitchFamily="34" charset="-128"/>
                <a:cs typeface="Arial" panose="020B0604020202020204" pitchFamily="34" charset="0"/>
              </a:rPr>
              <a:t>, eczéma</a:t>
            </a:r>
          </a:p>
          <a:p>
            <a:pPr eaLnBrk="1" hangingPunct="1">
              <a:buClr>
                <a:srgbClr val="33CC33"/>
              </a:buClr>
              <a:buFontTx/>
              <a:buNone/>
            </a:pPr>
            <a:r>
              <a:rPr lang="fr-FR" altLang="fr-FR" sz="1600" dirty="0">
                <a:solidFill>
                  <a:srgbClr val="000099"/>
                </a:solidFill>
                <a:ea typeface="ＭＳ Ｐゴシック" panose="020B0600070205080204" pitchFamily="34" charset="-128"/>
                <a:cs typeface="Arial" panose="020B0604020202020204" pitchFamily="34" charset="0"/>
              </a:rPr>
              <a:t>      Peau épaisse </a:t>
            </a:r>
            <a:r>
              <a:rPr lang="fr-FR" altLang="fr-FR" sz="1600" dirty="0" err="1">
                <a:solidFill>
                  <a:srgbClr val="000099"/>
                </a:solidFill>
                <a:ea typeface="ＭＳ Ｐゴシック" panose="020B0600070205080204" pitchFamily="34" charset="-128"/>
                <a:cs typeface="Arial" panose="020B0604020202020204" pitchFamily="34" charset="0"/>
              </a:rPr>
              <a:t>lichenifiée</a:t>
            </a:r>
            <a:endParaRPr lang="fr-FR" altLang="fr-FR" sz="1600" dirty="0">
              <a:solidFill>
                <a:srgbClr val="000099"/>
              </a:solidFill>
              <a:ea typeface="ＭＳ Ｐゴシック" panose="020B0600070205080204" pitchFamily="34" charset="-128"/>
              <a:cs typeface="Arial" panose="020B0604020202020204" pitchFamily="34" charset="0"/>
            </a:endParaRPr>
          </a:p>
          <a:p>
            <a:pPr eaLnBrk="1" hangingPunct="1">
              <a:buClr>
                <a:srgbClr val="33CC33"/>
              </a:buClr>
              <a:buFontTx/>
              <a:buNone/>
            </a:pPr>
            <a:r>
              <a:rPr lang="fr-FR" altLang="fr-FR" sz="1600" i="1" dirty="0">
                <a:solidFill>
                  <a:srgbClr val="000099"/>
                </a:solidFill>
                <a:ea typeface="ＭＳ Ｐゴシック" panose="020B0600070205080204" pitchFamily="34" charset="-128"/>
                <a:cs typeface="Arial" panose="020B0604020202020204" pitchFamily="34" charset="0"/>
              </a:rPr>
              <a:t>      Aggravation par le froid</a:t>
            </a:r>
          </a:p>
        </p:txBody>
      </p:sp>
      <p:sp>
        <p:nvSpPr>
          <p:cNvPr id="197635" name="Text Box 5"/>
          <p:cNvSpPr txBox="1">
            <a:spLocks noChangeArrowheads="1"/>
          </p:cNvSpPr>
          <p:nvPr/>
        </p:nvSpPr>
        <p:spPr bwMode="auto">
          <a:xfrm>
            <a:off x="8298398" y="2945940"/>
            <a:ext cx="2808287" cy="735013"/>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ea typeface="ＭＳ Ｐゴシック" panose="020B0600070205080204" pitchFamily="34" charset="-128"/>
              </a:rPr>
              <a:t>Petroleum 9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p>
        </p:txBody>
      </p:sp>
      <p:sp>
        <p:nvSpPr>
          <p:cNvPr id="197636" name="Text Box 6"/>
          <p:cNvSpPr txBox="1">
            <a:spLocks noChangeArrowheads="1"/>
          </p:cNvSpPr>
          <p:nvPr/>
        </p:nvSpPr>
        <p:spPr bwMode="auto">
          <a:xfrm>
            <a:off x="8298398" y="4421596"/>
            <a:ext cx="2808287" cy="735521"/>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rPr>
              <a:t>Nitricum</a:t>
            </a:r>
            <a:r>
              <a:rPr lang="fr-FR" altLang="fr-FR" b="1" dirty="0">
                <a:solidFill>
                  <a:srgbClr val="000099"/>
                </a:solidFill>
                <a:latin typeface="+mj-lt"/>
              </a:rPr>
              <a:t> </a:t>
            </a:r>
            <a:r>
              <a:rPr lang="fr-FR" altLang="fr-FR" b="1" dirty="0" err="1">
                <a:solidFill>
                  <a:srgbClr val="000099"/>
                </a:solidFill>
                <a:latin typeface="+mj-lt"/>
              </a:rPr>
              <a:t>acidum</a:t>
            </a:r>
            <a:r>
              <a:rPr lang="fr-FR" altLang="fr-FR" b="1" dirty="0">
                <a:solidFill>
                  <a:srgbClr val="000099"/>
                </a:solidFill>
                <a:latin typeface="+mj-lt"/>
              </a:rPr>
              <a:t> 9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p>
        </p:txBody>
      </p:sp>
      <p:sp>
        <p:nvSpPr>
          <p:cNvPr id="12" name="ZoneTexte 11">
            <a:extLst>
              <a:ext uri="{FF2B5EF4-FFF2-40B4-BE49-F238E27FC236}">
                <a16:creationId xmlns:a16="http://schemas.microsoft.com/office/drawing/2014/main" id="{D867FE91-F1CC-4F0E-B6C4-C7EBEFA0C859}"/>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3" name="Rectangle 11">
            <a:extLst>
              <a:ext uri="{FF2B5EF4-FFF2-40B4-BE49-F238E27FC236}">
                <a16:creationId xmlns:a16="http://schemas.microsoft.com/office/drawing/2014/main" id="{70512957-55B4-4CE8-80D1-B7C362EE0D57}"/>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14" name="Espace réservé du contenu 2">
            <a:extLst>
              <a:ext uri="{FF2B5EF4-FFF2-40B4-BE49-F238E27FC236}">
                <a16:creationId xmlns:a16="http://schemas.microsoft.com/office/drawing/2014/main" id="{F81BC796-0CA0-4D8D-B7FA-0D89436E000A}"/>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Syndrome mains-pieds</a:t>
            </a:r>
          </a:p>
          <a:p>
            <a:pPr marL="0" indent="0" defTabSz="914377" fontAlgn="auto">
              <a:spcBef>
                <a:spcPts val="0"/>
              </a:spcBef>
              <a:spcAft>
                <a:spcPts val="0"/>
              </a:spcAft>
              <a:buFontTx/>
              <a:buNone/>
              <a:defRPr/>
            </a:pPr>
            <a:endParaRPr lang="fr-FR" dirty="0">
              <a:solidFill>
                <a:srgbClr val="000000"/>
              </a:solidFill>
            </a:endParaRPr>
          </a:p>
        </p:txBody>
      </p:sp>
      <p:sp>
        <p:nvSpPr>
          <p:cNvPr id="15" name="Espace réservé du texte 3">
            <a:extLst>
              <a:ext uri="{FF2B5EF4-FFF2-40B4-BE49-F238E27FC236}">
                <a16:creationId xmlns:a16="http://schemas.microsoft.com/office/drawing/2014/main" id="{FEBFC150-3406-4253-89CF-B832C12C6681}"/>
              </a:ext>
            </a:extLst>
          </p:cNvPr>
          <p:cNvSpPr txBox="1">
            <a:spLocks/>
          </p:cNvSpPr>
          <p:nvPr/>
        </p:nvSpPr>
        <p:spPr>
          <a:xfrm>
            <a:off x="14222" y="1910533"/>
            <a:ext cx="3363178" cy="880991"/>
          </a:xfrm>
          <a:prstGeom prst="rect">
            <a:avLst/>
          </a:prstGeom>
        </p:spPr>
        <p:txBody>
          <a:bodyPr>
            <a:norm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3/ </a:t>
            </a:r>
            <a:r>
              <a:rPr lang="fr-FR" sz="1800" b="1" u="sng" dirty="0">
                <a:solidFill>
                  <a:srgbClr val="000099"/>
                </a:solidFill>
              </a:rPr>
              <a:t>Fissures</a:t>
            </a:r>
            <a:endParaRPr lang="fr-FR" sz="2000" b="1" u="sng" dirty="0">
              <a:solidFill>
                <a:srgbClr val="9900CC"/>
              </a:solidFill>
            </a:endParaRPr>
          </a:p>
        </p:txBody>
      </p:sp>
      <p:sp>
        <p:nvSpPr>
          <p:cNvPr id="16" name="Espace réservé du contenu 2">
            <a:extLst>
              <a:ext uri="{FF2B5EF4-FFF2-40B4-BE49-F238E27FC236}">
                <a16:creationId xmlns:a16="http://schemas.microsoft.com/office/drawing/2014/main" id="{5DBC4F08-6E93-4AAA-BEFE-00A6B155FB13}"/>
              </a:ext>
            </a:extLst>
          </p:cNvPr>
          <p:cNvSpPr txBox="1">
            <a:spLocks/>
          </p:cNvSpPr>
          <p:nvPr/>
        </p:nvSpPr>
        <p:spPr bwMode="auto">
          <a:xfrm>
            <a:off x="779957" y="4509045"/>
            <a:ext cx="5172027" cy="792163"/>
          </a:xfrm>
          <a:prstGeom prst="rect">
            <a:avLst/>
          </a:prstGeom>
          <a:no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cs typeface="Arial" panose="020B0604020202020204" pitchFamily="34" charset="0"/>
              </a:rPr>
              <a:t>Fissures et crevasses à </a:t>
            </a:r>
            <a:r>
              <a:rPr lang="fr-FR" altLang="fr-FR" sz="1600" b="1" dirty="0">
                <a:solidFill>
                  <a:srgbClr val="000099"/>
                </a:solidFill>
                <a:latin typeface="+mj-lt"/>
                <a:ea typeface="ＭＳ Ｐゴシック" panose="020B0600070205080204" pitchFamily="34" charset="-128"/>
                <a:cs typeface="Arial" panose="020B0604020202020204" pitchFamily="34" charset="0"/>
              </a:rPr>
              <a:t>bords nets</a:t>
            </a:r>
            <a:r>
              <a:rPr lang="fr-FR" altLang="fr-FR" sz="1600" dirty="0">
                <a:solidFill>
                  <a:srgbClr val="000099"/>
                </a:solidFill>
                <a:latin typeface="+mj-lt"/>
                <a:ea typeface="ＭＳ Ｐゴシック" panose="020B0600070205080204" pitchFamily="34" charset="-128"/>
                <a:cs typeface="Arial" panose="020B0604020202020204" pitchFamily="34" charset="0"/>
              </a:rPr>
              <a:t>, douloureuses </a:t>
            </a:r>
          </a:p>
          <a:p>
            <a:pPr marL="363538" indent="-363538" eaLnBrk="1" hangingPunct="1">
              <a:buClr>
                <a:srgbClr val="33CC33"/>
              </a:buClr>
              <a:buNone/>
              <a:defRPr/>
            </a:pPr>
            <a:r>
              <a:rPr lang="fr-FR" altLang="fr-FR" sz="1600" dirty="0">
                <a:solidFill>
                  <a:srgbClr val="000099"/>
                </a:solidFill>
                <a:latin typeface="+mj-lt"/>
                <a:ea typeface="ＭＳ Ｐゴシック" panose="020B0600070205080204" pitchFamily="34" charset="-128"/>
                <a:cs typeface="Arial" panose="020B0604020202020204" pitchFamily="34" charset="0"/>
              </a:rPr>
              <a:t>	et </a:t>
            </a:r>
            <a:r>
              <a:rPr lang="fr-FR" altLang="fr-FR" sz="1600" b="1" dirty="0">
                <a:solidFill>
                  <a:srgbClr val="000099"/>
                </a:solidFill>
                <a:latin typeface="+mj-lt"/>
                <a:ea typeface="ＭＳ Ｐゴシック" panose="020B0600070205080204" pitchFamily="34" charset="-128"/>
                <a:cs typeface="Arial" panose="020B0604020202020204" pitchFamily="34" charset="0"/>
              </a:rPr>
              <a:t>saignant facilement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animBg="1"/>
      <p:bldP spid="197635" grpId="0" animBg="1"/>
      <p:bldP spid="197636" grpId="0" animBg="1"/>
      <p:bldP spid="16" grpId="0" uiExpand="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Text Box 6"/>
          <p:cNvSpPr txBox="1">
            <a:spLocks noChangeArrowheads="1"/>
          </p:cNvSpPr>
          <p:nvPr/>
        </p:nvSpPr>
        <p:spPr bwMode="auto">
          <a:xfrm>
            <a:off x="8040216" y="4205647"/>
            <a:ext cx="3066469" cy="723602"/>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rPr>
              <a:t>Natrum </a:t>
            </a:r>
            <a:r>
              <a:rPr lang="fr-FR" altLang="fr-FR" b="1" dirty="0" err="1">
                <a:solidFill>
                  <a:srgbClr val="000099"/>
                </a:solidFill>
                <a:latin typeface="+mj-lt"/>
              </a:rPr>
              <a:t>sulfuricum</a:t>
            </a:r>
            <a:r>
              <a:rPr lang="fr-FR" altLang="fr-FR" b="1" dirty="0">
                <a:solidFill>
                  <a:srgbClr val="000099"/>
                </a:solidFill>
                <a:latin typeface="+mj-lt"/>
              </a:rPr>
              <a:t> 15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p>
        </p:txBody>
      </p:sp>
      <p:sp>
        <p:nvSpPr>
          <p:cNvPr id="197638" name="Espace réservé du contenu 2"/>
          <p:cNvSpPr>
            <a:spLocks/>
          </p:cNvSpPr>
          <p:nvPr/>
        </p:nvSpPr>
        <p:spPr bwMode="auto">
          <a:xfrm>
            <a:off x="779957" y="2924944"/>
            <a:ext cx="5228408" cy="503238"/>
          </a:xfrm>
          <a:prstGeom prst="rect">
            <a:avLst/>
          </a:prstGeom>
          <a:noFill/>
          <a:ln>
            <a:noFill/>
          </a:ln>
          <a:effectLst/>
        </p:spPr>
        <p:txBody>
          <a:bodyPr/>
          <a:lstStyle>
            <a:lvl1pPr marL="177800" indent="-1778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marL="360363" indent="-360363">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rPr>
              <a:t>Dermatose </a:t>
            </a:r>
            <a:r>
              <a:rPr lang="fr-FR" altLang="fr-FR" sz="1600" dirty="0" err="1">
                <a:solidFill>
                  <a:srgbClr val="000099"/>
                </a:solidFill>
                <a:latin typeface="+mj-lt"/>
                <a:ea typeface="ＭＳ Ｐゴシック" panose="020B0600070205080204" pitchFamily="34" charset="-128"/>
              </a:rPr>
              <a:t>pruriante</a:t>
            </a:r>
            <a:r>
              <a:rPr lang="fr-FR" altLang="fr-FR" sz="1600" dirty="0">
                <a:solidFill>
                  <a:srgbClr val="000099"/>
                </a:solidFill>
                <a:latin typeface="+mj-lt"/>
                <a:ea typeface="ＭＳ Ｐゴシック" panose="020B0600070205080204" pitchFamily="34" charset="-128"/>
              </a:rPr>
              <a:t> avec </a:t>
            </a:r>
            <a:r>
              <a:rPr lang="fr-FR" altLang="fr-FR" sz="1600" b="1" dirty="0">
                <a:solidFill>
                  <a:srgbClr val="000099"/>
                </a:solidFill>
                <a:latin typeface="+mj-lt"/>
                <a:ea typeface="ＭＳ Ｐゴシック" panose="020B0600070205080204" pitchFamily="34" charset="-128"/>
              </a:rPr>
              <a:t>desquamation surtout dans les plis </a:t>
            </a:r>
            <a:r>
              <a:rPr lang="fr-FR" altLang="fr-FR" sz="1600" dirty="0">
                <a:solidFill>
                  <a:srgbClr val="000099"/>
                </a:solidFill>
                <a:latin typeface="+mj-lt"/>
                <a:ea typeface="ＭＳ Ｐゴシック" panose="020B0600070205080204" pitchFamily="34" charset="-128"/>
              </a:rPr>
              <a:t>avec suintement </a:t>
            </a:r>
            <a:r>
              <a:rPr lang="fr-FR" altLang="fr-FR" sz="1600" b="1" dirty="0">
                <a:solidFill>
                  <a:srgbClr val="000099"/>
                </a:solidFill>
                <a:latin typeface="+mj-lt"/>
                <a:ea typeface="ＭＳ Ｐゴシック" panose="020B0600070205080204" pitchFamily="34" charset="-128"/>
              </a:rPr>
              <a:t>comme du miel</a:t>
            </a:r>
          </a:p>
        </p:txBody>
      </p:sp>
      <p:sp>
        <p:nvSpPr>
          <p:cNvPr id="197639" name="Text Box 6"/>
          <p:cNvSpPr txBox="1">
            <a:spLocks noChangeArrowheads="1"/>
          </p:cNvSpPr>
          <p:nvPr/>
        </p:nvSpPr>
        <p:spPr bwMode="auto">
          <a:xfrm>
            <a:off x="8299986" y="2924944"/>
            <a:ext cx="2808287" cy="723602"/>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fr-FR" altLang="fr-FR" b="1" dirty="0">
                <a:solidFill>
                  <a:srgbClr val="000099"/>
                </a:solidFill>
                <a:latin typeface="+mj-lt"/>
                <a:ea typeface="ＭＳ Ｐゴシック" panose="020B0600070205080204" pitchFamily="34" charset="-128"/>
              </a:rPr>
              <a:t>Graphites 15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p>
        </p:txBody>
      </p:sp>
      <p:sp>
        <p:nvSpPr>
          <p:cNvPr id="12" name="ZoneTexte 11">
            <a:extLst>
              <a:ext uri="{FF2B5EF4-FFF2-40B4-BE49-F238E27FC236}">
                <a16:creationId xmlns:a16="http://schemas.microsoft.com/office/drawing/2014/main" id="{D867FE91-F1CC-4F0E-B6C4-C7EBEFA0C859}"/>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3" name="Rectangle 11">
            <a:extLst>
              <a:ext uri="{FF2B5EF4-FFF2-40B4-BE49-F238E27FC236}">
                <a16:creationId xmlns:a16="http://schemas.microsoft.com/office/drawing/2014/main" id="{70512957-55B4-4CE8-80D1-B7C362EE0D57}"/>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14" name="Espace réservé du contenu 2">
            <a:extLst>
              <a:ext uri="{FF2B5EF4-FFF2-40B4-BE49-F238E27FC236}">
                <a16:creationId xmlns:a16="http://schemas.microsoft.com/office/drawing/2014/main" id="{F81BC796-0CA0-4D8D-B7FA-0D89436E000A}"/>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Syndrome mains-pieds</a:t>
            </a:r>
          </a:p>
          <a:p>
            <a:pPr marL="0" indent="0" defTabSz="914377" fontAlgn="auto">
              <a:spcBef>
                <a:spcPts val="0"/>
              </a:spcBef>
              <a:spcAft>
                <a:spcPts val="0"/>
              </a:spcAft>
              <a:buFontTx/>
              <a:buNone/>
              <a:defRPr/>
            </a:pPr>
            <a:endParaRPr lang="fr-FR" dirty="0">
              <a:solidFill>
                <a:srgbClr val="000000"/>
              </a:solidFill>
            </a:endParaRPr>
          </a:p>
        </p:txBody>
      </p:sp>
      <p:sp>
        <p:nvSpPr>
          <p:cNvPr id="15" name="Espace réservé du texte 3">
            <a:extLst>
              <a:ext uri="{FF2B5EF4-FFF2-40B4-BE49-F238E27FC236}">
                <a16:creationId xmlns:a16="http://schemas.microsoft.com/office/drawing/2014/main" id="{FEBFC150-3406-4253-89CF-B832C12C6681}"/>
              </a:ext>
            </a:extLst>
          </p:cNvPr>
          <p:cNvSpPr txBox="1">
            <a:spLocks/>
          </p:cNvSpPr>
          <p:nvPr/>
        </p:nvSpPr>
        <p:spPr>
          <a:xfrm>
            <a:off x="14222" y="1910533"/>
            <a:ext cx="3363178" cy="880991"/>
          </a:xfrm>
          <a:prstGeom prst="rect">
            <a:avLst/>
          </a:prstGeom>
        </p:spPr>
        <p:txBody>
          <a:bodyPr>
            <a:norm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lvl="2" indent="-342900">
              <a:buFontTx/>
              <a:buChar char="-"/>
            </a:pPr>
            <a:endParaRPr lang="fr-FR" sz="2000" b="1" dirty="0">
              <a:solidFill>
                <a:srgbClr val="000099"/>
              </a:solidFill>
            </a:endParaRPr>
          </a:p>
          <a:p>
            <a:pPr marL="914400" lvl="2" indent="0">
              <a:buNone/>
            </a:pPr>
            <a:r>
              <a:rPr lang="fr-FR" sz="1800" b="1" dirty="0">
                <a:solidFill>
                  <a:srgbClr val="000099"/>
                </a:solidFill>
                <a:latin typeface="Arial" panose="020B0604020202020204" pitchFamily="34" charset="0"/>
                <a:cs typeface="Arial" panose="020B0604020202020204" pitchFamily="34" charset="0"/>
                <a:sym typeface="Wingdings" panose="05000000000000000000" pitchFamily="2" charset="2"/>
              </a:rPr>
              <a:t>4/ </a:t>
            </a:r>
            <a:r>
              <a:rPr lang="fr-FR" sz="1800" b="1" u="sng" dirty="0">
                <a:solidFill>
                  <a:srgbClr val="000099"/>
                </a:solidFill>
              </a:rPr>
              <a:t>Desquamation</a:t>
            </a:r>
            <a:endParaRPr lang="fr-FR" sz="2000" b="1" u="sng" dirty="0">
              <a:solidFill>
                <a:srgbClr val="9900CC"/>
              </a:solidFill>
            </a:endParaRPr>
          </a:p>
        </p:txBody>
      </p:sp>
      <p:sp>
        <p:nvSpPr>
          <p:cNvPr id="16" name="Espace réservé du contenu 2">
            <a:extLst>
              <a:ext uri="{FF2B5EF4-FFF2-40B4-BE49-F238E27FC236}">
                <a16:creationId xmlns:a16="http://schemas.microsoft.com/office/drawing/2014/main" id="{5DBC4F08-6E93-4AAA-BEFE-00A6B155FB13}"/>
              </a:ext>
            </a:extLst>
          </p:cNvPr>
          <p:cNvSpPr txBox="1">
            <a:spLocks/>
          </p:cNvSpPr>
          <p:nvPr/>
        </p:nvSpPr>
        <p:spPr bwMode="auto">
          <a:xfrm>
            <a:off x="779957" y="4293096"/>
            <a:ext cx="5964115" cy="1692188"/>
          </a:xfrm>
          <a:prstGeom prst="rect">
            <a:avLst/>
          </a:prstGeom>
          <a:no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cs typeface="Arial" panose="020B0604020202020204" pitchFamily="34" charset="0"/>
              </a:rPr>
              <a:t>Desquamation de </a:t>
            </a:r>
            <a:r>
              <a:rPr lang="fr-FR" altLang="fr-FR" sz="1600" b="1" dirty="0">
                <a:solidFill>
                  <a:srgbClr val="000099"/>
                </a:solidFill>
                <a:latin typeface="+mj-lt"/>
                <a:ea typeface="ＭＳ Ｐゴシック" panose="020B0600070205080204" pitchFamily="34" charset="-128"/>
                <a:cs typeface="Arial" panose="020B0604020202020204" pitchFamily="34" charset="0"/>
              </a:rPr>
              <a:t>larges squames jaunes </a:t>
            </a:r>
            <a:r>
              <a:rPr lang="fr-FR" altLang="fr-FR" sz="1600" dirty="0">
                <a:solidFill>
                  <a:srgbClr val="000099"/>
                </a:solidFill>
                <a:latin typeface="+mj-lt"/>
                <a:ea typeface="ＭＳ Ｐゴシック" panose="020B0600070205080204" pitchFamily="34" charset="-128"/>
                <a:cs typeface="Arial" panose="020B0604020202020204" pitchFamily="34" charset="0"/>
              </a:rPr>
              <a:t>ou blanchâtres</a:t>
            </a:r>
          </a:p>
          <a:p>
            <a:pPr marL="363538" indent="0" eaLnBrk="1" hangingPunct="1">
              <a:buClr>
                <a:srgbClr val="33CC33"/>
              </a:buClr>
              <a:buNone/>
              <a:defRPr/>
            </a:pPr>
            <a:r>
              <a:rPr lang="fr-FR" altLang="fr-FR" sz="1600" b="1" dirty="0">
                <a:solidFill>
                  <a:srgbClr val="000099"/>
                </a:solidFill>
                <a:latin typeface="+mj-lt"/>
                <a:ea typeface="ＭＳ Ｐゴシック" panose="020B0600070205080204" pitchFamily="34" charset="-128"/>
                <a:cs typeface="Arial" panose="020B0604020202020204" pitchFamily="34" charset="0"/>
              </a:rPr>
              <a:t>Epiderme sous-jacent rouge brillant </a:t>
            </a:r>
            <a:r>
              <a:rPr lang="fr-FR" altLang="fr-FR" sz="1600" dirty="0">
                <a:solidFill>
                  <a:srgbClr val="000099"/>
                </a:solidFill>
                <a:latin typeface="+mj-lt"/>
                <a:ea typeface="ＭＳ Ｐゴシック" panose="020B0600070205080204" pitchFamily="34" charset="-128"/>
                <a:cs typeface="Arial" panose="020B0604020202020204" pitchFamily="34" charset="0"/>
              </a:rPr>
              <a:t>d’aspect </a:t>
            </a:r>
            <a:r>
              <a:rPr lang="fr-FR" altLang="fr-FR" sz="1600" b="1" dirty="0">
                <a:solidFill>
                  <a:srgbClr val="000099"/>
                </a:solidFill>
                <a:latin typeface="+mj-lt"/>
                <a:ea typeface="ＭＳ Ｐゴシック" panose="020B0600070205080204" pitchFamily="34" charset="-128"/>
                <a:cs typeface="Arial" panose="020B0604020202020204" pitchFamily="34" charset="0"/>
              </a:rPr>
              <a:t>faussement humide</a:t>
            </a:r>
          </a:p>
          <a:p>
            <a:pPr marL="363538" indent="0" eaLnBrk="1" hangingPunct="1">
              <a:buClr>
                <a:srgbClr val="33CC33"/>
              </a:buClr>
              <a:buNone/>
              <a:defRPr/>
            </a:pPr>
            <a:r>
              <a:rPr lang="fr-FR" altLang="fr-FR" sz="1600" dirty="0">
                <a:solidFill>
                  <a:srgbClr val="000099"/>
                </a:solidFill>
                <a:latin typeface="+mj-lt"/>
                <a:ea typeface="ＭＳ Ｐゴシック" panose="020B0600070205080204" pitchFamily="34" charset="-128"/>
                <a:cs typeface="Arial" panose="020B0604020202020204" pitchFamily="34" charset="0"/>
              </a:rPr>
              <a:t>Aspect craquelé</a:t>
            </a:r>
          </a:p>
        </p:txBody>
      </p:sp>
    </p:spTree>
    <p:extLst>
      <p:ext uri="{BB962C8B-B14F-4D97-AF65-F5344CB8AC3E}">
        <p14:creationId xmlns:p14="http://schemas.microsoft.com/office/powerpoint/2010/main" val="858952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6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76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7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6" grpId="0" animBg="1"/>
      <p:bldP spid="197638" grpId="0"/>
      <p:bldP spid="197639" grpId="0" animBg="1"/>
      <p:bldP spid="16" grpId="0" uiExpan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2206625" y="1264444"/>
            <a:ext cx="8064500" cy="2072362"/>
          </a:xfrm>
          <a:prstGeom prst="rect">
            <a:avLst/>
          </a:prstGeom>
          <a:noFill/>
          <a:ln>
            <a:noFill/>
          </a:ln>
          <a:effectLst>
            <a:prstShdw prst="shdw13" dist="53882" dir="13500000">
              <a:srgbClr val="808080">
                <a:alpha val="50000"/>
              </a:srgbClr>
            </a:prstShdw>
          </a:effectLst>
        </p:spPr>
        <p:txBody>
          <a:bodyPr>
            <a:spAutoFit/>
          </a:bodyPr>
          <a:lstStyle/>
          <a:p>
            <a:pPr marL="342900" indent="-342900">
              <a:buClr>
                <a:srgbClr val="33CC33"/>
              </a:buClr>
              <a:buFontTx/>
              <a:buBlip>
                <a:blip r:embed="rId4"/>
              </a:buBlip>
              <a:defRPr/>
            </a:pPr>
            <a:r>
              <a:rPr lang="fr-FR" altLang="fr-FR" sz="2000" dirty="0">
                <a:solidFill>
                  <a:srgbClr val="000099"/>
                </a:solidFill>
                <a:latin typeface="+mj-lt"/>
                <a:ea typeface="ＭＳ Ｐゴシック" panose="020B0600070205080204" pitchFamily="34" charset="-128"/>
              </a:rPr>
              <a:t>            cause de mortalité prématurée </a:t>
            </a:r>
            <a:r>
              <a:rPr lang="fr-FR" altLang="fr-FR" sz="2000" baseline="30000" dirty="0">
                <a:solidFill>
                  <a:srgbClr val="000099"/>
                </a:solidFill>
                <a:latin typeface="+mj-lt"/>
                <a:ea typeface="ＭＳ Ｐゴシック" panose="020B0600070205080204" pitchFamily="34" charset="-128"/>
              </a:rPr>
              <a:t>(1)</a:t>
            </a:r>
          </a:p>
          <a:p>
            <a:pPr>
              <a:buClr>
                <a:srgbClr val="33CC33"/>
              </a:buClr>
              <a:defRPr/>
            </a:pPr>
            <a:endParaRPr lang="fr-FR" altLang="fr-FR" sz="2000" baseline="30000" dirty="0">
              <a:solidFill>
                <a:srgbClr val="000099"/>
              </a:solidFill>
              <a:latin typeface="+mj-lt"/>
              <a:ea typeface="ＭＳ Ｐゴシック" panose="020B0600070205080204" pitchFamily="34" charset="-128"/>
            </a:endParaRPr>
          </a:p>
          <a:p>
            <a:pPr marL="342900" indent="-342900">
              <a:spcBef>
                <a:spcPct val="30000"/>
              </a:spcBef>
              <a:buClr>
                <a:srgbClr val="33CC33"/>
              </a:buClr>
              <a:buFontTx/>
              <a:buBlip>
                <a:blip r:embed="rId4"/>
              </a:buBlip>
              <a:defRPr/>
            </a:pPr>
            <a:r>
              <a:rPr lang="fr-FR" altLang="fr-FR" sz="2000" dirty="0">
                <a:solidFill>
                  <a:srgbClr val="000099"/>
                </a:solidFill>
                <a:latin typeface="+mj-lt"/>
                <a:ea typeface="ＭＳ Ｐゴシック" panose="020B0600070205080204" pitchFamily="34" charset="-128"/>
              </a:rPr>
              <a:t> </a:t>
            </a:r>
            <a:r>
              <a:rPr lang="fr-FR" altLang="fr-FR" sz="2000" b="1" dirty="0">
                <a:solidFill>
                  <a:srgbClr val="000099"/>
                </a:solidFill>
                <a:latin typeface="+mj-lt"/>
                <a:ea typeface="ＭＳ Ｐゴシック" panose="020B0600070205080204" pitchFamily="34" charset="-128"/>
              </a:rPr>
              <a:t>1      sur 2</a:t>
            </a:r>
            <a:r>
              <a:rPr lang="fr-FR" altLang="fr-FR" sz="2000" dirty="0">
                <a:solidFill>
                  <a:srgbClr val="000099"/>
                </a:solidFill>
                <a:latin typeface="+mj-lt"/>
                <a:ea typeface="ＭＳ Ｐゴシック" panose="020B0600070205080204" pitchFamily="34" charset="-128"/>
              </a:rPr>
              <a:t> et </a:t>
            </a:r>
            <a:r>
              <a:rPr lang="fr-FR" altLang="fr-FR" sz="2000" b="1" dirty="0">
                <a:solidFill>
                  <a:srgbClr val="000099"/>
                </a:solidFill>
                <a:latin typeface="+mj-lt"/>
                <a:ea typeface="ＭＳ Ｐゴシック" panose="020B0600070205080204" pitchFamily="34" charset="-128"/>
              </a:rPr>
              <a:t>1       sur 3</a:t>
            </a:r>
            <a:r>
              <a:rPr lang="fr-FR" altLang="fr-FR" sz="2000" dirty="0">
                <a:solidFill>
                  <a:srgbClr val="95C41D"/>
                </a:solidFill>
                <a:latin typeface="+mj-lt"/>
                <a:ea typeface="ＭＳ Ｐゴシック" panose="020B0600070205080204" pitchFamily="34" charset="-128"/>
              </a:rPr>
              <a:t> </a:t>
            </a:r>
            <a:r>
              <a:rPr lang="fr-FR" altLang="fr-FR" sz="2000" dirty="0">
                <a:solidFill>
                  <a:srgbClr val="95C41D"/>
                </a:solidFill>
                <a:latin typeface="+mj-lt"/>
                <a:ea typeface="ＭＳ Ｐゴシック" panose="020B0600070205080204" pitchFamily="34" charset="-128"/>
                <a:sym typeface="Wingdings" panose="05000000000000000000" pitchFamily="2" charset="2"/>
              </a:rPr>
              <a:t> </a:t>
            </a:r>
            <a:r>
              <a:rPr lang="fr-FR" altLang="fr-FR" sz="2000" dirty="0">
                <a:solidFill>
                  <a:srgbClr val="000099"/>
                </a:solidFill>
                <a:latin typeface="+mj-lt"/>
                <a:ea typeface="ＭＳ Ｐゴシック" panose="020B0600070205080204" pitchFamily="34" charset="-128"/>
              </a:rPr>
              <a:t>cancer avant 85 ans </a:t>
            </a:r>
            <a:r>
              <a:rPr lang="fr-FR" altLang="fr-FR" sz="2000" baseline="30000" dirty="0">
                <a:solidFill>
                  <a:srgbClr val="000099"/>
                </a:solidFill>
                <a:latin typeface="+mj-lt"/>
                <a:ea typeface="ＭＳ Ｐゴシック" panose="020B0600070205080204" pitchFamily="34" charset="-128"/>
              </a:rPr>
              <a:t>(2)</a:t>
            </a:r>
          </a:p>
          <a:p>
            <a:pPr>
              <a:defRPr/>
            </a:pPr>
            <a:endParaRPr lang="fr-FR" altLang="fr-FR" sz="2000" baseline="30000" dirty="0">
              <a:solidFill>
                <a:srgbClr val="000099"/>
              </a:solidFill>
              <a:latin typeface="+mj-lt"/>
              <a:ea typeface="ＭＳ Ｐゴシック" panose="020B0600070205080204" pitchFamily="34" charset="-128"/>
            </a:endParaRPr>
          </a:p>
          <a:p>
            <a:pPr marL="342900" indent="-342900">
              <a:spcBef>
                <a:spcPct val="30000"/>
              </a:spcBef>
              <a:buClr>
                <a:srgbClr val="33CC33"/>
              </a:buClr>
              <a:buFontTx/>
              <a:buBlip>
                <a:blip r:embed="rId4"/>
              </a:buBlip>
              <a:defRPr/>
            </a:pPr>
            <a:r>
              <a:rPr lang="fr-FR" altLang="fr-FR" sz="2000" dirty="0">
                <a:solidFill>
                  <a:srgbClr val="000099"/>
                </a:solidFill>
                <a:latin typeface="+mj-lt"/>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sym typeface="Wingdings" panose="05000000000000000000" pitchFamily="2" charset="2"/>
              </a:rPr>
              <a:t>382 000 nouveaux</a:t>
            </a:r>
            <a:r>
              <a:rPr lang="fr-FR" altLang="fr-FR" sz="2000" dirty="0">
                <a:solidFill>
                  <a:srgbClr val="000099"/>
                </a:solidFill>
                <a:latin typeface="+mj-lt"/>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sym typeface="Wingdings" panose="05000000000000000000" pitchFamily="2" charset="2"/>
              </a:rPr>
              <a:t>cas</a:t>
            </a:r>
            <a:r>
              <a:rPr lang="fr-FR" altLang="fr-FR" sz="2000" dirty="0">
                <a:solidFill>
                  <a:srgbClr val="000099"/>
                </a:solidFill>
                <a:latin typeface="+mj-lt"/>
                <a:ea typeface="ＭＳ Ｐゴシック" panose="020B0600070205080204" pitchFamily="34" charset="-128"/>
                <a:sym typeface="Wingdings" panose="05000000000000000000" pitchFamily="2" charset="2"/>
              </a:rPr>
              <a:t> estimés (en 2018) </a:t>
            </a:r>
            <a:r>
              <a:rPr lang="fr-FR" altLang="fr-FR" sz="2000" baseline="30000" dirty="0">
                <a:solidFill>
                  <a:srgbClr val="000099"/>
                </a:solidFill>
                <a:latin typeface="+mj-lt"/>
                <a:ea typeface="ＭＳ Ｐゴシック" panose="020B0600070205080204" pitchFamily="34" charset="-128"/>
              </a:rPr>
              <a:t>(1)</a:t>
            </a:r>
          </a:p>
          <a:p>
            <a:pPr marL="342900" indent="-342900">
              <a:spcBef>
                <a:spcPts val="1200"/>
              </a:spcBef>
              <a:buClr>
                <a:srgbClr val="33CC33"/>
              </a:buClr>
              <a:buFontTx/>
              <a:buBlip>
                <a:blip r:embed="rId4"/>
              </a:buBlip>
              <a:defRPr/>
            </a:pPr>
            <a:r>
              <a:rPr lang="fr-FR" altLang="fr-FR" sz="2000" dirty="0">
                <a:solidFill>
                  <a:srgbClr val="000099"/>
                </a:solidFill>
                <a:sym typeface="Wingdings" panose="05000000000000000000" pitchFamily="2" charset="2"/>
              </a:rPr>
              <a:t>Evolution vers une </a:t>
            </a:r>
            <a:r>
              <a:rPr lang="fr-FR" altLang="fr-FR" sz="2000" b="1" dirty="0">
                <a:solidFill>
                  <a:srgbClr val="000099"/>
                </a:solidFill>
                <a:sym typeface="Wingdings" panose="05000000000000000000" pitchFamily="2" charset="2"/>
              </a:rPr>
              <a:t>pathologie chronique</a:t>
            </a:r>
            <a:endParaRPr lang="fr-FR" altLang="fr-FR" sz="2000" baseline="30000" dirty="0">
              <a:solidFill>
                <a:srgbClr val="000099"/>
              </a:solidFill>
              <a:latin typeface="+mj-lt"/>
              <a:ea typeface="ＭＳ Ｐゴシック" panose="020B0600070205080204" pitchFamily="34" charset="-128"/>
            </a:endParaRPr>
          </a:p>
        </p:txBody>
      </p:sp>
      <p:sp>
        <p:nvSpPr>
          <p:cNvPr id="7192" name="Text Box 24"/>
          <p:cNvSpPr txBox="1">
            <a:spLocks noChangeArrowheads="1"/>
          </p:cNvSpPr>
          <p:nvPr/>
        </p:nvSpPr>
        <p:spPr bwMode="auto">
          <a:xfrm>
            <a:off x="2352675" y="6423297"/>
            <a:ext cx="8101013" cy="246063"/>
          </a:xfrm>
          <a:prstGeom prst="rect">
            <a:avLst/>
          </a:prstGeom>
          <a:noFill/>
          <a:ln>
            <a:noFill/>
          </a:ln>
          <a:effectLst/>
        </p:spPr>
        <p:txBody>
          <a:bodyPr>
            <a:spAutoFit/>
          </a:bodyPr>
          <a:lstStyle/>
          <a:p>
            <a:pPr algn="ctr">
              <a:defRPr/>
            </a:pPr>
            <a:r>
              <a:rPr lang="fr-FR" altLang="fr-FR" sz="1000" i="1" dirty="0">
                <a:latin typeface="+mj-lt"/>
              </a:rPr>
              <a:t>Sources : (1) Institut National du Cancer - Panorama des cancers en France - Edition 2022 ; (2) Ligue-cancer.net : le cancer en France </a:t>
            </a:r>
          </a:p>
        </p:txBody>
      </p:sp>
      <p:sp>
        <p:nvSpPr>
          <p:cNvPr id="7231" name="Text Box 63"/>
          <p:cNvSpPr txBox="1">
            <a:spLocks noChangeArrowheads="1"/>
          </p:cNvSpPr>
          <p:nvPr/>
        </p:nvSpPr>
        <p:spPr bwMode="auto">
          <a:xfrm>
            <a:off x="4451350" y="3608189"/>
            <a:ext cx="4176713" cy="396875"/>
          </a:xfrm>
          <a:prstGeom prst="rect">
            <a:avLst/>
          </a:prstGeom>
          <a:noFill/>
          <a:ln>
            <a:noFill/>
          </a:ln>
          <a:effectLst/>
        </p:spPr>
        <p:txBody>
          <a:bodyPr>
            <a:spAutoFit/>
          </a:bodyPr>
          <a:lstStyle/>
          <a:p>
            <a:pPr algn="ctr">
              <a:spcBef>
                <a:spcPct val="50000"/>
              </a:spcBef>
              <a:defRPr/>
            </a:pPr>
            <a:r>
              <a:rPr lang="fr-FR" altLang="fr-FR" sz="2000" dirty="0">
                <a:solidFill>
                  <a:srgbClr val="000099"/>
                </a:solidFill>
                <a:latin typeface="+mj-lt"/>
                <a:ea typeface="ＭＳ Ｐゴシック" panose="020B0600070205080204" pitchFamily="34" charset="-128"/>
              </a:rPr>
              <a:t>Cancers </a:t>
            </a:r>
            <a:r>
              <a:rPr lang="fr-FR" altLang="fr-FR" sz="2000" b="1" dirty="0">
                <a:solidFill>
                  <a:srgbClr val="000099"/>
                </a:solidFill>
                <a:latin typeface="+mj-lt"/>
                <a:ea typeface="ＭＳ Ｐゴシック" panose="020B0600070205080204" pitchFamily="34" charset="-128"/>
              </a:rPr>
              <a:t>les plus fréquents</a:t>
            </a:r>
            <a:r>
              <a:rPr lang="fr-FR" altLang="fr-FR" sz="2000" dirty="0">
                <a:solidFill>
                  <a:srgbClr val="000099"/>
                </a:solidFill>
                <a:latin typeface="+mj-lt"/>
                <a:ea typeface="ＭＳ Ｐゴシック" panose="020B0600070205080204" pitchFamily="34" charset="-128"/>
              </a:rPr>
              <a:t> </a:t>
            </a:r>
            <a:r>
              <a:rPr lang="fr-FR" altLang="fr-FR" baseline="30000" dirty="0">
                <a:solidFill>
                  <a:srgbClr val="000099"/>
                </a:solidFill>
                <a:latin typeface="+mj-lt"/>
              </a:rPr>
              <a:t>(1)</a:t>
            </a:r>
          </a:p>
        </p:txBody>
      </p:sp>
      <p:sp>
        <p:nvSpPr>
          <p:cNvPr id="7240" name="Oval 72"/>
          <p:cNvSpPr>
            <a:spLocks noChangeArrowheads="1"/>
          </p:cNvSpPr>
          <p:nvPr/>
        </p:nvSpPr>
        <p:spPr bwMode="auto">
          <a:xfrm>
            <a:off x="2639616" y="1124744"/>
            <a:ext cx="754062" cy="635000"/>
          </a:xfrm>
          <a:prstGeom prst="ellipse">
            <a:avLst/>
          </a:prstGeom>
          <a:gradFill rotWithShape="1">
            <a:gsLst>
              <a:gs pos="0">
                <a:srgbClr val="CCFF99"/>
              </a:gs>
              <a:gs pos="100000">
                <a:srgbClr val="62C4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p>
        </p:txBody>
      </p:sp>
      <p:sp>
        <p:nvSpPr>
          <p:cNvPr id="7241" name="Text Box 73"/>
          <p:cNvSpPr txBox="1">
            <a:spLocks noChangeArrowheads="1"/>
          </p:cNvSpPr>
          <p:nvPr/>
        </p:nvSpPr>
        <p:spPr bwMode="auto">
          <a:xfrm>
            <a:off x="2639616" y="1266031"/>
            <a:ext cx="717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50000"/>
              </a:spcBef>
            </a:pPr>
            <a:r>
              <a:rPr lang="fr-FR" altLang="fr-FR" b="1" dirty="0">
                <a:solidFill>
                  <a:srgbClr val="000099"/>
                </a:solidFill>
                <a:latin typeface="Arial" panose="020B0604020202020204" pitchFamily="34" charset="0"/>
              </a:rPr>
              <a:t>1ère</a:t>
            </a:r>
          </a:p>
        </p:txBody>
      </p:sp>
      <p:pic>
        <p:nvPicPr>
          <p:cNvPr id="7257" name="Picture 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3812" y="1914525"/>
            <a:ext cx="420688"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58" name="Picture 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0552" y="1925058"/>
            <a:ext cx="3365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oneTexte 28"/>
          <p:cNvSpPr txBox="1"/>
          <p:nvPr/>
        </p:nvSpPr>
        <p:spPr>
          <a:xfrm>
            <a:off x="2397125" y="314325"/>
            <a:ext cx="5930900" cy="584200"/>
          </a:xfrm>
          <a:prstGeom prst="rect">
            <a:avLst/>
          </a:prstGeom>
          <a:noFill/>
        </p:spPr>
        <p:txBody>
          <a:bodyPr>
            <a:spAutoFit/>
          </a:bodyPr>
          <a:lstStyle/>
          <a:p>
            <a:pPr>
              <a:defRPr/>
            </a:pPr>
            <a:r>
              <a:rPr lang="fr-FR" sz="3200" b="1" dirty="0">
                <a:solidFill>
                  <a:schemeClr val="bg1"/>
                </a:solidFill>
                <a:latin typeface="+mj-lt"/>
              </a:rPr>
              <a:t>1.2. Epidémiologie en France</a:t>
            </a:r>
          </a:p>
        </p:txBody>
      </p:sp>
      <p:pic>
        <p:nvPicPr>
          <p:cNvPr id="31" name="Picture 67" descr="business-man-in-suit[1]">
            <a:extLst>
              <a:ext uri="{FF2B5EF4-FFF2-40B4-BE49-F238E27FC236}">
                <a16:creationId xmlns:a16="http://schemas.microsoft.com/office/drawing/2014/main" id="{ECA284AB-2511-4C43-AF9E-70FB70F9C6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4938" y="4729757"/>
            <a:ext cx="1062037"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 name="Object 345">
            <a:extLst>
              <a:ext uri="{FF2B5EF4-FFF2-40B4-BE49-F238E27FC236}">
                <a16:creationId xmlns:a16="http://schemas.microsoft.com/office/drawing/2014/main" id="{7DA3E43E-793F-44FE-B4AC-68BC99E4F88C}"/>
              </a:ext>
            </a:extLst>
          </p:cNvPr>
          <p:cNvGraphicFramePr>
            <a:graphicFrameLocks noGrp="1" noChangeAspect="1"/>
          </p:cNvGraphicFramePr>
          <p:nvPr>
            <p:ph sz="half" idx="1"/>
            <p:extLst>
              <p:ext uri="{D42A27DB-BD31-4B8C-83A1-F6EECF244321}">
                <p14:modId xmlns:p14="http://schemas.microsoft.com/office/powerpoint/2010/main" val="3382640661"/>
              </p:ext>
            </p:extLst>
          </p:nvPr>
        </p:nvGraphicFramePr>
        <p:xfrm>
          <a:off x="2797175" y="4032845"/>
          <a:ext cx="3405188" cy="2276475"/>
        </p:xfrm>
        <a:graphic>
          <a:graphicData uri="http://schemas.openxmlformats.org/presentationml/2006/ole">
            <mc:AlternateContent xmlns:mc="http://schemas.openxmlformats.org/markup-compatibility/2006">
              <mc:Choice xmlns:v="urn:schemas-microsoft-com:vml" Requires="v">
                <p:oleObj spid="_x0000_s1304" name="Graphique" r:id="rId8" imgW="6096118" imgH="4076700" progId="MSGraph.Chart.8">
                  <p:embed followColorScheme="full"/>
                </p:oleObj>
              </mc:Choice>
              <mc:Fallback>
                <p:oleObj name="Graphique" r:id="rId8" imgW="6096118" imgH="4076700" progId="MSGraph.Chart.8">
                  <p:embed followColorScheme="full"/>
                  <p:pic>
                    <p:nvPicPr>
                      <p:cNvPr id="7212" name="Object 345"/>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7175" y="4032845"/>
                        <a:ext cx="340518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Text Box 46">
            <a:extLst>
              <a:ext uri="{FF2B5EF4-FFF2-40B4-BE49-F238E27FC236}">
                <a16:creationId xmlns:a16="http://schemas.microsoft.com/office/drawing/2014/main" id="{8068BF66-3733-430E-BF18-9196D3BA449F}"/>
              </a:ext>
            </a:extLst>
          </p:cNvPr>
          <p:cNvSpPr txBox="1">
            <a:spLocks noChangeArrowheads="1"/>
          </p:cNvSpPr>
          <p:nvPr/>
        </p:nvSpPr>
        <p:spPr bwMode="auto">
          <a:xfrm>
            <a:off x="4422775" y="4169370"/>
            <a:ext cx="1838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50000"/>
              </a:spcBef>
            </a:pPr>
            <a:r>
              <a:rPr lang="fr-FR" altLang="fr-FR" sz="1200" b="1" dirty="0">
                <a:latin typeface="Arial" panose="020B0604020202020204" pitchFamily="34" charset="0"/>
              </a:rPr>
              <a:t>PROSTATE</a:t>
            </a:r>
          </a:p>
          <a:p>
            <a:pPr algn="ctr"/>
            <a:r>
              <a:rPr lang="fr-FR" altLang="fr-FR" sz="1200" dirty="0">
                <a:latin typeface="Arial" panose="020B0604020202020204" pitchFamily="34" charset="0"/>
              </a:rPr>
              <a:t>50 400 cas</a:t>
            </a:r>
          </a:p>
        </p:txBody>
      </p:sp>
      <p:sp>
        <p:nvSpPr>
          <p:cNvPr id="34" name="Text Box 47">
            <a:extLst>
              <a:ext uri="{FF2B5EF4-FFF2-40B4-BE49-F238E27FC236}">
                <a16:creationId xmlns:a16="http://schemas.microsoft.com/office/drawing/2014/main" id="{63E5A85F-04D9-4B1E-82F7-AC6903845A43}"/>
              </a:ext>
            </a:extLst>
          </p:cNvPr>
          <p:cNvSpPr txBox="1">
            <a:spLocks noChangeArrowheads="1"/>
          </p:cNvSpPr>
          <p:nvPr/>
        </p:nvSpPr>
        <p:spPr bwMode="auto">
          <a:xfrm>
            <a:off x="2652713" y="5780682"/>
            <a:ext cx="1838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50000"/>
              </a:spcBef>
            </a:pPr>
            <a:r>
              <a:rPr lang="fr-FR" altLang="fr-FR" sz="1200" b="1" dirty="0">
                <a:latin typeface="Arial" panose="020B0604020202020204" pitchFamily="34" charset="0"/>
              </a:rPr>
              <a:t>POUMON</a:t>
            </a:r>
          </a:p>
          <a:p>
            <a:pPr algn="ctr"/>
            <a:r>
              <a:rPr lang="fr-FR" altLang="fr-FR" sz="1200" dirty="0">
                <a:latin typeface="Arial" panose="020B0604020202020204" pitchFamily="34" charset="0"/>
              </a:rPr>
              <a:t>31 200 cas</a:t>
            </a:r>
          </a:p>
        </p:txBody>
      </p:sp>
      <p:sp>
        <p:nvSpPr>
          <p:cNvPr id="35" name="Text Box 48">
            <a:extLst>
              <a:ext uri="{FF2B5EF4-FFF2-40B4-BE49-F238E27FC236}">
                <a16:creationId xmlns:a16="http://schemas.microsoft.com/office/drawing/2014/main" id="{F502456F-7EB5-42E9-A8D7-4F79C9110F26}"/>
              </a:ext>
            </a:extLst>
          </p:cNvPr>
          <p:cNvSpPr txBox="1">
            <a:spLocks noChangeArrowheads="1"/>
          </p:cNvSpPr>
          <p:nvPr/>
        </p:nvSpPr>
        <p:spPr bwMode="auto">
          <a:xfrm>
            <a:off x="2516188" y="4169370"/>
            <a:ext cx="1838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50000"/>
              </a:spcBef>
            </a:pPr>
            <a:r>
              <a:rPr lang="fr-FR" altLang="fr-FR" sz="1200" b="1" dirty="0">
                <a:latin typeface="Arial" panose="020B0604020202020204" pitchFamily="34" charset="0"/>
              </a:rPr>
              <a:t>CÔLON-RECTUM</a:t>
            </a:r>
          </a:p>
          <a:p>
            <a:pPr algn="ctr"/>
            <a:r>
              <a:rPr lang="fr-FR" altLang="fr-FR" sz="1200" dirty="0">
                <a:latin typeface="Arial" panose="020B0604020202020204" pitchFamily="34" charset="0"/>
              </a:rPr>
              <a:t>23 200 cas</a:t>
            </a:r>
          </a:p>
        </p:txBody>
      </p:sp>
      <p:sp>
        <p:nvSpPr>
          <p:cNvPr id="36" name="Line 49">
            <a:extLst>
              <a:ext uri="{FF2B5EF4-FFF2-40B4-BE49-F238E27FC236}">
                <a16:creationId xmlns:a16="http://schemas.microsoft.com/office/drawing/2014/main" id="{39032158-2F3D-4618-97C2-AF5028423E70}"/>
              </a:ext>
            </a:extLst>
          </p:cNvPr>
          <p:cNvSpPr>
            <a:spLocks noChangeShapeType="1"/>
          </p:cNvSpPr>
          <p:nvPr/>
        </p:nvSpPr>
        <p:spPr bwMode="auto">
          <a:xfrm>
            <a:off x="3400425" y="4659907"/>
            <a:ext cx="681038" cy="209550"/>
          </a:xfrm>
          <a:prstGeom prst="line">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37" name="Line 50">
            <a:extLst>
              <a:ext uri="{FF2B5EF4-FFF2-40B4-BE49-F238E27FC236}">
                <a16:creationId xmlns:a16="http://schemas.microsoft.com/office/drawing/2014/main" id="{A1E1670B-0A59-4E27-9738-322D619EE774}"/>
              </a:ext>
            </a:extLst>
          </p:cNvPr>
          <p:cNvSpPr>
            <a:spLocks noChangeShapeType="1"/>
          </p:cNvSpPr>
          <p:nvPr/>
        </p:nvSpPr>
        <p:spPr bwMode="auto">
          <a:xfrm flipV="1">
            <a:off x="3605213" y="5429845"/>
            <a:ext cx="409575" cy="280987"/>
          </a:xfrm>
          <a:prstGeom prst="line">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38" name="Line 51">
            <a:extLst>
              <a:ext uri="{FF2B5EF4-FFF2-40B4-BE49-F238E27FC236}">
                <a16:creationId xmlns:a16="http://schemas.microsoft.com/office/drawing/2014/main" id="{AAC6D966-4347-4C50-BBFE-00ECE5F506C6}"/>
              </a:ext>
            </a:extLst>
          </p:cNvPr>
          <p:cNvSpPr>
            <a:spLocks noChangeShapeType="1"/>
          </p:cNvSpPr>
          <p:nvPr/>
        </p:nvSpPr>
        <p:spPr bwMode="auto">
          <a:xfrm flipH="1">
            <a:off x="4897438" y="4659907"/>
            <a:ext cx="476250" cy="279400"/>
          </a:xfrm>
          <a:prstGeom prst="line">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39" name="Rectangle 52">
            <a:extLst>
              <a:ext uri="{FF2B5EF4-FFF2-40B4-BE49-F238E27FC236}">
                <a16:creationId xmlns:a16="http://schemas.microsoft.com/office/drawing/2014/main" id="{D5B04E66-FB27-4522-B793-99695868F831}"/>
              </a:ext>
            </a:extLst>
          </p:cNvPr>
          <p:cNvSpPr>
            <a:spLocks noChangeArrowheads="1"/>
          </p:cNvSpPr>
          <p:nvPr/>
        </p:nvSpPr>
        <p:spPr bwMode="auto">
          <a:xfrm>
            <a:off x="2787650" y="4169370"/>
            <a:ext cx="3267075" cy="2101850"/>
          </a:xfrm>
          <a:prstGeom prst="rect">
            <a:avLst/>
          </a:prstGeom>
          <a:no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a:defRPr/>
            </a:pPr>
            <a:endParaRPr lang="fr-FR"/>
          </a:p>
        </p:txBody>
      </p:sp>
      <p:grpSp>
        <p:nvGrpSpPr>
          <p:cNvPr id="40" name="Group 70">
            <a:extLst>
              <a:ext uri="{FF2B5EF4-FFF2-40B4-BE49-F238E27FC236}">
                <a16:creationId xmlns:a16="http://schemas.microsoft.com/office/drawing/2014/main" id="{76835914-952C-43EB-B5BE-18C9165C7EA3}"/>
              </a:ext>
            </a:extLst>
          </p:cNvPr>
          <p:cNvGrpSpPr>
            <a:grpSpLocks/>
          </p:cNvGrpSpPr>
          <p:nvPr/>
        </p:nvGrpSpPr>
        <p:grpSpPr bwMode="auto">
          <a:xfrm>
            <a:off x="6324600" y="4043511"/>
            <a:ext cx="4105275" cy="2409825"/>
            <a:chOff x="3016" y="2115"/>
            <a:chExt cx="2586" cy="1561"/>
          </a:xfrm>
        </p:grpSpPr>
        <p:pic>
          <p:nvPicPr>
            <p:cNvPr id="41" name="Picture 65" descr="woman-in-business-suit[1]">
              <a:extLst>
                <a:ext uri="{FF2B5EF4-FFF2-40B4-BE49-F238E27FC236}">
                  <a16:creationId xmlns:a16="http://schemas.microsoft.com/office/drawing/2014/main" id="{5C59B5BB-0627-415F-B1EB-561DFDA123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3" y="2568"/>
              <a:ext cx="691" cy="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2" name="Object 346">
              <a:extLst>
                <a:ext uri="{FF2B5EF4-FFF2-40B4-BE49-F238E27FC236}">
                  <a16:creationId xmlns:a16="http://schemas.microsoft.com/office/drawing/2014/main" id="{095A0156-1BD1-4C32-8D3C-AEF741CA4EF1}"/>
                </a:ext>
              </a:extLst>
            </p:cNvPr>
            <p:cNvGraphicFramePr>
              <a:graphicFrameLocks noChangeAspect="1"/>
            </p:cNvGraphicFramePr>
            <p:nvPr/>
          </p:nvGraphicFramePr>
          <p:xfrm>
            <a:off x="3107" y="2115"/>
            <a:ext cx="2339" cy="1561"/>
          </p:xfrm>
          <a:graphic>
            <a:graphicData uri="http://schemas.openxmlformats.org/presentationml/2006/ole">
              <mc:AlternateContent xmlns:mc="http://schemas.openxmlformats.org/markup-compatibility/2006">
                <mc:Choice xmlns:v="urn:schemas-microsoft-com:vml" Requires="v">
                  <p:oleObj spid="_x0000_s1305" name="Graphique" r:id="rId11" imgW="6096118" imgH="4067175" progId="MSGraph.Chart.8">
                    <p:embed followColorScheme="full"/>
                  </p:oleObj>
                </mc:Choice>
                <mc:Fallback>
                  <p:oleObj name="Graphique" r:id="rId11" imgW="6096118" imgH="4067175" progId="MSGraph.Chart.8">
                    <p:embed followColorScheme="full"/>
                    <p:pic>
                      <p:nvPicPr>
                        <p:cNvPr id="7514" name="Object 34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7" y="2115"/>
                          <a:ext cx="2339" cy="15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 name="Rectangle 56">
              <a:extLst>
                <a:ext uri="{FF2B5EF4-FFF2-40B4-BE49-F238E27FC236}">
                  <a16:creationId xmlns:a16="http://schemas.microsoft.com/office/drawing/2014/main" id="{25DCCB91-0F9D-4DE7-B500-E5A8BBF58117}"/>
                </a:ext>
              </a:extLst>
            </p:cNvPr>
            <p:cNvSpPr>
              <a:spLocks noChangeArrowheads="1"/>
            </p:cNvSpPr>
            <p:nvPr/>
          </p:nvSpPr>
          <p:spPr bwMode="auto">
            <a:xfrm>
              <a:off x="3152" y="2205"/>
              <a:ext cx="2178" cy="1362"/>
            </a:xfrm>
            <a:prstGeom prst="rect">
              <a:avLst/>
            </a:prstGeom>
            <a:no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pPr>
                <a:defRPr/>
              </a:pPr>
              <a:endParaRPr lang="fr-FR"/>
            </a:p>
          </p:txBody>
        </p:sp>
        <p:sp>
          <p:nvSpPr>
            <p:cNvPr id="44" name="Line 57">
              <a:extLst>
                <a:ext uri="{FF2B5EF4-FFF2-40B4-BE49-F238E27FC236}">
                  <a16:creationId xmlns:a16="http://schemas.microsoft.com/office/drawing/2014/main" id="{D4593C3C-F151-42D3-B47D-163B3A4D7A61}"/>
                </a:ext>
              </a:extLst>
            </p:cNvPr>
            <p:cNvSpPr>
              <a:spLocks noChangeShapeType="1"/>
            </p:cNvSpPr>
            <p:nvPr/>
          </p:nvSpPr>
          <p:spPr bwMode="auto">
            <a:xfrm flipH="1">
              <a:off x="4649" y="2750"/>
              <a:ext cx="317" cy="181"/>
            </a:xfrm>
            <a:prstGeom prst="line">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45" name="Line 58">
              <a:extLst>
                <a:ext uri="{FF2B5EF4-FFF2-40B4-BE49-F238E27FC236}">
                  <a16:creationId xmlns:a16="http://schemas.microsoft.com/office/drawing/2014/main" id="{2CF7CFA2-E034-49FC-93AC-872868803D47}"/>
                </a:ext>
              </a:extLst>
            </p:cNvPr>
            <p:cNvSpPr>
              <a:spLocks noChangeShapeType="1"/>
            </p:cNvSpPr>
            <p:nvPr/>
          </p:nvSpPr>
          <p:spPr bwMode="auto">
            <a:xfrm>
              <a:off x="3651" y="2478"/>
              <a:ext cx="454" cy="91"/>
            </a:xfrm>
            <a:prstGeom prst="line">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46" name="Line 59">
              <a:extLst>
                <a:ext uri="{FF2B5EF4-FFF2-40B4-BE49-F238E27FC236}">
                  <a16:creationId xmlns:a16="http://schemas.microsoft.com/office/drawing/2014/main" id="{4A39343E-0AA6-4998-B22C-EEC39972BA42}"/>
                </a:ext>
              </a:extLst>
            </p:cNvPr>
            <p:cNvSpPr>
              <a:spLocks noChangeShapeType="1"/>
            </p:cNvSpPr>
            <p:nvPr/>
          </p:nvSpPr>
          <p:spPr bwMode="auto">
            <a:xfrm flipV="1">
              <a:off x="3696" y="2977"/>
              <a:ext cx="228" cy="227"/>
            </a:xfrm>
            <a:prstGeom prst="line">
              <a:avLst/>
            </a:prstGeom>
            <a:noFill/>
            <a:ln w="95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fr-FR"/>
            </a:p>
          </p:txBody>
        </p:sp>
        <p:sp>
          <p:nvSpPr>
            <p:cNvPr id="47" name="Text Box 60">
              <a:extLst>
                <a:ext uri="{FF2B5EF4-FFF2-40B4-BE49-F238E27FC236}">
                  <a16:creationId xmlns:a16="http://schemas.microsoft.com/office/drawing/2014/main" id="{46825422-D3FF-40D4-B85D-B247A5AE5F79}"/>
                </a:ext>
              </a:extLst>
            </p:cNvPr>
            <p:cNvSpPr txBox="1">
              <a:spLocks noChangeArrowheads="1"/>
            </p:cNvSpPr>
            <p:nvPr/>
          </p:nvSpPr>
          <p:spPr bwMode="auto">
            <a:xfrm>
              <a:off x="4377" y="2433"/>
              <a:ext cx="1225"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50000"/>
                </a:spcBef>
              </a:pPr>
              <a:r>
                <a:rPr lang="fr-FR" altLang="fr-FR" sz="1200" b="1" dirty="0">
                  <a:latin typeface="Arial" panose="020B0604020202020204" pitchFamily="34" charset="0"/>
                </a:rPr>
                <a:t>SEIN</a:t>
              </a:r>
            </a:p>
            <a:p>
              <a:pPr algn="ctr"/>
              <a:r>
                <a:rPr lang="fr-FR" altLang="fr-FR" sz="1200" dirty="0">
                  <a:latin typeface="Arial" panose="020B0604020202020204" pitchFamily="34" charset="0"/>
                </a:rPr>
                <a:t>58 500 cas</a:t>
              </a:r>
            </a:p>
          </p:txBody>
        </p:sp>
        <p:sp>
          <p:nvSpPr>
            <p:cNvPr id="48" name="Text Box 61">
              <a:extLst>
                <a:ext uri="{FF2B5EF4-FFF2-40B4-BE49-F238E27FC236}">
                  <a16:creationId xmlns:a16="http://schemas.microsoft.com/office/drawing/2014/main" id="{208D0364-F1DD-4E05-87B6-A2D6197E7826}"/>
                </a:ext>
              </a:extLst>
            </p:cNvPr>
            <p:cNvSpPr txBox="1">
              <a:spLocks noChangeArrowheads="1"/>
            </p:cNvSpPr>
            <p:nvPr/>
          </p:nvSpPr>
          <p:spPr bwMode="auto">
            <a:xfrm>
              <a:off x="3061" y="3204"/>
              <a:ext cx="1225"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50000"/>
                </a:spcBef>
              </a:pPr>
              <a:r>
                <a:rPr lang="fr-FR" altLang="fr-FR" sz="1200" b="1" dirty="0">
                  <a:latin typeface="Arial" panose="020B0604020202020204" pitchFamily="34" charset="0"/>
                </a:rPr>
                <a:t>CÔLON-RECTUM</a:t>
              </a:r>
            </a:p>
            <a:p>
              <a:pPr algn="ctr"/>
              <a:r>
                <a:rPr lang="fr-FR" altLang="fr-FR" sz="1200" dirty="0">
                  <a:latin typeface="Arial" panose="020B0604020202020204" pitchFamily="34" charset="0"/>
                </a:rPr>
                <a:t>20 100 cas</a:t>
              </a:r>
            </a:p>
          </p:txBody>
        </p:sp>
        <p:sp>
          <p:nvSpPr>
            <p:cNvPr id="49" name="Text Box 62">
              <a:extLst>
                <a:ext uri="{FF2B5EF4-FFF2-40B4-BE49-F238E27FC236}">
                  <a16:creationId xmlns:a16="http://schemas.microsoft.com/office/drawing/2014/main" id="{33358456-FC00-4219-B6D7-A99BDC281E3D}"/>
                </a:ext>
              </a:extLst>
            </p:cNvPr>
            <p:cNvSpPr txBox="1">
              <a:spLocks noChangeArrowheads="1"/>
            </p:cNvSpPr>
            <p:nvPr/>
          </p:nvSpPr>
          <p:spPr bwMode="auto">
            <a:xfrm>
              <a:off x="3016" y="2205"/>
              <a:ext cx="122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50000"/>
                </a:spcBef>
              </a:pPr>
              <a:r>
                <a:rPr lang="fr-FR" altLang="fr-FR" sz="1200" b="1" dirty="0">
                  <a:latin typeface="Arial" panose="020B0604020202020204" pitchFamily="34" charset="0"/>
                </a:rPr>
                <a:t>POUMON</a:t>
              </a:r>
            </a:p>
            <a:p>
              <a:pPr algn="ctr"/>
              <a:r>
                <a:rPr lang="fr-FR" altLang="fr-FR" sz="1200" dirty="0">
                  <a:latin typeface="Arial" panose="020B0604020202020204" pitchFamily="34" charset="0"/>
                </a:rPr>
                <a:t>15 100 cas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231">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9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2" grpId="0"/>
      <p:bldP spid="7240" grpId="0" animBg="1"/>
      <p:bldP spid="7241" grpId="0"/>
      <p:bldOleChart spid="32" grpId="0" animBg="0"/>
      <p:bldP spid="33" grpId="0"/>
      <p:bldP spid="34" grpId="0"/>
      <p:bldP spid="35" grpId="0"/>
      <p:bldP spid="36" grpId="0" animBg="1"/>
      <p:bldP spid="37" grpId="0" animBg="1"/>
      <p:bldP spid="38" grpId="0" animBg="1"/>
      <p:bldP spid="3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71C9F8B-84A2-4B3F-AAFD-54E3DD796E91}"/>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8" name="Rectangle 11">
            <a:extLst>
              <a:ext uri="{FF2B5EF4-FFF2-40B4-BE49-F238E27FC236}">
                <a16:creationId xmlns:a16="http://schemas.microsoft.com/office/drawing/2014/main" id="{6D73203A-348B-47CF-9A23-79CBFD45B511}"/>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9" name="Espace réservé du contenu 2">
            <a:extLst>
              <a:ext uri="{FF2B5EF4-FFF2-40B4-BE49-F238E27FC236}">
                <a16:creationId xmlns:a16="http://schemas.microsoft.com/office/drawing/2014/main" id="{10E491C6-332F-4BCA-BABF-FF36FE76CEBF}"/>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Folliculite médicamenteuse</a:t>
            </a:r>
          </a:p>
          <a:p>
            <a:pPr marL="0" indent="0" defTabSz="914377" fontAlgn="auto">
              <a:spcBef>
                <a:spcPts val="0"/>
              </a:spcBef>
              <a:spcAft>
                <a:spcPts val="0"/>
              </a:spcAft>
              <a:buFontTx/>
              <a:buNone/>
              <a:defRPr/>
            </a:pPr>
            <a:endParaRPr lang="fr-FR" dirty="0">
              <a:solidFill>
                <a:srgbClr val="000000"/>
              </a:solidFill>
            </a:endParaRPr>
          </a:p>
        </p:txBody>
      </p:sp>
      <p:sp>
        <p:nvSpPr>
          <p:cNvPr id="10" name="Espace réservé du contenu 2">
            <a:extLst>
              <a:ext uri="{FF2B5EF4-FFF2-40B4-BE49-F238E27FC236}">
                <a16:creationId xmlns:a16="http://schemas.microsoft.com/office/drawing/2014/main" id="{11A08149-FD3E-421F-B5F9-0652F7D39248}"/>
              </a:ext>
            </a:extLst>
          </p:cNvPr>
          <p:cNvSpPr txBox="1">
            <a:spLocks/>
          </p:cNvSpPr>
          <p:nvPr/>
        </p:nvSpPr>
        <p:spPr bwMode="auto">
          <a:xfrm>
            <a:off x="982663" y="2205608"/>
            <a:ext cx="6191250" cy="1295400"/>
          </a:xfrm>
          <a:prstGeom prst="rect">
            <a:avLst/>
          </a:prstGeom>
          <a:no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Acné induite par certaines thérapies ciblées</a:t>
            </a:r>
          </a:p>
          <a:p>
            <a:pPr eaLnBrk="1" hangingPunct="1">
              <a:buClr>
                <a:srgbClr val="33CC33"/>
              </a:buClr>
              <a:buFontTx/>
              <a:buNone/>
              <a:defRPr/>
            </a:pP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a:p>
            <a:pPr eaLnBrk="1" hangingPunct="1">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cs typeface="Arial" panose="020B0604020202020204" pitchFamily="34" charset="0"/>
              </a:rPr>
              <a:t>Marqueur indirect de la réponse antitumorale</a:t>
            </a:r>
          </a:p>
        </p:txBody>
      </p:sp>
      <p:pic>
        <p:nvPicPr>
          <p:cNvPr id="11" name="Picture 9" descr="acnechimio">
            <a:extLst>
              <a:ext uri="{FF2B5EF4-FFF2-40B4-BE49-F238E27FC236}">
                <a16:creationId xmlns:a16="http://schemas.microsoft.com/office/drawing/2014/main" id="{7923FFE4-F25B-4B0D-8727-69A52747B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975" y="3668167"/>
            <a:ext cx="4597400"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Espace réservé du contenu 2"/>
          <p:cNvSpPr>
            <a:spLocks noGrp="1"/>
          </p:cNvSpPr>
          <p:nvPr>
            <p:ph idx="4294967295"/>
          </p:nvPr>
        </p:nvSpPr>
        <p:spPr bwMode="auto">
          <a:xfrm>
            <a:off x="779957" y="2493070"/>
            <a:ext cx="6624638" cy="1223962"/>
          </a:xfrm>
          <a:prstGeom prst="rect">
            <a:avLst/>
          </a:prstGeom>
          <a:noFill/>
        </p:spPr>
        <p:txBody>
          <a:bodyPr/>
          <a:lstStyle/>
          <a:p>
            <a:pPr eaLnBrk="1" hangingPunct="1">
              <a:lnSpc>
                <a:spcPct val="110000"/>
              </a:lnSpc>
              <a:spcBef>
                <a:spcPct val="0"/>
              </a:spcBef>
              <a:buClr>
                <a:srgbClr val="5CD65C"/>
              </a:buClr>
              <a:buFontTx/>
              <a:buBlip>
                <a:blip r:embed="rId3"/>
              </a:buBlip>
              <a:defRPr/>
            </a:pPr>
            <a:r>
              <a:rPr lang="fr-FR" altLang="fr-FR" sz="1600" b="1" dirty="0">
                <a:solidFill>
                  <a:srgbClr val="000099"/>
                </a:solidFill>
                <a:latin typeface="+mj-lt"/>
                <a:ea typeface="ＭＳ Ｐゴシック" panose="020B0600070205080204" pitchFamily="34" charset="-128"/>
                <a:cs typeface="Arial" panose="020B0604020202020204" pitchFamily="34" charset="0"/>
              </a:rPr>
              <a:t>Petites vésicules claires entourées d’un halo rouge</a:t>
            </a:r>
          </a:p>
          <a:p>
            <a:pPr marL="177800" indent="177800" eaLnBrk="1" hangingPunct="1">
              <a:lnSpc>
                <a:spcPct val="110000"/>
              </a:lnSpc>
              <a:spcBef>
                <a:spcPct val="0"/>
              </a:spcBef>
              <a:buFontTx/>
              <a:buNone/>
              <a:defRPr/>
            </a:pPr>
            <a:r>
              <a:rPr lang="fr-FR" altLang="fr-FR" sz="1600" dirty="0">
                <a:solidFill>
                  <a:srgbClr val="000099"/>
                </a:solidFill>
                <a:latin typeface="+mj-lt"/>
                <a:ea typeface="ＭＳ Ｐゴシック" panose="020B0600070205080204" pitchFamily="34" charset="-128"/>
                <a:cs typeface="Arial" panose="020B0604020202020204" pitchFamily="34" charset="0"/>
              </a:rPr>
              <a:t>Démangeaisons intenses </a:t>
            </a:r>
            <a:r>
              <a:rPr lang="fr-FR" altLang="fr-FR" sz="1600" i="1" dirty="0">
                <a:solidFill>
                  <a:srgbClr val="000099"/>
                </a:solidFill>
                <a:latin typeface="+mj-lt"/>
                <a:ea typeface="ＭＳ Ｐゴシック" panose="020B0600070205080204" pitchFamily="34" charset="-128"/>
                <a:cs typeface="Arial" panose="020B0604020202020204" pitchFamily="34" charset="0"/>
              </a:rPr>
              <a:t>non améliorées par le grattage </a:t>
            </a:r>
            <a:r>
              <a:rPr lang="fr-FR" altLang="fr-FR" sz="1600" dirty="0">
                <a:solidFill>
                  <a:srgbClr val="000099"/>
                </a:solidFill>
                <a:latin typeface="+mj-lt"/>
                <a:ea typeface="ＭＳ Ｐゴシック" panose="020B0600070205080204" pitchFamily="34" charset="-128"/>
                <a:cs typeface="Arial" panose="020B0604020202020204" pitchFamily="34" charset="0"/>
              </a:rPr>
              <a:t>; </a:t>
            </a:r>
          </a:p>
          <a:p>
            <a:pPr marL="177800" indent="177800" eaLnBrk="1" hangingPunct="1">
              <a:lnSpc>
                <a:spcPct val="110000"/>
              </a:lnSpc>
              <a:spcBef>
                <a:spcPct val="0"/>
              </a:spcBef>
              <a:buFontTx/>
              <a:buNone/>
              <a:defRPr/>
            </a:pPr>
            <a:r>
              <a:rPr lang="fr-FR" altLang="fr-FR" sz="1600" dirty="0" err="1">
                <a:solidFill>
                  <a:srgbClr val="000099"/>
                </a:solidFill>
                <a:latin typeface="+mj-lt"/>
                <a:ea typeface="ＭＳ Ｐゴシック" panose="020B0600070205080204" pitchFamily="34" charset="-128"/>
                <a:cs typeface="Arial" panose="020B0604020202020204" pitchFamily="34" charset="0"/>
              </a:rPr>
              <a:t>xérose</a:t>
            </a:r>
            <a:r>
              <a:rPr lang="fr-FR" altLang="fr-FR" sz="1600" dirty="0">
                <a:solidFill>
                  <a:srgbClr val="000099"/>
                </a:solidFill>
                <a:latin typeface="+mj-lt"/>
                <a:ea typeface="ＭＳ Ｐゴシック" panose="020B0600070205080204" pitchFamily="34" charset="-128"/>
                <a:cs typeface="Arial" panose="020B0604020202020204" pitchFamily="34" charset="0"/>
              </a:rPr>
              <a:t> ; folliculite chimio-induite</a:t>
            </a:r>
          </a:p>
        </p:txBody>
      </p:sp>
      <p:sp>
        <p:nvSpPr>
          <p:cNvPr id="390147" name="Espace réservé du contenu 2"/>
          <p:cNvSpPr>
            <a:spLocks/>
          </p:cNvSpPr>
          <p:nvPr/>
        </p:nvSpPr>
        <p:spPr bwMode="auto">
          <a:xfrm>
            <a:off x="3503613" y="2061543"/>
            <a:ext cx="5183187" cy="28733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defRPr/>
            </a:pPr>
            <a:r>
              <a:rPr lang="fr-FR" altLang="fr-FR" u="sng" dirty="0">
                <a:solidFill>
                  <a:srgbClr val="FF0000"/>
                </a:solidFill>
                <a:latin typeface="+mj-lt"/>
                <a:ea typeface="ＭＳ Ｐゴシック" panose="020B0600070205080204" pitchFamily="34" charset="-128"/>
              </a:rPr>
              <a:t>En complément d’un avis médical dermato</a:t>
            </a:r>
          </a:p>
        </p:txBody>
      </p:sp>
      <p:sp>
        <p:nvSpPr>
          <p:cNvPr id="390148" name="Text Box 6"/>
          <p:cNvSpPr txBox="1">
            <a:spLocks noChangeArrowheads="1"/>
          </p:cNvSpPr>
          <p:nvPr/>
        </p:nvSpPr>
        <p:spPr bwMode="auto">
          <a:xfrm>
            <a:off x="7938035" y="2538289"/>
            <a:ext cx="3168650" cy="674687"/>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80000"/>
              </a:lnSpc>
              <a:spcBef>
                <a:spcPct val="20000"/>
              </a:spcBef>
              <a:buFont typeface="Arial" panose="020B0604020202020204" pitchFamily="34" charset="0"/>
              <a:buNone/>
              <a:defRPr/>
            </a:pPr>
            <a:r>
              <a:rPr lang="fr-FR" altLang="fr-FR" b="1">
                <a:solidFill>
                  <a:srgbClr val="000099"/>
                </a:solidFill>
                <a:latin typeface="+mj-lt"/>
                <a:ea typeface="ＭＳ Ｐゴシック" panose="020B0600070205080204" pitchFamily="34" charset="-128"/>
              </a:rPr>
              <a:t>Rhus toxicodendron 9 CH</a:t>
            </a:r>
          </a:p>
          <a:p>
            <a:pPr algn="r">
              <a:spcBef>
                <a:spcPct val="20000"/>
              </a:spcBef>
              <a:defRPr/>
            </a:pPr>
            <a:r>
              <a:rPr lang="fr-FR" altLang="fr-FR" sz="1600">
                <a:solidFill>
                  <a:srgbClr val="000099"/>
                </a:solidFill>
                <a:latin typeface="+mj-lt"/>
                <a:ea typeface="ＭＳ Ｐゴシック" panose="020B0600070205080204" pitchFamily="34" charset="-128"/>
              </a:rPr>
              <a:t>5 granules matin et soir</a:t>
            </a:r>
            <a:endParaRPr lang="fr-FR" altLang="fr-FR" b="1">
              <a:solidFill>
                <a:srgbClr val="000099"/>
              </a:solidFill>
              <a:latin typeface="+mj-lt"/>
              <a:ea typeface="ＭＳ Ｐゴシック" panose="020B0600070205080204" pitchFamily="34" charset="-128"/>
            </a:endParaRPr>
          </a:p>
        </p:txBody>
      </p:sp>
      <p:pic>
        <p:nvPicPr>
          <p:cNvPr id="390152" name="Image 4" descr="RHUS TOX VESICULE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9776" y="3396846"/>
            <a:ext cx="4990629" cy="3128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8FD426DB-416B-443C-AA95-746CA5D7A93E}"/>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1" name="Rectangle 11">
            <a:extLst>
              <a:ext uri="{FF2B5EF4-FFF2-40B4-BE49-F238E27FC236}">
                <a16:creationId xmlns:a16="http://schemas.microsoft.com/office/drawing/2014/main" id="{2D85DAD0-2927-46FC-AEE5-C90E4D568461}"/>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12" name="Espace réservé du contenu 2">
            <a:extLst>
              <a:ext uri="{FF2B5EF4-FFF2-40B4-BE49-F238E27FC236}">
                <a16:creationId xmlns:a16="http://schemas.microsoft.com/office/drawing/2014/main" id="{4E6399A0-57B4-4F8D-9E23-811C6498D717}"/>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Folliculite médicamenteuse</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0146"/>
                                        </p:tgtEl>
                                        <p:attrNameLst>
                                          <p:attrName>style.visibility</p:attrName>
                                        </p:attrNameLst>
                                      </p:cBhvr>
                                      <p:to>
                                        <p:strVal val="visible"/>
                                      </p:to>
                                    </p:set>
                                    <p:animEffect transition="in" filter="fade">
                                      <p:cBhvr>
                                        <p:cTn id="7" dur="1000"/>
                                        <p:tgtEl>
                                          <p:spTgt spid="390146"/>
                                        </p:tgtEl>
                                      </p:cBhvr>
                                    </p:animEffect>
                                  </p:childTnLst>
                                </p:cTn>
                              </p:par>
                              <p:par>
                                <p:cTn id="8" presetID="10" presetClass="entr" presetSubtype="0" fill="hold" nodeType="withEffect">
                                  <p:stCondLst>
                                    <p:cond delay="0"/>
                                  </p:stCondLst>
                                  <p:childTnLst>
                                    <p:set>
                                      <p:cBhvr>
                                        <p:cTn id="9" dur="1" fill="hold">
                                          <p:stCondLst>
                                            <p:cond delay="0"/>
                                          </p:stCondLst>
                                        </p:cTn>
                                        <p:tgtEl>
                                          <p:spTgt spid="390152"/>
                                        </p:tgtEl>
                                        <p:attrNameLst>
                                          <p:attrName>style.visibility</p:attrName>
                                        </p:attrNameLst>
                                      </p:cBhvr>
                                      <p:to>
                                        <p:strVal val="visible"/>
                                      </p:to>
                                    </p:set>
                                    <p:animEffect transition="in" filter="fade">
                                      <p:cBhvr>
                                        <p:cTn id="10" dur="1000"/>
                                        <p:tgtEl>
                                          <p:spTgt spid="39015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0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6" grpId="0" animBg="1"/>
      <p:bldP spid="39014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5" name="Text Box 7"/>
          <p:cNvSpPr txBox="1">
            <a:spLocks noChangeArrowheads="1"/>
          </p:cNvSpPr>
          <p:nvPr/>
        </p:nvSpPr>
        <p:spPr bwMode="auto">
          <a:xfrm>
            <a:off x="7938035" y="2548315"/>
            <a:ext cx="3168650" cy="735013"/>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a:solidFill>
                  <a:srgbClr val="000099"/>
                </a:solidFill>
                <a:latin typeface="+mj-lt"/>
                <a:ea typeface="ＭＳ Ｐゴシック" panose="020B0600070205080204" pitchFamily="34" charset="-128"/>
              </a:rPr>
              <a:t>Kalium bromatum 9 CH</a:t>
            </a:r>
          </a:p>
          <a:p>
            <a:pPr algn="r">
              <a:spcBef>
                <a:spcPct val="20000"/>
              </a:spcBef>
              <a:defRPr/>
            </a:pPr>
            <a:r>
              <a:rPr lang="fr-FR" altLang="fr-FR" sz="1600">
                <a:solidFill>
                  <a:srgbClr val="000099"/>
                </a:solidFill>
                <a:latin typeface="+mj-lt"/>
                <a:ea typeface="ＭＳ Ｐゴシック" panose="020B0600070205080204" pitchFamily="34" charset="-128"/>
              </a:rPr>
              <a:t>5 granules matin et soir</a:t>
            </a:r>
            <a:endParaRPr lang="fr-FR" altLang="fr-FR" b="1">
              <a:solidFill>
                <a:srgbClr val="000099"/>
              </a:solidFill>
              <a:latin typeface="+mj-lt"/>
              <a:ea typeface="ＭＳ Ｐゴシック" panose="020B0600070205080204" pitchFamily="34" charset="-128"/>
            </a:endParaRPr>
          </a:p>
        </p:txBody>
      </p:sp>
      <p:sp>
        <p:nvSpPr>
          <p:cNvPr id="392196" name="Espace réservé du contenu 2"/>
          <p:cNvSpPr>
            <a:spLocks/>
          </p:cNvSpPr>
          <p:nvPr/>
        </p:nvSpPr>
        <p:spPr bwMode="auto">
          <a:xfrm>
            <a:off x="779957" y="2564755"/>
            <a:ext cx="4751387" cy="1584325"/>
          </a:xfrm>
          <a:prstGeom prst="rect">
            <a:avLst/>
          </a:prstGeom>
          <a:noFill/>
          <a:ln>
            <a:noFill/>
          </a:ln>
        </p:spPr>
        <p:txBody>
          <a:bodyPr/>
          <a:lstStyle>
            <a:lvl1pPr marL="88900" indent="-88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20000"/>
              </a:spcBef>
              <a:buClr>
                <a:srgbClr val="33CC33"/>
              </a:buClr>
              <a:buFontTx/>
              <a:buBlip>
                <a:blip r:embed="rId3"/>
              </a:buBlip>
              <a:defRPr/>
            </a:pPr>
            <a:r>
              <a:rPr lang="fr-FR" altLang="fr-FR" sz="1600" dirty="0">
                <a:solidFill>
                  <a:schemeClr val="accent2"/>
                </a:solidFill>
                <a:latin typeface="+mj-lt"/>
                <a:ea typeface="ＭＳ Ｐゴシック" panose="020B0600070205080204" pitchFamily="34" charset="-128"/>
              </a:rPr>
              <a:t> </a:t>
            </a:r>
            <a:r>
              <a:rPr lang="fr-FR" altLang="fr-FR" sz="1600" dirty="0">
                <a:solidFill>
                  <a:srgbClr val="000099"/>
                </a:solidFill>
                <a:latin typeface="+mj-lt"/>
                <a:ea typeface="ＭＳ Ｐゴシック" panose="020B0600070205080204" pitchFamily="34" charset="-128"/>
              </a:rPr>
              <a:t>Acné médicamenteuse</a:t>
            </a:r>
          </a:p>
          <a:p>
            <a:pPr indent="177800">
              <a:spcBef>
                <a:spcPct val="20000"/>
              </a:spcBef>
              <a:buFont typeface="Arial" panose="020B0604020202020204" pitchFamily="34" charset="0"/>
              <a:buNone/>
              <a:defRPr/>
            </a:pPr>
            <a:r>
              <a:rPr lang="fr-FR" altLang="fr-FR" sz="1600" dirty="0">
                <a:solidFill>
                  <a:schemeClr val="accent2"/>
                </a:solidFill>
                <a:latin typeface="+mj-lt"/>
                <a:ea typeface="ＭＳ Ｐゴシック" panose="020B0600070205080204" pitchFamily="34" charset="-128"/>
              </a:rPr>
              <a:t> </a:t>
            </a:r>
            <a:r>
              <a:rPr lang="fr-FR" altLang="fr-FR" sz="1600" b="1" dirty="0">
                <a:solidFill>
                  <a:srgbClr val="000099"/>
                </a:solidFill>
                <a:latin typeface="+mj-lt"/>
                <a:ea typeface="ＭＳ Ｐゴシック" panose="020B0600070205080204" pitchFamily="34" charset="-128"/>
              </a:rPr>
              <a:t>Acné pustuleuse et indurée au niveau</a:t>
            </a:r>
          </a:p>
          <a:p>
            <a:pPr indent="177800">
              <a:spcBef>
                <a:spcPct val="20000"/>
              </a:spcBef>
              <a:buFont typeface="Arial" panose="020B0604020202020204" pitchFamily="34" charset="0"/>
              <a:buNone/>
              <a:defRPr/>
            </a:pPr>
            <a:r>
              <a:rPr lang="fr-FR" altLang="fr-FR" sz="1600" b="1" dirty="0">
                <a:solidFill>
                  <a:srgbClr val="000099"/>
                </a:solidFill>
                <a:latin typeface="+mj-lt"/>
                <a:ea typeface="ＭＳ Ｐゴシック" panose="020B0600070205080204" pitchFamily="34" charset="-128"/>
              </a:rPr>
              <a:t> du visage, de la poitrine, du dos</a:t>
            </a:r>
          </a:p>
          <a:p>
            <a:pPr indent="177800">
              <a:spcBef>
                <a:spcPct val="20000"/>
              </a:spcBef>
              <a:buFont typeface="Arial" panose="020B0604020202020204" pitchFamily="34" charset="0"/>
              <a:buNone/>
              <a:defRPr/>
            </a:pPr>
            <a:r>
              <a:rPr lang="fr-FR" altLang="fr-FR" sz="1600" dirty="0">
                <a:solidFill>
                  <a:srgbClr val="000099"/>
                </a:solidFill>
                <a:latin typeface="+mj-lt"/>
                <a:ea typeface="ＭＳ Ｐゴシック" panose="020B0600070205080204" pitchFamily="34" charset="-128"/>
              </a:rPr>
              <a:t> Éruptions </a:t>
            </a:r>
            <a:r>
              <a:rPr lang="fr-FR" altLang="fr-FR" sz="1600" dirty="0" err="1">
                <a:solidFill>
                  <a:srgbClr val="000099"/>
                </a:solidFill>
                <a:latin typeface="+mj-lt"/>
                <a:ea typeface="ＭＳ Ｐゴシック" panose="020B0600070205080204" pitchFamily="34" charset="-128"/>
              </a:rPr>
              <a:t>papulo</a:t>
            </a:r>
            <a:r>
              <a:rPr lang="fr-FR" altLang="fr-FR" sz="1600" dirty="0">
                <a:solidFill>
                  <a:srgbClr val="000099"/>
                </a:solidFill>
                <a:latin typeface="+mj-lt"/>
                <a:ea typeface="ＭＳ Ｐゴシック" panose="020B0600070205080204" pitchFamily="34" charset="-128"/>
              </a:rPr>
              <a:t>-pustuleuses ; séborrhée</a:t>
            </a:r>
          </a:p>
        </p:txBody>
      </p:sp>
      <p:pic>
        <p:nvPicPr>
          <p:cNvPr id="392200" name="Image 5" descr="KALIUM BROMATUM Rosacée Odile Fleu.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2049" y="3771832"/>
            <a:ext cx="4857217" cy="296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contenu 2">
            <a:extLst>
              <a:ext uri="{FF2B5EF4-FFF2-40B4-BE49-F238E27FC236}">
                <a16:creationId xmlns:a16="http://schemas.microsoft.com/office/drawing/2014/main" id="{C36B86EC-54A1-402A-B65C-F303EA5740D3}"/>
              </a:ext>
            </a:extLst>
          </p:cNvPr>
          <p:cNvSpPr>
            <a:spLocks/>
          </p:cNvSpPr>
          <p:nvPr/>
        </p:nvSpPr>
        <p:spPr bwMode="auto">
          <a:xfrm>
            <a:off x="3503613" y="2061543"/>
            <a:ext cx="5183187" cy="28733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defRPr/>
            </a:pPr>
            <a:r>
              <a:rPr lang="fr-FR" altLang="fr-FR" u="sng" dirty="0">
                <a:solidFill>
                  <a:srgbClr val="FF0000"/>
                </a:solidFill>
                <a:latin typeface="+mj-lt"/>
                <a:ea typeface="ＭＳ Ｐゴシック" panose="020B0600070205080204" pitchFamily="34" charset="-128"/>
              </a:rPr>
              <a:t>En complément d’un avis médical dermato</a:t>
            </a:r>
          </a:p>
        </p:txBody>
      </p:sp>
      <p:sp>
        <p:nvSpPr>
          <p:cNvPr id="13" name="ZoneTexte 12">
            <a:extLst>
              <a:ext uri="{FF2B5EF4-FFF2-40B4-BE49-F238E27FC236}">
                <a16:creationId xmlns:a16="http://schemas.microsoft.com/office/drawing/2014/main" id="{65F8A866-1959-490F-870E-93526B839014}"/>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4" name="Rectangle 11">
            <a:extLst>
              <a:ext uri="{FF2B5EF4-FFF2-40B4-BE49-F238E27FC236}">
                <a16:creationId xmlns:a16="http://schemas.microsoft.com/office/drawing/2014/main" id="{796DC926-7090-4AF4-958A-3BF9AD52436D}"/>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15" name="Espace réservé du contenu 2">
            <a:extLst>
              <a:ext uri="{FF2B5EF4-FFF2-40B4-BE49-F238E27FC236}">
                <a16:creationId xmlns:a16="http://schemas.microsoft.com/office/drawing/2014/main" id="{ECBA9282-3A4E-43B3-9854-34A959913EEA}"/>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Folliculite médicamenteuse</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par>
                                <p:cTn id="8" presetID="10" presetClass="entr" presetSubtype="0" fill="hold" nodeType="withEffect">
                                  <p:stCondLst>
                                    <p:cond delay="0"/>
                                  </p:stCondLst>
                                  <p:childTnLst>
                                    <p:set>
                                      <p:cBhvr>
                                        <p:cTn id="9" dur="1" fill="hold">
                                          <p:stCondLst>
                                            <p:cond delay="0"/>
                                          </p:stCondLst>
                                        </p:cTn>
                                        <p:tgtEl>
                                          <p:spTgt spid="392200"/>
                                        </p:tgtEl>
                                        <p:attrNameLst>
                                          <p:attrName>style.visibility</p:attrName>
                                        </p:attrNameLst>
                                      </p:cBhvr>
                                      <p:to>
                                        <p:strVal val="visible"/>
                                      </p:to>
                                    </p:set>
                                    <p:animEffect transition="in" filter="fade">
                                      <p:cBhvr>
                                        <p:cTn id="10" dur="1000"/>
                                        <p:tgtEl>
                                          <p:spTgt spid="39220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2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5" grpId="0" animBg="1"/>
      <p:bldP spid="39219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3" name="Text Box 8"/>
          <p:cNvSpPr txBox="1">
            <a:spLocks noChangeArrowheads="1"/>
          </p:cNvSpPr>
          <p:nvPr/>
        </p:nvSpPr>
        <p:spPr bwMode="auto">
          <a:xfrm>
            <a:off x="7938035" y="2780928"/>
            <a:ext cx="3168650" cy="735013"/>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Sulfur</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iodatum</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endParaRPr lang="fr-FR" altLang="fr-FR" b="1" dirty="0">
              <a:solidFill>
                <a:srgbClr val="000099"/>
              </a:solidFill>
              <a:latin typeface="+mj-lt"/>
              <a:ea typeface="ＭＳ Ｐゴシック" panose="020B0600070205080204" pitchFamily="34" charset="-128"/>
            </a:endParaRPr>
          </a:p>
        </p:txBody>
      </p:sp>
      <p:sp>
        <p:nvSpPr>
          <p:cNvPr id="394244" name="Espace réservé du contenu 2"/>
          <p:cNvSpPr>
            <a:spLocks/>
          </p:cNvSpPr>
          <p:nvPr/>
        </p:nvSpPr>
        <p:spPr bwMode="auto">
          <a:xfrm>
            <a:off x="779957" y="2579516"/>
            <a:ext cx="5194300" cy="1008063"/>
          </a:xfrm>
          <a:prstGeom prst="rect">
            <a:avLst/>
          </a:prstGeom>
          <a:no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20000"/>
              </a:spcBef>
              <a:buClr>
                <a:srgbClr val="33CC33"/>
              </a:buClr>
              <a:buFontTx/>
              <a:buBlip>
                <a:blip r:embed="rId3"/>
              </a:buBlip>
              <a:defRPr/>
            </a:pPr>
            <a:r>
              <a:rPr lang="fr-FR" altLang="fr-FR" sz="1600" dirty="0">
                <a:solidFill>
                  <a:schemeClr val="accent2"/>
                </a:solidFill>
                <a:latin typeface="+mj-lt"/>
                <a:ea typeface="ＭＳ Ｐゴシック" panose="020B0600070205080204" pitchFamily="34" charset="-128"/>
              </a:rPr>
              <a:t> </a:t>
            </a:r>
            <a:r>
              <a:rPr lang="fr-FR" altLang="fr-FR" sz="1600" b="1" dirty="0">
                <a:solidFill>
                  <a:srgbClr val="000099"/>
                </a:solidFill>
                <a:latin typeface="+mj-lt"/>
                <a:ea typeface="ＭＳ Ｐゴシック" panose="020B0600070205080204" pitchFamily="34" charset="-128"/>
              </a:rPr>
              <a:t>Inflammation cutanée</a:t>
            </a:r>
          </a:p>
          <a:p>
            <a:pPr indent="266700">
              <a:lnSpc>
                <a:spcPct val="110000"/>
              </a:lnSpc>
              <a:spcBef>
                <a:spcPct val="20000"/>
              </a:spcBef>
              <a:buFont typeface="Arial" panose="020B0604020202020204" pitchFamily="34" charset="0"/>
              <a:buNone/>
              <a:defRPr/>
            </a:pPr>
            <a:r>
              <a:rPr lang="fr-FR" altLang="fr-FR" sz="1600" dirty="0">
                <a:solidFill>
                  <a:srgbClr val="000099"/>
                </a:solidFill>
                <a:latin typeface="+mj-lt"/>
                <a:ea typeface="ＭＳ Ｐゴシック" panose="020B0600070205080204" pitchFamily="34" charset="-128"/>
              </a:rPr>
              <a:t> Acné papuleuse du front et du dos</a:t>
            </a:r>
          </a:p>
          <a:p>
            <a:pPr indent="266700">
              <a:lnSpc>
                <a:spcPct val="110000"/>
              </a:lnSpc>
              <a:spcBef>
                <a:spcPct val="20000"/>
              </a:spcBef>
              <a:buFont typeface="Arial" panose="020B0604020202020204" pitchFamily="34" charset="0"/>
              <a:buNone/>
              <a:defRPr/>
            </a:pPr>
            <a:r>
              <a:rPr lang="fr-FR" altLang="fr-FR" sz="1600" dirty="0">
                <a:solidFill>
                  <a:srgbClr val="000099"/>
                </a:solidFill>
                <a:latin typeface="+mj-lt"/>
                <a:ea typeface="ＭＳ Ｐゴシック" panose="020B0600070205080204" pitchFamily="34" charset="-128"/>
              </a:rPr>
              <a:t> Folliculite</a:t>
            </a:r>
          </a:p>
        </p:txBody>
      </p:sp>
      <p:pic>
        <p:nvPicPr>
          <p:cNvPr id="394248" name="Picture 8" descr="acné sulfur i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619" y="3057594"/>
            <a:ext cx="30892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contenu 2">
            <a:extLst>
              <a:ext uri="{FF2B5EF4-FFF2-40B4-BE49-F238E27FC236}">
                <a16:creationId xmlns:a16="http://schemas.microsoft.com/office/drawing/2014/main" id="{9372F3AF-DC5A-4488-AE81-D6ECFC51CD20}"/>
              </a:ext>
            </a:extLst>
          </p:cNvPr>
          <p:cNvSpPr>
            <a:spLocks/>
          </p:cNvSpPr>
          <p:nvPr/>
        </p:nvSpPr>
        <p:spPr bwMode="auto">
          <a:xfrm>
            <a:off x="3503613" y="2061543"/>
            <a:ext cx="5183187" cy="28733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defRPr/>
            </a:pPr>
            <a:r>
              <a:rPr lang="fr-FR" altLang="fr-FR" u="sng" dirty="0">
                <a:solidFill>
                  <a:srgbClr val="FF0000"/>
                </a:solidFill>
                <a:latin typeface="+mj-lt"/>
                <a:ea typeface="ＭＳ Ｐゴシック" panose="020B0600070205080204" pitchFamily="34" charset="-128"/>
              </a:rPr>
              <a:t>En complément d’un avis médical dermato</a:t>
            </a:r>
          </a:p>
        </p:txBody>
      </p:sp>
      <p:sp>
        <p:nvSpPr>
          <p:cNvPr id="11" name="ZoneTexte 10">
            <a:extLst>
              <a:ext uri="{FF2B5EF4-FFF2-40B4-BE49-F238E27FC236}">
                <a16:creationId xmlns:a16="http://schemas.microsoft.com/office/drawing/2014/main" id="{DDF333FD-BA1D-4648-8A68-C8176228D216}"/>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2" name="Rectangle 11">
            <a:extLst>
              <a:ext uri="{FF2B5EF4-FFF2-40B4-BE49-F238E27FC236}">
                <a16:creationId xmlns:a16="http://schemas.microsoft.com/office/drawing/2014/main" id="{53E70DF5-9501-4597-857B-B08EF0AD1BCE}"/>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13" name="Espace réservé du contenu 2">
            <a:extLst>
              <a:ext uri="{FF2B5EF4-FFF2-40B4-BE49-F238E27FC236}">
                <a16:creationId xmlns:a16="http://schemas.microsoft.com/office/drawing/2014/main" id="{7268ECEE-FEB3-40CC-BBE7-8C4A7E7FD62A}"/>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Folliculite médicamenteuse</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4244"/>
                                        </p:tgtEl>
                                        <p:attrNameLst>
                                          <p:attrName>style.visibility</p:attrName>
                                        </p:attrNameLst>
                                      </p:cBhvr>
                                      <p:to>
                                        <p:strVal val="visible"/>
                                      </p:to>
                                    </p:set>
                                    <p:animEffect transition="in" filter="fade">
                                      <p:cBhvr>
                                        <p:cTn id="7" dur="1000"/>
                                        <p:tgtEl>
                                          <p:spTgt spid="394244"/>
                                        </p:tgtEl>
                                      </p:cBhvr>
                                    </p:animEffect>
                                  </p:childTnLst>
                                </p:cTn>
                              </p:par>
                              <p:par>
                                <p:cTn id="8" presetID="10" presetClass="entr" presetSubtype="0" fill="hold" nodeType="withEffect">
                                  <p:stCondLst>
                                    <p:cond delay="0"/>
                                  </p:stCondLst>
                                  <p:childTnLst>
                                    <p:set>
                                      <p:cBhvr>
                                        <p:cTn id="9" dur="1" fill="hold">
                                          <p:stCondLst>
                                            <p:cond delay="0"/>
                                          </p:stCondLst>
                                        </p:cTn>
                                        <p:tgtEl>
                                          <p:spTgt spid="394248"/>
                                        </p:tgtEl>
                                        <p:attrNameLst>
                                          <p:attrName>style.visibility</p:attrName>
                                        </p:attrNameLst>
                                      </p:cBhvr>
                                      <p:to>
                                        <p:strVal val="visible"/>
                                      </p:to>
                                    </p:set>
                                    <p:animEffect transition="in" filter="fade">
                                      <p:cBhvr>
                                        <p:cTn id="10" dur="1000"/>
                                        <p:tgtEl>
                                          <p:spTgt spid="39424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4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3" grpId="0" animBg="1"/>
      <p:bldP spid="39424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u contenu 2"/>
          <p:cNvSpPr>
            <a:spLocks noGrp="1"/>
          </p:cNvSpPr>
          <p:nvPr>
            <p:ph idx="4294967295"/>
          </p:nvPr>
        </p:nvSpPr>
        <p:spPr bwMode="auto">
          <a:xfrm>
            <a:off x="779957" y="2198516"/>
            <a:ext cx="5483225" cy="870443"/>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10000"/>
              </a:lnSpc>
              <a:buClr>
                <a:srgbClr val="33CC33"/>
              </a:buClr>
              <a:buFontTx/>
              <a:buBlip>
                <a:blip r:embed="rId3"/>
              </a:buBlip>
            </a:pPr>
            <a:r>
              <a:rPr lang="fr-FR" altLang="fr-FR" sz="1600" b="1" dirty="0">
                <a:solidFill>
                  <a:srgbClr val="000099"/>
                </a:solidFill>
                <a:ea typeface="ＭＳ Ｐゴシック" panose="020B0600070205080204" pitchFamily="34" charset="-128"/>
                <a:cs typeface="Arial" panose="020B0604020202020204" pitchFamily="34" charset="0"/>
              </a:rPr>
              <a:t>Grande sécheresse de la peau et des muqueuses</a:t>
            </a:r>
            <a:r>
              <a:rPr lang="fr-FR" altLang="fr-FR" sz="1600" dirty="0">
                <a:solidFill>
                  <a:srgbClr val="000099"/>
                </a:solidFill>
                <a:ea typeface="ＭＳ Ｐゴシック" panose="020B0600070205080204" pitchFamily="34" charset="-128"/>
                <a:cs typeface="Arial" panose="020B0604020202020204" pitchFamily="34" charset="0"/>
              </a:rPr>
              <a:t>,  surtout de la bouche, </a:t>
            </a:r>
            <a:r>
              <a:rPr lang="fr-FR" altLang="fr-FR" sz="1600" b="1" dirty="0">
                <a:solidFill>
                  <a:srgbClr val="000099"/>
                </a:solidFill>
                <a:ea typeface="ＭＳ Ｐゴシック" panose="020B0600070205080204" pitchFamily="34" charset="-128"/>
                <a:cs typeface="Arial" panose="020B0604020202020204" pitchFamily="34" charset="0"/>
              </a:rPr>
              <a:t>salive épaisse</a:t>
            </a:r>
          </a:p>
          <a:p>
            <a:pPr eaLnBrk="1" hangingPunct="1">
              <a:lnSpc>
                <a:spcPct val="80000"/>
              </a:lnSpc>
              <a:buClr>
                <a:srgbClr val="33CC33"/>
              </a:buClr>
              <a:buFontTx/>
              <a:buNone/>
            </a:pPr>
            <a:r>
              <a:rPr lang="fr-FR" altLang="fr-FR" sz="1600" b="1" dirty="0">
                <a:solidFill>
                  <a:srgbClr val="000099"/>
                </a:solidFill>
                <a:ea typeface="ＭＳ Ｐゴシック" panose="020B0600070205080204" pitchFamily="34" charset="-128"/>
                <a:cs typeface="Arial" panose="020B0604020202020204" pitchFamily="34" charset="0"/>
              </a:rPr>
              <a:t>      Absence de soif</a:t>
            </a:r>
          </a:p>
          <a:p>
            <a:pPr eaLnBrk="1" hangingPunct="1">
              <a:lnSpc>
                <a:spcPct val="80000"/>
              </a:lnSpc>
              <a:buFontTx/>
              <a:buNone/>
            </a:pPr>
            <a:endParaRPr lang="fr-FR" altLang="fr-FR" sz="1600" dirty="0">
              <a:solidFill>
                <a:srgbClr val="000099"/>
              </a:solidFill>
              <a:ea typeface="ＭＳ Ｐゴシック" panose="020B0600070205080204" pitchFamily="34" charset="-128"/>
              <a:cs typeface="Arial" panose="020B0604020202020204" pitchFamily="34" charset="0"/>
            </a:endParaRPr>
          </a:p>
        </p:txBody>
      </p:sp>
      <p:sp>
        <p:nvSpPr>
          <p:cNvPr id="147459" name="Text Box 4"/>
          <p:cNvSpPr txBox="1">
            <a:spLocks noChangeArrowheads="1"/>
          </p:cNvSpPr>
          <p:nvPr/>
        </p:nvSpPr>
        <p:spPr bwMode="auto">
          <a:xfrm>
            <a:off x="8139038" y="2246937"/>
            <a:ext cx="2968770" cy="673100"/>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lnSpc>
                <a:spcPct val="80000"/>
              </a:lnSpc>
              <a:spcBef>
                <a:spcPct val="20000"/>
              </a:spcBef>
              <a:buFont typeface="Arial" panose="020B0604020202020204" pitchFamily="34" charset="0"/>
              <a:buNone/>
              <a:defRPr/>
            </a:pPr>
            <a:r>
              <a:rPr lang="fr-FR" altLang="fr-FR" b="1" dirty="0" err="1">
                <a:solidFill>
                  <a:srgbClr val="000099"/>
                </a:solidFill>
                <a:latin typeface="+mj-lt"/>
                <a:ea typeface="ＭＳ Ｐゴシック" panose="020B0600070205080204" pitchFamily="34" charset="-128"/>
              </a:rPr>
              <a:t>Nux</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moschata</a:t>
            </a:r>
            <a:r>
              <a:rPr lang="fr-FR" altLang="fr-FR" b="1" dirty="0">
                <a:solidFill>
                  <a:srgbClr val="000099"/>
                </a:solidFill>
                <a:latin typeface="+mj-lt"/>
                <a:ea typeface="ＭＳ Ｐゴシック" panose="020B0600070205080204" pitchFamily="34" charset="-128"/>
              </a:rPr>
              <a:t> 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endParaRPr lang="fr-FR" altLang="fr-FR" b="1" dirty="0">
              <a:solidFill>
                <a:srgbClr val="000099"/>
              </a:solidFill>
              <a:latin typeface="+mj-lt"/>
              <a:ea typeface="ＭＳ Ｐゴシック" panose="020B0600070205080204" pitchFamily="34" charset="-128"/>
            </a:endParaRPr>
          </a:p>
        </p:txBody>
      </p:sp>
      <p:sp>
        <p:nvSpPr>
          <p:cNvPr id="147460" name="Text Box 5"/>
          <p:cNvSpPr txBox="1">
            <a:spLocks noChangeArrowheads="1"/>
          </p:cNvSpPr>
          <p:nvPr/>
        </p:nvSpPr>
        <p:spPr bwMode="auto">
          <a:xfrm>
            <a:off x="8139037" y="3284301"/>
            <a:ext cx="2968770" cy="674687"/>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lnSpc>
                <a:spcPct val="80000"/>
              </a:lnSpc>
              <a:spcBef>
                <a:spcPct val="20000"/>
              </a:spcBef>
              <a:buFont typeface="Arial" panose="020B0604020202020204" pitchFamily="34" charset="0"/>
              <a:buNone/>
              <a:defRPr/>
            </a:pPr>
            <a:r>
              <a:rPr lang="fr-FR" altLang="fr-FR" b="1" dirty="0">
                <a:solidFill>
                  <a:srgbClr val="000099"/>
                </a:solidFill>
                <a:latin typeface="+mj-lt"/>
                <a:ea typeface="ＭＳ Ｐゴシック" panose="020B0600070205080204" pitchFamily="34" charset="-128"/>
              </a:rPr>
              <a:t>Alumina 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endParaRPr lang="fr-FR" altLang="fr-FR" b="1" dirty="0">
              <a:solidFill>
                <a:srgbClr val="000099"/>
              </a:solidFill>
              <a:latin typeface="+mj-lt"/>
              <a:ea typeface="ＭＳ Ｐゴシック" panose="020B0600070205080204" pitchFamily="34" charset="-128"/>
            </a:endParaRPr>
          </a:p>
        </p:txBody>
      </p:sp>
      <p:sp>
        <p:nvSpPr>
          <p:cNvPr id="147461" name="Text Box 6"/>
          <p:cNvSpPr txBox="1">
            <a:spLocks noChangeArrowheads="1"/>
          </p:cNvSpPr>
          <p:nvPr/>
        </p:nvSpPr>
        <p:spPr bwMode="auto">
          <a:xfrm>
            <a:off x="8139036" y="4323252"/>
            <a:ext cx="2968769" cy="673100"/>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lnSpc>
                <a:spcPct val="80000"/>
              </a:lnSpc>
              <a:spcBef>
                <a:spcPct val="20000"/>
              </a:spcBef>
              <a:buFont typeface="Arial" panose="020B0604020202020204" pitchFamily="34" charset="0"/>
              <a:buNone/>
              <a:defRPr/>
            </a:pPr>
            <a:r>
              <a:rPr lang="fr-FR" altLang="fr-FR" b="1" dirty="0" err="1">
                <a:solidFill>
                  <a:srgbClr val="000099"/>
                </a:solidFill>
                <a:latin typeface="+mj-lt"/>
                <a:ea typeface="ＭＳ Ｐゴシック" panose="020B0600070205080204" pitchFamily="34" charset="-128"/>
              </a:rPr>
              <a:t>Bryonia</a:t>
            </a:r>
            <a:r>
              <a:rPr lang="fr-FR" altLang="fr-FR" b="1" dirty="0">
                <a:solidFill>
                  <a:srgbClr val="000099"/>
                </a:solidFill>
                <a:latin typeface="+mj-lt"/>
                <a:ea typeface="ＭＳ Ｐゴシック" panose="020B0600070205080204" pitchFamily="34" charset="-128"/>
              </a:rPr>
              <a:t> 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endParaRPr lang="fr-FR" altLang="fr-FR" b="1" dirty="0">
              <a:solidFill>
                <a:srgbClr val="000099"/>
              </a:solidFill>
              <a:latin typeface="+mj-lt"/>
              <a:ea typeface="ＭＳ Ｐゴシック" panose="020B0600070205080204" pitchFamily="34" charset="-128"/>
            </a:endParaRPr>
          </a:p>
        </p:txBody>
      </p:sp>
      <p:sp>
        <p:nvSpPr>
          <p:cNvPr id="147462" name="Espace réservé du contenu 2"/>
          <p:cNvSpPr>
            <a:spLocks/>
          </p:cNvSpPr>
          <p:nvPr/>
        </p:nvSpPr>
        <p:spPr bwMode="auto">
          <a:xfrm>
            <a:off x="779957" y="3195638"/>
            <a:ext cx="50419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Sécheresse</a:t>
            </a:r>
            <a:r>
              <a:rPr lang="fr-FR" altLang="fr-FR" sz="1600" dirty="0">
                <a:solidFill>
                  <a:srgbClr val="000099"/>
                </a:solidFill>
                <a:latin typeface="Arial" panose="020B0604020202020204" pitchFamily="34" charset="0"/>
                <a:ea typeface="ＭＳ Ｐゴシック" panose="020B0600070205080204" pitchFamily="34" charset="-128"/>
              </a:rPr>
              <a:t> de la peau et de toutes les  muqueuses  (sauf parfois la muqueuse vaginale)</a:t>
            </a:r>
          </a:p>
          <a:p>
            <a:pPr eaLnBrk="0" hangingPunct="0">
              <a:lnSpc>
                <a:spcPct val="110000"/>
              </a:lnSpc>
              <a:spcBef>
                <a:spcPct val="20000"/>
              </a:spcBef>
              <a:buFont typeface="Arial" panose="020B0604020202020204" pitchFamily="34" charset="0"/>
              <a:buNone/>
            </a:pPr>
            <a:r>
              <a:rPr lang="fr-FR" altLang="fr-FR" sz="1600" b="1" dirty="0">
                <a:solidFill>
                  <a:srgbClr val="000099"/>
                </a:solidFill>
                <a:latin typeface="Arial" panose="020B0604020202020204" pitchFamily="34" charset="0"/>
                <a:ea typeface="ＭＳ Ｐゴシック" panose="020B0600070205080204" pitchFamily="34" charset="-128"/>
              </a:rPr>
              <a:t>     Constipation par inertie rectale</a:t>
            </a:r>
          </a:p>
          <a:p>
            <a:pPr eaLnBrk="0" hangingPunct="0">
              <a:lnSpc>
                <a:spcPct val="80000"/>
              </a:lnSpc>
              <a:spcBef>
                <a:spcPct val="20000"/>
              </a:spcBef>
              <a:buFont typeface="Arial" panose="020B0604020202020204" pitchFamily="34" charset="0"/>
              <a:buNone/>
            </a:pPr>
            <a:endParaRPr lang="fr-FR" altLang="fr-FR" sz="1600" dirty="0">
              <a:solidFill>
                <a:srgbClr val="000099"/>
              </a:solidFill>
              <a:latin typeface="Arial" panose="020B0604020202020204" pitchFamily="34" charset="0"/>
              <a:ea typeface="ＭＳ Ｐゴシック" panose="020B0600070205080204" pitchFamily="34" charset="-128"/>
            </a:endParaRPr>
          </a:p>
        </p:txBody>
      </p:sp>
      <p:sp>
        <p:nvSpPr>
          <p:cNvPr id="147463" name="Espace réservé du contenu 2"/>
          <p:cNvSpPr>
            <a:spLocks/>
          </p:cNvSpPr>
          <p:nvPr/>
        </p:nvSpPr>
        <p:spPr bwMode="auto">
          <a:xfrm>
            <a:off x="811278" y="4370183"/>
            <a:ext cx="54832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Grande sécheresse des muqueuses avec soif vive</a:t>
            </a:r>
            <a:r>
              <a:rPr lang="fr-FR" altLang="fr-FR" sz="1600" dirty="0">
                <a:solidFill>
                  <a:srgbClr val="000099"/>
                </a:solidFill>
                <a:latin typeface="Arial" panose="020B0604020202020204" pitchFamily="34" charset="0"/>
                <a:ea typeface="ＭＳ Ｐゴシック" panose="020B0600070205080204" pitchFamily="34" charset="-128"/>
              </a:rPr>
              <a:t> </a:t>
            </a:r>
          </a:p>
          <a:p>
            <a:pPr eaLnBrk="0" hangingPunct="0">
              <a:lnSpc>
                <a:spcPct val="110000"/>
              </a:lnSpc>
              <a:spcBef>
                <a:spcPct val="20000"/>
              </a:spcBef>
              <a:buClr>
                <a:srgbClr val="33CC33"/>
              </a:buClr>
            </a:pPr>
            <a:r>
              <a:rPr lang="fr-FR" altLang="fr-FR" sz="1600" dirty="0">
                <a:solidFill>
                  <a:srgbClr val="000099"/>
                </a:solidFill>
                <a:latin typeface="Arial" panose="020B0604020202020204" pitchFamily="34" charset="0"/>
                <a:ea typeface="ＭＳ Ｐゴシック" panose="020B0600070205080204" pitchFamily="34" charset="-128"/>
              </a:rPr>
              <a:t>     Constipation avec grosses selles dures sèches</a:t>
            </a:r>
          </a:p>
        </p:txBody>
      </p:sp>
      <p:sp>
        <p:nvSpPr>
          <p:cNvPr id="12" name="ZoneTexte 11">
            <a:extLst>
              <a:ext uri="{FF2B5EF4-FFF2-40B4-BE49-F238E27FC236}">
                <a16:creationId xmlns:a16="http://schemas.microsoft.com/office/drawing/2014/main" id="{7EE501A7-CB53-4EEB-947A-78C20E5A1602}"/>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3.6. Immunothérapie et thérapies ciblées</a:t>
            </a:r>
          </a:p>
        </p:txBody>
      </p:sp>
      <p:sp>
        <p:nvSpPr>
          <p:cNvPr id="13" name="Rectangle 12">
            <a:extLst>
              <a:ext uri="{FF2B5EF4-FFF2-40B4-BE49-F238E27FC236}">
                <a16:creationId xmlns:a16="http://schemas.microsoft.com/office/drawing/2014/main" id="{C35844EB-7C95-4499-90FE-AF5ABB357A2A}"/>
              </a:ext>
            </a:extLst>
          </p:cNvPr>
          <p:cNvSpPr>
            <a:spLocks noChangeArrowheads="1"/>
          </p:cNvSpPr>
          <p:nvPr/>
        </p:nvSpPr>
        <p:spPr bwMode="auto">
          <a:xfrm>
            <a:off x="2397125" y="1012666"/>
            <a:ext cx="2659959"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Troubles cutanés</a:t>
            </a:r>
          </a:p>
        </p:txBody>
      </p:sp>
      <p:sp>
        <p:nvSpPr>
          <p:cNvPr id="14" name="Espace réservé du contenu 2">
            <a:extLst>
              <a:ext uri="{FF2B5EF4-FFF2-40B4-BE49-F238E27FC236}">
                <a16:creationId xmlns:a16="http://schemas.microsoft.com/office/drawing/2014/main" id="{A9C3D9CA-3C4C-4CD7-A9A3-FFBD1DA3EAFB}"/>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Sécheresse des muqueuses</a:t>
            </a:r>
          </a:p>
          <a:p>
            <a:pPr marL="0" indent="0" defTabSz="914377" fontAlgn="auto">
              <a:spcBef>
                <a:spcPts val="0"/>
              </a:spcBef>
              <a:spcAft>
                <a:spcPts val="0"/>
              </a:spcAft>
              <a:buFontTx/>
              <a:buNone/>
              <a:defRPr/>
            </a:pPr>
            <a:endParaRPr lang="fr-FR" dirty="0">
              <a:solidFill>
                <a:srgbClr val="000000"/>
              </a:solidFill>
            </a:endParaRPr>
          </a:p>
        </p:txBody>
      </p:sp>
      <p:sp>
        <p:nvSpPr>
          <p:cNvPr id="17" name="Text Box 6">
            <a:extLst>
              <a:ext uri="{FF2B5EF4-FFF2-40B4-BE49-F238E27FC236}">
                <a16:creationId xmlns:a16="http://schemas.microsoft.com/office/drawing/2014/main" id="{04D0D7B2-A056-4B8A-86BB-A8C67315B800}"/>
              </a:ext>
            </a:extLst>
          </p:cNvPr>
          <p:cNvSpPr txBox="1">
            <a:spLocks noChangeArrowheads="1"/>
          </p:cNvSpPr>
          <p:nvPr/>
        </p:nvSpPr>
        <p:spPr bwMode="auto">
          <a:xfrm>
            <a:off x="7932205" y="5360616"/>
            <a:ext cx="3175604" cy="662309"/>
          </a:xfrm>
          <a:prstGeom prst="roundRect">
            <a:avLst/>
          </a:prstGeom>
          <a:noFill/>
          <a:ln w="9525">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lnSpc>
                <a:spcPct val="80000"/>
              </a:lnSpc>
              <a:spcBef>
                <a:spcPct val="20000"/>
              </a:spcBef>
              <a:buFont typeface="Arial" panose="020B0604020202020204" pitchFamily="34" charset="0"/>
              <a:buNone/>
              <a:defRPr/>
            </a:pPr>
            <a:r>
              <a:rPr lang="fr-FR" altLang="fr-FR" b="1" dirty="0">
                <a:solidFill>
                  <a:srgbClr val="000099"/>
                </a:solidFill>
                <a:latin typeface="+mj-lt"/>
                <a:ea typeface="ＭＳ Ｐゴシック" panose="020B0600070205080204" pitchFamily="34" charset="-128"/>
              </a:rPr>
              <a:t>Natrum </a:t>
            </a:r>
            <a:r>
              <a:rPr lang="fr-FR" altLang="fr-FR" b="1" dirty="0" err="1">
                <a:solidFill>
                  <a:srgbClr val="000099"/>
                </a:solidFill>
                <a:latin typeface="+mj-lt"/>
                <a:ea typeface="ＭＳ Ｐゴシック" panose="020B0600070205080204" pitchFamily="34" charset="-128"/>
              </a:rPr>
              <a:t>muriaticum</a:t>
            </a:r>
            <a:r>
              <a:rPr lang="fr-FR" altLang="fr-FR" b="1" dirty="0">
                <a:solidFill>
                  <a:srgbClr val="000099"/>
                </a:solidFill>
                <a:latin typeface="+mj-lt"/>
                <a:ea typeface="ＭＳ Ｐゴシック" panose="020B0600070205080204" pitchFamily="34" charset="-128"/>
              </a:rPr>
              <a:t> 15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par jour</a:t>
            </a:r>
            <a:endParaRPr lang="fr-FR" altLang="fr-FR" b="1" dirty="0">
              <a:solidFill>
                <a:srgbClr val="000099"/>
              </a:solidFill>
              <a:latin typeface="+mj-lt"/>
              <a:ea typeface="ＭＳ Ｐゴシック" panose="020B0600070205080204" pitchFamily="34" charset="-128"/>
            </a:endParaRPr>
          </a:p>
        </p:txBody>
      </p:sp>
      <p:sp>
        <p:nvSpPr>
          <p:cNvPr id="18" name="Espace réservé du contenu 2">
            <a:extLst>
              <a:ext uri="{FF2B5EF4-FFF2-40B4-BE49-F238E27FC236}">
                <a16:creationId xmlns:a16="http://schemas.microsoft.com/office/drawing/2014/main" id="{3AAB4158-64F8-49F2-AA65-EABA85BB986A}"/>
              </a:ext>
            </a:extLst>
          </p:cNvPr>
          <p:cNvSpPr>
            <a:spLocks/>
          </p:cNvSpPr>
          <p:nvPr/>
        </p:nvSpPr>
        <p:spPr bwMode="auto">
          <a:xfrm>
            <a:off x="845347" y="5367304"/>
            <a:ext cx="54832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0" hangingPunct="0">
              <a:lnSpc>
                <a:spcPct val="110000"/>
              </a:lnSpc>
              <a:spcBef>
                <a:spcPct val="20000"/>
              </a:spcBef>
              <a:buClr>
                <a:srgbClr val="33CC33"/>
              </a:buClr>
              <a:buFontTx/>
              <a:buBlip>
                <a:blip r:embed="rId3"/>
              </a:buBlip>
            </a:pPr>
            <a:r>
              <a:rPr lang="fr-FR" altLang="fr-FR" sz="1600" dirty="0">
                <a:solidFill>
                  <a:srgbClr val="000099"/>
                </a:solidFill>
                <a:latin typeface="Arial" panose="020B0604020202020204" pitchFamily="34" charset="0"/>
                <a:ea typeface="ＭＳ Ｐゴシック" panose="020B0600070205080204" pitchFamily="34" charset="-128"/>
              </a:rPr>
              <a:t>Grande </a:t>
            </a:r>
            <a:r>
              <a:rPr lang="fr-FR" altLang="fr-FR" sz="1600" b="1" dirty="0">
                <a:solidFill>
                  <a:srgbClr val="000099"/>
                </a:solidFill>
                <a:latin typeface="Arial" panose="020B0604020202020204" pitchFamily="34" charset="0"/>
                <a:ea typeface="ＭＳ Ｐゴシック" panose="020B0600070205080204" pitchFamily="34" charset="-128"/>
              </a:rPr>
              <a:t>sécheresse</a:t>
            </a:r>
            <a:r>
              <a:rPr lang="fr-FR" altLang="fr-FR" sz="1600" dirty="0">
                <a:solidFill>
                  <a:srgbClr val="000099"/>
                </a:solidFill>
                <a:latin typeface="Arial" panose="020B0604020202020204" pitchFamily="34" charset="0"/>
                <a:ea typeface="ＭＳ Ｐゴシック" panose="020B0600070205080204" pitchFamily="34" charset="-128"/>
              </a:rPr>
              <a:t> des muqueuses, soif vive </a:t>
            </a:r>
          </a:p>
          <a:p>
            <a:pPr eaLnBrk="0" hangingPunct="0">
              <a:lnSpc>
                <a:spcPct val="110000"/>
              </a:lnSpc>
              <a:spcBef>
                <a:spcPct val="20000"/>
              </a:spcBef>
              <a:buClr>
                <a:srgbClr val="33CC33"/>
              </a:buClr>
            </a:pPr>
            <a:r>
              <a:rPr lang="fr-FR" altLang="fr-FR" sz="1600" dirty="0">
                <a:solidFill>
                  <a:srgbClr val="000099"/>
                </a:solidFill>
                <a:latin typeface="Arial" panose="020B0604020202020204" pitchFamily="34" charset="0"/>
                <a:ea typeface="ＭＳ Ｐゴシック" panose="020B0600070205080204" pitchFamily="34" charset="-128"/>
              </a:rPr>
              <a:t>     </a:t>
            </a:r>
            <a:r>
              <a:rPr lang="fr-FR" altLang="fr-FR" sz="1600" b="1" dirty="0">
                <a:solidFill>
                  <a:srgbClr val="000099"/>
                </a:solidFill>
                <a:latin typeface="Arial" panose="020B0604020202020204" pitchFamily="34" charset="0"/>
                <a:ea typeface="ＭＳ Ｐゴシック" panose="020B0600070205080204" pitchFamily="34" charset="-128"/>
              </a:rPr>
              <a:t>Dénutrition</a:t>
            </a:r>
            <a:r>
              <a:rPr lang="fr-FR" altLang="fr-FR" sz="1600" dirty="0">
                <a:solidFill>
                  <a:srgbClr val="000099"/>
                </a:solidFill>
                <a:latin typeface="Arial" panose="020B0604020202020204" pitchFamily="34" charset="0"/>
                <a:ea typeface="ＭＳ Ｐゴシック" panose="020B0600070205080204" pitchFamily="34" charset="-128"/>
              </a:rPr>
              <a:t>, </a:t>
            </a:r>
            <a:r>
              <a:rPr lang="fr-FR" altLang="fr-FR" sz="1600" b="1" dirty="0">
                <a:solidFill>
                  <a:srgbClr val="000099"/>
                </a:solidFill>
                <a:latin typeface="Arial" panose="020B0604020202020204" pitchFamily="34" charset="0"/>
                <a:ea typeface="ＭＳ Ｐゴシック" panose="020B0600070205080204" pitchFamily="34" charset="-128"/>
              </a:rPr>
              <a:t>déshydratation</a:t>
            </a:r>
            <a:r>
              <a:rPr lang="fr-FR" altLang="fr-FR" sz="1600" dirty="0">
                <a:solidFill>
                  <a:srgbClr val="000099"/>
                </a:solidFill>
                <a:latin typeface="Arial" panose="020B0604020202020204" pitchFamily="34" charset="0"/>
                <a:ea typeface="ＭＳ Ｐゴシック" panose="020B0600070205080204" pitchFamily="34" charset="-128"/>
              </a:rPr>
              <a:t>, </a:t>
            </a:r>
            <a:r>
              <a:rPr lang="fr-FR" altLang="fr-FR" sz="1600" b="1" dirty="0">
                <a:solidFill>
                  <a:srgbClr val="000099"/>
                </a:solidFill>
                <a:latin typeface="Arial" panose="020B0604020202020204" pitchFamily="34" charset="0"/>
                <a:ea typeface="ＭＳ Ｐゴシック" panose="020B0600070205080204" pitchFamily="34" charset="-128"/>
              </a:rPr>
              <a:t>dépression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45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458">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745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746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746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746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74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nimBg="1"/>
      <p:bldP spid="147460" grpId="0" animBg="1"/>
      <p:bldP spid="147461" grpId="0" animBg="1"/>
      <p:bldP spid="147462" grpId="0"/>
      <p:bldP spid="147463" grpId="0"/>
      <p:bldP spid="17" grpId="0" animBg="1"/>
      <p:bldP spid="18"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3CC4985E-DF16-4045-A8C1-6D95D6F0B96B}"/>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3.7. Hormonothérapie</a:t>
            </a:r>
          </a:p>
        </p:txBody>
      </p:sp>
      <p:sp>
        <p:nvSpPr>
          <p:cNvPr id="5" name="Rectangle 3">
            <a:extLst>
              <a:ext uri="{FF2B5EF4-FFF2-40B4-BE49-F238E27FC236}">
                <a16:creationId xmlns:a16="http://schemas.microsoft.com/office/drawing/2014/main" id="{D0B55F77-DE92-4751-BF00-39DDFD694F39}"/>
              </a:ext>
            </a:extLst>
          </p:cNvPr>
          <p:cNvSpPr txBox="1">
            <a:spLocks noChangeArrowheads="1"/>
          </p:cNvSpPr>
          <p:nvPr/>
        </p:nvSpPr>
        <p:spPr bwMode="auto">
          <a:xfrm>
            <a:off x="982662" y="1989138"/>
            <a:ext cx="11017993" cy="3455987"/>
          </a:xfrm>
          <a:prstGeom prst="rect">
            <a:avLst/>
          </a:prstGeom>
          <a:no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ct val="30000"/>
              </a:spcBef>
              <a:buClr>
                <a:srgbClr val="33CC33"/>
              </a:buClr>
              <a:buFontTx/>
              <a:buBlip>
                <a:blip r:embed="rId3"/>
              </a:buBlip>
              <a:defRPr/>
            </a:pPr>
            <a:r>
              <a:rPr lang="fr-FR" altLang="fr-FR" sz="2000" b="1" dirty="0">
                <a:solidFill>
                  <a:srgbClr val="000099"/>
                </a:solidFill>
                <a:latin typeface="+mj-lt"/>
              </a:rPr>
              <a:t>HORMONOTHERAPIE :</a:t>
            </a:r>
          </a:p>
          <a:p>
            <a:pPr eaLnBrk="1" hangingPunct="1">
              <a:spcBef>
                <a:spcPct val="30000"/>
              </a:spcBef>
              <a:buFontTx/>
              <a:buNone/>
              <a:defRPr/>
            </a:pPr>
            <a:r>
              <a:rPr lang="fr-FR" altLang="fr-FR" sz="1800" dirty="0">
                <a:solidFill>
                  <a:srgbClr val="000099"/>
                </a:solidFill>
                <a:latin typeface="+mj-lt"/>
              </a:rPr>
              <a:t>    Utilisation d’une hormone ou d’une « antihormone » pour traiter les maladies hormonosensibles</a:t>
            </a:r>
          </a:p>
          <a:p>
            <a:pPr eaLnBrk="1" hangingPunct="1">
              <a:lnSpc>
                <a:spcPct val="90000"/>
              </a:lnSpc>
              <a:spcBef>
                <a:spcPct val="0"/>
              </a:spcBef>
              <a:buFontTx/>
              <a:buNone/>
              <a:defRPr/>
            </a:pPr>
            <a:endParaRPr lang="fr-FR" altLang="fr-FR" sz="2000" dirty="0">
              <a:solidFill>
                <a:srgbClr val="000099"/>
              </a:solidFill>
              <a:latin typeface="+mj-lt"/>
            </a:endParaRPr>
          </a:p>
          <a:p>
            <a:pPr eaLnBrk="1" hangingPunct="1">
              <a:spcBef>
                <a:spcPct val="30000"/>
              </a:spcBef>
              <a:buClr>
                <a:srgbClr val="33CC33"/>
              </a:buClr>
              <a:buFontTx/>
              <a:buBlip>
                <a:blip r:embed="rId3"/>
              </a:buBlip>
              <a:defRPr/>
            </a:pPr>
            <a:r>
              <a:rPr lang="fr-FR" altLang="fr-FR" sz="2000" dirty="0">
                <a:solidFill>
                  <a:srgbClr val="000099"/>
                </a:solidFill>
                <a:latin typeface="+mj-lt"/>
              </a:rPr>
              <a:t>Très utilisées pour les </a:t>
            </a:r>
            <a:r>
              <a:rPr lang="fr-FR" altLang="fr-FR" sz="2000" b="1" dirty="0">
                <a:solidFill>
                  <a:srgbClr val="000099"/>
                </a:solidFill>
                <a:latin typeface="+mj-lt"/>
              </a:rPr>
              <a:t>cancers hormonodépendants </a:t>
            </a:r>
            <a:r>
              <a:rPr lang="fr-FR" altLang="fr-FR" sz="2000" dirty="0">
                <a:solidFill>
                  <a:srgbClr val="000099"/>
                </a:solidFill>
                <a:latin typeface="+mj-lt"/>
              </a:rPr>
              <a:t>: cancer du sein, cancer de la prostate</a:t>
            </a:r>
          </a:p>
          <a:p>
            <a:pPr marL="0" indent="0" eaLnBrk="1" hangingPunct="1">
              <a:spcBef>
                <a:spcPct val="30000"/>
              </a:spcBef>
              <a:buClr>
                <a:srgbClr val="33CC33"/>
              </a:buClr>
              <a:buNone/>
              <a:defRPr/>
            </a:pPr>
            <a:endParaRPr lang="fr-FR" altLang="fr-FR" sz="2000" dirty="0">
              <a:solidFill>
                <a:srgbClr val="000099"/>
              </a:solidFill>
              <a:latin typeface="+mj-lt"/>
            </a:endParaRPr>
          </a:p>
          <a:p>
            <a:pPr eaLnBrk="1" hangingPunct="1">
              <a:spcBef>
                <a:spcPct val="30000"/>
              </a:spcBef>
              <a:buClr>
                <a:srgbClr val="33CC33"/>
              </a:buClr>
              <a:buFontTx/>
              <a:buBlip>
                <a:blip r:embed="rId3"/>
              </a:buBlip>
              <a:defRPr/>
            </a:pPr>
            <a:r>
              <a:rPr lang="fr-FR" altLang="fr-FR" sz="2000" u="sng" dirty="0">
                <a:solidFill>
                  <a:srgbClr val="000099"/>
                </a:solidFill>
                <a:latin typeface="+mj-lt"/>
              </a:rPr>
              <a:t>Effets indésirables </a:t>
            </a:r>
            <a:r>
              <a:rPr lang="fr-FR" altLang="fr-FR" sz="2000" dirty="0">
                <a:solidFill>
                  <a:srgbClr val="000099"/>
                </a:solidFill>
                <a:latin typeface="+mj-lt"/>
              </a:rPr>
              <a:t>: bouffées de chaleurs, douleurs musculosquelettiques</a:t>
            </a:r>
          </a:p>
        </p:txBody>
      </p:sp>
    </p:spTree>
    <p:extLst>
      <p:ext uri="{BB962C8B-B14F-4D97-AF65-F5344CB8AC3E}">
        <p14:creationId xmlns:p14="http://schemas.microsoft.com/office/powerpoint/2010/main" val="352525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3BB862B-02FB-4869-ACBC-4B187DED085D}"/>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3.7. Hormonothérapie</a:t>
            </a:r>
          </a:p>
        </p:txBody>
      </p:sp>
      <p:sp>
        <p:nvSpPr>
          <p:cNvPr id="7" name="Rectangle 6">
            <a:extLst>
              <a:ext uri="{FF2B5EF4-FFF2-40B4-BE49-F238E27FC236}">
                <a16:creationId xmlns:a16="http://schemas.microsoft.com/office/drawing/2014/main" id="{6E57B5C4-11FF-4959-88CC-F58CAF769902}"/>
              </a:ext>
            </a:extLst>
          </p:cNvPr>
          <p:cNvSpPr>
            <a:spLocks noChangeArrowheads="1"/>
          </p:cNvSpPr>
          <p:nvPr/>
        </p:nvSpPr>
        <p:spPr bwMode="auto">
          <a:xfrm>
            <a:off x="2397125" y="1012666"/>
            <a:ext cx="2957861"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Bouffées de chaleur</a:t>
            </a:r>
          </a:p>
        </p:txBody>
      </p:sp>
      <p:sp>
        <p:nvSpPr>
          <p:cNvPr id="8" name="Espace réservé du contenu 2">
            <a:extLst>
              <a:ext uri="{FF2B5EF4-FFF2-40B4-BE49-F238E27FC236}">
                <a16:creationId xmlns:a16="http://schemas.microsoft.com/office/drawing/2014/main" id="{2B85DCED-ED16-4A9F-ABAD-3E7D61AB60D8}"/>
              </a:ext>
            </a:extLst>
          </p:cNvPr>
          <p:cNvSpPr txBox="1">
            <a:spLocks/>
          </p:cNvSpPr>
          <p:nvPr/>
        </p:nvSpPr>
        <p:spPr bwMode="auto">
          <a:xfrm>
            <a:off x="1703388" y="2133600"/>
            <a:ext cx="8220075" cy="3313113"/>
          </a:xfrm>
          <a:prstGeom prst="rect">
            <a:avLst/>
          </a:prstGeom>
          <a:solidFill>
            <a:srgbClr val="FFFFFF"/>
          </a:solid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Clr>
                <a:srgbClr val="33CC33"/>
              </a:buClr>
              <a:buFontTx/>
              <a:buBlip>
                <a:blip r:embed="rId3"/>
              </a:buBlip>
              <a:defRPr/>
            </a:pPr>
            <a:r>
              <a:rPr lang="fr-FR" altLang="fr-FR" sz="2000">
                <a:solidFill>
                  <a:srgbClr val="000099"/>
                </a:solidFill>
                <a:latin typeface="+mj-lt"/>
                <a:ea typeface="ＭＳ Ｐゴシック" panose="020B0600070205080204" pitchFamily="34" charset="-128"/>
                <a:cs typeface="Arial" panose="020B0604020202020204" pitchFamily="34" charset="0"/>
              </a:rPr>
              <a:t>Chimiothérapies </a:t>
            </a:r>
            <a:r>
              <a:rPr lang="fr-FR" altLang="fr-FR" sz="2000">
                <a:solidFill>
                  <a:srgbClr val="000099"/>
                </a:solidFill>
                <a:latin typeface="+mj-lt"/>
                <a:ea typeface="ＭＳ Ｐゴシック" panose="020B0600070205080204" pitchFamily="34" charset="-128"/>
                <a:cs typeface="Arial" panose="020B0604020202020204" pitchFamily="34" charset="0"/>
                <a:sym typeface="Wingdings" panose="05000000000000000000" pitchFamily="2" charset="2"/>
              </a:rPr>
              <a:t></a:t>
            </a:r>
            <a:r>
              <a:rPr lang="fr-FR" altLang="fr-FR" sz="2000">
                <a:solidFill>
                  <a:srgbClr val="000099"/>
                </a:solidFill>
                <a:latin typeface="+mj-lt"/>
                <a:ea typeface="ＭＳ Ｐゴシック" panose="020B0600070205080204" pitchFamily="34" charset="-128"/>
                <a:cs typeface="Arial" panose="020B0604020202020204" pitchFamily="34" charset="0"/>
              </a:rPr>
              <a:t> aménorrhée, voire ménopause précoce</a:t>
            </a:r>
          </a:p>
          <a:p>
            <a:pPr eaLnBrk="1" hangingPunct="1">
              <a:buClr>
                <a:srgbClr val="33CC33"/>
              </a:buClr>
              <a:buFontTx/>
              <a:buNone/>
              <a:defRPr/>
            </a:pPr>
            <a:endParaRPr lang="fr-FR" altLang="fr-FR" sz="2000">
              <a:solidFill>
                <a:srgbClr val="000099"/>
              </a:solidFill>
              <a:latin typeface="+mj-lt"/>
              <a:ea typeface="ＭＳ Ｐゴシック" panose="020B0600070205080204" pitchFamily="34" charset="-128"/>
              <a:cs typeface="Arial" panose="020B0604020202020204" pitchFamily="34" charset="0"/>
            </a:endParaRPr>
          </a:p>
          <a:p>
            <a:pPr eaLnBrk="1" hangingPunct="1">
              <a:buClr>
                <a:srgbClr val="33CC33"/>
              </a:buClr>
              <a:buFontTx/>
              <a:buBlip>
                <a:blip r:embed="rId3"/>
              </a:buBlip>
              <a:defRPr/>
            </a:pPr>
            <a:r>
              <a:rPr lang="fr-FR" altLang="fr-FR" sz="2000">
                <a:solidFill>
                  <a:srgbClr val="000099"/>
                </a:solidFill>
                <a:latin typeface="+mj-lt"/>
                <a:ea typeface="ＭＳ Ｐゴシック" panose="020B0600070205080204" pitchFamily="34" charset="-128"/>
                <a:cs typeface="Arial" panose="020B0604020202020204" pitchFamily="34" charset="0"/>
              </a:rPr>
              <a:t>Hormonothérapie (anti-aromatases) </a:t>
            </a:r>
            <a:r>
              <a:rPr lang="fr-FR" altLang="fr-FR" sz="2000">
                <a:solidFill>
                  <a:srgbClr val="000099"/>
                </a:solidFill>
                <a:latin typeface="+mj-lt"/>
                <a:ea typeface="ＭＳ Ｐゴシック" panose="020B0600070205080204" pitchFamily="34" charset="-128"/>
                <a:cs typeface="Arial" panose="020B0604020202020204" pitchFamily="34" charset="0"/>
                <a:sym typeface="Wingdings" panose="05000000000000000000" pitchFamily="2" charset="2"/>
              </a:rPr>
              <a:t></a:t>
            </a:r>
            <a:r>
              <a:rPr lang="fr-FR" altLang="fr-FR" sz="2000">
                <a:solidFill>
                  <a:srgbClr val="000099"/>
                </a:solidFill>
                <a:latin typeface="+mj-lt"/>
                <a:ea typeface="ＭＳ Ｐゴシック" panose="020B0600070205080204" pitchFamily="34" charset="-128"/>
                <a:cs typeface="Arial" panose="020B0604020202020204" pitchFamily="34" charset="0"/>
              </a:rPr>
              <a:t> « double » ménopause</a:t>
            </a:r>
          </a:p>
          <a:p>
            <a:pPr eaLnBrk="1" hangingPunct="1">
              <a:buClr>
                <a:srgbClr val="33CC33"/>
              </a:buClr>
              <a:buFontTx/>
              <a:buNone/>
              <a:defRPr/>
            </a:pPr>
            <a:endParaRPr lang="fr-FR" altLang="fr-FR" sz="2000">
              <a:solidFill>
                <a:srgbClr val="000099"/>
              </a:solidFill>
              <a:latin typeface="+mj-lt"/>
              <a:ea typeface="ＭＳ Ｐゴシック" panose="020B0600070205080204" pitchFamily="34" charset="-128"/>
              <a:cs typeface="Arial" panose="020B0604020202020204" pitchFamily="34" charset="0"/>
            </a:endParaRPr>
          </a:p>
          <a:p>
            <a:pPr eaLnBrk="1" hangingPunct="1">
              <a:buClr>
                <a:srgbClr val="33CC33"/>
              </a:buClr>
              <a:buFontTx/>
              <a:buBlip>
                <a:blip r:embed="rId3"/>
              </a:buBlip>
              <a:defRPr/>
            </a:pPr>
            <a:r>
              <a:rPr lang="fr-FR" altLang="fr-FR" sz="2000">
                <a:solidFill>
                  <a:srgbClr val="000099"/>
                </a:solidFill>
                <a:latin typeface="+mj-lt"/>
                <a:ea typeface="ＭＳ Ｐゴシック" panose="020B0600070205080204" pitchFamily="34" charset="-128"/>
                <a:cs typeface="Arial" panose="020B0604020202020204" pitchFamily="34" charset="0"/>
              </a:rPr>
              <a:t>Également chez l’homme : traitement anti-hormonal dans le cancer de la prostate</a:t>
            </a:r>
          </a:p>
          <a:p>
            <a:pPr eaLnBrk="1" hangingPunct="1">
              <a:buFontTx/>
              <a:buNone/>
              <a:defRPr/>
            </a:pPr>
            <a:endParaRPr lang="fr-FR" altLang="fr-FR" sz="2400" dirty="0">
              <a:latin typeface="+mj-lt"/>
              <a:ea typeface="ＭＳ Ｐゴシック" panose="020B0600070205080204" pitchFamily="34" charset="-128"/>
              <a:cs typeface="Arial" panose="020B0604020202020204" pitchFamily="34" charset="0"/>
            </a:endParaRPr>
          </a:p>
        </p:txBody>
      </p:sp>
      <p:pic>
        <p:nvPicPr>
          <p:cNvPr id="9" name="Picture 9" descr="6960856-">
            <a:hlinkClick r:id="rId4"/>
            <a:extLst>
              <a:ext uri="{FF2B5EF4-FFF2-40B4-BE49-F238E27FC236}">
                <a16:creationId xmlns:a16="http://schemas.microsoft.com/office/drawing/2014/main" id="{40DC6FD3-CE95-4346-A843-78024D6A3F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375" y="4724400"/>
            <a:ext cx="21399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65" name="Rectangle 11"/>
          <p:cNvSpPr>
            <a:spLocks noChangeArrowheads="1"/>
          </p:cNvSpPr>
          <p:nvPr/>
        </p:nvSpPr>
        <p:spPr bwMode="auto">
          <a:xfrm>
            <a:off x="8197518" y="5234477"/>
            <a:ext cx="2911475" cy="990600"/>
          </a:xfrm>
          <a:prstGeom prst="roundRect">
            <a:avLst/>
          </a:prstGeom>
          <a:noFill/>
          <a:ln w="9525">
            <a:solidFill>
              <a:srgbClr val="95C41D"/>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fr-FR" altLang="fr-FR" b="1" dirty="0" err="1">
                <a:solidFill>
                  <a:srgbClr val="000099"/>
                </a:solidFill>
                <a:latin typeface="+mj-lt"/>
                <a:ea typeface="ＭＳ Ｐゴシック" panose="020B0600070205080204" pitchFamily="34" charset="-128"/>
              </a:rPr>
              <a:t>Lachesis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mutus</a:t>
            </a:r>
            <a:r>
              <a:rPr lang="fr-FR" altLang="fr-FR" b="1" dirty="0">
                <a:solidFill>
                  <a:srgbClr val="000099"/>
                </a:solidFill>
                <a:latin typeface="+mj-lt"/>
                <a:ea typeface="ＭＳ Ｐゴシック" panose="020B0600070205080204" pitchFamily="34" charset="-128"/>
              </a:rPr>
              <a:t> 15 CH</a:t>
            </a:r>
          </a:p>
          <a:p>
            <a:pPr algn="r">
              <a:spcBef>
                <a:spcPts val="300"/>
              </a:spcBef>
              <a:defRPr/>
            </a:pPr>
            <a:r>
              <a:rPr lang="fr-FR" altLang="fr-FR" sz="1600" dirty="0">
                <a:solidFill>
                  <a:srgbClr val="000099"/>
                </a:solidFill>
                <a:ea typeface="ＭＳ Ｐゴシック" panose="020B0600070205080204" pitchFamily="34" charset="-128"/>
              </a:rPr>
              <a:t>5 granules matin et soir, </a:t>
            </a:r>
          </a:p>
          <a:p>
            <a:pPr algn="r">
              <a:defRPr/>
            </a:pPr>
            <a:r>
              <a:rPr lang="fr-FR" altLang="fr-FR" sz="1600" dirty="0">
                <a:solidFill>
                  <a:srgbClr val="000099"/>
                </a:solidFill>
                <a:ea typeface="ＭＳ Ｐゴシック" panose="020B0600070205080204" pitchFamily="34" charset="-128"/>
              </a:rPr>
              <a:t>à renouveler si besoin</a:t>
            </a:r>
          </a:p>
          <a:p>
            <a:pPr algn="r">
              <a:defRPr/>
            </a:pPr>
            <a:endParaRPr lang="fr-FR" altLang="fr-FR" b="1" dirty="0">
              <a:solidFill>
                <a:srgbClr val="000099"/>
              </a:solidFill>
              <a:latin typeface="+mj-lt"/>
              <a:ea typeface="ＭＳ Ｐゴシック" panose="020B0600070205080204" pitchFamily="34" charset="-128"/>
            </a:endParaRPr>
          </a:p>
        </p:txBody>
      </p:sp>
      <p:sp>
        <p:nvSpPr>
          <p:cNvPr id="159746" name="Rectangle 9"/>
          <p:cNvSpPr>
            <a:spLocks noChangeArrowheads="1"/>
          </p:cNvSpPr>
          <p:nvPr/>
        </p:nvSpPr>
        <p:spPr bwMode="auto">
          <a:xfrm>
            <a:off x="8197518" y="1513681"/>
            <a:ext cx="2906567" cy="998537"/>
          </a:xfrm>
          <a:prstGeom prst="roundRect">
            <a:avLst/>
          </a:prstGeom>
          <a:noFill/>
          <a:ln w="9525">
            <a:solidFill>
              <a:srgbClr val="95C41D"/>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spcBef>
                <a:spcPct val="40000"/>
              </a:spcBef>
              <a:defRPr/>
            </a:pPr>
            <a:r>
              <a:rPr lang="fr-FR" altLang="fr-FR" b="1" dirty="0" err="1">
                <a:solidFill>
                  <a:srgbClr val="000099"/>
                </a:solidFill>
                <a:latin typeface="+mj-lt"/>
                <a:ea typeface="ＭＳ Ｐゴシック" panose="020B0600070205080204" pitchFamily="34" charset="-128"/>
              </a:rPr>
              <a:t>Belladonna</a:t>
            </a:r>
            <a:r>
              <a:rPr lang="fr-FR" altLang="fr-FR" b="1" dirty="0">
                <a:solidFill>
                  <a:srgbClr val="000099"/>
                </a:solidFill>
                <a:latin typeface="+mj-lt"/>
                <a:ea typeface="ＭＳ Ｐゴシック" panose="020B0600070205080204" pitchFamily="34" charset="-128"/>
              </a:rPr>
              <a:t> 9 CH</a:t>
            </a:r>
          </a:p>
          <a:p>
            <a:pPr algn="r" eaLnBrk="0" hangingPunct="0">
              <a:spcBef>
                <a:spcPts val="300"/>
              </a:spcBef>
              <a:defRPr/>
            </a:pPr>
            <a:r>
              <a:rPr lang="fr-FR" altLang="fr-FR" sz="1600" dirty="0">
                <a:solidFill>
                  <a:srgbClr val="000099"/>
                </a:solidFill>
                <a:ea typeface="ＭＳ Ｐゴシック" panose="020B0600070205080204" pitchFamily="34" charset="-128"/>
              </a:rPr>
              <a:t>5 granules matin et soir, </a:t>
            </a:r>
          </a:p>
          <a:p>
            <a:pPr algn="r" eaLnBrk="0" hangingPunct="0">
              <a:spcBef>
                <a:spcPts val="0"/>
              </a:spcBef>
              <a:defRPr/>
            </a:pPr>
            <a:r>
              <a:rPr lang="fr-FR" altLang="fr-FR" sz="1600" dirty="0">
                <a:solidFill>
                  <a:srgbClr val="000099"/>
                </a:solidFill>
                <a:ea typeface="ＭＳ Ｐゴシック" panose="020B0600070205080204" pitchFamily="34" charset="-128"/>
              </a:rPr>
              <a:t>à renouveler si besoin</a:t>
            </a:r>
          </a:p>
          <a:p>
            <a:pPr algn="r" eaLnBrk="0" hangingPunct="0">
              <a:spcBef>
                <a:spcPct val="40000"/>
              </a:spcBef>
              <a:buFont typeface="Wingdings" panose="05000000000000000000" pitchFamily="2" charset="2"/>
              <a:buNone/>
              <a:defRPr/>
            </a:pPr>
            <a:endParaRPr lang="fr-FR" altLang="fr-FR" b="1" dirty="0">
              <a:solidFill>
                <a:srgbClr val="000099"/>
              </a:solidFill>
              <a:latin typeface="+mj-lt"/>
              <a:ea typeface="ＭＳ Ｐゴシック" panose="020B0600070205080204" pitchFamily="34" charset="-128"/>
            </a:endParaRPr>
          </a:p>
        </p:txBody>
      </p:sp>
      <p:sp>
        <p:nvSpPr>
          <p:cNvPr id="159747" name="Rectangle 10"/>
          <p:cNvSpPr>
            <a:spLocks noChangeArrowheads="1"/>
          </p:cNvSpPr>
          <p:nvPr/>
        </p:nvSpPr>
        <p:spPr bwMode="auto">
          <a:xfrm>
            <a:off x="7437105" y="2761971"/>
            <a:ext cx="3671888" cy="1004887"/>
          </a:xfrm>
          <a:prstGeom prst="roundRect">
            <a:avLst/>
          </a:prstGeom>
          <a:noFill/>
          <a:ln w="9525">
            <a:solidFill>
              <a:srgbClr val="95C41D"/>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defRPr/>
            </a:pPr>
            <a:r>
              <a:rPr lang="fr-FR" altLang="fr-FR" b="1" dirty="0" err="1">
                <a:solidFill>
                  <a:srgbClr val="000099"/>
                </a:solidFill>
                <a:latin typeface="+mj-lt"/>
                <a:ea typeface="ＭＳ Ｐゴシック" panose="020B0600070205080204" pitchFamily="34" charset="-128"/>
              </a:rPr>
              <a:t>Sanguinaria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canadensis</a:t>
            </a:r>
            <a:r>
              <a:rPr lang="fr-FR" altLang="fr-FR" b="1" dirty="0">
                <a:solidFill>
                  <a:srgbClr val="000099"/>
                </a:solidFill>
                <a:latin typeface="+mj-lt"/>
                <a:ea typeface="ＭＳ Ｐゴシック" panose="020B0600070205080204" pitchFamily="34" charset="-128"/>
              </a:rPr>
              <a:t> 9 CH</a:t>
            </a:r>
          </a:p>
          <a:p>
            <a:pPr algn="r">
              <a:lnSpc>
                <a:spcPct val="110000"/>
              </a:lnSpc>
              <a:spcBef>
                <a:spcPts val="300"/>
              </a:spcBef>
              <a:defRPr/>
            </a:pPr>
            <a:r>
              <a:rPr lang="fr-FR" altLang="fr-FR" sz="1600" dirty="0">
                <a:solidFill>
                  <a:srgbClr val="000099"/>
                </a:solidFill>
                <a:ea typeface="ＭＳ Ｐゴシック" panose="020B0600070205080204" pitchFamily="34" charset="-128"/>
              </a:rPr>
              <a:t>5 granules matin et soir, </a:t>
            </a:r>
          </a:p>
          <a:p>
            <a:pPr algn="r">
              <a:lnSpc>
                <a:spcPct val="110000"/>
              </a:lnSpc>
              <a:spcBef>
                <a:spcPts val="0"/>
              </a:spcBef>
              <a:defRPr/>
            </a:pPr>
            <a:r>
              <a:rPr lang="fr-FR" altLang="fr-FR" sz="1600" dirty="0">
                <a:solidFill>
                  <a:srgbClr val="000099"/>
                </a:solidFill>
                <a:ea typeface="ＭＳ Ｐゴシック" panose="020B0600070205080204" pitchFamily="34" charset="-128"/>
              </a:rPr>
              <a:t>à renouveler si besoin</a:t>
            </a:r>
          </a:p>
        </p:txBody>
      </p:sp>
      <p:sp>
        <p:nvSpPr>
          <p:cNvPr id="159749" name="Rectangle 12"/>
          <p:cNvSpPr>
            <a:spLocks noChangeArrowheads="1"/>
          </p:cNvSpPr>
          <p:nvPr/>
        </p:nvSpPr>
        <p:spPr bwMode="auto">
          <a:xfrm>
            <a:off x="8192610" y="4029943"/>
            <a:ext cx="2911475" cy="911225"/>
          </a:xfrm>
          <a:prstGeom prst="roundRect">
            <a:avLst/>
          </a:prstGeom>
          <a:noFill/>
          <a:ln w="9525">
            <a:solidFill>
              <a:srgbClr val="95C41D"/>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40000"/>
              </a:spcBef>
              <a:defRPr/>
            </a:pPr>
            <a:r>
              <a:rPr lang="fr-FR" altLang="fr-FR" b="1" dirty="0" err="1">
                <a:solidFill>
                  <a:srgbClr val="000099"/>
                </a:solidFill>
                <a:latin typeface="+mj-lt"/>
                <a:ea typeface="ＭＳ Ｐゴシック" panose="020B0600070205080204" pitchFamily="34" charset="-128"/>
              </a:rPr>
              <a:t>Amylium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nitrosum</a:t>
            </a:r>
            <a:r>
              <a:rPr lang="fr-FR" altLang="fr-FR" b="1" dirty="0">
                <a:solidFill>
                  <a:srgbClr val="000099"/>
                </a:solidFill>
                <a:latin typeface="+mj-lt"/>
                <a:ea typeface="ＭＳ Ｐゴシック" panose="020B0600070205080204" pitchFamily="34" charset="-128"/>
              </a:rPr>
              <a:t> 5 CH</a:t>
            </a:r>
          </a:p>
          <a:p>
            <a:pPr algn="r">
              <a:spcBef>
                <a:spcPts val="300"/>
              </a:spcBef>
              <a:defRPr/>
            </a:pPr>
            <a:r>
              <a:rPr lang="fr-FR" altLang="fr-FR" sz="1600" dirty="0">
                <a:solidFill>
                  <a:srgbClr val="000099"/>
                </a:solidFill>
                <a:ea typeface="ＭＳ Ｐゴシック" panose="020B0600070205080204" pitchFamily="34" charset="-128"/>
              </a:rPr>
              <a:t>5 granules matin et soir, </a:t>
            </a:r>
          </a:p>
          <a:p>
            <a:pPr algn="r">
              <a:spcBef>
                <a:spcPts val="0"/>
              </a:spcBef>
              <a:defRPr/>
            </a:pPr>
            <a:r>
              <a:rPr lang="fr-FR" altLang="fr-FR" sz="1600" dirty="0">
                <a:solidFill>
                  <a:srgbClr val="000099"/>
                </a:solidFill>
                <a:ea typeface="ＭＳ Ｐゴシック" panose="020B0600070205080204" pitchFamily="34" charset="-128"/>
              </a:rPr>
              <a:t>à renouveler si besoin</a:t>
            </a:r>
          </a:p>
        </p:txBody>
      </p:sp>
      <p:sp>
        <p:nvSpPr>
          <p:cNvPr id="2" name="Rectangle 1"/>
          <p:cNvSpPr>
            <a:spLocks noChangeArrowheads="1"/>
          </p:cNvSpPr>
          <p:nvPr/>
        </p:nvSpPr>
        <p:spPr bwMode="auto">
          <a:xfrm>
            <a:off x="811278" y="1589501"/>
            <a:ext cx="6096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Bouffées de chaleur à début et fin brusques avec congestion céphalique</a:t>
            </a:r>
          </a:p>
          <a:p>
            <a:r>
              <a:rPr lang="fr-FR" altLang="fr-FR" sz="1600" b="1" dirty="0">
                <a:solidFill>
                  <a:srgbClr val="000099"/>
                </a:solidFill>
                <a:latin typeface="Arial" panose="020B0604020202020204" pitchFamily="34" charset="0"/>
                <a:ea typeface="ＭＳ Ｐゴシック" panose="020B0600070205080204" pitchFamily="34" charset="-128"/>
              </a:rPr>
              <a:t>     Sueurs abondantes</a:t>
            </a:r>
            <a:endParaRPr lang="fr-FR" altLang="fr-FR" sz="1600" dirty="0">
              <a:solidFill>
                <a:srgbClr val="000099"/>
              </a:solidFill>
              <a:latin typeface="Arial" panose="020B0604020202020204" pitchFamily="34" charset="0"/>
              <a:ea typeface="ＭＳ Ｐゴシック" panose="020B0600070205080204" pitchFamily="34" charset="-128"/>
            </a:endParaRPr>
          </a:p>
        </p:txBody>
      </p:sp>
      <p:sp>
        <p:nvSpPr>
          <p:cNvPr id="3" name="Rectangle 2"/>
          <p:cNvSpPr/>
          <p:nvPr/>
        </p:nvSpPr>
        <p:spPr>
          <a:xfrm>
            <a:off x="817613" y="2933700"/>
            <a:ext cx="5113337" cy="635000"/>
          </a:xfrm>
          <a:prstGeom prst="rect">
            <a:avLst/>
          </a:prstGeom>
        </p:spPr>
        <p:txBody>
          <a:bodyPr>
            <a:spAutoFit/>
          </a:bodyPr>
          <a:lstStyle/>
          <a:p>
            <a:pPr marL="285750" indent="-285750">
              <a:lnSpc>
                <a:spcPct val="110000"/>
              </a:lnSpc>
              <a:buFontTx/>
              <a:buBlip>
                <a:blip r:embed="rId3"/>
              </a:buBlip>
              <a:defRPr/>
            </a:pPr>
            <a:r>
              <a:rPr lang="fr-FR" altLang="fr-FR" sz="1600" b="1" dirty="0">
                <a:solidFill>
                  <a:srgbClr val="000099"/>
                </a:solidFill>
                <a:latin typeface="+mj-lt"/>
                <a:ea typeface="ＭＳ Ｐゴシック" panose="020B0600070205080204" pitchFamily="34" charset="-128"/>
              </a:rPr>
              <a:t>Bouffées de chaleur à la face avec rougeur circonscrite des joues, </a:t>
            </a:r>
            <a:r>
              <a:rPr lang="fr-FR" altLang="fr-FR" sz="1600" dirty="0">
                <a:solidFill>
                  <a:srgbClr val="000099"/>
                </a:solidFill>
                <a:latin typeface="+mj-lt"/>
                <a:ea typeface="ＭＳ Ｐゴシック" panose="020B0600070205080204" pitchFamily="34" charset="-128"/>
              </a:rPr>
              <a:t>pas de sueurs</a:t>
            </a:r>
          </a:p>
        </p:txBody>
      </p:sp>
      <p:sp>
        <p:nvSpPr>
          <p:cNvPr id="4" name="Rectangle 3"/>
          <p:cNvSpPr>
            <a:spLocks noChangeArrowheads="1"/>
          </p:cNvSpPr>
          <p:nvPr/>
        </p:nvSpPr>
        <p:spPr bwMode="auto">
          <a:xfrm>
            <a:off x="811278" y="5047598"/>
            <a:ext cx="50403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Bouffées de chaleur </a:t>
            </a:r>
            <a:r>
              <a:rPr lang="fr-FR" altLang="fr-FR" sz="1600" b="1" i="1" dirty="0">
                <a:solidFill>
                  <a:srgbClr val="000099"/>
                </a:solidFill>
                <a:latin typeface="Arial" panose="020B0604020202020204" pitchFamily="34" charset="0"/>
                <a:ea typeface="ＭＳ Ｐゴシック" panose="020B0600070205080204" pitchFamily="34" charset="-128"/>
              </a:rPr>
              <a:t>congestives améliorées par les sueurs</a:t>
            </a:r>
          </a:p>
          <a:p>
            <a:r>
              <a:rPr lang="fr-FR" altLang="fr-FR" sz="1600" dirty="0">
                <a:solidFill>
                  <a:srgbClr val="000099"/>
                </a:solidFill>
                <a:latin typeface="Arial" panose="020B0604020202020204" pitchFamily="34" charset="0"/>
                <a:ea typeface="ＭＳ Ｐゴシック" panose="020B0600070205080204" pitchFamily="34" charset="-128"/>
              </a:rPr>
              <a:t>     Visage congestionné, couperosé</a:t>
            </a:r>
          </a:p>
          <a:p>
            <a:r>
              <a:rPr lang="fr-FR" altLang="fr-FR" sz="1600" b="1" dirty="0">
                <a:solidFill>
                  <a:srgbClr val="000099"/>
                </a:solidFill>
                <a:latin typeface="Arial" panose="020B0604020202020204" pitchFamily="34" charset="0"/>
                <a:ea typeface="ＭＳ Ｐゴシック" panose="020B0600070205080204" pitchFamily="34" charset="-128"/>
              </a:rPr>
              <a:t>     Intolérance aux vêtements serrés </a:t>
            </a:r>
          </a:p>
        </p:txBody>
      </p:sp>
      <p:sp>
        <p:nvSpPr>
          <p:cNvPr id="5" name="Rectangle 4"/>
          <p:cNvSpPr>
            <a:spLocks noChangeArrowheads="1"/>
          </p:cNvSpPr>
          <p:nvPr/>
        </p:nvSpPr>
        <p:spPr bwMode="auto">
          <a:xfrm>
            <a:off x="811278" y="4024486"/>
            <a:ext cx="6096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Sensation de froid après la bouffée de chaleur</a:t>
            </a:r>
          </a:p>
          <a:p>
            <a:pPr>
              <a:lnSpc>
                <a:spcPct val="110000"/>
              </a:lnSpc>
            </a:pPr>
            <a:r>
              <a:rPr lang="fr-FR" altLang="fr-FR" sz="1600" dirty="0">
                <a:solidFill>
                  <a:srgbClr val="000099"/>
                </a:solidFill>
                <a:latin typeface="Arial" panose="020B0604020202020204" pitchFamily="34" charset="0"/>
                <a:ea typeface="ＭＳ Ｐゴシック" panose="020B0600070205080204" pitchFamily="34" charset="-128"/>
              </a:rPr>
              <a:t>     Sueurs abondantes</a:t>
            </a:r>
          </a:p>
        </p:txBody>
      </p:sp>
      <p:sp>
        <p:nvSpPr>
          <p:cNvPr id="14" name="ZoneTexte 13">
            <a:extLst>
              <a:ext uri="{FF2B5EF4-FFF2-40B4-BE49-F238E27FC236}">
                <a16:creationId xmlns:a16="http://schemas.microsoft.com/office/drawing/2014/main" id="{17778410-7CBB-42AE-93C7-3B17B84F0F60}"/>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3.7. Hormonothérapie</a:t>
            </a:r>
          </a:p>
        </p:txBody>
      </p:sp>
      <p:sp>
        <p:nvSpPr>
          <p:cNvPr id="16" name="Rectangle 15">
            <a:extLst>
              <a:ext uri="{FF2B5EF4-FFF2-40B4-BE49-F238E27FC236}">
                <a16:creationId xmlns:a16="http://schemas.microsoft.com/office/drawing/2014/main" id="{20CA607A-8A47-49F4-B79D-684A57223FC1}"/>
              </a:ext>
            </a:extLst>
          </p:cNvPr>
          <p:cNvSpPr>
            <a:spLocks noChangeArrowheads="1"/>
          </p:cNvSpPr>
          <p:nvPr/>
        </p:nvSpPr>
        <p:spPr bwMode="auto">
          <a:xfrm>
            <a:off x="2397125" y="1012666"/>
            <a:ext cx="2957861"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Bouffées de chaleur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7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974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97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9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65" grpId="0" animBg="1"/>
      <p:bldP spid="159746" grpId="0" animBg="1"/>
      <p:bldP spid="159747" grpId="0" animBg="1"/>
      <p:bldP spid="159749" grpId="0" animBg="1"/>
      <p:bldP spid="2" grpId="0"/>
      <p:bldP spid="3" grpId="0"/>
      <p:bldP spid="4" grpId="0"/>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2FED0C8-3C1A-4F0F-A97D-8329F120D87C}"/>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3.7. Hormonothérapie</a:t>
            </a:r>
          </a:p>
        </p:txBody>
      </p:sp>
      <p:sp>
        <p:nvSpPr>
          <p:cNvPr id="7" name="Rectangle 6">
            <a:extLst>
              <a:ext uri="{FF2B5EF4-FFF2-40B4-BE49-F238E27FC236}">
                <a16:creationId xmlns:a16="http://schemas.microsoft.com/office/drawing/2014/main" id="{3E7450AE-CCAC-4CF4-9265-34926B2A92AD}"/>
              </a:ext>
            </a:extLst>
          </p:cNvPr>
          <p:cNvSpPr>
            <a:spLocks noChangeArrowheads="1"/>
          </p:cNvSpPr>
          <p:nvPr/>
        </p:nvSpPr>
        <p:spPr bwMode="auto">
          <a:xfrm>
            <a:off x="2397125" y="1012666"/>
            <a:ext cx="4482317"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Douleurs </a:t>
            </a:r>
            <a:r>
              <a:rPr lang="fr-FR" altLang="fr-FR" sz="2000" b="1" dirty="0" err="1">
                <a:solidFill>
                  <a:srgbClr val="95C41D"/>
                </a:solidFill>
                <a:latin typeface="+mj-lt"/>
                <a:ea typeface="ＭＳ Ｐゴシック" panose="020B0600070205080204" pitchFamily="34" charset="-128"/>
              </a:rPr>
              <a:t>musculo-squelettiques</a:t>
            </a:r>
            <a:endParaRPr lang="fr-FR" altLang="fr-FR" sz="2000" b="1" dirty="0">
              <a:solidFill>
                <a:srgbClr val="95C41D"/>
              </a:solidFill>
              <a:latin typeface="+mj-lt"/>
              <a:ea typeface="ＭＳ Ｐゴシック" panose="020B0600070205080204" pitchFamily="34" charset="-128"/>
            </a:endParaRPr>
          </a:p>
        </p:txBody>
      </p:sp>
      <p:sp>
        <p:nvSpPr>
          <p:cNvPr id="8" name="Espace réservé du contenu 2">
            <a:extLst>
              <a:ext uri="{FF2B5EF4-FFF2-40B4-BE49-F238E27FC236}">
                <a16:creationId xmlns:a16="http://schemas.microsoft.com/office/drawing/2014/main" id="{9076221C-167E-41C0-808D-6653BBEB0A88}"/>
              </a:ext>
            </a:extLst>
          </p:cNvPr>
          <p:cNvSpPr txBox="1">
            <a:spLocks/>
          </p:cNvSpPr>
          <p:nvPr/>
        </p:nvSpPr>
        <p:spPr bwMode="auto">
          <a:xfrm>
            <a:off x="1703512" y="1988840"/>
            <a:ext cx="8229600" cy="1368152"/>
          </a:xfrm>
          <a:prstGeom prst="rect">
            <a:avLst/>
          </a:prstGeom>
          <a:solidFill>
            <a:srgbClr val="FFFFFF"/>
          </a:solid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80000"/>
              </a:lnSpc>
              <a:buClr>
                <a:srgbClr val="33CC33"/>
              </a:buClr>
              <a:buFontTx/>
              <a:buBlip>
                <a:blip r:embed="rId3"/>
              </a:buBlip>
              <a:defRPr/>
            </a:pPr>
            <a:r>
              <a:rPr lang="fr-FR" altLang="fr-FR" sz="2000">
                <a:solidFill>
                  <a:srgbClr val="000099"/>
                </a:solidFill>
                <a:latin typeface="+mj-lt"/>
                <a:ea typeface="ＭＳ Ｐゴシック" panose="020B0600070205080204" pitchFamily="34" charset="-128"/>
                <a:cs typeface="Arial" panose="020B0604020202020204" pitchFamily="34" charset="0"/>
              </a:rPr>
              <a:t>Manifestations rhumatologiques (arthralgies, myalgies, raideur…)</a:t>
            </a:r>
          </a:p>
          <a:p>
            <a:pPr eaLnBrk="1" hangingPunct="1">
              <a:lnSpc>
                <a:spcPct val="80000"/>
              </a:lnSpc>
              <a:buClr>
                <a:srgbClr val="33CC33"/>
              </a:buClr>
              <a:buFontTx/>
              <a:buNone/>
              <a:defRPr/>
            </a:pPr>
            <a:endParaRPr lang="fr-FR" altLang="fr-FR" sz="2000">
              <a:solidFill>
                <a:srgbClr val="000099"/>
              </a:solidFill>
              <a:latin typeface="+mj-lt"/>
              <a:ea typeface="ＭＳ Ｐゴシック" panose="020B0600070205080204" pitchFamily="34" charset="-128"/>
              <a:cs typeface="Arial" panose="020B0604020202020204" pitchFamily="34" charset="0"/>
            </a:endParaRPr>
          </a:p>
          <a:p>
            <a:pPr eaLnBrk="1" hangingPunct="1">
              <a:lnSpc>
                <a:spcPct val="80000"/>
              </a:lnSpc>
              <a:buClr>
                <a:srgbClr val="33CC33"/>
              </a:buClr>
              <a:defRPr/>
            </a:pPr>
            <a:endParaRPr lang="fr-FR" altLang="fr-FR" sz="2000">
              <a:solidFill>
                <a:srgbClr val="000099"/>
              </a:solidFill>
              <a:latin typeface="+mj-lt"/>
              <a:ea typeface="ＭＳ Ｐゴシック" panose="020B0600070205080204" pitchFamily="34" charset="-128"/>
              <a:cs typeface="Arial" panose="020B0604020202020204" pitchFamily="34" charset="0"/>
            </a:endParaRPr>
          </a:p>
          <a:p>
            <a:pPr eaLnBrk="1" hangingPunct="1">
              <a:lnSpc>
                <a:spcPct val="80000"/>
              </a:lnSpc>
              <a:buClr>
                <a:srgbClr val="33CC33"/>
              </a:buClr>
              <a:buFontTx/>
              <a:buBlip>
                <a:blip r:embed="rId3"/>
              </a:buBlip>
              <a:defRPr/>
            </a:pPr>
            <a:r>
              <a:rPr lang="fr-FR" altLang="fr-FR" sz="2000" b="1">
                <a:solidFill>
                  <a:srgbClr val="000099"/>
                </a:solidFill>
                <a:latin typeface="+mj-lt"/>
                <a:ea typeface="ＭＳ Ｐゴシック" panose="020B0600070205080204" pitchFamily="34" charset="-128"/>
                <a:cs typeface="Arial" panose="020B0604020202020204" pitchFamily="34" charset="0"/>
              </a:rPr>
              <a:t>Prévalence entre </a:t>
            </a:r>
            <a:r>
              <a:rPr lang="fr-FR" altLang="fr-FR" b="1">
                <a:ln w="9525">
                  <a:solidFill>
                    <a:schemeClr val="bg1"/>
                  </a:solidFill>
                  <a:prstDash val="solid"/>
                </a:ln>
                <a:solidFill>
                  <a:srgbClr val="95C41D"/>
                </a:solidFill>
                <a:effectLst>
                  <a:outerShdw blurRad="12700" dist="38100" dir="2700000" algn="tl" rotWithShape="0">
                    <a:schemeClr val="accent5">
                      <a:lumMod val="60000"/>
                      <a:lumOff val="40000"/>
                    </a:schemeClr>
                  </a:outerShdw>
                </a:effectLst>
                <a:cs typeface="Arial" panose="020B0604020202020204" pitchFamily="34" charset="0"/>
              </a:rPr>
              <a:t>30</a:t>
            </a:r>
            <a:r>
              <a:rPr lang="fr-FR" altLang="fr-FR" sz="2000" b="1">
                <a:solidFill>
                  <a:srgbClr val="000099"/>
                </a:solidFill>
                <a:latin typeface="+mj-lt"/>
                <a:ea typeface="ＭＳ Ｐゴシック" panose="020B0600070205080204" pitchFamily="34" charset="-128"/>
                <a:cs typeface="Arial" panose="020B0604020202020204" pitchFamily="34" charset="0"/>
              </a:rPr>
              <a:t> et </a:t>
            </a:r>
            <a:r>
              <a:rPr lang="fr-FR" altLang="fr-FR" b="1">
                <a:ln w="9525">
                  <a:solidFill>
                    <a:schemeClr val="bg1"/>
                  </a:solidFill>
                  <a:prstDash val="solid"/>
                </a:ln>
                <a:solidFill>
                  <a:srgbClr val="95C41D"/>
                </a:solidFill>
                <a:effectLst>
                  <a:outerShdw blurRad="12700" dist="38100" dir="2700000" algn="tl" rotWithShape="0">
                    <a:schemeClr val="accent5">
                      <a:lumMod val="60000"/>
                      <a:lumOff val="40000"/>
                    </a:schemeClr>
                  </a:outerShdw>
                </a:effectLst>
                <a:cs typeface="Arial" panose="020B0604020202020204" pitchFamily="34" charset="0"/>
              </a:rPr>
              <a:t>45%</a:t>
            </a:r>
            <a:r>
              <a:rPr lang="fr-FR" altLang="fr-FR" sz="2000">
                <a:solidFill>
                  <a:srgbClr val="000099"/>
                </a:solidFill>
                <a:latin typeface="+mj-lt"/>
                <a:ea typeface="ＭＳ Ｐゴシック" panose="020B0600070205080204" pitchFamily="34" charset="-128"/>
                <a:cs typeface="Arial" panose="020B0604020202020204" pitchFamily="34" charset="0"/>
              </a:rPr>
              <a:t>  sous anti-aromatases </a:t>
            </a:r>
            <a:endParaRPr lang="fr-FR" altLang="fr-FR" sz="2000" dirty="0">
              <a:solidFill>
                <a:srgbClr val="000099"/>
              </a:solidFill>
              <a:latin typeface="+mj-lt"/>
              <a:ea typeface="ＭＳ Ｐゴシック" panose="020B0600070205080204" pitchFamily="34" charset="-128"/>
              <a:cs typeface="Arial" panose="020B0604020202020204" pitchFamily="34" charset="0"/>
            </a:endParaRPr>
          </a:p>
        </p:txBody>
      </p:sp>
      <p:sp>
        <p:nvSpPr>
          <p:cNvPr id="9" name="Espace réservé du contenu 2">
            <a:extLst>
              <a:ext uri="{FF2B5EF4-FFF2-40B4-BE49-F238E27FC236}">
                <a16:creationId xmlns:a16="http://schemas.microsoft.com/office/drawing/2014/main" id="{F3537568-EB18-41F9-BBDB-D48813266020}"/>
              </a:ext>
            </a:extLst>
          </p:cNvPr>
          <p:cNvSpPr>
            <a:spLocks/>
          </p:cNvSpPr>
          <p:nvPr/>
        </p:nvSpPr>
        <p:spPr bwMode="auto">
          <a:xfrm>
            <a:off x="1685925" y="3690938"/>
            <a:ext cx="8229600" cy="10795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10000"/>
              </a:lnSpc>
              <a:spcBef>
                <a:spcPct val="20000"/>
              </a:spcBef>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Ces douleurs sont la </a:t>
            </a:r>
            <a:r>
              <a:rPr lang="fr-FR" altLang="fr-FR" sz="2000" b="1" dirty="0">
                <a:solidFill>
                  <a:srgbClr val="000099"/>
                </a:solidFill>
                <a:latin typeface="+mj-lt"/>
                <a:ea typeface="ＭＳ Ｐゴシック" panose="020B0600070205080204" pitchFamily="34" charset="-128"/>
              </a:rPr>
              <a:t>raison principale de non observance </a:t>
            </a:r>
            <a:r>
              <a:rPr lang="fr-FR" altLang="fr-FR" sz="2000" dirty="0">
                <a:solidFill>
                  <a:srgbClr val="000099"/>
                </a:solidFill>
                <a:latin typeface="+mj-lt"/>
                <a:ea typeface="ＭＳ Ｐゴシック" panose="020B0600070205080204" pitchFamily="34" charset="-128"/>
              </a:rPr>
              <a:t>du traitement antihormonal.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58CAF6E1-7D34-409B-B966-754626475579}"/>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3.7. Hormonothérapie</a:t>
            </a:r>
          </a:p>
        </p:txBody>
      </p:sp>
      <p:sp>
        <p:nvSpPr>
          <p:cNvPr id="11" name="Rectangle 10">
            <a:extLst>
              <a:ext uri="{FF2B5EF4-FFF2-40B4-BE49-F238E27FC236}">
                <a16:creationId xmlns:a16="http://schemas.microsoft.com/office/drawing/2014/main" id="{2F5B6C25-7200-413E-89C8-419CB9E25A9A}"/>
              </a:ext>
            </a:extLst>
          </p:cNvPr>
          <p:cNvSpPr>
            <a:spLocks noChangeArrowheads="1"/>
          </p:cNvSpPr>
          <p:nvPr/>
        </p:nvSpPr>
        <p:spPr bwMode="auto">
          <a:xfrm>
            <a:off x="2397125" y="1012666"/>
            <a:ext cx="4482317"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Douleurs </a:t>
            </a:r>
            <a:r>
              <a:rPr lang="fr-FR" altLang="fr-FR" sz="2000" b="1" dirty="0" err="1">
                <a:solidFill>
                  <a:srgbClr val="95C41D"/>
                </a:solidFill>
                <a:latin typeface="+mj-lt"/>
                <a:ea typeface="ＭＳ Ｐゴシック" panose="020B0600070205080204" pitchFamily="34" charset="-128"/>
              </a:rPr>
              <a:t>musculo-squelettiques</a:t>
            </a:r>
            <a:endParaRPr lang="fr-FR" altLang="fr-FR" sz="2000" b="1" dirty="0">
              <a:solidFill>
                <a:srgbClr val="95C41D"/>
              </a:solidFill>
              <a:latin typeface="+mj-lt"/>
              <a:ea typeface="ＭＳ Ｐゴシック" panose="020B0600070205080204" pitchFamily="34" charset="-128"/>
            </a:endParaRPr>
          </a:p>
        </p:txBody>
      </p:sp>
      <p:sp>
        <p:nvSpPr>
          <p:cNvPr id="12" name="Rectangle 2">
            <a:extLst>
              <a:ext uri="{FF2B5EF4-FFF2-40B4-BE49-F238E27FC236}">
                <a16:creationId xmlns:a16="http://schemas.microsoft.com/office/drawing/2014/main" id="{D9818E08-D91D-448A-98FE-C959545679CB}"/>
              </a:ext>
            </a:extLst>
          </p:cNvPr>
          <p:cNvSpPr>
            <a:spLocks noChangeArrowheads="1"/>
          </p:cNvSpPr>
          <p:nvPr/>
        </p:nvSpPr>
        <p:spPr bwMode="auto">
          <a:xfrm>
            <a:off x="7581567" y="1844824"/>
            <a:ext cx="3527425" cy="1119187"/>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lnSpc>
                <a:spcPct val="110000"/>
              </a:lnSpc>
              <a:spcBef>
                <a:spcPct val="20000"/>
              </a:spcBef>
              <a:defRPr/>
            </a:pPr>
            <a:r>
              <a:rPr lang="fr-FR" altLang="fr-FR" b="1" dirty="0" err="1">
                <a:solidFill>
                  <a:srgbClr val="000099"/>
                </a:solidFill>
                <a:latin typeface="+mj-lt"/>
                <a:ea typeface="ＭＳ Ｐゴシック" panose="020B0600070205080204" pitchFamily="34" charset="-128"/>
              </a:rPr>
              <a:t>Rhus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toxicodendron</a:t>
            </a:r>
            <a:r>
              <a:rPr lang="fr-FR" altLang="fr-FR" b="1" dirty="0">
                <a:solidFill>
                  <a:srgbClr val="000099"/>
                </a:solidFill>
                <a:latin typeface="+mj-lt"/>
                <a:ea typeface="ＭＳ Ｐゴシック" panose="020B0600070205080204" pitchFamily="34" charset="-128"/>
              </a:rPr>
              <a:t> 9 CH</a:t>
            </a:r>
          </a:p>
          <a:p>
            <a:pPr algn="r">
              <a:lnSpc>
                <a:spcPct val="110000"/>
              </a:lnSpc>
              <a:spcBef>
                <a:spcPts val="300"/>
              </a:spcBef>
              <a:defRPr/>
            </a:pPr>
            <a:r>
              <a:rPr lang="fr-FR" altLang="fr-FR" sz="1500" dirty="0">
                <a:solidFill>
                  <a:schemeClr val="accent2"/>
                </a:solidFill>
                <a:latin typeface="+mj-lt"/>
                <a:ea typeface="ＭＳ Ｐゴシック" panose="020B0600070205080204" pitchFamily="34" charset="-128"/>
              </a:rPr>
              <a:t> </a:t>
            </a:r>
            <a:r>
              <a:rPr lang="fr-FR" altLang="fr-FR" sz="1600" dirty="0">
                <a:solidFill>
                  <a:srgbClr val="000090"/>
                </a:solidFill>
                <a:latin typeface="+mj-lt"/>
                <a:ea typeface="ＭＳ Ｐゴシック" panose="020B0600070205080204" pitchFamily="34" charset="-128"/>
              </a:rPr>
              <a:t>5 granules matin et soir, </a:t>
            </a:r>
          </a:p>
          <a:p>
            <a:pPr algn="r">
              <a:spcBef>
                <a:spcPct val="20000"/>
              </a:spcBef>
              <a:defRPr/>
            </a:pPr>
            <a:r>
              <a:rPr lang="fr-FR" altLang="fr-FR" sz="1600" dirty="0">
                <a:solidFill>
                  <a:srgbClr val="000090"/>
                </a:solidFill>
                <a:latin typeface="+mj-lt"/>
                <a:ea typeface="ＭＳ Ｐゴシック" panose="020B0600070205080204" pitchFamily="34" charset="-128"/>
              </a:rPr>
              <a:t>à renouveler si besoin</a:t>
            </a:r>
          </a:p>
        </p:txBody>
      </p:sp>
      <p:sp>
        <p:nvSpPr>
          <p:cNvPr id="13" name="Rectangle 3">
            <a:extLst>
              <a:ext uri="{FF2B5EF4-FFF2-40B4-BE49-F238E27FC236}">
                <a16:creationId xmlns:a16="http://schemas.microsoft.com/office/drawing/2014/main" id="{1D91DE16-7B2E-4715-8097-916E165EB3B7}"/>
              </a:ext>
            </a:extLst>
          </p:cNvPr>
          <p:cNvSpPr>
            <a:spLocks noChangeArrowheads="1"/>
          </p:cNvSpPr>
          <p:nvPr/>
        </p:nvSpPr>
        <p:spPr bwMode="auto">
          <a:xfrm>
            <a:off x="7581568" y="3441303"/>
            <a:ext cx="3527425" cy="1062038"/>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spcBef>
                <a:spcPct val="20000"/>
              </a:spcBef>
              <a:buFont typeface="Wingdings" panose="05000000000000000000" pitchFamily="2" charset="2"/>
              <a:buNone/>
              <a:defRPr/>
            </a:pPr>
            <a:r>
              <a:rPr lang="fr-FR" altLang="fr-FR" b="1" dirty="0" err="1">
                <a:solidFill>
                  <a:srgbClr val="000099"/>
                </a:solidFill>
                <a:latin typeface="+mj-lt"/>
                <a:ea typeface="ＭＳ Ｐゴシック" panose="020B0600070205080204" pitchFamily="34" charset="-128"/>
              </a:rPr>
              <a:t>Ruta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graveolens</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0"/>
                </a:solidFill>
                <a:latin typeface="+mj-lt"/>
                <a:ea typeface="ＭＳ Ｐゴシック" panose="020B0600070205080204" pitchFamily="34" charset="-128"/>
              </a:rPr>
              <a:t>5 granules matin et soir, </a:t>
            </a:r>
          </a:p>
          <a:p>
            <a:pPr algn="r">
              <a:spcBef>
                <a:spcPct val="20000"/>
              </a:spcBef>
              <a:defRPr/>
            </a:pPr>
            <a:r>
              <a:rPr lang="fr-FR" altLang="fr-FR" sz="1600" dirty="0">
                <a:solidFill>
                  <a:srgbClr val="000090"/>
                </a:solidFill>
                <a:latin typeface="+mj-lt"/>
                <a:ea typeface="ＭＳ Ｐゴシック" panose="020B0600070205080204" pitchFamily="34" charset="-128"/>
              </a:rPr>
              <a:t>à renouveler si besoin</a:t>
            </a:r>
          </a:p>
        </p:txBody>
      </p:sp>
      <p:sp>
        <p:nvSpPr>
          <p:cNvPr id="14" name="Rectangle 9">
            <a:extLst>
              <a:ext uri="{FF2B5EF4-FFF2-40B4-BE49-F238E27FC236}">
                <a16:creationId xmlns:a16="http://schemas.microsoft.com/office/drawing/2014/main" id="{13D707F7-4FFD-4D8E-924D-47753E2D0371}"/>
              </a:ext>
            </a:extLst>
          </p:cNvPr>
          <p:cNvSpPr>
            <a:spLocks noChangeArrowheads="1"/>
          </p:cNvSpPr>
          <p:nvPr/>
        </p:nvSpPr>
        <p:spPr bwMode="auto">
          <a:xfrm>
            <a:off x="7581568" y="4959250"/>
            <a:ext cx="3527425" cy="1062038"/>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spcBef>
                <a:spcPct val="20000"/>
              </a:spcBef>
              <a:buFont typeface="Wingdings" panose="05000000000000000000" pitchFamily="2" charset="2"/>
              <a:buNone/>
              <a:defRPr/>
            </a:pPr>
            <a:r>
              <a:rPr lang="fr-FR" altLang="fr-FR" b="1" dirty="0">
                <a:solidFill>
                  <a:srgbClr val="000099"/>
                </a:solidFill>
                <a:latin typeface="+mj-lt"/>
                <a:ea typeface="ＭＳ Ｐゴシック" panose="020B0600070205080204" pitchFamily="34" charset="-128"/>
              </a:rPr>
              <a:t>Radium </a:t>
            </a:r>
            <a:r>
              <a:rPr lang="fr-FR" altLang="fr-FR" b="1" dirty="0" err="1">
                <a:solidFill>
                  <a:srgbClr val="000099"/>
                </a:solidFill>
                <a:latin typeface="+mj-lt"/>
                <a:ea typeface="ＭＳ Ｐゴシック" panose="020B0600070205080204" pitchFamily="34" charset="-128"/>
              </a:rPr>
              <a:t>bromatum</a:t>
            </a:r>
            <a:r>
              <a:rPr lang="fr-FR" altLang="fr-FR" b="1" dirty="0">
                <a:solidFill>
                  <a:srgbClr val="000099"/>
                </a:solidFill>
                <a:latin typeface="+mj-lt"/>
                <a:ea typeface="ＭＳ Ｐゴシック" panose="020B0600070205080204" pitchFamily="34" charset="-128"/>
              </a:rPr>
              <a:t> 15 CH</a:t>
            </a:r>
          </a:p>
          <a:p>
            <a:pPr algn="r">
              <a:spcBef>
                <a:spcPts val="300"/>
              </a:spcBef>
              <a:defRPr/>
            </a:pPr>
            <a:r>
              <a:rPr lang="fr-FR" altLang="fr-FR" sz="1600" dirty="0">
                <a:solidFill>
                  <a:srgbClr val="000090"/>
                </a:solidFill>
                <a:latin typeface="+mj-lt"/>
                <a:ea typeface="ＭＳ Ｐゴシック" panose="020B0600070205080204" pitchFamily="34" charset="-128"/>
              </a:rPr>
              <a:t>5 granules matin et soir, </a:t>
            </a:r>
          </a:p>
          <a:p>
            <a:pPr algn="r">
              <a:spcBef>
                <a:spcPct val="20000"/>
              </a:spcBef>
              <a:defRPr/>
            </a:pPr>
            <a:r>
              <a:rPr lang="fr-FR" altLang="fr-FR" sz="1600" dirty="0">
                <a:solidFill>
                  <a:srgbClr val="000090"/>
                </a:solidFill>
                <a:latin typeface="+mj-lt"/>
                <a:ea typeface="ＭＳ Ｐゴシック" panose="020B0600070205080204" pitchFamily="34" charset="-128"/>
              </a:rPr>
              <a:t>à renouveler si besoin</a:t>
            </a:r>
          </a:p>
        </p:txBody>
      </p:sp>
      <p:sp>
        <p:nvSpPr>
          <p:cNvPr id="15" name="Text Box 10">
            <a:extLst>
              <a:ext uri="{FF2B5EF4-FFF2-40B4-BE49-F238E27FC236}">
                <a16:creationId xmlns:a16="http://schemas.microsoft.com/office/drawing/2014/main" id="{32799C0B-FDA1-425D-9292-EBBEE1E4686C}"/>
              </a:ext>
            </a:extLst>
          </p:cNvPr>
          <p:cNvSpPr txBox="1">
            <a:spLocks noChangeArrowheads="1"/>
          </p:cNvSpPr>
          <p:nvPr/>
        </p:nvSpPr>
        <p:spPr bwMode="auto">
          <a:xfrm>
            <a:off x="811317" y="5124351"/>
            <a:ext cx="4402137" cy="896937"/>
          </a:xfrm>
          <a:prstGeom prst="rect">
            <a:avLst/>
          </a:prstGeom>
          <a:noFill/>
          <a:ln>
            <a:noFill/>
          </a:ln>
        </p:spPr>
        <p:txBody>
          <a:bodyPr>
            <a:spAutoFit/>
          </a:bodyPr>
          <a:lstStyle>
            <a:lvl1pPr marL="187325" indent="-187325">
              <a:tabLst>
                <a:tab pos="180975" algn="l"/>
                <a:tab pos="7124700" algn="r"/>
              </a:tabLst>
              <a:defRPr>
                <a:solidFill>
                  <a:schemeClr val="tx1"/>
                </a:solidFill>
                <a:latin typeface="Arial" panose="020B0604020202020204" pitchFamily="34" charset="0"/>
                <a:cs typeface="Arial" panose="020B0604020202020204" pitchFamily="34" charset="0"/>
              </a:defRPr>
            </a:lvl1pPr>
            <a:lvl2pPr marL="742950" indent="-285750">
              <a:tabLst>
                <a:tab pos="180975" algn="l"/>
                <a:tab pos="7124700" algn="r"/>
              </a:tabLst>
              <a:defRPr>
                <a:solidFill>
                  <a:schemeClr val="tx1"/>
                </a:solidFill>
                <a:latin typeface="Arial" panose="020B0604020202020204" pitchFamily="34" charset="0"/>
                <a:cs typeface="Arial" panose="020B0604020202020204" pitchFamily="34" charset="0"/>
              </a:defRPr>
            </a:lvl2pPr>
            <a:lvl3pPr marL="1143000" indent="-228600">
              <a:tabLst>
                <a:tab pos="180975" algn="l"/>
                <a:tab pos="7124700" algn="r"/>
              </a:tabLst>
              <a:defRPr>
                <a:solidFill>
                  <a:schemeClr val="tx1"/>
                </a:solidFill>
                <a:latin typeface="Arial" panose="020B0604020202020204" pitchFamily="34" charset="0"/>
                <a:cs typeface="Arial" panose="020B0604020202020204" pitchFamily="34" charset="0"/>
              </a:defRPr>
            </a:lvl3pPr>
            <a:lvl4pPr marL="1600200" indent="-228600">
              <a:tabLst>
                <a:tab pos="180975" algn="l"/>
                <a:tab pos="7124700" algn="r"/>
              </a:tabLst>
              <a:defRPr>
                <a:solidFill>
                  <a:schemeClr val="tx1"/>
                </a:solidFill>
                <a:latin typeface="Arial" panose="020B0604020202020204" pitchFamily="34" charset="0"/>
                <a:cs typeface="Arial" panose="020B0604020202020204" pitchFamily="34" charset="0"/>
              </a:defRPr>
            </a:lvl4pPr>
            <a:lvl5pPr marL="2057400" indent="-228600">
              <a:tabLst>
                <a:tab pos="180975" algn="l"/>
                <a:tab pos="7124700" algn="r"/>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180975" algn="l"/>
                <a:tab pos="7124700" algn="r"/>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180975" algn="l"/>
                <a:tab pos="7124700" algn="r"/>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180975" algn="l"/>
                <a:tab pos="7124700" algn="r"/>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180975" algn="l"/>
                <a:tab pos="7124700" algn="r"/>
              </a:tabLst>
              <a:defRPr>
                <a:solidFill>
                  <a:schemeClr val="tx1"/>
                </a:solidFill>
                <a:latin typeface="Arial" panose="020B0604020202020204" pitchFamily="34" charset="0"/>
                <a:cs typeface="Arial" panose="020B0604020202020204" pitchFamily="34" charset="0"/>
              </a:defRPr>
            </a:lvl9pPr>
          </a:lstStyle>
          <a:p>
            <a:pPr marL="285750" indent="-285750" eaLnBrk="0" hangingPunct="0">
              <a:lnSpc>
                <a:spcPct val="110000"/>
              </a:lnSpc>
              <a:spcBef>
                <a:spcPct val="20000"/>
              </a:spcBef>
              <a:buClr>
                <a:srgbClr val="33CC33"/>
              </a:buClr>
              <a:buFontTx/>
              <a:buBlip>
                <a:blip r:embed="rId3"/>
              </a:buBlip>
              <a:defRPr/>
            </a:pPr>
            <a:r>
              <a:rPr lang="fr-FR" altLang="fr-FR" sz="1600" b="1" dirty="0">
                <a:solidFill>
                  <a:srgbClr val="000090"/>
                </a:solidFill>
                <a:latin typeface="+mj-lt"/>
                <a:ea typeface="ＭＳ Ｐゴシック" panose="020B0600070205080204" pitchFamily="34" charset="-128"/>
              </a:rPr>
              <a:t>Douleurs rhumatismales</a:t>
            </a:r>
            <a:r>
              <a:rPr lang="fr-FR" altLang="fr-FR" sz="1600" dirty="0">
                <a:solidFill>
                  <a:srgbClr val="000090"/>
                </a:solidFill>
                <a:latin typeface="+mj-lt"/>
                <a:ea typeface="ＭＳ Ｐゴシック" panose="020B0600070205080204" pitchFamily="34" charset="-128"/>
              </a:rPr>
              <a:t> </a:t>
            </a:r>
            <a:r>
              <a:rPr lang="fr-FR" altLang="fr-FR" sz="1600" i="1" dirty="0">
                <a:solidFill>
                  <a:srgbClr val="000090"/>
                </a:solidFill>
                <a:latin typeface="+mj-lt"/>
                <a:ea typeface="ＭＳ Ｐゴシック" panose="020B0600070205080204" pitchFamily="34" charset="-128"/>
              </a:rPr>
              <a:t>aggravées au début du mouvement et </a:t>
            </a:r>
            <a:r>
              <a:rPr lang="fr-FR" altLang="fr-FR" sz="1600" b="1" i="1" dirty="0">
                <a:solidFill>
                  <a:srgbClr val="000090"/>
                </a:solidFill>
                <a:latin typeface="+mj-lt"/>
                <a:ea typeface="ＭＳ Ｐゴシック" panose="020B0600070205080204" pitchFamily="34" charset="-128"/>
              </a:rPr>
              <a:t>améliorées par sa continuation, aggravées la nuit</a:t>
            </a:r>
          </a:p>
        </p:txBody>
      </p:sp>
      <p:sp>
        <p:nvSpPr>
          <p:cNvPr id="16" name="Text Box 11">
            <a:extLst>
              <a:ext uri="{FF2B5EF4-FFF2-40B4-BE49-F238E27FC236}">
                <a16:creationId xmlns:a16="http://schemas.microsoft.com/office/drawing/2014/main" id="{17C5F773-6BAB-40B4-9458-025FD1065CA8}"/>
              </a:ext>
            </a:extLst>
          </p:cNvPr>
          <p:cNvSpPr txBox="1">
            <a:spLocks noChangeArrowheads="1"/>
          </p:cNvSpPr>
          <p:nvPr/>
        </p:nvSpPr>
        <p:spPr bwMode="auto">
          <a:xfrm>
            <a:off x="811316" y="1949292"/>
            <a:ext cx="4708619" cy="915122"/>
          </a:xfrm>
          <a:prstGeom prst="rect">
            <a:avLst/>
          </a:prstGeom>
          <a:noFill/>
          <a:ln>
            <a:noFill/>
          </a:ln>
        </p:spPr>
        <p:txBody>
          <a:bodyPr wrap="square">
            <a:spAutoFit/>
          </a:bodyPr>
          <a:lstStyle>
            <a:lvl1pPr marL="187325" indent="-187325">
              <a:tabLst>
                <a:tab pos="200025" algn="l"/>
              </a:tabLst>
              <a:defRPr>
                <a:solidFill>
                  <a:schemeClr val="tx1"/>
                </a:solidFill>
                <a:latin typeface="Arial" panose="020B0604020202020204" pitchFamily="34" charset="0"/>
                <a:cs typeface="Arial" panose="020B0604020202020204" pitchFamily="34" charset="0"/>
              </a:defRPr>
            </a:lvl1pPr>
            <a:lvl2pPr marL="742950" indent="-285750">
              <a:tabLst>
                <a:tab pos="200025" algn="l"/>
              </a:tabLst>
              <a:defRPr>
                <a:solidFill>
                  <a:schemeClr val="tx1"/>
                </a:solidFill>
                <a:latin typeface="Arial" panose="020B0604020202020204" pitchFamily="34" charset="0"/>
                <a:cs typeface="Arial" panose="020B0604020202020204" pitchFamily="34" charset="0"/>
              </a:defRPr>
            </a:lvl2pPr>
            <a:lvl3pPr marL="1143000" indent="-228600">
              <a:tabLst>
                <a:tab pos="200025" algn="l"/>
              </a:tabLst>
              <a:defRPr>
                <a:solidFill>
                  <a:schemeClr val="tx1"/>
                </a:solidFill>
                <a:latin typeface="Arial" panose="020B0604020202020204" pitchFamily="34" charset="0"/>
                <a:cs typeface="Arial" panose="020B0604020202020204" pitchFamily="34" charset="0"/>
              </a:defRPr>
            </a:lvl3pPr>
            <a:lvl4pPr marL="1600200" indent="-228600">
              <a:tabLst>
                <a:tab pos="200025" algn="l"/>
              </a:tabLst>
              <a:defRPr>
                <a:solidFill>
                  <a:schemeClr val="tx1"/>
                </a:solidFill>
                <a:latin typeface="Arial" panose="020B0604020202020204" pitchFamily="34" charset="0"/>
                <a:cs typeface="Arial" panose="020B0604020202020204" pitchFamily="34" charset="0"/>
              </a:defRPr>
            </a:lvl4pPr>
            <a:lvl5pPr marL="2057400" indent="-228600">
              <a:tabLst>
                <a:tab pos="2000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9pPr>
          </a:lstStyle>
          <a:p>
            <a:pPr marL="285750" indent="-285750" eaLnBrk="0" hangingPunct="0">
              <a:lnSpc>
                <a:spcPct val="110000"/>
              </a:lnSpc>
              <a:spcBef>
                <a:spcPct val="20000"/>
              </a:spcBef>
              <a:buClr>
                <a:srgbClr val="33CC33"/>
              </a:buClr>
              <a:buFontTx/>
              <a:buBlip>
                <a:blip r:embed="rId3"/>
              </a:buBlip>
              <a:defRPr/>
            </a:pPr>
            <a:r>
              <a:rPr lang="fr-FR" altLang="fr-FR" sz="1600" b="1" dirty="0">
                <a:solidFill>
                  <a:srgbClr val="000090"/>
                </a:solidFill>
                <a:latin typeface="+mj-lt"/>
                <a:ea typeface="ＭＳ Ｐゴシック" panose="020B0600070205080204" pitchFamily="34" charset="-128"/>
              </a:rPr>
              <a:t>Douleurs rhumatismales </a:t>
            </a:r>
            <a:r>
              <a:rPr lang="fr-FR" altLang="fr-FR" sz="1600" b="1" i="1" dirty="0">
                <a:solidFill>
                  <a:srgbClr val="000090"/>
                </a:solidFill>
                <a:latin typeface="+mj-lt"/>
                <a:ea typeface="ＭＳ Ｐゴシック" panose="020B0600070205080204" pitchFamily="34" charset="-128"/>
              </a:rPr>
              <a:t>améliorées par le mouvement lent et progressif</a:t>
            </a:r>
            <a:r>
              <a:rPr lang="fr-FR" altLang="fr-FR" sz="1600" i="1" dirty="0">
                <a:solidFill>
                  <a:srgbClr val="000090"/>
                </a:solidFill>
                <a:latin typeface="+mj-lt"/>
                <a:ea typeface="ＭＳ Ｐゴシック" panose="020B0600070205080204" pitchFamily="34" charset="-128"/>
              </a:rPr>
              <a:t>, aggravées par l’humidité et améliorées par la chaleur</a:t>
            </a:r>
            <a:r>
              <a:rPr lang="fr-FR" altLang="fr-FR" i="1" dirty="0">
                <a:solidFill>
                  <a:schemeClr val="accent2"/>
                </a:solidFill>
                <a:latin typeface="+mj-lt"/>
                <a:ea typeface="ＭＳ Ｐゴシック" panose="020B0600070205080204" pitchFamily="34" charset="-128"/>
              </a:rPr>
              <a:t> </a:t>
            </a:r>
          </a:p>
        </p:txBody>
      </p:sp>
      <p:sp>
        <p:nvSpPr>
          <p:cNvPr id="17" name="Text Box 12">
            <a:extLst>
              <a:ext uri="{FF2B5EF4-FFF2-40B4-BE49-F238E27FC236}">
                <a16:creationId xmlns:a16="http://schemas.microsoft.com/office/drawing/2014/main" id="{C285D0F8-3920-4583-B73E-7C65CAA018D8}"/>
              </a:ext>
            </a:extLst>
          </p:cNvPr>
          <p:cNvSpPr txBox="1">
            <a:spLocks noChangeArrowheads="1"/>
          </p:cNvSpPr>
          <p:nvPr/>
        </p:nvSpPr>
        <p:spPr bwMode="auto">
          <a:xfrm>
            <a:off x="808208" y="3363516"/>
            <a:ext cx="51847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eaLnBrk="0" hangingPunct="0">
              <a:spcBef>
                <a:spcPct val="20000"/>
              </a:spcBef>
              <a:buClr>
                <a:srgbClr val="33CC33"/>
              </a:buClr>
              <a:buFontTx/>
              <a:buBlip>
                <a:blip r:embed="rId3"/>
              </a:buBlip>
            </a:pPr>
            <a:r>
              <a:rPr lang="fr-FR" altLang="fr-FR" sz="1600" b="1" dirty="0">
                <a:solidFill>
                  <a:srgbClr val="000090"/>
                </a:solidFill>
                <a:latin typeface="Arial" panose="020B0604020202020204" pitchFamily="34" charset="0"/>
                <a:ea typeface="ＭＳ Ｐゴシック" panose="020B0600070205080204" pitchFamily="34" charset="-128"/>
              </a:rPr>
              <a:t>Douleurs musculo-tendineuses</a:t>
            </a:r>
          </a:p>
          <a:p>
            <a:pPr eaLnBrk="0" hangingPunct="0">
              <a:spcBef>
                <a:spcPct val="20000"/>
              </a:spcBef>
              <a:buClr>
                <a:srgbClr val="33CC33"/>
              </a:buClr>
            </a:pPr>
            <a:r>
              <a:rPr lang="fr-FR" altLang="fr-FR" sz="1600" dirty="0">
                <a:solidFill>
                  <a:srgbClr val="000090"/>
                </a:solidFill>
                <a:latin typeface="Arial" panose="020B0604020202020204" pitchFamily="34" charset="0"/>
                <a:ea typeface="ＭＳ Ｐゴシック" panose="020B0600070205080204" pitchFamily="34" charset="-128"/>
              </a:rPr>
              <a:t>     localisées principalement aux poignets, </a:t>
            </a:r>
          </a:p>
          <a:p>
            <a:pPr eaLnBrk="0" hangingPunct="0">
              <a:spcBef>
                <a:spcPct val="20000"/>
              </a:spcBef>
              <a:buClr>
                <a:srgbClr val="33CC33"/>
              </a:buClr>
            </a:pPr>
            <a:r>
              <a:rPr lang="fr-FR" altLang="fr-FR" sz="1600" dirty="0">
                <a:solidFill>
                  <a:srgbClr val="000090"/>
                </a:solidFill>
                <a:latin typeface="Arial" panose="020B0604020202020204" pitchFamily="34" charset="0"/>
                <a:ea typeface="ＭＳ Ｐゴシック" panose="020B0600070205080204" pitchFamily="34" charset="-128"/>
              </a:rPr>
              <a:t>     aux chevilles et à la colonne vertébrale </a:t>
            </a:r>
          </a:p>
          <a:p>
            <a:pPr eaLnBrk="0" hangingPunct="0">
              <a:spcBef>
                <a:spcPct val="20000"/>
              </a:spcBef>
              <a:buClr>
                <a:srgbClr val="33CC33"/>
              </a:buClr>
            </a:pPr>
            <a:r>
              <a:rPr lang="fr-FR" altLang="fr-FR" sz="1600" i="1" dirty="0">
                <a:solidFill>
                  <a:srgbClr val="000090"/>
                </a:solidFill>
                <a:latin typeface="Arial" panose="020B0604020202020204" pitchFamily="34" charset="0"/>
                <a:ea typeface="ＭＳ Ｐゴシック" panose="020B0600070205080204" pitchFamily="34" charset="-128"/>
              </a:rPr>
              <a:t>     Amélioration par le mouvement et la chaleur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0" name="Rectangle 3"/>
          <p:cNvSpPr>
            <a:spLocks noChangeArrowheads="1"/>
          </p:cNvSpPr>
          <p:nvPr/>
        </p:nvSpPr>
        <p:spPr bwMode="auto">
          <a:xfrm>
            <a:off x="2279650" y="1125538"/>
            <a:ext cx="7632700" cy="4319587"/>
          </a:xfrm>
          <a:prstGeom prst="rect">
            <a:avLst/>
          </a:prstGeom>
          <a:noFill/>
          <a:ln>
            <a:noFill/>
          </a:ln>
        </p:spPr>
        <p:txBody>
          <a:bodyPr lIns="90487" tIns="44450" rIns="90487" bIns="44450"/>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80000"/>
              </a:lnSpc>
              <a:spcBef>
                <a:spcPct val="0"/>
              </a:spcBef>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Liés au </a:t>
            </a:r>
            <a:r>
              <a:rPr lang="fr-FR" altLang="fr-FR" sz="2000" b="1" dirty="0">
                <a:solidFill>
                  <a:srgbClr val="000099"/>
                </a:solidFill>
                <a:latin typeface="+mj-lt"/>
                <a:ea typeface="ＭＳ Ｐゴシック" panose="020B0600070205080204" pitchFamily="34" charset="-128"/>
              </a:rPr>
              <a:t>mode de vie</a:t>
            </a:r>
            <a:r>
              <a:rPr lang="fr-FR" altLang="fr-FR" sz="2000" dirty="0">
                <a:solidFill>
                  <a:srgbClr val="000099"/>
                </a:solidFill>
                <a:latin typeface="+mj-lt"/>
                <a:ea typeface="ＭＳ Ｐゴシック" panose="020B0600070205080204" pitchFamily="34" charset="-128"/>
              </a:rPr>
              <a:t> :</a:t>
            </a: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Tabac</a:t>
            </a: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Alcool</a:t>
            </a: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Alimentation, activité physique</a:t>
            </a: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Exposition excessive aux rayonnements UV</a:t>
            </a:r>
          </a:p>
          <a:p>
            <a:pPr lvl="1">
              <a:lnSpc>
                <a:spcPct val="80000"/>
              </a:lnSpc>
              <a:spcBef>
                <a:spcPct val="0"/>
              </a:spcBef>
              <a:defRPr/>
            </a:pPr>
            <a:endParaRPr lang="fr-FR" altLang="fr-FR" sz="2000" dirty="0">
              <a:solidFill>
                <a:srgbClr val="000099"/>
              </a:solidFill>
              <a:latin typeface="+mj-lt"/>
              <a:ea typeface="ＭＳ Ｐゴシック" panose="020B0600070205080204" pitchFamily="34" charset="-128"/>
            </a:endParaRPr>
          </a:p>
          <a:p>
            <a:pPr>
              <a:lnSpc>
                <a:spcPct val="80000"/>
              </a:lnSpc>
              <a:spcBef>
                <a:spcPct val="0"/>
              </a:spcBef>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Liés à </a:t>
            </a:r>
            <a:r>
              <a:rPr lang="fr-FR" altLang="fr-FR" sz="2000" b="1" dirty="0">
                <a:solidFill>
                  <a:srgbClr val="000099"/>
                </a:solidFill>
                <a:latin typeface="+mj-lt"/>
                <a:ea typeface="ＭＳ Ｐゴシック" panose="020B0600070205080204" pitchFamily="34" charset="-128"/>
              </a:rPr>
              <a:t>l’environnement</a:t>
            </a:r>
            <a:endParaRPr lang="fr-FR" altLang="fr-FR" sz="2000" dirty="0">
              <a:solidFill>
                <a:srgbClr val="000099"/>
              </a:solidFill>
              <a:latin typeface="+mj-lt"/>
              <a:ea typeface="ＭＳ Ｐゴシック" panose="020B0600070205080204" pitchFamily="34" charset="-128"/>
            </a:endParaRP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Rayonnement</a:t>
            </a: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Agents infectieux (virus, bactéries)</a:t>
            </a: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Produits industriels</a:t>
            </a:r>
          </a:p>
          <a:p>
            <a:pPr lvl="1">
              <a:lnSpc>
                <a:spcPct val="130000"/>
              </a:lnSpc>
              <a:spcBef>
                <a:spcPct val="0"/>
              </a:spcBef>
              <a:defRPr/>
            </a:pPr>
            <a:r>
              <a:rPr lang="fr-FR" altLang="fr-FR" sz="2000" dirty="0">
                <a:solidFill>
                  <a:srgbClr val="000099"/>
                </a:solidFill>
                <a:latin typeface="+mj-lt"/>
                <a:ea typeface="ＭＳ Ｐゴシック" panose="020B0600070205080204" pitchFamily="34" charset="-128"/>
              </a:rPr>
              <a:t>Milieu professionnel (amiante…)</a:t>
            </a:r>
          </a:p>
        </p:txBody>
      </p:sp>
      <p:sp>
        <p:nvSpPr>
          <p:cNvPr id="13323" name="Rectangle 11"/>
          <p:cNvSpPr>
            <a:spLocks noChangeArrowheads="1"/>
          </p:cNvSpPr>
          <p:nvPr/>
        </p:nvSpPr>
        <p:spPr bwMode="auto">
          <a:xfrm>
            <a:off x="4294188" y="5226051"/>
            <a:ext cx="5905500" cy="584775"/>
          </a:xfrm>
          <a:prstGeom prst="rect">
            <a:avLst/>
          </a:prstGeom>
          <a:noFill/>
          <a:ln>
            <a:noFill/>
          </a:ln>
          <a:effectLst/>
        </p:spPr>
        <p:txBody>
          <a:bodyPr>
            <a:spAutoFit/>
          </a:bodyPr>
          <a:lstStyle/>
          <a:p>
            <a:pPr>
              <a:spcBef>
                <a:spcPct val="50000"/>
              </a:spcBef>
              <a:buFont typeface="Wingdings" panose="05000000000000000000" pitchFamily="2" charset="2"/>
              <a:buChar char="è"/>
              <a:defRPr/>
            </a:pPr>
            <a:r>
              <a:rPr lang="fr-FR" altLang="fr-FR" sz="2400" dirty="0">
                <a:solidFill>
                  <a:srgbClr val="000099"/>
                </a:solidFill>
                <a:latin typeface="+mn-lt"/>
                <a:ea typeface="ＭＳ Ｐゴシック" panose="020B0600070205080204" pitchFamily="34" charset="-128"/>
              </a:rPr>
              <a:t> </a:t>
            </a:r>
            <a:r>
              <a:rPr lang="fr-FR" altLang="fr-FR" sz="3200" b="1" dirty="0">
                <a:ln w="9525">
                  <a:solidFill>
                    <a:schemeClr val="bg1"/>
                  </a:solidFill>
                  <a:prstDash val="solid"/>
                </a:ln>
                <a:solidFill>
                  <a:srgbClr val="95C41D"/>
                </a:solidFill>
                <a:effectLst>
                  <a:outerShdw blurRad="12700" dist="38100" dir="2700000" algn="tl" rotWithShape="0">
                    <a:schemeClr val="accent5">
                      <a:lumMod val="60000"/>
                      <a:lumOff val="40000"/>
                    </a:schemeClr>
                  </a:outerShdw>
                </a:effectLst>
                <a:latin typeface="Arial" panose="020B0604020202020204" pitchFamily="34" charset="0"/>
              </a:rPr>
              <a:t>40% </a:t>
            </a:r>
            <a:r>
              <a:rPr lang="fr-FR" altLang="fr-FR" sz="2000" dirty="0">
                <a:solidFill>
                  <a:srgbClr val="000099"/>
                </a:solidFill>
                <a:latin typeface="+mn-lt"/>
                <a:ea typeface="ＭＳ Ｐゴシック" panose="020B0600070205080204" pitchFamily="34" charset="-128"/>
              </a:rPr>
              <a:t>des cancers évitables</a:t>
            </a:r>
            <a:r>
              <a:rPr lang="fr-FR" altLang="fr-FR" sz="2000" baseline="30000" dirty="0">
                <a:solidFill>
                  <a:srgbClr val="000099"/>
                </a:solidFill>
                <a:latin typeface="+mn-lt"/>
                <a:ea typeface="ＭＳ Ｐゴシック" panose="020B0600070205080204" pitchFamily="34" charset="-128"/>
              </a:rPr>
              <a:t>(1)</a:t>
            </a:r>
          </a:p>
        </p:txBody>
      </p:sp>
      <p:sp>
        <p:nvSpPr>
          <p:cNvPr id="13328" name="Rectangle 16"/>
          <p:cNvSpPr>
            <a:spLocks noChangeArrowheads="1"/>
          </p:cNvSpPr>
          <p:nvPr/>
        </p:nvSpPr>
        <p:spPr bwMode="auto">
          <a:xfrm>
            <a:off x="4294189" y="5745163"/>
            <a:ext cx="4740400" cy="523220"/>
          </a:xfrm>
          <a:prstGeom prst="rect">
            <a:avLst/>
          </a:prstGeom>
          <a:noFill/>
          <a:ln>
            <a:noFill/>
          </a:ln>
          <a:effectLst/>
        </p:spPr>
        <p:txBody>
          <a:bodyPr wrap="none">
            <a:spAutoFit/>
          </a:bodyPr>
          <a:lstStyle/>
          <a:p>
            <a:pPr>
              <a:spcBef>
                <a:spcPct val="50000"/>
              </a:spcBef>
              <a:buFont typeface="Wingdings" panose="05000000000000000000" pitchFamily="2" charset="2"/>
              <a:buChar char="è"/>
              <a:defRPr/>
            </a:pPr>
            <a:r>
              <a:rPr lang="fr-FR" altLang="fr-FR" sz="2400" dirty="0">
                <a:solidFill>
                  <a:srgbClr val="000099"/>
                </a:solidFill>
                <a:latin typeface="+mn-lt"/>
                <a:ea typeface="ＭＳ Ｐゴシック" panose="020B0600070205080204" pitchFamily="34" charset="-128"/>
              </a:rPr>
              <a:t> </a:t>
            </a:r>
            <a:r>
              <a:rPr lang="fr-FR" altLang="fr-FR" sz="2000" dirty="0">
                <a:solidFill>
                  <a:srgbClr val="000099"/>
                </a:solidFill>
                <a:latin typeface="+mn-lt"/>
                <a:ea typeface="ＭＳ Ｐゴシック" panose="020B0600070205080204" pitchFamily="34" charset="-128"/>
              </a:rPr>
              <a:t>Campagnes de </a:t>
            </a:r>
            <a:r>
              <a:rPr lang="fr-FR" altLang="fr-FR" sz="2800" b="1" dirty="0">
                <a:ln w="9525">
                  <a:solidFill>
                    <a:schemeClr val="bg1"/>
                  </a:solidFill>
                  <a:prstDash val="solid"/>
                </a:ln>
                <a:solidFill>
                  <a:srgbClr val="95C41D"/>
                </a:solidFill>
                <a:effectLst>
                  <a:outerShdw blurRad="12700" dist="38100" dir="2700000" algn="tl" rotWithShape="0">
                    <a:schemeClr val="accent5">
                      <a:lumMod val="60000"/>
                      <a:lumOff val="40000"/>
                    </a:schemeClr>
                  </a:outerShdw>
                </a:effectLst>
                <a:latin typeface="Arial" panose="020B0604020202020204" pitchFamily="34" charset="0"/>
              </a:rPr>
              <a:t>PRÉVENTION</a:t>
            </a:r>
          </a:p>
        </p:txBody>
      </p:sp>
      <p:sp>
        <p:nvSpPr>
          <p:cNvPr id="13331" name="Rectangle 7"/>
          <p:cNvSpPr>
            <a:spLocks noChangeArrowheads="1"/>
          </p:cNvSpPr>
          <p:nvPr/>
        </p:nvSpPr>
        <p:spPr bwMode="auto">
          <a:xfrm>
            <a:off x="2782888" y="6280150"/>
            <a:ext cx="7705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sz="1000" i="1" dirty="0">
                <a:latin typeface="Arial" panose="020B0604020202020204" pitchFamily="34" charset="0"/>
                <a:ea typeface="ＭＳ Ｐゴシック" panose="020B0600070205080204" pitchFamily="34" charset="-128"/>
              </a:rPr>
              <a:t>Source : </a:t>
            </a:r>
            <a:r>
              <a:rPr lang="fr-FR" altLang="fr-FR" sz="1000" i="1" dirty="0">
                <a:latin typeface="Arial" panose="020B0604020202020204" pitchFamily="34" charset="0"/>
              </a:rPr>
              <a:t>(1) </a:t>
            </a:r>
            <a:r>
              <a:rPr lang="fr-FR" altLang="fr-FR" sz="1000" i="1" dirty="0"/>
              <a:t>Institut National du Cancer - Panorama des cancers en France - Edition 2022 </a:t>
            </a:r>
            <a:endParaRPr lang="fr-FR" altLang="fr-FR" sz="1000" i="1" dirty="0">
              <a:latin typeface="Arial" panose="020B0604020202020204" pitchFamily="34" charset="0"/>
              <a:ea typeface="ＭＳ Ｐゴシック" panose="020B0600070205080204" pitchFamily="34" charset="-128"/>
            </a:endParaRPr>
          </a:p>
        </p:txBody>
      </p:sp>
      <p:sp>
        <p:nvSpPr>
          <p:cNvPr id="7" name="ZoneTexte 6"/>
          <p:cNvSpPr txBox="1"/>
          <p:nvPr/>
        </p:nvSpPr>
        <p:spPr>
          <a:xfrm>
            <a:off x="2397125" y="314325"/>
            <a:ext cx="5930900" cy="584200"/>
          </a:xfrm>
          <a:prstGeom prst="rect">
            <a:avLst/>
          </a:prstGeom>
          <a:noFill/>
        </p:spPr>
        <p:txBody>
          <a:bodyPr>
            <a:spAutoFit/>
          </a:bodyPr>
          <a:lstStyle/>
          <a:p>
            <a:pPr>
              <a:defRPr/>
            </a:pPr>
            <a:r>
              <a:rPr lang="fr-FR" sz="3200" b="1" dirty="0">
                <a:solidFill>
                  <a:schemeClr val="bg1"/>
                </a:solidFill>
                <a:latin typeface="+mj-lt"/>
              </a:rPr>
              <a:t>1.3. Facteurs de risque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2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2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2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20">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2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20">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32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20">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20">
                                            <p:txEl>
                                              <p:pRg st="10" end="1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3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3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E55ACBFD-0F5D-45D6-A8BC-23523B6F838A}"/>
              </a:ext>
            </a:extLst>
          </p:cNvPr>
          <p:cNvSpPr txBox="1"/>
          <p:nvPr/>
        </p:nvSpPr>
        <p:spPr>
          <a:xfrm>
            <a:off x="2397124" y="314325"/>
            <a:ext cx="9459515" cy="584775"/>
          </a:xfrm>
          <a:prstGeom prst="rect">
            <a:avLst/>
          </a:prstGeom>
          <a:noFill/>
        </p:spPr>
        <p:txBody>
          <a:bodyPr wrap="square">
            <a:spAutoFit/>
          </a:bodyPr>
          <a:lstStyle/>
          <a:p>
            <a:pPr>
              <a:defRPr/>
            </a:pPr>
            <a:r>
              <a:rPr lang="fr-FR" sz="3200" b="1" dirty="0">
                <a:solidFill>
                  <a:schemeClr val="bg1"/>
                </a:solidFill>
                <a:latin typeface="+mj-lt"/>
              </a:rPr>
              <a:t>3.7. Hormonothérapie</a:t>
            </a:r>
          </a:p>
        </p:txBody>
      </p:sp>
      <p:sp>
        <p:nvSpPr>
          <p:cNvPr id="14" name="Rectangle 13">
            <a:extLst>
              <a:ext uri="{FF2B5EF4-FFF2-40B4-BE49-F238E27FC236}">
                <a16:creationId xmlns:a16="http://schemas.microsoft.com/office/drawing/2014/main" id="{7422FE89-8DCB-4E2A-B8E3-7A820B15CA3E}"/>
              </a:ext>
            </a:extLst>
          </p:cNvPr>
          <p:cNvSpPr>
            <a:spLocks noChangeArrowheads="1"/>
          </p:cNvSpPr>
          <p:nvPr/>
        </p:nvSpPr>
        <p:spPr bwMode="auto">
          <a:xfrm>
            <a:off x="2397125" y="1012666"/>
            <a:ext cx="4482317"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Douleurs </a:t>
            </a:r>
            <a:r>
              <a:rPr lang="fr-FR" altLang="fr-FR" sz="2000" b="1" dirty="0" err="1">
                <a:solidFill>
                  <a:srgbClr val="95C41D"/>
                </a:solidFill>
                <a:latin typeface="+mj-lt"/>
                <a:ea typeface="ＭＳ Ｐゴシック" panose="020B0600070205080204" pitchFamily="34" charset="-128"/>
              </a:rPr>
              <a:t>musculo-squelettiques</a:t>
            </a:r>
            <a:endParaRPr lang="fr-FR" altLang="fr-FR" sz="2000" b="1" dirty="0">
              <a:solidFill>
                <a:srgbClr val="95C41D"/>
              </a:solidFill>
              <a:latin typeface="+mj-lt"/>
              <a:ea typeface="ＭＳ Ｐゴシック" panose="020B0600070205080204" pitchFamily="34" charset="-128"/>
            </a:endParaRPr>
          </a:p>
        </p:txBody>
      </p:sp>
      <p:sp>
        <p:nvSpPr>
          <p:cNvPr id="15" name="Espace réservé du contenu 2">
            <a:extLst>
              <a:ext uri="{FF2B5EF4-FFF2-40B4-BE49-F238E27FC236}">
                <a16:creationId xmlns:a16="http://schemas.microsoft.com/office/drawing/2014/main" id="{984F798B-7E73-4DB0-A537-E004E4FCE894}"/>
              </a:ext>
            </a:extLst>
          </p:cNvPr>
          <p:cNvSpPr txBox="1">
            <a:spLocks/>
          </p:cNvSpPr>
          <p:nvPr/>
        </p:nvSpPr>
        <p:spPr bwMode="auto">
          <a:xfrm>
            <a:off x="811317" y="5539025"/>
            <a:ext cx="5184775" cy="1198563"/>
          </a:xfrm>
          <a:prstGeom prst="rect">
            <a:avLst/>
          </a:prstGeom>
          <a:solidFill>
            <a:srgbClr val="FFFFFF"/>
          </a:solid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10000"/>
              </a:lnSpc>
              <a:buClr>
                <a:srgbClr val="33CC33"/>
              </a:buClr>
              <a:buFontTx/>
              <a:buBlip>
                <a:blip r:embed="rId3"/>
              </a:buBlip>
              <a:defRPr/>
            </a:pPr>
            <a:r>
              <a:rPr lang="fr-FR" altLang="fr-FR" sz="1600" dirty="0">
                <a:solidFill>
                  <a:srgbClr val="000090"/>
                </a:solidFill>
                <a:latin typeface="+mj-lt"/>
                <a:cs typeface="Arial" panose="020B0604020202020204" pitchFamily="34" charset="0"/>
              </a:rPr>
              <a:t>Douleurs rhumatismales et </a:t>
            </a:r>
            <a:r>
              <a:rPr lang="fr-FR" altLang="fr-FR" sz="1600" b="1" dirty="0">
                <a:solidFill>
                  <a:srgbClr val="000090"/>
                </a:solidFill>
                <a:latin typeface="+mj-lt"/>
                <a:cs typeface="Arial" panose="020B0604020202020204" pitchFamily="34" charset="0"/>
              </a:rPr>
              <a:t>osseuses fulgurantes</a:t>
            </a:r>
            <a:r>
              <a:rPr lang="fr-FR" altLang="fr-FR" sz="1600" dirty="0">
                <a:solidFill>
                  <a:srgbClr val="000090"/>
                </a:solidFill>
                <a:latin typeface="+mj-lt"/>
                <a:cs typeface="Arial" panose="020B0604020202020204" pitchFamily="34" charset="0"/>
              </a:rPr>
              <a:t>, comme des </a:t>
            </a:r>
            <a:r>
              <a:rPr lang="fr-FR" altLang="fr-FR" sz="1600" b="1" dirty="0">
                <a:solidFill>
                  <a:srgbClr val="000090"/>
                </a:solidFill>
                <a:latin typeface="+mj-lt"/>
                <a:cs typeface="Arial" panose="020B0604020202020204" pitchFamily="34" charset="0"/>
              </a:rPr>
              <a:t>décharges électriques</a:t>
            </a:r>
          </a:p>
          <a:p>
            <a:pPr marL="363538" indent="0" eaLnBrk="1" hangingPunct="1">
              <a:lnSpc>
                <a:spcPct val="80000"/>
              </a:lnSpc>
              <a:buClr>
                <a:srgbClr val="33CC33"/>
              </a:buClr>
              <a:buNone/>
              <a:defRPr/>
            </a:pPr>
            <a:r>
              <a:rPr lang="fr-FR" altLang="fr-FR" sz="1600" i="1" dirty="0">
                <a:solidFill>
                  <a:srgbClr val="000090"/>
                </a:solidFill>
                <a:latin typeface="+mj-lt"/>
                <a:cs typeface="Arial" panose="020B0604020202020204" pitchFamily="34" charset="0"/>
              </a:rPr>
              <a:t>Aggravation la nuit</a:t>
            </a:r>
          </a:p>
          <a:p>
            <a:pPr eaLnBrk="1" hangingPunct="1">
              <a:lnSpc>
                <a:spcPct val="80000"/>
              </a:lnSpc>
              <a:buClr>
                <a:srgbClr val="33CC33"/>
              </a:buClr>
              <a:buFontTx/>
              <a:buBlip>
                <a:blip r:embed="rId3"/>
              </a:buBlip>
              <a:defRPr/>
            </a:pPr>
            <a:endParaRPr lang="fr-FR" altLang="fr-FR" sz="1600" dirty="0">
              <a:solidFill>
                <a:srgbClr val="000090"/>
              </a:solidFill>
              <a:latin typeface="+mj-lt"/>
              <a:cs typeface="Arial" panose="020B0604020202020204" pitchFamily="34" charset="0"/>
            </a:endParaRPr>
          </a:p>
          <a:p>
            <a:pPr marL="0" indent="0" eaLnBrk="1" hangingPunct="1">
              <a:lnSpc>
                <a:spcPct val="80000"/>
              </a:lnSpc>
              <a:defRPr/>
            </a:pPr>
            <a:endParaRPr lang="fr-FR" altLang="fr-FR" sz="1600" dirty="0">
              <a:solidFill>
                <a:srgbClr val="000090"/>
              </a:solidFill>
              <a:latin typeface="+mj-lt"/>
              <a:cs typeface="Arial" panose="020B0604020202020204" pitchFamily="34" charset="0"/>
            </a:endParaRPr>
          </a:p>
        </p:txBody>
      </p:sp>
      <p:sp>
        <p:nvSpPr>
          <p:cNvPr id="17" name="Rectangle 9">
            <a:extLst>
              <a:ext uri="{FF2B5EF4-FFF2-40B4-BE49-F238E27FC236}">
                <a16:creationId xmlns:a16="http://schemas.microsoft.com/office/drawing/2014/main" id="{CFE5F772-2B9D-4839-8596-9215B869A9F2}"/>
              </a:ext>
            </a:extLst>
          </p:cNvPr>
          <p:cNvSpPr>
            <a:spLocks noChangeArrowheads="1"/>
          </p:cNvSpPr>
          <p:nvPr/>
        </p:nvSpPr>
        <p:spPr bwMode="auto">
          <a:xfrm>
            <a:off x="7586637" y="5351954"/>
            <a:ext cx="3527425" cy="1062038"/>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spcBef>
                <a:spcPct val="20000"/>
              </a:spcBef>
              <a:buFont typeface="Wingdings" panose="05000000000000000000" pitchFamily="2" charset="2"/>
              <a:buNone/>
              <a:defRPr/>
            </a:pPr>
            <a:r>
              <a:rPr lang="fr-FR" altLang="fr-FR" b="1" dirty="0">
                <a:solidFill>
                  <a:srgbClr val="000099"/>
                </a:solidFill>
                <a:latin typeface="+mj-lt"/>
                <a:ea typeface="ＭＳ Ｐゴシック" panose="020B0600070205080204" pitchFamily="34" charset="-128"/>
              </a:rPr>
              <a:t>Phytolacca </a:t>
            </a:r>
            <a:r>
              <a:rPr lang="fr-FR" altLang="fr-FR" b="1" dirty="0" err="1">
                <a:solidFill>
                  <a:srgbClr val="000099"/>
                </a:solidFill>
                <a:latin typeface="+mj-lt"/>
                <a:ea typeface="ＭＳ Ｐゴシック" panose="020B0600070205080204" pitchFamily="34" charset="-128"/>
              </a:rPr>
              <a:t>decandra</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0"/>
                </a:solidFill>
                <a:latin typeface="+mj-lt"/>
                <a:ea typeface="ＭＳ Ｐゴシック" panose="020B0600070205080204" pitchFamily="34" charset="-128"/>
              </a:rPr>
              <a:t>5 granules matin et soir, </a:t>
            </a:r>
          </a:p>
          <a:p>
            <a:pPr algn="r">
              <a:spcBef>
                <a:spcPct val="20000"/>
              </a:spcBef>
              <a:defRPr/>
            </a:pPr>
            <a:r>
              <a:rPr lang="fr-FR" altLang="fr-FR" sz="1600" dirty="0">
                <a:solidFill>
                  <a:srgbClr val="000090"/>
                </a:solidFill>
                <a:latin typeface="+mj-lt"/>
                <a:ea typeface="ＭＳ Ｐゴシック" panose="020B0600070205080204" pitchFamily="34" charset="-128"/>
              </a:rPr>
              <a:t>à renouveler si besoin</a:t>
            </a:r>
          </a:p>
        </p:txBody>
      </p:sp>
      <p:sp>
        <p:nvSpPr>
          <p:cNvPr id="12" name="Espace réservé du contenu 2">
            <a:extLst>
              <a:ext uri="{FF2B5EF4-FFF2-40B4-BE49-F238E27FC236}">
                <a16:creationId xmlns:a16="http://schemas.microsoft.com/office/drawing/2014/main" id="{302D7E6B-C1A6-4299-AEED-37D14C0BB28E}"/>
              </a:ext>
            </a:extLst>
          </p:cNvPr>
          <p:cNvSpPr txBox="1">
            <a:spLocks/>
          </p:cNvSpPr>
          <p:nvPr/>
        </p:nvSpPr>
        <p:spPr bwMode="auto">
          <a:xfrm>
            <a:off x="811317" y="2152261"/>
            <a:ext cx="4259263" cy="249237"/>
          </a:xfrm>
          <a:prstGeom prst="rect">
            <a:avLst/>
          </a:prstGeom>
          <a:solidFill>
            <a:srgbClr val="FFFFFF"/>
          </a:solid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80000"/>
              </a:lnSpc>
              <a:buClr>
                <a:srgbClr val="33CC33"/>
              </a:buClr>
              <a:buFontTx/>
              <a:buBlip>
                <a:blip r:embed="rId3"/>
              </a:buBlip>
              <a:defRPr/>
            </a:pPr>
            <a:r>
              <a:rPr lang="fr-FR" altLang="fr-FR" sz="1600" b="1" dirty="0">
                <a:solidFill>
                  <a:srgbClr val="000090"/>
                </a:solidFill>
                <a:latin typeface="+mj-lt"/>
                <a:cs typeface="Arial" panose="020B0604020202020204" pitchFamily="34" charset="0"/>
              </a:rPr>
              <a:t>Fatigue musculaire, courbatures</a:t>
            </a:r>
          </a:p>
          <a:p>
            <a:pPr marL="0" indent="0" eaLnBrk="1" hangingPunct="1">
              <a:lnSpc>
                <a:spcPct val="80000"/>
              </a:lnSpc>
              <a:defRPr/>
            </a:pPr>
            <a:endParaRPr lang="fr-FR" altLang="fr-FR" sz="1600" dirty="0">
              <a:solidFill>
                <a:srgbClr val="000090"/>
              </a:solidFill>
              <a:latin typeface="+mj-lt"/>
              <a:cs typeface="Arial" panose="020B0604020202020204" pitchFamily="34" charset="0"/>
            </a:endParaRPr>
          </a:p>
        </p:txBody>
      </p:sp>
      <p:sp>
        <p:nvSpPr>
          <p:cNvPr id="16" name="Text Box 4">
            <a:extLst>
              <a:ext uri="{FF2B5EF4-FFF2-40B4-BE49-F238E27FC236}">
                <a16:creationId xmlns:a16="http://schemas.microsoft.com/office/drawing/2014/main" id="{94BDFD3E-CCF3-44D4-ABE0-4ED0BEB7C11E}"/>
              </a:ext>
            </a:extLst>
          </p:cNvPr>
          <p:cNvSpPr txBox="1">
            <a:spLocks noChangeArrowheads="1"/>
          </p:cNvSpPr>
          <p:nvPr/>
        </p:nvSpPr>
        <p:spPr bwMode="auto">
          <a:xfrm>
            <a:off x="8073693" y="1916832"/>
            <a:ext cx="3035300" cy="1093788"/>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a:solidFill>
                  <a:srgbClr val="000099"/>
                </a:solidFill>
                <a:latin typeface="+mj-lt"/>
                <a:ea typeface="ＭＳ Ｐゴシック" panose="020B0600070205080204" pitchFamily="34" charset="-128"/>
              </a:rPr>
              <a:t>Arnica </a:t>
            </a:r>
            <a:r>
              <a:rPr lang="fr-FR" altLang="fr-FR" b="1" dirty="0" err="1">
                <a:solidFill>
                  <a:srgbClr val="000099"/>
                </a:solidFill>
                <a:latin typeface="+mj-lt"/>
                <a:ea typeface="ＭＳ Ｐゴシック" panose="020B0600070205080204" pitchFamily="34" charset="-128"/>
              </a:rPr>
              <a:t>montana</a:t>
            </a:r>
            <a:r>
              <a:rPr lang="fr-FR" altLang="fr-FR" b="1" dirty="0">
                <a:solidFill>
                  <a:srgbClr val="000099"/>
                </a:solidFill>
                <a:latin typeface="+mj-lt"/>
                <a:ea typeface="ＭＳ Ｐゴシック" panose="020B0600070205080204" pitchFamily="34" charset="-128"/>
              </a:rPr>
              <a:t> 9 CH</a:t>
            </a:r>
          </a:p>
          <a:p>
            <a:pPr algn="r">
              <a:lnSpc>
                <a:spcPct val="110000"/>
              </a:lnSpc>
              <a:spcBef>
                <a:spcPct val="20000"/>
              </a:spcBef>
              <a:defRPr/>
            </a:pPr>
            <a:r>
              <a:rPr lang="fr-FR" altLang="fr-FR" sz="1600" dirty="0">
                <a:solidFill>
                  <a:srgbClr val="000090"/>
                </a:solidFill>
                <a:latin typeface="+mj-lt"/>
                <a:ea typeface="ＭＳ Ｐゴシック" panose="020B0600070205080204" pitchFamily="34" charset="-128"/>
              </a:rPr>
              <a:t>5</a:t>
            </a:r>
            <a:r>
              <a:rPr lang="fr-FR" altLang="fr-FR" sz="1600" dirty="0">
                <a:solidFill>
                  <a:srgbClr val="000000"/>
                </a:solidFill>
                <a:latin typeface="+mj-lt"/>
                <a:ea typeface="ＭＳ Ｐゴシック" panose="020B0600070205080204" pitchFamily="34" charset="-128"/>
              </a:rPr>
              <a:t> </a:t>
            </a:r>
            <a:r>
              <a:rPr lang="fr-FR" altLang="fr-FR" sz="1600" dirty="0">
                <a:solidFill>
                  <a:srgbClr val="000090"/>
                </a:solidFill>
                <a:latin typeface="+mj-lt"/>
                <a:ea typeface="ＭＳ Ｐゴシック" panose="020B0600070205080204" pitchFamily="34" charset="-128"/>
              </a:rPr>
              <a:t>granules matin et soir, </a:t>
            </a:r>
          </a:p>
          <a:p>
            <a:pPr algn="r">
              <a:lnSpc>
                <a:spcPct val="110000"/>
              </a:lnSpc>
              <a:defRPr/>
            </a:pPr>
            <a:r>
              <a:rPr lang="fr-FR" altLang="fr-FR" sz="1600" dirty="0">
                <a:solidFill>
                  <a:srgbClr val="000090"/>
                </a:solidFill>
                <a:latin typeface="+mj-lt"/>
                <a:ea typeface="ＭＳ Ｐゴシック" panose="020B0600070205080204" pitchFamily="34" charset="-128"/>
              </a:rPr>
              <a:t>à renouveler si besoin</a:t>
            </a:r>
            <a:endParaRPr lang="fr-FR" altLang="fr-FR" sz="1600" b="1" dirty="0">
              <a:solidFill>
                <a:srgbClr val="000099"/>
              </a:solidFill>
              <a:latin typeface="+mj-lt"/>
              <a:ea typeface="ＭＳ Ｐゴシック" panose="020B0600070205080204" pitchFamily="34" charset="-128"/>
            </a:endParaRPr>
          </a:p>
        </p:txBody>
      </p:sp>
      <p:sp>
        <p:nvSpPr>
          <p:cNvPr id="18" name="Text Box 5">
            <a:extLst>
              <a:ext uri="{FF2B5EF4-FFF2-40B4-BE49-F238E27FC236}">
                <a16:creationId xmlns:a16="http://schemas.microsoft.com/office/drawing/2014/main" id="{474EDC71-FD15-4AAF-9039-A3519F6B7991}"/>
              </a:ext>
            </a:extLst>
          </p:cNvPr>
          <p:cNvSpPr txBox="1">
            <a:spLocks noChangeArrowheads="1"/>
          </p:cNvSpPr>
          <p:nvPr/>
        </p:nvSpPr>
        <p:spPr bwMode="auto">
          <a:xfrm>
            <a:off x="7352968" y="3645024"/>
            <a:ext cx="3756025" cy="1093788"/>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err="1">
                <a:solidFill>
                  <a:srgbClr val="000099"/>
                </a:solidFill>
                <a:latin typeface="+mj-lt"/>
                <a:ea typeface="ＭＳ Ｐゴシック" panose="020B0600070205080204" pitchFamily="34" charset="-128"/>
              </a:rPr>
              <a:t>Eupatorium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perfoliatum</a:t>
            </a:r>
            <a:r>
              <a:rPr lang="fr-FR" altLang="fr-FR" b="1" dirty="0">
                <a:solidFill>
                  <a:srgbClr val="000099"/>
                </a:solidFill>
                <a:latin typeface="+mj-lt"/>
                <a:ea typeface="ＭＳ Ｐゴシック" panose="020B0600070205080204" pitchFamily="34" charset="-128"/>
              </a:rPr>
              <a:t> 9 CH</a:t>
            </a:r>
          </a:p>
          <a:p>
            <a:pPr algn="r">
              <a:lnSpc>
                <a:spcPct val="110000"/>
              </a:lnSpc>
              <a:spcBef>
                <a:spcPct val="20000"/>
              </a:spcBef>
              <a:defRPr/>
            </a:pPr>
            <a:r>
              <a:rPr lang="fr-FR" altLang="fr-FR" sz="1600" dirty="0">
                <a:solidFill>
                  <a:srgbClr val="000090"/>
                </a:solidFill>
                <a:latin typeface="+mj-lt"/>
                <a:ea typeface="ＭＳ Ｐゴシック" panose="020B0600070205080204" pitchFamily="34" charset="-128"/>
              </a:rPr>
              <a:t>5</a:t>
            </a:r>
            <a:r>
              <a:rPr lang="fr-FR" altLang="fr-FR" sz="1600" dirty="0">
                <a:solidFill>
                  <a:srgbClr val="000000"/>
                </a:solidFill>
                <a:latin typeface="+mj-lt"/>
                <a:ea typeface="ＭＳ Ｐゴシック" panose="020B0600070205080204" pitchFamily="34" charset="-128"/>
              </a:rPr>
              <a:t> </a:t>
            </a:r>
            <a:r>
              <a:rPr lang="fr-FR" altLang="fr-FR" sz="1600" dirty="0">
                <a:solidFill>
                  <a:srgbClr val="000090"/>
                </a:solidFill>
                <a:latin typeface="+mj-lt"/>
                <a:ea typeface="ＭＳ Ｐゴシック" panose="020B0600070205080204" pitchFamily="34" charset="-128"/>
              </a:rPr>
              <a:t>granules matin et soir, </a:t>
            </a:r>
          </a:p>
          <a:p>
            <a:pPr algn="r">
              <a:lnSpc>
                <a:spcPct val="110000"/>
              </a:lnSpc>
              <a:defRPr/>
            </a:pPr>
            <a:r>
              <a:rPr lang="fr-FR" altLang="fr-FR" sz="1600" dirty="0">
                <a:solidFill>
                  <a:srgbClr val="000090"/>
                </a:solidFill>
                <a:latin typeface="+mj-lt"/>
                <a:ea typeface="ＭＳ Ｐゴシック" panose="020B0600070205080204" pitchFamily="34" charset="-128"/>
              </a:rPr>
              <a:t>à renouveler si besoin</a:t>
            </a:r>
            <a:endParaRPr lang="fr-FR" altLang="fr-FR" b="1" dirty="0">
              <a:solidFill>
                <a:srgbClr val="000099"/>
              </a:solidFill>
              <a:latin typeface="+mj-lt"/>
              <a:ea typeface="ＭＳ Ｐゴシック" panose="020B0600070205080204" pitchFamily="34" charset="-128"/>
            </a:endParaRPr>
          </a:p>
        </p:txBody>
      </p:sp>
      <p:sp>
        <p:nvSpPr>
          <p:cNvPr id="19" name="Espace réservé du contenu 2">
            <a:extLst>
              <a:ext uri="{FF2B5EF4-FFF2-40B4-BE49-F238E27FC236}">
                <a16:creationId xmlns:a16="http://schemas.microsoft.com/office/drawing/2014/main" id="{6DA47C51-9A1C-41B3-9D81-8F7389DE90C1}"/>
              </a:ext>
            </a:extLst>
          </p:cNvPr>
          <p:cNvSpPr>
            <a:spLocks/>
          </p:cNvSpPr>
          <p:nvPr/>
        </p:nvSpPr>
        <p:spPr bwMode="auto">
          <a:xfrm>
            <a:off x="811317" y="3477345"/>
            <a:ext cx="50514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ea typeface="ＭＳ Ｐゴシック" panose="020B0600070205080204" pitchFamily="34" charset="-128"/>
              </a:rPr>
              <a:t>Sensation de courbatures musculaires et  de douleurs à type de brisure au niveau des os</a:t>
            </a:r>
            <a:r>
              <a:rPr lang="fr-FR" altLang="fr-FR" sz="1600" dirty="0">
                <a:solidFill>
                  <a:srgbClr val="000090"/>
                </a:solidFill>
                <a:latin typeface="Arial" panose="020B0604020202020204" pitchFamily="34" charset="0"/>
                <a:ea typeface="ＭＳ Ｐゴシック" panose="020B0600070205080204" pitchFamily="34" charset="-128"/>
              </a:rPr>
              <a:t> </a:t>
            </a:r>
            <a:r>
              <a:rPr lang="fr-FR" altLang="fr-FR" sz="1600" i="1" dirty="0">
                <a:solidFill>
                  <a:srgbClr val="000090"/>
                </a:solidFill>
                <a:latin typeface="Arial" panose="020B0604020202020204" pitchFamily="34" charset="0"/>
                <a:ea typeface="ＭＳ Ｐゴシック" panose="020B0600070205080204" pitchFamily="34" charset="-128"/>
              </a:rPr>
              <a:t>non améliorées par le mouvement</a:t>
            </a:r>
          </a:p>
          <a:p>
            <a:pPr>
              <a:lnSpc>
                <a:spcPct val="110000"/>
              </a:lnSpc>
              <a:spcBef>
                <a:spcPct val="20000"/>
              </a:spcBef>
              <a:buClr>
                <a:srgbClr val="33CC33"/>
              </a:buClr>
            </a:pPr>
            <a:r>
              <a:rPr lang="fr-FR" altLang="fr-FR" sz="1600" dirty="0">
                <a:solidFill>
                  <a:srgbClr val="000090"/>
                </a:solidFill>
                <a:latin typeface="Arial" panose="020B0604020202020204" pitchFamily="34" charset="0"/>
                <a:ea typeface="ＭＳ Ｐゴシック" panose="020B0600070205080204" pitchFamily="34" charset="-128"/>
              </a:rPr>
              <a:t>     Syndrome pseudo-grippal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6" grpId="0" animBg="1"/>
      <p:bldP spid="18" grpId="0" animBg="1"/>
      <p:bldP spid="1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81" name="Rectangle 5"/>
          <p:cNvSpPr>
            <a:spLocks noChangeArrowheads="1"/>
          </p:cNvSpPr>
          <p:nvPr/>
        </p:nvSpPr>
        <p:spPr bwMode="auto">
          <a:xfrm>
            <a:off x="4295775" y="4564063"/>
            <a:ext cx="3563938" cy="396875"/>
          </a:xfrm>
          <a:prstGeom prst="rect">
            <a:avLst/>
          </a:prstGeom>
          <a:solidFill>
            <a:srgbClr val="95C41D"/>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fr-FR" sz="2000" b="1" dirty="0">
                <a:solidFill>
                  <a:schemeClr val="bg1"/>
                </a:solidFill>
                <a:latin typeface="+mj-lt"/>
                <a:sym typeface="Wingdings" panose="05000000000000000000" pitchFamily="2" charset="2"/>
              </a:rPr>
              <a:t></a:t>
            </a:r>
            <a:r>
              <a:rPr lang="fr-FR" altLang="fr-FR" sz="2000" b="1" dirty="0">
                <a:solidFill>
                  <a:schemeClr val="bg1"/>
                </a:solidFill>
                <a:latin typeface="+mj-lt"/>
              </a:rPr>
              <a:t> Que lui proposez-vous ?</a:t>
            </a:r>
          </a:p>
        </p:txBody>
      </p:sp>
      <p:sp>
        <p:nvSpPr>
          <p:cNvPr id="280583" name="Text Box 7"/>
          <p:cNvSpPr txBox="1">
            <a:spLocks noChangeArrowheads="1"/>
          </p:cNvSpPr>
          <p:nvPr/>
        </p:nvSpPr>
        <p:spPr bwMode="auto">
          <a:xfrm>
            <a:off x="2063750" y="1957388"/>
            <a:ext cx="8280400" cy="1805046"/>
          </a:xfrm>
          <a:prstGeom prst="rect">
            <a:avLst/>
          </a:prstGeom>
          <a:noFill/>
          <a:ln>
            <a:noFill/>
          </a:ln>
          <a:effectLst/>
        </p:spPr>
        <p:txBody>
          <a:bodyPr>
            <a:spAutoFit/>
          </a:bodyPr>
          <a:lstStyle/>
          <a:p>
            <a:pPr>
              <a:lnSpc>
                <a:spcPct val="130000"/>
              </a:lnSpc>
              <a:spcBef>
                <a:spcPct val="50000"/>
              </a:spcBef>
              <a:defRPr/>
            </a:pPr>
            <a:r>
              <a:rPr lang="fr-FR" altLang="fr-FR" sz="2000" dirty="0">
                <a:solidFill>
                  <a:srgbClr val="000099"/>
                </a:solidFill>
                <a:latin typeface="+mj-lt"/>
                <a:ea typeface="ＭＳ Ｐゴシック" panose="020B0600070205080204" pitchFamily="34" charset="-128"/>
              </a:rPr>
              <a:t>Six mois plus tard, Mme Rose revient pour son renouvellement de Tamoxifène.</a:t>
            </a:r>
          </a:p>
          <a:p>
            <a:pPr>
              <a:lnSpc>
                <a:spcPct val="130000"/>
              </a:lnSpc>
              <a:spcBef>
                <a:spcPct val="50000"/>
              </a:spcBef>
              <a:defRPr/>
            </a:pPr>
            <a:r>
              <a:rPr lang="fr-FR" altLang="fr-FR" sz="2000" dirty="0">
                <a:solidFill>
                  <a:srgbClr val="000099"/>
                </a:solidFill>
                <a:latin typeface="+mj-lt"/>
                <a:ea typeface="ＭＳ Ｐゴシック" panose="020B0600070205080204" pitchFamily="34" charset="-128"/>
              </a:rPr>
              <a:t>Après échange, elle vous décrit des bouffées de chaleur et des douleurs diffuses.</a:t>
            </a:r>
          </a:p>
        </p:txBody>
      </p:sp>
      <p:sp>
        <p:nvSpPr>
          <p:cNvPr id="305155" name="Titre 1"/>
          <p:cNvSpPr txBox="1">
            <a:spLocks/>
          </p:cNvSpPr>
          <p:nvPr/>
        </p:nvSpPr>
        <p:spPr bwMode="auto">
          <a:xfrm>
            <a:off x="2303463" y="361950"/>
            <a:ext cx="75231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Tahoma" panose="020B0604030504040204" pitchFamily="34" charset="0"/>
                <a:cs typeface="Arial" panose="020B0604020202020204" pitchFamily="34" charset="0"/>
              </a:defRPr>
            </a:lvl1pPr>
            <a:lvl2pPr marL="742950" indent="-285750" defTabSz="685800">
              <a:defRPr>
                <a:solidFill>
                  <a:schemeClr val="tx1"/>
                </a:solidFill>
                <a:latin typeface="Tahoma" panose="020B0604030504040204" pitchFamily="34" charset="0"/>
                <a:cs typeface="Arial" panose="020B0604020202020204" pitchFamily="34" charset="0"/>
              </a:defRPr>
            </a:lvl2pPr>
            <a:lvl3pPr marL="1143000" indent="-228600" defTabSz="685800">
              <a:defRPr>
                <a:solidFill>
                  <a:schemeClr val="tx1"/>
                </a:solidFill>
                <a:latin typeface="Tahoma" panose="020B0604030504040204" pitchFamily="34" charset="0"/>
                <a:cs typeface="Arial" panose="020B0604020202020204" pitchFamily="34" charset="0"/>
              </a:defRPr>
            </a:lvl3pPr>
            <a:lvl4pPr marL="1600200" indent="-228600" defTabSz="685800">
              <a:defRPr>
                <a:solidFill>
                  <a:schemeClr val="tx1"/>
                </a:solidFill>
                <a:latin typeface="Tahoma" panose="020B0604030504040204" pitchFamily="34" charset="0"/>
                <a:cs typeface="Arial" panose="020B0604020202020204" pitchFamily="34" charset="0"/>
              </a:defRPr>
            </a:lvl4pPr>
            <a:lvl5pPr marL="2057400" indent="-228600" defTabSz="685800">
              <a:defRPr>
                <a:solidFill>
                  <a:schemeClr val="tx1"/>
                </a:solidFill>
                <a:latin typeface="Tahoma" panose="020B0604030504040204" pitchFamily="34" charset="0"/>
                <a:cs typeface="Arial" panose="020B0604020202020204" pitchFamily="34" charset="0"/>
              </a:defRPr>
            </a:lvl5pPr>
            <a:lvl6pPr marL="25146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90000"/>
              </a:lnSpc>
            </a:pPr>
            <a:r>
              <a:rPr lang="fr-FR" altLang="fr-FR" sz="3200" b="1">
                <a:solidFill>
                  <a:schemeClr val="bg1"/>
                </a:solidFill>
                <a:latin typeface="Arial" panose="020B0604020202020204" pitchFamily="34" charset="0"/>
                <a:cs typeface="Tahoma" panose="020B0604030504040204" pitchFamily="34" charset="0"/>
              </a:rPr>
              <a:t>Un conseil pour Mme Rose</a:t>
            </a:r>
          </a:p>
        </p:txBody>
      </p:sp>
      <p:pic>
        <p:nvPicPr>
          <p:cNvPr id="7"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Arial"/>
              </a:rPr>
              <a:t>Un conseil pour Mme Rose</a:t>
            </a:r>
          </a:p>
        </p:txBody>
      </p:sp>
      <p:sp>
        <p:nvSpPr>
          <p:cNvPr id="8" name="Espace réservé du contenu 2"/>
          <p:cNvSpPr txBox="1">
            <a:spLocks/>
          </p:cNvSpPr>
          <p:nvPr/>
        </p:nvSpPr>
        <p:spPr>
          <a:xfrm>
            <a:off x="5591944" y="1708086"/>
            <a:ext cx="6445567" cy="4351338"/>
          </a:xfrm>
          <a:prstGeom prst="rect">
            <a:avLst/>
          </a:prstGeom>
          <a:noFill/>
          <a:ln w="19050">
            <a:solidFill>
              <a:srgbClr val="95C41D"/>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pic>
        <p:nvPicPr>
          <p:cNvPr id="7"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
        <p:nvSpPr>
          <p:cNvPr id="10" name="Text Box 7"/>
          <p:cNvSpPr txBox="1">
            <a:spLocks noChangeArrowheads="1"/>
          </p:cNvSpPr>
          <p:nvPr/>
        </p:nvSpPr>
        <p:spPr bwMode="auto">
          <a:xfrm>
            <a:off x="407369" y="1844824"/>
            <a:ext cx="4896544" cy="2246769"/>
          </a:xfrm>
          <a:prstGeom prst="rect">
            <a:avLst/>
          </a:prstGeom>
          <a:noFill/>
          <a:ln>
            <a:noFill/>
          </a:ln>
          <a:effectLst/>
        </p:spPr>
        <p:txBody>
          <a:bodyPr wrap="square">
            <a:spAutoFit/>
          </a:bodyPr>
          <a:lstStyle/>
          <a:p>
            <a:pPr>
              <a:lnSpc>
                <a:spcPct val="130000"/>
              </a:lnSpc>
              <a:spcBef>
                <a:spcPct val="50000"/>
              </a:spcBef>
              <a:defRPr/>
            </a:pPr>
            <a:r>
              <a:rPr lang="fr-FR" altLang="fr-FR" sz="2000" dirty="0">
                <a:solidFill>
                  <a:srgbClr val="000099"/>
                </a:solidFill>
                <a:latin typeface="+mj-lt"/>
                <a:ea typeface="ＭＳ Ｐゴシック" panose="020B0600070205080204" pitchFamily="34" charset="-128"/>
              </a:rPr>
              <a:t>Six mois plus tard, Mme Rose revient pour son renouvellement de Tamoxifène.</a:t>
            </a:r>
          </a:p>
          <a:p>
            <a:pPr>
              <a:lnSpc>
                <a:spcPct val="130000"/>
              </a:lnSpc>
              <a:spcBef>
                <a:spcPct val="50000"/>
              </a:spcBef>
              <a:defRPr/>
            </a:pPr>
            <a:r>
              <a:rPr lang="fr-FR" altLang="fr-FR" sz="2000" dirty="0">
                <a:solidFill>
                  <a:srgbClr val="000099"/>
                </a:solidFill>
                <a:latin typeface="+mj-lt"/>
                <a:ea typeface="ＭＳ Ｐゴシック" panose="020B0600070205080204" pitchFamily="34" charset="-128"/>
              </a:rPr>
              <a:t>Après échange, elle vous décrit des bouffées de chaleur et des douleurs diffuses.</a:t>
            </a:r>
          </a:p>
        </p:txBody>
      </p:sp>
    </p:spTree>
    <p:extLst>
      <p:ext uri="{BB962C8B-B14F-4D97-AF65-F5344CB8AC3E}">
        <p14:creationId xmlns:p14="http://schemas.microsoft.com/office/powerpoint/2010/main" val="26895696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itre 1"/>
          <p:cNvSpPr txBox="1">
            <a:spLocks/>
          </p:cNvSpPr>
          <p:nvPr/>
        </p:nvSpPr>
        <p:spPr bwMode="auto">
          <a:xfrm>
            <a:off x="2303463" y="361950"/>
            <a:ext cx="7523162"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Tahoma" panose="020B0604030504040204" pitchFamily="34" charset="0"/>
                <a:cs typeface="Arial" panose="020B0604020202020204" pitchFamily="34" charset="0"/>
              </a:defRPr>
            </a:lvl1pPr>
            <a:lvl2pPr marL="742950" indent="-285750" defTabSz="685800">
              <a:defRPr>
                <a:solidFill>
                  <a:schemeClr val="tx1"/>
                </a:solidFill>
                <a:latin typeface="Tahoma" panose="020B0604030504040204" pitchFamily="34" charset="0"/>
                <a:cs typeface="Arial" panose="020B0604020202020204" pitchFamily="34" charset="0"/>
              </a:defRPr>
            </a:lvl2pPr>
            <a:lvl3pPr marL="1143000" indent="-228600" defTabSz="685800">
              <a:defRPr>
                <a:solidFill>
                  <a:schemeClr val="tx1"/>
                </a:solidFill>
                <a:latin typeface="Tahoma" panose="020B0604030504040204" pitchFamily="34" charset="0"/>
                <a:cs typeface="Arial" panose="020B0604020202020204" pitchFamily="34" charset="0"/>
              </a:defRPr>
            </a:lvl3pPr>
            <a:lvl4pPr marL="1600200" indent="-228600" defTabSz="685800">
              <a:defRPr>
                <a:solidFill>
                  <a:schemeClr val="tx1"/>
                </a:solidFill>
                <a:latin typeface="Tahoma" panose="020B0604030504040204" pitchFamily="34" charset="0"/>
                <a:cs typeface="Arial" panose="020B0604020202020204" pitchFamily="34" charset="0"/>
              </a:defRPr>
            </a:lvl4pPr>
            <a:lvl5pPr marL="2057400" indent="-228600" defTabSz="685800">
              <a:defRPr>
                <a:solidFill>
                  <a:schemeClr val="tx1"/>
                </a:solidFill>
                <a:latin typeface="Tahoma" panose="020B0604030504040204" pitchFamily="34" charset="0"/>
                <a:cs typeface="Arial" panose="020B0604020202020204" pitchFamily="34" charset="0"/>
              </a:defRPr>
            </a:lvl5pPr>
            <a:lvl6pPr marL="25146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6858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90000"/>
              </a:lnSpc>
            </a:pPr>
            <a:r>
              <a:rPr lang="fr-FR" altLang="fr-FR" sz="3200" b="1">
                <a:solidFill>
                  <a:schemeClr val="bg1"/>
                </a:solidFill>
                <a:latin typeface="Arial" panose="020B0604020202020204" pitchFamily="34" charset="0"/>
                <a:cs typeface="Tahoma" panose="020B0604030504040204" pitchFamily="34" charset="0"/>
              </a:rPr>
              <a:t>Situations de conseil</a:t>
            </a:r>
          </a:p>
        </p:txBody>
      </p:sp>
      <p:pic>
        <p:nvPicPr>
          <p:cNvPr id="4" name="Image 4">
            <a:extLst>
              <a:ext uri="{FF2B5EF4-FFF2-40B4-BE49-F238E27FC236}">
                <a16:creationId xmlns:a16="http://schemas.microsoft.com/office/drawing/2014/main" id="{D0A63BBA-C309-42EC-A436-2E46A81411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8">
            <a:extLst>
              <a:ext uri="{FF2B5EF4-FFF2-40B4-BE49-F238E27FC236}">
                <a16:creationId xmlns:a16="http://schemas.microsoft.com/office/drawing/2014/main" id="{4B06259D-5F54-44BD-B70F-09B2803315CD}"/>
              </a:ext>
            </a:extLst>
          </p:cNvPr>
          <p:cNvSpPr>
            <a:spLocks/>
          </p:cNvSpPr>
          <p:nvPr/>
        </p:nvSpPr>
        <p:spPr bwMode="auto">
          <a:xfrm rot="12066171" flipV="1">
            <a:off x="4043491" y="1707854"/>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10" name="Rectangle 2">
            <a:extLst>
              <a:ext uri="{FF2B5EF4-FFF2-40B4-BE49-F238E27FC236}">
                <a16:creationId xmlns:a16="http://schemas.microsoft.com/office/drawing/2014/main" id="{5FF4A8A0-1C44-4443-ABDE-01C1F5849238}"/>
              </a:ext>
            </a:extLst>
          </p:cNvPr>
          <p:cNvSpPr>
            <a:spLocks noChangeArrowheads="1"/>
          </p:cNvSpPr>
          <p:nvPr/>
        </p:nvSpPr>
        <p:spPr bwMode="auto">
          <a:xfrm>
            <a:off x="268815" y="2399980"/>
            <a:ext cx="5364595" cy="1785104"/>
          </a:xfrm>
          <a:prstGeom prst="rect">
            <a:avLst/>
          </a:prstGeom>
          <a:noFill/>
          <a:ln>
            <a:noFill/>
          </a:ln>
          <a:effectLst/>
        </p:spPr>
        <p:txBody>
          <a:bodyPr wrap="square">
            <a:spAutoFit/>
          </a:bodyPr>
          <a:lstStyle>
            <a:lvl1pPr marL="363538" indent="-363538">
              <a:tabLst>
                <a:tab pos="1074738" algn="l"/>
              </a:tabLst>
              <a:defRPr>
                <a:solidFill>
                  <a:schemeClr val="tx1"/>
                </a:solidFill>
                <a:latin typeface="Arial" panose="020B0604020202020204" pitchFamily="34" charset="0"/>
                <a:cs typeface="Arial" panose="020B0604020202020204" pitchFamily="34" charset="0"/>
              </a:defRPr>
            </a:lvl1pPr>
            <a:lvl2pPr marL="1074738" indent="-363538">
              <a:tabLst>
                <a:tab pos="1074738" algn="l"/>
              </a:tabLst>
              <a:defRPr>
                <a:solidFill>
                  <a:schemeClr val="tx1"/>
                </a:solidFill>
                <a:latin typeface="Arial" panose="020B0604020202020204" pitchFamily="34" charset="0"/>
                <a:cs typeface="Arial" panose="020B0604020202020204" pitchFamily="34" charset="0"/>
              </a:defRPr>
            </a:lvl2pPr>
            <a:lvl3pPr marL="1597025" indent="-342900">
              <a:tabLst>
                <a:tab pos="1074738" algn="l"/>
              </a:tabLst>
              <a:defRPr>
                <a:solidFill>
                  <a:schemeClr val="tx1"/>
                </a:solidFill>
                <a:latin typeface="Arial" panose="020B0604020202020204" pitchFamily="34" charset="0"/>
                <a:cs typeface="Arial" panose="020B0604020202020204" pitchFamily="34" charset="0"/>
              </a:defRPr>
            </a:lvl3pPr>
            <a:lvl4pPr marL="1776413" indent="-342900">
              <a:tabLst>
                <a:tab pos="1074738" algn="l"/>
              </a:tabLst>
              <a:defRPr>
                <a:solidFill>
                  <a:schemeClr val="tx1"/>
                </a:solidFill>
                <a:latin typeface="Arial" panose="020B0604020202020204" pitchFamily="34" charset="0"/>
                <a:cs typeface="Arial" panose="020B0604020202020204" pitchFamily="34" charset="0"/>
              </a:defRPr>
            </a:lvl4pPr>
            <a:lvl5pPr marL="2171700" indent="-342900">
              <a:tabLst>
                <a:tab pos="1074738" algn="l"/>
              </a:tabLst>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9pPr>
          </a:lstStyle>
          <a:p>
            <a:pPr marL="0" indent="0">
              <a:defRPr/>
            </a:pPr>
            <a:r>
              <a:rPr lang="fr-FR" altLang="fr-FR" sz="2000" b="1" dirty="0">
                <a:solidFill>
                  <a:srgbClr val="000099"/>
                </a:solidFill>
                <a:ea typeface="ＭＳ Ｐゴシック" panose="020B0600070205080204" pitchFamily="34" charset="-128"/>
                <a:sym typeface="Wingdings" panose="05000000000000000000" pitchFamily="2" charset="2"/>
              </a:rPr>
              <a:t>PLAINTE patient </a:t>
            </a:r>
            <a:r>
              <a:rPr lang="fr-FR" altLang="fr-FR" sz="2000" dirty="0">
                <a:solidFill>
                  <a:srgbClr val="000099"/>
                </a:solidFill>
                <a:ea typeface="ＭＳ Ｐゴシック" panose="020B0600070205080204" pitchFamily="34" charset="-128"/>
                <a:sym typeface="Wingdings" panose="05000000000000000000" pitchFamily="2" charset="2"/>
              </a:rPr>
              <a:t>sur des effets</a:t>
            </a:r>
            <a:r>
              <a:rPr lang="fr-FR" altLang="fr-FR" sz="2000" dirty="0">
                <a:solidFill>
                  <a:schemeClr val="accent2"/>
                </a:solidFill>
                <a:sym typeface="Wingdings" panose="05000000000000000000" pitchFamily="2" charset="2"/>
              </a:rPr>
              <a:t> </a:t>
            </a:r>
            <a:r>
              <a:rPr lang="fr-FR" altLang="fr-FR" sz="2000" dirty="0">
                <a:solidFill>
                  <a:srgbClr val="000099"/>
                </a:solidFill>
                <a:ea typeface="ＭＳ Ｐゴシック" panose="020B0600070205080204" pitchFamily="34" charset="-128"/>
                <a:sym typeface="Wingdings" panose="05000000000000000000" pitchFamily="2" charset="2"/>
              </a:rPr>
              <a:t>indésirables de son traitement en-cours</a:t>
            </a:r>
          </a:p>
          <a:p>
            <a:pPr marL="363538" lvl="1">
              <a:spcBef>
                <a:spcPts val="600"/>
              </a:spcBef>
              <a:buClr>
                <a:srgbClr val="000099"/>
              </a:buClr>
              <a:buFont typeface="Wingdings" panose="05000000000000000000" pitchFamily="2" charset="2"/>
              <a:buChar char="è"/>
              <a:tabLst>
                <a:tab pos="1258888" algn="l"/>
                <a:tab pos="1430338" algn="l"/>
              </a:tabLst>
              <a:defRPr/>
            </a:pPr>
            <a:r>
              <a:rPr lang="fr-FR" altLang="fr-FR" sz="2000" b="1" dirty="0">
                <a:solidFill>
                  <a:srgbClr val="95C41D"/>
                </a:solidFill>
                <a:latin typeface="+mn-lt"/>
                <a:ea typeface="ＭＳ Ｐゴシック" panose="020B0600070205080204" pitchFamily="34" charset="-128"/>
                <a:sym typeface="Wingdings" panose="05000000000000000000" pitchFamily="2" charset="2"/>
              </a:rPr>
              <a:t>PPS non nécessaire</a:t>
            </a:r>
          </a:p>
          <a:p>
            <a:pPr marL="363538" lvl="1">
              <a:spcBef>
                <a:spcPts val="600"/>
              </a:spcBef>
              <a:buClr>
                <a:srgbClr val="000099"/>
              </a:buClr>
              <a:buFont typeface="Wingdings" panose="05000000000000000000" pitchFamily="2" charset="2"/>
              <a:buChar char="è"/>
              <a:tabLst>
                <a:tab pos="1258888" algn="l"/>
                <a:tab pos="1430338" algn="l"/>
              </a:tabLst>
              <a:defRPr/>
            </a:pPr>
            <a:r>
              <a:rPr lang="fr-FR" altLang="fr-FR" sz="2000" b="1" dirty="0">
                <a:solidFill>
                  <a:srgbClr val="95C41D"/>
                </a:solidFill>
                <a:latin typeface="+mj-lt"/>
                <a:sym typeface="Wingdings" panose="05000000000000000000" pitchFamily="2" charset="2"/>
              </a:rPr>
              <a:t>conseil individualisé </a:t>
            </a:r>
            <a:r>
              <a:rPr lang="fr-FR" altLang="fr-FR" sz="2000" dirty="0">
                <a:solidFill>
                  <a:srgbClr val="000099"/>
                </a:solidFill>
                <a:latin typeface="+mj-lt"/>
                <a:ea typeface="ＭＳ Ｐゴシック" panose="020B0600070205080204" pitchFamily="34" charset="-128"/>
                <a:sym typeface="Wingdings" panose="05000000000000000000" pitchFamily="2" charset="2"/>
              </a:rPr>
              <a:t>pour soulager les symptômes présentés</a:t>
            </a:r>
          </a:p>
        </p:txBody>
      </p:sp>
      <p:sp>
        <p:nvSpPr>
          <p:cNvPr id="11" name="Rectangle 2">
            <a:extLst>
              <a:ext uri="{FF2B5EF4-FFF2-40B4-BE49-F238E27FC236}">
                <a16:creationId xmlns:a16="http://schemas.microsoft.com/office/drawing/2014/main" id="{6BDE7FD2-E83B-4FEB-B73D-844AC77E00B4}"/>
              </a:ext>
            </a:extLst>
          </p:cNvPr>
          <p:cNvSpPr>
            <a:spLocks noChangeArrowheads="1"/>
          </p:cNvSpPr>
          <p:nvPr/>
        </p:nvSpPr>
        <p:spPr bwMode="auto">
          <a:xfrm>
            <a:off x="4502376" y="1156421"/>
            <a:ext cx="3693330" cy="400110"/>
          </a:xfrm>
          <a:prstGeom prst="rect">
            <a:avLst/>
          </a:prstGeom>
          <a:noFill/>
          <a:ln>
            <a:noFill/>
          </a:ln>
          <a:effectLst/>
        </p:spPr>
        <p:txBody>
          <a:bodyPr wrap="square">
            <a:spAutoFit/>
          </a:bodyPr>
          <a:lstStyle>
            <a:lvl1pPr marL="363538" indent="-363538">
              <a:tabLst>
                <a:tab pos="1074738" algn="l"/>
              </a:tabLst>
              <a:defRPr>
                <a:solidFill>
                  <a:schemeClr val="tx1"/>
                </a:solidFill>
                <a:latin typeface="Arial" panose="020B0604020202020204" pitchFamily="34" charset="0"/>
                <a:cs typeface="Arial" panose="020B0604020202020204" pitchFamily="34" charset="0"/>
              </a:defRPr>
            </a:lvl1pPr>
            <a:lvl2pPr marL="1074738" indent="-363538">
              <a:tabLst>
                <a:tab pos="1074738" algn="l"/>
              </a:tabLst>
              <a:defRPr>
                <a:solidFill>
                  <a:schemeClr val="tx1"/>
                </a:solidFill>
                <a:latin typeface="Arial" panose="020B0604020202020204" pitchFamily="34" charset="0"/>
                <a:cs typeface="Arial" panose="020B0604020202020204" pitchFamily="34" charset="0"/>
              </a:defRPr>
            </a:lvl2pPr>
            <a:lvl3pPr marL="1597025" indent="-342900">
              <a:tabLst>
                <a:tab pos="1074738" algn="l"/>
              </a:tabLst>
              <a:defRPr>
                <a:solidFill>
                  <a:schemeClr val="tx1"/>
                </a:solidFill>
                <a:latin typeface="Arial" panose="020B0604020202020204" pitchFamily="34" charset="0"/>
                <a:cs typeface="Arial" panose="020B0604020202020204" pitchFamily="34" charset="0"/>
              </a:defRPr>
            </a:lvl3pPr>
            <a:lvl4pPr marL="1776413" indent="-342900">
              <a:tabLst>
                <a:tab pos="1074738" algn="l"/>
              </a:tabLst>
              <a:defRPr>
                <a:solidFill>
                  <a:schemeClr val="tx1"/>
                </a:solidFill>
                <a:latin typeface="Arial" panose="020B0604020202020204" pitchFamily="34" charset="0"/>
                <a:cs typeface="Arial" panose="020B0604020202020204" pitchFamily="34" charset="0"/>
              </a:defRPr>
            </a:lvl4pPr>
            <a:lvl5pPr marL="2171700" indent="-342900">
              <a:tabLst>
                <a:tab pos="1074738" algn="l"/>
              </a:tabLst>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9pPr>
          </a:lstStyle>
          <a:p>
            <a:pPr>
              <a:defRPr/>
            </a:pPr>
            <a:r>
              <a:rPr lang="fr-FR" altLang="fr-FR" sz="2000" b="1" u="sng" dirty="0">
                <a:solidFill>
                  <a:srgbClr val="000099"/>
                </a:solidFill>
                <a:latin typeface="+mj-lt"/>
                <a:ea typeface="ＭＳ Ｐゴシック" panose="020B0600070205080204" pitchFamily="34" charset="-128"/>
              </a:rPr>
              <a:t>2 entrées de conseil</a:t>
            </a:r>
          </a:p>
        </p:txBody>
      </p:sp>
      <p:sp>
        <p:nvSpPr>
          <p:cNvPr id="13" name="Rectangle 2">
            <a:extLst>
              <a:ext uri="{FF2B5EF4-FFF2-40B4-BE49-F238E27FC236}">
                <a16:creationId xmlns:a16="http://schemas.microsoft.com/office/drawing/2014/main" id="{0C2A0330-BA4C-416C-98B9-627E2CB45819}"/>
              </a:ext>
            </a:extLst>
          </p:cNvPr>
          <p:cNvSpPr>
            <a:spLocks noChangeArrowheads="1"/>
          </p:cNvSpPr>
          <p:nvPr/>
        </p:nvSpPr>
        <p:spPr bwMode="auto">
          <a:xfrm>
            <a:off x="6352239" y="2399252"/>
            <a:ext cx="6948771" cy="400110"/>
          </a:xfrm>
          <a:prstGeom prst="rect">
            <a:avLst/>
          </a:prstGeom>
          <a:noFill/>
          <a:ln>
            <a:noFill/>
          </a:ln>
          <a:effectLst/>
        </p:spPr>
        <p:txBody>
          <a:bodyPr wrap="square">
            <a:spAutoFit/>
          </a:bodyPr>
          <a:lstStyle>
            <a:lvl1pPr marL="363538" indent="-363538">
              <a:tabLst>
                <a:tab pos="1074738" algn="l"/>
              </a:tabLst>
              <a:defRPr>
                <a:solidFill>
                  <a:schemeClr val="tx1"/>
                </a:solidFill>
                <a:latin typeface="Arial" panose="020B0604020202020204" pitchFamily="34" charset="0"/>
                <a:cs typeface="Arial" panose="020B0604020202020204" pitchFamily="34" charset="0"/>
              </a:defRPr>
            </a:lvl1pPr>
            <a:lvl2pPr marL="1074738" indent="-363538">
              <a:tabLst>
                <a:tab pos="1074738" algn="l"/>
              </a:tabLst>
              <a:defRPr>
                <a:solidFill>
                  <a:schemeClr val="tx1"/>
                </a:solidFill>
                <a:latin typeface="Arial" panose="020B0604020202020204" pitchFamily="34" charset="0"/>
                <a:cs typeface="Arial" panose="020B0604020202020204" pitchFamily="34" charset="0"/>
              </a:defRPr>
            </a:lvl2pPr>
            <a:lvl3pPr marL="1597025" indent="-342900">
              <a:tabLst>
                <a:tab pos="1074738" algn="l"/>
              </a:tabLst>
              <a:defRPr>
                <a:solidFill>
                  <a:schemeClr val="tx1"/>
                </a:solidFill>
                <a:latin typeface="Arial" panose="020B0604020202020204" pitchFamily="34" charset="0"/>
                <a:cs typeface="Arial" panose="020B0604020202020204" pitchFamily="34" charset="0"/>
              </a:defRPr>
            </a:lvl3pPr>
            <a:lvl4pPr marL="1776413" indent="-342900">
              <a:tabLst>
                <a:tab pos="1074738" algn="l"/>
              </a:tabLst>
              <a:defRPr>
                <a:solidFill>
                  <a:schemeClr val="tx1"/>
                </a:solidFill>
                <a:latin typeface="Arial" panose="020B0604020202020204" pitchFamily="34" charset="0"/>
                <a:cs typeface="Arial" panose="020B0604020202020204" pitchFamily="34" charset="0"/>
              </a:defRPr>
            </a:lvl4pPr>
            <a:lvl5pPr marL="2171700" indent="-342900">
              <a:tabLst>
                <a:tab pos="1074738" algn="l"/>
              </a:tabLst>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9pPr>
          </a:lstStyle>
          <a:p>
            <a:pPr marL="0" indent="0">
              <a:defRPr/>
            </a:pPr>
            <a:r>
              <a:rPr lang="fr-FR" altLang="fr-FR" sz="2000" b="1" dirty="0">
                <a:solidFill>
                  <a:srgbClr val="000099"/>
                </a:solidFill>
                <a:latin typeface="+mj-lt"/>
                <a:ea typeface="ＭＳ Ｐゴシック" panose="020B0600070205080204" pitchFamily="34" charset="-128"/>
                <a:sym typeface="Wingdings" panose="05000000000000000000" pitchFamily="2" charset="2"/>
              </a:rPr>
              <a:t>SUIVI patient, </a:t>
            </a:r>
            <a:r>
              <a:rPr lang="fr-FR" altLang="fr-FR" sz="2000" dirty="0">
                <a:solidFill>
                  <a:srgbClr val="000099"/>
                </a:solidFill>
                <a:latin typeface="+mj-lt"/>
                <a:ea typeface="ＭＳ Ｐゴシック" panose="020B0600070205080204" pitchFamily="34" charset="-128"/>
                <a:sym typeface="Wingdings" panose="05000000000000000000" pitchFamily="2" charset="2"/>
              </a:rPr>
              <a:t>avec </a:t>
            </a:r>
            <a:r>
              <a:rPr lang="fr-FR" altLang="fr-FR" sz="2000" dirty="0" err="1">
                <a:solidFill>
                  <a:srgbClr val="000099"/>
                </a:solidFill>
                <a:latin typeface="+mj-lt"/>
                <a:ea typeface="ＭＳ Ｐゴシック" panose="020B0600070205080204" pitchFamily="34" charset="-128"/>
                <a:sym typeface="Wingdings" panose="05000000000000000000" pitchFamily="2" charset="2"/>
              </a:rPr>
              <a:t>pro-activité</a:t>
            </a:r>
            <a:endParaRPr lang="fr-FR" altLang="fr-FR" sz="2000" dirty="0">
              <a:solidFill>
                <a:srgbClr val="000099"/>
              </a:solidFill>
              <a:latin typeface="+mj-lt"/>
              <a:ea typeface="ＭＳ Ｐゴシック" panose="020B0600070205080204" pitchFamily="34" charset="-128"/>
              <a:sym typeface="Wingdings" panose="05000000000000000000" pitchFamily="2" charset="2"/>
            </a:endParaRPr>
          </a:p>
        </p:txBody>
      </p:sp>
      <p:sp>
        <p:nvSpPr>
          <p:cNvPr id="14" name="Freeform 9">
            <a:extLst>
              <a:ext uri="{FF2B5EF4-FFF2-40B4-BE49-F238E27FC236}">
                <a16:creationId xmlns:a16="http://schemas.microsoft.com/office/drawing/2014/main" id="{4163E032-E9B4-4B49-A21B-96B264816237}"/>
              </a:ext>
            </a:extLst>
          </p:cNvPr>
          <p:cNvSpPr>
            <a:spLocks/>
          </p:cNvSpPr>
          <p:nvPr/>
        </p:nvSpPr>
        <p:spPr bwMode="auto">
          <a:xfrm rot="19906964">
            <a:off x="7274898" y="1669234"/>
            <a:ext cx="434975" cy="679450"/>
          </a:xfrm>
          <a:custGeom>
            <a:avLst/>
            <a:gdLst>
              <a:gd name="T0" fmla="*/ 2147483647 w 1645"/>
              <a:gd name="T1" fmla="*/ 0 h 823"/>
              <a:gd name="T2" fmla="*/ 2147483647 w 1645"/>
              <a:gd name="T3" fmla="*/ 0 h 823"/>
              <a:gd name="T4" fmla="*/ 2147483647 w 1645"/>
              <a:gd name="T5" fmla="*/ 2147483647 h 823"/>
              <a:gd name="T6" fmla="*/ 2147483647 w 1645"/>
              <a:gd name="T7" fmla="*/ 2147483647 h 823"/>
              <a:gd name="T8" fmla="*/ 2147483647 w 1645"/>
              <a:gd name="T9" fmla="*/ 2147483647 h 823"/>
              <a:gd name="T10" fmla="*/ 2147483647 w 1645"/>
              <a:gd name="T11" fmla="*/ 2147483647 h 823"/>
              <a:gd name="T12" fmla="*/ 2147483647 w 1645"/>
              <a:gd name="T13" fmla="*/ 2147483647 h 823"/>
              <a:gd name="T14" fmla="*/ 2147483647 w 1645"/>
              <a:gd name="T15" fmla="*/ 2147483647 h 823"/>
              <a:gd name="T16" fmla="*/ 2147483647 w 1645"/>
              <a:gd name="T17" fmla="*/ 2147483647 h 823"/>
              <a:gd name="T18" fmla="*/ 2147483647 w 1645"/>
              <a:gd name="T19" fmla="*/ 2147483647 h 823"/>
              <a:gd name="T20" fmla="*/ 2147483647 w 1645"/>
              <a:gd name="T21" fmla="*/ 2147483647 h 823"/>
              <a:gd name="T22" fmla="*/ 2147483647 w 1645"/>
              <a:gd name="T23" fmla="*/ 2147483647 h 823"/>
              <a:gd name="T24" fmla="*/ 2147483647 w 1645"/>
              <a:gd name="T25" fmla="*/ 2147483647 h 823"/>
              <a:gd name="T26" fmla="*/ 2147483647 w 1645"/>
              <a:gd name="T27" fmla="*/ 2147483647 h 823"/>
              <a:gd name="T28" fmla="*/ 2147483647 w 1645"/>
              <a:gd name="T29" fmla="*/ 2147483647 h 823"/>
              <a:gd name="T30" fmla="*/ 2147483647 w 1645"/>
              <a:gd name="T31" fmla="*/ 2147483647 h 823"/>
              <a:gd name="T32" fmla="*/ 2147483647 w 1645"/>
              <a:gd name="T33" fmla="*/ 2147483647 h 823"/>
              <a:gd name="T34" fmla="*/ 2147483647 w 1645"/>
              <a:gd name="T35" fmla="*/ 2147483647 h 823"/>
              <a:gd name="T36" fmla="*/ 2147483647 w 1645"/>
              <a:gd name="T37" fmla="*/ 2147483647 h 823"/>
              <a:gd name="T38" fmla="*/ 2147483647 w 1645"/>
              <a:gd name="T39" fmla="*/ 2147483647 h 823"/>
              <a:gd name="T40" fmla="*/ 2147483647 w 1645"/>
              <a:gd name="T41" fmla="*/ 2147483647 h 823"/>
              <a:gd name="T42" fmla="*/ 2147483647 w 1645"/>
              <a:gd name="T43" fmla="*/ 2147483647 h 823"/>
              <a:gd name="T44" fmla="*/ 2147483647 w 1645"/>
              <a:gd name="T45" fmla="*/ 2147483647 h 823"/>
              <a:gd name="T46" fmla="*/ 2147483647 w 1645"/>
              <a:gd name="T47" fmla="*/ 2147483647 h 823"/>
              <a:gd name="T48" fmla="*/ 2147483647 w 1645"/>
              <a:gd name="T49" fmla="*/ 2147483647 h 823"/>
              <a:gd name="T50" fmla="*/ 2147483647 w 1645"/>
              <a:gd name="T51" fmla="*/ 2147483647 h 823"/>
              <a:gd name="T52" fmla="*/ 2147483647 w 1645"/>
              <a:gd name="T53" fmla="*/ 2147483647 h 823"/>
              <a:gd name="T54" fmla="*/ 2147483647 w 1645"/>
              <a:gd name="T55" fmla="*/ 2147483647 h 823"/>
              <a:gd name="T56" fmla="*/ 2147483647 w 1645"/>
              <a:gd name="T57" fmla="*/ 2147483647 h 823"/>
              <a:gd name="T58" fmla="*/ 2147483647 w 1645"/>
              <a:gd name="T59" fmla="*/ 2147483647 h 823"/>
              <a:gd name="T60" fmla="*/ 2147483647 w 1645"/>
              <a:gd name="T61" fmla="*/ 2147483647 h 823"/>
              <a:gd name="T62" fmla="*/ 2147483647 w 1645"/>
              <a:gd name="T63" fmla="*/ 2147483647 h 823"/>
              <a:gd name="T64" fmla="*/ 2147483647 w 1645"/>
              <a:gd name="T65" fmla="*/ 2147483647 h 823"/>
              <a:gd name="T66" fmla="*/ 2147483647 w 1645"/>
              <a:gd name="T67" fmla="*/ 2147483647 h 823"/>
              <a:gd name="T68" fmla="*/ 2147483647 w 1645"/>
              <a:gd name="T69" fmla="*/ 2147483647 h 823"/>
              <a:gd name="T70" fmla="*/ 2147483647 w 1645"/>
              <a:gd name="T71" fmla="*/ 2147483647 h 823"/>
              <a:gd name="T72" fmla="*/ 2147483647 w 1645"/>
              <a:gd name="T73" fmla="*/ 2147483647 h 823"/>
              <a:gd name="T74" fmla="*/ 2147483647 w 1645"/>
              <a:gd name="T75" fmla="*/ 2147483647 h 823"/>
              <a:gd name="T76" fmla="*/ 2147483647 w 1645"/>
              <a:gd name="T77" fmla="*/ 2147483647 h 823"/>
              <a:gd name="T78" fmla="*/ 2147483647 w 1645"/>
              <a:gd name="T79" fmla="*/ 2147483647 h 823"/>
              <a:gd name="T80" fmla="*/ 2147483647 w 1645"/>
              <a:gd name="T81" fmla="*/ 2147483647 h 8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5"/>
              <a:gd name="T124" fmla="*/ 0 h 823"/>
              <a:gd name="T125" fmla="*/ 1645 w 1645"/>
              <a:gd name="T126" fmla="*/ 823 h 8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5" h="823">
                <a:moveTo>
                  <a:pt x="0" y="6"/>
                </a:moveTo>
                <a:lnTo>
                  <a:pt x="90" y="0"/>
                </a:lnTo>
                <a:lnTo>
                  <a:pt x="135" y="0"/>
                </a:lnTo>
                <a:lnTo>
                  <a:pt x="189" y="0"/>
                </a:lnTo>
                <a:lnTo>
                  <a:pt x="240" y="3"/>
                </a:lnTo>
                <a:lnTo>
                  <a:pt x="291" y="6"/>
                </a:lnTo>
                <a:lnTo>
                  <a:pt x="341" y="12"/>
                </a:lnTo>
                <a:lnTo>
                  <a:pt x="386" y="21"/>
                </a:lnTo>
                <a:lnTo>
                  <a:pt x="436" y="30"/>
                </a:lnTo>
                <a:lnTo>
                  <a:pt x="496" y="45"/>
                </a:lnTo>
                <a:lnTo>
                  <a:pt x="550" y="63"/>
                </a:lnTo>
                <a:lnTo>
                  <a:pt x="601" y="78"/>
                </a:lnTo>
                <a:lnTo>
                  <a:pt x="658" y="99"/>
                </a:lnTo>
                <a:lnTo>
                  <a:pt x="712" y="123"/>
                </a:lnTo>
                <a:lnTo>
                  <a:pt x="766" y="147"/>
                </a:lnTo>
                <a:lnTo>
                  <a:pt x="811" y="170"/>
                </a:lnTo>
                <a:lnTo>
                  <a:pt x="862" y="194"/>
                </a:lnTo>
                <a:lnTo>
                  <a:pt x="905" y="217"/>
                </a:lnTo>
                <a:lnTo>
                  <a:pt x="953" y="244"/>
                </a:lnTo>
                <a:lnTo>
                  <a:pt x="1001" y="271"/>
                </a:lnTo>
                <a:lnTo>
                  <a:pt x="1049" y="304"/>
                </a:lnTo>
                <a:lnTo>
                  <a:pt x="1091" y="331"/>
                </a:lnTo>
                <a:lnTo>
                  <a:pt x="1136" y="367"/>
                </a:lnTo>
                <a:lnTo>
                  <a:pt x="1178" y="400"/>
                </a:lnTo>
                <a:lnTo>
                  <a:pt x="1217" y="433"/>
                </a:lnTo>
                <a:lnTo>
                  <a:pt x="1249" y="469"/>
                </a:lnTo>
                <a:lnTo>
                  <a:pt x="1276" y="500"/>
                </a:lnTo>
                <a:lnTo>
                  <a:pt x="1297" y="533"/>
                </a:lnTo>
                <a:lnTo>
                  <a:pt x="1645" y="489"/>
                </a:lnTo>
                <a:lnTo>
                  <a:pt x="1596" y="512"/>
                </a:lnTo>
                <a:lnTo>
                  <a:pt x="1539" y="536"/>
                </a:lnTo>
                <a:lnTo>
                  <a:pt x="1494" y="557"/>
                </a:lnTo>
                <a:lnTo>
                  <a:pt x="1460" y="573"/>
                </a:lnTo>
                <a:lnTo>
                  <a:pt x="1423" y="593"/>
                </a:lnTo>
                <a:lnTo>
                  <a:pt x="1393" y="611"/>
                </a:lnTo>
                <a:lnTo>
                  <a:pt x="1364" y="630"/>
                </a:lnTo>
                <a:lnTo>
                  <a:pt x="1335" y="653"/>
                </a:lnTo>
                <a:lnTo>
                  <a:pt x="1307" y="676"/>
                </a:lnTo>
                <a:lnTo>
                  <a:pt x="1273" y="705"/>
                </a:lnTo>
                <a:lnTo>
                  <a:pt x="1240" y="736"/>
                </a:lnTo>
                <a:lnTo>
                  <a:pt x="1211" y="762"/>
                </a:lnTo>
                <a:lnTo>
                  <a:pt x="1178" y="796"/>
                </a:lnTo>
                <a:lnTo>
                  <a:pt x="1151" y="823"/>
                </a:lnTo>
                <a:lnTo>
                  <a:pt x="1124" y="811"/>
                </a:lnTo>
                <a:lnTo>
                  <a:pt x="1097" y="796"/>
                </a:lnTo>
                <a:lnTo>
                  <a:pt x="1068" y="783"/>
                </a:lnTo>
                <a:lnTo>
                  <a:pt x="1034" y="769"/>
                </a:lnTo>
                <a:lnTo>
                  <a:pt x="999" y="755"/>
                </a:lnTo>
                <a:lnTo>
                  <a:pt x="967" y="744"/>
                </a:lnTo>
                <a:lnTo>
                  <a:pt x="936" y="735"/>
                </a:lnTo>
                <a:lnTo>
                  <a:pt x="901" y="724"/>
                </a:lnTo>
                <a:lnTo>
                  <a:pt x="864" y="715"/>
                </a:lnTo>
                <a:lnTo>
                  <a:pt x="826" y="705"/>
                </a:lnTo>
                <a:lnTo>
                  <a:pt x="791" y="696"/>
                </a:lnTo>
                <a:lnTo>
                  <a:pt x="757" y="687"/>
                </a:lnTo>
                <a:lnTo>
                  <a:pt x="720" y="681"/>
                </a:lnTo>
                <a:lnTo>
                  <a:pt x="685" y="673"/>
                </a:lnTo>
                <a:lnTo>
                  <a:pt x="652" y="666"/>
                </a:lnTo>
                <a:lnTo>
                  <a:pt x="613" y="658"/>
                </a:lnTo>
                <a:lnTo>
                  <a:pt x="560" y="652"/>
                </a:lnTo>
                <a:lnTo>
                  <a:pt x="920" y="590"/>
                </a:lnTo>
                <a:lnTo>
                  <a:pt x="896" y="542"/>
                </a:lnTo>
                <a:lnTo>
                  <a:pt x="868" y="506"/>
                </a:lnTo>
                <a:lnTo>
                  <a:pt x="817" y="439"/>
                </a:lnTo>
                <a:lnTo>
                  <a:pt x="787" y="409"/>
                </a:lnTo>
                <a:lnTo>
                  <a:pt x="757" y="379"/>
                </a:lnTo>
                <a:lnTo>
                  <a:pt x="703" y="328"/>
                </a:lnTo>
                <a:lnTo>
                  <a:pt x="670" y="298"/>
                </a:lnTo>
                <a:lnTo>
                  <a:pt x="631" y="262"/>
                </a:lnTo>
                <a:lnTo>
                  <a:pt x="595" y="235"/>
                </a:lnTo>
                <a:lnTo>
                  <a:pt x="565" y="211"/>
                </a:lnTo>
                <a:lnTo>
                  <a:pt x="535" y="188"/>
                </a:lnTo>
                <a:lnTo>
                  <a:pt x="499" y="164"/>
                </a:lnTo>
                <a:lnTo>
                  <a:pt x="460" y="141"/>
                </a:lnTo>
                <a:lnTo>
                  <a:pt x="421" y="123"/>
                </a:lnTo>
                <a:lnTo>
                  <a:pt x="383" y="102"/>
                </a:lnTo>
                <a:lnTo>
                  <a:pt x="335" y="84"/>
                </a:lnTo>
                <a:lnTo>
                  <a:pt x="291" y="69"/>
                </a:lnTo>
                <a:lnTo>
                  <a:pt x="240" y="57"/>
                </a:lnTo>
                <a:lnTo>
                  <a:pt x="192" y="45"/>
                </a:lnTo>
                <a:lnTo>
                  <a:pt x="141" y="33"/>
                </a:lnTo>
                <a:lnTo>
                  <a:pt x="87" y="24"/>
                </a:lnTo>
                <a:lnTo>
                  <a:pt x="0" y="6"/>
                </a:lnTo>
                <a:close/>
              </a:path>
            </a:pathLst>
          </a:custGeom>
          <a:solidFill>
            <a:srgbClr val="95C41D"/>
          </a:solidFill>
          <a:ln w="9525">
            <a:solidFill>
              <a:srgbClr val="95C41D"/>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defRPr/>
            </a:pPr>
            <a:endParaRPr lang="fr-FR" altLang="fr-FR">
              <a:latin typeface="+mj-lt"/>
            </a:endParaRPr>
          </a:p>
        </p:txBody>
      </p:sp>
      <p:sp>
        <p:nvSpPr>
          <p:cNvPr id="16" name="Rectangle 2">
            <a:extLst>
              <a:ext uri="{FF2B5EF4-FFF2-40B4-BE49-F238E27FC236}">
                <a16:creationId xmlns:a16="http://schemas.microsoft.com/office/drawing/2014/main" id="{B839A999-2FB3-490A-BBF9-C1F8B9143B50}"/>
              </a:ext>
            </a:extLst>
          </p:cNvPr>
          <p:cNvSpPr>
            <a:spLocks noChangeArrowheads="1"/>
          </p:cNvSpPr>
          <p:nvPr/>
        </p:nvSpPr>
        <p:spPr bwMode="auto">
          <a:xfrm>
            <a:off x="5951984" y="2907374"/>
            <a:ext cx="5842959" cy="1477328"/>
          </a:xfrm>
          <a:prstGeom prst="rect">
            <a:avLst/>
          </a:prstGeom>
          <a:noFill/>
          <a:ln>
            <a:noFill/>
          </a:ln>
          <a:effectLst/>
        </p:spPr>
        <p:txBody>
          <a:bodyPr wrap="square">
            <a:spAutoFit/>
          </a:bodyPr>
          <a:lstStyle>
            <a:lvl1pPr marL="363538" indent="-363538">
              <a:tabLst>
                <a:tab pos="1074738" algn="l"/>
              </a:tabLst>
              <a:defRPr>
                <a:solidFill>
                  <a:schemeClr val="tx1"/>
                </a:solidFill>
                <a:latin typeface="Arial" panose="020B0604020202020204" pitchFamily="34" charset="0"/>
                <a:cs typeface="Arial" panose="020B0604020202020204" pitchFamily="34" charset="0"/>
              </a:defRPr>
            </a:lvl1pPr>
            <a:lvl2pPr marL="1074738" indent="-363538">
              <a:tabLst>
                <a:tab pos="1074738" algn="l"/>
              </a:tabLst>
              <a:defRPr>
                <a:solidFill>
                  <a:schemeClr val="tx1"/>
                </a:solidFill>
                <a:latin typeface="Arial" panose="020B0604020202020204" pitchFamily="34" charset="0"/>
                <a:cs typeface="Arial" panose="020B0604020202020204" pitchFamily="34" charset="0"/>
              </a:defRPr>
            </a:lvl2pPr>
            <a:lvl3pPr marL="1597025" indent="-342900">
              <a:tabLst>
                <a:tab pos="1074738" algn="l"/>
              </a:tabLst>
              <a:defRPr>
                <a:solidFill>
                  <a:schemeClr val="tx1"/>
                </a:solidFill>
                <a:latin typeface="Arial" panose="020B0604020202020204" pitchFamily="34" charset="0"/>
                <a:cs typeface="Arial" panose="020B0604020202020204" pitchFamily="34" charset="0"/>
              </a:defRPr>
            </a:lvl3pPr>
            <a:lvl4pPr marL="1776413" indent="-342900">
              <a:tabLst>
                <a:tab pos="1074738" algn="l"/>
              </a:tabLst>
              <a:defRPr>
                <a:solidFill>
                  <a:schemeClr val="tx1"/>
                </a:solidFill>
                <a:latin typeface="Arial" panose="020B0604020202020204" pitchFamily="34" charset="0"/>
                <a:cs typeface="Arial" panose="020B0604020202020204" pitchFamily="34" charset="0"/>
              </a:defRPr>
            </a:lvl4pPr>
            <a:lvl5pPr marL="2171700" indent="-342900">
              <a:tabLst>
                <a:tab pos="1074738" algn="l"/>
              </a:tabLst>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9pPr>
          </a:lstStyle>
          <a:p>
            <a:pPr marL="342900" indent="-342900">
              <a:buFont typeface="Arial" panose="020B0604020202020204" pitchFamily="34" charset="0"/>
              <a:buChar char="•"/>
              <a:defRPr/>
            </a:pPr>
            <a:r>
              <a:rPr lang="fr-FR" altLang="fr-FR" sz="2000" b="1" u="sng" dirty="0">
                <a:solidFill>
                  <a:srgbClr val="000099"/>
                </a:solidFill>
                <a:latin typeface="+mj-lt"/>
                <a:ea typeface="ＭＳ Ｐゴシック" panose="020B0600070205080204" pitchFamily="34" charset="-128"/>
                <a:sym typeface="Wingdings" panose="05000000000000000000" pitchFamily="2" charset="2"/>
              </a:rPr>
              <a:t>1</a:t>
            </a:r>
            <a:r>
              <a:rPr lang="fr-FR" altLang="fr-FR" sz="2000" b="1" u="sng" baseline="30000" dirty="0">
                <a:solidFill>
                  <a:srgbClr val="000099"/>
                </a:solidFill>
                <a:latin typeface="+mj-lt"/>
                <a:ea typeface="ＭＳ Ｐゴシック" panose="020B0600070205080204" pitchFamily="34" charset="-128"/>
                <a:sym typeface="Wingdings" panose="05000000000000000000" pitchFamily="2" charset="2"/>
              </a:rPr>
              <a:t>er</a:t>
            </a:r>
            <a:r>
              <a:rPr lang="fr-FR" altLang="fr-FR" sz="2000" b="1" u="sng" dirty="0">
                <a:solidFill>
                  <a:srgbClr val="000099"/>
                </a:solidFill>
                <a:latin typeface="+mj-lt"/>
                <a:ea typeface="ＭＳ Ｐゴシック" panose="020B0600070205080204" pitchFamily="34" charset="-128"/>
                <a:sym typeface="Wingdings" panose="05000000000000000000" pitchFamily="2" charset="2"/>
              </a:rPr>
              <a:t> entretien </a:t>
            </a:r>
            <a:r>
              <a:rPr lang="fr-FR" altLang="fr-FR" sz="2000" b="1" u="sng" dirty="0">
                <a:solidFill>
                  <a:srgbClr val="95C41D"/>
                </a:solidFill>
                <a:latin typeface="+mj-lt"/>
                <a:ea typeface="ＭＳ Ｐゴシック" panose="020B0600070205080204" pitchFamily="34" charset="-128"/>
                <a:sym typeface="Wingdings" panose="05000000000000000000" pitchFamily="2" charset="2"/>
              </a:rPr>
              <a:t>AVEC son PPS </a:t>
            </a:r>
            <a:r>
              <a:rPr lang="fr-FR" altLang="fr-FR" sz="2000" dirty="0">
                <a:solidFill>
                  <a:srgbClr val="000099"/>
                </a:solidFill>
                <a:latin typeface="+mj-lt"/>
                <a:ea typeface="ＭＳ Ｐゴシック" panose="020B0600070205080204" pitchFamily="34" charset="-128"/>
                <a:sym typeface="Wingdings" panose="05000000000000000000" pitchFamily="2" charset="2"/>
              </a:rPr>
              <a:t>: </a:t>
            </a:r>
          </a:p>
          <a:p>
            <a:pPr marL="717550" lvl="1">
              <a:spcBef>
                <a:spcPts val="600"/>
              </a:spcBef>
              <a:buFont typeface="Wingdings" panose="05000000000000000000" pitchFamily="2" charset="2"/>
              <a:buChar char="è"/>
              <a:tabLst>
                <a:tab pos="1339850" algn="l"/>
              </a:tabLst>
              <a:defRPr/>
            </a:pPr>
            <a:r>
              <a:rPr lang="fr-FR" altLang="fr-FR" sz="2000" dirty="0">
                <a:solidFill>
                  <a:srgbClr val="000099"/>
                </a:solidFill>
                <a:ea typeface="ＭＳ Ｐゴシック" panose="020B0600070205080204" pitchFamily="34" charset="-128"/>
                <a:sym typeface="Wingdings" panose="05000000000000000000" pitchFamily="2" charset="2"/>
              </a:rPr>
              <a:t>Travail à partir de son </a:t>
            </a:r>
            <a:r>
              <a:rPr lang="fr-FR" altLang="fr-FR" sz="2000" b="1" dirty="0">
                <a:solidFill>
                  <a:srgbClr val="000099"/>
                </a:solidFill>
                <a:ea typeface="ＭＳ Ｐゴシック" panose="020B0600070205080204" pitchFamily="34" charset="-128"/>
                <a:sym typeface="Wingdings" panose="05000000000000000000" pitchFamily="2" charset="2"/>
              </a:rPr>
              <a:t>PPS </a:t>
            </a:r>
          </a:p>
          <a:p>
            <a:pPr marL="717550" lvl="1">
              <a:spcBef>
                <a:spcPts val="600"/>
              </a:spcBef>
              <a:buFont typeface="Wingdings" panose="05000000000000000000" pitchFamily="2" charset="2"/>
              <a:buChar char="è"/>
              <a:defRPr/>
            </a:pPr>
            <a:r>
              <a:rPr lang="fr-FR" altLang="fr-FR" sz="2000" dirty="0">
                <a:solidFill>
                  <a:srgbClr val="000099"/>
                </a:solidFill>
                <a:ea typeface="ＭＳ Ｐゴシック" panose="020B0600070205080204" pitchFamily="34" charset="-128"/>
                <a:sym typeface="Wingdings" panose="05000000000000000000" pitchFamily="2" charset="2"/>
              </a:rPr>
              <a:t>élaboration d’un</a:t>
            </a:r>
            <a:r>
              <a:rPr lang="fr-FR" altLang="fr-FR" sz="2000" dirty="0">
                <a:solidFill>
                  <a:srgbClr val="95C41D"/>
                </a:solidFill>
                <a:sym typeface="Wingdings" panose="05000000000000000000" pitchFamily="2" charset="2"/>
              </a:rPr>
              <a:t> </a:t>
            </a:r>
            <a:r>
              <a:rPr lang="fr-FR" altLang="fr-FR" sz="2000" b="1" dirty="0">
                <a:solidFill>
                  <a:srgbClr val="95C41D"/>
                </a:solidFill>
                <a:sym typeface="Wingdings" panose="05000000000000000000" pitchFamily="2" charset="2"/>
              </a:rPr>
              <a:t>conseil probabiliste </a:t>
            </a:r>
            <a:r>
              <a:rPr lang="fr-FR" altLang="fr-FR" sz="2000" dirty="0">
                <a:solidFill>
                  <a:srgbClr val="000099"/>
                </a:solidFill>
                <a:ea typeface="ＭＳ Ｐゴシック" panose="020B0600070205080204" pitchFamily="34" charset="-128"/>
                <a:sym typeface="Wingdings" panose="05000000000000000000" pitchFamily="2" charset="2"/>
              </a:rPr>
              <a:t>basé sur les effets</a:t>
            </a:r>
            <a:r>
              <a:rPr lang="fr-FR" altLang="fr-FR" sz="2000" dirty="0">
                <a:solidFill>
                  <a:schemeClr val="accent2"/>
                </a:solidFill>
                <a:sym typeface="Wingdings" panose="05000000000000000000" pitchFamily="2" charset="2"/>
              </a:rPr>
              <a:t> </a:t>
            </a:r>
            <a:r>
              <a:rPr lang="fr-FR" altLang="fr-FR" sz="2000" dirty="0">
                <a:solidFill>
                  <a:srgbClr val="000099"/>
                </a:solidFill>
                <a:ea typeface="ＭＳ Ｐゴシック" panose="020B0600070205080204" pitchFamily="34" charset="-128"/>
                <a:sym typeface="Wingdings" panose="05000000000000000000" pitchFamily="2" charset="2"/>
              </a:rPr>
              <a:t>indésirables attendus</a:t>
            </a:r>
          </a:p>
        </p:txBody>
      </p:sp>
      <p:sp>
        <p:nvSpPr>
          <p:cNvPr id="18" name="Rectangle 2">
            <a:extLst>
              <a:ext uri="{FF2B5EF4-FFF2-40B4-BE49-F238E27FC236}">
                <a16:creationId xmlns:a16="http://schemas.microsoft.com/office/drawing/2014/main" id="{297A2478-01C4-4412-972E-740110DDE892}"/>
              </a:ext>
            </a:extLst>
          </p:cNvPr>
          <p:cNvSpPr>
            <a:spLocks noChangeArrowheads="1"/>
          </p:cNvSpPr>
          <p:nvPr/>
        </p:nvSpPr>
        <p:spPr bwMode="auto">
          <a:xfrm>
            <a:off x="5951984" y="4563705"/>
            <a:ext cx="6635458" cy="1169551"/>
          </a:xfrm>
          <a:prstGeom prst="rect">
            <a:avLst/>
          </a:prstGeom>
          <a:noFill/>
          <a:ln>
            <a:noFill/>
          </a:ln>
          <a:effectLst/>
        </p:spPr>
        <p:txBody>
          <a:bodyPr wrap="square">
            <a:spAutoFit/>
          </a:bodyPr>
          <a:lstStyle>
            <a:lvl1pPr marL="363538" indent="-363538">
              <a:tabLst>
                <a:tab pos="1074738" algn="l"/>
              </a:tabLst>
              <a:defRPr>
                <a:solidFill>
                  <a:schemeClr val="tx1"/>
                </a:solidFill>
                <a:latin typeface="Arial" panose="020B0604020202020204" pitchFamily="34" charset="0"/>
                <a:cs typeface="Arial" panose="020B0604020202020204" pitchFamily="34" charset="0"/>
              </a:defRPr>
            </a:lvl1pPr>
            <a:lvl2pPr marL="1074738" indent="-363538">
              <a:tabLst>
                <a:tab pos="1074738" algn="l"/>
              </a:tabLst>
              <a:defRPr>
                <a:solidFill>
                  <a:schemeClr val="tx1"/>
                </a:solidFill>
                <a:latin typeface="Arial" panose="020B0604020202020204" pitchFamily="34" charset="0"/>
                <a:cs typeface="Arial" panose="020B0604020202020204" pitchFamily="34" charset="0"/>
              </a:defRPr>
            </a:lvl2pPr>
            <a:lvl3pPr marL="1597025" indent="-342900">
              <a:tabLst>
                <a:tab pos="1074738" algn="l"/>
              </a:tabLst>
              <a:defRPr>
                <a:solidFill>
                  <a:schemeClr val="tx1"/>
                </a:solidFill>
                <a:latin typeface="Arial" panose="020B0604020202020204" pitchFamily="34" charset="0"/>
                <a:cs typeface="Arial" panose="020B0604020202020204" pitchFamily="34" charset="0"/>
              </a:defRPr>
            </a:lvl3pPr>
            <a:lvl4pPr marL="1776413" indent="-342900">
              <a:tabLst>
                <a:tab pos="1074738" algn="l"/>
              </a:tabLst>
              <a:defRPr>
                <a:solidFill>
                  <a:schemeClr val="tx1"/>
                </a:solidFill>
                <a:latin typeface="Arial" panose="020B0604020202020204" pitchFamily="34" charset="0"/>
                <a:cs typeface="Arial" panose="020B0604020202020204" pitchFamily="34" charset="0"/>
              </a:defRPr>
            </a:lvl4pPr>
            <a:lvl5pPr marL="2171700" indent="-342900">
              <a:tabLst>
                <a:tab pos="1074738" algn="l"/>
              </a:tabLst>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tabLst>
                <a:tab pos="1074738" algn="l"/>
              </a:tabLst>
              <a:defRPr>
                <a:solidFill>
                  <a:schemeClr val="tx1"/>
                </a:solidFill>
                <a:latin typeface="Arial" panose="020B0604020202020204" pitchFamily="34" charset="0"/>
                <a:cs typeface="Arial" panose="020B0604020202020204" pitchFamily="34" charset="0"/>
              </a:defRPr>
            </a:lvl9pPr>
          </a:lstStyle>
          <a:p>
            <a:pPr marL="342900" indent="-342900">
              <a:buFont typeface="Arial" panose="020B0604020202020204" pitchFamily="34" charset="0"/>
              <a:buChar char="•"/>
              <a:defRPr/>
            </a:pPr>
            <a:r>
              <a:rPr lang="fr-FR" altLang="fr-FR" sz="2000" b="1" u="sng" dirty="0">
                <a:solidFill>
                  <a:srgbClr val="000099"/>
                </a:solidFill>
                <a:latin typeface="+mj-lt"/>
                <a:ea typeface="ＭＳ Ｐゴシック" panose="020B0600070205080204" pitchFamily="34" charset="-128"/>
                <a:sym typeface="Wingdings" panose="05000000000000000000" pitchFamily="2" charset="2"/>
              </a:rPr>
              <a:t>2</a:t>
            </a:r>
            <a:r>
              <a:rPr lang="fr-FR" altLang="fr-FR" sz="2000" b="1" u="sng" baseline="30000" dirty="0">
                <a:solidFill>
                  <a:srgbClr val="000099"/>
                </a:solidFill>
                <a:latin typeface="+mj-lt"/>
                <a:ea typeface="ＭＳ Ｐゴシック" panose="020B0600070205080204" pitchFamily="34" charset="-128"/>
                <a:sym typeface="Wingdings" panose="05000000000000000000" pitchFamily="2" charset="2"/>
              </a:rPr>
              <a:t>ème</a:t>
            </a:r>
            <a:r>
              <a:rPr lang="fr-FR" altLang="fr-FR" sz="2000" b="1" u="sng" dirty="0">
                <a:solidFill>
                  <a:srgbClr val="000099"/>
                </a:solidFill>
                <a:latin typeface="+mj-lt"/>
                <a:ea typeface="ＭＳ Ｐゴシック" panose="020B0600070205080204" pitchFamily="34" charset="-128"/>
                <a:sym typeface="Wingdings" panose="05000000000000000000" pitchFamily="2" charset="2"/>
              </a:rPr>
              <a:t> entretien de suivi </a:t>
            </a:r>
            <a:r>
              <a:rPr lang="fr-FR" altLang="fr-FR" sz="2000" dirty="0">
                <a:solidFill>
                  <a:srgbClr val="000099"/>
                </a:solidFill>
                <a:latin typeface="+mj-lt"/>
                <a:ea typeface="ＭＳ Ｐゴシック" panose="020B0600070205080204" pitchFamily="34" charset="-128"/>
                <a:sym typeface="Wingdings" panose="05000000000000000000" pitchFamily="2" charset="2"/>
              </a:rPr>
              <a:t>: </a:t>
            </a:r>
            <a:r>
              <a:rPr lang="fr-FR" altLang="fr-FR" sz="2000" dirty="0">
                <a:solidFill>
                  <a:srgbClr val="000099"/>
                </a:solidFill>
                <a:ea typeface="ＭＳ Ｐゴシック" panose="020B0600070205080204" pitchFamily="34" charset="-128"/>
                <a:sym typeface="Wingdings" panose="05000000000000000000" pitchFamily="2" charset="2"/>
              </a:rPr>
              <a:t>Affiner le conseil </a:t>
            </a:r>
            <a:endParaRPr lang="fr-FR" altLang="fr-FR" sz="2000" b="1" dirty="0">
              <a:solidFill>
                <a:srgbClr val="000099"/>
              </a:solidFill>
              <a:ea typeface="ＭＳ Ｐゴシック" panose="020B0600070205080204" pitchFamily="34" charset="-128"/>
              <a:sym typeface="Wingdings" panose="05000000000000000000" pitchFamily="2" charset="2"/>
            </a:endParaRPr>
          </a:p>
          <a:p>
            <a:pPr marL="717550" lvl="1">
              <a:spcBef>
                <a:spcPts val="600"/>
              </a:spcBef>
              <a:buClr>
                <a:srgbClr val="000099"/>
              </a:buClr>
              <a:buFont typeface="Wingdings" panose="05000000000000000000" pitchFamily="2" charset="2"/>
              <a:buChar char="è"/>
              <a:tabLst>
                <a:tab pos="1163638" algn="l"/>
              </a:tabLst>
              <a:defRPr/>
            </a:pPr>
            <a:r>
              <a:rPr lang="fr-FR" altLang="fr-FR" sz="2000" b="1" dirty="0">
                <a:solidFill>
                  <a:srgbClr val="95C41D"/>
                </a:solidFill>
                <a:sym typeface="Wingdings" panose="05000000000000000000" pitchFamily="2" charset="2"/>
              </a:rPr>
              <a:t>conseil probabiliste + conseil individualisé</a:t>
            </a:r>
          </a:p>
          <a:p>
            <a:pPr marL="717550" lvl="1">
              <a:spcBef>
                <a:spcPts val="600"/>
              </a:spcBef>
              <a:buClr>
                <a:srgbClr val="000099"/>
              </a:buClr>
              <a:buFont typeface="Wingdings" panose="05000000000000000000" pitchFamily="2" charset="2"/>
              <a:buChar char="è"/>
              <a:tabLst>
                <a:tab pos="1163638" algn="l"/>
              </a:tabLst>
              <a:defRPr/>
            </a:pPr>
            <a:r>
              <a:rPr lang="fr-FR" altLang="fr-FR" sz="2000" dirty="0">
                <a:solidFill>
                  <a:srgbClr val="000099"/>
                </a:solidFill>
                <a:sym typeface="Wingdings" panose="05000000000000000000" pitchFamily="2" charset="2"/>
              </a:rPr>
              <a:t>Programmer entretiens au rythme souhaité</a:t>
            </a:r>
          </a:p>
        </p:txBody>
      </p:sp>
    </p:spTree>
    <p:extLst>
      <p:ext uri="{BB962C8B-B14F-4D97-AF65-F5344CB8AC3E}">
        <p14:creationId xmlns:p14="http://schemas.microsoft.com/office/powerpoint/2010/main" val="112481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35" presetClass="emph" presetSubtype="0" repeatCount="indefinite" fill="hold" nodeType="with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P spid="14" grpId="0" animBg="1"/>
      <p:bldP spid="16" grpId="0"/>
      <p:bldP spid="1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6"/>
          <p:cNvSpPr>
            <a:spLocks noChangeArrowheads="1"/>
          </p:cNvSpPr>
          <p:nvPr/>
        </p:nvSpPr>
        <p:spPr bwMode="auto">
          <a:xfrm>
            <a:off x="6374966" y="1995261"/>
            <a:ext cx="4424097"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fr-FR" altLang="fr-FR" sz="2000" b="1" u="sng" dirty="0">
                <a:solidFill>
                  <a:srgbClr val="000099"/>
                </a:solidFill>
              </a:rPr>
              <a:t>Objectif :</a:t>
            </a:r>
          </a:p>
          <a:p>
            <a:pPr>
              <a:buFont typeface="Wingdings" panose="05000000000000000000" pitchFamily="2" charset="2"/>
              <a:buChar char=""/>
            </a:pPr>
            <a:r>
              <a:rPr lang="fr-FR" altLang="fr-FR" sz="2000" dirty="0">
                <a:solidFill>
                  <a:srgbClr val="000099"/>
                </a:solidFill>
              </a:rPr>
              <a:t>Restituer les informations sur les principaux médicaments abordés</a:t>
            </a:r>
          </a:p>
        </p:txBody>
      </p:sp>
      <p:sp>
        <p:nvSpPr>
          <p:cNvPr id="249861" name="Rectangle 8"/>
          <p:cNvSpPr>
            <a:spLocks noChangeArrowheads="1"/>
          </p:cNvSpPr>
          <p:nvPr/>
        </p:nvSpPr>
        <p:spPr bwMode="auto">
          <a:xfrm>
            <a:off x="3386872" y="3563711"/>
            <a:ext cx="6920910" cy="161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 typeface="Wingdings" panose="05000000000000000000" pitchFamily="2" charset="2"/>
              <a:buNone/>
            </a:pPr>
            <a:r>
              <a:rPr lang="fr-FR" altLang="fr-FR" sz="1800" b="1" u="sng" dirty="0">
                <a:solidFill>
                  <a:srgbClr val="000099"/>
                </a:solidFill>
              </a:rPr>
              <a:t>Règles du jeu :</a:t>
            </a:r>
          </a:p>
          <a:p>
            <a:pPr>
              <a:buFontTx/>
              <a:buBlip>
                <a:blip r:embed="rId3"/>
              </a:buBlip>
            </a:pPr>
            <a:r>
              <a:rPr lang="fr-FR" altLang="fr-FR" sz="1800" b="1" dirty="0">
                <a:solidFill>
                  <a:srgbClr val="000099"/>
                </a:solidFill>
              </a:rPr>
              <a:t>A tour de rôle</a:t>
            </a:r>
            <a:endParaRPr lang="fr-FR" altLang="fr-FR" sz="1800" dirty="0">
              <a:solidFill>
                <a:srgbClr val="000099"/>
              </a:solidFill>
            </a:endParaRPr>
          </a:p>
          <a:p>
            <a:pPr>
              <a:buFontTx/>
              <a:buBlip>
                <a:blip r:embed="rId3"/>
              </a:buBlip>
            </a:pPr>
            <a:r>
              <a:rPr lang="fr-FR" altLang="fr-FR" sz="1800" dirty="0">
                <a:solidFill>
                  <a:srgbClr val="000099"/>
                </a:solidFill>
              </a:rPr>
              <a:t>Positionner sous chaque souche les cartes (modalités, symptômes) correspondantes</a:t>
            </a: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fr-FR" b="1" i="1" dirty="0">
                <a:solidFill>
                  <a:srgbClr val="FF0000"/>
                </a:solidFill>
                <a:latin typeface="Lucida Calligraphy" panose="03010101010101010101" pitchFamily="66" charset="0"/>
              </a:rPr>
              <a:t>C’est à vous…</a:t>
            </a:r>
            <a:endParaRPr lang="fr-FR" altLang="fr-FR" b="1" i="1" dirty="0">
              <a:solidFill>
                <a:srgbClr val="FF0000"/>
              </a:solidFill>
              <a:latin typeface="Lucida Calligraphy" panose="03010101010101010101" pitchFamily="66" charset="0"/>
              <a:sym typeface="Wingdings" panose="05000000000000000000" pitchFamily="2" charset="2"/>
            </a:endParaRPr>
          </a:p>
        </p:txBody>
      </p:sp>
      <p:sp>
        <p:nvSpPr>
          <p:cNvPr id="13" name="ZoneTexte 12"/>
          <p:cNvSpPr txBox="1"/>
          <p:nvPr/>
        </p:nvSpPr>
        <p:spPr>
          <a:xfrm rot="21560331">
            <a:off x="1432997" y="3065009"/>
            <a:ext cx="2863911" cy="369332"/>
          </a:xfrm>
          <a:prstGeom prst="rect">
            <a:avLst/>
          </a:prstGeom>
          <a:noFill/>
        </p:spPr>
        <p:txBody>
          <a:bodyPr wrap="square" rtlCol="0">
            <a:spAutoFit/>
          </a:bodyPr>
          <a:lstStyle/>
          <a:p>
            <a:pPr eaLnBrk="0" hangingPunct="0"/>
            <a:r>
              <a:rPr lang="fr-FR" dirty="0">
                <a:solidFill>
                  <a:prstClr val="white"/>
                </a:solidFill>
                <a:latin typeface="Arial Black" panose="020B0A04020102020204" pitchFamily="34" charset="0"/>
              </a:rPr>
              <a:t>20’</a:t>
            </a:r>
          </a:p>
        </p:txBody>
      </p:sp>
      <p:sp>
        <p:nvSpPr>
          <p:cNvPr id="14"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Jeu de synthèse</a:t>
            </a:r>
          </a:p>
        </p:txBody>
      </p:sp>
      <p:sp>
        <p:nvSpPr>
          <p:cNvPr id="2" name="Espace réservé du numéro de diapositive 1"/>
          <p:cNvSpPr>
            <a:spLocks noGrp="1"/>
          </p:cNvSpPr>
          <p:nvPr>
            <p:ph type="sldNum" sz="quarter" idx="4294967295"/>
          </p:nvPr>
        </p:nvSpPr>
        <p:spPr>
          <a:xfrm>
            <a:off x="9188450" y="6480175"/>
            <a:ext cx="2743200" cy="365125"/>
          </a:xfrm>
          <a:prstGeom prst="rect">
            <a:avLst/>
          </a:prstGeom>
        </p:spPr>
        <p:txBody>
          <a:bodyPr vert="horz" wrap="square" lIns="91440" tIns="45720" rIns="91440" bIns="45720" numCol="1" anchor="ctr" anchorCtr="0" compatLnSpc="1">
            <a:prstTxWarp prst="textNoShape">
              <a:avLst/>
            </a:prstTxWarp>
          </a:bodyPr>
          <a:lstStyle>
            <a:defPPr>
              <a:defRPr lang="fr-FR"/>
            </a:defPPr>
            <a:lvl1pPr algn="r" rtl="0" eaLnBrk="0" fontAlgn="base" hangingPunct="0">
              <a:spcBef>
                <a:spcPct val="0"/>
              </a:spcBef>
              <a:spcAft>
                <a:spcPct val="0"/>
              </a:spcAft>
              <a:defRPr sz="900" kern="1200">
                <a:solidFill>
                  <a:srgbClr val="000000"/>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ahoma" panose="020B0604030504040204" pitchFamily="34" charset="0"/>
                <a:ea typeface="+mn-ea"/>
                <a:cs typeface="Arial" panose="020B0604020202020204" pitchFamily="34" charset="0"/>
              </a:defRPr>
            </a:lvl9pPr>
          </a:lstStyle>
          <a:p>
            <a:fld id="{6A2CED54-120B-44CB-B7AD-81AEB301A136}" type="slidenum">
              <a:rPr lang="fr-FR" altLang="fr-FR" smtClean="0"/>
              <a:pPr/>
              <a:t>134</a:t>
            </a:fld>
            <a:endParaRPr lang="fr-FR" dirty="0">
              <a:solidFill>
                <a:srgbClr val="4472C4">
                  <a:lumMod val="75000"/>
                </a:srgbClr>
              </a:solidFill>
            </a:endParaRPr>
          </a:p>
        </p:txBody>
      </p:sp>
    </p:spTree>
    <p:extLst>
      <p:ext uri="{BB962C8B-B14F-4D97-AF65-F5344CB8AC3E}">
        <p14:creationId xmlns:p14="http://schemas.microsoft.com/office/powerpoint/2010/main" val="33580895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28909" y="257796"/>
            <a:ext cx="1592615" cy="276999"/>
          </a:xfrm>
          <a:prstGeom prst="rect">
            <a:avLst/>
          </a:prstGeom>
          <a:solidFill>
            <a:srgbClr val="000099"/>
          </a:solidFill>
          <a:ln>
            <a:solidFill>
              <a:schemeClr val="tx1"/>
            </a:solidFill>
          </a:ln>
        </p:spPr>
        <p:txBody>
          <a:bodyPr wrap="none">
            <a:spAutoFit/>
          </a:bodyPr>
          <a:lstStyle/>
          <a:p>
            <a:pPr lvl="0" algn="ctr">
              <a:tabLst>
                <a:tab pos="1651000" algn="l"/>
              </a:tabLst>
            </a:pPr>
            <a:r>
              <a:rPr lang="fr-FR" altLang="fr-FR" sz="1200" b="1" dirty="0">
                <a:solidFill>
                  <a:schemeClr val="bg1"/>
                </a:solidFill>
                <a:ea typeface="Times New Roman" panose="02020603050405020304" pitchFamily="18" charset="0"/>
                <a:cs typeface="Arial" panose="020B0604020202020204" pitchFamily="34" charset="0"/>
              </a:rPr>
              <a:t>ARNICA MONTANA</a:t>
            </a:r>
            <a:endParaRPr lang="fr-FR" altLang="fr-FR" sz="1200" b="1" dirty="0">
              <a:solidFill>
                <a:schemeClr val="bg1"/>
              </a:solidFill>
            </a:endParaRPr>
          </a:p>
        </p:txBody>
      </p:sp>
      <p:sp>
        <p:nvSpPr>
          <p:cNvPr id="18" name="Rectangle 17"/>
          <p:cNvSpPr/>
          <p:nvPr/>
        </p:nvSpPr>
        <p:spPr>
          <a:xfrm>
            <a:off x="5001672" y="257795"/>
            <a:ext cx="887487" cy="276999"/>
          </a:xfrm>
          <a:prstGeom prst="rect">
            <a:avLst/>
          </a:prstGeom>
          <a:solidFill>
            <a:srgbClr val="000099"/>
          </a:solidFill>
          <a:ln>
            <a:solidFill>
              <a:schemeClr val="tx1"/>
            </a:solidFill>
          </a:ln>
        </p:spPr>
        <p:txBody>
          <a:bodyPr wrap="none">
            <a:spAutoFit/>
          </a:bodyPr>
          <a:lstStyle/>
          <a:p>
            <a:pPr algn="ctr"/>
            <a:r>
              <a:rPr lang="fr-FR" altLang="fr-FR" sz="1200" b="1" dirty="0">
                <a:solidFill>
                  <a:schemeClr val="bg1"/>
                </a:solidFill>
                <a:ea typeface="Times New Roman" panose="02020603050405020304" pitchFamily="18" charset="0"/>
                <a:cs typeface="Arial" panose="020B0604020202020204" pitchFamily="34" charset="0"/>
              </a:rPr>
              <a:t>BRYONIA</a:t>
            </a:r>
            <a:endParaRPr lang="fr-FR" sz="1200" b="1" dirty="0">
              <a:solidFill>
                <a:schemeClr val="bg1"/>
              </a:solidFill>
            </a:endParaRPr>
          </a:p>
        </p:txBody>
      </p:sp>
      <p:sp>
        <p:nvSpPr>
          <p:cNvPr id="24" name="Rectangle 23"/>
          <p:cNvSpPr/>
          <p:nvPr/>
        </p:nvSpPr>
        <p:spPr>
          <a:xfrm>
            <a:off x="10095498" y="257796"/>
            <a:ext cx="1260986" cy="276999"/>
          </a:xfrm>
          <a:prstGeom prst="rect">
            <a:avLst/>
          </a:prstGeom>
          <a:solidFill>
            <a:srgbClr val="000099"/>
          </a:solidFill>
          <a:ln>
            <a:solidFill>
              <a:schemeClr val="tx1"/>
            </a:solidFill>
          </a:ln>
        </p:spPr>
        <p:txBody>
          <a:bodyPr wrap="none">
            <a:spAutoFit/>
          </a:bodyPr>
          <a:lstStyle/>
          <a:p>
            <a:pPr lvl="0" algn="ctr">
              <a:tabLst>
                <a:tab pos="1651000" algn="l"/>
              </a:tabLst>
            </a:pPr>
            <a:r>
              <a:rPr lang="fr-FR" altLang="fr-FR" sz="1200" b="1" dirty="0">
                <a:solidFill>
                  <a:schemeClr val="bg1"/>
                </a:solidFill>
                <a:ea typeface="Times New Roman" panose="02020603050405020304" pitchFamily="18" charset="0"/>
                <a:cs typeface="Arial" panose="020B0604020202020204" pitchFamily="34" charset="0"/>
              </a:rPr>
              <a:t>CHINA RUBRA</a:t>
            </a:r>
            <a:endParaRPr lang="fr-FR" altLang="fr-FR" sz="1200" b="1" dirty="0">
              <a:solidFill>
                <a:schemeClr val="bg1"/>
              </a:solidFill>
            </a:endParaRPr>
          </a:p>
        </p:txBody>
      </p:sp>
      <p:sp>
        <p:nvSpPr>
          <p:cNvPr id="29" name="Rectangle 28"/>
          <p:cNvSpPr/>
          <p:nvPr/>
        </p:nvSpPr>
        <p:spPr>
          <a:xfrm>
            <a:off x="7825360" y="248502"/>
            <a:ext cx="964430" cy="276999"/>
          </a:xfrm>
          <a:prstGeom prst="rect">
            <a:avLst/>
          </a:prstGeom>
          <a:solidFill>
            <a:srgbClr val="000099"/>
          </a:solidFill>
          <a:ln>
            <a:solidFill>
              <a:schemeClr val="tx1"/>
            </a:solidFill>
          </a:ln>
        </p:spPr>
        <p:txBody>
          <a:bodyPr wrap="none">
            <a:spAutoFit/>
          </a:bodyPr>
          <a:lstStyle/>
          <a:p>
            <a:pPr lvl="0" algn="ctr">
              <a:tabLst>
                <a:tab pos="1651000" algn="l"/>
              </a:tabLst>
            </a:pPr>
            <a:r>
              <a:rPr lang="fr-FR" altLang="fr-FR" sz="1200" b="1" dirty="0">
                <a:solidFill>
                  <a:schemeClr val="bg1"/>
                </a:solidFill>
                <a:ea typeface="Times New Roman" panose="02020603050405020304" pitchFamily="18" charset="0"/>
                <a:cs typeface="Arial" panose="020B0604020202020204" pitchFamily="34" charset="0"/>
              </a:rPr>
              <a:t>CAUSTICUM</a:t>
            </a:r>
            <a:endParaRPr lang="fr-FR" altLang="fr-FR" sz="1200" b="1" dirty="0">
              <a:solidFill>
                <a:schemeClr val="bg1"/>
              </a:solidFill>
            </a:endParaRPr>
          </a:p>
        </p:txBody>
      </p:sp>
      <p:sp>
        <p:nvSpPr>
          <p:cNvPr id="33" name="Rectangle 32"/>
          <p:cNvSpPr/>
          <p:nvPr/>
        </p:nvSpPr>
        <p:spPr>
          <a:xfrm>
            <a:off x="6252986" y="2518513"/>
            <a:ext cx="1083951" cy="276999"/>
          </a:xfrm>
          <a:prstGeom prst="rect">
            <a:avLst/>
          </a:prstGeom>
          <a:solidFill>
            <a:srgbClr val="000099"/>
          </a:solidFill>
          <a:ln>
            <a:solidFill>
              <a:schemeClr val="tx1"/>
            </a:solidFill>
          </a:ln>
        </p:spPr>
        <p:txBody>
          <a:bodyPr wrap="none">
            <a:spAutoFit/>
          </a:bodyPr>
          <a:lstStyle/>
          <a:p>
            <a:pPr algn="ctr"/>
            <a:r>
              <a:rPr lang="fr-FR" altLang="fr-FR" sz="1200" b="1" dirty="0">
                <a:solidFill>
                  <a:schemeClr val="bg1"/>
                </a:solidFill>
                <a:ea typeface="Times New Roman" panose="02020603050405020304" pitchFamily="18" charset="0"/>
                <a:cs typeface="Arial" panose="020B0604020202020204" pitchFamily="34" charset="0"/>
              </a:rPr>
              <a:t>PHOSPHORUS</a:t>
            </a:r>
            <a:endParaRPr lang="fr-FR" sz="1200" b="1" dirty="0">
              <a:solidFill>
                <a:schemeClr val="bg1"/>
              </a:solidFill>
            </a:endParaRPr>
          </a:p>
        </p:txBody>
      </p:sp>
      <p:sp>
        <p:nvSpPr>
          <p:cNvPr id="38" name="Rectangle 37"/>
          <p:cNvSpPr/>
          <p:nvPr/>
        </p:nvSpPr>
        <p:spPr>
          <a:xfrm>
            <a:off x="397405" y="2522837"/>
            <a:ext cx="1408975" cy="276999"/>
          </a:xfrm>
          <a:prstGeom prst="rect">
            <a:avLst/>
          </a:prstGeom>
          <a:solidFill>
            <a:srgbClr val="000099"/>
          </a:solidFill>
          <a:ln>
            <a:solidFill>
              <a:schemeClr val="tx1"/>
            </a:solidFill>
          </a:ln>
        </p:spPr>
        <p:txBody>
          <a:bodyPr wrap="none">
            <a:spAutoFit/>
          </a:bodyPr>
          <a:lstStyle/>
          <a:p>
            <a:pPr lvl="0" algn="ctr">
              <a:tabLst>
                <a:tab pos="1651000" algn="l"/>
              </a:tabLst>
            </a:pPr>
            <a:r>
              <a:rPr lang="fr-FR" altLang="fr-FR" sz="1200" b="1" dirty="0">
                <a:solidFill>
                  <a:schemeClr val="bg1"/>
                </a:solidFill>
                <a:ea typeface="Times New Roman" panose="02020603050405020304" pitchFamily="18" charset="0"/>
                <a:cs typeface="Arial" panose="020B0604020202020204" pitchFamily="34" charset="0"/>
              </a:rPr>
              <a:t>IGNATIA AMARA</a:t>
            </a:r>
            <a:endParaRPr lang="fr-FR" altLang="fr-FR" sz="1200" b="1" dirty="0">
              <a:solidFill>
                <a:schemeClr val="bg1"/>
              </a:solidFill>
            </a:endParaRPr>
          </a:p>
        </p:txBody>
      </p:sp>
      <p:sp>
        <p:nvSpPr>
          <p:cNvPr id="44" name="Rectangle 43"/>
          <p:cNvSpPr/>
          <p:nvPr/>
        </p:nvSpPr>
        <p:spPr>
          <a:xfrm>
            <a:off x="3298486" y="2522837"/>
            <a:ext cx="1167306" cy="276999"/>
          </a:xfrm>
          <a:prstGeom prst="rect">
            <a:avLst/>
          </a:prstGeom>
          <a:solidFill>
            <a:srgbClr val="000099"/>
          </a:solidFill>
          <a:ln>
            <a:solidFill>
              <a:schemeClr val="tx1"/>
            </a:solidFill>
          </a:ln>
        </p:spPr>
        <p:txBody>
          <a:bodyPr wrap="none">
            <a:spAutoFit/>
          </a:bodyPr>
          <a:lstStyle/>
          <a:p>
            <a:pPr lvl="0" algn="ctr">
              <a:tabLst>
                <a:tab pos="1651000" algn="l"/>
              </a:tabLst>
            </a:pPr>
            <a:r>
              <a:rPr lang="fr-FR" altLang="fr-FR" sz="1200" b="1" dirty="0">
                <a:solidFill>
                  <a:schemeClr val="bg1"/>
                </a:solidFill>
                <a:ea typeface="Times New Roman" panose="02020603050405020304" pitchFamily="18" charset="0"/>
                <a:cs typeface="Arial" panose="020B0604020202020204" pitchFamily="34" charset="0"/>
              </a:rPr>
              <a:t>NUX VOMICA</a:t>
            </a:r>
            <a:endParaRPr lang="fr-FR" altLang="fr-FR" sz="1200" b="1" dirty="0">
              <a:solidFill>
                <a:schemeClr val="bg1"/>
              </a:solidFill>
            </a:endParaRPr>
          </a:p>
        </p:txBody>
      </p:sp>
      <p:sp>
        <p:nvSpPr>
          <p:cNvPr id="50" name="Rectangle 49"/>
          <p:cNvSpPr/>
          <p:nvPr/>
        </p:nvSpPr>
        <p:spPr>
          <a:xfrm>
            <a:off x="9460350" y="2522837"/>
            <a:ext cx="2026966" cy="276999"/>
          </a:xfrm>
          <a:prstGeom prst="rect">
            <a:avLst/>
          </a:prstGeom>
          <a:solidFill>
            <a:srgbClr val="000099"/>
          </a:solidFill>
          <a:ln>
            <a:solidFill>
              <a:schemeClr val="tx1"/>
            </a:solidFill>
          </a:ln>
        </p:spPr>
        <p:txBody>
          <a:bodyPr wrap="none">
            <a:spAutoFit/>
          </a:bodyPr>
          <a:lstStyle/>
          <a:p>
            <a:pPr algn="ctr"/>
            <a:r>
              <a:rPr lang="fr-FR" altLang="fr-FR" sz="1200" b="1" dirty="0">
                <a:solidFill>
                  <a:schemeClr val="bg1"/>
                </a:solidFill>
                <a:ea typeface="Times New Roman" panose="02020603050405020304" pitchFamily="18" charset="0"/>
                <a:cs typeface="Arial" panose="020B0604020202020204" pitchFamily="34" charset="0"/>
              </a:rPr>
              <a:t>RHUS TOXICODENDRON</a:t>
            </a:r>
            <a:endParaRPr lang="fr-FR" sz="1200" b="1" dirty="0">
              <a:solidFill>
                <a:schemeClr val="bg1"/>
              </a:solidFill>
            </a:endParaRPr>
          </a:p>
        </p:txBody>
      </p:sp>
      <p:sp>
        <p:nvSpPr>
          <p:cNvPr id="55" name="Rectangle 54"/>
          <p:cNvSpPr/>
          <p:nvPr/>
        </p:nvSpPr>
        <p:spPr>
          <a:xfrm>
            <a:off x="2684263" y="257796"/>
            <a:ext cx="1067921" cy="276999"/>
          </a:xfrm>
          <a:prstGeom prst="rect">
            <a:avLst/>
          </a:prstGeom>
          <a:solidFill>
            <a:srgbClr val="000099"/>
          </a:solidFill>
          <a:ln>
            <a:solidFill>
              <a:schemeClr val="tx1"/>
            </a:solidFill>
          </a:ln>
        </p:spPr>
        <p:txBody>
          <a:bodyPr wrap="none">
            <a:spAutoFit/>
          </a:bodyPr>
          <a:lstStyle/>
          <a:p>
            <a:pPr lvl="0" algn="ctr">
              <a:tabLst>
                <a:tab pos="1651000" algn="l"/>
              </a:tabLst>
            </a:pPr>
            <a:r>
              <a:rPr lang="fr-FR" altLang="fr-FR" sz="1200" b="1" dirty="0">
                <a:solidFill>
                  <a:schemeClr val="bg1"/>
                </a:solidFill>
                <a:ea typeface="Times New Roman" panose="02020603050405020304" pitchFamily="18" charset="0"/>
                <a:cs typeface="Arial" panose="020B0604020202020204" pitchFamily="34" charset="0"/>
              </a:rPr>
              <a:t>BELLADONNA</a:t>
            </a:r>
            <a:endParaRPr lang="fr-FR" altLang="fr-FR" sz="1200" b="1" dirty="0">
              <a:solidFill>
                <a:schemeClr val="bg1"/>
              </a:solidFill>
            </a:endParaRPr>
          </a:p>
        </p:txBody>
      </p:sp>
      <p:pic>
        <p:nvPicPr>
          <p:cNvPr id="49" name="Image 48"/>
          <p:cNvPicPr>
            <a:picLocks noChangeAspect="1"/>
          </p:cNvPicPr>
          <p:nvPr/>
        </p:nvPicPr>
        <p:blipFill>
          <a:blip r:embed="rId3"/>
          <a:stretch>
            <a:fillRect/>
          </a:stretch>
        </p:blipFill>
        <p:spPr>
          <a:xfrm>
            <a:off x="2360370" y="6358683"/>
            <a:ext cx="2066723" cy="396274"/>
          </a:xfrm>
          <a:prstGeom prst="rect">
            <a:avLst/>
          </a:prstGeom>
          <a:solidFill>
            <a:schemeClr val="bg1"/>
          </a:solidFill>
        </p:spPr>
      </p:pic>
      <p:pic>
        <p:nvPicPr>
          <p:cNvPr id="2" name="Image 1"/>
          <p:cNvPicPr>
            <a:picLocks noChangeAspect="1"/>
          </p:cNvPicPr>
          <p:nvPr/>
        </p:nvPicPr>
        <p:blipFill>
          <a:blip r:embed="rId4"/>
          <a:stretch>
            <a:fillRect/>
          </a:stretch>
        </p:blipFill>
        <p:spPr>
          <a:xfrm>
            <a:off x="7075810" y="5941319"/>
            <a:ext cx="2066723" cy="262151"/>
          </a:xfrm>
          <a:prstGeom prst="rect">
            <a:avLst/>
          </a:prstGeom>
          <a:solidFill>
            <a:schemeClr val="bg1"/>
          </a:solidFill>
        </p:spPr>
      </p:pic>
      <p:pic>
        <p:nvPicPr>
          <p:cNvPr id="3" name="Image 2"/>
          <p:cNvPicPr>
            <a:picLocks noChangeAspect="1"/>
          </p:cNvPicPr>
          <p:nvPr/>
        </p:nvPicPr>
        <p:blipFill>
          <a:blip r:embed="rId5"/>
          <a:stretch>
            <a:fillRect/>
          </a:stretch>
        </p:blipFill>
        <p:spPr>
          <a:xfrm>
            <a:off x="9336160" y="4090618"/>
            <a:ext cx="1932599" cy="402371"/>
          </a:xfrm>
          <a:prstGeom prst="rect">
            <a:avLst/>
          </a:prstGeom>
          <a:solidFill>
            <a:schemeClr val="bg1"/>
          </a:solidFill>
        </p:spPr>
      </p:pic>
      <p:pic>
        <p:nvPicPr>
          <p:cNvPr id="4" name="Image 3"/>
          <p:cNvPicPr>
            <a:picLocks noChangeAspect="1"/>
          </p:cNvPicPr>
          <p:nvPr/>
        </p:nvPicPr>
        <p:blipFill>
          <a:blip r:embed="rId6"/>
          <a:stretch>
            <a:fillRect/>
          </a:stretch>
        </p:blipFill>
        <p:spPr>
          <a:xfrm>
            <a:off x="87171" y="4575497"/>
            <a:ext cx="1932599" cy="262151"/>
          </a:xfrm>
          <a:prstGeom prst="rect">
            <a:avLst/>
          </a:prstGeom>
          <a:solidFill>
            <a:schemeClr val="bg1"/>
          </a:solidFill>
        </p:spPr>
      </p:pic>
      <p:pic>
        <p:nvPicPr>
          <p:cNvPr id="5" name="Image 4"/>
          <p:cNvPicPr>
            <a:picLocks noChangeAspect="1"/>
          </p:cNvPicPr>
          <p:nvPr/>
        </p:nvPicPr>
        <p:blipFill>
          <a:blip r:embed="rId7"/>
          <a:stretch>
            <a:fillRect/>
          </a:stretch>
        </p:blipFill>
        <p:spPr>
          <a:xfrm>
            <a:off x="2400235" y="6017518"/>
            <a:ext cx="2091109" cy="262151"/>
          </a:xfrm>
          <a:prstGeom prst="rect">
            <a:avLst/>
          </a:prstGeom>
          <a:solidFill>
            <a:schemeClr val="bg1"/>
          </a:solidFill>
        </p:spPr>
      </p:pic>
      <p:pic>
        <p:nvPicPr>
          <p:cNvPr id="6" name="Image 5"/>
          <p:cNvPicPr>
            <a:picLocks noChangeAspect="1"/>
          </p:cNvPicPr>
          <p:nvPr/>
        </p:nvPicPr>
        <p:blipFill>
          <a:blip r:embed="rId8"/>
          <a:stretch>
            <a:fillRect/>
          </a:stretch>
        </p:blipFill>
        <p:spPr>
          <a:xfrm>
            <a:off x="4800191" y="4823578"/>
            <a:ext cx="1932599" cy="396274"/>
          </a:xfrm>
          <a:prstGeom prst="rect">
            <a:avLst/>
          </a:prstGeom>
          <a:solidFill>
            <a:schemeClr val="bg1"/>
          </a:solidFill>
        </p:spPr>
      </p:pic>
      <p:pic>
        <p:nvPicPr>
          <p:cNvPr id="7" name="Image 6"/>
          <p:cNvPicPr>
            <a:picLocks noChangeAspect="1"/>
          </p:cNvPicPr>
          <p:nvPr/>
        </p:nvPicPr>
        <p:blipFill>
          <a:blip r:embed="rId9"/>
          <a:stretch>
            <a:fillRect/>
          </a:stretch>
        </p:blipFill>
        <p:spPr>
          <a:xfrm>
            <a:off x="120352" y="6051734"/>
            <a:ext cx="1963082" cy="262151"/>
          </a:xfrm>
          <a:prstGeom prst="rect">
            <a:avLst/>
          </a:prstGeom>
          <a:solidFill>
            <a:schemeClr val="bg1"/>
          </a:solidFill>
        </p:spPr>
      </p:pic>
      <p:pic>
        <p:nvPicPr>
          <p:cNvPr id="8" name="Image 7"/>
          <p:cNvPicPr>
            <a:picLocks noChangeAspect="1"/>
          </p:cNvPicPr>
          <p:nvPr/>
        </p:nvPicPr>
        <p:blipFill>
          <a:blip r:embed="rId10"/>
          <a:stretch>
            <a:fillRect/>
          </a:stretch>
        </p:blipFill>
        <p:spPr>
          <a:xfrm>
            <a:off x="4770914" y="4014678"/>
            <a:ext cx="2036240" cy="268247"/>
          </a:xfrm>
          <a:prstGeom prst="rect">
            <a:avLst/>
          </a:prstGeom>
          <a:solidFill>
            <a:schemeClr val="bg1"/>
          </a:solidFill>
        </p:spPr>
      </p:pic>
      <p:pic>
        <p:nvPicPr>
          <p:cNvPr id="9" name="Image 8"/>
          <p:cNvPicPr>
            <a:picLocks noChangeAspect="1"/>
          </p:cNvPicPr>
          <p:nvPr/>
        </p:nvPicPr>
        <p:blipFill>
          <a:blip r:embed="rId11"/>
          <a:stretch>
            <a:fillRect/>
          </a:stretch>
        </p:blipFill>
        <p:spPr>
          <a:xfrm>
            <a:off x="2476703" y="4059264"/>
            <a:ext cx="2054530" cy="268247"/>
          </a:xfrm>
          <a:prstGeom prst="rect">
            <a:avLst/>
          </a:prstGeom>
          <a:solidFill>
            <a:schemeClr val="bg1"/>
          </a:solidFill>
        </p:spPr>
      </p:pic>
      <p:pic>
        <p:nvPicPr>
          <p:cNvPr id="10" name="Image 9"/>
          <p:cNvPicPr>
            <a:picLocks noChangeAspect="1"/>
          </p:cNvPicPr>
          <p:nvPr/>
        </p:nvPicPr>
        <p:blipFill>
          <a:blip r:embed="rId12"/>
          <a:stretch>
            <a:fillRect/>
          </a:stretch>
        </p:blipFill>
        <p:spPr>
          <a:xfrm>
            <a:off x="109458" y="6384273"/>
            <a:ext cx="2054530" cy="396274"/>
          </a:xfrm>
          <a:prstGeom prst="rect">
            <a:avLst/>
          </a:prstGeom>
          <a:solidFill>
            <a:schemeClr val="bg1"/>
          </a:solidFill>
        </p:spPr>
      </p:pic>
      <p:pic>
        <p:nvPicPr>
          <p:cNvPr id="12" name="Image 11"/>
          <p:cNvPicPr>
            <a:picLocks noChangeAspect="1"/>
          </p:cNvPicPr>
          <p:nvPr/>
        </p:nvPicPr>
        <p:blipFill>
          <a:blip r:embed="rId13"/>
          <a:stretch>
            <a:fillRect/>
          </a:stretch>
        </p:blipFill>
        <p:spPr>
          <a:xfrm>
            <a:off x="4740431" y="6403424"/>
            <a:ext cx="2054530" cy="402371"/>
          </a:xfrm>
          <a:prstGeom prst="rect">
            <a:avLst/>
          </a:prstGeom>
          <a:solidFill>
            <a:schemeClr val="bg1"/>
          </a:solidFill>
        </p:spPr>
      </p:pic>
      <p:pic>
        <p:nvPicPr>
          <p:cNvPr id="14" name="Image 13"/>
          <p:cNvPicPr>
            <a:picLocks noChangeAspect="1"/>
          </p:cNvPicPr>
          <p:nvPr/>
        </p:nvPicPr>
        <p:blipFill>
          <a:blip r:embed="rId14"/>
          <a:stretch>
            <a:fillRect/>
          </a:stretch>
        </p:blipFill>
        <p:spPr>
          <a:xfrm>
            <a:off x="130420" y="3683636"/>
            <a:ext cx="2054530" cy="268247"/>
          </a:xfrm>
          <a:prstGeom prst="rect">
            <a:avLst/>
          </a:prstGeom>
          <a:solidFill>
            <a:schemeClr val="bg1"/>
          </a:solidFill>
        </p:spPr>
      </p:pic>
      <p:pic>
        <p:nvPicPr>
          <p:cNvPr id="21" name="Image 20"/>
          <p:cNvPicPr>
            <a:picLocks noChangeAspect="1"/>
          </p:cNvPicPr>
          <p:nvPr/>
        </p:nvPicPr>
        <p:blipFill>
          <a:blip r:embed="rId15"/>
          <a:stretch>
            <a:fillRect/>
          </a:stretch>
        </p:blipFill>
        <p:spPr>
          <a:xfrm>
            <a:off x="2419081" y="4432800"/>
            <a:ext cx="2036240" cy="402371"/>
          </a:xfrm>
          <a:prstGeom prst="rect">
            <a:avLst/>
          </a:prstGeom>
          <a:solidFill>
            <a:schemeClr val="bg1"/>
          </a:solidFill>
        </p:spPr>
      </p:pic>
      <p:pic>
        <p:nvPicPr>
          <p:cNvPr id="22" name="Image 21"/>
          <p:cNvPicPr>
            <a:picLocks noChangeAspect="1"/>
          </p:cNvPicPr>
          <p:nvPr/>
        </p:nvPicPr>
        <p:blipFill>
          <a:blip r:embed="rId16"/>
          <a:stretch>
            <a:fillRect/>
          </a:stretch>
        </p:blipFill>
        <p:spPr>
          <a:xfrm>
            <a:off x="9411189" y="5493323"/>
            <a:ext cx="2322777" cy="268247"/>
          </a:xfrm>
          <a:prstGeom prst="rect">
            <a:avLst/>
          </a:prstGeom>
          <a:solidFill>
            <a:schemeClr val="bg1"/>
          </a:solidFill>
        </p:spPr>
      </p:pic>
      <p:pic>
        <p:nvPicPr>
          <p:cNvPr id="28" name="Image 27"/>
          <p:cNvPicPr>
            <a:picLocks noChangeAspect="1"/>
          </p:cNvPicPr>
          <p:nvPr/>
        </p:nvPicPr>
        <p:blipFill>
          <a:blip r:embed="rId17"/>
          <a:stretch>
            <a:fillRect/>
          </a:stretch>
        </p:blipFill>
        <p:spPr>
          <a:xfrm>
            <a:off x="9460350" y="5911514"/>
            <a:ext cx="2402032" cy="402371"/>
          </a:xfrm>
          <a:prstGeom prst="rect">
            <a:avLst/>
          </a:prstGeom>
          <a:solidFill>
            <a:schemeClr val="bg1"/>
          </a:solidFill>
        </p:spPr>
      </p:pic>
      <p:pic>
        <p:nvPicPr>
          <p:cNvPr id="42" name="Image 41"/>
          <p:cNvPicPr>
            <a:picLocks noChangeAspect="1"/>
          </p:cNvPicPr>
          <p:nvPr/>
        </p:nvPicPr>
        <p:blipFill>
          <a:blip r:embed="rId18"/>
          <a:stretch>
            <a:fillRect/>
          </a:stretch>
        </p:blipFill>
        <p:spPr>
          <a:xfrm>
            <a:off x="126449" y="5009017"/>
            <a:ext cx="1950889" cy="396274"/>
          </a:xfrm>
          <a:prstGeom prst="rect">
            <a:avLst/>
          </a:prstGeom>
          <a:solidFill>
            <a:schemeClr val="bg1"/>
          </a:solidFill>
        </p:spPr>
      </p:pic>
      <p:pic>
        <p:nvPicPr>
          <p:cNvPr id="63" name="Image 62"/>
          <p:cNvPicPr>
            <a:picLocks noChangeAspect="1"/>
          </p:cNvPicPr>
          <p:nvPr/>
        </p:nvPicPr>
        <p:blipFill>
          <a:blip r:embed="rId19"/>
          <a:stretch>
            <a:fillRect/>
          </a:stretch>
        </p:blipFill>
        <p:spPr>
          <a:xfrm>
            <a:off x="9388785" y="4615573"/>
            <a:ext cx="1426588" cy="262151"/>
          </a:xfrm>
          <a:prstGeom prst="rect">
            <a:avLst/>
          </a:prstGeom>
          <a:solidFill>
            <a:schemeClr val="bg1"/>
          </a:solidFill>
        </p:spPr>
      </p:pic>
      <p:pic>
        <p:nvPicPr>
          <p:cNvPr id="64" name="Image 63"/>
          <p:cNvPicPr>
            <a:picLocks noChangeAspect="1"/>
          </p:cNvPicPr>
          <p:nvPr/>
        </p:nvPicPr>
        <p:blipFill>
          <a:blip r:embed="rId20"/>
          <a:stretch>
            <a:fillRect/>
          </a:stretch>
        </p:blipFill>
        <p:spPr>
          <a:xfrm>
            <a:off x="45752" y="4087442"/>
            <a:ext cx="2243522" cy="268247"/>
          </a:xfrm>
          <a:prstGeom prst="rect">
            <a:avLst/>
          </a:prstGeom>
          <a:solidFill>
            <a:schemeClr val="bg1"/>
          </a:solidFill>
        </p:spPr>
      </p:pic>
      <p:pic>
        <p:nvPicPr>
          <p:cNvPr id="65" name="Image 64"/>
          <p:cNvPicPr>
            <a:picLocks noChangeAspect="1"/>
          </p:cNvPicPr>
          <p:nvPr/>
        </p:nvPicPr>
        <p:blipFill>
          <a:blip r:embed="rId21"/>
          <a:stretch>
            <a:fillRect/>
          </a:stretch>
        </p:blipFill>
        <p:spPr>
          <a:xfrm>
            <a:off x="2409641" y="4930003"/>
            <a:ext cx="2188654" cy="396274"/>
          </a:xfrm>
          <a:prstGeom prst="rect">
            <a:avLst/>
          </a:prstGeom>
          <a:solidFill>
            <a:schemeClr val="bg1"/>
          </a:solidFill>
        </p:spPr>
      </p:pic>
      <p:pic>
        <p:nvPicPr>
          <p:cNvPr id="66" name="Image 65"/>
          <p:cNvPicPr>
            <a:picLocks noChangeAspect="1"/>
          </p:cNvPicPr>
          <p:nvPr/>
        </p:nvPicPr>
        <p:blipFill>
          <a:blip r:embed="rId22"/>
          <a:stretch>
            <a:fillRect/>
          </a:stretch>
        </p:blipFill>
        <p:spPr>
          <a:xfrm>
            <a:off x="7060239" y="6374422"/>
            <a:ext cx="2188654" cy="396274"/>
          </a:xfrm>
          <a:prstGeom prst="rect">
            <a:avLst/>
          </a:prstGeom>
          <a:solidFill>
            <a:schemeClr val="bg1"/>
          </a:solidFill>
        </p:spPr>
      </p:pic>
      <p:pic>
        <p:nvPicPr>
          <p:cNvPr id="68" name="Image 67"/>
          <p:cNvPicPr>
            <a:picLocks noChangeAspect="1"/>
          </p:cNvPicPr>
          <p:nvPr/>
        </p:nvPicPr>
        <p:blipFill>
          <a:blip r:embed="rId23"/>
          <a:stretch>
            <a:fillRect/>
          </a:stretch>
        </p:blipFill>
        <p:spPr>
          <a:xfrm>
            <a:off x="120352" y="5493367"/>
            <a:ext cx="2213040" cy="402371"/>
          </a:xfrm>
          <a:prstGeom prst="rect">
            <a:avLst/>
          </a:prstGeom>
          <a:solidFill>
            <a:schemeClr val="bg1"/>
          </a:solidFill>
        </p:spPr>
      </p:pic>
      <p:pic>
        <p:nvPicPr>
          <p:cNvPr id="69" name="Image 68"/>
          <p:cNvPicPr>
            <a:picLocks noChangeAspect="1"/>
          </p:cNvPicPr>
          <p:nvPr/>
        </p:nvPicPr>
        <p:blipFill>
          <a:blip r:embed="rId24"/>
          <a:stretch>
            <a:fillRect/>
          </a:stretch>
        </p:blipFill>
        <p:spPr>
          <a:xfrm>
            <a:off x="7048623" y="4520323"/>
            <a:ext cx="2066723" cy="268247"/>
          </a:xfrm>
          <a:prstGeom prst="rect">
            <a:avLst/>
          </a:prstGeom>
          <a:solidFill>
            <a:schemeClr val="bg1"/>
          </a:solidFill>
        </p:spPr>
      </p:pic>
      <p:pic>
        <p:nvPicPr>
          <p:cNvPr id="70" name="Image 69"/>
          <p:cNvPicPr>
            <a:picLocks noChangeAspect="1"/>
          </p:cNvPicPr>
          <p:nvPr/>
        </p:nvPicPr>
        <p:blipFill>
          <a:blip r:embed="rId25"/>
          <a:stretch>
            <a:fillRect/>
          </a:stretch>
        </p:blipFill>
        <p:spPr>
          <a:xfrm>
            <a:off x="9388785" y="4947624"/>
            <a:ext cx="2078916" cy="402371"/>
          </a:xfrm>
          <a:prstGeom prst="rect">
            <a:avLst/>
          </a:prstGeom>
          <a:solidFill>
            <a:schemeClr val="bg1"/>
          </a:solidFill>
        </p:spPr>
      </p:pic>
      <p:pic>
        <p:nvPicPr>
          <p:cNvPr id="71" name="Image 70"/>
          <p:cNvPicPr>
            <a:picLocks noChangeAspect="1"/>
          </p:cNvPicPr>
          <p:nvPr/>
        </p:nvPicPr>
        <p:blipFill>
          <a:blip r:embed="rId26"/>
          <a:stretch>
            <a:fillRect/>
          </a:stretch>
        </p:blipFill>
        <p:spPr>
          <a:xfrm>
            <a:off x="7056200" y="4912267"/>
            <a:ext cx="2066723" cy="542591"/>
          </a:xfrm>
          <a:prstGeom prst="rect">
            <a:avLst/>
          </a:prstGeom>
          <a:solidFill>
            <a:schemeClr val="bg1"/>
          </a:solidFill>
        </p:spPr>
      </p:pic>
      <p:pic>
        <p:nvPicPr>
          <p:cNvPr id="72" name="Image 71"/>
          <p:cNvPicPr>
            <a:picLocks noChangeAspect="1"/>
          </p:cNvPicPr>
          <p:nvPr/>
        </p:nvPicPr>
        <p:blipFill>
          <a:blip r:embed="rId27"/>
          <a:stretch>
            <a:fillRect/>
          </a:stretch>
        </p:blipFill>
        <p:spPr>
          <a:xfrm>
            <a:off x="7060239" y="4000352"/>
            <a:ext cx="2011854" cy="396274"/>
          </a:xfrm>
          <a:prstGeom prst="rect">
            <a:avLst/>
          </a:prstGeom>
          <a:solidFill>
            <a:schemeClr val="bg1"/>
          </a:solidFill>
        </p:spPr>
      </p:pic>
      <p:pic>
        <p:nvPicPr>
          <p:cNvPr id="74" name="Image 73"/>
          <p:cNvPicPr>
            <a:picLocks noChangeAspect="1"/>
          </p:cNvPicPr>
          <p:nvPr/>
        </p:nvPicPr>
        <p:blipFill>
          <a:blip r:embed="rId28"/>
          <a:stretch>
            <a:fillRect/>
          </a:stretch>
        </p:blipFill>
        <p:spPr>
          <a:xfrm>
            <a:off x="4800191" y="4392296"/>
            <a:ext cx="2066723" cy="262151"/>
          </a:xfrm>
          <a:prstGeom prst="rect">
            <a:avLst/>
          </a:prstGeom>
          <a:solidFill>
            <a:schemeClr val="bg1"/>
          </a:solidFill>
        </p:spPr>
      </p:pic>
      <p:pic>
        <p:nvPicPr>
          <p:cNvPr id="75" name="Image 74"/>
          <p:cNvPicPr>
            <a:picLocks noChangeAspect="1"/>
          </p:cNvPicPr>
          <p:nvPr/>
        </p:nvPicPr>
        <p:blipFill>
          <a:blip r:embed="rId29"/>
          <a:stretch>
            <a:fillRect/>
          </a:stretch>
        </p:blipFill>
        <p:spPr>
          <a:xfrm>
            <a:off x="7075810" y="5527462"/>
            <a:ext cx="2066723" cy="262151"/>
          </a:xfrm>
          <a:prstGeom prst="rect">
            <a:avLst/>
          </a:prstGeom>
          <a:solidFill>
            <a:schemeClr val="bg1"/>
          </a:solidFill>
        </p:spPr>
      </p:pic>
      <p:pic>
        <p:nvPicPr>
          <p:cNvPr id="76" name="Image 75"/>
          <p:cNvPicPr>
            <a:picLocks noChangeAspect="1"/>
          </p:cNvPicPr>
          <p:nvPr/>
        </p:nvPicPr>
        <p:blipFill>
          <a:blip r:embed="rId30"/>
          <a:stretch>
            <a:fillRect/>
          </a:stretch>
        </p:blipFill>
        <p:spPr>
          <a:xfrm>
            <a:off x="9438244" y="6492806"/>
            <a:ext cx="2536156" cy="262151"/>
          </a:xfrm>
          <a:prstGeom prst="rect">
            <a:avLst/>
          </a:prstGeom>
          <a:solidFill>
            <a:schemeClr val="bg1"/>
          </a:solidFill>
        </p:spPr>
      </p:pic>
      <p:pic>
        <p:nvPicPr>
          <p:cNvPr id="77" name="Image 76"/>
          <p:cNvPicPr>
            <a:picLocks noChangeAspect="1"/>
          </p:cNvPicPr>
          <p:nvPr/>
        </p:nvPicPr>
        <p:blipFill>
          <a:blip r:embed="rId31"/>
          <a:stretch>
            <a:fillRect/>
          </a:stretch>
        </p:blipFill>
        <p:spPr>
          <a:xfrm>
            <a:off x="4740431" y="5830085"/>
            <a:ext cx="2011854" cy="402371"/>
          </a:xfrm>
          <a:prstGeom prst="rect">
            <a:avLst/>
          </a:prstGeom>
          <a:solidFill>
            <a:schemeClr val="bg1"/>
          </a:solidFill>
        </p:spPr>
      </p:pic>
      <p:pic>
        <p:nvPicPr>
          <p:cNvPr id="78" name="Image 77"/>
          <p:cNvPicPr>
            <a:picLocks noChangeAspect="1"/>
          </p:cNvPicPr>
          <p:nvPr/>
        </p:nvPicPr>
        <p:blipFill>
          <a:blip r:embed="rId32"/>
          <a:stretch>
            <a:fillRect/>
          </a:stretch>
        </p:blipFill>
        <p:spPr>
          <a:xfrm>
            <a:off x="4740431" y="5326277"/>
            <a:ext cx="2097206" cy="402371"/>
          </a:xfrm>
          <a:prstGeom prst="rect">
            <a:avLst/>
          </a:prstGeom>
          <a:solidFill>
            <a:schemeClr val="bg1"/>
          </a:solidFill>
        </p:spPr>
      </p:pic>
      <p:pic>
        <p:nvPicPr>
          <p:cNvPr id="79" name="Image 78"/>
          <p:cNvPicPr>
            <a:picLocks noChangeAspect="1"/>
          </p:cNvPicPr>
          <p:nvPr/>
        </p:nvPicPr>
        <p:blipFill>
          <a:blip r:embed="rId33"/>
          <a:stretch>
            <a:fillRect/>
          </a:stretch>
        </p:blipFill>
        <p:spPr>
          <a:xfrm>
            <a:off x="2484307" y="5405291"/>
            <a:ext cx="2017951" cy="542591"/>
          </a:xfrm>
          <a:prstGeom prst="rect">
            <a:avLst/>
          </a:prstGeom>
          <a:solidFill>
            <a:schemeClr val="bg1"/>
          </a:solidFill>
        </p:spPr>
      </p:pic>
    </p:spTree>
    <p:extLst>
      <p:ext uri="{BB962C8B-B14F-4D97-AF65-F5344CB8AC3E}">
        <p14:creationId xmlns:p14="http://schemas.microsoft.com/office/powerpoint/2010/main" val="14993445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6240463" y="1731963"/>
            <a:ext cx="5040312" cy="1008062"/>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20000"/>
              </a:spcBef>
              <a:buFont typeface="Arial" panose="020B0604020202020204" pitchFamily="34" charset="0"/>
              <a:buNone/>
              <a:defRPr/>
            </a:pPr>
            <a:r>
              <a:rPr lang="fr-FR" altLang="fr-FR" sz="2000" b="1" u="sng" dirty="0">
                <a:solidFill>
                  <a:srgbClr val="000099"/>
                </a:solidFill>
                <a:latin typeface="+mj-lt"/>
                <a:ea typeface="ＭＳ Ｐゴシック" panose="020B0600070205080204" pitchFamily="34" charset="-128"/>
              </a:rPr>
              <a:t>Objectif :</a:t>
            </a:r>
            <a:endParaRPr lang="fr-FR" altLang="fr-FR" sz="1000" b="1" u="sng" dirty="0">
              <a:solidFill>
                <a:srgbClr val="000099"/>
              </a:solidFill>
              <a:latin typeface="+mj-lt"/>
              <a:ea typeface="ＭＳ Ｐゴシック" panose="020B0600070205080204" pitchFamily="34" charset="-128"/>
            </a:endParaRPr>
          </a:p>
          <a:p>
            <a:pPr eaLnBrk="0" hangingPunct="0">
              <a:spcBef>
                <a:spcPct val="50000"/>
              </a:spcBef>
              <a:buFont typeface="Wingdings" panose="05000000000000000000" pitchFamily="2" charset="2"/>
              <a:buChar char=""/>
              <a:defRPr/>
            </a:pPr>
            <a:r>
              <a:rPr lang="fr-FR" altLang="fr-FR" sz="2000" dirty="0">
                <a:solidFill>
                  <a:srgbClr val="000099"/>
                </a:solidFill>
                <a:latin typeface="+mj-lt"/>
                <a:ea typeface="ＭＳ Ｐゴシック" panose="020B0600070205080204" pitchFamily="34" charset="-128"/>
              </a:rPr>
              <a:t>S’entrainer et mettre en application</a:t>
            </a:r>
          </a:p>
        </p:txBody>
      </p:sp>
      <p:sp>
        <p:nvSpPr>
          <p:cNvPr id="31129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rPr>
              <a:t>C’est à vous…</a:t>
            </a:r>
            <a:endParaRPr lang="fr-FR" altLang="fr-FR" sz="3200" b="1" i="1" dirty="0">
              <a:solidFill>
                <a:srgbClr val="FF0000"/>
              </a:solidFill>
              <a:latin typeface="Lucida Calligraphy" panose="03010101010101010101" pitchFamily="66" charset="0"/>
              <a:sym typeface="Wingdings" panose="05000000000000000000" pitchFamily="2" charset="2"/>
            </a:endParaRPr>
          </a:p>
        </p:txBody>
      </p:sp>
      <p:sp>
        <p:nvSpPr>
          <p:cNvPr id="8" name="ZoneTexte 7"/>
          <p:cNvSpPr txBox="1"/>
          <p:nvPr/>
        </p:nvSpPr>
        <p:spPr>
          <a:xfrm>
            <a:off x="2397125" y="314325"/>
            <a:ext cx="8667750" cy="584200"/>
          </a:xfrm>
          <a:prstGeom prst="rect">
            <a:avLst/>
          </a:prstGeom>
          <a:noFill/>
        </p:spPr>
        <p:txBody>
          <a:bodyPr>
            <a:spAutoFit/>
          </a:bodyPr>
          <a:lstStyle/>
          <a:p>
            <a:pPr>
              <a:defRPr/>
            </a:pPr>
            <a:r>
              <a:rPr lang="fr-FR" sz="3200" b="1" dirty="0">
                <a:solidFill>
                  <a:schemeClr val="bg1"/>
                </a:solidFill>
                <a:latin typeface="+mj-lt"/>
              </a:rPr>
              <a:t>Synthèse cas de comptoir</a:t>
            </a:r>
          </a:p>
        </p:txBody>
      </p:sp>
      <p:sp>
        <p:nvSpPr>
          <p:cNvPr id="311301" name="ZoneTexte 9"/>
          <p:cNvSpPr txBox="1">
            <a:spLocks noChangeArrowheads="1"/>
          </p:cNvSpPr>
          <p:nvPr/>
        </p:nvSpPr>
        <p:spPr bwMode="auto">
          <a:xfrm rot="-39669">
            <a:off x="1430338" y="3043238"/>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30’</a:t>
            </a:r>
          </a:p>
        </p:txBody>
      </p:sp>
      <p:sp>
        <p:nvSpPr>
          <p:cNvPr id="7" name="Rectangle 15">
            <a:extLst>
              <a:ext uri="{FF2B5EF4-FFF2-40B4-BE49-F238E27FC236}">
                <a16:creationId xmlns:a16="http://schemas.microsoft.com/office/drawing/2014/main" id="{8E15F93A-8112-4486-B1ED-A51BEA0CE34D}"/>
              </a:ext>
            </a:extLst>
          </p:cNvPr>
          <p:cNvSpPr>
            <a:spLocks noChangeArrowheads="1"/>
          </p:cNvSpPr>
          <p:nvPr/>
        </p:nvSpPr>
        <p:spPr bwMode="auto">
          <a:xfrm>
            <a:off x="2988944" y="2796632"/>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débrief (méthode et conseil)</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patient</a:t>
            </a:r>
          </a:p>
        </p:txBody>
      </p:sp>
      <p:sp>
        <p:nvSpPr>
          <p:cNvPr id="9"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le patient</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86 à 88</a:t>
            </a:r>
          </a:p>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1 Fiche cas de comptoir par personne</a:t>
            </a:r>
          </a:p>
          <a:p>
            <a:pPr marL="342900" indent="-342900" eaLnBrk="0" hangingPunct="0">
              <a:spcBef>
                <a:spcPct val="20000"/>
              </a:spcBef>
              <a:buClr>
                <a:srgbClr val="000099"/>
              </a:buClr>
              <a:defRPr/>
            </a:pPr>
            <a:endParaRPr lang="fr-FR" sz="800" dirty="0">
              <a:solidFill>
                <a:srgbClr val="000090"/>
              </a:solidFill>
              <a:ea typeface="ＭＳ Ｐゴシック" charset="-128"/>
              <a:cs typeface="Arial" panose="020B0604020202020204" pitchFamily="34" charset="0"/>
            </a:endParaRPr>
          </a:p>
        </p:txBody>
      </p:sp>
      <p:pic>
        <p:nvPicPr>
          <p:cNvPr id="4" name="Image 3">
            <a:extLst>
              <a:ext uri="{FF2B5EF4-FFF2-40B4-BE49-F238E27FC236}">
                <a16:creationId xmlns:a16="http://schemas.microsoft.com/office/drawing/2014/main" id="{7E4BBB40-8416-4DCD-A621-F2C8AFEF275E}"/>
              </a:ext>
            </a:extLst>
          </p:cNvPr>
          <p:cNvPicPr>
            <a:picLocks noChangeAspect="1"/>
          </p:cNvPicPr>
          <p:nvPr/>
        </p:nvPicPr>
        <p:blipFill rotWithShape="1">
          <a:blip r:embed="rId4"/>
          <a:srcRect r="2971"/>
          <a:stretch/>
        </p:blipFill>
        <p:spPr>
          <a:xfrm>
            <a:off x="6744072" y="634421"/>
            <a:ext cx="4016265" cy="5793618"/>
          </a:xfrm>
          <a:prstGeom prst="rect">
            <a:avLst/>
          </a:prstGeom>
          <a:ln>
            <a:solidFill>
              <a:schemeClr val="bg1">
                <a:lumMod val="65000"/>
              </a:schemeClr>
            </a:solidFill>
          </a:ln>
        </p:spPr>
      </p:pic>
    </p:spTree>
    <p:extLst>
      <p:ext uri="{BB962C8B-B14F-4D97-AF65-F5344CB8AC3E}">
        <p14:creationId xmlns:p14="http://schemas.microsoft.com/office/powerpoint/2010/main" val="101386361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pharmacien / préparateur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le pharmacien/préparateur</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83</a:t>
            </a:r>
          </a:p>
        </p:txBody>
      </p:sp>
      <p:pic>
        <p:nvPicPr>
          <p:cNvPr id="2" name="Image 1">
            <a:extLst>
              <a:ext uri="{FF2B5EF4-FFF2-40B4-BE49-F238E27FC236}">
                <a16:creationId xmlns:a16="http://schemas.microsoft.com/office/drawing/2014/main" id="{3A803964-ECBA-46D9-BA32-F65F09841BC0}"/>
              </a:ext>
            </a:extLst>
          </p:cNvPr>
          <p:cNvPicPr>
            <a:picLocks noChangeAspect="1"/>
          </p:cNvPicPr>
          <p:nvPr/>
        </p:nvPicPr>
        <p:blipFill>
          <a:blip r:embed="rId4"/>
          <a:stretch>
            <a:fillRect/>
          </a:stretch>
        </p:blipFill>
        <p:spPr>
          <a:xfrm>
            <a:off x="6708068" y="764705"/>
            <a:ext cx="4069596" cy="5725828"/>
          </a:xfrm>
          <a:prstGeom prst="rect">
            <a:avLst/>
          </a:prstGeom>
          <a:ln>
            <a:solidFill>
              <a:schemeClr val="bg1">
                <a:lumMod val="65000"/>
              </a:schemeClr>
            </a:solidFill>
          </a:ln>
        </p:spPr>
      </p:pic>
    </p:spTree>
    <p:extLst>
      <p:ext uri="{BB962C8B-B14F-4D97-AF65-F5344CB8AC3E}">
        <p14:creationId xmlns:p14="http://schemas.microsoft.com/office/powerpoint/2010/main" val="18939488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hangingPunct="0">
              <a:buClr>
                <a:srgbClr val="62C400"/>
              </a:buClr>
              <a:buFont typeface="Wingdings" panose="05000000000000000000" pitchFamily="2" charset="2"/>
              <a:buNone/>
            </a:pPr>
            <a:r>
              <a:rPr lang="fr-FR" altLang="fr-FR" sz="2000" b="1" dirty="0">
                <a:solidFill>
                  <a:srgbClr val="95C41D"/>
                </a:solidFill>
                <a:cs typeface="Arial" panose="020B0604020202020204" pitchFamily="34" charset="0"/>
                <a:sym typeface="Wingdings" panose="05000000000000000000" pitchFamily="2" charset="2"/>
              </a:rPr>
              <a:t> </a:t>
            </a:r>
            <a:r>
              <a:rPr lang="fr-FR" altLang="fr-FR" sz="2000" b="1" dirty="0">
                <a:solidFill>
                  <a:srgbClr val="95C41D"/>
                </a:solidFill>
                <a:cs typeface="Arial" panose="020B0604020202020204" pitchFamily="34" charset="0"/>
              </a:rPr>
              <a:t>Fiche observateur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indent="-342900" eaLnBrk="0" hangingPunct="0">
              <a:spcBef>
                <a:spcPct val="50000"/>
              </a:spcBef>
              <a:buClr>
                <a:srgbClr val="000099"/>
              </a:buClr>
              <a:buFontTx/>
              <a:buBlip>
                <a:blip r:embed="rId3"/>
              </a:buBlip>
              <a:defRPr/>
            </a:pPr>
            <a:r>
              <a:rPr lang="fr-FR" dirty="0">
                <a:solidFill>
                  <a:srgbClr val="000090"/>
                </a:solidFill>
                <a:ea typeface="ＭＳ Ｐゴシック" charset="-128"/>
                <a:cs typeface="Arial" panose="020B0604020202020204" pitchFamily="34" charset="0"/>
              </a:rPr>
              <a:t>Pour celui qui joue </a:t>
            </a:r>
            <a:r>
              <a:rPr lang="fr-FR" b="1" dirty="0">
                <a:solidFill>
                  <a:srgbClr val="000090"/>
                </a:solidFill>
                <a:ea typeface="ＭＳ Ｐゴシック" charset="-128"/>
                <a:cs typeface="Arial" panose="020B0604020202020204" pitchFamily="34" charset="0"/>
              </a:rPr>
              <a:t>l’observateur</a:t>
            </a:r>
          </a:p>
          <a:p>
            <a:pPr marL="342900" indent="-342900" eaLnBrk="0" hangingPunct="0">
              <a:spcBef>
                <a:spcPct val="50000"/>
              </a:spcBef>
              <a:buClr>
                <a:srgbClr val="000099"/>
              </a:buClr>
              <a:buFontTx/>
              <a:buBlip>
                <a:blip r:embed="rId3"/>
              </a:buBlip>
              <a:defRPr/>
            </a:pPr>
            <a:r>
              <a:rPr lang="fr-FR" b="1" dirty="0">
                <a:solidFill>
                  <a:srgbClr val="000090"/>
                </a:solidFill>
                <a:ea typeface="ＭＳ Ｐゴシック" charset="-128"/>
                <a:cs typeface="Arial" panose="020B0604020202020204" pitchFamily="34" charset="0"/>
              </a:rPr>
              <a:t>p. 82</a:t>
            </a:r>
          </a:p>
        </p:txBody>
      </p:sp>
      <p:pic>
        <p:nvPicPr>
          <p:cNvPr id="2" name="Image 1">
            <a:extLst>
              <a:ext uri="{FF2B5EF4-FFF2-40B4-BE49-F238E27FC236}">
                <a16:creationId xmlns:a16="http://schemas.microsoft.com/office/drawing/2014/main" id="{516CB113-6CEB-4F0B-9175-D6AB66163283}"/>
              </a:ext>
            </a:extLst>
          </p:cNvPr>
          <p:cNvPicPr>
            <a:picLocks noChangeAspect="1"/>
          </p:cNvPicPr>
          <p:nvPr/>
        </p:nvPicPr>
        <p:blipFill>
          <a:blip r:embed="rId4"/>
          <a:stretch>
            <a:fillRect/>
          </a:stretch>
        </p:blipFill>
        <p:spPr>
          <a:xfrm>
            <a:off x="6747081" y="800708"/>
            <a:ext cx="4040664" cy="5710803"/>
          </a:xfrm>
          <a:prstGeom prst="rect">
            <a:avLst/>
          </a:prstGeom>
          <a:ln>
            <a:solidFill>
              <a:schemeClr val="bg1">
                <a:lumMod val="65000"/>
              </a:schemeClr>
            </a:solidFill>
          </a:ln>
        </p:spPr>
      </p:pic>
    </p:spTree>
    <p:extLst>
      <p:ext uri="{BB962C8B-B14F-4D97-AF65-F5344CB8AC3E}">
        <p14:creationId xmlns:p14="http://schemas.microsoft.com/office/powerpoint/2010/main" val="652815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225800" y="1782763"/>
            <a:ext cx="5875338" cy="1077912"/>
          </a:xfrm>
          <a:prstGeom prst="rect">
            <a:avLst/>
          </a:prstGeom>
          <a:noFill/>
        </p:spPr>
        <p:txBody>
          <a:bodyPr wrap="none">
            <a:spAutoFit/>
          </a:bodyPr>
          <a:lstStyle/>
          <a:p>
            <a:pPr algn="ctr">
              <a:defRPr/>
            </a:pPr>
            <a:r>
              <a:rPr lang="fr-FR" altLang="fr-FR" sz="3200" b="1" dirty="0">
                <a:solidFill>
                  <a:srgbClr val="FFFFFF"/>
                </a:solidFill>
                <a:latin typeface="+mn-lt"/>
              </a:rPr>
              <a:t>PARTIE 2</a:t>
            </a:r>
          </a:p>
          <a:p>
            <a:pPr algn="ctr">
              <a:defRPr/>
            </a:pPr>
            <a:r>
              <a:rPr lang="fr-FR" altLang="fr-FR" sz="3200" b="1" dirty="0">
                <a:solidFill>
                  <a:srgbClr val="FFFFFF"/>
                </a:solidFill>
                <a:latin typeface="+mn-lt"/>
              </a:rPr>
              <a:t>Prise en charge des patients</a:t>
            </a:r>
            <a:endParaRPr lang="fr-FR" sz="3200" dirty="0">
              <a:latin typeface="+mn-lt"/>
            </a:endParaRPr>
          </a:p>
        </p:txBody>
      </p:sp>
      <p:sp>
        <p:nvSpPr>
          <p:cNvPr id="133122" name="Text Box 2"/>
          <p:cNvSpPr txBox="1">
            <a:spLocks noChangeArrowheads="1"/>
          </p:cNvSpPr>
          <p:nvPr/>
        </p:nvSpPr>
        <p:spPr bwMode="auto">
          <a:xfrm>
            <a:off x="3359150" y="3789363"/>
            <a:ext cx="71294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50000"/>
              </a:spcBef>
              <a:buClr>
                <a:srgbClr val="62C400"/>
              </a:buClr>
              <a:buFontTx/>
              <a:buBlip>
                <a:blip r:embed="rId3"/>
              </a:buBlip>
            </a:pPr>
            <a:r>
              <a:rPr lang="fr-FR" altLang="fr-FR" sz="2400" dirty="0">
                <a:solidFill>
                  <a:srgbClr val="000099"/>
                </a:solidFill>
                <a:latin typeface="Arial" panose="020B0604020202020204" pitchFamily="34" charset="0"/>
              </a:rPr>
              <a:t>2.1. Plans cancer</a:t>
            </a:r>
          </a:p>
          <a:p>
            <a:pPr>
              <a:spcBef>
                <a:spcPct val="50000"/>
              </a:spcBef>
              <a:buClr>
                <a:srgbClr val="62C400"/>
              </a:buClr>
              <a:buFontTx/>
              <a:buBlip>
                <a:blip r:embed="rId3"/>
              </a:buBlip>
            </a:pPr>
            <a:r>
              <a:rPr lang="fr-FR" altLang="fr-FR" sz="2400" dirty="0">
                <a:solidFill>
                  <a:srgbClr val="000099"/>
                </a:solidFill>
                <a:latin typeface="Arial" panose="020B0604020202020204" pitchFamily="34" charset="0"/>
              </a:rPr>
              <a:t>2.2. Définition des soins de support</a:t>
            </a:r>
          </a:p>
          <a:p>
            <a:pPr>
              <a:spcBef>
                <a:spcPct val="50000"/>
              </a:spcBef>
              <a:buClr>
                <a:srgbClr val="62C400"/>
              </a:buClr>
              <a:buFontTx/>
              <a:buBlip>
                <a:blip r:embed="rId3"/>
              </a:buBlip>
            </a:pPr>
            <a:r>
              <a:rPr lang="fr-FR" altLang="fr-FR" sz="2400" dirty="0">
                <a:solidFill>
                  <a:srgbClr val="000099"/>
                </a:solidFill>
                <a:latin typeface="Arial" panose="020B0604020202020204" pitchFamily="34" charset="0"/>
              </a:rPr>
              <a:t>2.3. Prise en charge à l’officine</a:t>
            </a:r>
          </a:p>
          <a:p>
            <a:pPr>
              <a:spcBef>
                <a:spcPct val="50000"/>
              </a:spcBef>
              <a:buClr>
                <a:srgbClr val="62C400"/>
              </a:buClr>
              <a:buFontTx/>
              <a:buBlip>
                <a:blip r:embed="rId3"/>
              </a:buBlip>
            </a:pPr>
            <a:r>
              <a:rPr lang="fr-FR" altLang="fr-FR" sz="2400" dirty="0">
                <a:solidFill>
                  <a:srgbClr val="000099"/>
                </a:solidFill>
                <a:latin typeface="Arial" panose="020B0604020202020204" pitchFamily="34" charset="0"/>
              </a:rPr>
              <a:t>2.4. Programme personnalisé de soins (PPS)</a:t>
            </a:r>
          </a:p>
          <a:p>
            <a:pPr>
              <a:spcBef>
                <a:spcPct val="50000"/>
              </a:spcBef>
              <a:buClr>
                <a:srgbClr val="62C400"/>
              </a:buClr>
              <a:buFontTx/>
              <a:buBlip>
                <a:blip r:embed="rId3"/>
              </a:buBlip>
            </a:pPr>
            <a:r>
              <a:rPr lang="fr-FR" altLang="fr-FR" sz="2400" dirty="0">
                <a:solidFill>
                  <a:srgbClr val="000099"/>
                </a:solidFill>
                <a:latin typeface="Arial" panose="020B0604020202020204" pitchFamily="34" charset="0"/>
              </a:rPr>
              <a:t>2.5. Evaluation des pratiques professionnelles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335849" cy="4795120"/>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n°5</a:t>
            </a:r>
          </a:p>
        </p:txBody>
      </p:sp>
      <p:grpSp>
        <p:nvGrpSpPr>
          <p:cNvPr id="39" name="Groupe 38"/>
          <p:cNvGrpSpPr/>
          <p:nvPr/>
        </p:nvGrpSpPr>
        <p:grpSpPr>
          <a:xfrm>
            <a:off x="55813" y="950444"/>
            <a:ext cx="7321600" cy="5604353"/>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083990"/>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vous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ressentez-vous ? </a:t>
              </a:r>
              <a:endParaRPr lang="fr-FR" sz="1200" dirty="0"/>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vous fait du bien ou du moins bien ?</a:t>
              </a:r>
              <a:endParaRPr lang="fr-FR" dirty="0"/>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Avez-vous d’autres signes</a:t>
              </a:r>
              <a:endParaRPr lang="fr-FR" dirty="0"/>
            </a:p>
            <a:p>
              <a:pPr algn="ctr"/>
              <a:r>
                <a:rPr lang="fr-FR" b="1" dirty="0"/>
                <a:t>à ajouter ?</a:t>
              </a:r>
              <a:endParaRPr lang="fr-FR" dirty="0"/>
            </a:p>
          </p:txBody>
        </p:sp>
      </p:grpSp>
      <p:sp>
        <p:nvSpPr>
          <p:cNvPr id="23" name="Text Box 11"/>
          <p:cNvSpPr txBox="1">
            <a:spLocks noChangeArrowheads="1"/>
          </p:cNvSpPr>
          <p:nvPr/>
        </p:nvSpPr>
        <p:spPr bwMode="auto">
          <a:xfrm>
            <a:off x="3810640" y="5408744"/>
            <a:ext cx="3463237"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Je suis mieux en me passant un peu d’eau froide sur le visage</a:t>
            </a:r>
          </a:p>
          <a:p>
            <a:pPr>
              <a:spcBef>
                <a:spcPts val="600"/>
              </a:spcBef>
            </a:pPr>
            <a:r>
              <a:rPr lang="fr-FR" i="1" dirty="0">
                <a:solidFill>
                  <a:srgbClr val="000099"/>
                </a:solidFill>
              </a:rPr>
              <a:t>Je ne supporte pas le soleil</a:t>
            </a: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895333" y="2942580"/>
            <a:ext cx="38212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C’est irrité, ça chauffe </a:t>
            </a:r>
          </a:p>
        </p:txBody>
      </p:sp>
      <p:sp>
        <p:nvSpPr>
          <p:cNvPr id="29" name="Text Box 11"/>
          <p:cNvSpPr txBox="1">
            <a:spLocks noChangeArrowheads="1"/>
          </p:cNvSpPr>
          <p:nvPr/>
        </p:nvSpPr>
        <p:spPr bwMode="auto">
          <a:xfrm>
            <a:off x="194349" y="2911764"/>
            <a:ext cx="35335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J’ai la peau rouge avec des boutons, comme quand j’avais de l’acné.</a:t>
            </a:r>
            <a:endParaRPr lang="fr-FR" dirty="0">
              <a:solidFill>
                <a:srgbClr val="000099"/>
              </a:solidFill>
            </a:endParaRP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vous améliore ?</a:t>
            </a:r>
          </a:p>
          <a:p>
            <a:r>
              <a:rPr lang="fr-FR" sz="1200" dirty="0"/>
              <a:t>Qu'est-ce qui vous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J’ai des boutons qui me brûlent sur le visage et le décolleté, un peu dans le dos . </a:t>
            </a:r>
            <a:r>
              <a:rPr lang="fr-FR" altLang="fr-FR" i="1" dirty="0">
                <a:solidFill>
                  <a:srgbClr val="000099"/>
                </a:solidFill>
              </a:rPr>
              <a:t>»</a:t>
            </a:r>
          </a:p>
        </p:txBody>
      </p:sp>
      <p:sp>
        <p:nvSpPr>
          <p:cNvPr id="32" name="Text Box 11"/>
          <p:cNvSpPr txBox="1">
            <a:spLocks noChangeArrowheads="1"/>
          </p:cNvSpPr>
          <p:nvPr/>
        </p:nvSpPr>
        <p:spPr bwMode="auto">
          <a:xfrm>
            <a:off x="777261" y="1846304"/>
            <a:ext cx="61926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600" i="1" dirty="0">
                <a:solidFill>
                  <a:srgbClr val="000099"/>
                </a:solidFill>
              </a:rPr>
              <a:t>Depuis que j’ai commencé le nouveau protocole de chimiothérapie</a:t>
            </a:r>
            <a:endParaRPr lang="fr-FR" sz="1600" dirty="0">
              <a:solidFill>
                <a:srgbClr val="000099"/>
              </a:solidFill>
            </a:endParaRPr>
          </a:p>
        </p:txBody>
      </p:sp>
      <p:sp>
        <p:nvSpPr>
          <p:cNvPr id="30" name="Text Box 11"/>
          <p:cNvSpPr txBox="1">
            <a:spLocks noChangeArrowheads="1"/>
          </p:cNvSpPr>
          <p:nvPr/>
        </p:nvSpPr>
        <p:spPr bwMode="auto">
          <a:xfrm>
            <a:off x="223822" y="5369652"/>
            <a:ext cx="3463237"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J’ai toujours la bouche sèche, j’ai toujours soif</a:t>
            </a:r>
          </a:p>
          <a:p>
            <a:pPr>
              <a:spcBef>
                <a:spcPts val="600"/>
              </a:spcBef>
            </a:pPr>
            <a:r>
              <a:rPr lang="fr-FR" i="1" dirty="0">
                <a:solidFill>
                  <a:srgbClr val="000099"/>
                </a:solidFill>
              </a:rPr>
              <a:t>Je suis constipée </a:t>
            </a:r>
          </a:p>
        </p:txBody>
      </p:sp>
    </p:spTree>
    <p:extLst>
      <p:ext uri="{BB962C8B-B14F-4D97-AF65-F5344CB8AC3E}">
        <p14:creationId xmlns:p14="http://schemas.microsoft.com/office/powerpoint/2010/main" val="127878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0"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481792" y="1714397"/>
            <a:ext cx="4302839" cy="4840399"/>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Conseil</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Cas comptoir n°6</a:t>
            </a:r>
          </a:p>
        </p:txBody>
      </p:sp>
      <p:grpSp>
        <p:nvGrpSpPr>
          <p:cNvPr id="39" name="Groupe 38"/>
          <p:cNvGrpSpPr/>
          <p:nvPr/>
        </p:nvGrpSpPr>
        <p:grpSpPr>
          <a:xfrm>
            <a:off x="55813" y="950444"/>
            <a:ext cx="7321600"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18" name="Text Box 16"/>
            <p:cNvSpPr txBox="1">
              <a:spLocks noChangeArrowheads="1"/>
            </p:cNvSpPr>
            <p:nvPr/>
          </p:nvSpPr>
          <p:spPr bwMode="auto">
            <a:xfrm>
              <a:off x="2631041" y="1083990"/>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Depuis quand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Que vous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Que ressentez-vous ? </a:t>
              </a:r>
              <a:endParaRPr kumimoji="0" lang="fr-FR"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Qu’est-ce qui vous fait du bien ou du moins bien ?</a:t>
              </a:r>
              <a:endParaRPr kumimoji="0" lang="fr-F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22" name="Text Box 16"/>
            <p:cNvSpPr txBox="1">
              <a:spLocks noChangeArrowheads="1"/>
            </p:cNvSpPr>
            <p:nvPr/>
          </p:nvSpPr>
          <p:spPr bwMode="auto">
            <a:xfrm>
              <a:off x="191934" y="4437112"/>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Avez-vous d’autres signes</a:t>
              </a:r>
              <a:endParaRPr kumimoji="0" lang="fr-F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à ajouter ?</a:t>
              </a:r>
              <a:endParaRPr kumimoji="0" lang="fr-F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6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6" name="Text Box 11"/>
          <p:cNvSpPr txBox="1">
            <a:spLocks noChangeArrowheads="1"/>
          </p:cNvSpPr>
          <p:nvPr/>
        </p:nvSpPr>
        <p:spPr bwMode="auto">
          <a:xfrm>
            <a:off x="3820733" y="2720567"/>
            <a:ext cx="3587691" cy="155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Je suis très énervée, je n’arrive pas à rester en place et plus la date s’approche plus je suis mal.</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Ça m’angoisse et je mange des bonbons.</a:t>
            </a:r>
          </a:p>
        </p:txBody>
      </p:sp>
      <p:sp>
        <p:nvSpPr>
          <p:cNvPr id="29" name="Text Box 11"/>
          <p:cNvSpPr txBox="1">
            <a:spLocks noChangeArrowheads="1"/>
          </p:cNvSpPr>
          <p:nvPr/>
        </p:nvSpPr>
        <p:spPr bwMode="auto">
          <a:xfrm>
            <a:off x="154345" y="2596153"/>
            <a:ext cx="35335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On va me faire cinq de séances de radiothérapie pour une métastase osseuse.</a:t>
            </a:r>
          </a:p>
        </p:txBody>
      </p:sp>
      <p:sp>
        <p:nvSpPr>
          <p:cNvPr id="36" name="AutoShape 9"/>
          <p:cNvSpPr>
            <a:spLocks noChangeArrowheads="1"/>
          </p:cNvSpPr>
          <p:nvPr/>
        </p:nvSpPr>
        <p:spPr bwMode="auto">
          <a:xfrm>
            <a:off x="6252268" y="344266"/>
            <a:ext cx="5676380" cy="1209474"/>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ts val="0"/>
              </a:spcAft>
              <a:buClrTx/>
              <a:buSzTx/>
              <a:buFontTx/>
              <a:buNone/>
              <a:tabLst>
                <a:tab pos="1650365" algn="l"/>
              </a:tabLst>
              <a:defRPr/>
            </a:pPr>
            <a:r>
              <a:rPr kumimoji="0" lang="fr-FR" alt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 </a:t>
            </a: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Times New Roman" panose="02020603050405020304" pitchFamily="18" charset="0"/>
                <a:cs typeface="Arial" panose="020B0604020202020204" pitchFamily="34" charset="0"/>
              </a:rPr>
              <a:t>Je n’ai presque plus d’aphtes, mais je sais que je dois continuer jusqu’à la fin de ma chimiothérapie orale. Par contre je vais commencer la radiothérapie et ça me panique ; j’ai peur d’être brûlée.</a:t>
            </a:r>
            <a:r>
              <a:rPr kumimoji="0" lang="fr-FR" alt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a:t>
            </a:r>
          </a:p>
        </p:txBody>
      </p:sp>
      <p:sp>
        <p:nvSpPr>
          <p:cNvPr id="30" name="Text Box 11"/>
          <p:cNvSpPr txBox="1">
            <a:spLocks noChangeArrowheads="1"/>
          </p:cNvSpPr>
          <p:nvPr/>
        </p:nvSpPr>
        <p:spPr bwMode="auto">
          <a:xfrm>
            <a:off x="101180" y="5076530"/>
            <a:ext cx="393491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J’ai un peu de mal à digérer.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J’ai des brûlures gastriques</a:t>
            </a:r>
          </a:p>
        </p:txBody>
      </p:sp>
      <p:cxnSp>
        <p:nvCxnSpPr>
          <p:cNvPr id="31" name="Connecteur droit 30">
            <a:extLst>
              <a:ext uri="{FF2B5EF4-FFF2-40B4-BE49-F238E27FC236}">
                <a16:creationId xmlns:a16="http://schemas.microsoft.com/office/drawing/2014/main" id="{4265CC45-6464-4769-81A7-1B6FED3E573A}"/>
              </a:ext>
            </a:extLst>
          </p:cNvPr>
          <p:cNvCxnSpPr/>
          <p:nvPr/>
        </p:nvCxnSpPr>
        <p:spPr>
          <a:xfrm>
            <a:off x="2607751" y="1916832"/>
            <a:ext cx="21602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4DF5E392-C99F-4CF1-9DBB-843EF56FBB7B}"/>
              </a:ext>
            </a:extLst>
          </p:cNvPr>
          <p:cNvCxnSpPr>
            <a:cxnSpLocks/>
          </p:cNvCxnSpPr>
          <p:nvPr/>
        </p:nvCxnSpPr>
        <p:spPr>
          <a:xfrm flipV="1">
            <a:off x="4343399" y="5290813"/>
            <a:ext cx="2088232" cy="8640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18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0"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fontAlgn="auto">
              <a:spcAft>
                <a:spcPts val="0"/>
              </a:spcAft>
            </a:pPr>
            <a:r>
              <a:rPr lang="fr-FR" sz="3200" b="1" dirty="0">
                <a:solidFill>
                  <a:prstClr val="white"/>
                </a:solidFill>
              </a:rPr>
              <a:t>Cas comptoir n°7</a:t>
            </a:r>
          </a:p>
        </p:txBody>
      </p:sp>
      <p:grpSp>
        <p:nvGrpSpPr>
          <p:cNvPr id="39" name="Groupe 38"/>
          <p:cNvGrpSpPr/>
          <p:nvPr/>
        </p:nvGrpSpPr>
        <p:grpSpPr>
          <a:xfrm>
            <a:off x="55813" y="950444"/>
            <a:ext cx="7321600" cy="5604353"/>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8" name="Text Box 16"/>
            <p:cNvSpPr txBox="1">
              <a:spLocks noChangeArrowheads="1"/>
            </p:cNvSpPr>
            <p:nvPr/>
          </p:nvSpPr>
          <p:spPr bwMode="auto">
            <a:xfrm>
              <a:off x="2631041" y="122800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Depuis quand ?</a:t>
              </a:r>
            </a:p>
            <a:p>
              <a:pPr algn="ctr"/>
              <a:r>
                <a:rPr lang="fr-FR" altLang="fr-FR" b="1" dirty="0">
                  <a:solidFill>
                    <a:srgbClr val="000000"/>
                  </a:solidFill>
                  <a:ea typeface="ＭＳ Ｐゴシック" panose="020B0600070205080204" pitchFamily="34" charset="-128"/>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b="1" dirty="0">
                  <a:solidFill>
                    <a:srgbClr val="000000"/>
                  </a:solidFill>
                  <a:ea typeface="ＭＳ Ｐゴシック" panose="020B0600070205080204" pitchFamily="34" charset="-128"/>
                </a:rPr>
                <a:t>Que lui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 ressent-elle ? </a:t>
              </a:r>
              <a:endParaRPr lang="fr-FR" sz="1200" dirty="0"/>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Qu’est-ce qui lui fait du bien ou du moins bien ?</a:t>
              </a:r>
              <a:endParaRPr lang="fr-FR" dirty="0"/>
            </a:p>
          </p:txBody>
        </p:sp>
        <p:sp>
          <p:nvSpPr>
            <p:cNvPr id="22" name="Text Box 16"/>
            <p:cNvSpPr txBox="1">
              <a:spLocks noChangeArrowheads="1"/>
            </p:cNvSpPr>
            <p:nvPr/>
          </p:nvSpPr>
          <p:spPr bwMode="auto">
            <a:xfrm>
              <a:off x="191934" y="4563274"/>
              <a:ext cx="3472286" cy="652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b="1" dirty="0"/>
                <a:t>A-t-elle d’autres signes</a:t>
              </a:r>
              <a:endParaRPr lang="fr-FR" dirty="0"/>
            </a:p>
            <a:p>
              <a:pPr algn="ctr"/>
              <a:r>
                <a:rPr lang="fr-FR" b="1" dirty="0"/>
                <a:t>à ajouter ?</a:t>
              </a:r>
              <a:endParaRPr lang="fr-FR" dirty="0"/>
            </a:p>
          </p:txBody>
        </p:sp>
      </p:gr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fr-FR" altLang="fr-FR" sz="1600" dirty="0">
              <a:solidFill>
                <a:srgbClr val="000099"/>
              </a:solidFill>
            </a:endParaRPr>
          </a:p>
        </p:txBody>
      </p:sp>
      <p:sp>
        <p:nvSpPr>
          <p:cNvPr id="26" name="Text Box 11"/>
          <p:cNvSpPr txBox="1">
            <a:spLocks noChangeArrowheads="1"/>
          </p:cNvSpPr>
          <p:nvPr/>
        </p:nvSpPr>
        <p:spPr bwMode="auto">
          <a:xfrm>
            <a:off x="3778390" y="2610377"/>
            <a:ext cx="377855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Elle a une boule à la gorge qui ne passe pas malgré les « calmants » prescrits précédemment.</a:t>
            </a:r>
          </a:p>
          <a:p>
            <a:r>
              <a:rPr lang="fr-FR" i="1" dirty="0">
                <a:solidFill>
                  <a:srgbClr val="000099"/>
                </a:solidFill>
              </a:rPr>
              <a:t>Elle a des nausées sans discontinuer.</a:t>
            </a:r>
          </a:p>
        </p:txBody>
      </p:sp>
      <p:sp>
        <p:nvSpPr>
          <p:cNvPr id="29" name="Text Box 11"/>
          <p:cNvSpPr txBox="1">
            <a:spLocks noChangeArrowheads="1"/>
          </p:cNvSpPr>
          <p:nvPr/>
        </p:nvSpPr>
        <p:spPr bwMode="auto">
          <a:xfrm>
            <a:off x="194349" y="2780928"/>
            <a:ext cx="35335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Depuis qu’elle est rentrée elle est sous la couette avec des nausées, elle se sent très mal.</a:t>
            </a: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200" dirty="0"/>
              <a:t>Qu'est-ce qui vous améliore ?</a:t>
            </a:r>
          </a:p>
          <a:p>
            <a:r>
              <a:rPr lang="fr-FR" sz="1200" dirty="0"/>
              <a:t>Qu'est-ce qui vous aggrave ?</a:t>
            </a:r>
          </a:p>
        </p:txBody>
      </p:sp>
      <p:sp>
        <p:nvSpPr>
          <p:cNvPr id="36" name="AutoShape 9"/>
          <p:cNvSpPr>
            <a:spLocks noChangeArrowheads="1"/>
          </p:cNvSpPr>
          <p:nvPr/>
        </p:nvSpPr>
        <p:spPr bwMode="auto">
          <a:xfrm>
            <a:off x="6252268" y="344266"/>
            <a:ext cx="5400675" cy="1327840"/>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lang="fr-FR" altLang="fr-FR" i="1" dirty="0">
                <a:solidFill>
                  <a:srgbClr val="000099"/>
                </a:solidFill>
              </a:rPr>
              <a:t>« </a:t>
            </a:r>
            <a:r>
              <a:rPr lang="fr-FR" i="1" dirty="0">
                <a:solidFill>
                  <a:srgbClr val="000099"/>
                </a:solidFill>
                <a:ea typeface="Times New Roman" panose="02020603050405020304" pitchFamily="18" charset="0"/>
              </a:rPr>
              <a:t>Je viens chercher cette ordonnance de </a:t>
            </a:r>
            <a:r>
              <a:rPr lang="fr-FR" i="1" dirty="0" err="1">
                <a:solidFill>
                  <a:srgbClr val="000099"/>
                </a:solidFill>
                <a:ea typeface="Times New Roman" panose="02020603050405020304" pitchFamily="18" charset="0"/>
              </a:rPr>
              <a:t>Bromazepam</a:t>
            </a:r>
            <a:r>
              <a:rPr lang="fr-FR" i="1" dirty="0">
                <a:solidFill>
                  <a:srgbClr val="000099"/>
                </a:solidFill>
                <a:ea typeface="Times New Roman" panose="02020603050405020304" pitchFamily="18" charset="0"/>
              </a:rPr>
              <a:t>. Ma femme a fait sa 1ère chimio ce matin, elle n’est pas bien du tout. Elle avait déjà des nausées ce matin en arrivant à l’hôpital.</a:t>
            </a:r>
            <a:r>
              <a:rPr lang="fr-FR" altLang="fr-FR" i="1" dirty="0">
                <a:solidFill>
                  <a:srgbClr val="000099"/>
                </a:solidFill>
              </a:rPr>
              <a:t>»</a:t>
            </a:r>
          </a:p>
        </p:txBody>
      </p:sp>
      <p:sp>
        <p:nvSpPr>
          <p:cNvPr id="32" name="Text Box 11"/>
          <p:cNvSpPr txBox="1">
            <a:spLocks noChangeArrowheads="1"/>
          </p:cNvSpPr>
          <p:nvPr/>
        </p:nvSpPr>
        <p:spPr bwMode="auto">
          <a:xfrm>
            <a:off x="1184725" y="1767965"/>
            <a:ext cx="61926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Suite au diagnostic d’un cancer du sein.</a:t>
            </a:r>
            <a:endParaRPr lang="fr-FR" dirty="0">
              <a:solidFill>
                <a:srgbClr val="000099"/>
              </a:solidFill>
            </a:endParaRPr>
          </a:p>
        </p:txBody>
      </p:sp>
      <p:sp>
        <p:nvSpPr>
          <p:cNvPr id="30" name="Text Box 11"/>
          <p:cNvSpPr txBox="1">
            <a:spLocks noChangeArrowheads="1"/>
          </p:cNvSpPr>
          <p:nvPr/>
        </p:nvSpPr>
        <p:spPr bwMode="auto">
          <a:xfrm>
            <a:off x="3777657" y="5373216"/>
            <a:ext cx="37785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i="1" dirty="0">
                <a:solidFill>
                  <a:srgbClr val="000099"/>
                </a:solidFill>
              </a:rPr>
              <a:t>Nausées aggravées par l’odeur du café par exemple</a:t>
            </a:r>
          </a:p>
          <a:p>
            <a:r>
              <a:rPr lang="fr-FR" i="1" dirty="0">
                <a:solidFill>
                  <a:srgbClr val="000099"/>
                </a:solidFill>
              </a:rPr>
              <a:t>Nausées non améliorées par les vomissements.</a:t>
            </a:r>
          </a:p>
        </p:txBody>
      </p:sp>
      <p:cxnSp>
        <p:nvCxnSpPr>
          <p:cNvPr id="3" name="Connecteur droit 2"/>
          <p:cNvCxnSpPr>
            <a:cxnSpLocks/>
          </p:cNvCxnSpPr>
          <p:nvPr/>
        </p:nvCxnSpPr>
        <p:spPr>
          <a:xfrm flipV="1">
            <a:off x="767408" y="5373216"/>
            <a:ext cx="2046646" cy="8280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Espace réservé du contenu 2"/>
          <p:cNvSpPr txBox="1">
            <a:spLocks/>
          </p:cNvSpPr>
          <p:nvPr/>
        </p:nvSpPr>
        <p:spPr>
          <a:xfrm>
            <a:off x="7592798" y="1595145"/>
            <a:ext cx="4191833" cy="4908060"/>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spTree>
    <p:extLst>
      <p:ext uri="{BB962C8B-B14F-4D97-AF65-F5344CB8AC3E}">
        <p14:creationId xmlns:p14="http://schemas.microsoft.com/office/powerpoint/2010/main" val="231407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2" grpId="0"/>
      <p:bldP spid="30"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015880" y="2133600"/>
            <a:ext cx="7092292"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fontAlgn="base" hangingPunct="0">
              <a:spcBef>
                <a:spcPct val="50000"/>
              </a:spcBef>
              <a:spcAft>
                <a:spcPct val="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Auto-évaluer l’évolution de vos pratiques professionnelles</a:t>
            </a:r>
          </a:p>
        </p:txBody>
      </p:sp>
      <p:sp>
        <p:nvSpPr>
          <p:cNvPr id="2237455" name="Rectangle 15"/>
          <p:cNvSpPr>
            <a:spLocks noChangeArrowheads="1"/>
          </p:cNvSpPr>
          <p:nvPr/>
        </p:nvSpPr>
        <p:spPr bwMode="auto">
          <a:xfrm>
            <a:off x="4151313" y="3902075"/>
            <a:ext cx="6048375" cy="21605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Individuellement</a:t>
            </a:r>
          </a:p>
          <a:p>
            <a:pPr eaLnBrk="0" hangingPunct="0">
              <a:spcBef>
                <a:spcPct val="3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Répondre au questionnaire</a:t>
            </a:r>
          </a:p>
        </p:txBody>
      </p:sp>
      <p:sp>
        <p:nvSpPr>
          <p:cNvPr id="313347" name="ZoneTexte 8"/>
          <p:cNvSpPr txBox="1">
            <a:spLocks noChangeArrowheads="1"/>
          </p:cNvSpPr>
          <p:nvPr/>
        </p:nvSpPr>
        <p:spPr bwMode="auto">
          <a:xfrm rot="-39669">
            <a:off x="1430338" y="308610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20’</a:t>
            </a:r>
          </a:p>
        </p:txBody>
      </p:sp>
      <p:sp>
        <p:nvSpPr>
          <p:cNvPr id="313348"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11" name="ZoneTexte 10"/>
          <p:cNvSpPr txBox="1"/>
          <p:nvPr/>
        </p:nvSpPr>
        <p:spPr>
          <a:xfrm>
            <a:off x="2397125" y="314325"/>
            <a:ext cx="8667750" cy="584200"/>
          </a:xfrm>
          <a:prstGeom prst="rect">
            <a:avLst/>
          </a:prstGeom>
          <a:noFill/>
        </p:spPr>
        <p:txBody>
          <a:bodyPr>
            <a:spAutoFit/>
          </a:bodyPr>
          <a:lstStyle/>
          <a:p>
            <a:pPr>
              <a:defRPr/>
            </a:pPr>
            <a:r>
              <a:rPr lang="fr-FR" sz="3200" b="1" dirty="0">
                <a:solidFill>
                  <a:schemeClr val="bg1"/>
                </a:solidFill>
                <a:latin typeface="+mj-lt"/>
              </a:rPr>
              <a:t>Evaluation des pratiques professionnelles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ChangeArrowheads="1"/>
          </p:cNvSpPr>
          <p:nvPr/>
        </p:nvSpPr>
        <p:spPr bwMode="auto">
          <a:xfrm>
            <a:off x="6024563" y="1905000"/>
            <a:ext cx="4926012" cy="992188"/>
          </a:xfrm>
          <a:prstGeom prst="rect">
            <a:avLst/>
          </a:prstGeom>
          <a:noFill/>
          <a:ln>
            <a:noFill/>
          </a:ln>
          <a:effectLst/>
        </p:spPr>
        <p:txBody>
          <a:bodyPr/>
          <a:lstStyle>
            <a:lvl1pPr marL="363538" indent="-363538">
              <a:spcBef>
                <a:spcPct val="20000"/>
              </a:spcBef>
              <a:buChar char="•"/>
              <a:defRPr sz="3200">
                <a:solidFill>
                  <a:schemeClr val="tx1"/>
                </a:solidFill>
                <a:latin typeface="Arial" panose="020B0604020202020204" pitchFamily="34" charset="0"/>
              </a:defRPr>
            </a:lvl1pPr>
            <a:lvl2pPr marL="1249363" indent="-533400">
              <a:spcBef>
                <a:spcPct val="20000"/>
              </a:spcBef>
              <a:buAutoNum type="arabicPeriod"/>
              <a:defRPr sz="2800">
                <a:solidFill>
                  <a:schemeClr val="tx1"/>
                </a:solidFill>
                <a:latin typeface="Arial" panose="020B0604020202020204" pitchFamily="34" charset="0"/>
              </a:defRPr>
            </a:lvl2pPr>
            <a:lvl3pPr marL="1885950" indent="-457200">
              <a:spcBef>
                <a:spcPct val="20000"/>
              </a:spcBef>
              <a:buAutoNum type="arabicPeriod"/>
              <a:defRPr sz="2400">
                <a:solidFill>
                  <a:schemeClr val="tx1"/>
                </a:solidFill>
                <a:latin typeface="Arial" panose="020B0604020202020204" pitchFamily="34" charset="0"/>
              </a:defRPr>
            </a:lvl3pPr>
            <a:lvl4pPr marL="2446338" indent="-381000">
              <a:spcBef>
                <a:spcPct val="20000"/>
              </a:spcBef>
              <a:buAutoNum type="arabicPeriod"/>
              <a:defRPr sz="2000">
                <a:solidFill>
                  <a:schemeClr val="tx1"/>
                </a:solidFill>
                <a:latin typeface="Arial" panose="020B0604020202020204" pitchFamily="34" charset="0"/>
              </a:defRPr>
            </a:lvl4pPr>
            <a:lvl5pPr marL="3006725" indent="-381000">
              <a:spcBef>
                <a:spcPct val="20000"/>
              </a:spcBef>
              <a:buAutoNum type="arabicPeriod"/>
              <a:defRPr sz="2000">
                <a:solidFill>
                  <a:schemeClr val="tx1"/>
                </a:solidFill>
                <a:latin typeface="Arial" panose="020B0604020202020204" pitchFamily="34" charset="0"/>
              </a:defRPr>
            </a:lvl5pPr>
            <a:lvl6pPr marL="3463925" indent="-381000" fontAlgn="base">
              <a:spcBef>
                <a:spcPct val="20000"/>
              </a:spcBef>
              <a:spcAft>
                <a:spcPct val="0"/>
              </a:spcAft>
              <a:buAutoNum type="arabicPeriod"/>
              <a:defRPr sz="2000">
                <a:solidFill>
                  <a:schemeClr val="tx1"/>
                </a:solidFill>
                <a:latin typeface="Arial" panose="020B0604020202020204" pitchFamily="34" charset="0"/>
              </a:defRPr>
            </a:lvl6pPr>
            <a:lvl7pPr marL="3921125" indent="-381000" fontAlgn="base">
              <a:spcBef>
                <a:spcPct val="20000"/>
              </a:spcBef>
              <a:spcAft>
                <a:spcPct val="0"/>
              </a:spcAft>
              <a:buAutoNum type="arabicPeriod"/>
              <a:defRPr sz="2000">
                <a:solidFill>
                  <a:schemeClr val="tx1"/>
                </a:solidFill>
                <a:latin typeface="Arial" panose="020B0604020202020204" pitchFamily="34" charset="0"/>
              </a:defRPr>
            </a:lvl7pPr>
            <a:lvl8pPr marL="4378325" indent="-381000" fontAlgn="base">
              <a:spcBef>
                <a:spcPct val="20000"/>
              </a:spcBef>
              <a:spcAft>
                <a:spcPct val="0"/>
              </a:spcAft>
              <a:buAutoNum type="arabicPeriod"/>
              <a:defRPr sz="2000">
                <a:solidFill>
                  <a:schemeClr val="tx1"/>
                </a:solidFill>
                <a:latin typeface="Arial" panose="020B0604020202020204" pitchFamily="34" charset="0"/>
              </a:defRPr>
            </a:lvl8pPr>
            <a:lvl9pPr marL="4835525" indent="-381000" fontAlgn="base">
              <a:spcBef>
                <a:spcPct val="20000"/>
              </a:spcBef>
              <a:spcAft>
                <a:spcPct val="0"/>
              </a:spcAft>
              <a:buAutoNum type="arabicPeriod"/>
              <a:defRPr sz="2000">
                <a:solidFill>
                  <a:schemeClr val="tx1"/>
                </a:solidFill>
                <a:latin typeface="Arial" panose="020B0604020202020204" pitchFamily="34" charset="0"/>
              </a:defRPr>
            </a:lvl9pPr>
          </a:lstStyle>
          <a:p>
            <a:pPr>
              <a:buFontTx/>
              <a:buNone/>
              <a:defRPr/>
            </a:pPr>
            <a:r>
              <a:rPr lang="fr-FR" altLang="fr-FR" sz="2000" b="1" u="sng" dirty="0">
                <a:solidFill>
                  <a:srgbClr val="000099"/>
                </a:solidFill>
                <a:latin typeface="+mj-lt"/>
              </a:rPr>
              <a:t>Objectif :</a:t>
            </a:r>
          </a:p>
          <a:p>
            <a:pPr>
              <a:spcBef>
                <a:spcPct val="50000"/>
              </a:spcBef>
              <a:buFont typeface="Wingdings" panose="05000000000000000000" pitchFamily="2" charset="2"/>
              <a:buChar char=""/>
              <a:defRPr/>
            </a:pPr>
            <a:r>
              <a:rPr lang="fr-FR" altLang="fr-FR" sz="2000" dirty="0">
                <a:solidFill>
                  <a:srgbClr val="000099"/>
                </a:solidFill>
                <a:latin typeface="+mj-lt"/>
              </a:rPr>
              <a:t>Evaluer les connaissances</a:t>
            </a:r>
          </a:p>
        </p:txBody>
      </p:sp>
      <p:sp>
        <p:nvSpPr>
          <p:cNvPr id="367620" name="Text Box 8"/>
          <p:cNvSpPr txBox="1">
            <a:spLocks noChangeArrowheads="1"/>
          </p:cNvSpPr>
          <p:nvPr/>
        </p:nvSpPr>
        <p:spPr bwMode="auto">
          <a:xfrm>
            <a:off x="6097588" y="325438"/>
            <a:ext cx="4391025" cy="366712"/>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defRPr/>
            </a:pPr>
            <a:endParaRPr lang="fr-FR" altLang="fr-FR" b="1">
              <a:solidFill>
                <a:srgbClr val="000099"/>
              </a:solidFill>
              <a:latin typeface="+mj-lt"/>
              <a:ea typeface="ＭＳ Ｐゴシック" panose="020B0600070205080204" pitchFamily="34" charset="-128"/>
            </a:endParaRPr>
          </a:p>
        </p:txBody>
      </p:sp>
      <p:sp>
        <p:nvSpPr>
          <p:cNvPr id="2237455" name="Rectangle 15"/>
          <p:cNvSpPr>
            <a:spLocks noChangeArrowheads="1"/>
          </p:cNvSpPr>
          <p:nvPr/>
        </p:nvSpPr>
        <p:spPr bwMode="auto">
          <a:xfrm>
            <a:off x="3863975" y="3716338"/>
            <a:ext cx="6048375" cy="21605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 :</a:t>
            </a:r>
          </a:p>
          <a:p>
            <a:pPr eaLnBrk="0" hangingPunct="0">
              <a:buClr>
                <a:srgbClr val="ABD5FF"/>
              </a:buClr>
              <a:buFontTx/>
              <a:buChar char="o"/>
              <a:defRPr/>
            </a:pPr>
            <a:endParaRPr lang="fr-FR" altLang="fr-FR"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Individuellement</a:t>
            </a:r>
            <a:endParaRPr lang="fr-FR" altLang="fr-FR" b="1" dirty="0">
              <a:solidFill>
                <a:srgbClr val="000099"/>
              </a:solidFill>
              <a:latin typeface="+mj-lt"/>
            </a:endParaRPr>
          </a:p>
          <a:p>
            <a:pPr eaLnBrk="0" hangingPunct="0">
              <a:buClr>
                <a:srgbClr val="000099"/>
              </a:buClr>
              <a:buFontTx/>
              <a:buChar char="•"/>
              <a:defRPr/>
            </a:pPr>
            <a:endParaRPr lang="fr-FR" altLang="fr-FR" b="1" dirty="0">
              <a:solidFill>
                <a:srgbClr val="000099"/>
              </a:solidFill>
              <a:latin typeface="+mj-lt"/>
              <a:ea typeface="ＭＳ Ｐゴシック" panose="020B0600070205080204" pitchFamily="34" charset="-128"/>
            </a:endParaRPr>
          </a:p>
          <a:p>
            <a:pPr eaLnBrk="0" hangingPunct="0">
              <a:spcBef>
                <a:spcPct val="3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Répondre à l’</a:t>
            </a:r>
            <a:r>
              <a:rPr lang="fr-FR" altLang="fr-FR" dirty="0" err="1">
                <a:solidFill>
                  <a:srgbClr val="000099"/>
                </a:solidFill>
                <a:latin typeface="+mj-lt"/>
                <a:ea typeface="ＭＳ Ｐゴシック" panose="020B0600070205080204" pitchFamily="34" charset="-128"/>
              </a:rPr>
              <a:t>homéoquizz</a:t>
            </a:r>
            <a:endParaRPr lang="fr-FR" altLang="fr-FR" dirty="0">
              <a:solidFill>
                <a:srgbClr val="000099"/>
              </a:solidFill>
              <a:latin typeface="+mj-lt"/>
              <a:ea typeface="ＭＳ Ｐゴシック" panose="020B0600070205080204" pitchFamily="34" charset="-128"/>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err="1">
                <a:solidFill>
                  <a:schemeClr val="bg1"/>
                </a:solidFill>
                <a:latin typeface="+mj-lt"/>
              </a:rPr>
              <a:t>Homéoquizz</a:t>
            </a:r>
            <a:endParaRPr lang="fr-FR" sz="3200" b="1" dirty="0">
              <a:solidFill>
                <a:schemeClr val="bg1"/>
              </a:solidFill>
              <a:latin typeface="+mj-lt"/>
            </a:endParaRPr>
          </a:p>
        </p:txBody>
      </p:sp>
      <p:sp>
        <p:nvSpPr>
          <p:cNvPr id="315397" name="ZoneTexte 9"/>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5’</a:t>
            </a:r>
          </a:p>
        </p:txBody>
      </p:sp>
      <p:sp>
        <p:nvSpPr>
          <p:cNvPr id="315398"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4"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352" y="1614276"/>
            <a:ext cx="20367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92613" y="1946275"/>
            <a:ext cx="2471737"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a:extLst>
              <a:ext uri="{FF2B5EF4-FFF2-40B4-BE49-F238E27FC236}">
                <a16:creationId xmlns:a16="http://schemas.microsoft.com/office/drawing/2014/main" id="{BBEE3206-B1B4-497C-955C-05FFD216345F}"/>
              </a:ext>
            </a:extLst>
          </p:cNvPr>
          <p:cNvSpPr txBox="1">
            <a:spLocks noChangeArrowheads="1"/>
          </p:cNvSpPr>
          <p:nvPr/>
        </p:nvSpPr>
        <p:spPr bwMode="auto">
          <a:xfrm>
            <a:off x="3586819" y="4697831"/>
            <a:ext cx="523398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sz="2800" dirty="0">
                <a:solidFill>
                  <a:srgbClr val="000099"/>
                </a:solidFill>
                <a:cs typeface="Arial" panose="020B0604020202020204" pitchFamily="34" charset="0"/>
              </a:rPr>
              <a:t>Qu’allez-vous expérimenter ?</a:t>
            </a:r>
          </a:p>
          <a:p>
            <a:pPr fontAlgn="base">
              <a:spcBef>
                <a:spcPct val="50000"/>
              </a:spcBef>
              <a:spcAft>
                <a:spcPct val="0"/>
              </a:spcAft>
            </a:pPr>
            <a:r>
              <a:rPr lang="fr-FR" altLang="fr-FR" sz="2800" dirty="0">
                <a:solidFill>
                  <a:srgbClr val="000099"/>
                </a:solidFill>
                <a:cs typeface="Arial" panose="020B0604020202020204" pitchFamily="34" charset="0"/>
              </a:rPr>
              <a:t>Quoi ? et comment ?</a:t>
            </a:r>
          </a:p>
        </p:txBody>
      </p:sp>
      <p:sp>
        <p:nvSpPr>
          <p:cNvPr id="8" name="ZoneTexte 4">
            <a:extLst>
              <a:ext uri="{FF2B5EF4-FFF2-40B4-BE49-F238E27FC236}">
                <a16:creationId xmlns:a16="http://schemas.microsoft.com/office/drawing/2014/main" id="{9D62954A-78C5-4006-AC89-7BFE3B7D5A32}"/>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3200" b="1" dirty="0">
                <a:solidFill>
                  <a:srgbClr val="FFFFFF"/>
                </a:solidFill>
                <a:cs typeface="Arial" panose="020B0604020202020204" pitchFamily="34" charset="0"/>
              </a:rPr>
              <a:t>Et demain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oneTexte 3"/>
          <p:cNvSpPr txBox="1">
            <a:spLocks noChangeArrowheads="1"/>
          </p:cNvSpPr>
          <p:nvPr/>
        </p:nvSpPr>
        <p:spPr bwMode="auto">
          <a:xfrm>
            <a:off x="3314700" y="1181100"/>
            <a:ext cx="7997825" cy="523220"/>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Expertise Accompagnement en ONCOLOGIE </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13668"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L’homéopathie au comptoir</a:t>
            </a:r>
          </a:p>
        </p:txBody>
      </p:sp>
      <p:pic>
        <p:nvPicPr>
          <p:cNvPr id="11366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351584" y="2636912"/>
            <a:ext cx="10009112"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70000"/>
              </a:spcBef>
              <a:spcAft>
                <a:spcPct val="0"/>
              </a:spcAft>
              <a:buClr>
                <a:srgbClr val="62C400"/>
              </a:buClr>
              <a:buSzTx/>
              <a:buFontTx/>
              <a:buNone/>
              <a:tabLst/>
              <a:defRPr/>
            </a:pP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Dans le cadre des soins oncologiques de support et </a:t>
            </a: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à toutes les étapes du parcours de soin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(de l’annonce à l’après cancer) :</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Appliquer la méthodologie de conseil CDFH </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Choisir les médicaments homéopathiques adaptés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au parcours de soins du patient atteint de cancer, en appliquant les principes de prescription</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Expliciter le conseil</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42380324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ZoneTexte 4">
            <a:extLst>
              <a:ext uri="{FF2B5EF4-FFF2-40B4-BE49-F238E27FC236}">
                <a16:creationId xmlns:a16="http://schemas.microsoft.com/office/drawing/2014/main" id="{EA984F99-E9D8-4D7C-8045-382B3845760D}"/>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Tree>
    <p:extLst>
      <p:ext uri="{BB962C8B-B14F-4D97-AF65-F5344CB8AC3E}">
        <p14:creationId xmlns:p14="http://schemas.microsoft.com/office/powerpoint/2010/main" val="41098241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D130E3-F511-48A1-9B00-BC4770EF168F}"/>
              </a:ext>
            </a:extLst>
          </p:cNvPr>
          <p:cNvPicPr>
            <a:picLocks noChangeAspect="1"/>
          </p:cNvPicPr>
          <p:nvPr/>
        </p:nvPicPr>
        <p:blipFill>
          <a:blip r:embed="rId3"/>
          <a:stretch>
            <a:fillRect/>
          </a:stretch>
        </p:blipFill>
        <p:spPr>
          <a:xfrm>
            <a:off x="2354301" y="2458445"/>
            <a:ext cx="1728717" cy="2444537"/>
          </a:xfrm>
          <a:prstGeom prst="rect">
            <a:avLst/>
          </a:prstGeom>
          <a:ln>
            <a:solidFill>
              <a:schemeClr val="bg1">
                <a:lumMod val="65000"/>
              </a:schemeClr>
            </a:solidFill>
          </a:ln>
        </p:spPr>
      </p:pic>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pic>
        <p:nvPicPr>
          <p:cNvPr id="3" name="Image 2">
            <a:extLst>
              <a:ext uri="{FF2B5EF4-FFF2-40B4-BE49-F238E27FC236}">
                <a16:creationId xmlns:a16="http://schemas.microsoft.com/office/drawing/2014/main" id="{788957E4-947B-41AB-99C0-48B669415E6C}"/>
              </a:ext>
            </a:extLst>
          </p:cNvPr>
          <p:cNvPicPr>
            <a:picLocks noChangeAspect="1"/>
          </p:cNvPicPr>
          <p:nvPr/>
        </p:nvPicPr>
        <p:blipFill>
          <a:blip r:embed="rId4"/>
          <a:stretch>
            <a:fillRect/>
          </a:stretch>
        </p:blipFill>
        <p:spPr>
          <a:xfrm rot="20862380">
            <a:off x="737244" y="2576796"/>
            <a:ext cx="1727718" cy="2444537"/>
          </a:xfrm>
          <a:prstGeom prst="rect">
            <a:avLst/>
          </a:prstGeom>
          <a:ln>
            <a:solidFill>
              <a:schemeClr val="bg1">
                <a:lumMod val="65000"/>
              </a:schemeClr>
            </a:solidFill>
          </a:ln>
        </p:spPr>
      </p:pic>
      <p:sp>
        <p:nvSpPr>
          <p:cNvPr id="23" name="ZoneTexte 20">
            <a:extLst>
              <a:ext uri="{FF2B5EF4-FFF2-40B4-BE49-F238E27FC236}">
                <a16:creationId xmlns:a16="http://schemas.microsoft.com/office/drawing/2014/main" id="{F0015F6A-C882-4BDB-AFD0-490FB4FEE951}"/>
              </a:ext>
            </a:extLst>
          </p:cNvPr>
          <p:cNvSpPr txBox="1">
            <a:spLocks noChangeArrowheads="1"/>
          </p:cNvSpPr>
          <p:nvPr/>
        </p:nvSpPr>
        <p:spPr bwMode="auto">
          <a:xfrm>
            <a:off x="3024528" y="1553868"/>
            <a:ext cx="5544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rPr>
              <a:t>PRATIQUER ET PROGRESSER</a:t>
            </a:r>
            <a:endParaRPr lang="fr-FR" altLang="fr-FR" sz="2400" dirty="0">
              <a:solidFill>
                <a:srgbClr val="94C122"/>
              </a:solidFill>
              <a:cs typeface="Arial" panose="020B0604020202020204" pitchFamily="34" charset="0"/>
            </a:endParaRPr>
          </a:p>
        </p:txBody>
      </p:sp>
      <p:sp>
        <p:nvSpPr>
          <p:cNvPr id="24" name="ZoneTexte 23">
            <a:extLst>
              <a:ext uri="{FF2B5EF4-FFF2-40B4-BE49-F238E27FC236}">
                <a16:creationId xmlns:a16="http://schemas.microsoft.com/office/drawing/2014/main" id="{DE36B834-7F7E-441D-8D9F-7046C015BD27}"/>
              </a:ext>
            </a:extLst>
          </p:cNvPr>
          <p:cNvSpPr txBox="1"/>
          <p:nvPr/>
        </p:nvSpPr>
        <p:spPr>
          <a:xfrm>
            <a:off x="0" y="5706100"/>
            <a:ext cx="5015716" cy="646331"/>
          </a:xfrm>
          <a:prstGeom prst="rect">
            <a:avLst/>
          </a:prstGeom>
          <a:noFill/>
        </p:spPr>
        <p:txBody>
          <a:bodyPr wrap="square">
            <a:spAutoFit/>
          </a:bodyPr>
          <a:lstStyle/>
          <a:p>
            <a:pPr algn="ctr">
              <a:defRPr/>
            </a:pPr>
            <a:r>
              <a:rPr lang="fr-FR" b="1" dirty="0">
                <a:solidFill>
                  <a:srgbClr val="95C41D"/>
                </a:solidFill>
                <a:latin typeface="+mj-lt"/>
                <a:cs typeface="Arial" panose="020B0604020202020204" pitchFamily="34" charset="0"/>
              </a:rPr>
              <a:t>Des rappels, de la nouveauté, des outils </a:t>
            </a:r>
          </a:p>
          <a:p>
            <a:pPr algn="ctr">
              <a:defRPr/>
            </a:pPr>
            <a:r>
              <a:rPr lang="fr-FR" b="1" dirty="0">
                <a:solidFill>
                  <a:srgbClr val="95C41D"/>
                </a:solidFill>
                <a:latin typeface="+mj-lt"/>
                <a:cs typeface="Arial" panose="020B0604020202020204" pitchFamily="34" charset="0"/>
              </a:rPr>
              <a:t>sur un thème de saison ou d’actualité…</a:t>
            </a:r>
          </a:p>
        </p:txBody>
      </p:sp>
      <p:pic>
        <p:nvPicPr>
          <p:cNvPr id="7" name="Image 6">
            <a:extLst>
              <a:ext uri="{FF2B5EF4-FFF2-40B4-BE49-F238E27FC236}">
                <a16:creationId xmlns:a16="http://schemas.microsoft.com/office/drawing/2014/main" id="{021FA6B2-EDA5-4120-89CE-4BEDEEBBB0C6}"/>
              </a:ext>
            </a:extLst>
          </p:cNvPr>
          <p:cNvPicPr>
            <a:picLocks noChangeAspect="1"/>
          </p:cNvPicPr>
          <p:nvPr/>
        </p:nvPicPr>
        <p:blipFill>
          <a:blip r:embed="rId5"/>
          <a:stretch>
            <a:fillRect/>
          </a:stretch>
        </p:blipFill>
        <p:spPr>
          <a:xfrm>
            <a:off x="6774122" y="2141759"/>
            <a:ext cx="3909531" cy="866596"/>
          </a:xfrm>
          <a:prstGeom prst="rect">
            <a:avLst/>
          </a:prstGeom>
        </p:spPr>
      </p:pic>
      <p:sp>
        <p:nvSpPr>
          <p:cNvPr id="28" name="ZoneTexte 27">
            <a:extLst>
              <a:ext uri="{FF2B5EF4-FFF2-40B4-BE49-F238E27FC236}">
                <a16:creationId xmlns:a16="http://schemas.microsoft.com/office/drawing/2014/main" id="{26357AA8-A2A9-49F2-8BC1-F518E43DB11A}"/>
              </a:ext>
            </a:extLst>
          </p:cNvPr>
          <p:cNvSpPr txBox="1"/>
          <p:nvPr/>
        </p:nvSpPr>
        <p:spPr>
          <a:xfrm>
            <a:off x="7218673" y="5697252"/>
            <a:ext cx="3032188" cy="646331"/>
          </a:xfrm>
          <a:prstGeom prst="rect">
            <a:avLst/>
          </a:prstGeom>
          <a:noFill/>
        </p:spPr>
        <p:txBody>
          <a:bodyPr wrap="square">
            <a:spAutoFit/>
          </a:bodyPr>
          <a:lstStyle/>
          <a:p>
            <a:r>
              <a:rPr lang="fr-FR" b="1" dirty="0">
                <a:solidFill>
                  <a:srgbClr val="95C41D"/>
                </a:solidFill>
                <a:latin typeface="+mj-lt"/>
              </a:rPr>
              <a:t>Outil d'aide au conseil, et de formation continue </a:t>
            </a:r>
          </a:p>
        </p:txBody>
      </p:sp>
      <p:sp>
        <p:nvSpPr>
          <p:cNvPr id="30" name="ZoneTexte 29">
            <a:extLst>
              <a:ext uri="{FF2B5EF4-FFF2-40B4-BE49-F238E27FC236}">
                <a16:creationId xmlns:a16="http://schemas.microsoft.com/office/drawing/2014/main" id="{5D17F4AB-BAC6-42E7-BF1A-B01195EE6E59}"/>
              </a:ext>
            </a:extLst>
          </p:cNvPr>
          <p:cNvSpPr txBox="1"/>
          <p:nvPr/>
        </p:nvSpPr>
        <p:spPr>
          <a:xfrm>
            <a:off x="7456425" y="2796027"/>
            <a:ext cx="3032188" cy="338554"/>
          </a:xfrm>
          <a:prstGeom prst="rect">
            <a:avLst/>
          </a:prstGeom>
          <a:noFill/>
        </p:spPr>
        <p:txBody>
          <a:bodyPr wrap="square">
            <a:spAutoFit/>
          </a:bodyPr>
          <a:lstStyle/>
          <a:p>
            <a:r>
              <a:rPr lang="fr-FR" sz="1600" b="1" u="sng" dirty="0">
                <a:solidFill>
                  <a:srgbClr val="000099"/>
                </a:solidFill>
                <a:effectLst/>
                <a:latin typeface="Arial" panose="020B060402020202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www.homeoandcare.com</a:t>
            </a:r>
            <a:endParaRPr lang="fr-FR" sz="1600" dirty="0"/>
          </a:p>
        </p:txBody>
      </p:sp>
      <p:pic>
        <p:nvPicPr>
          <p:cNvPr id="11" name="Image 10">
            <a:extLst>
              <a:ext uri="{FF2B5EF4-FFF2-40B4-BE49-F238E27FC236}">
                <a16:creationId xmlns:a16="http://schemas.microsoft.com/office/drawing/2014/main" id="{1833A8E3-D924-448E-80FF-4B8CA4452488}"/>
              </a:ext>
            </a:extLst>
          </p:cNvPr>
          <p:cNvPicPr>
            <a:picLocks noChangeAspect="1"/>
          </p:cNvPicPr>
          <p:nvPr/>
        </p:nvPicPr>
        <p:blipFill rotWithShape="1">
          <a:blip r:embed="rId7"/>
          <a:srcRect l="18214" t="25462" r="18766" b="3097"/>
          <a:stretch/>
        </p:blipFill>
        <p:spPr>
          <a:xfrm>
            <a:off x="6359550" y="3134581"/>
            <a:ext cx="5146632" cy="2562671"/>
          </a:xfrm>
          <a:prstGeom prst="rect">
            <a:avLst/>
          </a:prstGeom>
        </p:spPr>
      </p:pic>
    </p:spTree>
    <p:extLst>
      <p:ext uri="{BB962C8B-B14F-4D97-AF65-F5344CB8AC3E}">
        <p14:creationId xmlns:p14="http://schemas.microsoft.com/office/powerpoint/2010/main" val="405667375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lipse 13"/>
          <p:cNvSpPr/>
          <p:nvPr/>
        </p:nvSpPr>
        <p:spPr>
          <a:xfrm>
            <a:off x="1452894" y="2348880"/>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Text Box 28"/>
          <p:cNvSpPr txBox="1">
            <a:spLocks noChangeArrowheads="1"/>
          </p:cNvSpPr>
          <p:nvPr/>
        </p:nvSpPr>
        <p:spPr bwMode="auto">
          <a:xfrm>
            <a:off x="355910" y="4113583"/>
            <a:ext cx="3670931"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b="1" dirty="0">
                <a:solidFill>
                  <a:srgbClr val="4040B3"/>
                </a:solidFill>
              </a:rPr>
              <a:t>Homéopathie - Les dossiers de l’expert – Accompagnement en oncologie</a:t>
            </a:r>
          </a:p>
          <a:p>
            <a:endParaRPr lang="fr-FR" altLang="fr-FR" sz="500" b="1" dirty="0">
              <a:solidFill>
                <a:srgbClr val="0454A1"/>
              </a:solidFill>
              <a:cs typeface="Arial" panose="020B0604020202020204" pitchFamily="34" charset="0"/>
            </a:endParaRPr>
          </a:p>
          <a:p>
            <a:pPr algn="ctr"/>
            <a:r>
              <a:rPr lang="fr-FR" altLang="fr-FR" sz="1300" dirty="0"/>
              <a:t>Michèle BOIRON, François ROUX</a:t>
            </a:r>
          </a:p>
          <a:p>
            <a:pPr algn="ctr"/>
            <a:r>
              <a:rPr lang="fr-FR" altLang="fr-FR" sz="1300" dirty="0"/>
              <a:t>et Jean-Philippe WAGNER</a:t>
            </a:r>
          </a:p>
          <a:p>
            <a:pPr algn="ctr"/>
            <a:r>
              <a:rPr lang="fr-FR" altLang="fr-FR" sz="1300" dirty="0"/>
              <a:t>Editions </a:t>
            </a:r>
            <a:r>
              <a:rPr lang="fr-FR" altLang="fr-FR" sz="1300" dirty="0" err="1"/>
              <a:t>NewsMed</a:t>
            </a:r>
            <a:r>
              <a:rPr lang="fr-FR" altLang="fr-FR" sz="1300" dirty="0"/>
              <a:t> - 2014</a:t>
            </a:r>
          </a:p>
        </p:txBody>
      </p:sp>
      <p:sp>
        <p:nvSpPr>
          <p:cNvPr id="23" name="Ellipse 22"/>
          <p:cNvSpPr/>
          <p:nvPr/>
        </p:nvSpPr>
        <p:spPr>
          <a:xfrm>
            <a:off x="5433477" y="2348880"/>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4" name="Text Box 28"/>
          <p:cNvSpPr txBox="1">
            <a:spLocks noChangeArrowheads="1"/>
          </p:cNvSpPr>
          <p:nvPr/>
        </p:nvSpPr>
        <p:spPr bwMode="auto">
          <a:xfrm>
            <a:off x="4591733" y="4113584"/>
            <a:ext cx="3160451"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b="1" dirty="0">
                <a:solidFill>
                  <a:srgbClr val="4040B3"/>
                </a:solidFill>
              </a:rPr>
              <a:t>Traitements de supports homéopathiques en cancérologie </a:t>
            </a:r>
          </a:p>
          <a:p>
            <a:endParaRPr lang="fr-FR" altLang="fr-FR" sz="500" b="1" dirty="0">
              <a:solidFill>
                <a:srgbClr val="0454A1"/>
              </a:solidFill>
              <a:cs typeface="Arial" panose="020B0604020202020204" pitchFamily="34" charset="0"/>
            </a:endParaRPr>
          </a:p>
          <a:p>
            <a:pPr algn="ctr"/>
            <a:r>
              <a:rPr lang="fr-FR" altLang="fr-FR" sz="1300" dirty="0"/>
              <a:t>Jean-Claude KARP, François ROUX</a:t>
            </a:r>
          </a:p>
          <a:p>
            <a:pPr algn="ctr"/>
            <a:r>
              <a:rPr lang="fr-FR" altLang="fr-FR" sz="1300" dirty="0"/>
              <a:t>Editions CEDH - 2016</a:t>
            </a:r>
          </a:p>
        </p:txBody>
      </p:sp>
      <p:sp>
        <p:nvSpPr>
          <p:cNvPr id="26" name="Ellipse 25"/>
          <p:cNvSpPr/>
          <p:nvPr/>
        </p:nvSpPr>
        <p:spPr>
          <a:xfrm>
            <a:off x="9288675" y="2348880"/>
            <a:ext cx="1476964" cy="1533751"/>
          </a:xfrm>
          <a:prstGeom prst="ellipse">
            <a:avLst/>
          </a:prstGeom>
          <a:solidFill>
            <a:srgbClr val="95C41D"/>
          </a:solidFill>
          <a:ln/>
        </p:spPr>
        <p:style>
          <a:lnRef idx="0">
            <a:schemeClr val="accent1"/>
          </a:lnRef>
          <a:fillRef idx="3">
            <a:schemeClr val="accent1"/>
          </a:fillRef>
          <a:effectRef idx="3">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7" name="Text Box 28"/>
          <p:cNvSpPr txBox="1">
            <a:spLocks noChangeArrowheads="1"/>
          </p:cNvSpPr>
          <p:nvPr/>
        </p:nvSpPr>
        <p:spPr bwMode="auto">
          <a:xfrm>
            <a:off x="8336149" y="4113583"/>
            <a:ext cx="3448483"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b="1" dirty="0">
                <a:solidFill>
                  <a:srgbClr val="4040B3"/>
                </a:solidFill>
              </a:rPr>
              <a:t>Cancer et homéopathie, rester en forme et mieux supporter les traitements</a:t>
            </a:r>
          </a:p>
          <a:p>
            <a:endParaRPr lang="fr-FR" altLang="fr-FR" sz="500" b="1" dirty="0">
              <a:solidFill>
                <a:srgbClr val="0454A1"/>
              </a:solidFill>
              <a:cs typeface="Arial" panose="020B0604020202020204" pitchFamily="34" charset="0"/>
            </a:endParaRPr>
          </a:p>
          <a:p>
            <a:pPr algn="ctr"/>
            <a:r>
              <a:rPr lang="en-US" altLang="fr-FR" sz="1300" dirty="0"/>
              <a:t>Jean-Lionel BAGOT</a:t>
            </a:r>
          </a:p>
          <a:p>
            <a:pPr algn="ctr"/>
            <a:r>
              <a:rPr lang="en-US" altLang="fr-FR" sz="1300" dirty="0"/>
              <a:t>Editions UNIMEDICA - 2012</a:t>
            </a:r>
          </a:p>
        </p:txBody>
      </p:sp>
      <p:sp>
        <p:nvSpPr>
          <p:cNvPr id="29" name="Text Box 10"/>
          <p:cNvSpPr txBox="1">
            <a:spLocks noChangeArrowheads="1"/>
          </p:cNvSpPr>
          <p:nvPr/>
        </p:nvSpPr>
        <p:spPr bwMode="auto">
          <a:xfrm>
            <a:off x="1196808" y="1765514"/>
            <a:ext cx="2160587" cy="430887"/>
          </a:xfrm>
          <a:prstGeom prst="rect">
            <a:avLst/>
          </a:prstGeom>
          <a:noFill/>
          <a:ln>
            <a:noFill/>
          </a:ln>
          <a:effectLst/>
        </p:spPr>
        <p:txBody>
          <a:bodyPr>
            <a:spAutoFit/>
          </a:bodyPr>
          <a:lstStyle/>
          <a:p>
            <a:pPr algn="ctr">
              <a:spcBef>
                <a:spcPct val="50000"/>
              </a:spcBef>
              <a:defRPr/>
            </a:pPr>
            <a:r>
              <a:rPr lang="fr-FR" altLang="fr-FR" sz="2100" b="1" dirty="0">
                <a:solidFill>
                  <a:srgbClr val="95C41D"/>
                </a:solidFill>
                <a:latin typeface="+mn-lt"/>
              </a:rPr>
              <a:t>L’ESSENTIEL</a:t>
            </a:r>
          </a:p>
        </p:txBody>
      </p:sp>
      <p:sp>
        <p:nvSpPr>
          <p:cNvPr id="30" name="Text Box 11"/>
          <p:cNvSpPr txBox="1">
            <a:spLocks noChangeArrowheads="1"/>
          </p:cNvSpPr>
          <p:nvPr/>
        </p:nvSpPr>
        <p:spPr bwMode="auto">
          <a:xfrm>
            <a:off x="5054904" y="1766581"/>
            <a:ext cx="2261578" cy="415498"/>
          </a:xfrm>
          <a:prstGeom prst="rect">
            <a:avLst/>
          </a:prstGeom>
          <a:noFill/>
          <a:ln>
            <a:noFill/>
          </a:ln>
          <a:effectLst/>
        </p:spPr>
        <p:txBody>
          <a:bodyPr wrap="square">
            <a:spAutoFit/>
          </a:bodyPr>
          <a:lstStyle/>
          <a:p>
            <a:pPr algn="ctr">
              <a:spcBef>
                <a:spcPct val="50000"/>
              </a:spcBef>
              <a:defRPr/>
            </a:pPr>
            <a:r>
              <a:rPr lang="fr-FR" altLang="fr-FR" sz="2100" b="1" dirty="0">
                <a:solidFill>
                  <a:srgbClr val="95C41D"/>
                </a:solidFill>
                <a:latin typeface="+mn-lt"/>
              </a:rPr>
              <a:t>LE TECHNIQUE</a:t>
            </a:r>
          </a:p>
        </p:txBody>
      </p:sp>
      <p:sp>
        <p:nvSpPr>
          <p:cNvPr id="31" name="Text Box 12"/>
          <p:cNvSpPr txBox="1">
            <a:spLocks noChangeArrowheads="1"/>
          </p:cNvSpPr>
          <p:nvPr/>
        </p:nvSpPr>
        <p:spPr bwMode="auto">
          <a:xfrm>
            <a:off x="8980096" y="1766581"/>
            <a:ext cx="2160587" cy="430887"/>
          </a:xfrm>
          <a:prstGeom prst="rect">
            <a:avLst/>
          </a:prstGeom>
          <a:noFill/>
          <a:ln>
            <a:noFill/>
          </a:ln>
          <a:effectLst/>
        </p:spPr>
        <p:txBody>
          <a:bodyPr>
            <a:spAutoFit/>
          </a:bodyPr>
          <a:lstStyle/>
          <a:p>
            <a:pPr algn="ctr">
              <a:spcBef>
                <a:spcPct val="50000"/>
              </a:spcBef>
              <a:defRPr/>
            </a:pPr>
            <a:r>
              <a:rPr lang="fr-FR" altLang="fr-FR" sz="2100" b="1" dirty="0">
                <a:solidFill>
                  <a:srgbClr val="95C41D"/>
                </a:solidFill>
                <a:latin typeface="+mn-lt"/>
              </a:rPr>
              <a:t>L’EXHAUSTIF </a:t>
            </a:r>
          </a:p>
        </p:txBody>
      </p:sp>
      <p:sp>
        <p:nvSpPr>
          <p:cNvPr id="16" name="ZoneTexte 4">
            <a:extLst>
              <a:ext uri="{FF2B5EF4-FFF2-40B4-BE49-F238E27FC236}">
                <a16:creationId xmlns:a16="http://schemas.microsoft.com/office/drawing/2014/main" id="{CCC055A4-0A0F-4A03-9263-6FD1111D7A6F}"/>
              </a:ext>
            </a:extLst>
          </p:cNvPr>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fr-FR" altLang="fr-FR" sz="3200" b="1" dirty="0">
                <a:solidFill>
                  <a:srgbClr val="FFFFFF"/>
                </a:solidFill>
                <a:cs typeface="Arial" panose="020B0604020202020204" pitchFamily="34" charset="0"/>
              </a:rPr>
              <a:t>Et demain, pour aller plus loin…</a:t>
            </a:r>
          </a:p>
        </p:txBody>
      </p:sp>
      <p:pic>
        <p:nvPicPr>
          <p:cNvPr id="5" name="Image 4" descr="Une image contenant texte&#10;&#10;Description générée automatiquement">
            <a:extLst>
              <a:ext uri="{FF2B5EF4-FFF2-40B4-BE49-F238E27FC236}">
                <a16:creationId xmlns:a16="http://schemas.microsoft.com/office/drawing/2014/main" id="{B1AC45C2-AE74-45F7-8608-94B32013FE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557" y="2523808"/>
            <a:ext cx="832031" cy="124804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 10">
            <a:extLst>
              <a:ext uri="{FF2B5EF4-FFF2-40B4-BE49-F238E27FC236}">
                <a16:creationId xmlns:a16="http://schemas.microsoft.com/office/drawing/2014/main" id="{67BA1193-31B3-45F8-AE0D-8E81D8913019}"/>
              </a:ext>
            </a:extLst>
          </p:cNvPr>
          <p:cNvPicPr>
            <a:picLocks noChangeAspect="1"/>
          </p:cNvPicPr>
          <p:nvPr/>
        </p:nvPicPr>
        <p:blipFill>
          <a:blip r:embed="rId4"/>
          <a:stretch>
            <a:fillRect/>
          </a:stretch>
        </p:blipFill>
        <p:spPr>
          <a:xfrm>
            <a:off x="1737246" y="2513443"/>
            <a:ext cx="956485" cy="124905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 12">
            <a:extLst>
              <a:ext uri="{FF2B5EF4-FFF2-40B4-BE49-F238E27FC236}">
                <a16:creationId xmlns:a16="http://schemas.microsoft.com/office/drawing/2014/main" id="{6ABD67F3-DBB9-4F7F-B5F7-474EB03AA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5307" y="2492411"/>
            <a:ext cx="849447" cy="12466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598205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1" name="Rectangle 3"/>
          <p:cNvSpPr>
            <a:spLocks/>
          </p:cNvSpPr>
          <p:nvPr/>
        </p:nvSpPr>
        <p:spPr bwMode="auto">
          <a:xfrm>
            <a:off x="1703388" y="1844824"/>
            <a:ext cx="9144000" cy="4320480"/>
          </a:xfrm>
          <a:prstGeom prst="rect">
            <a:avLst/>
          </a:prstGeom>
          <a:noFill/>
          <a:ln>
            <a:noFill/>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nSpc>
                <a:spcPct val="90000"/>
              </a:lnSpc>
              <a:spcBef>
                <a:spcPct val="20000"/>
              </a:spcBef>
              <a:buClr>
                <a:srgbClr val="33CC33"/>
              </a:buClr>
              <a:buFontTx/>
              <a:buBlip>
                <a:blip r:embed="rId3"/>
              </a:buBlip>
              <a:defRPr/>
            </a:pPr>
            <a:r>
              <a:rPr lang="fr-FR" altLang="fr-FR" b="1" u="sng" dirty="0">
                <a:solidFill>
                  <a:srgbClr val="000099"/>
                </a:solidFill>
                <a:latin typeface="Arial"/>
                <a:ea typeface="ＭＳ Ｐゴシック" panose="020B0600070205080204" pitchFamily="34" charset="-128"/>
              </a:rPr>
              <a:t>De 2003 à 2019 </a:t>
            </a:r>
            <a:r>
              <a:rPr lang="fr-FR" altLang="fr-FR" sz="2400" dirty="0">
                <a:solidFill>
                  <a:srgbClr val="95C41D"/>
                </a:solidFill>
                <a:latin typeface="Arial"/>
                <a:ea typeface="ＭＳ Ｐゴシック" panose="020B0600070205080204" pitchFamily="34" charset="-128"/>
                <a:sym typeface="Wingdings" panose="05000000000000000000" pitchFamily="2" charset="2"/>
              </a:rPr>
              <a:t> </a:t>
            </a:r>
            <a:r>
              <a:rPr lang="fr-FR" altLang="fr-FR" b="1" dirty="0">
                <a:solidFill>
                  <a:srgbClr val="000099"/>
                </a:solidFill>
                <a:latin typeface="Arial"/>
                <a:ea typeface="ＭＳ Ｐゴシック" panose="020B0600070205080204" pitchFamily="34" charset="-128"/>
              </a:rPr>
              <a:t>succession de 3 plans cancer</a:t>
            </a:r>
          </a:p>
          <a:p>
            <a:pPr>
              <a:lnSpc>
                <a:spcPct val="90000"/>
              </a:lnSpc>
              <a:spcBef>
                <a:spcPct val="20000"/>
              </a:spcBef>
              <a:buClr>
                <a:srgbClr val="33CC33"/>
              </a:buClr>
              <a:defRPr/>
            </a:pPr>
            <a:endParaRPr lang="fr-FR" altLang="fr-FR" b="1" dirty="0">
              <a:solidFill>
                <a:srgbClr val="000099"/>
              </a:solidFill>
              <a:latin typeface="Arial"/>
              <a:ea typeface="ＭＳ Ｐゴシック" panose="020B0600070205080204" pitchFamily="34" charset="-128"/>
            </a:endParaRPr>
          </a:p>
          <a:p>
            <a:pPr>
              <a:lnSpc>
                <a:spcPct val="90000"/>
              </a:lnSpc>
              <a:spcBef>
                <a:spcPct val="20000"/>
              </a:spcBef>
              <a:buClr>
                <a:srgbClr val="33CC33"/>
              </a:buClr>
              <a:defRPr/>
            </a:pPr>
            <a:endParaRPr lang="fr-FR" altLang="fr-FR" b="1" dirty="0">
              <a:solidFill>
                <a:srgbClr val="000099"/>
              </a:solidFill>
              <a:latin typeface="Arial"/>
              <a:ea typeface="ＭＳ Ｐゴシック" panose="020B0600070205080204" pitchFamily="34" charset="-128"/>
            </a:endParaRPr>
          </a:p>
          <a:p>
            <a:pPr marL="342900" indent="-342900">
              <a:spcBef>
                <a:spcPts val="600"/>
              </a:spcBef>
              <a:buClr>
                <a:srgbClr val="33CC33"/>
              </a:buClr>
              <a:buFontTx/>
              <a:buBlip>
                <a:blip r:embed="rId3"/>
              </a:buBlip>
              <a:defRPr/>
            </a:pPr>
            <a:r>
              <a:rPr lang="fr-FR" altLang="fr-FR" sz="2000" b="1" u="sng" dirty="0">
                <a:solidFill>
                  <a:srgbClr val="C00000"/>
                </a:solidFill>
                <a:ea typeface="ＭＳ Ｐゴシック" panose="020B0600070205080204" pitchFamily="34" charset="-128"/>
              </a:rPr>
              <a:t>4</a:t>
            </a:r>
            <a:r>
              <a:rPr lang="fr-FR" altLang="fr-FR" sz="2000" b="1" u="sng" baseline="30000" dirty="0">
                <a:solidFill>
                  <a:srgbClr val="C00000"/>
                </a:solidFill>
                <a:ea typeface="ＭＳ Ｐゴシック" panose="020B0600070205080204" pitchFamily="34" charset="-128"/>
              </a:rPr>
              <a:t>ème</a:t>
            </a:r>
            <a:r>
              <a:rPr lang="fr-FR" altLang="fr-FR" sz="2000" b="1" u="sng" dirty="0">
                <a:solidFill>
                  <a:srgbClr val="C00000"/>
                </a:solidFill>
                <a:ea typeface="ＭＳ Ｐゴシック" panose="020B0600070205080204" pitchFamily="34" charset="-128"/>
              </a:rPr>
              <a:t> Plan cancer 2021- 2030 :</a:t>
            </a:r>
            <a:endParaRPr lang="fr-FR" altLang="fr-FR" sz="2000" dirty="0">
              <a:solidFill>
                <a:srgbClr val="FF0000"/>
              </a:solidFill>
              <a:ea typeface="ＭＳ Ｐゴシック" panose="020B0600070205080204" pitchFamily="34" charset="-128"/>
            </a:endParaRPr>
          </a:p>
          <a:p>
            <a:pPr eaLnBrk="0" hangingPunct="0">
              <a:lnSpc>
                <a:spcPct val="200000"/>
              </a:lnSpc>
              <a:spcBef>
                <a:spcPts val="600"/>
              </a:spcBef>
              <a:buFont typeface="Wingdings" panose="05000000000000000000" pitchFamily="2" charset="2"/>
              <a:buNone/>
              <a:tabLst>
                <a:tab pos="358775" algn="l"/>
              </a:tabLst>
              <a:defRPr/>
            </a:pPr>
            <a:r>
              <a:rPr lang="fr-FR" altLang="fr-FR" dirty="0">
                <a:solidFill>
                  <a:srgbClr val="000099"/>
                </a:solidFill>
                <a:sym typeface="Wingdings" panose="05000000000000000000" pitchFamily="2" charset="2"/>
              </a:rPr>
              <a:t>      </a:t>
            </a:r>
            <a:r>
              <a:rPr lang="fr-FR" altLang="fr-FR" dirty="0">
                <a:solidFill>
                  <a:srgbClr val="000000"/>
                </a:solidFill>
              </a:rPr>
              <a:t> </a:t>
            </a:r>
            <a:r>
              <a:rPr lang="fr-FR" altLang="fr-FR" dirty="0">
                <a:solidFill>
                  <a:srgbClr val="000099"/>
                </a:solidFill>
                <a:ea typeface="ＭＳ Ｐゴシック" panose="020B0600070205080204" pitchFamily="34" charset="-128"/>
              </a:rPr>
              <a:t>Améliorer la prévention</a:t>
            </a:r>
          </a:p>
          <a:p>
            <a:pPr eaLnBrk="0" hangingPunct="0">
              <a:lnSpc>
                <a:spcPct val="200000"/>
              </a:lnSpc>
              <a:spcBef>
                <a:spcPts val="600"/>
              </a:spcBef>
              <a:buFont typeface="Wingdings" panose="05000000000000000000" pitchFamily="2" charset="2"/>
              <a:buNone/>
              <a:tabLst>
                <a:tab pos="358775" algn="l"/>
              </a:tabLst>
              <a:defRPr/>
            </a:pPr>
            <a:r>
              <a:rPr lang="fr-FR" altLang="fr-FR" dirty="0">
                <a:solidFill>
                  <a:srgbClr val="000099"/>
                </a:solidFill>
                <a:sym typeface="Wingdings" panose="05000000000000000000" pitchFamily="2" charset="2"/>
              </a:rPr>
              <a:t>	</a:t>
            </a:r>
            <a:r>
              <a:rPr lang="fr-FR" altLang="fr-FR" dirty="0">
                <a:solidFill>
                  <a:srgbClr val="000000"/>
                </a:solidFill>
              </a:rPr>
              <a:t> </a:t>
            </a:r>
            <a:r>
              <a:rPr lang="fr-FR" altLang="fr-FR" dirty="0">
                <a:solidFill>
                  <a:srgbClr val="000099"/>
                </a:solidFill>
                <a:ea typeface="ＭＳ Ｐゴシック" panose="020B0600070205080204" pitchFamily="34" charset="-128"/>
              </a:rPr>
              <a:t>Limiter les séquelles et améliorer la qualité́ de vie</a:t>
            </a:r>
          </a:p>
          <a:p>
            <a:pPr eaLnBrk="0" hangingPunct="0">
              <a:lnSpc>
                <a:spcPct val="200000"/>
              </a:lnSpc>
              <a:spcBef>
                <a:spcPts val="600"/>
              </a:spcBef>
              <a:buFont typeface="Wingdings" panose="05000000000000000000" pitchFamily="2" charset="2"/>
              <a:buNone/>
              <a:tabLst>
                <a:tab pos="358775" algn="l"/>
              </a:tabLst>
              <a:defRPr/>
            </a:pPr>
            <a:r>
              <a:rPr lang="fr-FR" altLang="fr-FR" dirty="0">
                <a:solidFill>
                  <a:srgbClr val="000099"/>
                </a:solidFill>
                <a:sym typeface="Wingdings" panose="05000000000000000000" pitchFamily="2" charset="2"/>
              </a:rPr>
              <a:t>	</a:t>
            </a:r>
            <a:r>
              <a:rPr lang="fr-FR" altLang="fr-FR" dirty="0">
                <a:solidFill>
                  <a:srgbClr val="000000"/>
                </a:solidFill>
              </a:rPr>
              <a:t> </a:t>
            </a:r>
            <a:r>
              <a:rPr lang="fr-FR" altLang="fr-FR" dirty="0">
                <a:solidFill>
                  <a:srgbClr val="000099"/>
                </a:solidFill>
                <a:ea typeface="ＭＳ Ｐゴシック" panose="020B0600070205080204" pitchFamily="34" charset="-128"/>
              </a:rPr>
              <a:t>Lutter contre les cancers de mauvais pronostic</a:t>
            </a:r>
          </a:p>
          <a:p>
            <a:pPr eaLnBrk="0" hangingPunct="0">
              <a:lnSpc>
                <a:spcPct val="200000"/>
              </a:lnSpc>
              <a:spcBef>
                <a:spcPts val="600"/>
              </a:spcBef>
              <a:buFont typeface="Wingdings" panose="05000000000000000000" pitchFamily="2" charset="2"/>
              <a:buNone/>
              <a:tabLst>
                <a:tab pos="358775" algn="l"/>
              </a:tabLst>
              <a:defRPr/>
            </a:pPr>
            <a:r>
              <a:rPr lang="fr-FR" altLang="fr-FR" dirty="0">
                <a:solidFill>
                  <a:srgbClr val="000099"/>
                </a:solidFill>
                <a:sym typeface="Wingdings" panose="05000000000000000000" pitchFamily="2" charset="2"/>
              </a:rPr>
              <a:t>	</a:t>
            </a:r>
            <a:r>
              <a:rPr lang="fr-FR" altLang="fr-FR" dirty="0">
                <a:solidFill>
                  <a:srgbClr val="000000"/>
                </a:solidFill>
              </a:rPr>
              <a:t> </a:t>
            </a:r>
            <a:r>
              <a:rPr lang="fr-FR" altLang="fr-FR" dirty="0">
                <a:solidFill>
                  <a:srgbClr val="000099"/>
                </a:solidFill>
                <a:ea typeface="ＭＳ Ｐゴシック" panose="020B0600070205080204" pitchFamily="34" charset="-128"/>
              </a:rPr>
              <a:t>S’assurer que les progrès bénéficient à tous</a:t>
            </a:r>
          </a:p>
        </p:txBody>
      </p:sp>
      <p:sp>
        <p:nvSpPr>
          <p:cNvPr id="15372" name="Rectangle 3"/>
          <p:cNvSpPr>
            <a:spLocks/>
          </p:cNvSpPr>
          <p:nvPr/>
        </p:nvSpPr>
        <p:spPr bwMode="auto">
          <a:xfrm>
            <a:off x="2397125" y="975754"/>
            <a:ext cx="8748712" cy="431800"/>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buFontTx/>
              <a:buNone/>
              <a:defRPr/>
            </a:pPr>
            <a:r>
              <a:rPr lang="fr-FR" altLang="fr-FR" sz="2000" dirty="0">
                <a:solidFill>
                  <a:srgbClr val="000099"/>
                </a:solidFill>
                <a:latin typeface="Arial"/>
                <a:ea typeface="ＭＳ Ｐゴシック" panose="020B0600070205080204" pitchFamily="34" charset="-128"/>
                <a:sym typeface="Wingdings" panose="05000000000000000000" pitchFamily="2" charset="2"/>
              </a:rPr>
              <a:t> </a:t>
            </a:r>
            <a:r>
              <a:rPr lang="fr-FR" altLang="fr-FR" sz="2000" dirty="0">
                <a:solidFill>
                  <a:srgbClr val="000099"/>
                </a:solidFill>
                <a:latin typeface="Arial"/>
                <a:ea typeface="ＭＳ Ｐゴシック" panose="020B0600070205080204" pitchFamily="34" charset="-128"/>
              </a:rPr>
              <a:t>Objectifs : lutte contre le cancer et amélioration de la prise en charge</a:t>
            </a:r>
          </a:p>
        </p:txBody>
      </p:sp>
      <p:sp>
        <p:nvSpPr>
          <p:cNvPr id="5" name="ZoneTexte 4"/>
          <p:cNvSpPr txBox="1"/>
          <p:nvPr/>
        </p:nvSpPr>
        <p:spPr>
          <a:xfrm>
            <a:off x="2397125" y="314325"/>
            <a:ext cx="5930900" cy="584200"/>
          </a:xfrm>
          <a:prstGeom prst="rect">
            <a:avLst/>
          </a:prstGeom>
          <a:noFill/>
        </p:spPr>
        <p:txBody>
          <a:bodyPr>
            <a:spAutoFit/>
          </a:bodyPr>
          <a:lstStyle/>
          <a:p>
            <a:pPr>
              <a:defRPr/>
            </a:pPr>
            <a:r>
              <a:rPr lang="fr-FR" sz="3200" b="1" dirty="0">
                <a:solidFill>
                  <a:srgbClr val="FFFFFF"/>
                </a:solidFill>
                <a:latin typeface="Arial"/>
              </a:rPr>
              <a:t>2.1. Plans cancer</a:t>
            </a:r>
          </a:p>
        </p:txBody>
      </p:sp>
    </p:spTree>
    <p:extLst>
      <p:ext uri="{BB962C8B-B14F-4D97-AF65-F5344CB8AC3E}">
        <p14:creationId xmlns:p14="http://schemas.microsoft.com/office/powerpoint/2010/main" val="1904522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72">
                                            <p:txEl>
                                              <p:pRg st="0" end="0"/>
                                            </p:txEl>
                                          </p:spTgt>
                                        </p:tgtEl>
                                        <p:attrNameLst>
                                          <p:attrName>style.visibility</p:attrName>
                                        </p:attrNameLst>
                                      </p:cBhvr>
                                      <p:to>
                                        <p:strVal val="visible"/>
                                      </p:to>
                                    </p:set>
                                    <p:animEffect transition="in" filter="fade">
                                      <p:cBhvr>
                                        <p:cTn id="7" dur="1000"/>
                                        <p:tgtEl>
                                          <p:spTgt spid="1537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537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371">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5371">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371">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371">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3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8062437" y="3644658"/>
            <a:ext cx="3706181" cy="775485"/>
            <a:chOff x="8062437" y="3970045"/>
            <a:chExt cx="3706181" cy="775485"/>
          </a:xfrm>
        </p:grpSpPr>
        <p:sp>
          <p:nvSpPr>
            <p:cNvPr id="4" name="Rectangle à coins arrondis 3"/>
            <p:cNvSpPr/>
            <p:nvPr/>
          </p:nvSpPr>
          <p:spPr>
            <a:xfrm>
              <a:off x="8062437" y="3970045"/>
              <a:ext cx="3706181" cy="660400"/>
            </a:xfrm>
            <a:prstGeom prst="roundRect">
              <a:avLst/>
            </a:prstGeom>
            <a:solidFill>
              <a:srgbClr val="94C122"/>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000" b="0" i="0" u="none" strike="noStrike" kern="1200" cap="none" spc="0" normalizeH="0" baseline="0" noProof="0" dirty="0">
                  <a:ln>
                    <a:noFill/>
                  </a:ln>
                  <a:solidFill>
                    <a:srgbClr val="FFFFFF"/>
                  </a:solidFill>
                  <a:effectLst/>
                  <a:uLnTx/>
                  <a:uFillTx/>
                  <a:latin typeface="Arial"/>
                  <a:ea typeface="+mn-ea"/>
                  <a:cs typeface="+mn-cs"/>
                </a:rPr>
                <a:t>https://www.cdfh.fr</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2376" y="4429288"/>
              <a:ext cx="316242" cy="316242"/>
            </a:xfrm>
            <a:prstGeom prst="rect">
              <a:avLst/>
            </a:prstGeom>
          </p:spPr>
        </p:pic>
      </p:grpSp>
      <p:sp>
        <p:nvSpPr>
          <p:cNvPr id="6" name="ZoneTexte 5"/>
          <p:cNvSpPr txBox="1"/>
          <p:nvPr/>
        </p:nvSpPr>
        <p:spPr>
          <a:xfrm>
            <a:off x="8165439" y="3284984"/>
            <a:ext cx="3500176"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94C122"/>
                </a:solidFill>
                <a:effectLst/>
                <a:uLnTx/>
                <a:uFillTx/>
                <a:latin typeface="Arial"/>
                <a:ea typeface="+mn-ea"/>
                <a:cs typeface="Arial" panose="020B0604020202020204" pitchFamily="34" charset="0"/>
              </a:rPr>
              <a:t>Inscriptions sur</a:t>
            </a:r>
          </a:p>
        </p:txBody>
      </p:sp>
      <p:sp>
        <p:nvSpPr>
          <p:cNvPr id="7" name="ZoneTexte 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Et demain…</a:t>
            </a:r>
          </a:p>
        </p:txBody>
      </p:sp>
      <p:sp>
        <p:nvSpPr>
          <p:cNvPr id="14" name="ZoneTexte 27">
            <a:extLst>
              <a:ext uri="{FF2B5EF4-FFF2-40B4-BE49-F238E27FC236}">
                <a16:creationId xmlns:a16="http://schemas.microsoft.com/office/drawing/2014/main" id="{4BD005A8-5702-422B-A3DD-9DD4DD5DB1DF}"/>
              </a:ext>
            </a:extLst>
          </p:cNvPr>
          <p:cNvSpPr txBox="1">
            <a:spLocks noChangeArrowheads="1"/>
          </p:cNvSpPr>
          <p:nvPr/>
        </p:nvSpPr>
        <p:spPr bwMode="auto">
          <a:xfrm>
            <a:off x="2029278" y="1103468"/>
            <a:ext cx="5057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fr-FR" altLang="fr-FR" sz="2400" dirty="0">
                <a:solidFill>
                  <a:srgbClr val="94C122"/>
                </a:solidFill>
                <a:latin typeface="Trebuchet MS" panose="020B0603020202020204" pitchFamily="34" charset="0"/>
              </a:rPr>
              <a:t>POURSUIVEZ VOTRE PARCOURS</a:t>
            </a:r>
          </a:p>
        </p:txBody>
      </p:sp>
      <p:pic>
        <p:nvPicPr>
          <p:cNvPr id="8" name="Image 7">
            <a:extLst>
              <a:ext uri="{FF2B5EF4-FFF2-40B4-BE49-F238E27FC236}">
                <a16:creationId xmlns:a16="http://schemas.microsoft.com/office/drawing/2014/main" id="{5A94B334-7248-4958-B95B-49CC1F883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52" y="1885635"/>
            <a:ext cx="8091489" cy="3762355"/>
          </a:xfrm>
          <a:prstGeom prst="rect">
            <a:avLst/>
          </a:prstGeom>
        </p:spPr>
      </p:pic>
    </p:spTree>
    <p:extLst>
      <p:ext uri="{BB962C8B-B14F-4D97-AF65-F5344CB8AC3E}">
        <p14:creationId xmlns:p14="http://schemas.microsoft.com/office/powerpoint/2010/main" val="22916526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6" name="ZoneTexte 4"/>
          <p:cNvSpPr txBox="1">
            <a:spLocks noChangeArrowheads="1"/>
          </p:cNvSpPr>
          <p:nvPr/>
        </p:nvSpPr>
        <p:spPr bwMode="auto">
          <a:xfrm>
            <a:off x="2397125" y="314325"/>
            <a:ext cx="80914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fr-FR" sz="3200" b="1" dirty="0">
                <a:solidFill>
                  <a:srgbClr val="FFFFFF"/>
                </a:solidFill>
                <a:cs typeface="Arial" panose="020B0604020202020204" pitchFamily="34" charset="0"/>
              </a:rPr>
              <a:t>Et demain …</a:t>
            </a:r>
          </a:p>
        </p:txBody>
      </p:sp>
      <p:sp>
        <p:nvSpPr>
          <p:cNvPr id="640008" name="ZoneTexte 33"/>
          <p:cNvSpPr txBox="1">
            <a:spLocks noChangeArrowheads="1"/>
          </p:cNvSpPr>
          <p:nvPr/>
        </p:nvSpPr>
        <p:spPr bwMode="auto">
          <a:xfrm>
            <a:off x="1768553" y="1957387"/>
            <a:ext cx="1714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cs typeface="Arial" panose="020B0604020202020204" pitchFamily="34" charset="0"/>
              </a:rPr>
              <a:t>EVALUER</a:t>
            </a:r>
          </a:p>
        </p:txBody>
      </p:sp>
      <p:sp>
        <p:nvSpPr>
          <p:cNvPr id="35" name="ZoneTexte 34"/>
          <p:cNvSpPr txBox="1"/>
          <p:nvPr/>
        </p:nvSpPr>
        <p:spPr>
          <a:xfrm>
            <a:off x="-89479" y="5494160"/>
            <a:ext cx="5430392" cy="923330"/>
          </a:xfrm>
          <a:prstGeom prst="rect">
            <a:avLst/>
          </a:prstGeom>
          <a:noFill/>
        </p:spPr>
        <p:txBody>
          <a:bodyPr wrap="square">
            <a:spAutoFit/>
          </a:bodyPr>
          <a:lstStyle/>
          <a:p>
            <a:pPr algn="ctr">
              <a:defRPr/>
            </a:pPr>
            <a:r>
              <a:rPr lang="fr-FR" b="1" dirty="0">
                <a:solidFill>
                  <a:srgbClr val="000099"/>
                </a:solidFill>
                <a:latin typeface="+mj-lt"/>
              </a:rPr>
              <a:t>Faites-nous part de vos retours </a:t>
            </a:r>
          </a:p>
          <a:p>
            <a:pPr algn="ctr">
              <a:defRPr/>
            </a:pPr>
            <a:r>
              <a:rPr lang="fr-FR" b="1" dirty="0">
                <a:solidFill>
                  <a:srgbClr val="000099"/>
                </a:solidFill>
                <a:latin typeface="+mj-lt"/>
              </a:rPr>
              <a:t>sur la formation </a:t>
            </a:r>
          </a:p>
          <a:p>
            <a:pPr algn="ctr">
              <a:defRPr/>
            </a:pPr>
            <a:r>
              <a:rPr lang="fr-FR" b="1" dirty="0">
                <a:solidFill>
                  <a:srgbClr val="000099"/>
                </a:solidFill>
                <a:latin typeface="+mj-lt"/>
              </a:rPr>
              <a:t>et sur votre expérience avec le CDFH </a:t>
            </a:r>
          </a:p>
        </p:txBody>
      </p:sp>
      <p:sp>
        <p:nvSpPr>
          <p:cNvPr id="640011" name="ZoneTexte 40"/>
          <p:cNvSpPr txBox="1">
            <a:spLocks noChangeArrowheads="1"/>
          </p:cNvSpPr>
          <p:nvPr/>
        </p:nvSpPr>
        <p:spPr bwMode="auto">
          <a:xfrm>
            <a:off x="7033132" y="2406680"/>
            <a:ext cx="33411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i="1" dirty="0">
                <a:solidFill>
                  <a:srgbClr val="000099"/>
                </a:solidFill>
              </a:rPr>
              <a:t>Vous avez aimé, dites-le….</a:t>
            </a:r>
          </a:p>
        </p:txBody>
      </p:sp>
      <p:sp>
        <p:nvSpPr>
          <p:cNvPr id="640012" name="ZoneTexte 20"/>
          <p:cNvSpPr txBox="1">
            <a:spLocks noChangeArrowheads="1"/>
          </p:cNvSpPr>
          <p:nvPr/>
        </p:nvSpPr>
        <p:spPr bwMode="auto">
          <a:xfrm>
            <a:off x="7033132" y="1957388"/>
            <a:ext cx="2638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sz="2400" dirty="0">
                <a:solidFill>
                  <a:srgbClr val="94C122"/>
                </a:solidFill>
                <a:cs typeface="Arial" panose="020B0604020202020204" pitchFamily="34" charset="0"/>
              </a:rPr>
              <a:t>PARTAGER</a:t>
            </a:r>
          </a:p>
        </p:txBody>
      </p:sp>
      <p:sp>
        <p:nvSpPr>
          <p:cNvPr id="640013" name="Rectangle 4"/>
          <p:cNvSpPr>
            <a:spLocks noChangeArrowheads="1"/>
          </p:cNvSpPr>
          <p:nvPr/>
        </p:nvSpPr>
        <p:spPr bwMode="auto">
          <a:xfrm>
            <a:off x="5841379" y="5494160"/>
            <a:ext cx="57246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fr-FR" b="1" dirty="0">
                <a:solidFill>
                  <a:srgbClr val="000099"/>
                </a:solidFill>
                <a:latin typeface="+mj-lt"/>
              </a:rPr>
              <a:t>Déposez un avis sur le site</a:t>
            </a:r>
          </a:p>
          <a:p>
            <a:pPr algn="ctr"/>
            <a:r>
              <a:rPr lang="fr-FR" altLang="fr-FR" b="1" dirty="0">
                <a:solidFill>
                  <a:srgbClr val="000099"/>
                </a:solidFill>
                <a:latin typeface="+mj-lt"/>
              </a:rPr>
              <a:t>www.cdfh.fr</a:t>
            </a:r>
          </a:p>
          <a:p>
            <a:pPr algn="ctr"/>
            <a:r>
              <a:rPr lang="fr-FR" altLang="fr-FR" b="1" dirty="0">
                <a:solidFill>
                  <a:srgbClr val="000099"/>
                </a:solidFill>
                <a:latin typeface="+mj-lt"/>
              </a:rPr>
              <a:t>ET parlez-en autour de vous…</a:t>
            </a:r>
          </a:p>
        </p:txBody>
      </p:sp>
      <p:pic>
        <p:nvPicPr>
          <p:cNvPr id="640014" name="Image 27"/>
          <p:cNvPicPr>
            <a:picLocks noChangeAspect="1"/>
          </p:cNvPicPr>
          <p:nvPr/>
        </p:nvPicPr>
        <p:blipFill>
          <a:blip r:embed="rId3">
            <a:extLst>
              <a:ext uri="{28A0092B-C50C-407E-A947-70E740481C1C}">
                <a14:useLocalDpi xmlns:a14="http://schemas.microsoft.com/office/drawing/2010/main"/>
              </a:ext>
            </a:extLst>
          </a:blip>
          <a:srcRect l="6116" t="18141" r="8508" b="15340"/>
          <a:stretch>
            <a:fillRect/>
          </a:stretch>
        </p:blipFill>
        <p:spPr bwMode="auto">
          <a:xfrm>
            <a:off x="6519122" y="2898590"/>
            <a:ext cx="3982688" cy="247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10;&#10;Description générée automatiquement">
            <a:extLst>
              <a:ext uri="{FF2B5EF4-FFF2-40B4-BE49-F238E27FC236}">
                <a16:creationId xmlns:a16="http://schemas.microsoft.com/office/drawing/2014/main" id="{A60DC77E-58E1-42E2-ABA7-167D944451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7488" y="2582928"/>
            <a:ext cx="2194152" cy="2789619"/>
          </a:xfrm>
          <a:prstGeom prst="rect">
            <a:avLst/>
          </a:prstGeom>
        </p:spPr>
      </p:pic>
    </p:spTree>
    <p:extLst>
      <p:ext uri="{BB962C8B-B14F-4D97-AF65-F5344CB8AC3E}">
        <p14:creationId xmlns:p14="http://schemas.microsoft.com/office/powerpoint/2010/main" val="34303273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Espace réservé du contenu 4" descr="Une image contenant texte&#10;&#10;Description générée automatiquement">
            <a:extLst>
              <a:ext uri="{FF2B5EF4-FFF2-40B4-BE49-F238E27FC236}">
                <a16:creationId xmlns:a16="http://schemas.microsoft.com/office/drawing/2014/main" id="{5B6D0B46-8769-4DDB-9627-6ACB0D45E01C}"/>
              </a:ext>
            </a:extLst>
          </p:cNvPr>
          <p:cNvPicPr>
            <a:picLocks noChangeAspect="1"/>
          </p:cNvPicPr>
          <p:nvPr/>
        </p:nvPicPr>
        <p:blipFill rotWithShape="1">
          <a:blip r:embed="rId3"/>
          <a:srcRect t="424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741585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4294967295"/>
          </p:nvPr>
        </p:nvSpPr>
        <p:spPr bwMode="auto">
          <a:xfrm>
            <a:off x="2054225" y="3308477"/>
            <a:ext cx="8229600" cy="2447925"/>
          </a:xfrm>
          <a:prstGeom prst="rect">
            <a:avLst/>
          </a:prstGeom>
          <a:solidFill>
            <a:srgbClr val="FFFFFF"/>
          </a:solidFill>
        </p:spPr>
        <p:txBody>
          <a:bodyPr/>
          <a:lstStyle/>
          <a:p>
            <a:pPr algn="ctr" eaLnBrk="1" hangingPunct="1">
              <a:lnSpc>
                <a:spcPct val="110000"/>
              </a:lnSpc>
              <a:buFontTx/>
              <a:buNone/>
              <a:defRPr/>
            </a:pPr>
            <a:r>
              <a:rPr lang="fr-FR" altLang="fr-FR" sz="2000" i="1" dirty="0">
                <a:solidFill>
                  <a:srgbClr val="000099"/>
                </a:solidFill>
                <a:latin typeface="+mj-lt"/>
                <a:cs typeface="Arial" panose="020B0604020202020204" pitchFamily="34" charset="0"/>
              </a:rPr>
              <a:t>« Ensemble des soins et soutiens </a:t>
            </a:r>
          </a:p>
          <a:p>
            <a:pPr algn="ctr" eaLnBrk="1" hangingPunct="1">
              <a:lnSpc>
                <a:spcPct val="110000"/>
              </a:lnSpc>
              <a:buFontTx/>
              <a:buNone/>
              <a:defRPr/>
            </a:pPr>
            <a:r>
              <a:rPr lang="fr-FR" altLang="fr-FR" sz="2000" i="1" dirty="0">
                <a:solidFill>
                  <a:srgbClr val="000099"/>
                </a:solidFill>
                <a:latin typeface="+mj-lt"/>
                <a:cs typeface="Arial" panose="020B0604020202020204" pitchFamily="34" charset="0"/>
              </a:rPr>
              <a:t>nécessaires aux malades </a:t>
            </a:r>
          </a:p>
          <a:p>
            <a:pPr algn="ctr" eaLnBrk="1" hangingPunct="1">
              <a:lnSpc>
                <a:spcPct val="110000"/>
              </a:lnSpc>
              <a:buFontTx/>
              <a:buNone/>
              <a:defRPr/>
            </a:pPr>
            <a:r>
              <a:rPr lang="fr-FR" altLang="fr-FR" sz="2000" b="1" i="1" dirty="0">
                <a:solidFill>
                  <a:srgbClr val="000099"/>
                </a:solidFill>
                <a:latin typeface="+mj-lt"/>
                <a:cs typeface="Arial" panose="020B0604020202020204" pitchFamily="34" charset="0"/>
              </a:rPr>
              <a:t>parallèlement</a:t>
            </a:r>
            <a:r>
              <a:rPr lang="fr-FR" altLang="fr-FR" sz="2000" i="1" dirty="0">
                <a:solidFill>
                  <a:srgbClr val="000099"/>
                </a:solidFill>
                <a:latin typeface="+mj-lt"/>
                <a:cs typeface="Arial" panose="020B0604020202020204" pitchFamily="34" charset="0"/>
              </a:rPr>
              <a:t> </a:t>
            </a:r>
          </a:p>
          <a:p>
            <a:pPr algn="ctr" eaLnBrk="1" hangingPunct="1">
              <a:lnSpc>
                <a:spcPct val="110000"/>
              </a:lnSpc>
              <a:buFontTx/>
              <a:buNone/>
              <a:defRPr/>
            </a:pPr>
            <a:r>
              <a:rPr lang="fr-FR" altLang="fr-FR" sz="2000" i="1" dirty="0">
                <a:solidFill>
                  <a:srgbClr val="000099"/>
                </a:solidFill>
                <a:latin typeface="+mj-lt"/>
                <a:cs typeface="Arial" panose="020B0604020202020204" pitchFamily="34" charset="0"/>
              </a:rPr>
              <a:t>aux traitements anticancéreux spécifiques, </a:t>
            </a:r>
          </a:p>
          <a:p>
            <a:pPr algn="ctr" eaLnBrk="1" hangingPunct="1">
              <a:lnSpc>
                <a:spcPct val="110000"/>
              </a:lnSpc>
              <a:buFontTx/>
              <a:buNone/>
              <a:defRPr/>
            </a:pPr>
            <a:r>
              <a:rPr lang="fr-FR" altLang="fr-FR" sz="2000" i="1" dirty="0">
                <a:solidFill>
                  <a:srgbClr val="000099"/>
                </a:solidFill>
                <a:latin typeface="+mj-lt"/>
                <a:cs typeface="Arial" panose="020B0604020202020204" pitchFamily="34" charset="0"/>
              </a:rPr>
              <a:t>tout au long de la maladie  »</a:t>
            </a:r>
          </a:p>
          <a:p>
            <a:pPr eaLnBrk="1" hangingPunct="1">
              <a:lnSpc>
                <a:spcPct val="90000"/>
              </a:lnSpc>
              <a:defRPr/>
            </a:pPr>
            <a:endParaRPr lang="fr-FR" altLang="fr-FR" sz="2000" i="1" dirty="0">
              <a:solidFill>
                <a:srgbClr val="000099"/>
              </a:solidFill>
              <a:latin typeface="+mj-lt"/>
              <a:cs typeface="Arial" panose="020B0604020202020204" pitchFamily="34" charset="0"/>
            </a:endParaRPr>
          </a:p>
        </p:txBody>
      </p:sp>
      <p:sp>
        <p:nvSpPr>
          <p:cNvPr id="59397" name="Text Box 5"/>
          <p:cNvSpPr txBox="1">
            <a:spLocks noChangeArrowheads="1"/>
          </p:cNvSpPr>
          <p:nvPr/>
        </p:nvSpPr>
        <p:spPr bwMode="auto">
          <a:xfrm>
            <a:off x="1055688" y="2187475"/>
            <a:ext cx="5113337" cy="396875"/>
          </a:xfrm>
          <a:prstGeom prst="rect">
            <a:avLst/>
          </a:prstGeom>
          <a:noFill/>
          <a:ln>
            <a:noFill/>
          </a:ln>
          <a:effectLst/>
        </p:spPr>
        <p:txBody>
          <a:bodyPr>
            <a:spAutoFit/>
          </a:bodyPr>
          <a:lstStyle/>
          <a:p>
            <a:pPr>
              <a:spcBef>
                <a:spcPct val="50000"/>
              </a:spcBef>
              <a:defRPr/>
            </a:pPr>
            <a:r>
              <a:rPr lang="fr-FR" altLang="fr-FR" sz="2000" b="1" dirty="0">
                <a:solidFill>
                  <a:srgbClr val="000099"/>
                </a:solidFill>
                <a:latin typeface="+mj-lt"/>
                <a:ea typeface="ＭＳ Ｐゴシック" panose="020B0600070205080204" pitchFamily="34" charset="-128"/>
              </a:rPr>
              <a:t>Qu’est-ce que c’est pour vous?</a:t>
            </a:r>
          </a:p>
        </p:txBody>
      </p:sp>
      <p:pic>
        <p:nvPicPr>
          <p:cNvPr id="159747" name="Picture 8" descr="point d interrogation : Un personnage humain 3D une marque de fond de ques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938" y="149215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2.2. Soins de support</a:t>
            </a:r>
          </a:p>
        </p:txBody>
      </p:sp>
      <p:sp>
        <p:nvSpPr>
          <p:cNvPr id="7" name="Text Box 50">
            <a:extLst>
              <a:ext uri="{FF2B5EF4-FFF2-40B4-BE49-F238E27FC236}">
                <a16:creationId xmlns:a16="http://schemas.microsoft.com/office/drawing/2014/main" id="{778B640F-E60C-41D7-A3F9-4D085AC5C1F6}"/>
              </a:ext>
            </a:extLst>
          </p:cNvPr>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
                <a:srgbClr val="62C400"/>
              </a:buClr>
              <a:buSzTx/>
              <a:buFont typeface="Wingdings" panose="05000000000000000000" pitchFamily="2" charset="2"/>
              <a:buNone/>
              <a:tabLst/>
              <a:defRPr/>
            </a:pPr>
            <a:r>
              <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sym typeface="Wingdings" panose="05000000000000000000" pitchFamily="2" charset="2"/>
              </a:rPr>
              <a:t> Définition</a:t>
            </a:r>
            <a:endPar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39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39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5" name="Text Box 7"/>
          <p:cNvSpPr txBox="1">
            <a:spLocks noChangeArrowheads="1"/>
          </p:cNvSpPr>
          <p:nvPr/>
        </p:nvSpPr>
        <p:spPr bwMode="auto">
          <a:xfrm>
            <a:off x="767408" y="3475835"/>
            <a:ext cx="11514652" cy="954107"/>
          </a:xfrm>
          <a:prstGeom prst="rect">
            <a:avLst/>
          </a:prstGeom>
          <a:noFill/>
          <a:ln w="9525">
            <a:noFill/>
            <a:miter lim="800000"/>
            <a:headEnd/>
            <a:tailEnd/>
          </a:ln>
        </p:spPr>
        <p:txBody>
          <a:bodyPr wrap="square">
            <a:spAutoFit/>
          </a:bodyPr>
          <a:lstStyle>
            <a:lvl1pPr marL="266700" indent="-266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eaLnBrk="0" hangingPunct="0">
              <a:buClr>
                <a:srgbClr val="33CC33"/>
              </a:buClr>
              <a:buFontTx/>
              <a:buBlip>
                <a:blip r:embed="rId3"/>
              </a:buBlip>
              <a:defRPr/>
            </a:pPr>
            <a:r>
              <a:rPr lang="fr-FR" altLang="fr-FR" sz="2000" b="1" dirty="0">
                <a:ln w="9525">
                  <a:solidFill>
                    <a:schemeClr val="bg1"/>
                  </a:solidFill>
                  <a:prstDash val="solid"/>
                </a:ln>
                <a:solidFill>
                  <a:srgbClr val="0000CC"/>
                </a:solidFill>
                <a:effectLst>
                  <a:outerShdw blurRad="12700" dist="38100" dir="2700000" algn="tl" rotWithShape="0">
                    <a:schemeClr val="accent5">
                      <a:lumMod val="60000"/>
                      <a:lumOff val="40000"/>
                    </a:schemeClr>
                  </a:outerShdw>
                </a:effectLst>
                <a:latin typeface="+mj-lt"/>
                <a:ea typeface="ＭＳ Ｐゴシック" panose="020B0600070205080204" pitchFamily="34" charset="-128"/>
              </a:rPr>
              <a:t> </a:t>
            </a:r>
            <a:r>
              <a:rPr lang="fr-FR" altLang="fr-FR" sz="3600" b="1" dirty="0">
                <a:ln w="9525">
                  <a:solidFill>
                    <a:schemeClr val="bg1"/>
                  </a:solidFill>
                  <a:prstDash val="solid"/>
                </a:ln>
                <a:solidFill>
                  <a:srgbClr val="95C41D"/>
                </a:solidFill>
                <a:effectLst>
                  <a:outerShdw blurRad="12700" dist="38100" dir="2700000" algn="tl" rotWithShape="0">
                    <a:schemeClr val="accent5">
                      <a:lumMod val="60000"/>
                      <a:lumOff val="40000"/>
                    </a:schemeClr>
                  </a:outerShdw>
                </a:effectLst>
              </a:rPr>
              <a:t>83%</a:t>
            </a:r>
            <a:r>
              <a:rPr lang="fr-FR" altLang="ja-JP" sz="3600" b="1" dirty="0">
                <a:ln w="9525">
                  <a:solidFill>
                    <a:schemeClr val="bg1"/>
                  </a:solidFill>
                  <a:prstDash val="solid"/>
                </a:ln>
                <a:solidFill>
                  <a:srgbClr val="95C41D"/>
                </a:solidFill>
                <a:effectLst>
                  <a:outerShdw blurRad="12700" dist="38100" dir="2700000" algn="tl" rotWithShape="0">
                    <a:schemeClr val="accent5">
                      <a:lumMod val="60000"/>
                      <a:lumOff val="40000"/>
                    </a:schemeClr>
                  </a:outerShdw>
                </a:effectLst>
                <a:sym typeface="Wingdings" panose="05000000000000000000" pitchFamily="2" charset="2"/>
              </a:rPr>
              <a:t> </a:t>
            </a:r>
            <a:r>
              <a:rPr lang="fr-FR" altLang="fr-FR" sz="2000" dirty="0">
                <a:solidFill>
                  <a:srgbClr val="000099"/>
                </a:solidFill>
                <a:latin typeface="+mj-lt"/>
                <a:ea typeface="ＭＳ Ｐゴシック" panose="020B0600070205080204" pitchFamily="34" charset="-128"/>
              </a:rPr>
              <a:t>des patients atteints de cancer qui utilisent l’homéopathie en soins oncologiques de support sont </a:t>
            </a:r>
            <a:r>
              <a:rPr lang="fr-FR" altLang="fr-FR" sz="2000" b="1" dirty="0">
                <a:solidFill>
                  <a:srgbClr val="95C41D"/>
                </a:solidFill>
                <a:latin typeface="Arial"/>
                <a:ea typeface="ＭＳ Ｐゴシック" panose="020B0600070205080204" pitchFamily="34" charset="-128"/>
              </a:rPr>
              <a:t>satisfaits de cette prise en charge </a:t>
            </a:r>
            <a:r>
              <a:rPr lang="fr-FR" altLang="ja-JP" sz="2000" baseline="30000" dirty="0">
                <a:solidFill>
                  <a:srgbClr val="000099"/>
                </a:solidFill>
                <a:latin typeface="+mj-lt"/>
                <a:ea typeface="ＭＳ Ｐゴシック" panose="020B0600070205080204" pitchFamily="34" charset="-128"/>
              </a:rPr>
              <a:t>(2)</a:t>
            </a:r>
            <a:endParaRPr lang="fr-FR" altLang="fr-FR" sz="2000" baseline="30000" dirty="0">
              <a:solidFill>
                <a:srgbClr val="000099"/>
              </a:solidFill>
              <a:latin typeface="+mj-lt"/>
            </a:endParaRPr>
          </a:p>
        </p:txBody>
      </p:sp>
      <p:sp>
        <p:nvSpPr>
          <p:cNvPr id="2" name="Text Box 7"/>
          <p:cNvSpPr txBox="1">
            <a:spLocks noChangeArrowheads="1"/>
          </p:cNvSpPr>
          <p:nvPr/>
        </p:nvSpPr>
        <p:spPr bwMode="auto">
          <a:xfrm>
            <a:off x="767408" y="1584356"/>
            <a:ext cx="9865096" cy="1815882"/>
          </a:xfrm>
          <a:prstGeom prst="rect">
            <a:avLst/>
          </a:prstGeom>
          <a:noFill/>
          <a:ln w="9525">
            <a:noFill/>
            <a:miter lim="800000"/>
            <a:headEnd/>
            <a:tailEnd/>
          </a:ln>
        </p:spPr>
        <p:txBody>
          <a:bodyPr wrap="square">
            <a:spAutoFit/>
          </a:bodyPr>
          <a:lstStyle>
            <a:lvl1pPr marL="266700" indent="-266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eaLnBrk="0" hangingPunct="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En France, </a:t>
            </a:r>
            <a:r>
              <a:rPr lang="fr-FR" altLang="fr-FR" sz="36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mj-lt"/>
              </a:rPr>
              <a:t>1</a:t>
            </a:r>
            <a:r>
              <a:rPr lang="fr-FR" altLang="fr-FR" sz="3600" b="1" dirty="0">
                <a:ln w="9525">
                  <a:solidFill>
                    <a:srgbClr val="FFFFFF"/>
                  </a:solidFill>
                  <a:prstDash val="solid"/>
                </a:ln>
                <a:solidFill>
                  <a:srgbClr val="AAE2CA"/>
                </a:solidFill>
                <a:effectLst>
                  <a:outerShdw blurRad="12700" dist="38100" dir="2700000" algn="tl" rotWithShape="0">
                    <a:srgbClr val="AAE2CA">
                      <a:lumMod val="60000"/>
                      <a:lumOff val="40000"/>
                    </a:srgbClr>
                  </a:outerShdw>
                </a:effectLst>
                <a:latin typeface="+mj-lt"/>
              </a:rPr>
              <a:t> </a:t>
            </a:r>
            <a:r>
              <a:rPr lang="fr-FR" altLang="ja-JP" sz="2000" b="1" dirty="0">
                <a:solidFill>
                  <a:srgbClr val="95C41D"/>
                </a:solidFill>
                <a:latin typeface="+mj-lt"/>
                <a:ea typeface="ＭＳ Ｐゴシック" panose="020B0600070205080204" pitchFamily="34" charset="-128"/>
              </a:rPr>
              <a:t>patient sur</a:t>
            </a:r>
            <a:r>
              <a:rPr lang="fr-FR" altLang="ja-JP" sz="3600" dirty="0">
                <a:solidFill>
                  <a:srgbClr val="95C41D"/>
                </a:solidFill>
                <a:latin typeface="+mj-lt"/>
                <a:ea typeface="ＭＳ Ｐゴシック" panose="020B0600070205080204" pitchFamily="34" charset="-128"/>
              </a:rPr>
              <a:t> </a:t>
            </a:r>
            <a:r>
              <a:rPr lang="fr-FR" altLang="fr-FR" sz="36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mj-lt"/>
              </a:rPr>
              <a:t>2 </a:t>
            </a:r>
            <a:r>
              <a:rPr lang="fr-FR" altLang="ja-JP" sz="2000" dirty="0">
                <a:solidFill>
                  <a:srgbClr val="95C41D"/>
                </a:solidFill>
                <a:latin typeface="Arial"/>
                <a:ea typeface="ＭＳ Ｐゴシック" panose="020B0600070205080204" pitchFamily="34" charset="-128"/>
              </a:rPr>
              <a:t>(</a:t>
            </a:r>
            <a:r>
              <a:rPr lang="fr-FR" altLang="ja-JP" sz="2000" b="1" dirty="0">
                <a:solidFill>
                  <a:srgbClr val="95C41D"/>
                </a:solidFill>
                <a:latin typeface="Arial"/>
                <a:ea typeface="ＭＳ Ｐゴシック" panose="020B0600070205080204" pitchFamily="34" charset="-128"/>
              </a:rPr>
              <a:t>58%</a:t>
            </a:r>
            <a:r>
              <a:rPr lang="fr-FR" altLang="ja-JP" sz="2000" dirty="0">
                <a:solidFill>
                  <a:srgbClr val="95C41D"/>
                </a:solidFill>
                <a:latin typeface="Arial"/>
                <a:ea typeface="ＭＳ Ｐゴシック" panose="020B0600070205080204" pitchFamily="34" charset="-128"/>
              </a:rPr>
              <a:t>) </a:t>
            </a:r>
            <a:r>
              <a:rPr lang="fr-FR" altLang="fr-FR" sz="2000" dirty="0">
                <a:solidFill>
                  <a:srgbClr val="000099"/>
                </a:solidFill>
                <a:latin typeface="+mj-lt"/>
                <a:ea typeface="ＭＳ Ｐゴシック" panose="020B0600070205080204" pitchFamily="34" charset="-128"/>
              </a:rPr>
              <a:t>utilisant des médecines complémentaires prend de l’homéopathie </a:t>
            </a:r>
            <a:r>
              <a:rPr lang="fr-FR" altLang="fr-FR" sz="2000" baseline="30000" dirty="0">
                <a:solidFill>
                  <a:srgbClr val="000099"/>
                </a:solidFill>
                <a:latin typeface="+mj-lt"/>
                <a:ea typeface="ＭＳ Ｐゴシック" panose="020B0600070205080204" pitchFamily="34" charset="-128"/>
              </a:rPr>
              <a:t>(1)</a:t>
            </a:r>
            <a:endParaRPr lang="fr-FR" altLang="fr-FR" sz="2000" dirty="0">
              <a:solidFill>
                <a:srgbClr val="000099"/>
              </a:solidFill>
              <a:latin typeface="+mj-lt"/>
              <a:ea typeface="ＭＳ Ｐゴシック" panose="020B0600070205080204" pitchFamily="34" charset="-128"/>
            </a:endParaRPr>
          </a:p>
          <a:p>
            <a:pPr marL="811213" indent="-454025" eaLnBrk="0" hangingPunct="0">
              <a:buClr>
                <a:srgbClr val="92D050"/>
              </a:buClr>
              <a:defRPr/>
            </a:pPr>
            <a:r>
              <a:rPr kumimoji="0" lang="fr-FR" altLang="fr-FR" sz="28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rPr>
              <a:t>L’homéopathie =</a:t>
            </a:r>
            <a:r>
              <a:rPr lang="fr-FR" altLang="fr-FR" sz="2000" b="1" dirty="0">
                <a:solidFill>
                  <a:srgbClr val="95C41D"/>
                </a:solidFill>
                <a:latin typeface="+mj-lt"/>
                <a:ea typeface="ＭＳ Ｐゴシック" panose="020B0600070205080204" pitchFamily="34" charset="-128"/>
              </a:rPr>
              <a:t> </a:t>
            </a:r>
            <a:r>
              <a:rPr lang="fr-FR" altLang="fr-FR" sz="36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Tahoma" panose="020B0604030504040204" pitchFamily="34" charset="0"/>
              </a:rPr>
              <a:t>1</a:t>
            </a:r>
            <a:r>
              <a:rPr lang="fr-FR" altLang="fr-FR" sz="3600" b="1" baseline="30000"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Tahoma" panose="020B0604030504040204" pitchFamily="34" charset="0"/>
              </a:rPr>
              <a:t>ère</a:t>
            </a:r>
            <a:r>
              <a:rPr lang="fr-FR" altLang="fr-FR" sz="20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Tahoma" panose="020B0604030504040204" pitchFamily="34" charset="0"/>
              </a:rPr>
              <a:t> </a:t>
            </a:r>
            <a:r>
              <a:rPr lang="fr-FR" altLang="fr-FR" sz="2000" b="1" dirty="0">
                <a:solidFill>
                  <a:srgbClr val="95C41D"/>
                </a:solidFill>
                <a:latin typeface="+mj-lt"/>
                <a:ea typeface="ＭＳ Ｐゴシック" panose="020B0600070205080204" pitchFamily="34" charset="-128"/>
              </a:rPr>
              <a:t>médecine complémentaire </a:t>
            </a:r>
            <a:r>
              <a:rPr lang="fr-FR" altLang="fr-FR" sz="2000" dirty="0">
                <a:solidFill>
                  <a:srgbClr val="000099"/>
                </a:solidFill>
                <a:latin typeface="+mj-lt"/>
                <a:ea typeface="ＭＳ Ｐゴシック" panose="020B0600070205080204" pitchFamily="34" charset="-128"/>
              </a:rPr>
              <a:t>utilisée par les patients atteints de cancer </a:t>
            </a:r>
            <a:endParaRPr lang="fr-FR" altLang="fr-FR" sz="2000" baseline="30000" dirty="0">
              <a:solidFill>
                <a:srgbClr val="000099"/>
              </a:solidFill>
              <a:latin typeface="+mj-lt"/>
              <a:ea typeface="ＭＳ Ｐゴシック" panose="020B0600070205080204" pitchFamily="34" charset="-128"/>
            </a:endParaRPr>
          </a:p>
        </p:txBody>
      </p:sp>
      <p:sp>
        <p:nvSpPr>
          <p:cNvPr id="3" name="Text Box 7"/>
          <p:cNvSpPr txBox="1">
            <a:spLocks noChangeArrowheads="1"/>
          </p:cNvSpPr>
          <p:nvPr/>
        </p:nvSpPr>
        <p:spPr bwMode="auto">
          <a:xfrm>
            <a:off x="1136846" y="4309110"/>
            <a:ext cx="11145214" cy="737574"/>
          </a:xfrm>
          <a:prstGeom prst="rect">
            <a:avLst/>
          </a:prstGeom>
          <a:noFill/>
          <a:ln w="9525">
            <a:noFill/>
            <a:miter lim="800000"/>
            <a:headEnd/>
            <a:tailEnd/>
          </a:ln>
        </p:spPr>
        <p:txBody>
          <a:bodyPr>
            <a:spAutoFit/>
          </a:bodyPr>
          <a:lstStyle>
            <a:lvl1pPr marL="266700" indent="-266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0" hangingPunct="0">
              <a:lnSpc>
                <a:spcPct val="130000"/>
              </a:lnSpc>
              <a:buClr>
                <a:srgbClr val="33CC33"/>
              </a:buClr>
              <a:defRPr/>
            </a:pPr>
            <a:r>
              <a:rPr kumimoji="0" lang="fr-FR" altLang="fr-FR" sz="2800" b="0" i="0" u="none" strike="noStrike" kern="1200" cap="none" spc="0" normalizeH="0" baseline="0" noProof="0" dirty="0">
                <a:ln>
                  <a:noFill/>
                </a:ln>
                <a:solidFill>
                  <a:srgbClr val="95C41D"/>
                </a:solidFill>
                <a:effectLst/>
                <a:uLnTx/>
                <a:uFillTx/>
                <a:latin typeface="+mj-lt"/>
                <a:ea typeface="ＭＳ Ｐゴシック" panose="020B0600070205080204" pitchFamily="34" charset="-128"/>
                <a:cs typeface="Arial" panose="020B0604020202020204" pitchFamily="34" charset="0"/>
                <a:sym typeface="Wingdings" panose="05000000000000000000" pitchFamily="2" charset="2"/>
              </a:rPr>
              <a:t></a:t>
            </a:r>
            <a:r>
              <a:rPr kumimoji="0" lang="fr-FR" altLang="fr-FR" sz="2000" b="0" i="0" u="none" strike="noStrike" kern="1200" cap="none" spc="0" normalizeH="0" baseline="0" noProof="0" dirty="0">
                <a:ln>
                  <a:noFill/>
                </a:ln>
                <a:solidFill>
                  <a:srgbClr val="95C41D"/>
                </a:solidFill>
                <a:effectLst/>
                <a:uLnTx/>
                <a:uFillTx/>
                <a:latin typeface="+mj-lt"/>
                <a:ea typeface="ＭＳ Ｐゴシック" panose="020B0600070205080204" pitchFamily="34" charset="-128"/>
                <a:cs typeface="Arial" panose="020B0604020202020204" pitchFamily="34" charset="0"/>
                <a:sym typeface="Wingdings" panose="05000000000000000000" pitchFamily="2" charset="2"/>
              </a:rPr>
              <a:t> </a:t>
            </a:r>
            <a:r>
              <a:rPr lang="fr-FR" altLang="ja-JP" sz="2000" dirty="0">
                <a:solidFill>
                  <a:srgbClr val="000099"/>
                </a:solidFill>
                <a:latin typeface="+mj-lt"/>
                <a:ea typeface="ＭＳ Ｐゴシック" panose="020B0600070205080204" pitchFamily="34" charset="-128"/>
              </a:rPr>
              <a:t>symptômes invalidants </a:t>
            </a:r>
            <a:r>
              <a:rPr lang="fr-FR" altLang="ja-JP" sz="1600" dirty="0">
                <a:solidFill>
                  <a:srgbClr val="000099"/>
                </a:solidFill>
                <a:latin typeface="+mj-lt"/>
                <a:ea typeface="ＭＳ Ｐゴシック" panose="020B0600070205080204" pitchFamily="34" charset="-128"/>
              </a:rPr>
              <a:t>(fatigue, douleur, anxiété, diarrhée…) </a:t>
            </a:r>
            <a:r>
              <a:rPr lang="fr-FR" altLang="ja-JP" sz="2000" dirty="0">
                <a:solidFill>
                  <a:srgbClr val="000099"/>
                </a:solidFill>
                <a:latin typeface="+mj-lt"/>
                <a:ea typeface="ＭＳ Ｐゴシック" panose="020B0600070205080204" pitchFamily="34" charset="-128"/>
              </a:rPr>
              <a:t>améliorés dans </a:t>
            </a:r>
            <a:r>
              <a:rPr kumimoji="0" lang="fr-FR" altLang="fr-FR" sz="3600" b="1" i="0" u="none" strike="noStrike" kern="1200" cap="none" spc="0" normalizeH="0" baseline="0" noProof="0"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uLnTx/>
                <a:uFillTx/>
                <a:latin typeface="+mj-lt"/>
                <a:ea typeface="+mn-ea"/>
                <a:cs typeface="Arial" panose="020B0604020202020204" pitchFamily="34" charset="0"/>
              </a:rPr>
              <a:t>80%</a:t>
            </a:r>
            <a:r>
              <a:rPr lang="fr-FR" altLang="ja-JP" sz="2000" dirty="0">
                <a:solidFill>
                  <a:srgbClr val="000099"/>
                </a:solidFill>
                <a:latin typeface="+mj-lt"/>
                <a:ea typeface="ＭＳ Ｐゴシック" panose="020B0600070205080204" pitchFamily="34" charset="-128"/>
              </a:rPr>
              <a:t> des cas</a:t>
            </a:r>
            <a:r>
              <a:rPr lang="fr-FR" altLang="ja-JP" sz="2000" baseline="30000" dirty="0">
                <a:solidFill>
                  <a:srgbClr val="000099"/>
                </a:solidFill>
                <a:latin typeface="+mj-lt"/>
                <a:ea typeface="ＭＳ Ｐゴシック" panose="020B0600070205080204" pitchFamily="34" charset="-128"/>
              </a:rPr>
              <a:t> (2)</a:t>
            </a:r>
            <a:r>
              <a:rPr lang="fr-FR" altLang="ja-JP" sz="2000" dirty="0">
                <a:solidFill>
                  <a:srgbClr val="000099"/>
                </a:solidFill>
                <a:latin typeface="+mj-lt"/>
                <a:ea typeface="ＭＳ Ｐゴシック" panose="020B0600070205080204" pitchFamily="34" charset="-128"/>
              </a:rPr>
              <a:t>  </a:t>
            </a:r>
          </a:p>
        </p:txBody>
      </p:sp>
      <p:sp>
        <p:nvSpPr>
          <p:cNvPr id="161796" name="Text Box 4"/>
          <p:cNvSpPr txBox="1">
            <a:spLocks noChangeArrowheads="1"/>
          </p:cNvSpPr>
          <p:nvPr/>
        </p:nvSpPr>
        <p:spPr bwMode="auto">
          <a:xfrm>
            <a:off x="192088" y="5995988"/>
            <a:ext cx="1029017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50000"/>
              </a:spcBef>
            </a:pPr>
            <a:r>
              <a:rPr lang="fr-FR" altLang="fr-FR" sz="1000" i="1" dirty="0">
                <a:ea typeface="ＭＳ Ｐゴシック" panose="020B0600070205080204" pitchFamily="34" charset="-128"/>
              </a:rPr>
              <a:t>(1) </a:t>
            </a:r>
            <a:r>
              <a:rPr lang="fr-FR" altLang="fr-FR" sz="1000" i="1" dirty="0">
                <a:latin typeface="Arial" panose="020B0604020202020204" pitchFamily="34" charset="0"/>
              </a:rPr>
              <a:t>Rapport VICAN 5. « La vie cinq ans après un diagnostic de cancer ». Institut National du Cancer, juin 2018.</a:t>
            </a:r>
            <a:endParaRPr lang="fr-FR" altLang="fr-FR" sz="1000" i="1" dirty="0">
              <a:ea typeface="ＭＳ Ｐゴシック" panose="020B0600070205080204" pitchFamily="34" charset="-128"/>
            </a:endParaRPr>
          </a:p>
          <a:p>
            <a:pPr>
              <a:spcBef>
                <a:spcPct val="50000"/>
              </a:spcBef>
            </a:pPr>
            <a:r>
              <a:rPr lang="fr-FR" altLang="zh-TW" sz="1000" i="1" dirty="0">
                <a:ea typeface="PMingLiU" panose="02020500000000000000" pitchFamily="18" charset="-120"/>
              </a:rPr>
              <a:t>(2) </a:t>
            </a:r>
            <a:r>
              <a:rPr lang="en-US" sz="1000" i="1" dirty="0">
                <a:ea typeface="PMingLiU" panose="02020500000000000000" pitchFamily="18" charset="-120"/>
              </a:rPr>
              <a:t>Bagot JL, Legrand A, </a:t>
            </a:r>
            <a:r>
              <a:rPr lang="en-US" sz="1000" i="1" dirty="0" err="1">
                <a:ea typeface="PMingLiU" panose="02020500000000000000" pitchFamily="18" charset="-120"/>
              </a:rPr>
              <a:t>Theunissen</a:t>
            </a:r>
            <a:r>
              <a:rPr lang="en-US" sz="1000" i="1" dirty="0">
                <a:ea typeface="PMingLiU" panose="02020500000000000000" pitchFamily="18" charset="-120"/>
              </a:rPr>
              <a:t> I. Use of Homeopathy in Integrative Oncology in Strasbourg, France: Multi-center Cross-Sectional Descriptive Study of Patients Undergoing Cancer Treatment. </a:t>
            </a:r>
            <a:r>
              <a:rPr lang="fr-FR" sz="1000" i="1" dirty="0" err="1">
                <a:ea typeface="PMingLiU" panose="02020500000000000000" pitchFamily="18" charset="-120"/>
              </a:rPr>
              <a:t>Homeopathy</a:t>
            </a:r>
            <a:r>
              <a:rPr lang="fr-FR" sz="1000" i="1" dirty="0">
                <a:ea typeface="PMingLiU" panose="02020500000000000000" pitchFamily="18" charset="-120"/>
              </a:rPr>
              <a:t>. 2021 Mar 4.</a:t>
            </a:r>
            <a:r>
              <a:rPr lang="fr-FR" altLang="zh-TW" sz="1000" i="1" dirty="0">
                <a:ea typeface="PMingLiU" panose="02020500000000000000" pitchFamily="18" charset="-120"/>
              </a:rPr>
              <a:t> </a:t>
            </a:r>
          </a:p>
        </p:txBody>
      </p:sp>
      <p:sp>
        <p:nvSpPr>
          <p:cNvPr id="8" name="ZoneTexte 7">
            <a:extLst>
              <a:ext uri="{FF2B5EF4-FFF2-40B4-BE49-F238E27FC236}">
                <a16:creationId xmlns:a16="http://schemas.microsoft.com/office/drawing/2014/main" id="{383DF130-871E-4DDB-A0F0-083820B9F5D8}"/>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2.2. Soins de support</a:t>
            </a:r>
          </a:p>
        </p:txBody>
      </p:sp>
      <p:sp>
        <p:nvSpPr>
          <p:cNvPr id="9" name="Text Box 50">
            <a:extLst>
              <a:ext uri="{FF2B5EF4-FFF2-40B4-BE49-F238E27FC236}">
                <a16:creationId xmlns:a16="http://schemas.microsoft.com/office/drawing/2014/main" id="{5314143D-FFA9-47BA-92E6-727D0D2C2D4E}"/>
              </a:ext>
            </a:extLst>
          </p:cNvPr>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
                <a:srgbClr val="62C400"/>
              </a:buClr>
              <a:buSzTx/>
              <a:buFont typeface="Wingdings" panose="05000000000000000000" pitchFamily="2" charset="2"/>
              <a:buNone/>
              <a:tabLst/>
              <a:defRPr/>
            </a:pPr>
            <a:r>
              <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sym typeface="Wingdings" panose="05000000000000000000" pitchFamily="2" charset="2"/>
              </a:rPr>
              <a:t> Quelques chiffres : les patients</a:t>
            </a:r>
            <a:endPar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endParaRPr>
          </a:p>
        </p:txBody>
      </p:sp>
      <p:sp>
        <p:nvSpPr>
          <p:cNvPr id="10" name="Text Box 7">
            <a:extLst>
              <a:ext uri="{FF2B5EF4-FFF2-40B4-BE49-F238E27FC236}">
                <a16:creationId xmlns:a16="http://schemas.microsoft.com/office/drawing/2014/main" id="{6C88859D-8ADB-44D6-8E99-B8C46584BD87}"/>
              </a:ext>
            </a:extLst>
          </p:cNvPr>
          <p:cNvSpPr txBox="1">
            <a:spLocks noChangeArrowheads="1"/>
          </p:cNvSpPr>
          <p:nvPr/>
        </p:nvSpPr>
        <p:spPr bwMode="auto">
          <a:xfrm>
            <a:off x="1136846" y="5077115"/>
            <a:ext cx="11145214" cy="737574"/>
          </a:xfrm>
          <a:prstGeom prst="rect">
            <a:avLst/>
          </a:prstGeom>
          <a:noFill/>
          <a:ln w="9525">
            <a:noFill/>
            <a:miter lim="800000"/>
            <a:headEnd/>
            <a:tailEnd/>
          </a:ln>
        </p:spPr>
        <p:txBody>
          <a:bodyPr>
            <a:spAutoFit/>
          </a:bodyPr>
          <a:lstStyle>
            <a:lvl1pPr marL="266700" indent="-2667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eaLnBrk="0" hangingPunct="0">
              <a:lnSpc>
                <a:spcPct val="130000"/>
              </a:lnSpc>
              <a:buClr>
                <a:srgbClr val="33CC33"/>
              </a:buClr>
              <a:defRPr/>
            </a:pPr>
            <a:r>
              <a:rPr kumimoji="0" lang="fr-FR" altLang="fr-FR" sz="2800" b="0" i="0" u="none" strike="noStrike" kern="1200" cap="none" spc="0" normalizeH="0" baseline="0" noProof="0" dirty="0">
                <a:ln>
                  <a:noFill/>
                </a:ln>
                <a:solidFill>
                  <a:srgbClr val="95C41D"/>
                </a:solidFill>
                <a:effectLst/>
                <a:uLnTx/>
                <a:uFillTx/>
                <a:latin typeface="+mj-lt"/>
                <a:ea typeface="ＭＳ Ｐゴシック" panose="020B0600070205080204" pitchFamily="34" charset="-128"/>
                <a:cs typeface="Arial" panose="020B0604020202020204" pitchFamily="34" charset="0"/>
                <a:sym typeface="Wingdings" panose="05000000000000000000" pitchFamily="2" charset="2"/>
              </a:rPr>
              <a:t></a:t>
            </a:r>
            <a:r>
              <a:rPr kumimoji="0" lang="fr-FR" altLang="fr-FR" sz="2000" b="0" i="0" u="none" strike="noStrike" kern="1200" cap="none" spc="0" normalizeH="0" baseline="0" noProof="0" dirty="0">
                <a:ln>
                  <a:noFill/>
                </a:ln>
                <a:solidFill>
                  <a:srgbClr val="95C41D"/>
                </a:solidFill>
                <a:effectLst/>
                <a:uLnTx/>
                <a:uFillTx/>
                <a:latin typeface="+mj-lt"/>
                <a:ea typeface="ＭＳ Ｐゴシック" panose="020B0600070205080204" pitchFamily="34" charset="-128"/>
                <a:cs typeface="Arial" panose="020B0604020202020204" pitchFamily="34" charset="0"/>
                <a:sym typeface="Wingdings" panose="05000000000000000000" pitchFamily="2" charset="2"/>
              </a:rPr>
              <a:t> </a:t>
            </a:r>
            <a:r>
              <a:rPr kumimoji="0" lang="fr-FR" altLang="fr-FR" sz="3600" b="1" i="0" u="none" strike="noStrike" kern="1200" cap="none" spc="0" normalizeH="0" baseline="0" noProof="0"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uLnTx/>
                <a:uFillTx/>
                <a:latin typeface="+mj-lt"/>
                <a:ea typeface="+mn-ea"/>
                <a:cs typeface="Arial" panose="020B0604020202020204" pitchFamily="34" charset="0"/>
              </a:rPr>
              <a:t>65%</a:t>
            </a:r>
            <a:r>
              <a:rPr lang="fr-FR" altLang="ja-JP" sz="2000" dirty="0">
                <a:solidFill>
                  <a:srgbClr val="000099"/>
                </a:solidFill>
                <a:latin typeface="+mj-lt"/>
                <a:ea typeface="ＭＳ Ｐゴシック" panose="020B0600070205080204" pitchFamily="34" charset="-128"/>
              </a:rPr>
              <a:t> des patients n’avaient jamais utilisé d’homéopathie avant leur cancer </a:t>
            </a:r>
            <a:r>
              <a:rPr lang="fr-FR" altLang="ja-JP" sz="2000" baseline="30000" dirty="0">
                <a:solidFill>
                  <a:srgbClr val="000099"/>
                </a:solidFill>
                <a:latin typeface="+mj-lt"/>
                <a:ea typeface="ＭＳ Ｐゴシック" panose="020B0600070205080204" pitchFamily="34" charset="-128"/>
              </a:rPr>
              <a:t>(2)</a:t>
            </a:r>
            <a:r>
              <a:rPr lang="fr-FR" altLang="ja-JP" sz="2000" dirty="0">
                <a:solidFill>
                  <a:srgbClr val="000099"/>
                </a:solidFill>
                <a:latin typeface="+mj-lt"/>
                <a:ea typeface="ＭＳ Ｐゴシック" panose="020B0600070205080204" pitchFamily="34" charset="-128"/>
              </a:rPr>
              <a:t>  </a:t>
            </a:r>
          </a:p>
        </p:txBody>
      </p:sp>
    </p:spTree>
    <p:extLst>
      <p:ext uri="{BB962C8B-B14F-4D97-AF65-F5344CB8AC3E}">
        <p14:creationId xmlns:p14="http://schemas.microsoft.com/office/powerpoint/2010/main" val="150865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5" grpId="0"/>
      <p:bldP spid="2" grpId="0"/>
      <p:bldP spid="3"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 Box 4"/>
          <p:cNvSpPr txBox="1">
            <a:spLocks noChangeArrowheads="1"/>
          </p:cNvSpPr>
          <p:nvPr/>
        </p:nvSpPr>
        <p:spPr bwMode="auto">
          <a:xfrm>
            <a:off x="263524" y="6308725"/>
            <a:ext cx="1058500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50000"/>
              </a:spcBef>
            </a:pPr>
            <a:r>
              <a:rPr lang="fr-FR" altLang="fr-FR" sz="1000" i="1" dirty="0">
                <a:ea typeface="ＭＳ Ｐゴシック" panose="020B0600070205080204" pitchFamily="34" charset="-128"/>
              </a:rPr>
              <a:t>(1) </a:t>
            </a:r>
            <a:r>
              <a:rPr lang="en-US" altLang="fr-FR" sz="1000" i="1" dirty="0">
                <a:ea typeface="ＭＳ Ｐゴシック" panose="020B0600070205080204" pitchFamily="34" charset="-128"/>
              </a:rPr>
              <a:t>Bagot, J.L., </a:t>
            </a:r>
            <a:r>
              <a:rPr lang="en-US" altLang="fr-FR" sz="1000" i="1" dirty="0" err="1">
                <a:ea typeface="ＭＳ Ｐゴシック" panose="020B0600070205080204" pitchFamily="34" charset="-128"/>
              </a:rPr>
              <a:t>Theunissen</a:t>
            </a:r>
            <a:r>
              <a:rPr lang="en-US" altLang="fr-FR" sz="1000" i="1" dirty="0">
                <a:ea typeface="ＭＳ Ｐゴシック" panose="020B0600070205080204" pitchFamily="34" charset="-128"/>
              </a:rPr>
              <a:t>, I. &amp; </a:t>
            </a:r>
            <a:r>
              <a:rPr lang="en-US" altLang="fr-FR" sz="1000" i="1" dirty="0" err="1">
                <a:ea typeface="ＭＳ Ｐゴシック" panose="020B0600070205080204" pitchFamily="34" charset="-128"/>
              </a:rPr>
              <a:t>Serral</a:t>
            </a:r>
            <a:r>
              <a:rPr lang="en-US" altLang="fr-FR" sz="1000" i="1" dirty="0">
                <a:ea typeface="ＭＳ Ｐゴシック" panose="020B0600070205080204" pitchFamily="34" charset="-128"/>
              </a:rPr>
              <a:t>, A. Perceptions of homeopathy in supportive cancer care among oncologists and general practitioners in France. Support Care Cancer (2021). </a:t>
            </a:r>
            <a:endParaRPr lang="fr-FR" altLang="fr-FR" sz="1000" i="1" dirty="0">
              <a:ea typeface="ＭＳ Ｐゴシック" panose="020B0600070205080204" pitchFamily="34" charset="-128"/>
            </a:endParaRPr>
          </a:p>
        </p:txBody>
      </p:sp>
      <p:sp>
        <p:nvSpPr>
          <p:cNvPr id="8" name="ZoneTexte 7">
            <a:extLst>
              <a:ext uri="{FF2B5EF4-FFF2-40B4-BE49-F238E27FC236}">
                <a16:creationId xmlns:a16="http://schemas.microsoft.com/office/drawing/2014/main" id="{DC5F0909-A6E1-4DE8-90CD-932117540D38}"/>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2.2. Soins de support</a:t>
            </a:r>
          </a:p>
        </p:txBody>
      </p:sp>
      <p:sp>
        <p:nvSpPr>
          <p:cNvPr id="9" name="Text Box 50">
            <a:extLst>
              <a:ext uri="{FF2B5EF4-FFF2-40B4-BE49-F238E27FC236}">
                <a16:creationId xmlns:a16="http://schemas.microsoft.com/office/drawing/2014/main" id="{98A0CF5B-9894-43E4-A600-69306B752CCE}"/>
              </a:ext>
            </a:extLst>
          </p:cNvPr>
          <p:cNvSpPr txBox="1">
            <a:spLocks noChangeArrowheads="1"/>
          </p:cNvSpPr>
          <p:nvPr/>
        </p:nvSpPr>
        <p:spPr bwMode="auto">
          <a:xfrm>
            <a:off x="2390654" y="997147"/>
            <a:ext cx="94659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
                <a:srgbClr val="62C400"/>
              </a:buClr>
              <a:buSzTx/>
              <a:buFont typeface="Wingdings" panose="05000000000000000000" pitchFamily="2" charset="2"/>
              <a:buNone/>
              <a:tabLst/>
              <a:defRPr/>
            </a:pPr>
            <a:r>
              <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sym typeface="Wingdings" panose="05000000000000000000" pitchFamily="2" charset="2"/>
              </a:rPr>
              <a:t> Quelques chiffres : les oncologues et médecins généralistes</a:t>
            </a:r>
            <a:endPar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endParaRPr>
          </a:p>
        </p:txBody>
      </p:sp>
      <p:sp>
        <p:nvSpPr>
          <p:cNvPr id="12" name="Text Box 11">
            <a:extLst>
              <a:ext uri="{FF2B5EF4-FFF2-40B4-BE49-F238E27FC236}">
                <a16:creationId xmlns:a16="http://schemas.microsoft.com/office/drawing/2014/main" id="{FA62D143-6431-49ED-BCFD-BD90D0554C20}"/>
              </a:ext>
            </a:extLst>
          </p:cNvPr>
          <p:cNvSpPr txBox="1">
            <a:spLocks noChangeArrowheads="1"/>
          </p:cNvSpPr>
          <p:nvPr/>
        </p:nvSpPr>
        <p:spPr bwMode="auto">
          <a:xfrm>
            <a:off x="267381" y="1664804"/>
            <a:ext cx="12241187" cy="400110"/>
          </a:xfrm>
          <a:prstGeom prst="rect">
            <a:avLst/>
          </a:prstGeom>
          <a:noFill/>
          <a:ln>
            <a:noFill/>
          </a:ln>
          <a:effectLst/>
        </p:spPr>
        <p:txBody>
          <a:bodyPr wrap="square">
            <a:spAutoFit/>
          </a:bodyPr>
          <a:lstStyle/>
          <a:p>
            <a:pPr marL="342900" indent="-342900">
              <a:spcBef>
                <a:spcPct val="50000"/>
              </a:spcBef>
              <a:buClr>
                <a:srgbClr val="5CD65C"/>
              </a:buClr>
              <a:buFontTx/>
              <a:buBlip>
                <a:blip r:embed="rId3"/>
              </a:buBlip>
              <a:defRPr/>
            </a:pPr>
            <a:r>
              <a:rPr lang="fr-FR" altLang="fr-FR" sz="2000" dirty="0">
                <a:solidFill>
                  <a:srgbClr val="000099"/>
                </a:solidFill>
                <a:latin typeface="+mj-lt"/>
                <a:ea typeface="ＭＳ Ｐゴシック" panose="020B0600070205080204" pitchFamily="34" charset="-128"/>
              </a:rPr>
              <a:t> Soins de support et homéopathie : </a:t>
            </a:r>
            <a:r>
              <a:rPr lang="fr-FR" altLang="fr-FR" sz="2000" b="1" dirty="0">
                <a:solidFill>
                  <a:srgbClr val="95C41D"/>
                </a:solidFill>
                <a:latin typeface="+mj-lt"/>
                <a:ea typeface="ＭＳ Ｐゴシック" panose="020B0600070205080204" pitchFamily="34" charset="-128"/>
              </a:rPr>
              <a:t>perception positive </a:t>
            </a:r>
            <a:r>
              <a:rPr lang="fr-FR" altLang="fr-FR" sz="2000" dirty="0">
                <a:solidFill>
                  <a:srgbClr val="000099"/>
                </a:solidFill>
                <a:latin typeface="+mj-lt"/>
                <a:ea typeface="ＭＳ Ｐゴシック" panose="020B0600070205080204" pitchFamily="34" charset="-128"/>
              </a:rPr>
              <a:t>des oncologues et médecins généralistes</a:t>
            </a:r>
            <a:r>
              <a:rPr lang="fr-FR" altLang="fr-FR" sz="2000" baseline="30000" dirty="0">
                <a:solidFill>
                  <a:srgbClr val="000099"/>
                </a:solidFill>
                <a:latin typeface="+mj-lt"/>
                <a:ea typeface="ＭＳ Ｐゴシック" panose="020B0600070205080204" pitchFamily="34" charset="-128"/>
              </a:rPr>
              <a:t>(1)</a:t>
            </a:r>
            <a:endParaRPr lang="fr-FR" altLang="fr-FR" sz="2000" dirty="0">
              <a:solidFill>
                <a:srgbClr val="000099"/>
              </a:solidFill>
              <a:latin typeface="+mj-lt"/>
              <a:ea typeface="ＭＳ Ｐゴシック" panose="020B0600070205080204" pitchFamily="34" charset="-128"/>
            </a:endParaRPr>
          </a:p>
        </p:txBody>
      </p:sp>
      <p:sp>
        <p:nvSpPr>
          <p:cNvPr id="18" name="Text Box 13">
            <a:extLst>
              <a:ext uri="{FF2B5EF4-FFF2-40B4-BE49-F238E27FC236}">
                <a16:creationId xmlns:a16="http://schemas.microsoft.com/office/drawing/2014/main" id="{5CFD1E4A-7397-4758-8C8C-9D149AD9406D}"/>
              </a:ext>
            </a:extLst>
          </p:cNvPr>
          <p:cNvSpPr txBox="1">
            <a:spLocks noChangeArrowheads="1"/>
          </p:cNvSpPr>
          <p:nvPr/>
        </p:nvSpPr>
        <p:spPr bwMode="auto">
          <a:xfrm>
            <a:off x="731577" y="4989946"/>
            <a:ext cx="10025233" cy="954107"/>
          </a:xfrm>
          <a:prstGeom prst="rect">
            <a:avLst/>
          </a:prstGeom>
          <a:noFill/>
          <a:ln>
            <a:noFill/>
          </a:ln>
          <a:effectLst/>
        </p:spPr>
        <p:txBody>
          <a:bodyPr wrap="square">
            <a:spAutoFit/>
          </a:bodyPr>
          <a:lstStyle/>
          <a:p>
            <a:pPr marL="542925" indent="-542925">
              <a:spcBef>
                <a:spcPct val="50000"/>
              </a:spcBef>
              <a:defRPr/>
            </a:pPr>
            <a:r>
              <a:rPr kumimoji="0" lang="fr-FR" altLang="fr-FR" sz="32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a:t>
            </a:r>
            <a:r>
              <a:rPr lang="fr-FR" altLang="fr-FR" sz="1800" dirty="0">
                <a:solidFill>
                  <a:srgbClr val="000099"/>
                </a:solidFill>
                <a:latin typeface="+mj-lt"/>
                <a:ea typeface="ＭＳ Ｐゴシック" panose="020B0600070205080204" pitchFamily="34" charset="-128"/>
              </a:rPr>
              <a:t> Près de </a:t>
            </a:r>
            <a:r>
              <a:rPr lang="fr-FR" altLang="fr-FR" sz="36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mj-lt"/>
                <a:ea typeface="Tahoma" panose="020B0604030504040204" pitchFamily="34" charset="0"/>
                <a:cs typeface="Tahoma" panose="020B0604030504040204" pitchFamily="34" charset="0"/>
              </a:rPr>
              <a:t>2/3</a:t>
            </a:r>
            <a:r>
              <a:rPr lang="fr-FR" altLang="fr-FR" sz="1800" dirty="0">
                <a:solidFill>
                  <a:srgbClr val="000099"/>
                </a:solidFill>
                <a:latin typeface="+mj-lt"/>
                <a:ea typeface="ＭＳ Ｐゴシック" panose="020B0600070205080204" pitchFamily="34" charset="-128"/>
              </a:rPr>
              <a:t> </a:t>
            </a:r>
            <a:r>
              <a:rPr lang="fr-FR" altLang="fr-FR" sz="2000" b="1" dirty="0">
                <a:solidFill>
                  <a:srgbClr val="95C41D"/>
                </a:solidFill>
                <a:latin typeface="Arial" panose="020B0604020202020204" pitchFamily="34" charset="0"/>
                <a:ea typeface="ＭＳ Ｐゴシック" panose="020B0600070205080204" pitchFamily="34" charset="-128"/>
              </a:rPr>
              <a:t>des MG non homéopathes </a:t>
            </a:r>
            <a:r>
              <a:rPr lang="fr-FR" altLang="ja-JP" sz="2000" dirty="0">
                <a:solidFill>
                  <a:srgbClr val="95C41D"/>
                </a:solidFill>
                <a:latin typeface="Arial" panose="020B0604020202020204" pitchFamily="34" charset="0"/>
                <a:ea typeface="ＭＳ Ｐゴシック" panose="020B0600070205080204" pitchFamily="34" charset="-128"/>
              </a:rPr>
              <a:t>(</a:t>
            </a:r>
            <a:r>
              <a:rPr lang="fr-FR" altLang="ja-JP" sz="2000" b="1" dirty="0">
                <a:solidFill>
                  <a:srgbClr val="95C41D"/>
                </a:solidFill>
                <a:latin typeface="Arial" panose="020B0604020202020204" pitchFamily="34" charset="0"/>
                <a:ea typeface="ＭＳ Ｐゴシック" panose="020B0600070205080204" pitchFamily="34" charset="-128"/>
              </a:rPr>
              <a:t>64%</a:t>
            </a:r>
            <a:r>
              <a:rPr lang="fr-FR" altLang="ja-JP" sz="2000" dirty="0">
                <a:solidFill>
                  <a:srgbClr val="95C41D"/>
                </a:solidFill>
                <a:latin typeface="Arial" panose="020B0604020202020204" pitchFamily="34" charset="0"/>
                <a:ea typeface="ＭＳ Ｐゴシック" panose="020B0600070205080204" pitchFamily="34" charset="-128"/>
              </a:rPr>
              <a:t>) </a:t>
            </a:r>
            <a:r>
              <a:rPr lang="fr-FR" altLang="fr-FR" sz="2000" b="1" dirty="0">
                <a:solidFill>
                  <a:srgbClr val="95C41D"/>
                </a:solidFill>
                <a:latin typeface="Arial" panose="020B0604020202020204" pitchFamily="34" charset="0"/>
                <a:ea typeface="ＭＳ Ｐゴシック" panose="020B0600070205080204" pitchFamily="34" charset="-128"/>
              </a:rPr>
              <a:t>prescrivent</a:t>
            </a:r>
            <a:r>
              <a:rPr lang="fr-FR" altLang="fr-FR" sz="2000" dirty="0">
                <a:solidFill>
                  <a:srgbClr val="000099"/>
                </a:solidFill>
                <a:latin typeface="Arial" panose="020B0604020202020204" pitchFamily="34" charset="0"/>
                <a:ea typeface="ＭＳ Ｐゴシック" panose="020B0600070205080204" pitchFamily="34" charset="-128"/>
              </a:rPr>
              <a:t> des médicaments homéopathiques pour traiter </a:t>
            </a:r>
            <a:r>
              <a:rPr lang="fr-FR" altLang="fr-FR" sz="2000" b="1" dirty="0">
                <a:solidFill>
                  <a:srgbClr val="95C41D"/>
                </a:solidFill>
                <a:latin typeface="Arial" panose="020B0604020202020204" pitchFamily="34" charset="0"/>
                <a:ea typeface="ＭＳ Ｐゴシック" panose="020B0600070205080204" pitchFamily="34" charset="-128"/>
              </a:rPr>
              <a:t>la fatigue, l’anxiété et les nausées.</a:t>
            </a:r>
          </a:p>
        </p:txBody>
      </p:sp>
      <p:sp>
        <p:nvSpPr>
          <p:cNvPr id="3" name="Text Box 11">
            <a:extLst>
              <a:ext uri="{FF2B5EF4-FFF2-40B4-BE49-F238E27FC236}">
                <a16:creationId xmlns:a16="http://schemas.microsoft.com/office/drawing/2014/main" id="{6583095A-A653-43D3-B4A0-C3185EEC923D}"/>
              </a:ext>
            </a:extLst>
          </p:cNvPr>
          <p:cNvSpPr txBox="1">
            <a:spLocks noChangeArrowheads="1"/>
          </p:cNvSpPr>
          <p:nvPr/>
        </p:nvSpPr>
        <p:spPr bwMode="auto">
          <a:xfrm>
            <a:off x="747699" y="2087722"/>
            <a:ext cx="9740914" cy="1015663"/>
          </a:xfrm>
          <a:prstGeom prst="rect">
            <a:avLst/>
          </a:prstGeom>
          <a:noFill/>
          <a:ln>
            <a:noFill/>
          </a:ln>
          <a:effectLst/>
        </p:spPr>
        <p:txBody>
          <a:bodyPr wrap="square">
            <a:spAutoFit/>
          </a:bodyPr>
          <a:lstStyle/>
          <a:p>
            <a:pPr marL="446088" indent="-446088">
              <a:spcBef>
                <a:spcPct val="50000"/>
              </a:spcBef>
              <a:buClr>
                <a:srgbClr val="5CD65C"/>
              </a:buClr>
              <a:defRPr/>
            </a:pPr>
            <a:r>
              <a:rPr kumimoji="0" lang="fr-FR" altLang="fr-FR" sz="32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a:t>
            </a:r>
            <a:r>
              <a:rPr lang="fr-FR" altLang="fr-FR" sz="2000" dirty="0">
                <a:solidFill>
                  <a:srgbClr val="000099"/>
                </a:solidFill>
                <a:latin typeface="+mj-lt"/>
                <a:ea typeface="ＭＳ Ｐゴシック" panose="020B0600070205080204" pitchFamily="34" charset="-128"/>
              </a:rPr>
              <a:t> Pour </a:t>
            </a:r>
            <a:r>
              <a:rPr lang="fr-FR" altLang="fr-FR" sz="40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Arial"/>
                <a:ea typeface="Tahoma" panose="020B0604030504040204" pitchFamily="34" charset="0"/>
                <a:cs typeface="Tahoma" panose="020B0604030504040204" pitchFamily="34" charset="0"/>
              </a:rPr>
              <a:t>54% </a:t>
            </a:r>
            <a:r>
              <a:rPr lang="fr-FR" altLang="fr-FR" sz="2000" b="1" dirty="0">
                <a:solidFill>
                  <a:srgbClr val="95C41D"/>
                </a:solidFill>
                <a:latin typeface="+mj-lt"/>
                <a:ea typeface="ＭＳ Ｐゴシック" panose="020B0600070205080204" pitchFamily="34" charset="-128"/>
              </a:rPr>
              <a:t>des oncologues </a:t>
            </a:r>
            <a:r>
              <a:rPr lang="fr-FR" altLang="fr-FR" sz="2000" dirty="0">
                <a:solidFill>
                  <a:srgbClr val="000099"/>
                </a:solidFill>
                <a:latin typeface="+mj-lt"/>
                <a:ea typeface="ＭＳ Ｐゴシック" panose="020B0600070205080204" pitchFamily="34" charset="-128"/>
              </a:rPr>
              <a:t>: Médecine complémentaire </a:t>
            </a:r>
            <a:r>
              <a:rPr lang="fr-FR" altLang="fr-FR" sz="2000" b="1" dirty="0">
                <a:solidFill>
                  <a:srgbClr val="95C41D"/>
                </a:solidFill>
                <a:latin typeface="+mj-lt"/>
                <a:ea typeface="ＭＳ Ｐゴシック" panose="020B0600070205080204" pitchFamily="34" charset="-128"/>
              </a:rPr>
              <a:t>satisfaisante</a:t>
            </a:r>
            <a:r>
              <a:rPr lang="fr-FR" altLang="fr-FR" sz="2000" dirty="0">
                <a:solidFill>
                  <a:srgbClr val="000099"/>
                </a:solidFill>
                <a:latin typeface="+mj-lt"/>
                <a:ea typeface="ＭＳ Ｐゴシック" panose="020B0600070205080204" pitchFamily="34" charset="-128"/>
              </a:rPr>
              <a:t> dans la </a:t>
            </a:r>
            <a:r>
              <a:rPr lang="fr-FR" altLang="fr-FR" sz="2000" b="1" dirty="0">
                <a:solidFill>
                  <a:srgbClr val="95C41D"/>
                </a:solidFill>
                <a:latin typeface="+mj-lt"/>
                <a:ea typeface="ＭＳ Ｐゴシック" panose="020B0600070205080204" pitchFamily="34" charset="-128"/>
              </a:rPr>
              <a:t>prise en charge de certains effets 2ndaires </a:t>
            </a:r>
            <a:r>
              <a:rPr lang="fr-FR" altLang="fr-FR" sz="2000" dirty="0">
                <a:solidFill>
                  <a:srgbClr val="000099"/>
                </a:solidFill>
                <a:latin typeface="+mj-lt"/>
                <a:ea typeface="ＭＳ Ｐゴシック" panose="020B0600070205080204" pitchFamily="34" charset="-128"/>
              </a:rPr>
              <a:t>des chimiothérapies </a:t>
            </a:r>
          </a:p>
        </p:txBody>
      </p:sp>
      <p:sp>
        <p:nvSpPr>
          <p:cNvPr id="5" name="Text Box 11">
            <a:extLst>
              <a:ext uri="{FF2B5EF4-FFF2-40B4-BE49-F238E27FC236}">
                <a16:creationId xmlns:a16="http://schemas.microsoft.com/office/drawing/2014/main" id="{B98D733B-E52B-4E37-92AF-5DF3070034B5}"/>
              </a:ext>
            </a:extLst>
          </p:cNvPr>
          <p:cNvSpPr txBox="1">
            <a:spLocks noChangeArrowheads="1"/>
          </p:cNvSpPr>
          <p:nvPr/>
        </p:nvSpPr>
        <p:spPr bwMode="auto">
          <a:xfrm>
            <a:off x="731576" y="3266503"/>
            <a:ext cx="12241187" cy="707886"/>
          </a:xfrm>
          <a:prstGeom prst="rect">
            <a:avLst/>
          </a:prstGeom>
          <a:noFill/>
          <a:ln>
            <a:noFill/>
          </a:ln>
          <a:effectLst/>
        </p:spPr>
        <p:txBody>
          <a:bodyPr wrap="square">
            <a:spAutoFit/>
          </a:bodyPr>
          <a:lstStyle/>
          <a:p>
            <a:pPr marL="536575" marR="0" lvl="0" indent="-536575" algn="l" defTabSz="914400" rtl="0" eaLnBrk="1" fontAlgn="base" latinLnBrk="0" hangingPunct="1">
              <a:lnSpc>
                <a:spcPct val="100000"/>
              </a:lnSpc>
              <a:spcBef>
                <a:spcPts val="1200"/>
              </a:spcBef>
              <a:spcAft>
                <a:spcPct val="0"/>
              </a:spcAft>
              <a:buClr>
                <a:srgbClr val="95C41D"/>
              </a:buClr>
              <a:buSzTx/>
              <a:buFontTx/>
              <a:buNone/>
              <a:tabLst/>
              <a:defRPr/>
            </a:pPr>
            <a:r>
              <a:rPr kumimoji="0" lang="fr-FR" altLang="fr-FR" sz="32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a:t>
            </a:r>
            <a:r>
              <a:rPr lang="fr-FR" altLang="fr-FR" dirty="0">
                <a:solidFill>
                  <a:srgbClr val="000099"/>
                </a:solidFill>
                <a:latin typeface="Arial"/>
                <a:ea typeface="ＭＳ Ｐゴシック" panose="020B0600070205080204" pitchFamily="34" charset="-128"/>
                <a:sym typeface="Wingdings" panose="05000000000000000000" pitchFamily="2" charset="2"/>
              </a:rPr>
              <a:t> </a:t>
            </a:r>
            <a:r>
              <a:rPr lang="fr-FR" altLang="fr-FR" sz="40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Arial"/>
                <a:ea typeface="Tahoma" panose="020B0604030504040204" pitchFamily="34" charset="0"/>
                <a:cs typeface="Tahoma" panose="020B0604030504040204" pitchFamily="34" charset="0"/>
              </a:rPr>
              <a:t>36% </a:t>
            </a:r>
            <a:r>
              <a:rPr lang="fr-FR" altLang="fr-FR" sz="2000" b="1" dirty="0">
                <a:solidFill>
                  <a:srgbClr val="95C41D"/>
                </a:solidFill>
                <a:latin typeface="+mj-lt"/>
                <a:ea typeface="ＭＳ Ｐゴシック" panose="020B0600070205080204" pitchFamily="34" charset="-128"/>
              </a:rPr>
              <a:t>des oncologues </a:t>
            </a:r>
            <a:r>
              <a:rPr kumimoji="0" lang="fr-FR" altLang="fr-FR" sz="2000" b="1"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rPr>
              <a:t>conseillent </a:t>
            </a:r>
            <a:r>
              <a:rPr kumimoji="0" lang="fr-FR" altLang="fr-FR" sz="200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de l’homéopathie </a:t>
            </a:r>
            <a:r>
              <a:rPr kumimoji="0" lang="fr-FR" altLang="fr-FR" sz="2000" b="1"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rPr>
              <a:t>ou orientent </a:t>
            </a: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vers cette thérapeutique</a:t>
            </a:r>
            <a:endParaRPr lang="fr-FR" altLang="fr-FR" sz="2000" dirty="0">
              <a:solidFill>
                <a:srgbClr val="000099"/>
              </a:solidFill>
              <a:latin typeface="+mj-lt"/>
              <a:ea typeface="ＭＳ Ｐゴシック" panose="020B0600070205080204" pitchFamily="34" charset="-128"/>
            </a:endParaRPr>
          </a:p>
        </p:txBody>
      </p:sp>
      <p:sp>
        <p:nvSpPr>
          <p:cNvPr id="6" name="Text Box 11">
            <a:extLst>
              <a:ext uri="{FF2B5EF4-FFF2-40B4-BE49-F238E27FC236}">
                <a16:creationId xmlns:a16="http://schemas.microsoft.com/office/drawing/2014/main" id="{E322FC24-6757-4AB3-8BBE-2522F65DF352}"/>
              </a:ext>
            </a:extLst>
          </p:cNvPr>
          <p:cNvSpPr txBox="1">
            <a:spLocks noChangeArrowheads="1"/>
          </p:cNvSpPr>
          <p:nvPr/>
        </p:nvSpPr>
        <p:spPr bwMode="auto">
          <a:xfrm>
            <a:off x="731577" y="4137507"/>
            <a:ext cx="12241187" cy="707886"/>
          </a:xfrm>
          <a:prstGeom prst="rect">
            <a:avLst/>
          </a:prstGeom>
          <a:noFill/>
          <a:ln>
            <a:noFill/>
          </a:ln>
          <a:effectLst/>
        </p:spPr>
        <p:txBody>
          <a:bodyPr wrap="square">
            <a:spAutoFit/>
          </a:bodyPr>
          <a:lstStyle/>
          <a:p>
            <a:pPr>
              <a:spcBef>
                <a:spcPct val="50000"/>
              </a:spcBef>
              <a:buClr>
                <a:srgbClr val="5CD65C"/>
              </a:buClr>
              <a:defRPr/>
            </a:pPr>
            <a:r>
              <a:rPr kumimoji="0" lang="fr-FR" altLang="fr-FR" sz="32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a:t>
            </a:r>
            <a:r>
              <a:rPr lang="fr-FR" altLang="fr-FR" sz="2000" dirty="0">
                <a:solidFill>
                  <a:srgbClr val="000099"/>
                </a:solidFill>
                <a:latin typeface="+mj-lt"/>
                <a:ea typeface="ＭＳ Ｐゴシック" panose="020B0600070205080204" pitchFamily="34" charset="-128"/>
              </a:rPr>
              <a:t> </a:t>
            </a:r>
            <a:r>
              <a:rPr lang="fr-FR" altLang="fr-FR" sz="4000" b="1" dirty="0">
                <a:ln w="9525">
                  <a:solidFill>
                    <a:srgbClr val="FFFFFF"/>
                  </a:solidFill>
                  <a:prstDash val="solid"/>
                </a:ln>
                <a:solidFill>
                  <a:srgbClr val="95C41D"/>
                </a:solidFill>
                <a:effectLst>
                  <a:outerShdw blurRad="12700" dist="38100" dir="2700000" algn="tl" rotWithShape="0">
                    <a:srgbClr val="AAE2CA">
                      <a:lumMod val="60000"/>
                      <a:lumOff val="40000"/>
                    </a:srgbClr>
                  </a:outerShdw>
                </a:effectLst>
                <a:latin typeface="Arial"/>
                <a:ea typeface="Tahoma" panose="020B0604030504040204" pitchFamily="34" charset="0"/>
                <a:cs typeface="Tahoma" panose="020B0604030504040204" pitchFamily="34" charset="0"/>
              </a:rPr>
              <a:t>11% </a:t>
            </a:r>
            <a:r>
              <a:rPr lang="fr-FR" altLang="fr-FR" sz="2000" dirty="0">
                <a:solidFill>
                  <a:srgbClr val="000099"/>
                </a:solidFill>
                <a:latin typeface="+mj-lt"/>
                <a:ea typeface="ＭＳ Ｐゴシック" panose="020B0600070205080204" pitchFamily="34" charset="-128"/>
              </a:rPr>
              <a:t>des oncologues la </a:t>
            </a:r>
            <a:r>
              <a:rPr kumimoji="0" lang="fr-FR" altLang="fr-FR" sz="2000" b="1"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rPr>
              <a:t>prescrivent</a:t>
            </a: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 dans leur prise en charge</a:t>
            </a:r>
            <a:endParaRPr lang="fr-FR" altLang="fr-FR" sz="2000" dirty="0">
              <a:solidFill>
                <a:srgbClr val="000099"/>
              </a:solidFill>
              <a:latin typeface="+mj-lt"/>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0E9FA26-F5A9-4087-93E8-22D3E31D694F}"/>
              </a:ext>
            </a:extLst>
          </p:cNvPr>
          <p:cNvSpPr txBox="1"/>
          <p:nvPr/>
        </p:nvSpPr>
        <p:spPr>
          <a:xfrm>
            <a:off x="4063574" y="2634306"/>
            <a:ext cx="3956180" cy="1077218"/>
          </a:xfrm>
          <a:prstGeom prst="rect">
            <a:avLst/>
          </a:prstGeom>
          <a:noFill/>
        </p:spPr>
        <p:txBody>
          <a:bodyPr wrap="square" rtlCol="0">
            <a:spAutoFit/>
          </a:bodyPr>
          <a:lstStyle/>
          <a:p>
            <a:pPr algn="ctr"/>
            <a:r>
              <a:rPr lang="fr-FR" sz="3200" b="1" dirty="0">
                <a:solidFill>
                  <a:srgbClr val="000099"/>
                </a:solidFill>
                <a:latin typeface="Calibri" panose="020F0502020204030204" pitchFamily="34" charset="0"/>
                <a:cs typeface="Arabic Typesetting" panose="03020402040406030203" pitchFamily="66" charset="-78"/>
              </a:rPr>
              <a:t>Présentation de l’étude du Pr FRASS</a:t>
            </a:r>
          </a:p>
        </p:txBody>
      </p:sp>
      <p:sp>
        <p:nvSpPr>
          <p:cNvPr id="8" name="ZoneTexte 7">
            <a:extLst>
              <a:ext uri="{FF2B5EF4-FFF2-40B4-BE49-F238E27FC236}">
                <a16:creationId xmlns:a16="http://schemas.microsoft.com/office/drawing/2014/main" id="{6F1860BF-E639-4E0A-ABAA-4133F9A04170}"/>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2.2. Soins de support</a:t>
            </a:r>
          </a:p>
        </p:txBody>
      </p:sp>
      <p:sp>
        <p:nvSpPr>
          <p:cNvPr id="10" name="Text Box 50">
            <a:extLst>
              <a:ext uri="{FF2B5EF4-FFF2-40B4-BE49-F238E27FC236}">
                <a16:creationId xmlns:a16="http://schemas.microsoft.com/office/drawing/2014/main" id="{F9C50CB1-088F-4D05-AD06-40B338C97671}"/>
              </a:ext>
            </a:extLst>
          </p:cNvPr>
          <p:cNvSpPr txBox="1">
            <a:spLocks noChangeArrowheads="1"/>
          </p:cNvSpPr>
          <p:nvPr/>
        </p:nvSpPr>
        <p:spPr bwMode="auto">
          <a:xfrm>
            <a:off x="2390654" y="997147"/>
            <a:ext cx="946598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
                <a:srgbClr val="62C400"/>
              </a:buClr>
              <a:buSzTx/>
              <a:buFont typeface="Wingdings" panose="05000000000000000000" pitchFamily="2" charset="2"/>
              <a:buNone/>
              <a:tabLst/>
              <a:defRPr/>
            </a:pPr>
            <a:r>
              <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sym typeface="Wingdings" panose="05000000000000000000" pitchFamily="2" charset="2"/>
              </a:rPr>
              <a:t> Etude FRASS</a:t>
            </a:r>
            <a:r>
              <a:rPr kumimoji="0" lang="fr-FR" altLang="fr-FR" sz="2000" b="1" i="0" u="none" strike="noStrike" kern="0" cap="none" spc="0" normalizeH="0" baseline="30000" noProof="0" dirty="0">
                <a:ln>
                  <a:noFill/>
                </a:ln>
                <a:solidFill>
                  <a:srgbClr val="95C41D"/>
                </a:solidFill>
                <a:effectLst/>
                <a:uLnTx/>
                <a:uFillTx/>
                <a:latin typeface="Arial" panose="020B0604020202020204" pitchFamily="34" charset="0"/>
                <a:sym typeface="Wingdings" panose="05000000000000000000" pitchFamily="2" charset="2"/>
              </a:rPr>
              <a:t>(1)</a:t>
            </a:r>
            <a:endParaRPr kumimoji="0" lang="fr-FR" altLang="fr-FR" sz="2000" b="1" i="0" u="none" strike="noStrike" kern="0" cap="none" spc="0" normalizeH="0" baseline="30000" noProof="0" dirty="0">
              <a:ln>
                <a:noFill/>
              </a:ln>
              <a:solidFill>
                <a:srgbClr val="95C41D"/>
              </a:solidFill>
              <a:effectLst/>
              <a:uLnTx/>
              <a:uFillTx/>
              <a:latin typeface="Arial" panose="020B0604020202020204" pitchFamily="34" charset="0"/>
            </a:endParaRPr>
          </a:p>
        </p:txBody>
      </p:sp>
      <p:sp>
        <p:nvSpPr>
          <p:cNvPr id="14" name="Text Box 4">
            <a:extLst>
              <a:ext uri="{FF2B5EF4-FFF2-40B4-BE49-F238E27FC236}">
                <a16:creationId xmlns:a16="http://schemas.microsoft.com/office/drawing/2014/main" id="{C363D284-70FF-40C6-BBDC-710872AF1F5B}"/>
              </a:ext>
            </a:extLst>
          </p:cNvPr>
          <p:cNvSpPr txBox="1">
            <a:spLocks noChangeArrowheads="1"/>
          </p:cNvSpPr>
          <p:nvPr/>
        </p:nvSpPr>
        <p:spPr bwMode="auto">
          <a:xfrm>
            <a:off x="129869" y="6175893"/>
            <a:ext cx="1058500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50000"/>
              </a:spcBef>
            </a:pPr>
            <a:r>
              <a:rPr lang="fr-FR" altLang="fr-FR" sz="1000" i="1" dirty="0">
                <a:ea typeface="ＭＳ Ｐゴシック" panose="020B0600070205080204" pitchFamily="34" charset="-128"/>
              </a:rPr>
              <a:t>(1) </a:t>
            </a:r>
            <a:r>
              <a:rPr lang="en-US" sz="1000" dirty="0">
                <a:effectLst/>
                <a:latin typeface="Arial" panose="020B0604020202020204" pitchFamily="34" charset="0"/>
                <a:ea typeface="SimSun" panose="02010600030101010101" pitchFamily="2" charset="-122"/>
              </a:rPr>
              <a:t>M. Frass et Al, </a:t>
            </a:r>
            <a:r>
              <a:rPr lang="en-US" sz="1000" i="1" dirty="0">
                <a:effectLst/>
                <a:latin typeface="Arial" panose="020B0604020202020204" pitchFamily="34" charset="0"/>
                <a:ea typeface="SimSun" panose="02010600030101010101" pitchFamily="2" charset="-122"/>
              </a:rPr>
              <a:t>Homeopathic Treatment as an Add-On Therapy May Improve Quality of Life and Prolong Survival in Patients with Non-Small Cell Lung Cancer: A Prospective, Randomized, Placebo-Controlled, Double-Blind, Three-Arm, Multicenter Study</a:t>
            </a:r>
            <a:r>
              <a:rPr lang="en-US" sz="1000" dirty="0">
                <a:effectLst/>
                <a:latin typeface="Arial" panose="020B0604020202020204" pitchFamily="34" charset="0"/>
                <a:ea typeface="SimSun" panose="02010600030101010101" pitchFamily="2" charset="-122"/>
              </a:rPr>
              <a:t>, in </a:t>
            </a:r>
            <a:r>
              <a:rPr lang="en-US" sz="1000" i="1" dirty="0">
                <a:effectLst/>
                <a:latin typeface="Arial" panose="020B0604020202020204" pitchFamily="34" charset="0"/>
                <a:ea typeface="SimSun" panose="02010600030101010101" pitchFamily="2" charset="-122"/>
              </a:rPr>
              <a:t>The Oncologist</a:t>
            </a:r>
            <a:r>
              <a:rPr lang="en-US" sz="1000" dirty="0">
                <a:effectLst/>
                <a:latin typeface="Arial" panose="020B0604020202020204" pitchFamily="34" charset="0"/>
                <a:ea typeface="SimSun" panose="02010600030101010101" pitchFamily="2" charset="-122"/>
              </a:rPr>
              <a:t>, 2020.</a:t>
            </a:r>
            <a:endParaRPr lang="fr-FR" sz="1000" dirty="0"/>
          </a:p>
          <a:p>
            <a:pPr>
              <a:spcBef>
                <a:spcPct val="50000"/>
              </a:spcBef>
            </a:pPr>
            <a:endParaRPr lang="fr-FR" altLang="fr-FR" sz="1000" i="1" dirty="0">
              <a:ea typeface="ＭＳ Ｐゴシック" panose="020B0600070205080204" pitchFamily="34" charset="-128"/>
            </a:endParaRPr>
          </a:p>
        </p:txBody>
      </p:sp>
      <p:pic>
        <p:nvPicPr>
          <p:cNvPr id="2" name="video_etude_Frass_20220905 DGT">
            <a:hlinkClick r:id="" action="ppaction://media"/>
            <a:extLst>
              <a:ext uri="{FF2B5EF4-FFF2-40B4-BE49-F238E27FC236}">
                <a16:creationId xmlns:a16="http://schemas.microsoft.com/office/drawing/2014/main" id="{8EB4D092-3142-406C-AB9C-3F4A251856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95919" y="1481702"/>
            <a:ext cx="7791061" cy="4382472"/>
          </a:xfrm>
          <a:prstGeom prst="rect">
            <a:avLst/>
          </a:prstGeom>
        </p:spPr>
      </p:pic>
    </p:spTree>
    <p:extLst>
      <p:ext uri="{BB962C8B-B14F-4D97-AF65-F5344CB8AC3E}">
        <p14:creationId xmlns:p14="http://schemas.microsoft.com/office/powerpoint/2010/main" val="101355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838200" y="1553592"/>
            <a:ext cx="10515600" cy="496881"/>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Pour le </a:t>
            </a:r>
            <a:r>
              <a:rPr kumimoji="0" 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confort de tous</a:t>
            </a:r>
          </a:p>
          <a:p>
            <a:pPr marL="1028700" marR="0" lvl="3"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fr-FR" sz="1350" b="1" i="0" u="none" strike="noStrike" kern="1200" cap="none" spc="0" normalizeH="0" baseline="0" noProof="0" dirty="0">
              <a:ln>
                <a:noFill/>
              </a:ln>
              <a:solidFill>
                <a:srgbClr val="000099"/>
              </a:solidFill>
              <a:effectLst/>
              <a:uLnTx/>
              <a:uFillTx/>
              <a:latin typeface="Calibri" panose="020F0502020204030204"/>
              <a:ea typeface="+mn-ea"/>
              <a:cs typeface="+mn-cs"/>
            </a:endParaRPr>
          </a:p>
        </p:txBody>
      </p:sp>
      <p:sp>
        <p:nvSpPr>
          <p:cNvPr id="2" name="Titre 1"/>
          <p:cNvSpPr>
            <a:spLocks noGrp="1"/>
          </p:cNvSpPr>
          <p:nvPr>
            <p:ph type="title"/>
          </p:nvPr>
        </p:nvSpPr>
        <p:spPr/>
        <p:txBody>
          <a:bodyPr/>
          <a:lstStyle/>
          <a:p>
            <a:r>
              <a:rPr lang="fr-FR" dirty="0"/>
              <a:t>Quelques consignes</a:t>
            </a: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E00AA1-E540-4D63-A28F-418A2C4690E4}" type="slidenum">
              <a:rPr kumimoji="0" lang="fr-FR" sz="900" b="0" i="0" u="none" strike="noStrike" kern="1200" cap="none" spc="0" normalizeH="0" baseline="0" noProof="0" smtClean="0">
                <a:ln>
                  <a:noFill/>
                </a:ln>
                <a:solidFill>
                  <a:srgbClr val="4472C4">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fr-FR" sz="900" b="0" i="0"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pic>
        <p:nvPicPr>
          <p:cNvPr id="8" name="Image 7"/>
          <p:cNvPicPr>
            <a:picLocks noChangeAspect="1"/>
          </p:cNvPicPr>
          <p:nvPr/>
        </p:nvPicPr>
        <p:blipFill rotWithShape="1">
          <a:blip r:embed="rId4"/>
          <a:srcRect l="12028" t="12783" r="7713"/>
          <a:stretch/>
        </p:blipFill>
        <p:spPr>
          <a:xfrm>
            <a:off x="1777575" y="2026663"/>
            <a:ext cx="712678" cy="693795"/>
          </a:xfrm>
          <a:prstGeom prst="rect">
            <a:avLst/>
          </a:prstGeom>
        </p:spPr>
      </p:pic>
      <p:pic>
        <p:nvPicPr>
          <p:cNvPr id="9" name="Espace réservé du contenu 8"/>
          <p:cNvPicPr>
            <a:picLocks noGrp="1" noChangeAspect="1"/>
          </p:cNvPicPr>
          <p:nvPr>
            <p:ph idx="1"/>
          </p:nvPr>
        </p:nvPicPr>
        <p:blipFill rotWithShape="1">
          <a:blip r:embed="rId5"/>
          <a:srcRect t="7783" r="3907"/>
          <a:stretch/>
        </p:blipFill>
        <p:spPr>
          <a:xfrm>
            <a:off x="1761650" y="2899191"/>
            <a:ext cx="722916" cy="699452"/>
          </a:xfrm>
          <a:prstGeom prst="rect">
            <a:avLst/>
          </a:prstGeom>
        </p:spPr>
      </p:pic>
      <p:pic>
        <p:nvPicPr>
          <p:cNvPr id="10" name="Image 9"/>
          <p:cNvPicPr>
            <a:picLocks noChangeAspect="1"/>
          </p:cNvPicPr>
          <p:nvPr/>
        </p:nvPicPr>
        <p:blipFill rotWithShape="1">
          <a:blip r:embed="rId6"/>
          <a:srcRect l="4023" t="11848" r="6278"/>
          <a:stretch/>
        </p:blipFill>
        <p:spPr>
          <a:xfrm>
            <a:off x="1787064" y="5579279"/>
            <a:ext cx="693699" cy="699452"/>
          </a:xfrm>
          <a:prstGeom prst="rect">
            <a:avLst/>
          </a:prstGeom>
        </p:spPr>
      </p:pic>
      <p:sp>
        <p:nvSpPr>
          <p:cNvPr id="14" name="ZoneTexte 13"/>
          <p:cNvSpPr txBox="1"/>
          <p:nvPr/>
        </p:nvSpPr>
        <p:spPr>
          <a:xfrm>
            <a:off x="2706895" y="2151666"/>
            <a:ext cx="7249904"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Allumer son micro, </a:t>
            </a:r>
            <a:r>
              <a:rPr kumimoji="0" lang="fr-FR" sz="18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uniquement</a:t>
            </a:r>
            <a:r>
              <a:rPr kumimoji="0" lang="fr-FR"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lors des temps d’échange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ZoneTexte 14"/>
          <p:cNvSpPr txBox="1"/>
          <p:nvPr/>
        </p:nvSpPr>
        <p:spPr>
          <a:xfrm>
            <a:off x="2706895" y="2995614"/>
            <a:ext cx="256706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Activer sa caméra</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Espace réservé du contenu 2"/>
          <p:cNvSpPr txBox="1">
            <a:spLocks/>
          </p:cNvSpPr>
          <p:nvPr/>
        </p:nvSpPr>
        <p:spPr>
          <a:xfrm>
            <a:off x="838200" y="5054101"/>
            <a:ext cx="10515600"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fr-FR" sz="21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S’identifier clairement </a:t>
            </a:r>
            <a:r>
              <a:rPr kumimoji="0" lang="fr-FR"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prénom + nom </a:t>
            </a:r>
          </a:p>
        </p:txBody>
      </p:sp>
      <p:sp>
        <p:nvSpPr>
          <p:cNvPr id="18" name="ZoneTexte 17"/>
          <p:cNvSpPr txBox="1"/>
          <p:nvPr/>
        </p:nvSpPr>
        <p:spPr>
          <a:xfrm>
            <a:off x="2706895" y="3932413"/>
            <a:ext cx="256706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Utiliser le « chat »</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ZoneTexte 18"/>
          <p:cNvSpPr txBox="1"/>
          <p:nvPr/>
        </p:nvSpPr>
        <p:spPr>
          <a:xfrm>
            <a:off x="2755065" y="5786226"/>
            <a:ext cx="343329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Se renommer, si besoin</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 name="Groupe 5"/>
          <p:cNvGrpSpPr/>
          <p:nvPr/>
        </p:nvGrpSpPr>
        <p:grpSpPr>
          <a:xfrm>
            <a:off x="1434325" y="3571273"/>
            <a:ext cx="1587401" cy="1179532"/>
            <a:chOff x="1496843" y="3571273"/>
            <a:chExt cx="1587401" cy="1179532"/>
          </a:xfrm>
        </p:grpSpPr>
        <p:pic>
          <p:nvPicPr>
            <p:cNvPr id="3" name="Image 2"/>
            <p:cNvPicPr>
              <a:picLocks noChangeAspect="1"/>
            </p:cNvPicPr>
            <p:nvPr/>
          </p:nvPicPr>
          <p:blipFill>
            <a:blip r:embed="rId7"/>
            <a:stretch>
              <a:fillRect/>
            </a:stretch>
          </p:blipFill>
          <p:spPr>
            <a:xfrm>
              <a:off x="1496843" y="3571273"/>
              <a:ext cx="1210052" cy="980559"/>
            </a:xfrm>
            <a:prstGeom prst="rect">
              <a:avLst/>
            </a:prstGeom>
            <a:scene3d>
              <a:camera prst="orthographicFront">
                <a:rot lat="0" lon="0" rev="0"/>
              </a:camera>
              <a:lightRig rig="threePt" dir="t"/>
            </a:scene3d>
          </p:spPr>
        </p:pic>
        <p:sp>
          <p:nvSpPr>
            <p:cNvPr id="4" name="ZoneTexte 3"/>
            <p:cNvSpPr txBox="1"/>
            <p:nvPr/>
          </p:nvSpPr>
          <p:spPr>
            <a:xfrm>
              <a:off x="1653010" y="4412251"/>
              <a:ext cx="143123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Converser</a:t>
              </a:r>
            </a:p>
          </p:txBody>
        </p:sp>
      </p:grpSp>
    </p:spTree>
    <p:extLst>
      <p:ext uri="{BB962C8B-B14F-4D97-AF65-F5344CB8AC3E}">
        <p14:creationId xmlns:p14="http://schemas.microsoft.com/office/powerpoint/2010/main" val="3501751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sz="quarter" idx="4294967295"/>
          </p:nvPr>
        </p:nvSpPr>
        <p:spPr>
          <a:xfrm>
            <a:off x="4724400" y="1976438"/>
            <a:ext cx="7467600" cy="1047750"/>
          </a:xfrm>
          <a:prstGeom prst="rect">
            <a:avLst/>
          </a:prstGeom>
        </p:spPr>
        <p:txBody>
          <a:bodyPr>
            <a:normAutofit/>
          </a:bodyPr>
          <a:lstStyle/>
          <a:p>
            <a:pPr eaLnBrk="1" hangingPunct="1">
              <a:lnSpc>
                <a:spcPct val="90000"/>
              </a:lnSpc>
              <a:buFontTx/>
              <a:buNone/>
              <a:defRPr/>
            </a:pPr>
            <a:r>
              <a:rPr lang="fr-FR" altLang="fr-FR" sz="2000" b="1" u="sng" dirty="0">
                <a:solidFill>
                  <a:srgbClr val="000099"/>
                </a:solidFill>
                <a:latin typeface="Arial" panose="020B0604020202020204" pitchFamily="34" charset="0"/>
                <a:cs typeface="Arial" panose="020B0604020202020204" pitchFamily="34" charset="0"/>
              </a:rPr>
              <a:t>Objectif :</a:t>
            </a:r>
          </a:p>
          <a:p>
            <a:pPr marL="266700" indent="-266700" eaLnBrk="1" hangingPunct="1">
              <a:lnSpc>
                <a:spcPct val="90000"/>
              </a:lnSpc>
              <a:buFont typeface="Wingdings" panose="05000000000000000000" pitchFamily="2" charset="2"/>
              <a:buChar char=""/>
              <a:defRPr/>
            </a:pPr>
            <a:r>
              <a:rPr lang="fr-FR" altLang="fr-FR" sz="2000" dirty="0">
                <a:solidFill>
                  <a:srgbClr val="000099"/>
                </a:solidFill>
                <a:latin typeface="Arial" panose="020B0604020202020204" pitchFamily="34" charset="0"/>
                <a:cs typeface="Arial" panose="020B0604020202020204" pitchFamily="34" charset="0"/>
              </a:rPr>
              <a:t>Identifier les avantages de la thérapeutique homéopathique dans la prise en charge en oncologie</a:t>
            </a:r>
            <a:endParaRPr lang="fr-FR" altLang="fr-FR" sz="2000" dirty="0">
              <a:solidFill>
                <a:srgbClr val="FF0000"/>
              </a:solidFill>
              <a:latin typeface="Arial" panose="020B0604020202020204" pitchFamily="34" charset="0"/>
              <a:cs typeface="Arial" panose="020B0604020202020204" pitchFamily="34" charset="0"/>
            </a:endParaRPr>
          </a:p>
        </p:txBody>
      </p:sp>
      <p:sp>
        <p:nvSpPr>
          <p:cNvPr id="182274" name="Text Box 6"/>
          <p:cNvSpPr txBox="1">
            <a:spLocks noChangeArrowheads="1"/>
          </p:cNvSpPr>
          <p:nvPr/>
        </p:nvSpPr>
        <p:spPr bwMode="auto">
          <a:xfrm>
            <a:off x="5611813" y="149225"/>
            <a:ext cx="6142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0363" algn="l"/>
              </a:tabLst>
              <a:defRPr>
                <a:solidFill>
                  <a:schemeClr val="tx1"/>
                </a:solidFill>
                <a:latin typeface="Arial" panose="020B0604020202020204" pitchFamily="34" charset="0"/>
              </a:defRPr>
            </a:lvl1pPr>
            <a:lvl2pPr marL="742950" indent="-285750">
              <a:tabLst>
                <a:tab pos="360363" algn="l"/>
              </a:tabLst>
              <a:defRPr>
                <a:solidFill>
                  <a:schemeClr val="tx1"/>
                </a:solidFill>
                <a:latin typeface="Arial" panose="020B0604020202020204" pitchFamily="34" charset="0"/>
              </a:defRPr>
            </a:lvl2pPr>
            <a:lvl3pPr marL="1143000" indent="-228600">
              <a:tabLst>
                <a:tab pos="360363" algn="l"/>
              </a:tabLst>
              <a:defRPr>
                <a:solidFill>
                  <a:schemeClr val="tx1"/>
                </a:solidFill>
                <a:latin typeface="Arial" panose="020B0604020202020204" pitchFamily="34" charset="0"/>
              </a:defRPr>
            </a:lvl3pPr>
            <a:lvl4pPr marL="1600200" indent="-228600">
              <a:tabLst>
                <a:tab pos="360363" algn="l"/>
              </a:tabLst>
              <a:defRPr>
                <a:solidFill>
                  <a:schemeClr val="tx1"/>
                </a:solidFill>
                <a:latin typeface="Arial" panose="020B0604020202020204" pitchFamily="34" charset="0"/>
              </a:defRPr>
            </a:lvl4pPr>
            <a:lvl5pPr marL="2057400" indent="-228600">
              <a:tabLst>
                <a:tab pos="360363" algn="l"/>
              </a:tabLst>
              <a:defRPr>
                <a:solidFill>
                  <a:schemeClr val="tx1"/>
                </a:solidFill>
                <a:latin typeface="Arial" panose="020B0604020202020204" pitchFamily="34" charset="0"/>
              </a:defRPr>
            </a:lvl5pPr>
            <a:lvl6pPr marL="2514600" indent="-228600" fontAlgn="base">
              <a:spcBef>
                <a:spcPct val="0"/>
              </a:spcBef>
              <a:spcAft>
                <a:spcPct val="0"/>
              </a:spcAft>
              <a:tabLst>
                <a:tab pos="360363" algn="l"/>
              </a:tabLst>
              <a:defRPr>
                <a:solidFill>
                  <a:schemeClr val="tx1"/>
                </a:solidFill>
                <a:latin typeface="Arial" panose="020B0604020202020204" pitchFamily="34" charset="0"/>
              </a:defRPr>
            </a:lvl6pPr>
            <a:lvl7pPr marL="2971800" indent="-228600" fontAlgn="base">
              <a:spcBef>
                <a:spcPct val="0"/>
              </a:spcBef>
              <a:spcAft>
                <a:spcPct val="0"/>
              </a:spcAft>
              <a:tabLst>
                <a:tab pos="360363" algn="l"/>
              </a:tabLst>
              <a:defRPr>
                <a:solidFill>
                  <a:schemeClr val="tx1"/>
                </a:solidFill>
                <a:latin typeface="Arial" panose="020B0604020202020204" pitchFamily="34" charset="0"/>
              </a:defRPr>
            </a:lvl7pPr>
            <a:lvl8pPr marL="3429000" indent="-228600" fontAlgn="base">
              <a:spcBef>
                <a:spcPct val="0"/>
              </a:spcBef>
              <a:spcAft>
                <a:spcPct val="0"/>
              </a:spcAft>
              <a:tabLst>
                <a:tab pos="360363" algn="l"/>
              </a:tabLst>
              <a:defRPr>
                <a:solidFill>
                  <a:schemeClr val="tx1"/>
                </a:solidFill>
                <a:latin typeface="Arial" panose="020B0604020202020204" pitchFamily="34" charset="0"/>
              </a:defRPr>
            </a:lvl8pPr>
            <a:lvl9pPr marL="3886200" indent="-228600" fontAlgn="base">
              <a:spcBef>
                <a:spcPct val="0"/>
              </a:spcBef>
              <a:spcAft>
                <a:spcPct val="0"/>
              </a:spcAft>
              <a:tabLst>
                <a:tab pos="3603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tab pos="360363" algn="l"/>
              </a:tabLst>
              <a:defRPr/>
            </a:pPr>
            <a:r>
              <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182275" name="Rectangle 8"/>
          <p:cNvSpPr>
            <a:spLocks noChangeArrowheads="1"/>
          </p:cNvSpPr>
          <p:nvPr/>
        </p:nvSpPr>
        <p:spPr bwMode="auto">
          <a:xfrm>
            <a:off x="3553638" y="3536950"/>
            <a:ext cx="846418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fr-FR" altLang="fr-FR" sz="1800" b="1"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Règles du jeu :</a:t>
            </a:r>
          </a:p>
          <a:p>
            <a:pPr marL="342900" marR="0" lvl="0" indent="-342900" algn="l" defTabSz="914400" rtl="0" eaLnBrk="1" fontAlgn="base" latinLnBrk="0" hangingPunct="1">
              <a:lnSpc>
                <a:spcPct val="100000"/>
              </a:lnSpc>
              <a:spcBef>
                <a:spcPts val="1800"/>
              </a:spcBef>
              <a:spcAft>
                <a:spcPct val="0"/>
              </a:spcAft>
              <a:buClrTx/>
              <a:buSzTx/>
              <a:buFontTx/>
              <a:buBlip>
                <a:blip r:embed="rId3"/>
              </a:buBlip>
              <a:tabLst/>
              <a:defRPr/>
            </a:pPr>
            <a:r>
              <a:rPr kumimoji="0" lang="fr-FR" altLang="fr-FR" sz="18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 la cantonade</a:t>
            </a:r>
          </a:p>
          <a:p>
            <a:pPr marL="342900" marR="0" lvl="0" indent="-342900" algn="l" defTabSz="914400" rtl="0" eaLnBrk="1" fontAlgn="base" latinLnBrk="0" hangingPunct="1">
              <a:lnSpc>
                <a:spcPct val="100000"/>
              </a:lnSpc>
              <a:spcBef>
                <a:spcPts val="1200"/>
              </a:spcBef>
              <a:spcAft>
                <a:spcPct val="0"/>
              </a:spcAft>
              <a:buClrTx/>
              <a:buSzTx/>
              <a:buFontTx/>
              <a:buBlip>
                <a:blip r:embed="rId3"/>
              </a:buBlip>
              <a:tabLst/>
              <a:defRPr/>
            </a:pPr>
            <a:r>
              <a:rPr kumimoji="0" lang="fr-FR" altLang="fr-FR" sz="18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Pour quelles raisons est-il pertinent de conseiller ou prescrire des médicaments homéopathiques dans la prise en charge en oncologie ?</a:t>
            </a:r>
          </a:p>
        </p:txBody>
      </p:sp>
      <p:sp>
        <p:nvSpPr>
          <p:cNvPr id="182276" name="ZoneTexte 10"/>
          <p:cNvSpPr txBox="1">
            <a:spLocks noChangeArrowheads="1"/>
          </p:cNvSpPr>
          <p:nvPr/>
        </p:nvSpPr>
        <p:spPr bwMode="auto">
          <a:xfrm rot="-39669">
            <a:off x="1506538" y="3040063"/>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2’</a:t>
            </a:r>
          </a:p>
        </p:txBody>
      </p:sp>
      <p:sp>
        <p:nvSpPr>
          <p:cNvPr id="8" name="ZoneTexte 7">
            <a:extLst>
              <a:ext uri="{FF2B5EF4-FFF2-40B4-BE49-F238E27FC236}">
                <a16:creationId xmlns:a16="http://schemas.microsoft.com/office/drawing/2014/main" id="{0EDF034B-87FD-4C03-BE42-B94EC3B56305}"/>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2.2. Soins de support</a:t>
            </a:r>
          </a:p>
        </p:txBody>
      </p:sp>
      <p:sp>
        <p:nvSpPr>
          <p:cNvPr id="9" name="Text Box 50">
            <a:extLst>
              <a:ext uri="{FF2B5EF4-FFF2-40B4-BE49-F238E27FC236}">
                <a16:creationId xmlns:a16="http://schemas.microsoft.com/office/drawing/2014/main" id="{6C6A156A-83BC-44D5-930A-E48C51846989}"/>
              </a:ext>
            </a:extLst>
          </p:cNvPr>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
                <a:srgbClr val="62C400"/>
              </a:buClr>
              <a:buSzTx/>
              <a:buFont typeface="Wingdings" panose="05000000000000000000" pitchFamily="2" charset="2"/>
              <a:buNone/>
              <a:tabLst/>
              <a:defRPr/>
            </a:pPr>
            <a:r>
              <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sym typeface="Wingdings" panose="05000000000000000000" pitchFamily="2" charset="2"/>
              </a:rPr>
              <a:t> Pourquoi l’homéopathie ?</a:t>
            </a:r>
            <a:endPar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endParaRPr>
          </a:p>
        </p:txBody>
      </p:sp>
    </p:spTree>
    <p:extLst>
      <p:ext uri="{BB962C8B-B14F-4D97-AF65-F5344CB8AC3E}">
        <p14:creationId xmlns:p14="http://schemas.microsoft.com/office/powerpoint/2010/main" val="1406387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2952301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1" name="Rectangle 11"/>
          <p:cNvSpPr>
            <a:spLocks noChangeArrowheads="1"/>
          </p:cNvSpPr>
          <p:nvPr/>
        </p:nvSpPr>
        <p:spPr bwMode="auto">
          <a:xfrm>
            <a:off x="1055688" y="1989138"/>
            <a:ext cx="9577387" cy="4465637"/>
          </a:xfrm>
          <a:prstGeom prst="rect">
            <a:avLst/>
          </a:prstGeom>
          <a:noFill/>
          <a:ln>
            <a:noFill/>
          </a:ln>
          <a:effec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90000"/>
              </a:lnSpc>
              <a:buClr>
                <a:srgbClr val="33CC33"/>
              </a:buClr>
              <a:buFontTx/>
              <a:buBlip>
                <a:blip r:embed="rId3"/>
              </a:buBlip>
              <a:defRPr/>
            </a:pPr>
            <a:r>
              <a:rPr lang="en-US" altLang="fr-FR" sz="2000" dirty="0" err="1">
                <a:solidFill>
                  <a:srgbClr val="000099"/>
                </a:solidFill>
                <a:latin typeface="+mj-lt"/>
                <a:ea typeface="ＭＳ Ｐゴシック" panose="020B0600070205080204" pitchFamily="34" charset="-128"/>
              </a:rPr>
              <a:t>Intérêt</a:t>
            </a:r>
            <a:r>
              <a:rPr lang="en-US" altLang="fr-FR" sz="2000" dirty="0">
                <a:solidFill>
                  <a:srgbClr val="000099"/>
                </a:solidFill>
                <a:latin typeface="+mj-lt"/>
                <a:ea typeface="ＭＳ Ｐゴシック" panose="020B0600070205080204" pitchFamily="34" charset="-128"/>
              </a:rPr>
              <a:t> en </a:t>
            </a:r>
            <a:r>
              <a:rPr lang="en-US" altLang="fr-FR" sz="2000" b="1" dirty="0" err="1">
                <a:solidFill>
                  <a:srgbClr val="000099"/>
                </a:solidFill>
                <a:latin typeface="+mj-lt"/>
                <a:ea typeface="ＭＳ Ｐゴシック" panose="020B0600070205080204" pitchFamily="34" charset="-128"/>
              </a:rPr>
              <a:t>traitement</a:t>
            </a:r>
            <a:r>
              <a:rPr lang="en-US" altLang="fr-FR" sz="2000" b="1" dirty="0">
                <a:solidFill>
                  <a:srgbClr val="000099"/>
                </a:solidFill>
                <a:latin typeface="+mj-lt"/>
                <a:ea typeface="ＭＳ Ｐゴシック" panose="020B0600070205080204" pitchFamily="34" charset="-128"/>
              </a:rPr>
              <a:t> </a:t>
            </a:r>
            <a:r>
              <a:rPr lang="en-US" altLang="fr-FR" sz="2000" b="1" dirty="0" err="1">
                <a:solidFill>
                  <a:srgbClr val="000099"/>
                </a:solidFill>
                <a:latin typeface="+mj-lt"/>
                <a:ea typeface="ＭＳ Ｐゴシック" panose="020B0600070205080204" pitchFamily="34" charset="-128"/>
              </a:rPr>
              <a:t>complémentaire</a:t>
            </a:r>
            <a:r>
              <a:rPr lang="en-US" altLang="fr-FR" sz="2000" dirty="0">
                <a:solidFill>
                  <a:schemeClr val="accent2"/>
                </a:solidFill>
                <a:latin typeface="+mj-lt"/>
                <a:ea typeface="ＭＳ Ｐゴシック" panose="020B0600070205080204" pitchFamily="34" charset="-128"/>
              </a:rPr>
              <a:t> </a:t>
            </a:r>
          </a:p>
          <a:p>
            <a:pPr>
              <a:lnSpc>
                <a:spcPct val="90000"/>
              </a:lnSpc>
              <a:buClr>
                <a:srgbClr val="33CC33"/>
              </a:buClr>
              <a:buFontTx/>
              <a:buNone/>
              <a:defRPr/>
            </a:pPr>
            <a:endParaRPr lang="en-US" altLang="fr-FR" sz="2000" dirty="0">
              <a:solidFill>
                <a:schemeClr val="accent2"/>
              </a:solidFill>
              <a:latin typeface="+mj-lt"/>
              <a:ea typeface="ＭＳ Ｐゴシック" panose="020B0600070205080204" pitchFamily="34" charset="-128"/>
            </a:endParaRPr>
          </a:p>
          <a:p>
            <a:pPr>
              <a:lnSpc>
                <a:spcPct val="90000"/>
              </a:lnSpc>
              <a:buClr>
                <a:srgbClr val="33CC33"/>
              </a:buClr>
              <a:buFontTx/>
              <a:buBlip>
                <a:blip r:embed="rId3"/>
              </a:buBlip>
              <a:defRPr/>
            </a:pPr>
            <a:r>
              <a:rPr lang="en-US" altLang="fr-FR" sz="2000" b="1" dirty="0" err="1">
                <a:solidFill>
                  <a:srgbClr val="000099"/>
                </a:solidFill>
                <a:latin typeface="+mj-lt"/>
                <a:ea typeface="ＭＳ Ｐゴシック" panose="020B0600070205080204" pitchFamily="34" charset="-128"/>
              </a:rPr>
              <a:t>Réduit</a:t>
            </a:r>
            <a:r>
              <a:rPr lang="en-US" altLang="fr-FR" sz="2000" b="1" dirty="0">
                <a:solidFill>
                  <a:srgbClr val="000099"/>
                </a:solidFill>
                <a:latin typeface="+mj-lt"/>
                <a:ea typeface="ＭＳ Ｐゴシック" panose="020B0600070205080204" pitchFamily="34" charset="-128"/>
              </a:rPr>
              <a:t> </a:t>
            </a:r>
            <a:r>
              <a:rPr lang="en-US" altLang="fr-FR" sz="2000" b="1" dirty="0" err="1">
                <a:solidFill>
                  <a:srgbClr val="000099"/>
                </a:solidFill>
                <a:latin typeface="+mj-lt"/>
                <a:ea typeface="ＭＳ Ｐゴシック" panose="020B0600070205080204" pitchFamily="34" charset="-128"/>
              </a:rPr>
              <a:t>certains</a:t>
            </a:r>
            <a:r>
              <a:rPr lang="en-US" altLang="fr-FR" sz="2000" b="1" dirty="0">
                <a:solidFill>
                  <a:srgbClr val="000099"/>
                </a:solidFill>
                <a:latin typeface="+mj-lt"/>
                <a:ea typeface="ＭＳ Ｐゴシック" panose="020B0600070205080204" pitchFamily="34" charset="-128"/>
              </a:rPr>
              <a:t> </a:t>
            </a:r>
            <a:r>
              <a:rPr lang="en-US" altLang="fr-FR" sz="2000" b="1" dirty="0" err="1">
                <a:solidFill>
                  <a:srgbClr val="000099"/>
                </a:solidFill>
                <a:latin typeface="+mj-lt"/>
                <a:ea typeface="ＭＳ Ｐゴシック" panose="020B0600070205080204" pitchFamily="34" charset="-128"/>
              </a:rPr>
              <a:t>effets</a:t>
            </a:r>
            <a:r>
              <a:rPr lang="en-US" altLang="fr-FR" sz="2000" b="1" dirty="0">
                <a:solidFill>
                  <a:srgbClr val="000099"/>
                </a:solidFill>
                <a:latin typeface="+mj-lt"/>
                <a:ea typeface="ＭＳ Ｐゴシック" panose="020B0600070205080204" pitchFamily="34" charset="-128"/>
              </a:rPr>
              <a:t> </a:t>
            </a:r>
            <a:r>
              <a:rPr lang="en-US" altLang="fr-FR" sz="2000" b="1" dirty="0" err="1">
                <a:solidFill>
                  <a:srgbClr val="000099"/>
                </a:solidFill>
                <a:latin typeface="+mj-lt"/>
                <a:ea typeface="ＭＳ Ｐゴシック" panose="020B0600070205080204" pitchFamily="34" charset="-128"/>
              </a:rPr>
              <a:t>secondaires</a:t>
            </a:r>
            <a:r>
              <a:rPr lang="en-US" altLang="fr-FR" sz="2000" dirty="0">
                <a:solidFill>
                  <a:srgbClr val="000099"/>
                </a:solidFill>
                <a:latin typeface="+mj-lt"/>
                <a:ea typeface="ＭＳ Ｐゴシック" panose="020B0600070205080204" pitchFamily="34" charset="-128"/>
              </a:rPr>
              <a:t> des </a:t>
            </a:r>
            <a:r>
              <a:rPr lang="en-US" altLang="fr-FR" sz="2000" dirty="0" err="1">
                <a:solidFill>
                  <a:srgbClr val="000099"/>
                </a:solidFill>
                <a:latin typeface="+mj-lt"/>
                <a:ea typeface="ＭＳ Ｐゴシック" panose="020B0600070205080204" pitchFamily="34" charset="-128"/>
              </a:rPr>
              <a:t>traitements</a:t>
            </a:r>
            <a:r>
              <a:rPr lang="en-US" altLang="fr-FR" sz="2000" dirty="0">
                <a:solidFill>
                  <a:srgbClr val="000099"/>
                </a:solidFill>
                <a:latin typeface="+mj-lt"/>
                <a:ea typeface="ＭＳ Ｐゴシック" panose="020B0600070205080204" pitchFamily="34" charset="-128"/>
              </a:rPr>
              <a:t> </a:t>
            </a:r>
            <a:r>
              <a:rPr lang="en-US" altLang="fr-FR" sz="2000" dirty="0" err="1">
                <a:solidFill>
                  <a:srgbClr val="000099"/>
                </a:solidFill>
                <a:latin typeface="+mj-lt"/>
                <a:ea typeface="ＭＳ Ｐゴシック" panose="020B0600070205080204" pitchFamily="34" charset="-128"/>
              </a:rPr>
              <a:t>conventionnels</a:t>
            </a:r>
            <a:endParaRPr lang="en-US" altLang="fr-FR" sz="2000" dirty="0">
              <a:solidFill>
                <a:srgbClr val="000099"/>
              </a:solidFill>
              <a:latin typeface="+mj-lt"/>
              <a:ea typeface="ＭＳ Ｐゴシック" panose="020B0600070205080204" pitchFamily="34" charset="-128"/>
            </a:endParaRPr>
          </a:p>
          <a:p>
            <a:pPr>
              <a:lnSpc>
                <a:spcPct val="90000"/>
              </a:lnSpc>
              <a:buFontTx/>
              <a:buNone/>
              <a:defRPr/>
            </a:pPr>
            <a:endParaRPr lang="en-US" altLang="fr-FR" sz="2000" b="1" dirty="0">
              <a:solidFill>
                <a:schemeClr val="accent2"/>
              </a:solidFill>
              <a:latin typeface="+mj-lt"/>
              <a:ea typeface="ＭＳ Ｐゴシック" panose="020B0600070205080204" pitchFamily="34" charset="-128"/>
            </a:endParaRPr>
          </a:p>
          <a:p>
            <a:pPr>
              <a:lnSpc>
                <a:spcPct val="90000"/>
              </a:lnSpc>
              <a:buClr>
                <a:srgbClr val="33CC33"/>
              </a:buClr>
              <a:buFontTx/>
              <a:buBlip>
                <a:blip r:embed="rId3"/>
              </a:buBlip>
              <a:defRPr/>
            </a:pPr>
            <a:r>
              <a:rPr lang="en-US" altLang="fr-FR" sz="2000" b="1" dirty="0">
                <a:solidFill>
                  <a:srgbClr val="000099"/>
                </a:solidFill>
                <a:latin typeface="+mj-lt"/>
                <a:ea typeface="ＭＳ Ｐゴシック" panose="020B0600070205080204" pitchFamily="34" charset="-128"/>
              </a:rPr>
              <a:t>Absence </a:t>
            </a:r>
            <a:r>
              <a:rPr lang="en-US" altLang="fr-FR" sz="2000" b="1" dirty="0" err="1">
                <a:solidFill>
                  <a:srgbClr val="000099"/>
                </a:solidFill>
                <a:latin typeface="+mj-lt"/>
                <a:ea typeface="ＭＳ Ｐゴシック" panose="020B0600070205080204" pitchFamily="34" charset="-128"/>
              </a:rPr>
              <a:t>d’interaction</a:t>
            </a:r>
            <a:r>
              <a:rPr lang="en-US" altLang="fr-FR" sz="2000" b="1" dirty="0">
                <a:solidFill>
                  <a:srgbClr val="000099"/>
                </a:solidFill>
                <a:latin typeface="+mj-lt"/>
                <a:ea typeface="ＭＳ Ｐゴシック" panose="020B0600070205080204" pitchFamily="34" charset="-128"/>
              </a:rPr>
              <a:t> </a:t>
            </a:r>
            <a:r>
              <a:rPr lang="en-US" altLang="fr-FR" sz="2000" b="1" dirty="0" err="1">
                <a:solidFill>
                  <a:srgbClr val="000099"/>
                </a:solidFill>
                <a:latin typeface="+mj-lt"/>
                <a:ea typeface="ＭＳ Ｐゴシック" panose="020B0600070205080204" pitchFamily="34" charset="-128"/>
              </a:rPr>
              <a:t>médicamenteuse</a:t>
            </a:r>
            <a:r>
              <a:rPr lang="en-US" altLang="fr-FR" sz="2000" dirty="0">
                <a:solidFill>
                  <a:srgbClr val="000099"/>
                </a:solidFill>
                <a:latin typeface="+mj-lt"/>
                <a:ea typeface="ＭＳ Ｐゴシック" panose="020B0600070205080204" pitchFamily="34" charset="-128"/>
              </a:rPr>
              <a:t> </a:t>
            </a:r>
            <a:r>
              <a:rPr lang="en-US" altLang="fr-FR" sz="2000" dirty="0" err="1">
                <a:solidFill>
                  <a:srgbClr val="000099"/>
                </a:solidFill>
                <a:latin typeface="+mj-lt"/>
                <a:ea typeface="ＭＳ Ｐゴシック" panose="020B0600070205080204" pitchFamily="34" charset="-128"/>
              </a:rPr>
              <a:t>connue</a:t>
            </a:r>
            <a:r>
              <a:rPr lang="en-US" altLang="fr-FR" sz="2000" dirty="0">
                <a:solidFill>
                  <a:srgbClr val="000099"/>
                </a:solidFill>
                <a:latin typeface="+mj-lt"/>
                <a:ea typeface="ＭＳ Ｐゴシック" panose="020B0600070205080204" pitchFamily="34" charset="-128"/>
              </a:rPr>
              <a:t> </a:t>
            </a:r>
          </a:p>
          <a:p>
            <a:pPr>
              <a:lnSpc>
                <a:spcPct val="90000"/>
              </a:lnSpc>
              <a:buClr>
                <a:srgbClr val="33CC33"/>
              </a:buClr>
              <a:buFontTx/>
              <a:buNone/>
              <a:defRPr/>
            </a:pPr>
            <a:r>
              <a:rPr lang="en-US" altLang="fr-FR" sz="2000" dirty="0">
                <a:solidFill>
                  <a:srgbClr val="000099"/>
                </a:solidFill>
                <a:latin typeface="+mj-lt"/>
                <a:ea typeface="ＭＳ Ｐゴシック" panose="020B0600070205080204" pitchFamily="34" charset="-128"/>
              </a:rPr>
              <a:t>	avec le </a:t>
            </a:r>
            <a:r>
              <a:rPr lang="en-US" altLang="fr-FR" sz="2000" dirty="0" err="1">
                <a:solidFill>
                  <a:srgbClr val="000099"/>
                </a:solidFill>
                <a:latin typeface="+mj-lt"/>
                <a:ea typeface="ＭＳ Ｐゴシック" panose="020B0600070205080204" pitchFamily="34" charset="-128"/>
              </a:rPr>
              <a:t>traitement</a:t>
            </a:r>
            <a:r>
              <a:rPr lang="en-US" altLang="fr-FR" sz="2000" dirty="0">
                <a:solidFill>
                  <a:srgbClr val="000099"/>
                </a:solidFill>
                <a:latin typeface="+mj-lt"/>
                <a:ea typeface="ＭＳ Ｐゴシック" panose="020B0600070205080204" pitchFamily="34" charset="-128"/>
              </a:rPr>
              <a:t> </a:t>
            </a:r>
            <a:r>
              <a:rPr lang="en-US" altLang="fr-FR" sz="2000" dirty="0" err="1">
                <a:solidFill>
                  <a:srgbClr val="000099"/>
                </a:solidFill>
                <a:latin typeface="+mj-lt"/>
                <a:ea typeface="ＭＳ Ｐゴシック" panose="020B0600070205080204" pitchFamily="34" charset="-128"/>
              </a:rPr>
              <a:t>conventionnel</a:t>
            </a:r>
            <a:endParaRPr lang="en-US" altLang="fr-FR" sz="2000" b="1" dirty="0">
              <a:solidFill>
                <a:schemeClr val="accent2"/>
              </a:solidFill>
              <a:latin typeface="+mj-lt"/>
              <a:ea typeface="ＭＳ Ｐゴシック" panose="020B0600070205080204" pitchFamily="34" charset="-128"/>
            </a:endParaRPr>
          </a:p>
          <a:p>
            <a:pPr>
              <a:lnSpc>
                <a:spcPct val="90000"/>
              </a:lnSpc>
              <a:buFontTx/>
              <a:buNone/>
              <a:defRPr/>
            </a:pPr>
            <a:endParaRPr lang="en-US" altLang="fr-FR" sz="2000" b="1" dirty="0">
              <a:solidFill>
                <a:schemeClr val="accent2"/>
              </a:solidFill>
              <a:latin typeface="+mj-lt"/>
              <a:ea typeface="ＭＳ Ｐゴシック" panose="020B0600070205080204" pitchFamily="34" charset="-128"/>
            </a:endParaRPr>
          </a:p>
          <a:p>
            <a:pPr>
              <a:lnSpc>
                <a:spcPct val="90000"/>
              </a:lnSpc>
              <a:buClr>
                <a:srgbClr val="33CC33"/>
              </a:buClr>
              <a:buFontTx/>
              <a:buBlip>
                <a:blip r:embed="rId3"/>
              </a:buBlip>
              <a:defRPr/>
            </a:pPr>
            <a:r>
              <a:rPr lang="en-US" altLang="fr-FR" sz="2000" dirty="0" err="1">
                <a:solidFill>
                  <a:srgbClr val="000099"/>
                </a:solidFill>
                <a:latin typeface="+mj-lt"/>
                <a:ea typeface="ＭＳ Ｐゴシック" panose="020B0600070205080204" pitchFamily="34" charset="-128"/>
              </a:rPr>
              <a:t>Contribue</a:t>
            </a:r>
            <a:r>
              <a:rPr lang="en-US" altLang="fr-FR" sz="2000" dirty="0">
                <a:solidFill>
                  <a:srgbClr val="000099"/>
                </a:solidFill>
                <a:latin typeface="+mj-lt"/>
                <a:ea typeface="ＭＳ Ｐゴシック" panose="020B0600070205080204" pitchFamily="34" charset="-128"/>
              </a:rPr>
              <a:t> à </a:t>
            </a:r>
            <a:r>
              <a:rPr lang="en-US" altLang="fr-FR" sz="2000" b="1" dirty="0" err="1">
                <a:solidFill>
                  <a:srgbClr val="000099"/>
                </a:solidFill>
                <a:latin typeface="+mj-lt"/>
                <a:ea typeface="ＭＳ Ｐゴシック" panose="020B0600070205080204" pitchFamily="34" charset="-128"/>
              </a:rPr>
              <a:t>améliorer</a:t>
            </a:r>
            <a:r>
              <a:rPr lang="en-US" altLang="fr-FR" sz="2000" b="1" dirty="0">
                <a:solidFill>
                  <a:srgbClr val="000099"/>
                </a:solidFill>
                <a:latin typeface="+mj-lt"/>
                <a:ea typeface="ＭＳ Ｐゴシック" panose="020B0600070205080204" pitchFamily="34" charset="-128"/>
              </a:rPr>
              <a:t> la </a:t>
            </a:r>
            <a:r>
              <a:rPr lang="en-US" altLang="fr-FR" sz="2000" b="1" dirty="0" err="1">
                <a:solidFill>
                  <a:srgbClr val="000099"/>
                </a:solidFill>
                <a:latin typeface="+mj-lt"/>
                <a:ea typeface="ＭＳ Ｐゴシック" panose="020B0600070205080204" pitchFamily="34" charset="-128"/>
              </a:rPr>
              <a:t>qualité</a:t>
            </a:r>
            <a:r>
              <a:rPr lang="en-US" altLang="fr-FR" sz="2000" b="1" dirty="0">
                <a:solidFill>
                  <a:srgbClr val="000099"/>
                </a:solidFill>
                <a:latin typeface="+mj-lt"/>
                <a:ea typeface="ＭＳ Ｐゴシック" panose="020B0600070205080204" pitchFamily="34" charset="-128"/>
              </a:rPr>
              <a:t> de vie</a:t>
            </a:r>
            <a:r>
              <a:rPr lang="en-US" altLang="fr-FR" sz="2000" dirty="0">
                <a:solidFill>
                  <a:srgbClr val="000099"/>
                </a:solidFill>
                <a:latin typeface="+mj-lt"/>
                <a:ea typeface="ＭＳ Ｐゴシック" panose="020B0600070205080204" pitchFamily="34" charset="-128"/>
              </a:rPr>
              <a:t> du patient</a:t>
            </a:r>
          </a:p>
          <a:p>
            <a:pPr>
              <a:lnSpc>
                <a:spcPct val="90000"/>
              </a:lnSpc>
              <a:buClr>
                <a:srgbClr val="33CC33"/>
              </a:buClr>
              <a:buFontTx/>
              <a:buNone/>
              <a:defRPr/>
            </a:pPr>
            <a:endParaRPr lang="en-US" altLang="fr-FR" sz="2000" dirty="0">
              <a:solidFill>
                <a:srgbClr val="000099"/>
              </a:solidFill>
              <a:latin typeface="+mj-lt"/>
              <a:ea typeface="ＭＳ Ｐゴシック" panose="020B0600070205080204" pitchFamily="34" charset="-128"/>
            </a:endParaRPr>
          </a:p>
          <a:p>
            <a:pPr>
              <a:lnSpc>
                <a:spcPct val="90000"/>
              </a:lnSpc>
              <a:buClr>
                <a:srgbClr val="33CC33"/>
              </a:buClr>
              <a:buFontTx/>
              <a:buBlip>
                <a:blip r:embed="rId3"/>
              </a:buBlip>
              <a:defRPr/>
            </a:pPr>
            <a:r>
              <a:rPr lang="en-US" altLang="fr-FR" sz="2000" dirty="0" err="1">
                <a:solidFill>
                  <a:srgbClr val="000099"/>
                </a:solidFill>
                <a:latin typeface="+mj-lt"/>
                <a:ea typeface="ＭＳ Ｐゴシック" panose="020B0600070205080204" pitchFamily="34" charset="-128"/>
              </a:rPr>
              <a:t>Lui</a:t>
            </a:r>
            <a:r>
              <a:rPr lang="en-US" altLang="fr-FR" sz="2000" dirty="0">
                <a:solidFill>
                  <a:srgbClr val="000099"/>
                </a:solidFill>
                <a:latin typeface="+mj-lt"/>
                <a:ea typeface="ＭＳ Ｐゴシック" panose="020B0600070205080204" pitchFamily="34" charset="-128"/>
              </a:rPr>
              <a:t> </a:t>
            </a:r>
            <a:r>
              <a:rPr lang="en-US" altLang="fr-FR" sz="2000" dirty="0" err="1">
                <a:solidFill>
                  <a:srgbClr val="000099"/>
                </a:solidFill>
                <a:latin typeface="+mj-lt"/>
                <a:ea typeface="ＭＳ Ｐゴシック" panose="020B0600070205080204" pitchFamily="34" charset="-128"/>
              </a:rPr>
              <a:t>permet</a:t>
            </a:r>
            <a:r>
              <a:rPr lang="en-US" altLang="fr-FR" sz="2000" dirty="0">
                <a:solidFill>
                  <a:srgbClr val="000099"/>
                </a:solidFill>
                <a:latin typeface="+mj-lt"/>
                <a:ea typeface="ＭＳ Ｐゴシック" panose="020B0600070205080204" pitchFamily="34" charset="-128"/>
              </a:rPr>
              <a:t> de </a:t>
            </a:r>
            <a:r>
              <a:rPr lang="en-US" altLang="fr-FR" sz="2000" b="1" dirty="0" err="1">
                <a:solidFill>
                  <a:srgbClr val="000099"/>
                </a:solidFill>
                <a:latin typeface="+mj-lt"/>
                <a:ea typeface="ＭＳ Ｐゴシック" panose="020B0600070205080204" pitchFamily="34" charset="-128"/>
              </a:rPr>
              <a:t>poursuivre</a:t>
            </a:r>
            <a:r>
              <a:rPr lang="en-US" altLang="fr-FR" sz="2000" b="1" dirty="0">
                <a:solidFill>
                  <a:srgbClr val="000099"/>
                </a:solidFill>
                <a:latin typeface="+mj-lt"/>
                <a:ea typeface="ＭＳ Ｐゴシック" panose="020B0600070205080204" pitchFamily="34" charset="-128"/>
              </a:rPr>
              <a:t> son </a:t>
            </a:r>
            <a:r>
              <a:rPr lang="en-US" altLang="fr-FR" sz="2000" b="1" dirty="0" err="1">
                <a:solidFill>
                  <a:srgbClr val="000099"/>
                </a:solidFill>
                <a:latin typeface="+mj-lt"/>
                <a:ea typeface="ＭＳ Ｐゴシック" panose="020B0600070205080204" pitchFamily="34" charset="-128"/>
              </a:rPr>
              <a:t>traitement</a:t>
            </a:r>
            <a:endParaRPr lang="fr-FR" altLang="fr-FR" sz="2000" b="1" dirty="0">
              <a:solidFill>
                <a:srgbClr val="000099"/>
              </a:solidFill>
              <a:latin typeface="+mj-lt"/>
              <a:ea typeface="ＭＳ Ｐゴシック" panose="020B0600070205080204" pitchFamily="34" charset="-128"/>
            </a:endParaRPr>
          </a:p>
          <a:p>
            <a:pPr>
              <a:lnSpc>
                <a:spcPct val="90000"/>
              </a:lnSpc>
              <a:buFontTx/>
              <a:buNone/>
              <a:defRPr/>
            </a:pPr>
            <a:endParaRPr lang="fr-FR" altLang="fr-FR" sz="2000" dirty="0">
              <a:solidFill>
                <a:srgbClr val="000099"/>
              </a:solidFill>
              <a:latin typeface="+mj-lt"/>
              <a:ea typeface="ＭＳ Ｐゴシック" panose="020B0600070205080204" pitchFamily="34" charset="-128"/>
            </a:endParaRPr>
          </a:p>
        </p:txBody>
      </p:sp>
      <p:sp>
        <p:nvSpPr>
          <p:cNvPr id="5" name="ZoneTexte 4">
            <a:extLst>
              <a:ext uri="{FF2B5EF4-FFF2-40B4-BE49-F238E27FC236}">
                <a16:creationId xmlns:a16="http://schemas.microsoft.com/office/drawing/2014/main" id="{6BCFA768-0043-4C30-BABA-6BBFB1BBE1C4}"/>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2.2. Soins de support</a:t>
            </a:r>
          </a:p>
        </p:txBody>
      </p:sp>
      <p:sp>
        <p:nvSpPr>
          <p:cNvPr id="6" name="Text Box 50">
            <a:extLst>
              <a:ext uri="{FF2B5EF4-FFF2-40B4-BE49-F238E27FC236}">
                <a16:creationId xmlns:a16="http://schemas.microsoft.com/office/drawing/2014/main" id="{7128B6CB-BC23-4EB0-9A0A-A4A44759FECF}"/>
              </a:ext>
            </a:extLst>
          </p:cNvPr>
          <p:cNvSpPr txBox="1">
            <a:spLocks noChangeArrowheads="1"/>
          </p:cNvSpPr>
          <p:nvPr/>
        </p:nvSpPr>
        <p:spPr bwMode="auto">
          <a:xfrm>
            <a:off x="2390654" y="997147"/>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
                <a:srgbClr val="62C400"/>
              </a:buClr>
              <a:buSzTx/>
              <a:buFont typeface="Wingdings" panose="05000000000000000000" pitchFamily="2" charset="2"/>
              <a:buNone/>
              <a:tabLst/>
              <a:defRPr/>
            </a:pPr>
            <a:r>
              <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sym typeface="Wingdings" panose="05000000000000000000" pitchFamily="2" charset="2"/>
              </a:rPr>
              <a:t> Pourquoi l’homéopathie ?</a:t>
            </a:r>
            <a:endParaRPr kumimoji="0" lang="fr-FR" altLang="fr-FR" sz="2000" b="1" i="0" u="none" strike="noStrike" kern="0" cap="none" spc="0" normalizeH="0" baseline="0" noProof="0" dirty="0">
              <a:ln>
                <a:noFill/>
              </a:ln>
              <a:solidFill>
                <a:srgbClr val="95C41D"/>
              </a:solidFill>
              <a:effectLst/>
              <a:uLnTx/>
              <a:uFillTx/>
              <a:latin typeface="Arial" panose="020B0604020202020204" pitchFamily="34" charset="0"/>
            </a:endParaRPr>
          </a:p>
        </p:txBody>
      </p:sp>
      <p:sp>
        <p:nvSpPr>
          <p:cNvPr id="7" name="ZoneTexte 6">
            <a:extLst>
              <a:ext uri="{FF2B5EF4-FFF2-40B4-BE49-F238E27FC236}">
                <a16:creationId xmlns:a16="http://schemas.microsoft.com/office/drawing/2014/main" id="{734F3845-A0B0-45C3-8638-84573BFEAB28}"/>
              </a:ext>
            </a:extLst>
          </p:cNvPr>
          <p:cNvSpPr txBox="1"/>
          <p:nvPr/>
        </p:nvSpPr>
        <p:spPr>
          <a:xfrm>
            <a:off x="1338210" y="5749225"/>
            <a:ext cx="8424936" cy="400110"/>
          </a:xfrm>
          <a:prstGeom prst="rect">
            <a:avLst/>
          </a:prstGeom>
          <a:noFill/>
        </p:spPr>
        <p:txBody>
          <a:bodyPr wrap="square">
            <a:spAutoFit/>
          </a:bodyPr>
          <a:lstStyle/>
          <a:p>
            <a:r>
              <a:rPr lang="fr-FR" altLang="fr-FR" sz="2000"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rPr>
              <a:t>Améliore l’adhésion du patient à son traitement anticancéreux</a:t>
            </a:r>
            <a:endParaRPr lang="fr-FR" sz="2000" dirty="0">
              <a:solidFill>
                <a:srgbClr val="000099"/>
              </a:solidFill>
              <a:latin typeface="+mj-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sz="quarter" idx="4294967295"/>
          </p:nvPr>
        </p:nvSpPr>
        <p:spPr>
          <a:xfrm>
            <a:off x="4724400" y="1976438"/>
            <a:ext cx="7467600" cy="1047750"/>
          </a:xfrm>
          <a:prstGeom prst="rect">
            <a:avLst/>
          </a:prstGeom>
        </p:spPr>
        <p:txBody>
          <a:bodyPr>
            <a:normAutofit/>
          </a:bodyPr>
          <a:lstStyle/>
          <a:p>
            <a:pPr eaLnBrk="1" hangingPunct="1">
              <a:lnSpc>
                <a:spcPct val="90000"/>
              </a:lnSpc>
              <a:buFontTx/>
              <a:buNone/>
              <a:defRPr/>
            </a:pPr>
            <a:r>
              <a:rPr lang="fr-FR" altLang="fr-FR" sz="2000" b="1" u="sng" dirty="0">
                <a:solidFill>
                  <a:srgbClr val="000099"/>
                </a:solidFill>
                <a:latin typeface="Arial" panose="020B0604020202020204" pitchFamily="34" charset="0"/>
                <a:cs typeface="Arial" panose="020B0604020202020204" pitchFamily="34" charset="0"/>
              </a:rPr>
              <a:t>Objectif :</a:t>
            </a:r>
          </a:p>
          <a:p>
            <a:pPr marL="266700" indent="-266700" eaLnBrk="1" hangingPunct="1">
              <a:lnSpc>
                <a:spcPct val="90000"/>
              </a:lnSpc>
              <a:buFont typeface="Wingdings" panose="05000000000000000000" pitchFamily="2" charset="2"/>
              <a:buChar char=""/>
              <a:defRPr/>
            </a:pPr>
            <a:r>
              <a:rPr lang="fr-FR" altLang="fr-FR" sz="2000" dirty="0">
                <a:solidFill>
                  <a:srgbClr val="000099"/>
                </a:solidFill>
                <a:latin typeface="Arial" panose="020B0604020202020204" pitchFamily="34" charset="0"/>
                <a:cs typeface="Arial" panose="020B0604020202020204" pitchFamily="34" charset="0"/>
              </a:rPr>
              <a:t>Identifier les enjeux et les rôles de la prise en charge officinale du patient atteint de cancer</a:t>
            </a:r>
            <a:endParaRPr lang="fr-FR" altLang="fr-FR" sz="2000" dirty="0">
              <a:solidFill>
                <a:srgbClr val="FF0000"/>
              </a:solidFill>
              <a:latin typeface="Arial" panose="020B0604020202020204" pitchFamily="34" charset="0"/>
              <a:cs typeface="Arial" panose="020B0604020202020204" pitchFamily="34" charset="0"/>
            </a:endParaRPr>
          </a:p>
        </p:txBody>
      </p:sp>
      <p:sp>
        <p:nvSpPr>
          <p:cNvPr id="182274" name="Text Box 6"/>
          <p:cNvSpPr txBox="1">
            <a:spLocks noChangeArrowheads="1"/>
          </p:cNvSpPr>
          <p:nvPr/>
        </p:nvSpPr>
        <p:spPr bwMode="auto">
          <a:xfrm>
            <a:off x="5611813" y="149225"/>
            <a:ext cx="6142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360363" algn="l"/>
              </a:tabLst>
              <a:defRPr>
                <a:solidFill>
                  <a:schemeClr val="tx1"/>
                </a:solidFill>
                <a:latin typeface="Arial" panose="020B0604020202020204" pitchFamily="34" charset="0"/>
              </a:defRPr>
            </a:lvl1pPr>
            <a:lvl2pPr marL="742950" indent="-285750">
              <a:tabLst>
                <a:tab pos="360363" algn="l"/>
              </a:tabLst>
              <a:defRPr>
                <a:solidFill>
                  <a:schemeClr val="tx1"/>
                </a:solidFill>
                <a:latin typeface="Arial" panose="020B0604020202020204" pitchFamily="34" charset="0"/>
              </a:defRPr>
            </a:lvl2pPr>
            <a:lvl3pPr marL="1143000" indent="-228600">
              <a:tabLst>
                <a:tab pos="360363" algn="l"/>
              </a:tabLst>
              <a:defRPr>
                <a:solidFill>
                  <a:schemeClr val="tx1"/>
                </a:solidFill>
                <a:latin typeface="Arial" panose="020B0604020202020204" pitchFamily="34" charset="0"/>
              </a:defRPr>
            </a:lvl3pPr>
            <a:lvl4pPr marL="1600200" indent="-228600">
              <a:tabLst>
                <a:tab pos="360363" algn="l"/>
              </a:tabLst>
              <a:defRPr>
                <a:solidFill>
                  <a:schemeClr val="tx1"/>
                </a:solidFill>
                <a:latin typeface="Arial" panose="020B0604020202020204" pitchFamily="34" charset="0"/>
              </a:defRPr>
            </a:lvl4pPr>
            <a:lvl5pPr marL="2057400" indent="-228600">
              <a:tabLst>
                <a:tab pos="360363" algn="l"/>
              </a:tabLst>
              <a:defRPr>
                <a:solidFill>
                  <a:schemeClr val="tx1"/>
                </a:solidFill>
                <a:latin typeface="Arial" panose="020B0604020202020204" pitchFamily="34" charset="0"/>
              </a:defRPr>
            </a:lvl5pPr>
            <a:lvl6pPr marL="2514600" indent="-228600" fontAlgn="base">
              <a:spcBef>
                <a:spcPct val="0"/>
              </a:spcBef>
              <a:spcAft>
                <a:spcPct val="0"/>
              </a:spcAft>
              <a:tabLst>
                <a:tab pos="360363" algn="l"/>
              </a:tabLst>
              <a:defRPr>
                <a:solidFill>
                  <a:schemeClr val="tx1"/>
                </a:solidFill>
                <a:latin typeface="Arial" panose="020B0604020202020204" pitchFamily="34" charset="0"/>
              </a:defRPr>
            </a:lvl6pPr>
            <a:lvl7pPr marL="2971800" indent="-228600" fontAlgn="base">
              <a:spcBef>
                <a:spcPct val="0"/>
              </a:spcBef>
              <a:spcAft>
                <a:spcPct val="0"/>
              </a:spcAft>
              <a:tabLst>
                <a:tab pos="360363" algn="l"/>
              </a:tabLst>
              <a:defRPr>
                <a:solidFill>
                  <a:schemeClr val="tx1"/>
                </a:solidFill>
                <a:latin typeface="Arial" panose="020B0604020202020204" pitchFamily="34" charset="0"/>
              </a:defRPr>
            </a:lvl7pPr>
            <a:lvl8pPr marL="3429000" indent="-228600" fontAlgn="base">
              <a:spcBef>
                <a:spcPct val="0"/>
              </a:spcBef>
              <a:spcAft>
                <a:spcPct val="0"/>
              </a:spcAft>
              <a:tabLst>
                <a:tab pos="360363" algn="l"/>
              </a:tabLst>
              <a:defRPr>
                <a:solidFill>
                  <a:schemeClr val="tx1"/>
                </a:solidFill>
                <a:latin typeface="Arial" panose="020B0604020202020204" pitchFamily="34" charset="0"/>
              </a:defRPr>
            </a:lvl8pPr>
            <a:lvl9pPr marL="3886200" indent="-228600" fontAlgn="base">
              <a:spcBef>
                <a:spcPct val="0"/>
              </a:spcBef>
              <a:spcAft>
                <a:spcPct val="0"/>
              </a:spcAft>
              <a:tabLst>
                <a:tab pos="3603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tab pos="360363" algn="l"/>
              </a:tabLst>
              <a:defRPr/>
            </a:pPr>
            <a:r>
              <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2000" b="1" i="0" u="none" strike="noStrike" kern="1200" cap="none" spc="0" normalizeH="0" baseline="0" noProof="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182275" name="Rectangle 8"/>
          <p:cNvSpPr>
            <a:spLocks noChangeArrowheads="1"/>
          </p:cNvSpPr>
          <p:nvPr/>
        </p:nvSpPr>
        <p:spPr bwMode="auto">
          <a:xfrm>
            <a:off x="3553638" y="3536950"/>
            <a:ext cx="8464187"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fr-FR" altLang="fr-FR" sz="1800" b="1"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Règles du jeu :</a:t>
            </a:r>
          </a:p>
          <a:p>
            <a:pPr marL="342900" marR="0" lvl="0" indent="-342900" algn="l" defTabSz="914400" rtl="0" eaLnBrk="1" fontAlgn="base" latinLnBrk="0" hangingPunct="1">
              <a:lnSpc>
                <a:spcPct val="100000"/>
              </a:lnSpc>
              <a:spcBef>
                <a:spcPts val="1800"/>
              </a:spcBef>
              <a:spcAft>
                <a:spcPct val="0"/>
              </a:spcAft>
              <a:buClrTx/>
              <a:buSzTx/>
              <a:buFontTx/>
              <a:buBlip>
                <a:blip r:embed="rId3"/>
              </a:buBlip>
              <a:tabLst/>
              <a:defRPr/>
            </a:pPr>
            <a:r>
              <a:rPr kumimoji="0" lang="fr-FR" altLang="fr-FR" sz="18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 la cantonade</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fr-FR" altLang="fr-FR" sz="18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Pourquoi la pharmacie est-elle un acteur clé dans la prise en charge ?</a:t>
            </a: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lang="fr-FR" altLang="fr-FR" i="1" dirty="0">
                <a:solidFill>
                  <a:srgbClr val="000099"/>
                </a:solidFill>
              </a:rPr>
              <a:t>Quels sont ses rôles ? </a:t>
            </a:r>
            <a:endParaRPr kumimoji="0" lang="fr-FR" altLang="fr-FR" sz="18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182276" name="ZoneTexte 10"/>
          <p:cNvSpPr txBox="1">
            <a:spLocks noChangeArrowheads="1"/>
          </p:cNvSpPr>
          <p:nvPr/>
        </p:nvSpPr>
        <p:spPr bwMode="auto">
          <a:xfrm rot="-39669">
            <a:off x="1506538" y="3040063"/>
            <a:ext cx="286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5’</a:t>
            </a:r>
          </a:p>
        </p:txBody>
      </p:sp>
      <p:sp>
        <p:nvSpPr>
          <p:cNvPr id="8" name="ZoneTexte 7">
            <a:extLst>
              <a:ext uri="{FF2B5EF4-FFF2-40B4-BE49-F238E27FC236}">
                <a16:creationId xmlns:a16="http://schemas.microsoft.com/office/drawing/2014/main" id="{0EDF034B-87FD-4C03-BE42-B94EC3B56305}"/>
              </a:ext>
            </a:extLst>
          </p:cNvPr>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2.3. </a:t>
            </a:r>
            <a:r>
              <a:rPr lang="fr-FR" sz="3200" b="1" dirty="0">
                <a:solidFill>
                  <a:schemeClr val="bg1"/>
                </a:solidFill>
                <a:latin typeface="+mj-lt"/>
              </a:rPr>
              <a:t>Prise en charge à l’officine</a:t>
            </a:r>
            <a:endPar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90765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787486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4294967295"/>
          </p:nvPr>
        </p:nvSpPr>
        <p:spPr bwMode="auto">
          <a:xfrm>
            <a:off x="911225" y="1631950"/>
            <a:ext cx="9937750" cy="3384550"/>
          </a:xfrm>
          <a:prstGeom prst="rect">
            <a:avLst/>
          </a:prstGeom>
          <a:solidFill>
            <a:srgbClr val="FFFFFF"/>
          </a:solidFill>
        </p:spPr>
        <p:txBody>
          <a:bodyPr>
            <a:normAutofit/>
          </a:bodyPr>
          <a:lstStyle/>
          <a:p>
            <a:pPr eaLnBrk="1" hangingPunct="1">
              <a:lnSpc>
                <a:spcPct val="80000"/>
              </a:lnSpc>
              <a:buFontTx/>
              <a:buNone/>
              <a:defRPr/>
            </a:pPr>
            <a:r>
              <a:rPr lang="fr-FR" altLang="fr-FR" sz="2000" b="1" u="sng" dirty="0">
                <a:solidFill>
                  <a:srgbClr val="000099"/>
                </a:solidFill>
                <a:latin typeface="+mj-lt"/>
                <a:cs typeface="Arial" panose="020B0604020202020204" pitchFamily="34" charset="0"/>
              </a:rPr>
              <a:t>Les raisons:</a:t>
            </a:r>
          </a:p>
          <a:p>
            <a:pPr eaLnBrk="1" hangingPunct="1">
              <a:lnSpc>
                <a:spcPct val="80000"/>
              </a:lnSpc>
              <a:buFontTx/>
              <a:buNone/>
              <a:defRPr/>
            </a:pPr>
            <a:endParaRPr lang="fr-FR" altLang="fr-FR" sz="2000" b="1" u="sng" dirty="0">
              <a:solidFill>
                <a:srgbClr val="000099"/>
              </a:solidFill>
              <a:latin typeface="+mj-lt"/>
              <a:cs typeface="Arial" panose="020B0604020202020204" pitchFamily="34" charset="0"/>
            </a:endParaRPr>
          </a:p>
          <a:p>
            <a:pPr eaLnBrk="1" hangingPunct="1">
              <a:lnSpc>
                <a:spcPct val="80000"/>
              </a:lnSpc>
              <a:buClr>
                <a:srgbClr val="33CC33"/>
              </a:buClr>
              <a:buFontTx/>
              <a:buBlip>
                <a:blip r:embed="rId3"/>
              </a:buBlip>
              <a:defRPr/>
            </a:pPr>
            <a:r>
              <a:rPr lang="fr-FR" altLang="fr-FR" sz="2000" dirty="0">
                <a:solidFill>
                  <a:srgbClr val="000099"/>
                </a:solidFill>
                <a:latin typeface="+mj-lt"/>
                <a:cs typeface="Arial" panose="020B0604020202020204" pitchFamily="34" charset="0"/>
              </a:rPr>
              <a:t>Evolution vers une </a:t>
            </a:r>
            <a:r>
              <a:rPr lang="fr-FR" altLang="fr-FR" sz="2000" b="1" dirty="0">
                <a:solidFill>
                  <a:srgbClr val="000099"/>
                </a:solidFill>
                <a:latin typeface="+mj-lt"/>
                <a:cs typeface="Arial" panose="020B0604020202020204" pitchFamily="34" charset="0"/>
              </a:rPr>
              <a:t>pathologie chronique</a:t>
            </a:r>
          </a:p>
          <a:p>
            <a:pPr eaLnBrk="1" hangingPunct="1">
              <a:lnSpc>
                <a:spcPct val="80000"/>
              </a:lnSpc>
              <a:buClr>
                <a:srgbClr val="33CC33"/>
              </a:buClr>
              <a:buFontTx/>
              <a:buNone/>
              <a:defRPr/>
            </a:pPr>
            <a:endParaRPr lang="fr-FR" altLang="fr-FR" sz="2000" dirty="0">
              <a:solidFill>
                <a:srgbClr val="000099"/>
              </a:solidFill>
              <a:latin typeface="+mj-lt"/>
              <a:cs typeface="Arial" panose="020B0604020202020204" pitchFamily="34" charset="0"/>
            </a:endParaRPr>
          </a:p>
          <a:p>
            <a:pPr eaLnBrk="1" hangingPunct="1">
              <a:lnSpc>
                <a:spcPct val="80000"/>
              </a:lnSpc>
              <a:buClr>
                <a:srgbClr val="33CC33"/>
              </a:buClr>
              <a:buFontTx/>
              <a:buBlip>
                <a:blip r:embed="rId3"/>
              </a:buBlip>
              <a:defRPr/>
            </a:pPr>
            <a:r>
              <a:rPr lang="fr-FR" altLang="fr-FR" sz="2000" dirty="0">
                <a:solidFill>
                  <a:srgbClr val="000099"/>
                </a:solidFill>
                <a:latin typeface="+mj-lt"/>
                <a:cs typeface="Arial" panose="020B0604020202020204" pitchFamily="34" charset="0"/>
              </a:rPr>
              <a:t>Développement des </a:t>
            </a:r>
            <a:r>
              <a:rPr lang="fr-FR" altLang="fr-FR" sz="2000" b="1" dirty="0">
                <a:solidFill>
                  <a:srgbClr val="000099"/>
                </a:solidFill>
                <a:latin typeface="+mj-lt"/>
                <a:cs typeface="Arial" panose="020B0604020202020204" pitchFamily="34" charset="0"/>
              </a:rPr>
              <a:t>prises en charge ambulatoires</a:t>
            </a:r>
          </a:p>
          <a:p>
            <a:pPr eaLnBrk="1" hangingPunct="1">
              <a:lnSpc>
                <a:spcPct val="80000"/>
              </a:lnSpc>
              <a:buClr>
                <a:srgbClr val="33CC33"/>
              </a:buClr>
              <a:buFontTx/>
              <a:buNone/>
              <a:defRPr/>
            </a:pPr>
            <a:endParaRPr lang="fr-FR" altLang="fr-FR" sz="2000" dirty="0">
              <a:solidFill>
                <a:srgbClr val="000099"/>
              </a:solidFill>
              <a:latin typeface="+mj-lt"/>
              <a:cs typeface="Arial" panose="020B0604020202020204" pitchFamily="34" charset="0"/>
            </a:endParaRPr>
          </a:p>
          <a:p>
            <a:pPr eaLnBrk="1" hangingPunct="1">
              <a:spcBef>
                <a:spcPct val="30000"/>
              </a:spcBef>
              <a:buClr>
                <a:srgbClr val="33CC33"/>
              </a:buClr>
              <a:buFontTx/>
              <a:buBlip>
                <a:blip r:embed="rId3"/>
              </a:buBlip>
              <a:defRPr/>
            </a:pPr>
            <a:r>
              <a:rPr lang="fr-FR" altLang="fr-FR" sz="2000" dirty="0">
                <a:solidFill>
                  <a:srgbClr val="000099"/>
                </a:solidFill>
                <a:latin typeface="+mj-lt"/>
                <a:cs typeface="Arial" panose="020B0604020202020204" pitchFamily="34" charset="0"/>
              </a:rPr>
              <a:t>Développement des </a:t>
            </a:r>
            <a:r>
              <a:rPr lang="fr-FR" altLang="fr-FR" sz="2000" b="1" dirty="0">
                <a:solidFill>
                  <a:srgbClr val="000099"/>
                </a:solidFill>
                <a:latin typeface="+mj-lt"/>
                <a:cs typeface="Arial" panose="020B0604020202020204" pitchFamily="34" charset="0"/>
              </a:rPr>
              <a:t>chimiothérapies orales</a:t>
            </a:r>
            <a:r>
              <a:rPr lang="fr-FR" altLang="fr-FR" sz="2000" dirty="0">
                <a:solidFill>
                  <a:srgbClr val="000099"/>
                </a:solidFill>
                <a:latin typeface="+mj-lt"/>
                <a:cs typeface="Arial" panose="020B0604020202020204" pitchFamily="34" charset="0"/>
              </a:rPr>
              <a:t> et sorties de la réserve hospitalière</a:t>
            </a:r>
          </a:p>
          <a:p>
            <a:pPr eaLnBrk="1" hangingPunct="1">
              <a:lnSpc>
                <a:spcPct val="80000"/>
              </a:lnSpc>
              <a:buClr>
                <a:srgbClr val="33CC33"/>
              </a:buClr>
              <a:buFontTx/>
              <a:buNone/>
              <a:defRPr/>
            </a:pPr>
            <a:endParaRPr lang="fr-FR" altLang="fr-FR" sz="2000" dirty="0">
              <a:solidFill>
                <a:srgbClr val="000099"/>
              </a:solidFill>
              <a:latin typeface="+mj-lt"/>
              <a:cs typeface="Arial" panose="020B0604020202020204" pitchFamily="34" charset="0"/>
            </a:endParaRPr>
          </a:p>
          <a:p>
            <a:pPr eaLnBrk="1" hangingPunct="1">
              <a:lnSpc>
                <a:spcPct val="80000"/>
              </a:lnSpc>
              <a:buClr>
                <a:srgbClr val="33CC33"/>
              </a:buClr>
              <a:buFontTx/>
              <a:buBlip>
                <a:blip r:embed="rId3"/>
              </a:buBlip>
              <a:defRPr/>
            </a:pPr>
            <a:r>
              <a:rPr lang="fr-FR" altLang="fr-FR" sz="2000" dirty="0">
                <a:solidFill>
                  <a:srgbClr val="000099"/>
                </a:solidFill>
                <a:latin typeface="+mj-lt"/>
                <a:cs typeface="Arial" panose="020B0604020202020204" pitchFamily="34" charset="0"/>
              </a:rPr>
              <a:t>Loi HPST et Plan cancer</a:t>
            </a:r>
          </a:p>
        </p:txBody>
      </p:sp>
      <p:sp>
        <p:nvSpPr>
          <p:cNvPr id="55301" name="Text Box 10"/>
          <p:cNvSpPr txBox="1">
            <a:spLocks noChangeArrowheads="1"/>
          </p:cNvSpPr>
          <p:nvPr/>
        </p:nvSpPr>
        <p:spPr bwMode="auto">
          <a:xfrm>
            <a:off x="1919288" y="5013325"/>
            <a:ext cx="8137525" cy="1138238"/>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23900" indent="-2667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buClr>
                <a:srgbClr val="33CC33"/>
              </a:buClr>
              <a:defRPr/>
            </a:pPr>
            <a:r>
              <a:rPr lang="fr-FR" altLang="fr-FR" sz="2000" dirty="0">
                <a:solidFill>
                  <a:schemeClr val="accent2"/>
                </a:solidFill>
                <a:latin typeface="+mj-lt"/>
                <a:ea typeface="ＭＳ Ｐゴシック" panose="020B0600070205080204" pitchFamily="34" charset="-128"/>
              </a:rPr>
              <a:t>  </a:t>
            </a:r>
            <a:r>
              <a:rPr lang="fr-FR" altLang="fr-FR" sz="2000" b="1" dirty="0">
                <a:solidFill>
                  <a:srgbClr val="000099"/>
                </a:solidFill>
                <a:latin typeface="+mj-lt"/>
                <a:ea typeface="ＭＳ Ｐゴシック" panose="020B0600070205080204" pitchFamily="34" charset="-128"/>
              </a:rPr>
              <a:t>Légitimité</a:t>
            </a:r>
            <a:r>
              <a:rPr lang="fr-FR" altLang="fr-FR" sz="2000" dirty="0">
                <a:solidFill>
                  <a:srgbClr val="000099"/>
                </a:solidFill>
                <a:latin typeface="+mj-lt"/>
                <a:ea typeface="ＭＳ Ｐゴシック" panose="020B0600070205080204" pitchFamily="34" charset="-128"/>
              </a:rPr>
              <a:t> du pharmacien</a:t>
            </a:r>
          </a:p>
          <a:p>
            <a:pPr>
              <a:lnSpc>
                <a:spcPct val="80000"/>
              </a:lnSpc>
              <a:spcBef>
                <a:spcPct val="20000"/>
              </a:spcBef>
              <a:buClr>
                <a:srgbClr val="33CC33"/>
              </a:buClr>
              <a:defRPr/>
            </a:pPr>
            <a:endParaRPr lang="fr-FR" altLang="fr-FR" sz="800" dirty="0">
              <a:solidFill>
                <a:srgbClr val="000099"/>
              </a:solidFill>
              <a:latin typeface="+mj-lt"/>
              <a:ea typeface="ＭＳ Ｐゴシック" panose="020B0600070205080204" pitchFamily="34" charset="-128"/>
            </a:endParaRPr>
          </a:p>
          <a:p>
            <a:pPr lvl="1">
              <a:lnSpc>
                <a:spcPct val="80000"/>
              </a:lnSpc>
              <a:spcBef>
                <a:spcPct val="20000"/>
              </a:spcBef>
              <a:buClr>
                <a:srgbClr val="33CC33"/>
              </a:buClr>
              <a:defRPr/>
            </a:pPr>
            <a:r>
              <a:rPr lang="fr-FR" altLang="fr-FR" sz="2000" dirty="0">
                <a:solidFill>
                  <a:srgbClr val="000099"/>
                </a:solidFill>
                <a:latin typeface="+mj-lt"/>
                <a:ea typeface="ＭＳ Ｐゴシック" panose="020B0600070205080204" pitchFamily="34" charset="-128"/>
              </a:rPr>
              <a:t>-  dans la </a:t>
            </a:r>
            <a:r>
              <a:rPr lang="fr-FR" altLang="fr-FR" sz="2000" b="1" dirty="0">
                <a:solidFill>
                  <a:srgbClr val="000099"/>
                </a:solidFill>
                <a:latin typeface="+mj-lt"/>
                <a:ea typeface="ＭＳ Ｐゴシック" panose="020B0600070205080204" pitchFamily="34" charset="-128"/>
              </a:rPr>
              <a:t>coordination des soins</a:t>
            </a:r>
          </a:p>
          <a:p>
            <a:pPr lvl="1">
              <a:spcBef>
                <a:spcPct val="20000"/>
              </a:spcBef>
              <a:buClr>
                <a:srgbClr val="33CC33"/>
              </a:buClr>
              <a:defRPr/>
            </a:pPr>
            <a:r>
              <a:rPr lang="fr-FR" altLang="fr-FR" sz="2000" dirty="0">
                <a:solidFill>
                  <a:srgbClr val="000099"/>
                </a:solidFill>
                <a:latin typeface="+mj-lt"/>
                <a:ea typeface="ＭＳ Ｐゴシック" panose="020B0600070205080204" pitchFamily="34" charset="-128"/>
              </a:rPr>
              <a:t>-  dans une </a:t>
            </a:r>
            <a:r>
              <a:rPr lang="fr-FR" altLang="fr-FR" sz="2000" b="1" dirty="0">
                <a:solidFill>
                  <a:srgbClr val="000099"/>
                </a:solidFill>
                <a:latin typeface="+mj-lt"/>
                <a:ea typeface="ＭＳ Ｐゴシック" panose="020B0600070205080204" pitchFamily="34" charset="-128"/>
              </a:rPr>
              <a:t>équipe pluridisciplinaire</a:t>
            </a:r>
            <a:r>
              <a:rPr lang="fr-FR" altLang="fr-FR" sz="2000" dirty="0">
                <a:solidFill>
                  <a:srgbClr val="000099"/>
                </a:solidFill>
                <a:latin typeface="+mj-lt"/>
                <a:ea typeface="ＭＳ Ｐゴシック" panose="020B0600070205080204" pitchFamily="34" charset="-128"/>
              </a:rPr>
              <a:t> de professionnels de santé</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2.3. Prise en charge à l’officine</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6200" y="4862513"/>
            <a:ext cx="5778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9" descr="flèche : 3d personnes - homme, les personnes poussant une flèche Banque d'images">
            <a:hlinkClick r:id="rId5"/>
          </p:cNvPr>
          <p:cNvPicPr>
            <a:picLocks noChangeAspect="1" noChangeArrowheads="1"/>
          </p:cNvPicPr>
          <p:nvPr/>
        </p:nvPicPr>
        <p:blipFill>
          <a:blip r:embed="rId6"/>
          <a:srcRect/>
          <a:stretch>
            <a:fillRect/>
          </a:stretch>
        </p:blipFill>
        <p:spPr bwMode="auto">
          <a:xfrm>
            <a:off x="958950" y="4871102"/>
            <a:ext cx="1079500" cy="687387"/>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301">
                                            <p:txEl>
                                              <p:pRg st="0" end="0"/>
                                            </p:txEl>
                                          </p:spTgt>
                                        </p:tgtEl>
                                        <p:attrNameLst>
                                          <p:attrName>style.visibility</p:attrName>
                                        </p:attrNameLst>
                                      </p:cBhvr>
                                      <p:to>
                                        <p:strVal val="visible"/>
                                      </p:to>
                                    </p:set>
                                    <p:animEffect transition="in" filter="fade">
                                      <p:cBhvr>
                                        <p:cTn id="7" dur="500"/>
                                        <p:tgtEl>
                                          <p:spTgt spid="5530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5301">
                                            <p:txEl>
                                              <p:pRg st="2" end="2"/>
                                            </p:txEl>
                                          </p:spTgt>
                                        </p:tgtEl>
                                        <p:attrNameLst>
                                          <p:attrName>style.visibility</p:attrName>
                                        </p:attrNameLst>
                                      </p:cBhvr>
                                      <p:to>
                                        <p:strVal val="visible"/>
                                      </p:to>
                                    </p:set>
                                    <p:animEffect transition="in" filter="fade">
                                      <p:cBhvr>
                                        <p:cTn id="10" dur="500"/>
                                        <p:tgtEl>
                                          <p:spTgt spid="5530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5301">
                                            <p:txEl>
                                              <p:pRg st="3" end="3"/>
                                            </p:txEl>
                                          </p:spTgt>
                                        </p:tgtEl>
                                        <p:attrNameLst>
                                          <p:attrName>style.visibility</p:attrName>
                                        </p:attrNameLst>
                                      </p:cBhvr>
                                      <p:to>
                                        <p:strVal val="visible"/>
                                      </p:to>
                                    </p:set>
                                    <p:animEffect transition="in" filter="fade">
                                      <p:cBhvr>
                                        <p:cTn id="13" dur="500"/>
                                        <p:tgtEl>
                                          <p:spTgt spid="55301">
                                            <p:txEl>
                                              <p:pRg st="3" end="3"/>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5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7" name="Espace réservé du contenu 1"/>
          <p:cNvSpPr>
            <a:spLocks noGrp="1"/>
          </p:cNvSpPr>
          <p:nvPr>
            <p:ph idx="4294967295"/>
          </p:nvPr>
        </p:nvSpPr>
        <p:spPr bwMode="auto">
          <a:xfrm>
            <a:off x="1690688" y="1340768"/>
            <a:ext cx="11174312" cy="899138"/>
          </a:xfrm>
          <a:prstGeom prst="rect">
            <a:avLst/>
          </a:prstGeom>
          <a:effectLst>
            <a:prstShdw prst="shdw17" dist="17961" dir="2700000">
              <a:srgbClr val="FFFFFF">
                <a:gamma/>
                <a:shade val="60000"/>
                <a:invGamma/>
              </a:srgbClr>
            </a:prstShdw>
          </a:effectLst>
        </p:spPr>
        <p:txBody>
          <a:bodyPr>
            <a:normAutofit/>
          </a:bodyPr>
          <a:lstStyle/>
          <a:p>
            <a:pPr marL="266700" indent="-266700" eaLnBrk="1" hangingPunct="1">
              <a:lnSpc>
                <a:spcPct val="90000"/>
              </a:lnSpc>
              <a:spcBef>
                <a:spcPct val="30000"/>
              </a:spcBef>
              <a:buFontTx/>
              <a:buNone/>
              <a:defRPr/>
            </a:pPr>
            <a:r>
              <a:rPr lang="fr-FR" altLang="fr-FR" sz="2200" b="1" u="sng" dirty="0">
                <a:solidFill>
                  <a:srgbClr val="000099"/>
                </a:solidFill>
                <a:cs typeface="Arial" panose="020B0604020202020204" pitchFamily="34" charset="0"/>
              </a:rPr>
              <a:t>Les</a:t>
            </a:r>
            <a:r>
              <a:rPr lang="fr-FR" altLang="fr-FR" sz="2000" b="1" u="sng" dirty="0">
                <a:solidFill>
                  <a:srgbClr val="000099"/>
                </a:solidFill>
                <a:cs typeface="Arial" panose="020B0604020202020204" pitchFamily="34" charset="0"/>
              </a:rPr>
              <a:t> </a:t>
            </a:r>
            <a:r>
              <a:rPr lang="fr-FR" altLang="fr-FR" sz="2200" b="1" u="sng" dirty="0">
                <a:solidFill>
                  <a:srgbClr val="000099"/>
                </a:solidFill>
                <a:cs typeface="Arial" panose="020B0604020202020204" pitchFamily="34" charset="0"/>
              </a:rPr>
              <a:t>missions</a:t>
            </a:r>
            <a:r>
              <a:rPr lang="fr-FR" altLang="fr-FR" sz="2000" b="1" u="sng" dirty="0">
                <a:solidFill>
                  <a:srgbClr val="000099"/>
                </a:solidFill>
                <a:cs typeface="Arial" panose="020B0604020202020204" pitchFamily="34" charset="0"/>
              </a:rPr>
              <a:t>:</a:t>
            </a:r>
            <a:r>
              <a:rPr lang="fr-FR" altLang="fr-FR" sz="2000" b="1" dirty="0">
                <a:solidFill>
                  <a:srgbClr val="000099"/>
                </a:solidFill>
                <a:cs typeface="Arial" panose="020B0604020202020204" pitchFamily="34" charset="0"/>
              </a:rPr>
              <a:t> </a:t>
            </a:r>
          </a:p>
          <a:p>
            <a:pPr lvl="1" eaLnBrk="1" hangingPunct="1">
              <a:lnSpc>
                <a:spcPct val="110000"/>
              </a:lnSpc>
              <a:spcBef>
                <a:spcPct val="50000"/>
              </a:spcBef>
              <a:buClr>
                <a:srgbClr val="33CC33"/>
              </a:buClr>
              <a:buFontTx/>
              <a:buBlip>
                <a:blip r:embed="rId3"/>
              </a:buBlip>
              <a:defRPr/>
            </a:pPr>
            <a:r>
              <a:rPr lang="fr-FR" altLang="fr-FR" sz="1800" dirty="0">
                <a:solidFill>
                  <a:srgbClr val="000099"/>
                </a:solidFill>
                <a:cs typeface="Arial" panose="020B0604020202020204" pitchFamily="34" charset="0"/>
              </a:rPr>
              <a:t>Prévention et dépistage</a:t>
            </a:r>
          </a:p>
        </p:txBody>
      </p:sp>
      <p:sp>
        <p:nvSpPr>
          <p:cNvPr id="7" name="ZoneTexte 6"/>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2.3. Prise en charge à l’officine</a:t>
            </a:r>
          </a:p>
        </p:txBody>
      </p:sp>
      <p:sp>
        <p:nvSpPr>
          <p:cNvPr id="10" name="Ellipse 9"/>
          <p:cNvSpPr/>
          <p:nvPr/>
        </p:nvSpPr>
        <p:spPr>
          <a:xfrm>
            <a:off x="8318500" y="5229225"/>
            <a:ext cx="431800" cy="34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Text Box 10">
            <a:extLst>
              <a:ext uri="{FF2B5EF4-FFF2-40B4-BE49-F238E27FC236}">
                <a16:creationId xmlns:a16="http://schemas.microsoft.com/office/drawing/2014/main" id="{FE42D233-D8AA-4A17-8A16-FCB4AE15343D}"/>
              </a:ext>
            </a:extLst>
          </p:cNvPr>
          <p:cNvSpPr txBox="1">
            <a:spLocks noChangeArrowheads="1"/>
          </p:cNvSpPr>
          <p:nvPr/>
        </p:nvSpPr>
        <p:spPr bwMode="auto">
          <a:xfrm>
            <a:off x="1487488" y="4142169"/>
            <a:ext cx="11377512" cy="1572738"/>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23900" indent="-2667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buClr>
                <a:srgbClr val="33CC33"/>
              </a:buClr>
              <a:defRPr/>
            </a:pPr>
            <a:r>
              <a:rPr lang="fr-FR" altLang="fr-FR" sz="2000" dirty="0">
                <a:solidFill>
                  <a:schemeClr val="accent2"/>
                </a:solidFill>
                <a:latin typeface="+mj-lt"/>
                <a:ea typeface="ＭＳ Ｐゴシック" panose="020B0600070205080204" pitchFamily="34" charset="-128"/>
              </a:rPr>
              <a:t>  </a:t>
            </a:r>
            <a:r>
              <a:rPr lang="fr-FR" altLang="fr-FR" sz="2400" dirty="0">
                <a:solidFill>
                  <a:schemeClr val="accent2"/>
                </a:solidFill>
                <a:ea typeface="ＭＳ Ｐゴシック" panose="020B0600070205080204" pitchFamily="34" charset="-128"/>
              </a:rPr>
              <a:t> </a:t>
            </a:r>
            <a:r>
              <a:rPr lang="fr-FR" altLang="fr-FR" sz="2000" dirty="0">
                <a:solidFill>
                  <a:srgbClr val="95C41D"/>
                </a:solidFill>
                <a:latin typeface="Arial"/>
                <a:ea typeface="ＭＳ Ｐゴシック" panose="020B0600070205080204" pitchFamily="34" charset="-128"/>
                <a:sym typeface="Wingdings" panose="05000000000000000000" pitchFamily="2" charset="2"/>
              </a:rPr>
              <a:t></a:t>
            </a:r>
            <a:r>
              <a:rPr lang="fr-FR" altLang="fr-FR" sz="2400" dirty="0">
                <a:solidFill>
                  <a:srgbClr val="95C41D"/>
                </a:solidFill>
                <a:latin typeface="Arial"/>
                <a:ea typeface="ＭＳ Ｐゴシック" panose="020B0600070205080204" pitchFamily="34" charset="-128"/>
                <a:sym typeface="Wingdings" panose="05000000000000000000" pitchFamily="2" charset="2"/>
              </a:rPr>
              <a:t> </a:t>
            </a:r>
            <a:r>
              <a:rPr lang="fr-FR" altLang="fr-FR" sz="2400" b="1" dirty="0">
                <a:solidFill>
                  <a:srgbClr val="000099"/>
                </a:solidFill>
                <a:latin typeface="+mj-lt"/>
                <a:ea typeface="ＭＳ Ｐゴシック" panose="020B0600070205080204" pitchFamily="34" charset="-128"/>
              </a:rPr>
              <a:t>Nouvel </a:t>
            </a:r>
            <a:r>
              <a:rPr lang="fr-FR" altLang="fr-FR" sz="2000" b="1" dirty="0">
                <a:solidFill>
                  <a:srgbClr val="000099"/>
                </a:solidFill>
                <a:latin typeface="+mj-lt"/>
                <a:ea typeface="ＭＳ Ｐゴシック" panose="020B0600070205080204" pitchFamily="34" charset="-128"/>
              </a:rPr>
              <a:t>entretien pharmaceutique </a:t>
            </a:r>
          </a:p>
          <a:p>
            <a:pPr marL="174625">
              <a:spcBef>
                <a:spcPts val="600"/>
              </a:spcBef>
              <a:buClr>
                <a:srgbClr val="33CC33"/>
              </a:buClr>
              <a:defRPr/>
            </a:pPr>
            <a:r>
              <a:rPr lang="fr-FR" sz="2000" kern="0" dirty="0">
                <a:solidFill>
                  <a:srgbClr val="000099"/>
                </a:solidFill>
                <a:cs typeface="Arial"/>
                <a:sym typeface="Arial"/>
              </a:rPr>
              <a:t>Accompagnement pharmaceutique pour les </a:t>
            </a:r>
            <a:r>
              <a:rPr lang="fr-FR" sz="2000" b="1" kern="0" dirty="0">
                <a:solidFill>
                  <a:srgbClr val="62C400"/>
                </a:solidFill>
                <a:cs typeface="Arial"/>
                <a:sym typeface="Arial"/>
              </a:rPr>
              <a:t>patients </a:t>
            </a:r>
            <a:r>
              <a:rPr lang="fr-FR" altLang="fr-FR" sz="2000" b="1" kern="0" dirty="0">
                <a:solidFill>
                  <a:srgbClr val="62C400"/>
                </a:solidFill>
                <a:ea typeface="ＭＳ Ｐゴシック" panose="020B0600070205080204" pitchFamily="34" charset="-128"/>
                <a:cs typeface="Arial"/>
                <a:sym typeface="Arial"/>
              </a:rPr>
              <a:t>traités par anticancéreux oraux</a:t>
            </a:r>
          </a:p>
          <a:p>
            <a:pPr marL="174625">
              <a:spcBef>
                <a:spcPts val="600"/>
              </a:spcBef>
              <a:buClr>
                <a:srgbClr val="33CC33"/>
              </a:buClr>
              <a:defRPr/>
            </a:pPr>
            <a:r>
              <a:rPr lang="en-US" altLang="fr-FR" sz="1400" i="1" kern="0" dirty="0">
                <a:solidFill>
                  <a:srgbClr val="000099"/>
                </a:solidFill>
                <a:latin typeface="Arial"/>
                <a:ea typeface="ＭＳ Ｐゴシック" panose="020B0600070205080204" pitchFamily="34" charset="-128"/>
                <a:cs typeface="Arial"/>
                <a:sym typeface="Arial"/>
              </a:rPr>
              <a:t>(</a:t>
            </a:r>
            <a:r>
              <a:rPr lang="en-US" altLang="fr-FR" sz="1400" i="1" kern="0" dirty="0" err="1">
                <a:solidFill>
                  <a:srgbClr val="000099"/>
                </a:solidFill>
                <a:latin typeface="Arial"/>
                <a:ea typeface="ＭＳ Ｐゴシック" panose="020B0600070205080204" pitchFamily="34" charset="-128"/>
                <a:cs typeface="Arial"/>
                <a:sym typeface="Arial"/>
              </a:rPr>
              <a:t>Avenant</a:t>
            </a:r>
            <a:r>
              <a:rPr lang="en-US" altLang="fr-FR" sz="1400" i="1" kern="0" dirty="0">
                <a:solidFill>
                  <a:srgbClr val="000099"/>
                </a:solidFill>
                <a:latin typeface="Arial"/>
                <a:ea typeface="ＭＳ Ｐゴシック" panose="020B0600070205080204" pitchFamily="34" charset="-128"/>
                <a:cs typeface="Arial"/>
                <a:sym typeface="Arial"/>
              </a:rPr>
              <a:t> 21 de la convention </a:t>
            </a:r>
            <a:r>
              <a:rPr lang="en-US" altLang="fr-FR" sz="1400" i="1" kern="0" dirty="0" err="1">
                <a:solidFill>
                  <a:srgbClr val="000099"/>
                </a:solidFill>
                <a:latin typeface="Arial"/>
                <a:ea typeface="ＭＳ Ｐゴシック" panose="020B0600070205080204" pitchFamily="34" charset="-128"/>
                <a:cs typeface="Arial"/>
                <a:sym typeface="Arial"/>
              </a:rPr>
              <a:t>pharmaceutique</a:t>
            </a:r>
            <a:r>
              <a:rPr lang="en-US" altLang="fr-FR" sz="1400" i="1" kern="0" dirty="0">
                <a:solidFill>
                  <a:srgbClr val="000099"/>
                </a:solidFill>
                <a:latin typeface="Arial"/>
                <a:ea typeface="ＭＳ Ｐゴシック" panose="020B0600070205080204" pitchFamily="34" charset="-128"/>
                <a:cs typeface="Arial"/>
                <a:sym typeface="Arial"/>
              </a:rPr>
              <a:t>, </a:t>
            </a:r>
            <a:r>
              <a:rPr lang="en-US" altLang="fr-FR" sz="1400" i="1" kern="0" dirty="0" err="1">
                <a:solidFill>
                  <a:srgbClr val="000099"/>
                </a:solidFill>
                <a:ea typeface="ＭＳ Ｐゴシック" panose="020B0600070205080204" pitchFamily="34" charset="-128"/>
                <a:cs typeface="Arial"/>
                <a:sym typeface="Arial"/>
              </a:rPr>
              <a:t>publié</a:t>
            </a:r>
            <a:r>
              <a:rPr lang="en-US" altLang="fr-FR" sz="1400" i="1" kern="0" dirty="0">
                <a:solidFill>
                  <a:srgbClr val="000099"/>
                </a:solidFill>
                <a:ea typeface="ＭＳ Ｐゴシック" panose="020B0600070205080204" pitchFamily="34" charset="-128"/>
                <a:cs typeface="Arial"/>
                <a:sym typeface="Arial"/>
              </a:rPr>
              <a:t> au JO le 30 </a:t>
            </a:r>
            <a:r>
              <a:rPr lang="en-US" altLang="fr-FR" sz="1400" i="1" kern="0" dirty="0" err="1">
                <a:solidFill>
                  <a:srgbClr val="000099"/>
                </a:solidFill>
                <a:ea typeface="ＭＳ Ｐゴシック" panose="020B0600070205080204" pitchFamily="34" charset="-128"/>
                <a:cs typeface="Arial"/>
                <a:sym typeface="Arial"/>
              </a:rPr>
              <a:t>septembre</a:t>
            </a:r>
            <a:r>
              <a:rPr lang="en-US" altLang="fr-FR" sz="1400" i="1" kern="0" dirty="0">
                <a:solidFill>
                  <a:srgbClr val="000099"/>
                </a:solidFill>
                <a:ea typeface="ＭＳ Ｐゴシック" panose="020B0600070205080204" pitchFamily="34" charset="-128"/>
                <a:cs typeface="Arial"/>
                <a:sym typeface="Arial"/>
              </a:rPr>
              <a:t> 2020)</a:t>
            </a:r>
            <a:endParaRPr lang="en-US" altLang="fr-FR" sz="1400" i="1" kern="0" dirty="0">
              <a:solidFill>
                <a:srgbClr val="ED7D31"/>
              </a:solidFill>
              <a:latin typeface="Arial"/>
              <a:ea typeface="ＭＳ Ｐゴシック" panose="020B0600070205080204" pitchFamily="34" charset="-128"/>
              <a:cs typeface="Arial"/>
              <a:sym typeface="Arial"/>
            </a:endParaRPr>
          </a:p>
          <a:p>
            <a:pPr>
              <a:lnSpc>
                <a:spcPct val="80000"/>
              </a:lnSpc>
              <a:spcBef>
                <a:spcPct val="20000"/>
              </a:spcBef>
              <a:buClr>
                <a:srgbClr val="33CC33"/>
              </a:buClr>
              <a:defRPr/>
            </a:pPr>
            <a:endParaRPr lang="fr-FR" altLang="fr-FR" sz="800" dirty="0">
              <a:solidFill>
                <a:srgbClr val="000099"/>
              </a:solidFill>
              <a:latin typeface="+mj-lt"/>
              <a:ea typeface="ＭＳ Ｐゴシック" panose="020B0600070205080204" pitchFamily="34" charset="-128"/>
            </a:endParaRPr>
          </a:p>
          <a:p>
            <a:pPr lvl="0" fontAlgn="auto">
              <a:spcBef>
                <a:spcPts val="600"/>
              </a:spcBef>
              <a:spcAft>
                <a:spcPts val="0"/>
              </a:spcAft>
              <a:buClr>
                <a:srgbClr val="000099"/>
              </a:buClr>
              <a:defRPr/>
            </a:pPr>
            <a:endParaRPr lang="fr-FR" altLang="fr-FR" sz="2000" b="1" kern="0" dirty="0">
              <a:solidFill>
                <a:srgbClr val="62C400"/>
              </a:solidFill>
              <a:ea typeface="ＭＳ Ｐゴシック" panose="020B0600070205080204" pitchFamily="34" charset="-128"/>
              <a:cs typeface="Arial"/>
              <a:sym typeface="Arial"/>
            </a:endParaRPr>
          </a:p>
        </p:txBody>
      </p:sp>
      <p:grpSp>
        <p:nvGrpSpPr>
          <p:cNvPr id="2" name="Groupe 1">
            <a:extLst>
              <a:ext uri="{FF2B5EF4-FFF2-40B4-BE49-F238E27FC236}">
                <a16:creationId xmlns:a16="http://schemas.microsoft.com/office/drawing/2014/main" id="{07A054E5-C37E-470E-824A-6ED14628FAAF}"/>
              </a:ext>
            </a:extLst>
          </p:cNvPr>
          <p:cNvGrpSpPr/>
          <p:nvPr/>
        </p:nvGrpSpPr>
        <p:grpSpPr>
          <a:xfrm>
            <a:off x="1628847" y="5356285"/>
            <a:ext cx="10771277" cy="989039"/>
            <a:chOff x="1628847" y="5032249"/>
            <a:chExt cx="10771277" cy="989039"/>
          </a:xfrm>
        </p:grpSpPr>
        <p:sp>
          <p:nvSpPr>
            <p:cNvPr id="16" name="ZoneTexte 15">
              <a:extLst>
                <a:ext uri="{FF2B5EF4-FFF2-40B4-BE49-F238E27FC236}">
                  <a16:creationId xmlns:a16="http://schemas.microsoft.com/office/drawing/2014/main" id="{45F0150E-284D-4729-A6D8-97573FAB8F04}"/>
                </a:ext>
              </a:extLst>
            </p:cNvPr>
            <p:cNvSpPr txBox="1"/>
            <p:nvPr/>
          </p:nvSpPr>
          <p:spPr>
            <a:xfrm>
              <a:off x="4501780" y="5159514"/>
              <a:ext cx="7898344" cy="861774"/>
            </a:xfrm>
            <a:prstGeom prst="rect">
              <a:avLst/>
            </a:prstGeom>
            <a:noFill/>
          </p:spPr>
          <p:txBody>
            <a:bodyPr wrap="square">
              <a:spAutoFit/>
            </a:bodyPr>
            <a:lstStyle/>
            <a:p>
              <a:pPr marL="446088" marR="0" lvl="0" indent="-446088" algn="l" defTabSz="914400" rtl="0" eaLnBrk="1" fontAlgn="auto" latinLnBrk="0" hangingPunct="1">
                <a:lnSpc>
                  <a:spcPct val="100000"/>
                </a:lnSpc>
                <a:spcBef>
                  <a:spcPts val="0"/>
                </a:spcBef>
                <a:spcAft>
                  <a:spcPts val="0"/>
                </a:spcAft>
                <a:buClr>
                  <a:srgbClr val="000099"/>
                </a:buClr>
                <a:buSzTx/>
                <a:buFont typeface="Wingdings" panose="05000000000000000000" pitchFamily="2" charset="2"/>
                <a:buChar char="è"/>
                <a:tabLst/>
                <a:defRPr/>
              </a:pPr>
              <a:r>
                <a:rPr kumimoji="0" lang="fr-FR" sz="2000" b="1" i="0" u="none" strike="noStrike" kern="0" cap="none" spc="0" normalizeH="0" baseline="0" noProof="0" dirty="0">
                  <a:ln>
                    <a:noFill/>
                  </a:ln>
                  <a:solidFill>
                    <a:srgbClr val="62C400"/>
                  </a:solidFill>
                  <a:effectLst/>
                  <a:uLnTx/>
                  <a:uFillTx/>
                  <a:latin typeface="Arial"/>
                  <a:ea typeface="+mn-ea"/>
                  <a:cs typeface="Arial" panose="020B0604020202020204" pitchFamily="34" charset="0"/>
                  <a:sym typeface="Arial"/>
                </a:rPr>
                <a:t>bonne observance </a:t>
              </a:r>
              <a:r>
                <a:rPr kumimoji="0" lang="fr-FR" sz="2000" b="0" i="0" u="none" strike="noStrike" kern="0" cap="none" spc="0" normalizeH="0" baseline="0" noProof="0" dirty="0">
                  <a:ln>
                    <a:noFill/>
                  </a:ln>
                  <a:solidFill>
                    <a:srgbClr val="000099"/>
                  </a:solidFill>
                  <a:effectLst/>
                  <a:uLnTx/>
                  <a:uFillTx/>
                  <a:latin typeface="Arial"/>
                  <a:ea typeface="+mn-ea"/>
                  <a:cs typeface="Arial" panose="020B0604020202020204" pitchFamily="34" charset="0"/>
                  <a:sym typeface="Arial"/>
                </a:rPr>
                <a:t>des traitements</a:t>
              </a:r>
            </a:p>
            <a:p>
              <a:pPr marL="446088" marR="0" lvl="0" indent="-446088" algn="l" defTabSz="914400" rtl="0" eaLnBrk="1" fontAlgn="auto" latinLnBrk="0" hangingPunct="1">
                <a:lnSpc>
                  <a:spcPct val="100000"/>
                </a:lnSpc>
                <a:spcBef>
                  <a:spcPts val="1200"/>
                </a:spcBef>
                <a:spcAft>
                  <a:spcPts val="0"/>
                </a:spcAft>
                <a:buClr>
                  <a:srgbClr val="000099"/>
                </a:buClr>
                <a:buSzTx/>
                <a:buFont typeface="Wingdings" panose="05000000000000000000" pitchFamily="2" charset="2"/>
                <a:buChar char="è"/>
                <a:tabLst/>
                <a:defRPr/>
              </a:pPr>
              <a:r>
                <a:rPr kumimoji="0" lang="fr-FR" sz="2000" b="1" i="0" u="none" strike="noStrike" kern="0" cap="none" spc="0" normalizeH="0" baseline="0" noProof="0" dirty="0">
                  <a:ln>
                    <a:noFill/>
                  </a:ln>
                  <a:solidFill>
                    <a:srgbClr val="62C400"/>
                  </a:solidFill>
                  <a:effectLst/>
                  <a:uLnTx/>
                  <a:uFillTx/>
                  <a:latin typeface="Arial"/>
                  <a:ea typeface="+mn-ea"/>
                  <a:cs typeface="Arial" panose="020B0604020202020204" pitchFamily="34" charset="0"/>
                  <a:sym typeface="Arial"/>
                </a:rPr>
                <a:t>surveillance</a:t>
              </a:r>
              <a:r>
                <a:rPr kumimoji="0" lang="fr-FR" sz="2000" b="0" i="0" u="none" strike="noStrike" kern="0" cap="none" spc="0" normalizeH="0" baseline="0" noProof="0" dirty="0">
                  <a:ln>
                    <a:noFill/>
                  </a:ln>
                  <a:solidFill>
                    <a:srgbClr val="62C400"/>
                  </a:solidFill>
                  <a:effectLst/>
                  <a:uLnTx/>
                  <a:uFillTx/>
                  <a:latin typeface="Arial"/>
                  <a:ea typeface="+mn-ea"/>
                  <a:cs typeface="Arial" panose="020B0604020202020204" pitchFamily="34" charset="0"/>
                  <a:sym typeface="Arial"/>
                </a:rPr>
                <a:t> </a:t>
              </a:r>
              <a:r>
                <a:rPr kumimoji="0" lang="fr-FR" sz="2000" b="0" i="0" u="none" strike="noStrike" kern="0" cap="none" spc="0" normalizeH="0" baseline="0" noProof="0" dirty="0">
                  <a:ln>
                    <a:noFill/>
                  </a:ln>
                  <a:solidFill>
                    <a:srgbClr val="000099"/>
                  </a:solidFill>
                  <a:effectLst/>
                  <a:uLnTx/>
                  <a:uFillTx/>
                  <a:latin typeface="Arial"/>
                  <a:ea typeface="+mn-ea"/>
                  <a:cs typeface="Arial" panose="020B0604020202020204" pitchFamily="34" charset="0"/>
                  <a:sym typeface="Arial"/>
                </a:rPr>
                <a:t>des effets indésirables</a:t>
              </a:r>
            </a:p>
          </p:txBody>
        </p:sp>
        <p:pic>
          <p:nvPicPr>
            <p:cNvPr id="17" name="Image 6">
              <a:extLst>
                <a:ext uri="{FF2B5EF4-FFF2-40B4-BE49-F238E27FC236}">
                  <a16:creationId xmlns:a16="http://schemas.microsoft.com/office/drawing/2014/main" id="{8C5A8BFF-5DD3-4B2C-9D6B-50CC96CBFB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8847" y="5032249"/>
              <a:ext cx="1304982" cy="98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17">
              <a:extLst>
                <a:ext uri="{FF2B5EF4-FFF2-40B4-BE49-F238E27FC236}">
                  <a16:creationId xmlns:a16="http://schemas.microsoft.com/office/drawing/2014/main" id="{F18EC079-E9E8-4DBA-AE09-6650417AD453}"/>
                </a:ext>
              </a:extLst>
            </p:cNvPr>
            <p:cNvSpPr txBox="1"/>
            <p:nvPr/>
          </p:nvSpPr>
          <p:spPr>
            <a:xfrm>
              <a:off x="2933723" y="5336035"/>
              <a:ext cx="156805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99"/>
                </a:buClr>
                <a:buSzTx/>
                <a:buFont typeface="Arial"/>
                <a:buNone/>
                <a:tabLst/>
                <a:defRPr/>
              </a:pPr>
              <a:r>
                <a:rPr kumimoji="0" lang="fr-FR" sz="2800" b="0" i="0" u="none" strike="noStrike" kern="0" cap="none" spc="0" normalizeH="0" baseline="0" noProof="0" dirty="0">
                  <a:ln>
                    <a:noFill/>
                  </a:ln>
                  <a:solidFill>
                    <a:srgbClr val="000099"/>
                  </a:solidFill>
                  <a:effectLst/>
                  <a:uLnTx/>
                  <a:uFillTx/>
                  <a:latin typeface="Arial"/>
                  <a:ea typeface="+mn-ea"/>
                  <a:cs typeface="Arial" panose="020B0604020202020204" pitchFamily="34" charset="0"/>
                  <a:sym typeface="Arial"/>
                </a:rPr>
                <a:t>Enjeux</a:t>
              </a:r>
              <a:r>
                <a:rPr kumimoji="0" lang="fr-FR" sz="2000" b="0" i="0" u="none" strike="noStrike" kern="0" cap="none" spc="0" normalizeH="0" baseline="0" noProof="0" dirty="0">
                  <a:ln>
                    <a:noFill/>
                  </a:ln>
                  <a:solidFill>
                    <a:srgbClr val="000099"/>
                  </a:solidFill>
                  <a:effectLst/>
                  <a:uLnTx/>
                  <a:uFillTx/>
                  <a:latin typeface="Arial"/>
                  <a:ea typeface="+mn-ea"/>
                  <a:cs typeface="Arial" panose="020B0604020202020204" pitchFamily="34" charset="0"/>
                  <a:sym typeface="Arial"/>
                </a:rPr>
                <a:t> :</a:t>
              </a:r>
            </a:p>
          </p:txBody>
        </p:sp>
      </p:grpSp>
      <p:sp>
        <p:nvSpPr>
          <p:cNvPr id="15" name="Espace réservé du contenu 1">
            <a:extLst>
              <a:ext uri="{FF2B5EF4-FFF2-40B4-BE49-F238E27FC236}">
                <a16:creationId xmlns:a16="http://schemas.microsoft.com/office/drawing/2014/main" id="{83E9CE77-6B8D-4E55-AA5D-9B881DC3B98A}"/>
              </a:ext>
            </a:extLst>
          </p:cNvPr>
          <p:cNvSpPr txBox="1">
            <a:spLocks/>
          </p:cNvSpPr>
          <p:nvPr/>
        </p:nvSpPr>
        <p:spPr bwMode="auto">
          <a:xfrm>
            <a:off x="1690440" y="2898145"/>
            <a:ext cx="11174312" cy="1286939"/>
          </a:xfrm>
          <a:prstGeom prst="rect">
            <a:avLst/>
          </a:prstGeom>
          <a:effectLst>
            <a:prstShdw prst="shdw17" dist="17961" dir="2700000">
              <a:srgbClr val="FFFFFF">
                <a:gamma/>
                <a:shade val="60000"/>
                <a:invGamma/>
              </a:srgbClr>
            </a:prstShdw>
          </a:effectLst>
        </p:spPr>
        <p:txBody>
          <a:bodyPr>
            <a:norm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eaLnBrk="1" hangingPunct="1">
              <a:lnSpc>
                <a:spcPct val="110000"/>
              </a:lnSpc>
              <a:spcBef>
                <a:spcPct val="50000"/>
              </a:spcBef>
              <a:buClr>
                <a:srgbClr val="33CC33"/>
              </a:buClr>
              <a:buFontTx/>
              <a:buNone/>
              <a:defRPr/>
            </a:pPr>
            <a:endParaRPr lang="fr-FR" altLang="fr-FR" sz="1800" dirty="0">
              <a:solidFill>
                <a:srgbClr val="000099"/>
              </a:solidFill>
              <a:cs typeface="Arial" panose="020B0604020202020204" pitchFamily="34" charset="0"/>
            </a:endParaRPr>
          </a:p>
          <a:p>
            <a:pPr lvl="1" eaLnBrk="1" hangingPunct="1">
              <a:lnSpc>
                <a:spcPct val="110000"/>
              </a:lnSpc>
              <a:spcBef>
                <a:spcPct val="30000"/>
              </a:spcBef>
              <a:buClr>
                <a:srgbClr val="5CD65C"/>
              </a:buClr>
              <a:buFontTx/>
              <a:buBlip>
                <a:blip r:embed="rId3"/>
              </a:buBlip>
              <a:defRPr/>
            </a:pPr>
            <a:r>
              <a:rPr lang="fr-FR" altLang="fr-FR" sz="1800" dirty="0">
                <a:solidFill>
                  <a:srgbClr val="000099"/>
                </a:solidFill>
                <a:cs typeface="Arial" panose="020B0604020202020204" pitchFamily="34" charset="0"/>
              </a:rPr>
              <a:t>Dispensation des traitements</a:t>
            </a:r>
          </a:p>
          <a:p>
            <a:pPr lvl="1" eaLnBrk="1" hangingPunct="1">
              <a:lnSpc>
                <a:spcPct val="110000"/>
              </a:lnSpc>
              <a:spcBef>
                <a:spcPct val="30000"/>
              </a:spcBef>
              <a:buClr>
                <a:srgbClr val="5CD65C"/>
              </a:buClr>
              <a:buFontTx/>
              <a:buBlip>
                <a:blip r:embed="rId3"/>
              </a:buBlip>
              <a:defRPr/>
            </a:pPr>
            <a:r>
              <a:rPr lang="fr-FR" altLang="fr-FR" sz="1800" dirty="0">
                <a:solidFill>
                  <a:srgbClr val="000099"/>
                </a:solidFill>
                <a:cs typeface="Arial" panose="020B0604020202020204" pitchFamily="34" charset="0"/>
              </a:rPr>
              <a:t>Gestion des effets indésirables</a:t>
            </a:r>
          </a:p>
        </p:txBody>
      </p:sp>
      <p:sp>
        <p:nvSpPr>
          <p:cNvPr id="19" name="Text Box 10">
            <a:extLst>
              <a:ext uri="{FF2B5EF4-FFF2-40B4-BE49-F238E27FC236}">
                <a16:creationId xmlns:a16="http://schemas.microsoft.com/office/drawing/2014/main" id="{ED3B7A87-29F9-4D0C-8A7C-08F771DE06EB}"/>
              </a:ext>
            </a:extLst>
          </p:cNvPr>
          <p:cNvSpPr txBox="1">
            <a:spLocks noChangeArrowheads="1"/>
          </p:cNvSpPr>
          <p:nvPr/>
        </p:nvSpPr>
        <p:spPr bwMode="auto">
          <a:xfrm>
            <a:off x="1635017" y="2249114"/>
            <a:ext cx="11377512" cy="603242"/>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23900" indent="-26670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buClr>
                <a:srgbClr val="33CC33"/>
              </a:buClr>
              <a:defRPr/>
            </a:pPr>
            <a:r>
              <a:rPr lang="fr-FR" altLang="fr-FR" sz="2000" dirty="0">
                <a:solidFill>
                  <a:schemeClr val="accent2"/>
                </a:solidFill>
                <a:latin typeface="+mj-lt"/>
                <a:ea typeface="ＭＳ Ｐゴシック" panose="020B0600070205080204" pitchFamily="34" charset="-128"/>
              </a:rPr>
              <a:t> </a:t>
            </a:r>
            <a:r>
              <a:rPr lang="fr-FR" altLang="fr-FR" sz="2000" dirty="0">
                <a:solidFill>
                  <a:srgbClr val="95C41D"/>
                </a:solidFill>
                <a:latin typeface="Arial"/>
                <a:ea typeface="ＭＳ Ｐゴシック" panose="020B0600070205080204" pitchFamily="34" charset="-128"/>
                <a:sym typeface="Wingdings" panose="05000000000000000000" pitchFamily="2" charset="2"/>
              </a:rPr>
              <a:t> </a:t>
            </a:r>
            <a:r>
              <a:rPr lang="fr-FR" altLang="fr-FR" sz="2400" b="1" dirty="0">
                <a:solidFill>
                  <a:srgbClr val="000099"/>
                </a:solidFill>
                <a:latin typeface="+mj-lt"/>
                <a:ea typeface="ＭＳ Ｐゴシック" panose="020B0600070205080204" pitchFamily="34" charset="-128"/>
              </a:rPr>
              <a:t>Délivrance du </a:t>
            </a:r>
            <a:r>
              <a:rPr lang="fr-FR" altLang="fr-FR" sz="2000" b="1" kern="0" dirty="0">
                <a:solidFill>
                  <a:srgbClr val="62C400"/>
                </a:solidFill>
                <a:ea typeface="ＭＳ Ｐゴシック" panose="020B0600070205080204" pitchFamily="34" charset="-128"/>
                <a:cs typeface="Arial"/>
              </a:rPr>
              <a:t>test de dépistage du cancer colorectal </a:t>
            </a:r>
          </a:p>
          <a:p>
            <a:pPr>
              <a:lnSpc>
                <a:spcPct val="80000"/>
              </a:lnSpc>
              <a:spcBef>
                <a:spcPct val="20000"/>
              </a:spcBef>
              <a:buClr>
                <a:srgbClr val="33CC33"/>
              </a:buClr>
              <a:defRPr/>
            </a:pPr>
            <a:r>
              <a:rPr lang="fr-FR" altLang="fr-FR" sz="1400" i="1" kern="0" dirty="0">
                <a:solidFill>
                  <a:srgbClr val="000099"/>
                </a:solidFill>
                <a:ea typeface="ＭＳ Ｐゴシック" panose="020B0600070205080204" pitchFamily="34" charset="-128"/>
                <a:cs typeface="Arial"/>
                <a:sym typeface="Wingdings" panose="05000000000000000000" pitchFamily="2" charset="2"/>
              </a:rPr>
              <a:t>(Convention pharmaceutique mars 2022, arrêté </a:t>
            </a:r>
            <a:r>
              <a:rPr lang="en-US" altLang="fr-FR" sz="1400" i="1" kern="0" dirty="0" err="1">
                <a:solidFill>
                  <a:srgbClr val="000099"/>
                </a:solidFill>
                <a:ea typeface="ＭＳ Ｐゴシック" panose="020B0600070205080204" pitchFamily="34" charset="-128"/>
                <a:cs typeface="Arial"/>
                <a:sym typeface="Arial"/>
              </a:rPr>
              <a:t>publié</a:t>
            </a:r>
            <a:r>
              <a:rPr lang="en-US" altLang="fr-FR" sz="1400" i="1" kern="0" dirty="0">
                <a:solidFill>
                  <a:srgbClr val="000099"/>
                </a:solidFill>
                <a:ea typeface="ＭＳ Ｐゴシック" panose="020B0600070205080204" pitchFamily="34" charset="-128"/>
                <a:cs typeface="Arial"/>
                <a:sym typeface="Arial"/>
              </a:rPr>
              <a:t> au JO le 07 </a:t>
            </a:r>
            <a:r>
              <a:rPr lang="en-US" altLang="fr-FR" sz="1400" i="1" kern="0" dirty="0" err="1">
                <a:solidFill>
                  <a:srgbClr val="000099"/>
                </a:solidFill>
                <a:ea typeface="ＭＳ Ｐゴシック" panose="020B0600070205080204" pitchFamily="34" charset="-128"/>
                <a:cs typeface="Arial"/>
                <a:sym typeface="Arial"/>
              </a:rPr>
              <a:t>avril</a:t>
            </a:r>
            <a:r>
              <a:rPr lang="en-US" altLang="fr-FR" sz="1400" i="1" kern="0" dirty="0">
                <a:solidFill>
                  <a:srgbClr val="000099"/>
                </a:solidFill>
                <a:ea typeface="ＭＳ Ｐゴシック" panose="020B0600070205080204" pitchFamily="34" charset="-128"/>
                <a:cs typeface="Arial"/>
                <a:sym typeface="Arial"/>
              </a:rPr>
              <a:t> 2022</a:t>
            </a:r>
            <a:r>
              <a:rPr lang="fr-FR" altLang="fr-FR" sz="1400" i="1" kern="0" dirty="0">
                <a:solidFill>
                  <a:srgbClr val="000099"/>
                </a:solidFill>
                <a:ea typeface="ＭＳ Ｐゴシック" panose="020B0600070205080204" pitchFamily="34" charset="-128"/>
                <a:cs typeface="Arial"/>
                <a:sym typeface="Wingdings" panose="05000000000000000000" pitchFamily="2" charset="2"/>
              </a:rPr>
              <a:t>) </a:t>
            </a:r>
            <a:endParaRPr lang="fr-FR" altLang="fr-FR" sz="1400" i="1" kern="0" dirty="0">
              <a:solidFill>
                <a:srgbClr val="000099"/>
              </a:solidFill>
              <a:ea typeface="ＭＳ Ｐゴシック" panose="020B0600070205080204" pitchFamily="34" charset="-128"/>
              <a:cs typeface="Arial"/>
            </a:endParaRPr>
          </a:p>
        </p:txBody>
      </p:sp>
      <p:pic>
        <p:nvPicPr>
          <p:cNvPr id="4" name="Image 3">
            <a:extLst>
              <a:ext uri="{FF2B5EF4-FFF2-40B4-BE49-F238E27FC236}">
                <a16:creationId xmlns:a16="http://schemas.microsoft.com/office/drawing/2014/main" id="{0870EC6A-DE95-4BC8-95C6-FE131B41A538}"/>
              </a:ext>
            </a:extLst>
          </p:cNvPr>
          <p:cNvPicPr>
            <a:picLocks noChangeAspect="1"/>
          </p:cNvPicPr>
          <p:nvPr/>
        </p:nvPicPr>
        <p:blipFill>
          <a:blip r:embed="rId5"/>
          <a:stretch>
            <a:fillRect/>
          </a:stretch>
        </p:blipFill>
        <p:spPr>
          <a:xfrm>
            <a:off x="595922" y="2078469"/>
            <a:ext cx="1003387" cy="1003387"/>
          </a:xfrm>
          <a:prstGeom prst="rect">
            <a:avLst/>
          </a:prstGeom>
        </p:spPr>
      </p:pic>
      <p:pic>
        <p:nvPicPr>
          <p:cNvPr id="21" name="Image 20">
            <a:extLst>
              <a:ext uri="{FF2B5EF4-FFF2-40B4-BE49-F238E27FC236}">
                <a16:creationId xmlns:a16="http://schemas.microsoft.com/office/drawing/2014/main" id="{E6629398-023F-4C49-AD0C-3F29C7CE13BD}"/>
              </a:ext>
            </a:extLst>
          </p:cNvPr>
          <p:cNvPicPr>
            <a:picLocks noChangeAspect="1"/>
          </p:cNvPicPr>
          <p:nvPr/>
        </p:nvPicPr>
        <p:blipFill>
          <a:blip r:embed="rId5"/>
          <a:stretch>
            <a:fillRect/>
          </a:stretch>
        </p:blipFill>
        <p:spPr>
          <a:xfrm>
            <a:off x="595921" y="3865773"/>
            <a:ext cx="1003387" cy="10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3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5"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8" name="Espace réservé du contenu 1"/>
          <p:cNvSpPr>
            <a:spLocks noGrp="1"/>
          </p:cNvSpPr>
          <p:nvPr>
            <p:ph type="body" sz="half" idx="4294967295"/>
          </p:nvPr>
        </p:nvSpPr>
        <p:spPr bwMode="auto">
          <a:xfrm>
            <a:off x="1703388" y="1681185"/>
            <a:ext cx="4895850" cy="1871663"/>
          </a:xfrm>
          <a:prstGeom prst="rect">
            <a:avLst/>
          </a:prstGeom>
        </p:spPr>
        <p:txBody>
          <a:bodyPr/>
          <a:lstStyle/>
          <a:p>
            <a:pPr marL="266700" indent="-266700" eaLnBrk="1" hangingPunct="1">
              <a:lnSpc>
                <a:spcPct val="90000"/>
              </a:lnSpc>
              <a:spcBef>
                <a:spcPct val="30000"/>
              </a:spcBef>
              <a:buFontTx/>
              <a:buNone/>
              <a:tabLst>
                <a:tab pos="266700" algn="l"/>
              </a:tabLst>
              <a:defRPr/>
            </a:pPr>
            <a:r>
              <a:rPr lang="fr-FR" altLang="fr-FR" sz="2000" b="1" u="sng" dirty="0">
                <a:solidFill>
                  <a:srgbClr val="000099"/>
                </a:solidFill>
                <a:latin typeface="+mj-lt"/>
                <a:ea typeface="ＭＳ Ｐゴシック" panose="020B0600070205080204" pitchFamily="34" charset="-128"/>
                <a:cs typeface="Arial" panose="020B0604020202020204" pitchFamily="34" charset="0"/>
              </a:rPr>
              <a:t>Les rôles: </a:t>
            </a:r>
          </a:p>
          <a:p>
            <a:pPr lvl="1" eaLnBrk="1" hangingPunct="1">
              <a:spcBef>
                <a:spcPct val="50000"/>
              </a:spcBef>
              <a:buClr>
                <a:srgbClr val="33CC33"/>
              </a:buClr>
              <a:buFontTx/>
              <a:buBlip>
                <a:blip r:embed="rId3"/>
              </a:buBlip>
              <a:tabLst>
                <a:tab pos="266700" algn="l"/>
              </a:tabLst>
              <a:defRPr/>
            </a:pPr>
            <a:r>
              <a:rPr lang="fr-FR" altLang="fr-FR" sz="1800" dirty="0">
                <a:solidFill>
                  <a:srgbClr val="000099"/>
                </a:solidFill>
                <a:latin typeface="+mj-lt"/>
                <a:ea typeface="ＭＳ Ｐゴシック" panose="020B0600070205080204" pitchFamily="34" charset="-128"/>
                <a:cs typeface="Arial" panose="020B0604020202020204" pitchFamily="34" charset="0"/>
              </a:rPr>
              <a:t>Interface entre les acteurs de santé</a:t>
            </a:r>
          </a:p>
          <a:p>
            <a:pPr lvl="1" eaLnBrk="1" hangingPunct="1">
              <a:spcBef>
                <a:spcPct val="30000"/>
              </a:spcBef>
              <a:buClr>
                <a:srgbClr val="5CD65C"/>
              </a:buClr>
              <a:buFontTx/>
              <a:buBlip>
                <a:blip r:embed="rId3"/>
              </a:buBlip>
              <a:tabLst>
                <a:tab pos="266700" algn="l"/>
              </a:tabLst>
              <a:defRPr/>
            </a:pPr>
            <a:r>
              <a:rPr lang="fr-FR" altLang="fr-FR" sz="1800" dirty="0">
                <a:solidFill>
                  <a:srgbClr val="000099"/>
                </a:solidFill>
                <a:latin typeface="+mj-lt"/>
                <a:ea typeface="ＭＳ Ｐゴシック" panose="020B0600070205080204" pitchFamily="34" charset="-128"/>
                <a:cs typeface="Arial" panose="020B0604020202020204" pitchFamily="34" charset="0"/>
              </a:rPr>
              <a:t>Sentinelle</a:t>
            </a:r>
          </a:p>
          <a:p>
            <a:pPr lvl="1" eaLnBrk="1" hangingPunct="1">
              <a:spcBef>
                <a:spcPct val="30000"/>
              </a:spcBef>
              <a:buClr>
                <a:srgbClr val="5CD65C"/>
              </a:buClr>
              <a:buFontTx/>
              <a:buBlip>
                <a:blip r:embed="rId3"/>
              </a:buBlip>
              <a:tabLst>
                <a:tab pos="266700" algn="l"/>
              </a:tabLst>
              <a:defRPr/>
            </a:pPr>
            <a:r>
              <a:rPr lang="fr-FR" altLang="fr-FR" sz="1800" dirty="0">
                <a:solidFill>
                  <a:srgbClr val="000099"/>
                </a:solidFill>
                <a:latin typeface="+mj-lt"/>
                <a:ea typeface="ＭＳ Ｐゴシック" panose="020B0600070205080204" pitchFamily="34" charset="-128"/>
                <a:cs typeface="Arial" panose="020B0604020202020204" pitchFamily="34" charset="0"/>
              </a:rPr>
              <a:t>Accompagnement</a:t>
            </a:r>
          </a:p>
        </p:txBody>
      </p:sp>
      <p:sp>
        <p:nvSpPr>
          <p:cNvPr id="56329" name="Text Box 8"/>
          <p:cNvSpPr txBox="1">
            <a:spLocks noChangeArrowheads="1"/>
          </p:cNvSpPr>
          <p:nvPr/>
        </p:nvSpPr>
        <p:spPr bwMode="auto">
          <a:xfrm>
            <a:off x="912813" y="4197722"/>
            <a:ext cx="5256212" cy="4572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fr-FR" altLang="fr-FR" sz="24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 </a:t>
            </a:r>
            <a:r>
              <a:rPr kumimoji="0" lang="fr-FR" altLang="fr-FR" sz="2000" b="0"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Demander le PPS au patient</a:t>
            </a:r>
          </a:p>
        </p:txBody>
      </p:sp>
      <p:sp>
        <p:nvSpPr>
          <p:cNvPr id="56337" name="Rectangle 17"/>
          <p:cNvSpPr>
            <a:spLocks noChangeArrowheads="1"/>
          </p:cNvSpPr>
          <p:nvPr/>
        </p:nvSpPr>
        <p:spPr bwMode="auto">
          <a:xfrm>
            <a:off x="984250" y="4688259"/>
            <a:ext cx="5337175" cy="461963"/>
          </a:xfrm>
          <a:prstGeom prst="rect">
            <a:avLst/>
          </a:prstGeom>
          <a:noFill/>
          <a:ln>
            <a:noFill/>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95C41D"/>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a:t>
            </a:r>
            <a:r>
              <a:rPr kumimoji="0" lang="fr-FR" altLang="fr-FR" sz="2000" b="1" i="0" u="none" strike="noStrike" kern="1200" cap="none" spc="0" normalizeH="0" baseline="0" noProof="0" dirty="0">
                <a:ln>
                  <a:noFill/>
                </a:ln>
                <a:solidFill>
                  <a:srgbClr val="33CC33"/>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Insérer le conseil pharmaceutique écrit</a:t>
            </a:r>
          </a:p>
        </p:txBody>
      </p:sp>
      <p:sp>
        <p:nvSpPr>
          <p:cNvPr id="7" name="ZoneTexte 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2.3. Prise en charge à l’officine</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99238" y="4077072"/>
            <a:ext cx="193516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lipse 9"/>
          <p:cNvSpPr/>
          <p:nvPr/>
        </p:nvSpPr>
        <p:spPr>
          <a:xfrm>
            <a:off x="8318500" y="5229225"/>
            <a:ext cx="431800" cy="34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09656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32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32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328">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3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3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9" grpId="0"/>
      <p:bldP spid="56337"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9" name="Text Box 5"/>
          <p:cNvSpPr txBox="1">
            <a:spLocks noChangeArrowheads="1"/>
          </p:cNvSpPr>
          <p:nvPr/>
        </p:nvSpPr>
        <p:spPr bwMode="auto">
          <a:xfrm>
            <a:off x="1623218" y="2661129"/>
            <a:ext cx="8945563" cy="153574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Le parcours de soins de </a:t>
            </a:r>
          </a:p>
          <a:p>
            <a:pPr marL="0" marR="0" lvl="0" indent="0" algn="ctr" defTabSz="914400" rtl="0" eaLnBrk="1" fontAlgn="base" latinLnBrk="0" hangingPunct="1">
              <a:lnSpc>
                <a:spcPct val="2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Mme Rose, 45 ans </a:t>
            </a:r>
          </a:p>
          <a:p>
            <a:pPr marL="0" marR="0" lvl="0" indent="0" algn="ctr" defTabSz="914400" rtl="0" eaLnBrk="1" fontAlgn="base" latinLnBrk="0" hangingPunct="1">
              <a:lnSpc>
                <a:spcPct val="2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à qui on vient de diagnostiquer un cancer du sein gauche.</a:t>
            </a:r>
          </a:p>
        </p:txBody>
      </p:sp>
      <p:pic>
        <p:nvPicPr>
          <p:cNvPr id="8"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
        <p:nvSpPr>
          <p:cNvPr id="9" name="ZoneTexte 8"/>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Un conseil pour Mme Rose</a:t>
            </a:r>
          </a:p>
        </p:txBody>
      </p:sp>
    </p:spTree>
    <p:extLst>
      <p:ext uri="{BB962C8B-B14F-4D97-AF65-F5344CB8AC3E}">
        <p14:creationId xmlns:p14="http://schemas.microsoft.com/office/powerpoint/2010/main" val="2211077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6022975" y="1652588"/>
            <a:ext cx="4465638" cy="1655762"/>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Objectifs :</a:t>
            </a:r>
            <a:endParaRPr lang="fr-FR" altLang="fr-FR" sz="20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Découvrir un PPS</a:t>
            </a:r>
          </a:p>
          <a:p>
            <a:pPr eaLnBrk="0" hangingPunct="0">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Visualiser l’intérêt à l’officine</a:t>
            </a:r>
            <a:r>
              <a:rPr lang="fr-FR" altLang="fr-FR" sz="2400" b="1" dirty="0">
                <a:solidFill>
                  <a:srgbClr val="000099"/>
                </a:solidFill>
                <a:latin typeface="+mj-lt"/>
                <a:ea typeface="ＭＳ Ｐゴシック" panose="020B0600070205080204" pitchFamily="34" charset="-128"/>
              </a:rPr>
              <a:t> </a:t>
            </a:r>
          </a:p>
        </p:txBody>
      </p:sp>
      <p:sp>
        <p:nvSpPr>
          <p:cNvPr id="2237455" name="Rectangle 15"/>
          <p:cNvSpPr>
            <a:spLocks noChangeArrowheads="1"/>
          </p:cNvSpPr>
          <p:nvPr/>
        </p:nvSpPr>
        <p:spPr bwMode="auto">
          <a:xfrm>
            <a:off x="3719513" y="3500438"/>
            <a:ext cx="7821612" cy="27352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 :</a:t>
            </a:r>
          </a:p>
          <a:p>
            <a:pPr eaLnBrk="0" hangingPunct="0">
              <a:spcBef>
                <a:spcPct val="50000"/>
              </a:spcBef>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Individuellement</a:t>
            </a:r>
            <a:r>
              <a:rPr lang="fr-FR" altLang="fr-FR" dirty="0">
                <a:solidFill>
                  <a:srgbClr val="000099"/>
                </a:solidFill>
                <a:latin typeface="+mj-lt"/>
                <a:ea typeface="ＭＳ Ｐゴシック" panose="020B0600070205080204" pitchFamily="34" charset="-128"/>
              </a:rPr>
              <a:t> </a:t>
            </a:r>
          </a:p>
          <a:p>
            <a:pPr eaLnBrk="0" hangingPunct="0">
              <a:spcBef>
                <a:spcPct val="5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Lire le </a:t>
            </a:r>
            <a:r>
              <a:rPr lang="fr-FR" altLang="fr-FR" b="1" dirty="0">
                <a:solidFill>
                  <a:srgbClr val="000099"/>
                </a:solidFill>
                <a:latin typeface="+mj-lt"/>
                <a:ea typeface="ＭＳ Ｐゴシック" panose="020B0600070205080204" pitchFamily="34" charset="-128"/>
              </a:rPr>
              <a:t>PPS</a:t>
            </a:r>
            <a:r>
              <a:rPr lang="fr-FR" altLang="fr-FR" dirty="0">
                <a:solidFill>
                  <a:srgbClr val="000099"/>
                </a:solidFill>
                <a:latin typeface="+mj-lt"/>
                <a:ea typeface="ＭＳ Ｐゴシック" panose="020B0600070205080204" pitchFamily="34" charset="-128"/>
              </a:rPr>
              <a:t>:</a:t>
            </a:r>
          </a:p>
          <a:p>
            <a:pPr eaLnBrk="0" hangingPunct="0">
              <a:spcBef>
                <a:spcPct val="30000"/>
              </a:spcBef>
              <a:buClr>
                <a:srgbClr val="000099"/>
              </a:buClr>
              <a:defRPr/>
            </a:pPr>
            <a:r>
              <a:rPr lang="fr-FR" altLang="fr-FR" dirty="0">
                <a:solidFill>
                  <a:srgbClr val="000099"/>
                </a:solidFill>
                <a:latin typeface="+mj-lt"/>
                <a:ea typeface="ＭＳ Ｐゴシック" panose="020B0600070205080204" pitchFamily="34" charset="-128"/>
              </a:rPr>
              <a:t>	- identifier les différents </a:t>
            </a:r>
            <a:r>
              <a:rPr lang="fr-FR" altLang="fr-FR" b="1" dirty="0">
                <a:solidFill>
                  <a:srgbClr val="000099"/>
                </a:solidFill>
                <a:latin typeface="+mj-lt"/>
                <a:ea typeface="ＭＳ Ｐゴシック" panose="020B0600070205080204" pitchFamily="34" charset="-128"/>
              </a:rPr>
              <a:t>types d’informations</a:t>
            </a:r>
            <a:r>
              <a:rPr lang="fr-FR" altLang="fr-FR" dirty="0">
                <a:solidFill>
                  <a:srgbClr val="000099"/>
                </a:solidFill>
                <a:latin typeface="+mj-lt"/>
                <a:ea typeface="ＭＳ Ｐゴシック" panose="020B0600070205080204" pitchFamily="34" charset="-128"/>
              </a:rPr>
              <a:t> qu’il contient</a:t>
            </a:r>
          </a:p>
          <a:p>
            <a:pPr eaLnBrk="0" hangingPunct="0">
              <a:spcBef>
                <a:spcPct val="30000"/>
              </a:spcBef>
              <a:buClr>
                <a:srgbClr val="000099"/>
              </a:buClr>
              <a:defRPr/>
            </a:pPr>
            <a:r>
              <a:rPr lang="fr-FR" altLang="fr-FR" dirty="0">
                <a:solidFill>
                  <a:srgbClr val="000099"/>
                </a:solidFill>
                <a:latin typeface="+mj-lt"/>
                <a:ea typeface="ＭＳ Ｐゴシック" panose="020B0600070205080204" pitchFamily="34" charset="-128"/>
              </a:rPr>
              <a:t>	- </a:t>
            </a:r>
            <a:r>
              <a:rPr lang="fr-FR" altLang="fr-FR" b="1" dirty="0">
                <a:solidFill>
                  <a:srgbClr val="000099"/>
                </a:solidFill>
                <a:latin typeface="+mj-lt"/>
                <a:ea typeface="ＭＳ Ｐゴシック" panose="020B0600070205080204" pitchFamily="34" charset="-128"/>
              </a:rPr>
              <a:t>quelle utilité à l’officine?</a:t>
            </a:r>
          </a:p>
          <a:p>
            <a:pPr eaLnBrk="0" hangingPunct="0">
              <a:spcBef>
                <a:spcPct val="3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Restitution à la cantonade</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2.4. Programme personnalisé de soins</a:t>
            </a:r>
          </a:p>
        </p:txBody>
      </p:sp>
      <p:sp>
        <p:nvSpPr>
          <p:cNvPr id="14746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147461" name="ZoneTexte 9"/>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10’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679863" y="2211646"/>
            <a:ext cx="9310692" cy="300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8925" indent="-288925">
              <a:tabLst>
                <a:tab pos="809625" algn="l"/>
              </a:tabLst>
              <a:defRPr sz="1600">
                <a:solidFill>
                  <a:schemeClr val="tx1"/>
                </a:solidFill>
                <a:latin typeface="Arial" panose="020B0604020202020204" pitchFamily="34" charset="0"/>
              </a:defRPr>
            </a:lvl1pPr>
            <a:lvl2pPr marL="809625" indent="-244475">
              <a:tabLst>
                <a:tab pos="809625" algn="l"/>
              </a:tabLst>
              <a:defRPr sz="1600">
                <a:solidFill>
                  <a:schemeClr val="tx1"/>
                </a:solidFill>
                <a:latin typeface="Arial" panose="020B0604020202020204" pitchFamily="34" charset="0"/>
              </a:defRPr>
            </a:lvl2pPr>
            <a:lvl3pPr marL="1143000" indent="-228600">
              <a:tabLst>
                <a:tab pos="809625" algn="l"/>
              </a:tabLst>
              <a:defRPr sz="1600">
                <a:solidFill>
                  <a:schemeClr val="tx1"/>
                </a:solidFill>
                <a:latin typeface="Arial" panose="020B0604020202020204" pitchFamily="34" charset="0"/>
              </a:defRPr>
            </a:lvl3pPr>
            <a:lvl4pPr marL="1600200" indent="-228600">
              <a:tabLst>
                <a:tab pos="809625" algn="l"/>
              </a:tabLst>
              <a:defRPr sz="1600">
                <a:solidFill>
                  <a:schemeClr val="tx1"/>
                </a:solidFill>
                <a:latin typeface="Arial" panose="020B0604020202020204" pitchFamily="34" charset="0"/>
              </a:defRPr>
            </a:lvl4pPr>
            <a:lvl5pPr marL="2057400" indent="-228600">
              <a:tabLst>
                <a:tab pos="809625"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809625" algn="l"/>
              </a:tabLst>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10000"/>
              </a:lnSpc>
              <a:spcBef>
                <a:spcPct val="0"/>
              </a:spcBef>
              <a:spcAft>
                <a:spcPct val="0"/>
              </a:spcAft>
              <a:buClr>
                <a:srgbClr val="62C400"/>
              </a:buClr>
              <a:buSzTx/>
              <a:buFontTx/>
              <a:buNone/>
              <a:tabLst>
                <a:tab pos="809625"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Si vous êtes concerné </a:t>
            </a: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vous pouvez contacter </a:t>
            </a: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t>
            </a:r>
          </a:p>
          <a:p>
            <a:pPr marL="342900" marR="0" lvl="0" indent="-342900" algn="l" defTabSz="914400" rtl="0" eaLnBrk="0" fontAlgn="base" latinLnBrk="0" hangingPunct="0">
              <a:lnSpc>
                <a:spcPct val="110000"/>
              </a:lnSpc>
              <a:spcBef>
                <a:spcPct val="0"/>
              </a:spcBef>
              <a:spcAft>
                <a:spcPct val="0"/>
              </a:spcAft>
              <a:buClr>
                <a:srgbClr val="62C400"/>
              </a:buClr>
              <a:buSzTx/>
              <a:buFontTx/>
              <a:buBlip>
                <a:blip r:embed="rId3"/>
              </a:buBlip>
              <a:tabLst>
                <a:tab pos="809625" algn="l"/>
              </a:tabLst>
              <a:defRPr/>
            </a:pPr>
            <a:endPar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10000"/>
              </a:lnSpc>
              <a:spcBef>
                <a:spcPct val="0"/>
              </a:spcBef>
              <a:spcAft>
                <a:spcPct val="0"/>
              </a:spcAft>
              <a:buClr>
                <a:srgbClr val="62C400"/>
              </a:buClr>
              <a:buSzTx/>
              <a:buFontTx/>
              <a:buBlip>
                <a:blip r:embed="rId3"/>
              </a:buBlip>
              <a:tabLst>
                <a:tab pos="809625"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La </a:t>
            </a: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référente handicap </a:t>
            </a: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du CDFH, Christine SALVETAT par mail christine.salvetat@cdfh.fr ou par téléphone au 04.72.16.41.37</a:t>
            </a:r>
          </a:p>
          <a:p>
            <a:pPr marL="342900" marR="0" lvl="0" indent="-342900" algn="l" defTabSz="914400" rtl="0" eaLnBrk="0" fontAlgn="base" latinLnBrk="0" hangingPunct="0">
              <a:lnSpc>
                <a:spcPct val="110000"/>
              </a:lnSpc>
              <a:spcBef>
                <a:spcPct val="0"/>
              </a:spcBef>
              <a:spcAft>
                <a:spcPct val="0"/>
              </a:spcAft>
              <a:buClr>
                <a:srgbClr val="62C400"/>
              </a:buClr>
              <a:buSzTx/>
              <a:buFontTx/>
              <a:buBlip>
                <a:blip r:embed="rId3"/>
              </a:buBlip>
              <a:tabLst>
                <a:tab pos="809625" algn="l"/>
              </a:tabLst>
              <a:defRPr/>
            </a:pPr>
            <a:endPar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10000"/>
              </a:lnSpc>
              <a:spcBef>
                <a:spcPct val="0"/>
              </a:spcBef>
              <a:spcAft>
                <a:spcPct val="0"/>
              </a:spcAft>
              <a:buClr>
                <a:srgbClr val="62C400"/>
              </a:buClr>
              <a:buSzTx/>
              <a:buFontTx/>
              <a:buBlip>
                <a:blip r:embed="rId3"/>
              </a:buBlip>
              <a:tabLst>
                <a:tab pos="809625" algn="l"/>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Le </a:t>
            </a: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CDFH</a:t>
            </a: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par mail contact@cdfh.fr ou par téléphone au 04.78.45.61.94  </a:t>
            </a:r>
          </a:p>
          <a:p>
            <a:pPr marL="342900" marR="0" lvl="0" indent="-342900" algn="l" defTabSz="914400" rtl="0" eaLnBrk="0" fontAlgn="base" latinLnBrk="0" hangingPunct="0">
              <a:lnSpc>
                <a:spcPct val="110000"/>
              </a:lnSpc>
              <a:spcBef>
                <a:spcPct val="0"/>
              </a:spcBef>
              <a:spcAft>
                <a:spcPct val="0"/>
              </a:spcAft>
              <a:buClr>
                <a:srgbClr val="62C400"/>
              </a:buClr>
              <a:buSzTx/>
              <a:buFontTx/>
              <a:buBlip>
                <a:blip r:embed="rId3"/>
              </a:buBlip>
              <a:tabLst>
                <a:tab pos="809625" algn="l"/>
              </a:tabLst>
              <a:defRPr/>
            </a:pPr>
            <a:endPar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10000"/>
              </a:lnSpc>
              <a:spcBef>
                <a:spcPct val="0"/>
              </a:spcBef>
              <a:spcAft>
                <a:spcPct val="0"/>
              </a:spcAft>
              <a:buClr>
                <a:srgbClr val="62C400"/>
              </a:buClr>
              <a:buSzTx/>
              <a:buFontTx/>
              <a:buBlip>
                <a:blip r:embed="rId3"/>
              </a:buBlip>
              <a:tabLst>
                <a:tab pos="809625" algn="l"/>
              </a:tabLst>
              <a:defRPr/>
            </a:pPr>
            <a:r>
              <a:rPr kumimoji="0" lang="fr-FR" alt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Le ou les enseignants</a:t>
            </a: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lors des pauses</a:t>
            </a:r>
          </a:p>
          <a:p>
            <a:pPr marL="0" marR="0" lvl="0" indent="0" algn="l" defTabSz="914400" rtl="0" eaLnBrk="0" fontAlgn="base" latinLnBrk="0" hangingPunct="0">
              <a:lnSpc>
                <a:spcPct val="110000"/>
              </a:lnSpc>
              <a:spcBef>
                <a:spcPct val="0"/>
              </a:spcBef>
              <a:spcAft>
                <a:spcPct val="0"/>
              </a:spcAft>
              <a:buClr>
                <a:srgbClr val="62C400"/>
              </a:buClr>
              <a:buSzTx/>
              <a:buFontTx/>
              <a:buNone/>
              <a:tabLst>
                <a:tab pos="809625" algn="l"/>
              </a:tabLst>
              <a:defRPr/>
            </a:pPr>
            <a:endParaRPr kumimoji="0" lang="fr-FR" altLang="fr-FR" sz="1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5" name="Titre 1">
            <a:extLst>
              <a:ext uri="{FF2B5EF4-FFF2-40B4-BE49-F238E27FC236}">
                <a16:creationId xmlns:a16="http://schemas.microsoft.com/office/drawing/2014/main" id="{6AD2312D-0AF2-45D9-830C-1504D86D3D94}"/>
              </a:ext>
            </a:extLst>
          </p:cNvPr>
          <p:cNvSpPr txBox="1">
            <a:spLocks/>
          </p:cNvSpPr>
          <p:nvPr/>
        </p:nvSpPr>
        <p:spPr>
          <a:xfrm>
            <a:off x="2095500" y="-34465"/>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altLang="fr-FR" sz="3200" b="1" i="0" u="none" strike="noStrike" kern="1200" cap="none" spc="0" normalizeH="0" baseline="0" noProof="0">
                <a:ln>
                  <a:noFill/>
                </a:ln>
                <a:solidFill>
                  <a:sysClr val="window" lastClr="FFFFFF"/>
                </a:solidFill>
                <a:effectLst/>
                <a:uLnTx/>
                <a:uFillTx/>
                <a:latin typeface="Arial" panose="020B0604020202020204" pitchFamily="34" charset="0"/>
                <a:ea typeface="Tahoma" panose="020B0604030504040204" pitchFamily="34" charset="0"/>
                <a:cs typeface="Arial" panose="020B0604020202020204" pitchFamily="34" charset="0"/>
              </a:rPr>
              <a:t>Personnes en situation de handicap</a:t>
            </a:r>
            <a:endParaRPr kumimoji="0" lang="fr-FR" altLang="fr-FR" sz="3200" b="1" i="0" u="none" strike="noStrike" kern="1200" cap="none" spc="0" normalizeH="0" baseline="0" noProof="0" dirty="0">
              <a:ln>
                <a:noFill/>
              </a:ln>
              <a:solidFill>
                <a:sysClr val="window" lastClr="FFFFFF"/>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962858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8400256" y="1708086"/>
            <a:ext cx="3637256" cy="4351338"/>
          </a:xfrm>
          <a:prstGeom prst="rect">
            <a:avLst/>
          </a:prstGeom>
          <a:ln>
            <a:solidFill>
              <a:srgbClr val="95C41D"/>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Informations</a:t>
            </a:r>
          </a:p>
          <a:p>
            <a:pPr marL="342900" marR="0" lvl="0" indent="-34290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grpSp>
        <p:nvGrpSpPr>
          <p:cNvPr id="13" name="Groupe 12">
            <a:extLst>
              <a:ext uri="{FF2B5EF4-FFF2-40B4-BE49-F238E27FC236}">
                <a16:creationId xmlns:a16="http://schemas.microsoft.com/office/drawing/2014/main" id="{CB918556-7604-4D8D-9564-FEE792AC81EB}"/>
              </a:ext>
            </a:extLst>
          </p:cNvPr>
          <p:cNvGrpSpPr/>
          <p:nvPr/>
        </p:nvGrpSpPr>
        <p:grpSpPr>
          <a:xfrm>
            <a:off x="47328" y="751472"/>
            <a:ext cx="8245768" cy="5788123"/>
            <a:chOff x="47328" y="751472"/>
            <a:chExt cx="8245768" cy="5788123"/>
          </a:xfrm>
        </p:grpSpPr>
        <p:graphicFrame>
          <p:nvGraphicFramePr>
            <p:cNvPr id="8" name="Objet 7">
              <a:extLst>
                <a:ext uri="{FF2B5EF4-FFF2-40B4-BE49-F238E27FC236}">
                  <a16:creationId xmlns:a16="http://schemas.microsoft.com/office/drawing/2014/main" id="{413E892F-A3BC-4277-B652-EE03A07744F4}"/>
                </a:ext>
              </a:extLst>
            </p:cNvPr>
            <p:cNvGraphicFramePr>
              <a:graphicFrameLocks noChangeAspect="1"/>
            </p:cNvGraphicFramePr>
            <p:nvPr>
              <p:extLst>
                <p:ext uri="{D42A27DB-BD31-4B8C-83A1-F6EECF244321}">
                  <p14:modId xmlns:p14="http://schemas.microsoft.com/office/powerpoint/2010/main" val="535726007"/>
                </p:ext>
              </p:extLst>
            </p:nvPr>
          </p:nvGraphicFramePr>
          <p:xfrm>
            <a:off x="47328" y="751472"/>
            <a:ext cx="4090789" cy="5788123"/>
          </p:xfrm>
          <a:graphic>
            <a:graphicData uri="http://schemas.openxmlformats.org/presentationml/2006/ole">
              <mc:AlternateContent xmlns:mc="http://schemas.openxmlformats.org/markup-compatibility/2006">
                <mc:Choice xmlns:v="urn:schemas-microsoft-com:vml" Requires="v">
                  <p:oleObj spid="_x0000_s3089" name="Acrobat Document" r:id="rId3" imgW="4533530" imgH="6415777" progId="AcroExch.Document.DC">
                    <p:embed/>
                  </p:oleObj>
                </mc:Choice>
                <mc:Fallback>
                  <p:oleObj name="Acrobat Document" r:id="rId3" imgW="4533530" imgH="6415777" progId="AcroExch.Document.DC">
                    <p:embed/>
                    <p:pic>
                      <p:nvPicPr>
                        <p:cNvPr id="0" name=""/>
                        <p:cNvPicPr/>
                        <p:nvPr/>
                      </p:nvPicPr>
                      <p:blipFill>
                        <a:blip r:embed="rId4"/>
                        <a:stretch>
                          <a:fillRect/>
                        </a:stretch>
                      </p:blipFill>
                      <p:spPr>
                        <a:xfrm>
                          <a:off x="47328" y="751472"/>
                          <a:ext cx="4090789" cy="5788123"/>
                        </a:xfrm>
                        <a:prstGeom prst="rect">
                          <a:avLst/>
                        </a:prstGeom>
                        <a:ln>
                          <a:solidFill>
                            <a:schemeClr val="bg1">
                              <a:lumMod val="65000"/>
                            </a:schemeClr>
                          </a:solidFill>
                        </a:ln>
                      </p:spPr>
                    </p:pic>
                  </p:oleObj>
                </mc:Fallback>
              </mc:AlternateContent>
            </a:graphicData>
          </a:graphic>
        </p:graphicFrame>
        <p:pic>
          <p:nvPicPr>
            <p:cNvPr id="12" name="Image 11">
              <a:extLst>
                <a:ext uri="{FF2B5EF4-FFF2-40B4-BE49-F238E27FC236}">
                  <a16:creationId xmlns:a16="http://schemas.microsoft.com/office/drawing/2014/main" id="{DDC257EC-AA6A-4ECA-A7E4-960DA6E349CB}"/>
                </a:ext>
              </a:extLst>
            </p:cNvPr>
            <p:cNvPicPr>
              <a:picLocks noChangeAspect="1"/>
            </p:cNvPicPr>
            <p:nvPr/>
          </p:nvPicPr>
          <p:blipFill rotWithShape="1">
            <a:blip r:embed="rId5"/>
            <a:srcRect r="1274"/>
            <a:stretch/>
          </p:blipFill>
          <p:spPr>
            <a:xfrm>
              <a:off x="4205647" y="751472"/>
              <a:ext cx="4087449" cy="5788123"/>
            </a:xfrm>
            <a:prstGeom prst="rect">
              <a:avLst/>
            </a:prstGeom>
            <a:ln>
              <a:solidFill>
                <a:schemeClr val="bg1">
                  <a:lumMod val="65000"/>
                </a:schemeClr>
              </a:solidFill>
            </a:ln>
          </p:spPr>
        </p:pic>
      </p:grpSp>
    </p:spTree>
    <p:extLst>
      <p:ext uri="{BB962C8B-B14F-4D97-AF65-F5344CB8AC3E}">
        <p14:creationId xmlns:p14="http://schemas.microsoft.com/office/powerpoint/2010/main" val="2163321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Grp="1" noChangeArrowheads="1"/>
          </p:cNvSpPr>
          <p:nvPr>
            <p:ph idx="4294967295"/>
          </p:nvPr>
        </p:nvSpPr>
        <p:spPr bwMode="auto">
          <a:xfrm>
            <a:off x="3179676" y="1581573"/>
            <a:ext cx="7308934" cy="435818"/>
          </a:xfrm>
          <a:prstGeom prst="rect">
            <a:avLst/>
          </a:prstGeom>
          <a:solidFill>
            <a:srgbClr val="808080"/>
          </a:solidFill>
          <a:effectLst>
            <a:outerShdw blurRad="50800" dist="38100" dir="2700000" algn="tl" rotWithShape="0">
              <a:prstClr val="black">
                <a:alpha val="40000"/>
              </a:prstClr>
            </a:outerShdw>
          </a:effectLst>
        </p:spPr>
        <p:txBody>
          <a:bodyPr/>
          <a:lstStyle/>
          <a:p>
            <a:pPr marL="0" indent="0" eaLnBrk="1" hangingPunct="1">
              <a:lnSpc>
                <a:spcPct val="90000"/>
              </a:lnSpc>
              <a:buClr>
                <a:srgbClr val="33CC33"/>
              </a:buClr>
              <a:buNone/>
            </a:pPr>
            <a:r>
              <a:rPr lang="fr-FR" altLang="fr-FR" sz="2400" dirty="0">
                <a:solidFill>
                  <a:schemeClr val="bg1"/>
                </a:solidFill>
                <a:cs typeface="Arial" panose="020B0604020202020204" pitchFamily="34" charset="0"/>
              </a:rPr>
              <a:t>Cancer du sein Grade 2 - récepteurs RH+ et HER</a:t>
            </a:r>
            <a:r>
              <a:rPr lang="fr-FR" altLang="fr-FR" sz="2400" baseline="-25000" dirty="0">
                <a:solidFill>
                  <a:schemeClr val="bg1"/>
                </a:solidFill>
                <a:cs typeface="Arial" panose="020B0604020202020204" pitchFamily="34" charset="0"/>
              </a:rPr>
              <a:t>2</a:t>
            </a:r>
            <a:r>
              <a:rPr lang="fr-FR" altLang="fr-FR" sz="2400" dirty="0">
                <a:solidFill>
                  <a:schemeClr val="bg1"/>
                </a:solidFill>
                <a:cs typeface="Arial" panose="020B0604020202020204" pitchFamily="34" charset="0"/>
              </a:rPr>
              <a:t>+</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2.4. Programme personnalisé de soins</a:t>
            </a:r>
          </a:p>
        </p:txBody>
      </p:sp>
      <p:grpSp>
        <p:nvGrpSpPr>
          <p:cNvPr id="54275" name="Groupe 54274">
            <a:extLst>
              <a:ext uri="{FF2B5EF4-FFF2-40B4-BE49-F238E27FC236}">
                <a16:creationId xmlns:a16="http://schemas.microsoft.com/office/drawing/2014/main" id="{9EC8FD40-D733-4C7B-86D6-7A97E3DFFBB9}"/>
              </a:ext>
            </a:extLst>
          </p:cNvPr>
          <p:cNvGrpSpPr/>
          <p:nvPr/>
        </p:nvGrpSpPr>
        <p:grpSpPr>
          <a:xfrm>
            <a:off x="130194" y="2636912"/>
            <a:ext cx="12033151" cy="3303796"/>
            <a:chOff x="-796363" y="2636912"/>
            <a:chExt cx="12033151" cy="3303796"/>
          </a:xfrm>
        </p:grpSpPr>
        <p:grpSp>
          <p:nvGrpSpPr>
            <p:cNvPr id="59" name="Groupe 58">
              <a:extLst>
                <a:ext uri="{FF2B5EF4-FFF2-40B4-BE49-F238E27FC236}">
                  <a16:creationId xmlns:a16="http://schemas.microsoft.com/office/drawing/2014/main" id="{EB1F3D0F-99EC-49AC-B9DD-D4F874FA967F}"/>
                </a:ext>
              </a:extLst>
            </p:cNvPr>
            <p:cNvGrpSpPr/>
            <p:nvPr/>
          </p:nvGrpSpPr>
          <p:grpSpPr>
            <a:xfrm>
              <a:off x="3539716" y="2645308"/>
              <a:ext cx="3816424" cy="1766242"/>
              <a:chOff x="3539716" y="2645308"/>
              <a:chExt cx="3816424" cy="1766242"/>
            </a:xfrm>
          </p:grpSpPr>
          <p:grpSp>
            <p:nvGrpSpPr>
              <p:cNvPr id="58" name="Groupe 57">
                <a:extLst>
                  <a:ext uri="{FF2B5EF4-FFF2-40B4-BE49-F238E27FC236}">
                    <a16:creationId xmlns:a16="http://schemas.microsoft.com/office/drawing/2014/main" id="{F9CF01EF-D921-4913-8034-7E259D7D5594}"/>
                  </a:ext>
                </a:extLst>
              </p:cNvPr>
              <p:cNvGrpSpPr/>
              <p:nvPr/>
            </p:nvGrpSpPr>
            <p:grpSpPr>
              <a:xfrm>
                <a:off x="3539716" y="2645308"/>
                <a:ext cx="3816424" cy="1306018"/>
                <a:chOff x="3539716" y="2645308"/>
                <a:chExt cx="3816424" cy="1306018"/>
              </a:xfrm>
            </p:grpSpPr>
            <p:sp>
              <p:nvSpPr>
                <p:cNvPr id="18" name="Rectangle 3">
                  <a:extLst>
                    <a:ext uri="{FF2B5EF4-FFF2-40B4-BE49-F238E27FC236}">
                      <a16:creationId xmlns:a16="http://schemas.microsoft.com/office/drawing/2014/main" id="{03EDD895-107C-4BC1-9094-6C1DB35769E6}"/>
                    </a:ext>
                  </a:extLst>
                </p:cNvPr>
                <p:cNvSpPr txBox="1">
                  <a:spLocks noChangeArrowheads="1"/>
                </p:cNvSpPr>
                <p:nvPr/>
              </p:nvSpPr>
              <p:spPr bwMode="auto">
                <a:xfrm>
                  <a:off x="3539716" y="2645308"/>
                  <a:ext cx="905939"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800" dirty="0">
                      <a:solidFill>
                        <a:srgbClr val="000099"/>
                      </a:solidFill>
                      <a:cs typeface="Arial" panose="020B0604020202020204" pitchFamily="34" charset="0"/>
                    </a:rPr>
                    <a:t>Taxol</a:t>
                  </a:r>
                </a:p>
              </p:txBody>
            </p:sp>
            <p:cxnSp>
              <p:nvCxnSpPr>
                <p:cNvPr id="19" name="Connecteur droit 18">
                  <a:extLst>
                    <a:ext uri="{FF2B5EF4-FFF2-40B4-BE49-F238E27FC236}">
                      <a16:creationId xmlns:a16="http://schemas.microsoft.com/office/drawing/2014/main" id="{AC32B9C5-795F-4180-A657-0B5184718DB4}"/>
                    </a:ext>
                  </a:extLst>
                </p:cNvPr>
                <p:cNvCxnSpPr>
                  <a:cxnSpLocks/>
                </p:cNvCxnSpPr>
                <p:nvPr/>
              </p:nvCxnSpPr>
              <p:spPr>
                <a:xfrm>
                  <a:off x="3935760" y="307183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778DF12C-B96D-4B85-A17E-016F7606A08A}"/>
                    </a:ext>
                  </a:extLst>
                </p:cNvPr>
                <p:cNvSpPr txBox="1"/>
                <p:nvPr/>
              </p:nvSpPr>
              <p:spPr>
                <a:xfrm>
                  <a:off x="3719214" y="3428106"/>
                  <a:ext cx="360562" cy="523220"/>
                </a:xfrm>
                <a:prstGeom prst="rect">
                  <a:avLst/>
                </a:prstGeom>
                <a:noFill/>
              </p:spPr>
              <p:txBody>
                <a:bodyPr wrap="square" rtlCol="0">
                  <a:spAutoFit/>
                </a:bodyPr>
                <a:lstStyle/>
                <a:p>
                  <a:r>
                    <a:rPr lang="fr-FR" sz="2800" dirty="0">
                      <a:solidFill>
                        <a:srgbClr val="000099"/>
                      </a:solidFill>
                      <a:latin typeface="+mj-lt"/>
                      <a:sym typeface="Wingdings" panose="05000000000000000000" pitchFamily="2" charset="2"/>
                    </a:rPr>
                    <a:t></a:t>
                  </a:r>
                  <a:endParaRPr lang="fr-FR" sz="2800" dirty="0">
                    <a:solidFill>
                      <a:srgbClr val="000099"/>
                    </a:solidFill>
                    <a:latin typeface="+mj-lt"/>
                  </a:endParaRPr>
                </a:p>
              </p:txBody>
            </p:sp>
            <p:cxnSp>
              <p:nvCxnSpPr>
                <p:cNvPr id="29" name="Connecteur droit 28">
                  <a:extLst>
                    <a:ext uri="{FF2B5EF4-FFF2-40B4-BE49-F238E27FC236}">
                      <a16:creationId xmlns:a16="http://schemas.microsoft.com/office/drawing/2014/main" id="{DBAF48F1-8B69-4978-90FC-050163118AE2}"/>
                    </a:ext>
                  </a:extLst>
                </p:cNvPr>
                <p:cNvCxnSpPr>
                  <a:cxnSpLocks/>
                </p:cNvCxnSpPr>
                <p:nvPr/>
              </p:nvCxnSpPr>
              <p:spPr>
                <a:xfrm>
                  <a:off x="4295800" y="307183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26735EAA-69CC-4F0B-A6B5-B7A356B1DFCD}"/>
                    </a:ext>
                  </a:extLst>
                </p:cNvPr>
                <p:cNvCxnSpPr>
                  <a:cxnSpLocks/>
                </p:cNvCxnSpPr>
                <p:nvPr/>
              </p:nvCxnSpPr>
              <p:spPr>
                <a:xfrm>
                  <a:off x="4655840" y="308112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721BBF68-4F1B-4BB3-8DC3-0B4715A78164}"/>
                    </a:ext>
                  </a:extLst>
                </p:cNvPr>
                <p:cNvCxnSpPr>
                  <a:cxnSpLocks/>
                </p:cNvCxnSpPr>
                <p:nvPr/>
              </p:nvCxnSpPr>
              <p:spPr>
                <a:xfrm>
                  <a:off x="5015880" y="3072730"/>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5C1142A9-78AB-4863-AF4E-D426156B59C3}"/>
                    </a:ext>
                  </a:extLst>
                </p:cNvPr>
                <p:cNvCxnSpPr>
                  <a:cxnSpLocks/>
                </p:cNvCxnSpPr>
                <p:nvPr/>
              </p:nvCxnSpPr>
              <p:spPr>
                <a:xfrm>
                  <a:off x="5375920" y="308112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598FC39D-DFBC-4C01-97A8-02C8D684C389}"/>
                    </a:ext>
                  </a:extLst>
                </p:cNvPr>
                <p:cNvCxnSpPr>
                  <a:cxnSpLocks/>
                </p:cNvCxnSpPr>
                <p:nvPr/>
              </p:nvCxnSpPr>
              <p:spPr>
                <a:xfrm>
                  <a:off x="5735960" y="308112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73553A60-F8EB-4E76-8BDB-C2D4CA75DB19}"/>
                    </a:ext>
                  </a:extLst>
                </p:cNvPr>
                <p:cNvCxnSpPr>
                  <a:cxnSpLocks/>
                </p:cNvCxnSpPr>
                <p:nvPr/>
              </p:nvCxnSpPr>
              <p:spPr>
                <a:xfrm>
                  <a:off x="6456040" y="308112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221C8B8A-6B45-45D2-9C83-C972ABFAA2C9}"/>
                    </a:ext>
                  </a:extLst>
                </p:cNvPr>
                <p:cNvCxnSpPr>
                  <a:cxnSpLocks/>
                </p:cNvCxnSpPr>
                <p:nvPr/>
              </p:nvCxnSpPr>
              <p:spPr>
                <a:xfrm>
                  <a:off x="6096000" y="308112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569CA763-838E-4926-ABE9-D0A28EF7FD57}"/>
                    </a:ext>
                  </a:extLst>
                </p:cNvPr>
                <p:cNvCxnSpPr>
                  <a:cxnSpLocks/>
                </p:cNvCxnSpPr>
                <p:nvPr/>
              </p:nvCxnSpPr>
              <p:spPr>
                <a:xfrm>
                  <a:off x="6817359" y="3081126"/>
                  <a:ext cx="0" cy="356270"/>
                </a:xfrm>
                <a:prstGeom prst="line">
                  <a:avLst/>
                </a:prstGeom>
                <a:ln w="19050">
                  <a:solidFill>
                    <a:srgbClr val="000099"/>
                  </a:solidFill>
                </a:ln>
              </p:spPr>
              <p:style>
                <a:lnRef idx="1">
                  <a:schemeClr val="accent1"/>
                </a:lnRef>
                <a:fillRef idx="0">
                  <a:schemeClr val="accent1"/>
                </a:fillRef>
                <a:effectRef idx="0">
                  <a:schemeClr val="accent1"/>
                </a:effectRef>
                <a:fontRef idx="minor">
                  <a:schemeClr val="tx1"/>
                </a:fontRef>
              </p:style>
            </p:cxnSp>
            <p:sp>
              <p:nvSpPr>
                <p:cNvPr id="38" name="Rectangle 3">
                  <a:extLst>
                    <a:ext uri="{FF2B5EF4-FFF2-40B4-BE49-F238E27FC236}">
                      <a16:creationId xmlns:a16="http://schemas.microsoft.com/office/drawing/2014/main" id="{F46CA3F1-F8BC-4A28-AC14-2282C54E05BB}"/>
                    </a:ext>
                  </a:extLst>
                </p:cNvPr>
                <p:cNvSpPr txBox="1">
                  <a:spLocks noChangeArrowheads="1"/>
                </p:cNvSpPr>
                <p:nvPr/>
              </p:nvSpPr>
              <p:spPr bwMode="auto">
                <a:xfrm>
                  <a:off x="6450201" y="2645308"/>
                  <a:ext cx="905939"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800" dirty="0">
                      <a:solidFill>
                        <a:srgbClr val="000099"/>
                      </a:solidFill>
                      <a:cs typeface="Arial" panose="020B0604020202020204" pitchFamily="34" charset="0"/>
                    </a:rPr>
                    <a:t>Taxol</a:t>
                  </a:r>
                </a:p>
              </p:txBody>
            </p:sp>
            <p:sp>
              <p:nvSpPr>
                <p:cNvPr id="39" name="ZoneTexte 38">
                  <a:extLst>
                    <a:ext uri="{FF2B5EF4-FFF2-40B4-BE49-F238E27FC236}">
                      <a16:creationId xmlns:a16="http://schemas.microsoft.com/office/drawing/2014/main" id="{D0B943F1-0263-447E-9056-B8F120957336}"/>
                    </a:ext>
                  </a:extLst>
                </p:cNvPr>
                <p:cNvSpPr txBox="1"/>
                <p:nvPr/>
              </p:nvSpPr>
              <p:spPr>
                <a:xfrm>
                  <a:off x="6564052" y="3409756"/>
                  <a:ext cx="360562" cy="523220"/>
                </a:xfrm>
                <a:prstGeom prst="rect">
                  <a:avLst/>
                </a:prstGeom>
                <a:noFill/>
              </p:spPr>
              <p:txBody>
                <a:bodyPr wrap="square" rtlCol="0">
                  <a:spAutoFit/>
                </a:bodyPr>
                <a:lstStyle/>
                <a:p>
                  <a:r>
                    <a:rPr lang="fr-FR" sz="2800" dirty="0">
                      <a:solidFill>
                        <a:srgbClr val="000099"/>
                      </a:solidFill>
                      <a:latin typeface="+mj-lt"/>
                      <a:sym typeface="Wingdings" panose="05000000000000000000" pitchFamily="2" charset="2"/>
                    </a:rPr>
                    <a:t></a:t>
                  </a:r>
                  <a:endParaRPr lang="fr-FR" sz="2800" dirty="0">
                    <a:solidFill>
                      <a:srgbClr val="000099"/>
                    </a:solidFill>
                    <a:latin typeface="+mj-lt"/>
                  </a:endParaRPr>
                </a:p>
              </p:txBody>
            </p:sp>
          </p:grpSp>
          <p:sp>
            <p:nvSpPr>
              <p:cNvPr id="40" name="Rectangle 3">
                <a:extLst>
                  <a:ext uri="{FF2B5EF4-FFF2-40B4-BE49-F238E27FC236}">
                    <a16:creationId xmlns:a16="http://schemas.microsoft.com/office/drawing/2014/main" id="{D3779C9D-1D87-485D-8DD4-028B0E25B5E4}"/>
                  </a:ext>
                </a:extLst>
              </p:cNvPr>
              <p:cNvSpPr txBox="1">
                <a:spLocks noChangeArrowheads="1"/>
              </p:cNvSpPr>
              <p:nvPr/>
            </p:nvSpPr>
            <p:spPr bwMode="auto">
              <a:xfrm>
                <a:off x="4474135" y="4152246"/>
                <a:ext cx="1837889" cy="2593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200" i="1" dirty="0">
                    <a:solidFill>
                      <a:srgbClr val="000099"/>
                    </a:solidFill>
                    <a:cs typeface="Arial" panose="020B0604020202020204" pitchFamily="34" charset="0"/>
                  </a:rPr>
                  <a:t>Toutes les semaines</a:t>
                </a:r>
              </a:p>
            </p:txBody>
          </p:sp>
        </p:grpSp>
        <p:grpSp>
          <p:nvGrpSpPr>
            <p:cNvPr id="54274" name="Groupe 54273">
              <a:extLst>
                <a:ext uri="{FF2B5EF4-FFF2-40B4-BE49-F238E27FC236}">
                  <a16:creationId xmlns:a16="http://schemas.microsoft.com/office/drawing/2014/main" id="{813295C7-BE12-4AD0-A317-3FFB84971FDA}"/>
                </a:ext>
              </a:extLst>
            </p:cNvPr>
            <p:cNvGrpSpPr/>
            <p:nvPr/>
          </p:nvGrpSpPr>
          <p:grpSpPr>
            <a:xfrm>
              <a:off x="-796363" y="3109565"/>
              <a:ext cx="12033151" cy="1435559"/>
              <a:chOff x="-796363" y="3109565"/>
              <a:chExt cx="12033151" cy="1435559"/>
            </a:xfrm>
          </p:grpSpPr>
          <p:sp>
            <p:nvSpPr>
              <p:cNvPr id="47" name="Rectangle 3">
                <a:extLst>
                  <a:ext uri="{FF2B5EF4-FFF2-40B4-BE49-F238E27FC236}">
                    <a16:creationId xmlns:a16="http://schemas.microsoft.com/office/drawing/2014/main" id="{E48642FD-33DB-4DA8-9F85-6FE0595635C2}"/>
                  </a:ext>
                </a:extLst>
              </p:cNvPr>
              <p:cNvSpPr txBox="1">
                <a:spLocks noChangeArrowheads="1"/>
              </p:cNvSpPr>
              <p:nvPr/>
            </p:nvSpPr>
            <p:spPr bwMode="auto">
              <a:xfrm>
                <a:off x="-796363" y="3109565"/>
                <a:ext cx="1453022"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800" dirty="0">
                    <a:solidFill>
                      <a:srgbClr val="00B050"/>
                    </a:solidFill>
                    <a:cs typeface="Arial" panose="020B0604020202020204" pitchFamily="34" charset="0"/>
                  </a:rPr>
                  <a:t>Chirurgie</a:t>
                </a:r>
              </a:p>
            </p:txBody>
          </p:sp>
          <p:sp>
            <p:nvSpPr>
              <p:cNvPr id="48" name="Rectangle 3">
                <a:extLst>
                  <a:ext uri="{FF2B5EF4-FFF2-40B4-BE49-F238E27FC236}">
                    <a16:creationId xmlns:a16="http://schemas.microsoft.com/office/drawing/2014/main" id="{ECD16A92-4945-4FFA-8856-579F99A37316}"/>
                  </a:ext>
                </a:extLst>
              </p:cNvPr>
              <p:cNvSpPr txBox="1">
                <a:spLocks noChangeArrowheads="1"/>
              </p:cNvSpPr>
              <p:nvPr/>
            </p:nvSpPr>
            <p:spPr bwMode="auto">
              <a:xfrm>
                <a:off x="7473699" y="3156561"/>
                <a:ext cx="1683983" cy="1388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800" dirty="0">
                    <a:solidFill>
                      <a:srgbClr val="FF3399"/>
                    </a:solidFill>
                    <a:cs typeface="Arial" panose="020B0604020202020204" pitchFamily="34" charset="0"/>
                  </a:rPr>
                  <a:t>Radiothérapie</a:t>
                </a:r>
              </a:p>
              <a:p>
                <a:pPr marL="0" indent="0" algn="ctr" eaLnBrk="1" hangingPunct="1">
                  <a:spcBef>
                    <a:spcPts val="600"/>
                  </a:spcBef>
                  <a:buClr>
                    <a:srgbClr val="33CC33"/>
                  </a:buClr>
                  <a:buFontTx/>
                  <a:buNone/>
                </a:pPr>
                <a:r>
                  <a:rPr lang="fr-FR" altLang="fr-FR" sz="1400" i="1" dirty="0">
                    <a:solidFill>
                      <a:srgbClr val="FF3399"/>
                    </a:solidFill>
                    <a:cs typeface="Arial" panose="020B0604020202020204" pitchFamily="34" charset="0"/>
                  </a:rPr>
                  <a:t>25 à 33 séances</a:t>
                </a:r>
              </a:p>
              <a:p>
                <a:pPr marL="0" indent="0" algn="ctr" eaLnBrk="1" hangingPunct="1">
                  <a:spcBef>
                    <a:spcPts val="0"/>
                  </a:spcBef>
                  <a:buClr>
                    <a:srgbClr val="33CC33"/>
                  </a:buClr>
                  <a:buFontTx/>
                  <a:buNone/>
                </a:pPr>
                <a:r>
                  <a:rPr lang="fr-FR" altLang="fr-FR" sz="1400" i="1" dirty="0">
                    <a:solidFill>
                      <a:srgbClr val="FF3399"/>
                    </a:solidFill>
                    <a:cs typeface="Arial" panose="020B0604020202020204" pitchFamily="34" charset="0"/>
                  </a:rPr>
                  <a:t>5 jours sur 7 pendant 5 à 7 semaines</a:t>
                </a:r>
              </a:p>
            </p:txBody>
          </p:sp>
          <p:sp>
            <p:nvSpPr>
              <p:cNvPr id="49" name="Rectangle 3">
                <a:extLst>
                  <a:ext uri="{FF2B5EF4-FFF2-40B4-BE49-F238E27FC236}">
                    <a16:creationId xmlns:a16="http://schemas.microsoft.com/office/drawing/2014/main" id="{1A4E3885-B2E4-40B6-88BE-AEB32F3C8BE4}"/>
                  </a:ext>
                </a:extLst>
              </p:cNvPr>
              <p:cNvSpPr txBox="1">
                <a:spLocks noChangeArrowheads="1"/>
              </p:cNvSpPr>
              <p:nvPr/>
            </p:nvSpPr>
            <p:spPr bwMode="auto">
              <a:xfrm>
                <a:off x="9202015" y="3156561"/>
                <a:ext cx="2034773" cy="7413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lnSpc>
                    <a:spcPct val="90000"/>
                  </a:lnSpc>
                  <a:buClr>
                    <a:srgbClr val="33CC33"/>
                  </a:buClr>
                  <a:buFontTx/>
                  <a:buNone/>
                </a:pPr>
                <a:r>
                  <a:rPr lang="fr-FR" altLang="fr-FR" sz="1800" dirty="0">
                    <a:solidFill>
                      <a:srgbClr val="000099"/>
                    </a:solidFill>
                    <a:cs typeface="Arial" panose="020B0604020202020204" pitchFamily="34" charset="0"/>
                  </a:rPr>
                  <a:t>Hormonothérapie</a:t>
                </a:r>
              </a:p>
              <a:p>
                <a:pPr marL="0" indent="0" algn="ctr" eaLnBrk="1" hangingPunct="1">
                  <a:lnSpc>
                    <a:spcPct val="90000"/>
                  </a:lnSpc>
                  <a:buClr>
                    <a:srgbClr val="33CC33"/>
                  </a:buClr>
                  <a:buFontTx/>
                  <a:buNone/>
                </a:pPr>
                <a:r>
                  <a:rPr lang="fr-FR" altLang="fr-FR" sz="1800" i="1" dirty="0">
                    <a:solidFill>
                      <a:srgbClr val="000099"/>
                    </a:solidFill>
                    <a:cs typeface="Arial" panose="020B0604020202020204" pitchFamily="34" charset="0"/>
                  </a:rPr>
                  <a:t>5 à 10 ans</a:t>
                </a:r>
              </a:p>
            </p:txBody>
          </p:sp>
        </p:grpSp>
        <p:grpSp>
          <p:nvGrpSpPr>
            <p:cNvPr id="54273" name="Groupe 54272">
              <a:extLst>
                <a:ext uri="{FF2B5EF4-FFF2-40B4-BE49-F238E27FC236}">
                  <a16:creationId xmlns:a16="http://schemas.microsoft.com/office/drawing/2014/main" id="{2B7217F5-094C-4EA3-B36F-407259970889}"/>
                </a:ext>
              </a:extLst>
            </p:cNvPr>
            <p:cNvGrpSpPr/>
            <p:nvPr/>
          </p:nvGrpSpPr>
          <p:grpSpPr>
            <a:xfrm>
              <a:off x="3431704" y="4447231"/>
              <a:ext cx="6238239" cy="1493477"/>
              <a:chOff x="3431704" y="4447231"/>
              <a:chExt cx="6238239" cy="1493477"/>
            </a:xfrm>
          </p:grpSpPr>
          <p:grpSp>
            <p:nvGrpSpPr>
              <p:cNvPr id="54272" name="Groupe 54271">
                <a:extLst>
                  <a:ext uri="{FF2B5EF4-FFF2-40B4-BE49-F238E27FC236}">
                    <a16:creationId xmlns:a16="http://schemas.microsoft.com/office/drawing/2014/main" id="{6969FCD8-683A-41D5-816A-FCC9A38089FB}"/>
                  </a:ext>
                </a:extLst>
              </p:cNvPr>
              <p:cNvGrpSpPr/>
              <p:nvPr/>
            </p:nvGrpSpPr>
            <p:grpSpPr>
              <a:xfrm>
                <a:off x="3431704" y="4447231"/>
                <a:ext cx="3468589" cy="1493477"/>
                <a:chOff x="3431704" y="4447231"/>
                <a:chExt cx="3468589" cy="1493477"/>
              </a:xfrm>
            </p:grpSpPr>
            <p:sp>
              <p:nvSpPr>
                <p:cNvPr id="41" name="Rectangle 3">
                  <a:extLst>
                    <a:ext uri="{FF2B5EF4-FFF2-40B4-BE49-F238E27FC236}">
                      <a16:creationId xmlns:a16="http://schemas.microsoft.com/office/drawing/2014/main" id="{94333331-1103-4E6D-B19A-DF75A098EF5B}"/>
                    </a:ext>
                  </a:extLst>
                </p:cNvPr>
                <p:cNvSpPr txBox="1">
                  <a:spLocks noChangeArrowheads="1"/>
                </p:cNvSpPr>
                <p:nvPr/>
              </p:nvSpPr>
              <p:spPr bwMode="auto">
                <a:xfrm>
                  <a:off x="3431704" y="4899684"/>
                  <a:ext cx="1224136"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600" dirty="0">
                      <a:cs typeface="Arial" panose="020B0604020202020204" pitchFamily="34" charset="0"/>
                    </a:rPr>
                    <a:t>Herceptin</a:t>
                  </a:r>
                </a:p>
              </p:txBody>
            </p:sp>
            <p:sp>
              <p:nvSpPr>
                <p:cNvPr id="42" name="Rectangle 3">
                  <a:extLst>
                    <a:ext uri="{FF2B5EF4-FFF2-40B4-BE49-F238E27FC236}">
                      <a16:creationId xmlns:a16="http://schemas.microsoft.com/office/drawing/2014/main" id="{69CE63CA-A44B-4CA4-AF1F-34CBC1F3D5FC}"/>
                    </a:ext>
                  </a:extLst>
                </p:cNvPr>
                <p:cNvSpPr txBox="1">
                  <a:spLocks noChangeArrowheads="1"/>
                </p:cNvSpPr>
                <p:nvPr/>
              </p:nvSpPr>
              <p:spPr bwMode="auto">
                <a:xfrm>
                  <a:off x="4480793" y="4899684"/>
                  <a:ext cx="1224136"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600" dirty="0">
                      <a:cs typeface="Arial" panose="020B0604020202020204" pitchFamily="34" charset="0"/>
                    </a:rPr>
                    <a:t>Herceptin</a:t>
                  </a:r>
                </a:p>
              </p:txBody>
            </p:sp>
            <p:sp>
              <p:nvSpPr>
                <p:cNvPr id="43" name="Rectangle 3">
                  <a:extLst>
                    <a:ext uri="{FF2B5EF4-FFF2-40B4-BE49-F238E27FC236}">
                      <a16:creationId xmlns:a16="http://schemas.microsoft.com/office/drawing/2014/main" id="{F661260B-1CCC-485E-9B58-6EB958406AAE}"/>
                    </a:ext>
                  </a:extLst>
                </p:cNvPr>
                <p:cNvSpPr txBox="1">
                  <a:spLocks noChangeArrowheads="1"/>
                </p:cNvSpPr>
                <p:nvPr/>
              </p:nvSpPr>
              <p:spPr bwMode="auto">
                <a:xfrm>
                  <a:off x="5676157" y="4899684"/>
                  <a:ext cx="1224136"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600" dirty="0">
                      <a:cs typeface="Arial" panose="020B0604020202020204" pitchFamily="34" charset="0"/>
                    </a:rPr>
                    <a:t>Herceptin</a:t>
                  </a:r>
                </a:p>
              </p:txBody>
            </p:sp>
            <p:sp>
              <p:nvSpPr>
                <p:cNvPr id="44" name="ZoneTexte 43">
                  <a:extLst>
                    <a:ext uri="{FF2B5EF4-FFF2-40B4-BE49-F238E27FC236}">
                      <a16:creationId xmlns:a16="http://schemas.microsoft.com/office/drawing/2014/main" id="{D9FA566A-F934-438C-AE9F-7F41D29348CE}"/>
                    </a:ext>
                  </a:extLst>
                </p:cNvPr>
                <p:cNvSpPr txBox="1"/>
                <p:nvPr/>
              </p:nvSpPr>
              <p:spPr>
                <a:xfrm>
                  <a:off x="3683210" y="5112639"/>
                  <a:ext cx="360562" cy="523220"/>
                </a:xfrm>
                <a:prstGeom prst="rect">
                  <a:avLst/>
                </a:prstGeom>
                <a:noFill/>
              </p:spPr>
              <p:txBody>
                <a:bodyPr wrap="square" rtlCol="0">
                  <a:spAutoFit/>
                </a:bodyPr>
                <a:lstStyle/>
                <a:p>
                  <a:r>
                    <a:rPr lang="fr-FR" sz="2800" dirty="0">
                      <a:latin typeface="+mj-lt"/>
                      <a:sym typeface="Wingdings" panose="05000000000000000000" pitchFamily="2" charset="2"/>
                    </a:rPr>
                    <a:t></a:t>
                  </a:r>
                  <a:endParaRPr lang="fr-FR" sz="2800" dirty="0">
                    <a:latin typeface="+mj-lt"/>
                  </a:endParaRPr>
                </a:p>
              </p:txBody>
            </p:sp>
            <p:sp>
              <p:nvSpPr>
                <p:cNvPr id="45" name="ZoneTexte 44">
                  <a:extLst>
                    <a:ext uri="{FF2B5EF4-FFF2-40B4-BE49-F238E27FC236}">
                      <a16:creationId xmlns:a16="http://schemas.microsoft.com/office/drawing/2014/main" id="{3E5AA6FA-2827-40A3-B96D-A1A00265EC86}"/>
                    </a:ext>
                  </a:extLst>
                </p:cNvPr>
                <p:cNvSpPr txBox="1"/>
                <p:nvPr/>
              </p:nvSpPr>
              <p:spPr>
                <a:xfrm>
                  <a:off x="4791051" y="5103602"/>
                  <a:ext cx="360562" cy="523220"/>
                </a:xfrm>
                <a:prstGeom prst="rect">
                  <a:avLst/>
                </a:prstGeom>
                <a:noFill/>
              </p:spPr>
              <p:txBody>
                <a:bodyPr wrap="square" rtlCol="0">
                  <a:spAutoFit/>
                </a:bodyPr>
                <a:lstStyle/>
                <a:p>
                  <a:r>
                    <a:rPr lang="fr-FR" sz="2800" dirty="0">
                      <a:latin typeface="+mj-lt"/>
                      <a:sym typeface="Wingdings" panose="05000000000000000000" pitchFamily="2" charset="2"/>
                    </a:rPr>
                    <a:t></a:t>
                  </a:r>
                  <a:endParaRPr lang="fr-FR" sz="2800" dirty="0">
                    <a:latin typeface="+mj-lt"/>
                  </a:endParaRPr>
                </a:p>
              </p:txBody>
            </p:sp>
            <p:sp>
              <p:nvSpPr>
                <p:cNvPr id="46" name="ZoneTexte 45">
                  <a:extLst>
                    <a:ext uri="{FF2B5EF4-FFF2-40B4-BE49-F238E27FC236}">
                      <a16:creationId xmlns:a16="http://schemas.microsoft.com/office/drawing/2014/main" id="{962A489E-9C7E-4072-AB22-04B47106B945}"/>
                    </a:ext>
                  </a:extLst>
                </p:cNvPr>
                <p:cNvSpPr txBox="1"/>
                <p:nvPr/>
              </p:nvSpPr>
              <p:spPr>
                <a:xfrm>
                  <a:off x="5849233" y="5112639"/>
                  <a:ext cx="360562" cy="523220"/>
                </a:xfrm>
                <a:prstGeom prst="rect">
                  <a:avLst/>
                </a:prstGeom>
                <a:noFill/>
              </p:spPr>
              <p:txBody>
                <a:bodyPr wrap="square" rtlCol="0">
                  <a:spAutoFit/>
                </a:bodyPr>
                <a:lstStyle/>
                <a:p>
                  <a:r>
                    <a:rPr lang="fr-FR" sz="2800" dirty="0">
                      <a:latin typeface="+mj-lt"/>
                      <a:sym typeface="Wingdings" panose="05000000000000000000" pitchFamily="2" charset="2"/>
                    </a:rPr>
                    <a:t></a:t>
                  </a:r>
                  <a:endParaRPr lang="fr-FR" sz="2800" dirty="0">
                    <a:latin typeface="+mj-lt"/>
                  </a:endParaRPr>
                </a:p>
              </p:txBody>
            </p:sp>
            <p:sp>
              <p:nvSpPr>
                <p:cNvPr id="52" name="Rectangle 3">
                  <a:extLst>
                    <a:ext uri="{FF2B5EF4-FFF2-40B4-BE49-F238E27FC236}">
                      <a16:creationId xmlns:a16="http://schemas.microsoft.com/office/drawing/2014/main" id="{A6D5FDC1-5A15-4791-B6EB-A4A5762A854A}"/>
                    </a:ext>
                  </a:extLst>
                </p:cNvPr>
                <p:cNvSpPr txBox="1">
                  <a:spLocks noChangeArrowheads="1"/>
                </p:cNvSpPr>
                <p:nvPr/>
              </p:nvSpPr>
              <p:spPr bwMode="auto">
                <a:xfrm>
                  <a:off x="3972496" y="5681404"/>
                  <a:ext cx="2841572" cy="2593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200" i="1" dirty="0">
                      <a:cs typeface="Arial" panose="020B0604020202020204" pitchFamily="34" charset="0"/>
                    </a:rPr>
                    <a:t>Toutes les 3 semaines pendant 1 an</a:t>
                  </a:r>
                </a:p>
              </p:txBody>
            </p:sp>
            <p:cxnSp>
              <p:nvCxnSpPr>
                <p:cNvPr id="25" name="Connecteur droit avec flèche 24">
                  <a:extLst>
                    <a:ext uri="{FF2B5EF4-FFF2-40B4-BE49-F238E27FC236}">
                      <a16:creationId xmlns:a16="http://schemas.microsoft.com/office/drawing/2014/main" id="{7CE33A61-A504-4F41-831C-6FBAFA5BFF15}"/>
                    </a:ext>
                  </a:extLst>
                </p:cNvPr>
                <p:cNvCxnSpPr/>
                <p:nvPr/>
              </p:nvCxnSpPr>
              <p:spPr>
                <a:xfrm flipV="1">
                  <a:off x="3935760" y="4447231"/>
                  <a:ext cx="0" cy="4102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67732F36-060A-4B35-B1EC-457C6258BD94}"/>
                    </a:ext>
                  </a:extLst>
                </p:cNvPr>
                <p:cNvCxnSpPr/>
                <p:nvPr/>
              </p:nvCxnSpPr>
              <p:spPr>
                <a:xfrm flipV="1">
                  <a:off x="5016870" y="4447231"/>
                  <a:ext cx="0" cy="4102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C74C0AB7-B098-4EF1-9449-937FA30601F9}"/>
                    </a:ext>
                  </a:extLst>
                </p:cNvPr>
                <p:cNvCxnSpPr/>
                <p:nvPr/>
              </p:nvCxnSpPr>
              <p:spPr>
                <a:xfrm flipV="1">
                  <a:off x="6096000" y="4447231"/>
                  <a:ext cx="0" cy="4102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7" name="Connecteur droit avec flèche 56">
                <a:extLst>
                  <a:ext uri="{FF2B5EF4-FFF2-40B4-BE49-F238E27FC236}">
                    <a16:creationId xmlns:a16="http://schemas.microsoft.com/office/drawing/2014/main" id="{26532EE4-00F8-4464-A6F4-B092C151F453}"/>
                  </a:ext>
                </a:extLst>
              </p:cNvPr>
              <p:cNvCxnSpPr>
                <a:cxnSpLocks/>
              </p:cNvCxnSpPr>
              <p:nvPr/>
            </p:nvCxnSpPr>
            <p:spPr>
              <a:xfrm>
                <a:off x="6744333" y="5386437"/>
                <a:ext cx="2925610" cy="364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e 53">
              <a:extLst>
                <a:ext uri="{FF2B5EF4-FFF2-40B4-BE49-F238E27FC236}">
                  <a16:creationId xmlns:a16="http://schemas.microsoft.com/office/drawing/2014/main" id="{CFE57E13-60C8-4403-9DCB-A35DE4C10DB5}"/>
                </a:ext>
              </a:extLst>
            </p:cNvPr>
            <p:cNvGrpSpPr/>
            <p:nvPr/>
          </p:nvGrpSpPr>
          <p:grpSpPr>
            <a:xfrm>
              <a:off x="407368" y="2636912"/>
              <a:ext cx="4136792" cy="1836204"/>
              <a:chOff x="407368" y="2636912"/>
              <a:chExt cx="4136792" cy="1836204"/>
            </a:xfrm>
          </p:grpSpPr>
          <p:sp>
            <p:nvSpPr>
              <p:cNvPr id="7" name="Rectangle 3">
                <a:extLst>
                  <a:ext uri="{FF2B5EF4-FFF2-40B4-BE49-F238E27FC236}">
                    <a16:creationId xmlns:a16="http://schemas.microsoft.com/office/drawing/2014/main" id="{A702D233-0631-4FD7-AD12-1AA2FC2DD498}"/>
                  </a:ext>
                </a:extLst>
              </p:cNvPr>
              <p:cNvSpPr txBox="1">
                <a:spLocks noChangeArrowheads="1"/>
              </p:cNvSpPr>
              <p:nvPr/>
            </p:nvSpPr>
            <p:spPr bwMode="auto">
              <a:xfrm>
                <a:off x="407368" y="2636912"/>
                <a:ext cx="576064"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800" dirty="0">
                    <a:solidFill>
                      <a:srgbClr val="000099"/>
                    </a:solidFill>
                    <a:cs typeface="Arial" panose="020B0604020202020204" pitchFamily="34" charset="0"/>
                  </a:rPr>
                  <a:t>EC</a:t>
                </a:r>
              </a:p>
            </p:txBody>
          </p:sp>
          <p:sp>
            <p:nvSpPr>
              <p:cNvPr id="8" name="Rectangle 3">
                <a:extLst>
                  <a:ext uri="{FF2B5EF4-FFF2-40B4-BE49-F238E27FC236}">
                    <a16:creationId xmlns:a16="http://schemas.microsoft.com/office/drawing/2014/main" id="{0F2788EE-A783-46A2-AE27-404FC150EF29}"/>
                  </a:ext>
                </a:extLst>
              </p:cNvPr>
              <p:cNvSpPr txBox="1">
                <a:spLocks noChangeArrowheads="1"/>
              </p:cNvSpPr>
              <p:nvPr/>
            </p:nvSpPr>
            <p:spPr bwMode="auto">
              <a:xfrm>
                <a:off x="1523492" y="2636912"/>
                <a:ext cx="576064"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800" dirty="0">
                    <a:solidFill>
                      <a:srgbClr val="000099"/>
                    </a:solidFill>
                    <a:cs typeface="Arial" panose="020B0604020202020204" pitchFamily="34" charset="0"/>
                  </a:rPr>
                  <a:t>EC</a:t>
                </a:r>
              </a:p>
            </p:txBody>
          </p:sp>
          <p:sp>
            <p:nvSpPr>
              <p:cNvPr id="9" name="Rectangle 3">
                <a:extLst>
                  <a:ext uri="{FF2B5EF4-FFF2-40B4-BE49-F238E27FC236}">
                    <a16:creationId xmlns:a16="http://schemas.microsoft.com/office/drawing/2014/main" id="{58AB5DB8-715E-44F0-8A61-FDFFE7B52EE4}"/>
                  </a:ext>
                </a:extLst>
              </p:cNvPr>
              <p:cNvSpPr txBox="1">
                <a:spLocks noChangeArrowheads="1"/>
              </p:cNvSpPr>
              <p:nvPr/>
            </p:nvSpPr>
            <p:spPr bwMode="auto">
              <a:xfrm>
                <a:off x="2603612" y="2636912"/>
                <a:ext cx="576064"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800" dirty="0">
                    <a:solidFill>
                      <a:srgbClr val="000099"/>
                    </a:solidFill>
                    <a:cs typeface="Arial" panose="020B0604020202020204" pitchFamily="34" charset="0"/>
                  </a:rPr>
                  <a:t>EC</a:t>
                </a:r>
              </a:p>
            </p:txBody>
          </p:sp>
          <p:cxnSp>
            <p:nvCxnSpPr>
              <p:cNvPr id="3" name="Connecteur droit 2">
                <a:extLst>
                  <a:ext uri="{FF2B5EF4-FFF2-40B4-BE49-F238E27FC236}">
                    <a16:creationId xmlns:a16="http://schemas.microsoft.com/office/drawing/2014/main" id="{75ADE8D4-E472-4685-83EE-2FB55311B7A3}"/>
                  </a:ext>
                </a:extLst>
              </p:cNvPr>
              <p:cNvCxnSpPr>
                <a:stCxn id="7" idx="2"/>
              </p:cNvCxnSpPr>
              <p:nvPr/>
            </p:nvCxnSpPr>
            <p:spPr>
              <a:xfrm>
                <a:off x="695400" y="3072730"/>
                <a:ext cx="0" cy="356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9E2E483E-BDF0-4B0B-829F-FAD72601D250}"/>
                  </a:ext>
                </a:extLst>
              </p:cNvPr>
              <p:cNvCxnSpPr/>
              <p:nvPr/>
            </p:nvCxnSpPr>
            <p:spPr>
              <a:xfrm>
                <a:off x="1775520" y="3072730"/>
                <a:ext cx="0" cy="356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675A1078-F099-4A84-8AC7-5515594D246B}"/>
                  </a:ext>
                </a:extLst>
              </p:cNvPr>
              <p:cNvCxnSpPr/>
              <p:nvPr/>
            </p:nvCxnSpPr>
            <p:spPr>
              <a:xfrm>
                <a:off x="2855640" y="3071836"/>
                <a:ext cx="0" cy="356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75F88DBE-7D3E-409F-840F-2A8839A5FBF9}"/>
                  </a:ext>
                </a:extLst>
              </p:cNvPr>
              <p:cNvSpPr txBox="1"/>
              <p:nvPr/>
            </p:nvSpPr>
            <p:spPr>
              <a:xfrm>
                <a:off x="471986" y="3419710"/>
                <a:ext cx="360562" cy="523220"/>
              </a:xfrm>
              <a:prstGeom prst="rect">
                <a:avLst/>
              </a:prstGeom>
              <a:noFill/>
            </p:spPr>
            <p:txBody>
              <a:bodyPr wrap="square" rtlCol="0">
                <a:spAutoFit/>
              </a:bodyPr>
              <a:lstStyle/>
              <a:p>
                <a:r>
                  <a:rPr lang="fr-FR" sz="2800" dirty="0">
                    <a:solidFill>
                      <a:srgbClr val="000099"/>
                    </a:solidFill>
                    <a:latin typeface="+mj-lt"/>
                    <a:sym typeface="Wingdings" panose="05000000000000000000" pitchFamily="2" charset="2"/>
                  </a:rPr>
                  <a:t></a:t>
                </a:r>
                <a:endParaRPr lang="fr-FR" sz="2800" dirty="0">
                  <a:solidFill>
                    <a:srgbClr val="000099"/>
                  </a:solidFill>
                  <a:latin typeface="+mj-lt"/>
                </a:endParaRPr>
              </a:p>
            </p:txBody>
          </p:sp>
          <p:sp>
            <p:nvSpPr>
              <p:cNvPr id="14" name="ZoneTexte 13">
                <a:extLst>
                  <a:ext uri="{FF2B5EF4-FFF2-40B4-BE49-F238E27FC236}">
                    <a16:creationId xmlns:a16="http://schemas.microsoft.com/office/drawing/2014/main" id="{9D75511A-10DA-4A23-95A7-3FFEA64FE164}"/>
                  </a:ext>
                </a:extLst>
              </p:cNvPr>
              <p:cNvSpPr txBox="1"/>
              <p:nvPr/>
            </p:nvSpPr>
            <p:spPr>
              <a:xfrm>
                <a:off x="1530727" y="3429000"/>
                <a:ext cx="360562" cy="523220"/>
              </a:xfrm>
              <a:prstGeom prst="rect">
                <a:avLst/>
              </a:prstGeom>
              <a:noFill/>
            </p:spPr>
            <p:txBody>
              <a:bodyPr wrap="square" rtlCol="0">
                <a:spAutoFit/>
              </a:bodyPr>
              <a:lstStyle/>
              <a:p>
                <a:r>
                  <a:rPr lang="fr-FR" sz="2800" dirty="0">
                    <a:solidFill>
                      <a:srgbClr val="000099"/>
                    </a:solidFill>
                    <a:latin typeface="+mj-lt"/>
                    <a:sym typeface="Wingdings" panose="05000000000000000000" pitchFamily="2" charset="2"/>
                  </a:rPr>
                  <a:t></a:t>
                </a:r>
                <a:endParaRPr lang="fr-FR" sz="2800" dirty="0">
                  <a:solidFill>
                    <a:srgbClr val="000099"/>
                  </a:solidFill>
                  <a:latin typeface="+mj-lt"/>
                </a:endParaRPr>
              </a:p>
            </p:txBody>
          </p:sp>
          <p:sp>
            <p:nvSpPr>
              <p:cNvPr id="15" name="ZoneTexte 14">
                <a:extLst>
                  <a:ext uri="{FF2B5EF4-FFF2-40B4-BE49-F238E27FC236}">
                    <a16:creationId xmlns:a16="http://schemas.microsoft.com/office/drawing/2014/main" id="{AFEFAB98-6ED2-4F86-8B62-2C488D9F52C8}"/>
                  </a:ext>
                </a:extLst>
              </p:cNvPr>
              <p:cNvSpPr txBox="1"/>
              <p:nvPr/>
            </p:nvSpPr>
            <p:spPr>
              <a:xfrm>
                <a:off x="2622020" y="3415701"/>
                <a:ext cx="360562" cy="523220"/>
              </a:xfrm>
              <a:prstGeom prst="rect">
                <a:avLst/>
              </a:prstGeom>
              <a:noFill/>
            </p:spPr>
            <p:txBody>
              <a:bodyPr wrap="square" rtlCol="0">
                <a:spAutoFit/>
              </a:bodyPr>
              <a:lstStyle/>
              <a:p>
                <a:r>
                  <a:rPr lang="fr-FR" sz="2800" dirty="0">
                    <a:solidFill>
                      <a:srgbClr val="000099"/>
                    </a:solidFill>
                    <a:latin typeface="+mj-lt"/>
                    <a:sym typeface="Wingdings" panose="05000000000000000000" pitchFamily="2" charset="2"/>
                  </a:rPr>
                  <a:t></a:t>
                </a:r>
                <a:endParaRPr lang="fr-FR" sz="2800" dirty="0">
                  <a:solidFill>
                    <a:srgbClr val="000099"/>
                  </a:solidFill>
                  <a:latin typeface="+mj-lt"/>
                </a:endParaRPr>
              </a:p>
            </p:txBody>
          </p:sp>
          <p:sp>
            <p:nvSpPr>
              <p:cNvPr id="5" name="Arc 4">
                <a:extLst>
                  <a:ext uri="{FF2B5EF4-FFF2-40B4-BE49-F238E27FC236}">
                    <a16:creationId xmlns:a16="http://schemas.microsoft.com/office/drawing/2014/main" id="{527C7432-6092-4443-85B0-0BD8DDA32E06}"/>
                  </a:ext>
                </a:extLst>
              </p:cNvPr>
              <p:cNvSpPr/>
              <p:nvPr/>
            </p:nvSpPr>
            <p:spPr>
              <a:xfrm rot="9585219">
                <a:off x="774594" y="3350591"/>
                <a:ext cx="1555405" cy="568534"/>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Rectangle 3">
                <a:extLst>
                  <a:ext uri="{FF2B5EF4-FFF2-40B4-BE49-F238E27FC236}">
                    <a16:creationId xmlns:a16="http://schemas.microsoft.com/office/drawing/2014/main" id="{9D95C31A-791A-4BF5-ABF1-514F29E00E87}"/>
                  </a:ext>
                </a:extLst>
              </p:cNvPr>
              <p:cNvSpPr txBox="1">
                <a:spLocks noChangeArrowheads="1"/>
              </p:cNvSpPr>
              <p:nvPr/>
            </p:nvSpPr>
            <p:spPr bwMode="auto">
              <a:xfrm>
                <a:off x="695400" y="4152246"/>
                <a:ext cx="1224136" cy="320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200" i="1" dirty="0">
                    <a:solidFill>
                      <a:srgbClr val="000099"/>
                    </a:solidFill>
                    <a:cs typeface="Arial" panose="020B0604020202020204" pitchFamily="34" charset="0"/>
                  </a:rPr>
                  <a:t>3 semaines</a:t>
                </a:r>
              </a:p>
            </p:txBody>
          </p:sp>
          <p:sp>
            <p:nvSpPr>
              <p:cNvPr id="23" name="Rectangle 3">
                <a:extLst>
                  <a:ext uri="{FF2B5EF4-FFF2-40B4-BE49-F238E27FC236}">
                    <a16:creationId xmlns:a16="http://schemas.microsoft.com/office/drawing/2014/main" id="{57B3B7F4-1464-4C29-80FB-F2959E23D2BF}"/>
                  </a:ext>
                </a:extLst>
              </p:cNvPr>
              <p:cNvSpPr txBox="1">
                <a:spLocks noChangeArrowheads="1"/>
              </p:cNvSpPr>
              <p:nvPr/>
            </p:nvSpPr>
            <p:spPr bwMode="auto">
              <a:xfrm>
                <a:off x="2964687" y="4152246"/>
                <a:ext cx="1224136" cy="320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200" i="1" dirty="0">
                    <a:solidFill>
                      <a:srgbClr val="000099"/>
                    </a:solidFill>
                    <a:cs typeface="Arial" panose="020B0604020202020204" pitchFamily="34" charset="0"/>
                  </a:rPr>
                  <a:t>3 semaines</a:t>
                </a:r>
              </a:p>
            </p:txBody>
          </p:sp>
          <p:sp>
            <p:nvSpPr>
              <p:cNvPr id="24" name="Rectangle 3">
                <a:extLst>
                  <a:ext uri="{FF2B5EF4-FFF2-40B4-BE49-F238E27FC236}">
                    <a16:creationId xmlns:a16="http://schemas.microsoft.com/office/drawing/2014/main" id="{B8753928-B0AA-4640-9DEF-B7A5DB3BB010}"/>
                  </a:ext>
                </a:extLst>
              </p:cNvPr>
              <p:cNvSpPr txBox="1">
                <a:spLocks noChangeArrowheads="1"/>
              </p:cNvSpPr>
              <p:nvPr/>
            </p:nvSpPr>
            <p:spPr bwMode="auto">
              <a:xfrm>
                <a:off x="1835878" y="4152246"/>
                <a:ext cx="1224136" cy="320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90000"/>
                  </a:lnSpc>
                  <a:buClr>
                    <a:srgbClr val="33CC33"/>
                  </a:buClr>
                  <a:buFontTx/>
                  <a:buNone/>
                </a:pPr>
                <a:r>
                  <a:rPr lang="fr-FR" altLang="fr-FR" sz="1200" i="1" dirty="0">
                    <a:solidFill>
                      <a:srgbClr val="000099"/>
                    </a:solidFill>
                    <a:cs typeface="Arial" panose="020B0604020202020204" pitchFamily="34" charset="0"/>
                  </a:rPr>
                  <a:t>3 semaines</a:t>
                </a:r>
              </a:p>
            </p:txBody>
          </p:sp>
          <p:sp>
            <p:nvSpPr>
              <p:cNvPr id="62" name="Arc 61">
                <a:extLst>
                  <a:ext uri="{FF2B5EF4-FFF2-40B4-BE49-F238E27FC236}">
                    <a16:creationId xmlns:a16="http://schemas.microsoft.com/office/drawing/2014/main" id="{220989FB-054A-4F99-9295-F3D4D14F14A6}"/>
                  </a:ext>
                </a:extLst>
              </p:cNvPr>
              <p:cNvSpPr/>
              <p:nvPr/>
            </p:nvSpPr>
            <p:spPr>
              <a:xfrm rot="9585219">
                <a:off x="1871487" y="3361132"/>
                <a:ext cx="1555405" cy="568534"/>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3" name="Arc 62">
                <a:extLst>
                  <a:ext uri="{FF2B5EF4-FFF2-40B4-BE49-F238E27FC236}">
                    <a16:creationId xmlns:a16="http://schemas.microsoft.com/office/drawing/2014/main" id="{F1E9674D-92E7-4998-80FA-E3E1BC4B5A2D}"/>
                  </a:ext>
                </a:extLst>
              </p:cNvPr>
              <p:cNvSpPr/>
              <p:nvPr/>
            </p:nvSpPr>
            <p:spPr>
              <a:xfrm rot="9585219">
                <a:off x="2988755" y="3361131"/>
                <a:ext cx="1555405" cy="568534"/>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Grp="1" noChangeArrowheads="1"/>
          </p:cNvSpPr>
          <p:nvPr>
            <p:ph idx="4294967295"/>
          </p:nvPr>
        </p:nvSpPr>
        <p:spPr bwMode="auto">
          <a:xfrm>
            <a:off x="550863" y="1697038"/>
            <a:ext cx="9866312" cy="3455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buClr>
                <a:srgbClr val="33CC33"/>
              </a:buClr>
              <a:buFontTx/>
              <a:buBlip>
                <a:blip r:embed="rId3"/>
              </a:buBlip>
            </a:pPr>
            <a:r>
              <a:rPr lang="fr-FR" altLang="fr-FR" sz="1800">
                <a:solidFill>
                  <a:srgbClr val="000099"/>
                </a:solidFill>
                <a:cs typeface="Arial" panose="020B0604020202020204" pitchFamily="34" charset="0"/>
              </a:rPr>
              <a:t>Remis à tous les malades dés le début de leur prise en charge, </a:t>
            </a:r>
          </a:p>
          <a:p>
            <a:pPr eaLnBrk="1" hangingPunct="1">
              <a:lnSpc>
                <a:spcPct val="90000"/>
              </a:lnSpc>
              <a:buClr>
                <a:srgbClr val="33CC33"/>
              </a:buClr>
              <a:buFontTx/>
              <a:buNone/>
            </a:pPr>
            <a:endParaRPr lang="fr-FR" altLang="fr-FR" sz="1800">
              <a:solidFill>
                <a:srgbClr val="000099"/>
              </a:solidFill>
              <a:cs typeface="Arial" panose="020B0604020202020204" pitchFamily="34" charset="0"/>
            </a:endParaRPr>
          </a:p>
          <a:p>
            <a:pPr eaLnBrk="1" hangingPunct="1">
              <a:lnSpc>
                <a:spcPct val="150000"/>
              </a:lnSpc>
              <a:spcBef>
                <a:spcPts val="600"/>
              </a:spcBef>
              <a:buClr>
                <a:srgbClr val="33CC33"/>
              </a:buClr>
              <a:buFontTx/>
              <a:buBlip>
                <a:blip r:embed="rId3"/>
              </a:buBlip>
            </a:pPr>
            <a:r>
              <a:rPr lang="fr-FR" altLang="fr-FR" sz="1800">
                <a:solidFill>
                  <a:srgbClr val="000099"/>
                </a:solidFill>
                <a:cs typeface="Arial" panose="020B0604020202020204" pitchFamily="34" charset="0"/>
              </a:rPr>
              <a:t>Il comprend :</a:t>
            </a:r>
          </a:p>
          <a:p>
            <a:pPr lvl="1" eaLnBrk="1" hangingPunct="1">
              <a:lnSpc>
                <a:spcPct val="150000"/>
              </a:lnSpc>
              <a:spcBef>
                <a:spcPts val="600"/>
              </a:spcBef>
            </a:pPr>
            <a:r>
              <a:rPr lang="fr-FR" altLang="fr-FR" sz="1800">
                <a:solidFill>
                  <a:srgbClr val="000099"/>
                </a:solidFill>
                <a:cs typeface="Arial" panose="020B0604020202020204" pitchFamily="34" charset="0"/>
              </a:rPr>
              <a:t>Les informations relatives au malade </a:t>
            </a:r>
          </a:p>
          <a:p>
            <a:pPr lvl="1" eaLnBrk="1" hangingPunct="1">
              <a:lnSpc>
                <a:spcPct val="150000"/>
              </a:lnSpc>
              <a:spcBef>
                <a:spcPts val="600"/>
              </a:spcBef>
            </a:pPr>
            <a:r>
              <a:rPr lang="fr-FR" altLang="fr-FR" sz="1800">
                <a:solidFill>
                  <a:srgbClr val="000099"/>
                </a:solidFill>
                <a:cs typeface="Arial" panose="020B0604020202020204" pitchFamily="34" charset="0"/>
              </a:rPr>
              <a:t>Nom + coordonnées du médecin responsable du traitement</a:t>
            </a:r>
          </a:p>
          <a:p>
            <a:pPr lvl="1" eaLnBrk="1" hangingPunct="1">
              <a:lnSpc>
                <a:spcPct val="150000"/>
              </a:lnSpc>
              <a:spcBef>
                <a:spcPts val="600"/>
              </a:spcBef>
            </a:pPr>
            <a:r>
              <a:rPr lang="fr-FR" altLang="fr-FR" sz="1800">
                <a:solidFill>
                  <a:srgbClr val="000099"/>
                </a:solidFill>
                <a:cs typeface="Arial" panose="020B0604020202020204" pitchFamily="34" charset="0"/>
              </a:rPr>
              <a:t>Le plan théorique de traitement </a:t>
            </a:r>
          </a:p>
          <a:p>
            <a:pPr lvl="1" eaLnBrk="1" hangingPunct="1">
              <a:lnSpc>
                <a:spcPct val="150000"/>
              </a:lnSpc>
              <a:spcBef>
                <a:spcPts val="600"/>
              </a:spcBef>
            </a:pPr>
            <a:r>
              <a:rPr lang="fr-FR" altLang="fr-FR" sz="1800">
                <a:solidFill>
                  <a:srgbClr val="000099"/>
                </a:solidFill>
                <a:cs typeface="Arial" panose="020B0604020202020204" pitchFamily="34" charset="0"/>
              </a:rPr>
              <a:t>Les documents transmis au médecin traitant + date de transmission</a:t>
            </a:r>
          </a:p>
          <a:p>
            <a:pPr lvl="1" eaLnBrk="1" hangingPunct="1">
              <a:lnSpc>
                <a:spcPct val="150000"/>
              </a:lnSpc>
              <a:spcBef>
                <a:spcPts val="600"/>
              </a:spcBef>
            </a:pPr>
            <a:r>
              <a:rPr lang="fr-FR" altLang="fr-FR" sz="1800" b="1">
                <a:solidFill>
                  <a:srgbClr val="000099"/>
                </a:solidFill>
                <a:cs typeface="Arial" panose="020B0604020202020204" pitchFamily="34" charset="0"/>
              </a:rPr>
              <a:t>Les contacts utiles</a:t>
            </a:r>
            <a:r>
              <a:rPr lang="fr-FR" altLang="fr-FR" sz="1800">
                <a:solidFill>
                  <a:srgbClr val="000099"/>
                </a:solidFill>
                <a:cs typeface="Arial" panose="020B0604020202020204" pitchFamily="34" charset="0"/>
              </a:rPr>
              <a:t> : dont médecin traitant et </a:t>
            </a:r>
            <a:r>
              <a:rPr lang="fr-FR" altLang="fr-FR" sz="1800" b="1">
                <a:solidFill>
                  <a:srgbClr val="000099"/>
                </a:solidFill>
                <a:cs typeface="Arial" panose="020B0604020202020204" pitchFamily="34" charset="0"/>
              </a:rPr>
              <a:t>pharmacien de ville</a:t>
            </a:r>
            <a:endParaRPr lang="fr-FR" altLang="fr-FR" sz="1800">
              <a:solidFill>
                <a:srgbClr val="000099"/>
              </a:solidFill>
              <a:cs typeface="Arial" panose="020B0604020202020204" pitchFamily="34" charset="0"/>
            </a:endParaRPr>
          </a:p>
        </p:txBody>
      </p:sp>
      <p:sp>
        <p:nvSpPr>
          <p:cNvPr id="54280" name="Text Box 8"/>
          <p:cNvSpPr txBox="1">
            <a:spLocks noChangeArrowheads="1"/>
          </p:cNvSpPr>
          <p:nvPr/>
        </p:nvSpPr>
        <p:spPr bwMode="auto">
          <a:xfrm>
            <a:off x="696913" y="5473700"/>
            <a:ext cx="10225087" cy="400050"/>
          </a:xfrm>
          <a:prstGeom prst="rect">
            <a:avLst/>
          </a:prstGeom>
          <a:noFill/>
          <a:ln>
            <a:noFill/>
          </a:ln>
          <a:effectLst/>
        </p:spPr>
        <p:txBody>
          <a:bodyPr>
            <a:spAutoFit/>
          </a:bodyPr>
          <a:lstStyle>
            <a:lvl1pPr marL="444500" indent="-444500">
              <a:defRPr>
                <a:solidFill>
                  <a:schemeClr val="tx1"/>
                </a:solidFill>
                <a:latin typeface="Arial" panose="020B0604020202020204" pitchFamily="34" charset="0"/>
                <a:cs typeface="Arial" panose="020B0604020202020204" pitchFamily="34" charset="0"/>
              </a:defRPr>
            </a:lvl1pPr>
            <a:lvl2pPr marL="623888">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defRPr/>
            </a:pPr>
            <a:r>
              <a:rPr lang="fr-FR" altLang="fr-FR" sz="2000" b="1" dirty="0">
                <a:solidFill>
                  <a:srgbClr val="33CC33"/>
                </a:solidFill>
                <a:latin typeface="+mj-lt"/>
                <a:sym typeface="Wingdings" panose="05000000000000000000" pitchFamily="2" charset="2"/>
              </a:rPr>
              <a:t>     </a:t>
            </a:r>
            <a:r>
              <a:rPr lang="fr-FR" altLang="fr-FR" sz="2000" b="1" dirty="0">
                <a:solidFill>
                  <a:schemeClr val="accent2"/>
                </a:solidFill>
                <a:latin typeface="+mj-lt"/>
                <a:sym typeface="Wingdings" panose="05000000000000000000" pitchFamily="2" charset="2"/>
              </a:rPr>
              <a:t> </a:t>
            </a:r>
            <a:r>
              <a:rPr lang="fr-FR" altLang="fr-FR" sz="2000" b="1" dirty="0">
                <a:solidFill>
                  <a:srgbClr val="000099"/>
                </a:solidFill>
                <a:latin typeface="+mj-lt"/>
                <a:ea typeface="ＭＳ Ｐゴシック" panose="020B0600070205080204" pitchFamily="34" charset="-128"/>
              </a:rPr>
              <a:t>« Trace écrite » pour lui, ses proches, son médecin traitant, son pharmacien…</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2.4. Programme personnalisé de soins</a:t>
            </a:r>
          </a:p>
        </p:txBody>
      </p:sp>
      <p:pic>
        <p:nvPicPr>
          <p:cNvPr id="149508"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63" y="5376863"/>
            <a:ext cx="5778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047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232400" y="1862138"/>
            <a:ext cx="6876268"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n-lt"/>
                <a:ea typeface="ＭＳ Ｐゴシック" panose="020B0600070205080204" pitchFamily="34" charset="-128"/>
              </a:rPr>
              <a:t>Objectifs :</a:t>
            </a:r>
            <a:endParaRPr lang="fr-FR" altLang="fr-FR" sz="2000" b="1" u="sng" dirty="0">
              <a:solidFill>
                <a:srgbClr val="000099"/>
              </a:solidFill>
              <a:effectLst>
                <a:outerShdw blurRad="38100" dist="38100" dir="2700000" algn="tl">
                  <a:srgbClr val="C0C0C0"/>
                </a:outerShdw>
              </a:effectLst>
              <a:latin typeface="+mn-lt"/>
              <a:ea typeface="ＭＳ Ｐゴシック" panose="020B0600070205080204" pitchFamily="34" charset="-128"/>
            </a:endParaRPr>
          </a:p>
          <a:p>
            <a:pPr eaLnBrk="0" fontAlgn="base" hangingPunct="0">
              <a:spcBef>
                <a:spcPct val="50000"/>
              </a:spcBef>
              <a:spcAft>
                <a:spcPct val="0"/>
              </a:spcAft>
              <a:buClr>
                <a:srgbClr val="000099"/>
              </a:buClr>
              <a:buFont typeface="Wingdings" panose="05000000000000000000" pitchFamily="2" charset="2"/>
              <a:buChar char="Ø"/>
              <a:defRPr/>
            </a:pPr>
            <a:r>
              <a:rPr lang="fr-FR" altLang="fr-FR" sz="2000" dirty="0">
                <a:solidFill>
                  <a:srgbClr val="000099"/>
                </a:solidFill>
                <a:latin typeface="Arial"/>
                <a:ea typeface="ＭＳ Ｐゴシック" panose="020B0600070205080204" pitchFamily="34" charset="-128"/>
              </a:rPr>
              <a:t>Faire un état de lieux de vos pratiques professionnelles</a:t>
            </a:r>
          </a:p>
        </p:txBody>
      </p:sp>
      <p:sp>
        <p:nvSpPr>
          <p:cNvPr id="2237455" name="Rectangle 15"/>
          <p:cNvSpPr>
            <a:spLocks noChangeArrowheads="1"/>
          </p:cNvSpPr>
          <p:nvPr/>
        </p:nvSpPr>
        <p:spPr bwMode="auto">
          <a:xfrm>
            <a:off x="3576638" y="3767138"/>
            <a:ext cx="6048375" cy="21605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 :</a:t>
            </a:r>
          </a:p>
          <a:p>
            <a:pPr eaLnBrk="0" hangingPunct="0">
              <a:spcBef>
                <a:spcPct val="50000"/>
              </a:spcBef>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Individuellement</a:t>
            </a:r>
          </a:p>
          <a:p>
            <a:pPr eaLnBrk="0" hangingPunct="0">
              <a:spcBef>
                <a:spcPct val="3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Répondre au questionnaire</a:t>
            </a:r>
          </a:p>
        </p:txBody>
      </p:sp>
      <p:sp>
        <p:nvSpPr>
          <p:cNvPr id="151555"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15’</a:t>
            </a:r>
          </a:p>
        </p:txBody>
      </p:sp>
      <p:sp>
        <p:nvSpPr>
          <p:cNvPr id="9" name="ZoneTexte 8"/>
          <p:cNvSpPr txBox="1"/>
          <p:nvPr/>
        </p:nvSpPr>
        <p:spPr>
          <a:xfrm>
            <a:off x="2397125" y="314325"/>
            <a:ext cx="8667750" cy="1077218"/>
          </a:xfrm>
          <a:prstGeom prst="rect">
            <a:avLst/>
          </a:prstGeom>
          <a:noFill/>
        </p:spPr>
        <p:txBody>
          <a:bodyPr>
            <a:spAutoFit/>
          </a:bodyPr>
          <a:lstStyle/>
          <a:p>
            <a:pPr>
              <a:defRPr/>
            </a:pPr>
            <a:r>
              <a:rPr lang="fr-FR" sz="3200" b="1" dirty="0">
                <a:solidFill>
                  <a:schemeClr val="bg1"/>
                </a:solidFill>
                <a:latin typeface="+mj-lt"/>
              </a:rPr>
              <a:t>2.5. Evaluation des pratiques professionnelles</a:t>
            </a:r>
          </a:p>
        </p:txBody>
      </p:sp>
      <p:sp>
        <p:nvSpPr>
          <p:cNvPr id="151557"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863975" y="1782763"/>
            <a:ext cx="4598988" cy="1077912"/>
          </a:xfrm>
          <a:prstGeom prst="rect">
            <a:avLst/>
          </a:prstGeom>
          <a:noFill/>
        </p:spPr>
        <p:txBody>
          <a:bodyPr wrap="none">
            <a:spAutoFit/>
          </a:bodyPr>
          <a:lstStyle/>
          <a:p>
            <a:pPr algn="ctr">
              <a:defRPr/>
            </a:pPr>
            <a:r>
              <a:rPr lang="fr-FR" altLang="fr-FR" sz="3200" b="1" dirty="0">
                <a:solidFill>
                  <a:srgbClr val="FFFFFF"/>
                </a:solidFill>
                <a:latin typeface="+mn-lt"/>
              </a:rPr>
              <a:t>PARTIE 3</a:t>
            </a:r>
          </a:p>
          <a:p>
            <a:pPr algn="ctr">
              <a:defRPr/>
            </a:pPr>
            <a:r>
              <a:rPr lang="fr-FR" altLang="fr-FR" sz="3200" b="1" dirty="0">
                <a:solidFill>
                  <a:srgbClr val="FFFFFF"/>
                </a:solidFill>
                <a:latin typeface="+mn-lt"/>
              </a:rPr>
              <a:t>Le parcours du patient</a:t>
            </a:r>
            <a:endParaRPr lang="fr-FR" sz="3200" dirty="0">
              <a:latin typeface="+mn-lt"/>
            </a:endParaRPr>
          </a:p>
        </p:txBody>
      </p:sp>
      <p:sp>
        <p:nvSpPr>
          <p:cNvPr id="8" name="Rectangle 7">
            <a:extLst>
              <a:ext uri="{FF2B5EF4-FFF2-40B4-BE49-F238E27FC236}">
                <a16:creationId xmlns:a16="http://schemas.microsoft.com/office/drawing/2014/main" id="{DD2460E9-0160-4F90-85A8-31406D7CAFDC}"/>
              </a:ext>
            </a:extLst>
          </p:cNvPr>
          <p:cNvSpPr/>
          <p:nvPr/>
        </p:nvSpPr>
        <p:spPr>
          <a:xfrm>
            <a:off x="1163452" y="3687901"/>
            <a:ext cx="3564396" cy="2269852"/>
          </a:xfrm>
          <a:prstGeom prst="rect">
            <a:avLst/>
          </a:prstGeom>
        </p:spPr>
        <p:txBody>
          <a:bodyPr wrap="square">
            <a:spAutoFit/>
          </a:bodyPr>
          <a:lstStyle/>
          <a:p>
            <a:pPr>
              <a:spcBef>
                <a:spcPct val="50000"/>
              </a:spcBef>
              <a:buClr>
                <a:srgbClr val="62C400"/>
              </a:buClr>
              <a:buFontTx/>
              <a:buBlip>
                <a:blip r:embed="rId3"/>
              </a:buBlip>
              <a:defRPr/>
            </a:pPr>
            <a:r>
              <a:rPr lang="fr-FR" altLang="fr-FR" sz="2000" dirty="0">
                <a:solidFill>
                  <a:srgbClr val="000099"/>
                </a:solidFill>
                <a:latin typeface="+mj-lt"/>
              </a:rPr>
              <a:t>   </a:t>
            </a:r>
            <a:r>
              <a:rPr lang="fr-FR" altLang="fr-FR" sz="2000" dirty="0">
                <a:solidFill>
                  <a:srgbClr val="000099"/>
                </a:solidFill>
              </a:rPr>
              <a:t>4.1. </a:t>
            </a:r>
            <a:r>
              <a:rPr lang="fr-FR" altLang="fr-FR" sz="2000" dirty="0">
                <a:solidFill>
                  <a:srgbClr val="000099"/>
                </a:solidFill>
                <a:latin typeface="Arial"/>
                <a:ea typeface="ＭＳ Ｐゴシック" panose="020B0600070205080204" pitchFamily="34" charset="-128"/>
              </a:rPr>
              <a:t>Troubles anxieux</a:t>
            </a:r>
            <a:endParaRPr lang="fr-FR" altLang="fr-FR" sz="2000" dirty="0">
              <a:solidFill>
                <a:srgbClr val="000099"/>
              </a:solidFill>
            </a:endParaRPr>
          </a:p>
          <a:p>
            <a:pPr>
              <a:spcBef>
                <a:spcPct val="50000"/>
              </a:spcBef>
              <a:buClr>
                <a:srgbClr val="62C400"/>
              </a:buClr>
              <a:buFontTx/>
              <a:buBlip>
                <a:blip r:embed="rId3"/>
              </a:buBlip>
              <a:defRPr/>
            </a:pPr>
            <a:r>
              <a:rPr lang="fr-FR" altLang="fr-FR" sz="2000" dirty="0">
                <a:solidFill>
                  <a:srgbClr val="000099"/>
                </a:solidFill>
                <a:latin typeface="+mj-lt"/>
              </a:rPr>
              <a:t>   4.2. </a:t>
            </a:r>
            <a:r>
              <a:rPr lang="fr-FR" altLang="fr-FR" sz="2000" dirty="0">
                <a:solidFill>
                  <a:srgbClr val="000099"/>
                </a:solidFill>
                <a:latin typeface="Arial"/>
                <a:ea typeface="ＭＳ Ｐゴシック" panose="020B0600070205080204" pitchFamily="34" charset="-128"/>
              </a:rPr>
              <a:t>Biopsie diagnostique</a:t>
            </a:r>
            <a:endParaRPr lang="fr-FR" altLang="fr-FR" sz="2000" dirty="0">
              <a:solidFill>
                <a:srgbClr val="000099"/>
              </a:solidFill>
              <a:latin typeface="+mj-lt"/>
            </a:endParaRPr>
          </a:p>
          <a:p>
            <a:pPr>
              <a:spcBef>
                <a:spcPct val="50000"/>
              </a:spcBef>
              <a:buClr>
                <a:srgbClr val="62C400"/>
              </a:buClr>
              <a:buFontTx/>
              <a:buBlip>
                <a:blip r:embed="rId3"/>
              </a:buBlip>
              <a:defRPr/>
            </a:pPr>
            <a:r>
              <a:rPr lang="fr-FR" altLang="fr-FR" sz="2000" dirty="0">
                <a:solidFill>
                  <a:srgbClr val="000099"/>
                </a:solidFill>
                <a:latin typeface="+mj-lt"/>
              </a:rPr>
              <a:t>   4.3. </a:t>
            </a:r>
            <a:r>
              <a:rPr lang="fr-FR" altLang="fr-FR" sz="2000" dirty="0">
                <a:solidFill>
                  <a:srgbClr val="000099"/>
                </a:solidFill>
                <a:latin typeface="Arial"/>
                <a:ea typeface="ＭＳ Ｐゴシック" panose="020B0600070205080204" pitchFamily="34" charset="-128"/>
              </a:rPr>
              <a:t>Chimiothérapie</a:t>
            </a:r>
          </a:p>
          <a:p>
            <a:pPr marL="800100" lvl="1"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Troubles digestifs</a:t>
            </a:r>
          </a:p>
          <a:p>
            <a:pPr marL="800100" lvl="1"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Mucites</a:t>
            </a:r>
          </a:p>
          <a:p>
            <a:pPr marL="800100" lvl="1"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Asthénie</a:t>
            </a:r>
          </a:p>
        </p:txBody>
      </p:sp>
      <p:sp>
        <p:nvSpPr>
          <p:cNvPr id="9" name="Rectangle 8">
            <a:extLst>
              <a:ext uri="{FF2B5EF4-FFF2-40B4-BE49-F238E27FC236}">
                <a16:creationId xmlns:a16="http://schemas.microsoft.com/office/drawing/2014/main" id="{2EFC180E-1D29-4241-B500-BA0DDFBEE91E}"/>
              </a:ext>
            </a:extLst>
          </p:cNvPr>
          <p:cNvSpPr/>
          <p:nvPr/>
        </p:nvSpPr>
        <p:spPr>
          <a:xfrm>
            <a:off x="5483932" y="3687901"/>
            <a:ext cx="6096000" cy="3046988"/>
          </a:xfrm>
          <a:prstGeom prst="rect">
            <a:avLst/>
          </a:prstGeom>
        </p:spPr>
        <p:txBody>
          <a:bodyPr>
            <a:spAutoFit/>
          </a:bodyPr>
          <a:lstStyle/>
          <a:p>
            <a:pPr>
              <a:spcBef>
                <a:spcPct val="50000"/>
              </a:spcBef>
              <a:buClr>
                <a:srgbClr val="62C400"/>
              </a:buClr>
              <a:buFontTx/>
              <a:buBlip>
                <a:blip r:embed="rId3"/>
              </a:buBlip>
              <a:defRPr/>
            </a:pPr>
            <a:r>
              <a:rPr lang="fr-FR" altLang="fr-FR" sz="2000" dirty="0">
                <a:solidFill>
                  <a:srgbClr val="000099"/>
                </a:solidFill>
                <a:latin typeface="+mj-lt"/>
              </a:rPr>
              <a:t>   4.4. </a:t>
            </a:r>
            <a:r>
              <a:rPr lang="fr-FR" altLang="fr-FR" sz="2000" dirty="0">
                <a:solidFill>
                  <a:srgbClr val="000099"/>
                </a:solidFill>
              </a:rPr>
              <a:t>Chirurgie : pré et post opératoire</a:t>
            </a:r>
          </a:p>
          <a:p>
            <a:pPr>
              <a:spcBef>
                <a:spcPct val="50000"/>
              </a:spcBef>
              <a:buClr>
                <a:srgbClr val="62C400"/>
              </a:buClr>
              <a:buFontTx/>
              <a:buBlip>
                <a:blip r:embed="rId3"/>
              </a:buBlip>
              <a:defRPr/>
            </a:pPr>
            <a:r>
              <a:rPr lang="fr-FR" altLang="fr-FR" sz="2000" dirty="0">
                <a:solidFill>
                  <a:srgbClr val="000099"/>
                </a:solidFill>
                <a:latin typeface="+mj-lt"/>
              </a:rPr>
              <a:t>   4.5. </a:t>
            </a:r>
            <a:r>
              <a:rPr lang="fr-FR" altLang="fr-FR" sz="2000" dirty="0">
                <a:solidFill>
                  <a:srgbClr val="000099"/>
                </a:solidFill>
                <a:latin typeface="Arial"/>
                <a:ea typeface="ＭＳ Ｐゴシック" panose="020B0600070205080204" pitchFamily="34" charset="-128"/>
              </a:rPr>
              <a:t>Radiothérapie</a:t>
            </a:r>
            <a:endParaRPr lang="fr-FR" altLang="fr-FR" sz="2000" dirty="0">
              <a:solidFill>
                <a:srgbClr val="000099"/>
              </a:solidFill>
              <a:latin typeface="+mj-lt"/>
            </a:endParaRPr>
          </a:p>
          <a:p>
            <a:pPr>
              <a:spcBef>
                <a:spcPct val="50000"/>
              </a:spcBef>
              <a:buClr>
                <a:srgbClr val="62C400"/>
              </a:buClr>
              <a:buFontTx/>
              <a:buBlip>
                <a:blip r:embed="rId3"/>
              </a:buBlip>
              <a:defRPr/>
            </a:pPr>
            <a:r>
              <a:rPr lang="fr-FR" altLang="fr-FR" sz="2000" dirty="0">
                <a:solidFill>
                  <a:srgbClr val="000099"/>
                </a:solidFill>
                <a:latin typeface="+mj-lt"/>
              </a:rPr>
              <a:t>   4.6. </a:t>
            </a:r>
            <a:r>
              <a:rPr lang="fr-FR" altLang="fr-FR" sz="2000" dirty="0">
                <a:solidFill>
                  <a:srgbClr val="000099"/>
                </a:solidFill>
                <a:latin typeface="Arial"/>
                <a:ea typeface="ＭＳ Ｐゴシック" panose="020B0600070205080204" pitchFamily="34" charset="-128"/>
              </a:rPr>
              <a:t>Immunothérapie et Thérapies ciblées</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Troubles neuropathiques</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Troubles cutanés</a:t>
            </a:r>
            <a:endParaRPr lang="fr-FR" altLang="fr-FR" dirty="0">
              <a:solidFill>
                <a:srgbClr val="000099"/>
              </a:solidFill>
              <a:latin typeface="+mj-lt"/>
              <a:ea typeface="ＭＳ Ｐゴシック" panose="020B0600070205080204" pitchFamily="34" charset="-128"/>
            </a:endParaRPr>
          </a:p>
          <a:p>
            <a:pPr>
              <a:spcBef>
                <a:spcPct val="50000"/>
              </a:spcBef>
              <a:buClr>
                <a:srgbClr val="62C400"/>
              </a:buClr>
              <a:buFontTx/>
              <a:buBlip>
                <a:blip r:embed="rId3"/>
              </a:buBlip>
              <a:defRPr/>
            </a:pPr>
            <a:r>
              <a:rPr lang="fr-FR" altLang="fr-FR" sz="2000" dirty="0">
                <a:solidFill>
                  <a:srgbClr val="000099"/>
                </a:solidFill>
                <a:latin typeface="+mj-lt"/>
                <a:ea typeface="ＭＳ Ｐゴシック" panose="020B0600070205080204" pitchFamily="34" charset="-128"/>
              </a:rPr>
              <a:t>   4.7. </a:t>
            </a:r>
            <a:r>
              <a:rPr lang="fr-FR" altLang="fr-FR" sz="2000" dirty="0">
                <a:solidFill>
                  <a:srgbClr val="000099"/>
                </a:solidFill>
                <a:latin typeface="Arial"/>
                <a:ea typeface="ＭＳ Ｐゴシック" panose="020B0600070205080204" pitchFamily="34" charset="-128"/>
              </a:rPr>
              <a:t>Hormonothérapie</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Bouffées de chaleur</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Douleurs </a:t>
            </a:r>
            <a:r>
              <a:rPr lang="fr-FR" altLang="fr-FR" dirty="0" err="1">
                <a:solidFill>
                  <a:srgbClr val="000099"/>
                </a:solidFill>
                <a:latin typeface="Arial" panose="020B0604020202020204" pitchFamily="34" charset="0"/>
                <a:ea typeface="ＭＳ Ｐゴシック" panose="020B0600070205080204" pitchFamily="34" charset="-128"/>
              </a:rPr>
              <a:t>musculo-squelettiques</a:t>
            </a:r>
            <a:endParaRPr lang="fr-FR" altLang="fr-FR" dirty="0">
              <a:solidFill>
                <a:srgbClr val="000099"/>
              </a:solidFill>
              <a:latin typeface="Arial"/>
              <a:ea typeface="ＭＳ Ｐゴシック" panose="020B0600070205080204" pitchFamily="34" charset="-128"/>
            </a:endParaRPr>
          </a:p>
        </p:txBody>
      </p:sp>
      <p:cxnSp>
        <p:nvCxnSpPr>
          <p:cNvPr id="10" name="Connecteur droit 9">
            <a:extLst>
              <a:ext uri="{FF2B5EF4-FFF2-40B4-BE49-F238E27FC236}">
                <a16:creationId xmlns:a16="http://schemas.microsoft.com/office/drawing/2014/main" id="{B0E2B909-3773-4D18-8F32-ED9010E7BDFD}"/>
              </a:ext>
            </a:extLst>
          </p:cNvPr>
          <p:cNvCxnSpPr/>
          <p:nvPr/>
        </p:nvCxnSpPr>
        <p:spPr>
          <a:xfrm flipH="1">
            <a:off x="5375920" y="3728210"/>
            <a:ext cx="371" cy="2761130"/>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Text Box 3"/>
          <p:cNvSpPr txBox="1">
            <a:spLocks noChangeArrowheads="1"/>
          </p:cNvSpPr>
          <p:nvPr/>
        </p:nvSpPr>
        <p:spPr bwMode="auto">
          <a:xfrm>
            <a:off x="1703388" y="2652713"/>
            <a:ext cx="7729537" cy="1828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lnSpc>
                <a:spcPct val="120000"/>
              </a:lnSpc>
              <a:spcBef>
                <a:spcPct val="30000"/>
              </a:spcBef>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Présents :</a:t>
            </a:r>
          </a:p>
          <a:p>
            <a:pPr lvl="3">
              <a:lnSpc>
                <a:spcPct val="120000"/>
              </a:lnSpc>
              <a:spcBef>
                <a:spcPct val="30000"/>
              </a:spcBef>
              <a:buFont typeface="Arial" panose="020B0604020202020204" pitchFamily="34" charset="0"/>
              <a:buChar char="-"/>
              <a:defRPr/>
            </a:pPr>
            <a:r>
              <a:rPr lang="fr-FR" altLang="fr-FR" sz="2000" dirty="0">
                <a:solidFill>
                  <a:srgbClr val="000099"/>
                </a:solidFill>
                <a:latin typeface="+mj-lt"/>
                <a:ea typeface="ＭＳ Ｐゴシック" panose="020B0600070205080204" pitchFamily="34" charset="-128"/>
              </a:rPr>
              <a:t> au moment de l</a:t>
            </a:r>
            <a:r>
              <a:rPr lang="fr-FR" altLang="fr-FR" sz="2000" b="1" dirty="0">
                <a:solidFill>
                  <a:srgbClr val="000099"/>
                </a:solidFill>
                <a:latin typeface="+mj-lt"/>
                <a:ea typeface="ＭＳ Ｐゴシック" panose="020B0600070205080204" pitchFamily="34" charset="-128"/>
              </a:rPr>
              <a:t>’annonce</a:t>
            </a:r>
            <a:r>
              <a:rPr lang="fr-FR" altLang="fr-FR" sz="2000" dirty="0">
                <a:solidFill>
                  <a:srgbClr val="000099"/>
                </a:solidFill>
                <a:latin typeface="+mj-lt"/>
                <a:ea typeface="ＭＳ Ｐゴシック" panose="020B0600070205080204" pitchFamily="34" charset="-128"/>
              </a:rPr>
              <a:t>, </a:t>
            </a:r>
          </a:p>
          <a:p>
            <a:pPr lvl="3">
              <a:lnSpc>
                <a:spcPct val="120000"/>
              </a:lnSpc>
              <a:spcBef>
                <a:spcPct val="30000"/>
              </a:spcBef>
              <a:buFont typeface="Arial" panose="020B0604020202020204" pitchFamily="34" charset="0"/>
              <a:buChar char="-"/>
              <a:defRPr/>
            </a:pPr>
            <a:r>
              <a:rPr lang="fr-FR" altLang="fr-FR" sz="2000" dirty="0">
                <a:solidFill>
                  <a:srgbClr val="000099"/>
                </a:solidFill>
                <a:latin typeface="+mj-lt"/>
                <a:ea typeface="ＭＳ Ｐゴシック" panose="020B0600070205080204" pitchFamily="34" charset="-128"/>
              </a:rPr>
              <a:t> tout le long du traitement, </a:t>
            </a:r>
            <a:r>
              <a:rPr lang="fr-FR" altLang="fr-FR" sz="2000" b="1" dirty="0">
                <a:solidFill>
                  <a:srgbClr val="000099"/>
                </a:solidFill>
                <a:latin typeface="+mj-lt"/>
                <a:ea typeface="ＭＳ Ｐゴシック" panose="020B0600070205080204" pitchFamily="34" charset="-128"/>
              </a:rPr>
              <a:t>avant, pendant et après</a:t>
            </a:r>
          </a:p>
          <a:p>
            <a:pPr lvl="3">
              <a:lnSpc>
                <a:spcPct val="120000"/>
              </a:lnSpc>
              <a:spcBef>
                <a:spcPct val="30000"/>
              </a:spcBef>
              <a:buFont typeface="Arial" panose="020B0604020202020204" pitchFamily="34" charset="0"/>
              <a:buChar char="-"/>
              <a:defRPr/>
            </a:pPr>
            <a:r>
              <a:rPr lang="fr-FR" altLang="fr-FR" sz="2000" dirty="0">
                <a:solidFill>
                  <a:srgbClr val="000099"/>
                </a:solidFill>
                <a:latin typeface="+mj-lt"/>
                <a:ea typeface="ＭＳ Ｐゴシック" panose="020B0600070205080204" pitchFamily="34" charset="-128"/>
              </a:rPr>
              <a:t> au moment des </a:t>
            </a:r>
            <a:r>
              <a:rPr lang="fr-FR" altLang="fr-FR" sz="2000" b="1" dirty="0">
                <a:solidFill>
                  <a:srgbClr val="000099"/>
                </a:solidFill>
                <a:latin typeface="+mj-lt"/>
                <a:ea typeface="ＭＳ Ｐゴシック" panose="020B0600070205080204" pitchFamily="34" charset="-128"/>
              </a:rPr>
              <a:t>examens de contrôle</a:t>
            </a:r>
          </a:p>
        </p:txBody>
      </p:sp>
      <p:sp>
        <p:nvSpPr>
          <p:cNvPr id="66571" name="Text Box 3"/>
          <p:cNvSpPr txBox="1">
            <a:spLocks noChangeArrowheads="1"/>
          </p:cNvSpPr>
          <p:nvPr/>
        </p:nvSpPr>
        <p:spPr bwMode="auto">
          <a:xfrm>
            <a:off x="1703388" y="1957388"/>
            <a:ext cx="6769100" cy="3968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Souvent la </a:t>
            </a:r>
            <a:r>
              <a:rPr lang="fr-FR" altLang="fr-FR" sz="2000" b="1" dirty="0">
                <a:solidFill>
                  <a:srgbClr val="000099"/>
                </a:solidFill>
                <a:latin typeface="+mj-lt"/>
                <a:ea typeface="ＭＳ Ｐゴシック" panose="020B0600070205080204" pitchFamily="34" charset="-128"/>
              </a:rPr>
              <a:t>principale clé d’entrée au comptoir</a:t>
            </a:r>
          </a:p>
        </p:txBody>
      </p:sp>
      <p:sp>
        <p:nvSpPr>
          <p:cNvPr id="66572" name="Text Box 3"/>
          <p:cNvSpPr txBox="1">
            <a:spLocks noChangeArrowheads="1"/>
          </p:cNvSpPr>
          <p:nvPr/>
        </p:nvSpPr>
        <p:spPr bwMode="auto">
          <a:xfrm>
            <a:off x="1684338" y="4868863"/>
            <a:ext cx="6769100" cy="3968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Pour </a:t>
            </a:r>
            <a:r>
              <a:rPr lang="fr-FR" altLang="fr-FR" sz="2000" b="1" dirty="0">
                <a:solidFill>
                  <a:srgbClr val="000099"/>
                </a:solidFill>
                <a:latin typeface="+mj-lt"/>
                <a:ea typeface="ＭＳ Ｐゴシック" panose="020B0600070205080204" pitchFamily="34" charset="-128"/>
              </a:rPr>
              <a:t>le patient et son entourage</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3.1. Troubles anxieux</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303838" y="1692275"/>
            <a:ext cx="5976937" cy="156845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endParaRPr lang="fr-FR" altLang="fr-FR" sz="20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Réactiver les médicaments des troubles anxieux</a:t>
            </a:r>
          </a:p>
          <a:p>
            <a:pPr eaLnBrk="0" hangingPunct="0">
              <a:spcBef>
                <a:spcPct val="3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Disposer d’un outil aide-mémoire</a:t>
            </a:r>
          </a:p>
        </p:txBody>
      </p:sp>
      <p:sp>
        <p:nvSpPr>
          <p:cNvPr id="2237455" name="Rectangle 15"/>
          <p:cNvSpPr>
            <a:spLocks noChangeArrowheads="1"/>
          </p:cNvSpPr>
          <p:nvPr/>
        </p:nvSpPr>
        <p:spPr bwMode="auto">
          <a:xfrm>
            <a:off x="3359150" y="3644900"/>
            <a:ext cx="7545388" cy="2384425"/>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 :</a:t>
            </a:r>
          </a:p>
          <a:p>
            <a:pPr eaLnBrk="0" hangingPunct="0">
              <a:spcBef>
                <a:spcPct val="50000"/>
              </a:spcBef>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Individuellement</a:t>
            </a:r>
            <a:r>
              <a:rPr lang="fr-FR" altLang="fr-FR" dirty="0">
                <a:solidFill>
                  <a:srgbClr val="000099"/>
                </a:solidFill>
                <a:latin typeface="+mj-lt"/>
                <a:ea typeface="ＭＳ Ｐゴシック" panose="020B0600070205080204" pitchFamily="34" charset="-128"/>
              </a:rPr>
              <a:t> </a:t>
            </a:r>
          </a:p>
          <a:p>
            <a:pPr eaLnBrk="0" hangingPunct="0">
              <a:spcBef>
                <a:spcPct val="5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Compléter l’arbre décisionnel avec les symptômes caractéristiques de chaque médicament</a:t>
            </a:r>
          </a:p>
          <a:p>
            <a:pPr eaLnBrk="0" hangingPunct="0">
              <a:spcBef>
                <a:spcPct val="5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Restitution à la cantonade</a:t>
            </a:r>
          </a:p>
        </p:txBody>
      </p:sp>
      <p:sp>
        <p:nvSpPr>
          <p:cNvPr id="7" name="ZoneTexte 6"/>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3.1. Troubles anxieux</a:t>
            </a:r>
          </a:p>
        </p:txBody>
      </p:sp>
      <p:sp>
        <p:nvSpPr>
          <p:cNvPr id="172036"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dirty="0">
                <a:solidFill>
                  <a:schemeClr val="bg1"/>
                </a:solidFill>
                <a:latin typeface="Arial Black" panose="020B0A04020102020204" pitchFamily="34" charset="0"/>
              </a:rPr>
              <a:t>10’</a:t>
            </a:r>
          </a:p>
        </p:txBody>
      </p:sp>
      <p:sp>
        <p:nvSpPr>
          <p:cNvPr id="172037"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5" descr="ARBREdecisionnelA5_TblesAnxieux_030415_NBtrous"/>
          <p:cNvPicPr>
            <a:picLocks noChangeAspect="1" noChangeArrowheads="1"/>
          </p:cNvPicPr>
          <p:nvPr/>
        </p:nvPicPr>
        <p:blipFill rotWithShape="1">
          <a:blip r:embed="rId3">
            <a:extLst>
              <a:ext uri="{28A0092B-C50C-407E-A947-70E740481C1C}">
                <a14:useLocalDpi xmlns:a14="http://schemas.microsoft.com/office/drawing/2010/main" val="0"/>
              </a:ext>
            </a:extLst>
          </a:blip>
          <a:srcRect t="17004"/>
          <a:stretch/>
        </p:blipFill>
        <p:spPr bwMode="auto">
          <a:xfrm>
            <a:off x="1487488" y="1124743"/>
            <a:ext cx="9266847" cy="542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3.1. Troubles anxieux</a:t>
            </a:r>
          </a:p>
        </p:txBody>
      </p:sp>
      <p:sp>
        <p:nvSpPr>
          <p:cNvPr id="5" name="ZoneTexte 4">
            <a:extLst>
              <a:ext uri="{FF2B5EF4-FFF2-40B4-BE49-F238E27FC236}">
                <a16:creationId xmlns:a16="http://schemas.microsoft.com/office/drawing/2014/main" id="{1ADEDC0B-5A11-4914-96DC-F78D8B27A8F3}"/>
              </a:ext>
            </a:extLst>
          </p:cNvPr>
          <p:cNvSpPr txBox="1"/>
          <p:nvPr/>
        </p:nvSpPr>
        <p:spPr>
          <a:xfrm>
            <a:off x="1847528" y="2946430"/>
            <a:ext cx="2376264" cy="338554"/>
          </a:xfrm>
          <a:prstGeom prst="rect">
            <a:avLst/>
          </a:prstGeom>
          <a:noFill/>
        </p:spPr>
        <p:txBody>
          <a:bodyPr wrap="square">
            <a:spAutoFit/>
          </a:bodyPr>
          <a:lstStyle/>
          <a:p>
            <a:r>
              <a:rPr kumimoji="0" lang="fr-FR" altLang="fr-FR" sz="16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anxiété avec </a:t>
            </a:r>
            <a:r>
              <a:rPr kumimoji="0" lang="fr-FR" altLang="fr-FR" sz="16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inhibition</a:t>
            </a:r>
            <a:endParaRPr lang="fr-FR" dirty="0"/>
          </a:p>
        </p:txBody>
      </p:sp>
      <p:sp>
        <p:nvSpPr>
          <p:cNvPr id="7" name="ZoneTexte 6">
            <a:extLst>
              <a:ext uri="{FF2B5EF4-FFF2-40B4-BE49-F238E27FC236}">
                <a16:creationId xmlns:a16="http://schemas.microsoft.com/office/drawing/2014/main" id="{63190FD3-C28A-4835-A35F-35028366ACE1}"/>
              </a:ext>
            </a:extLst>
          </p:cNvPr>
          <p:cNvSpPr txBox="1"/>
          <p:nvPr/>
        </p:nvSpPr>
        <p:spPr>
          <a:xfrm>
            <a:off x="8400256" y="2946430"/>
            <a:ext cx="2520280" cy="338554"/>
          </a:xfrm>
          <a:prstGeom prst="rect">
            <a:avLst/>
          </a:prstGeom>
          <a:noFill/>
        </p:spPr>
        <p:txBody>
          <a:bodyPr wrap="square">
            <a:spAutoFit/>
          </a:bodyPr>
          <a:lstStyle/>
          <a:p>
            <a:r>
              <a:rPr lang="fr-FR" altLang="fr-FR" sz="1600" dirty="0">
                <a:solidFill>
                  <a:srgbClr val="000099"/>
                </a:solidFill>
                <a:latin typeface="+mj-lt"/>
                <a:ea typeface="ＭＳ Ｐゴシック" panose="020B0600070205080204" pitchFamily="34" charset="-128"/>
              </a:rPr>
              <a:t>anxiété avec </a:t>
            </a:r>
            <a:r>
              <a:rPr lang="fr-FR" altLang="fr-FR" sz="1600" b="1" dirty="0">
                <a:solidFill>
                  <a:srgbClr val="000099"/>
                </a:solidFill>
                <a:latin typeface="+mj-lt"/>
                <a:ea typeface="ＭＳ Ｐゴシック" panose="020B0600070205080204" pitchFamily="34" charset="-128"/>
              </a:rPr>
              <a:t>agitation</a:t>
            </a:r>
            <a:r>
              <a:rPr lang="fr-FR" altLang="fr-FR" sz="1600" dirty="0">
                <a:latin typeface="+mj-lt"/>
                <a:ea typeface="ＭＳ Ｐゴシック" panose="020B0600070205080204" pitchFamily="34" charset="-128"/>
              </a:rPr>
              <a:t> </a:t>
            </a:r>
            <a:endParaRPr lang="fr-FR" sz="1600" dirty="0"/>
          </a:p>
        </p:txBody>
      </p:sp>
      <p:sp>
        <p:nvSpPr>
          <p:cNvPr id="9" name="ZoneTexte 8">
            <a:extLst>
              <a:ext uri="{FF2B5EF4-FFF2-40B4-BE49-F238E27FC236}">
                <a16:creationId xmlns:a16="http://schemas.microsoft.com/office/drawing/2014/main" id="{8CEE0174-FDBB-466F-AF46-B4ED943E677D}"/>
              </a:ext>
            </a:extLst>
          </p:cNvPr>
          <p:cNvSpPr txBox="1"/>
          <p:nvPr/>
        </p:nvSpPr>
        <p:spPr>
          <a:xfrm>
            <a:off x="7176120" y="4149080"/>
            <a:ext cx="2520280" cy="338554"/>
          </a:xfrm>
          <a:prstGeom prst="rect">
            <a:avLst/>
          </a:prstGeom>
          <a:noFill/>
        </p:spPr>
        <p:txBody>
          <a:bodyPr wrap="square">
            <a:spAutoFit/>
          </a:bodyPr>
          <a:lstStyle/>
          <a:p>
            <a:r>
              <a:rPr kumimoji="0" lang="fr-FR" altLang="fr-FR" sz="16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hypersensibilité</a:t>
            </a:r>
            <a:endParaRPr lang="fr-FR" dirty="0"/>
          </a:p>
        </p:txBody>
      </p:sp>
      <p:sp>
        <p:nvSpPr>
          <p:cNvPr id="11" name="ZoneTexte 10">
            <a:extLst>
              <a:ext uri="{FF2B5EF4-FFF2-40B4-BE49-F238E27FC236}">
                <a16:creationId xmlns:a16="http://schemas.microsoft.com/office/drawing/2014/main" id="{3DB50466-E8C4-4D57-940E-9879DC91D23B}"/>
              </a:ext>
            </a:extLst>
          </p:cNvPr>
          <p:cNvSpPr txBox="1"/>
          <p:nvPr/>
        </p:nvSpPr>
        <p:spPr>
          <a:xfrm>
            <a:off x="5159896" y="5322694"/>
            <a:ext cx="2304256" cy="338554"/>
          </a:xfrm>
          <a:prstGeom prst="rect">
            <a:avLst/>
          </a:prstGeom>
          <a:noFill/>
        </p:spPr>
        <p:txBody>
          <a:bodyPr wrap="square">
            <a:spAutoFit/>
          </a:bodyPr>
          <a:lstStyle/>
          <a:p>
            <a:r>
              <a:rPr kumimoji="0" lang="fr-FR" altLang="fr-FR" sz="16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crise de </a:t>
            </a:r>
            <a:r>
              <a:rPr kumimoji="0" lang="fr-FR" altLang="fr-FR" sz="16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panique</a:t>
            </a:r>
            <a:endParaRPr lang="fr-FR" dirty="0"/>
          </a:p>
        </p:txBody>
      </p:sp>
      <p:sp>
        <p:nvSpPr>
          <p:cNvPr id="13" name="ZoneTexte 12">
            <a:extLst>
              <a:ext uri="{FF2B5EF4-FFF2-40B4-BE49-F238E27FC236}">
                <a16:creationId xmlns:a16="http://schemas.microsoft.com/office/drawing/2014/main" id="{991D4923-B454-417D-A88D-76589B0C6870}"/>
              </a:ext>
            </a:extLst>
          </p:cNvPr>
          <p:cNvSpPr txBox="1"/>
          <p:nvPr/>
        </p:nvSpPr>
        <p:spPr>
          <a:xfrm>
            <a:off x="3035660" y="4149080"/>
            <a:ext cx="2376264" cy="338554"/>
          </a:xfrm>
          <a:prstGeom prst="rect">
            <a:avLst/>
          </a:prstGeom>
          <a:noFill/>
        </p:spPr>
        <p:txBody>
          <a:bodyPr wrap="square">
            <a:spAutoFit/>
          </a:bodyPr>
          <a:lstStyle/>
          <a:p>
            <a:r>
              <a:rPr kumimoji="0" lang="fr-FR" altLang="fr-FR" sz="16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sentiment d’</a:t>
            </a:r>
            <a:r>
              <a:rPr kumimoji="0" lang="fr-FR" altLang="fr-FR" sz="16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injustice</a:t>
            </a:r>
            <a:endParaRPr lang="fr-FR" dirty="0"/>
          </a:p>
        </p:txBody>
      </p:sp>
      <p:sp>
        <p:nvSpPr>
          <p:cNvPr id="15" name="Pentagone 15">
            <a:extLst>
              <a:ext uri="{FF2B5EF4-FFF2-40B4-BE49-F238E27FC236}">
                <a16:creationId xmlns:a16="http://schemas.microsoft.com/office/drawing/2014/main" id="{9CCD5FBA-8D76-4718-B8CF-85BAB4E8BA53}"/>
              </a:ext>
            </a:extLst>
          </p:cNvPr>
          <p:cNvSpPr/>
          <p:nvPr/>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6" name="ZoneTexte 15">
            <a:extLst>
              <a:ext uri="{FF2B5EF4-FFF2-40B4-BE49-F238E27FC236}">
                <a16:creationId xmlns:a16="http://schemas.microsoft.com/office/drawing/2014/main" id="{C2DBB7D3-3DB2-4822-8D7B-FD7AA1A0809F}"/>
              </a:ext>
            </a:extLst>
          </p:cNvPr>
          <p:cNvSpPr txBox="1">
            <a:spLocks noChangeArrowheads="1"/>
          </p:cNvSpPr>
          <p:nvPr/>
        </p:nvSpPr>
        <p:spPr bwMode="auto">
          <a:xfrm>
            <a:off x="9982200" y="908050"/>
            <a:ext cx="17287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1400" i="1">
                <a:solidFill>
                  <a:srgbClr val="0053A1"/>
                </a:solidFill>
              </a:rPr>
              <a:t>Arbre décisionnel à télécharger sur votre espace www.cdfh.fr</a:t>
            </a:r>
          </a:p>
        </p:txBody>
      </p:sp>
      <p:pic>
        <p:nvPicPr>
          <p:cNvPr id="17" name="Image 16">
            <a:extLst>
              <a:ext uri="{FF2B5EF4-FFF2-40B4-BE49-F238E27FC236}">
                <a16:creationId xmlns:a16="http://schemas.microsoft.com/office/drawing/2014/main" id="{677EDB83-65E9-4F25-ACF5-A60FF219CB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animBg="1"/>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Rectangle 6"/>
          <p:cNvSpPr>
            <a:spLocks noChangeArrowheads="1"/>
          </p:cNvSpPr>
          <p:nvPr/>
        </p:nvSpPr>
        <p:spPr bwMode="auto">
          <a:xfrm>
            <a:off x="1703388" y="1673225"/>
            <a:ext cx="8713787" cy="1631950"/>
          </a:xfrm>
          <a:prstGeom prst="rect">
            <a:avLst/>
          </a:prstGeom>
          <a:noFill/>
          <a:ln>
            <a:noFill/>
          </a:ln>
          <a:effectLst/>
        </p:spPr>
        <p:txBody>
          <a:bodyPr>
            <a:spAutoFit/>
          </a:bodyPr>
          <a:lstStyle>
            <a:lvl1pPr marL="177800" indent="-1778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Prélèvement d’un fragment de tissu ou d’organe</a:t>
            </a:r>
          </a:p>
          <a:p>
            <a:pPr>
              <a:buClr>
                <a:srgbClr val="33CC33"/>
              </a:buClr>
              <a:defRPr/>
            </a:pPr>
            <a:endParaRPr lang="fr-FR" altLang="fr-FR" sz="2000" dirty="0">
              <a:solidFill>
                <a:srgbClr val="000099"/>
              </a:solidFill>
              <a:latin typeface="+mj-lt"/>
              <a:ea typeface="ＭＳ Ｐゴシック" panose="020B0600070205080204" pitchFamily="34" charset="-128"/>
            </a:endParaRPr>
          </a:p>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Examen </a:t>
            </a:r>
            <a:r>
              <a:rPr lang="fr-FR" altLang="fr-FR" sz="2000" b="1" dirty="0">
                <a:solidFill>
                  <a:srgbClr val="000099"/>
                </a:solidFill>
                <a:latin typeface="+mj-lt"/>
                <a:ea typeface="ＭＳ Ｐゴシック" panose="020B0600070205080204" pitchFamily="34" charset="-128"/>
              </a:rPr>
              <a:t>anatomopathologique</a:t>
            </a:r>
          </a:p>
          <a:p>
            <a:pPr>
              <a:buClr>
                <a:srgbClr val="33CC33"/>
              </a:buClr>
              <a:defRPr/>
            </a:pPr>
            <a:endParaRPr lang="fr-FR" altLang="fr-FR" sz="2000" dirty="0">
              <a:solidFill>
                <a:srgbClr val="000099"/>
              </a:solidFill>
              <a:latin typeface="+mj-lt"/>
              <a:ea typeface="ＭＳ Ｐゴシック" panose="020B0600070205080204" pitchFamily="34" charset="-128"/>
            </a:endParaRPr>
          </a:p>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Permet d’établir un </a:t>
            </a:r>
            <a:r>
              <a:rPr lang="fr-FR" altLang="fr-FR" sz="2000" b="1" dirty="0">
                <a:solidFill>
                  <a:srgbClr val="000099"/>
                </a:solidFill>
                <a:latin typeface="+mj-lt"/>
                <a:ea typeface="ＭＳ Ｐゴシック" panose="020B0600070205080204" pitchFamily="34" charset="-128"/>
              </a:rPr>
              <a:t>diagnostic fiable et la stratégie thérapeutique</a:t>
            </a:r>
          </a:p>
        </p:txBody>
      </p:sp>
      <p:pic>
        <p:nvPicPr>
          <p:cNvPr id="69641" name="Picture 9" descr="biopsie mammaire"/>
          <p:cNvPicPr>
            <a:picLocks noChangeAspect="1" noChangeArrowheads="1"/>
          </p:cNvPicPr>
          <p:nvPr/>
        </p:nvPicPr>
        <p:blipFill>
          <a:blip r:embed="rId4"/>
          <a:srcRect/>
          <a:stretch>
            <a:fillRect/>
          </a:stretch>
        </p:blipFill>
        <p:spPr bwMode="auto">
          <a:xfrm>
            <a:off x="4151313" y="3716338"/>
            <a:ext cx="3300412" cy="2200275"/>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3.2. Biopsie diagnostique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10"/>
          <p:cNvSpPr txBox="1">
            <a:spLocks noChangeArrowheads="1"/>
          </p:cNvSpPr>
          <p:nvPr/>
        </p:nvSpPr>
        <p:spPr bwMode="auto">
          <a:xfrm>
            <a:off x="7939661" y="5316567"/>
            <a:ext cx="3193078" cy="692956"/>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90000"/>
              </a:lnSpc>
              <a:spcBef>
                <a:spcPct val="20000"/>
              </a:spcBef>
              <a:defRPr/>
            </a:pPr>
            <a:r>
              <a:rPr lang="fr-FR" altLang="fr-FR" b="1" dirty="0" err="1">
                <a:solidFill>
                  <a:srgbClr val="000099"/>
                </a:solidFill>
                <a:latin typeface="+mj-lt"/>
                <a:ea typeface="ＭＳ Ｐゴシック" panose="020B0600070205080204" pitchFamily="34" charset="-128"/>
              </a:rPr>
              <a:t>Phosphorus</a:t>
            </a:r>
            <a:r>
              <a:rPr lang="fr-FR" altLang="fr-FR" b="1" dirty="0">
                <a:solidFill>
                  <a:srgbClr val="000099"/>
                </a:solidFill>
                <a:latin typeface="+mj-lt"/>
                <a:ea typeface="ＭＳ Ｐゴシック" panose="020B0600070205080204" pitchFamily="34" charset="-128"/>
              </a:rPr>
              <a:t> 15 CH</a:t>
            </a:r>
          </a:p>
          <a:p>
            <a:pPr algn="r">
              <a:spcBef>
                <a:spcPts val="300"/>
              </a:spcBef>
              <a:defRPr/>
            </a:pPr>
            <a:r>
              <a:rPr lang="fr-FR" altLang="fr-FR" sz="1600" dirty="0">
                <a:solidFill>
                  <a:srgbClr val="000099"/>
                </a:solidFill>
                <a:latin typeface="+mj-lt"/>
                <a:ea typeface="ＭＳ Ｐゴシック" panose="020B0600070205080204" pitchFamily="34" charset="-128"/>
              </a:rPr>
              <a:t>1 dose avant la biopsie</a:t>
            </a:r>
          </a:p>
        </p:txBody>
      </p:sp>
      <p:sp>
        <p:nvSpPr>
          <p:cNvPr id="25605" name="Text Box 6"/>
          <p:cNvSpPr txBox="1">
            <a:spLocks noChangeArrowheads="1"/>
          </p:cNvSpPr>
          <p:nvPr/>
        </p:nvSpPr>
        <p:spPr bwMode="auto">
          <a:xfrm>
            <a:off x="6672064" y="1557338"/>
            <a:ext cx="4460675" cy="1023259"/>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ea typeface="ＭＳ Ｐゴシック" panose="020B0600070205080204" pitchFamily="34" charset="-128"/>
              </a:rPr>
              <a:t>Arnica </a:t>
            </a:r>
            <a:r>
              <a:rPr lang="fr-FR" altLang="fr-FR" b="1" dirty="0" err="1">
                <a:solidFill>
                  <a:srgbClr val="000099"/>
                </a:solidFill>
                <a:latin typeface="+mj-lt"/>
                <a:ea typeface="ＭＳ Ｐゴシック" panose="020B0600070205080204" pitchFamily="34" charset="-128"/>
              </a:rPr>
              <a:t>montana</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9"/>
                </a:solidFill>
                <a:latin typeface="+mj-lt"/>
                <a:ea typeface="ＭＳ Ｐゴシック" panose="020B0600070205080204" pitchFamily="34" charset="-128"/>
              </a:rPr>
              <a:t>1 dose 1 heure avant la biopsie</a:t>
            </a:r>
          </a:p>
          <a:p>
            <a:pPr algn="r">
              <a:lnSpc>
                <a:spcPct val="90000"/>
              </a:lnSpc>
              <a:spcBef>
                <a:spcPct val="20000"/>
              </a:spcBef>
              <a:defRPr/>
            </a:pPr>
            <a:r>
              <a:rPr lang="fr-FR" altLang="fr-FR" sz="1600" dirty="0">
                <a:solidFill>
                  <a:srgbClr val="000099"/>
                </a:solidFill>
                <a:latin typeface="+mj-lt"/>
                <a:ea typeface="ＭＳ Ｐゴシック" panose="020B0600070205080204" pitchFamily="34" charset="-128"/>
              </a:rPr>
              <a:t>Après la biopsie 5 granules toutes les heures</a:t>
            </a:r>
          </a:p>
        </p:txBody>
      </p:sp>
      <p:sp>
        <p:nvSpPr>
          <p:cNvPr id="25606" name="Text Box 7"/>
          <p:cNvSpPr txBox="1">
            <a:spLocks noChangeArrowheads="1"/>
          </p:cNvSpPr>
          <p:nvPr/>
        </p:nvSpPr>
        <p:spPr bwMode="auto">
          <a:xfrm>
            <a:off x="7939661" y="3026067"/>
            <a:ext cx="3168650"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ea typeface="ＭＳ Ｐゴシック" panose="020B0600070205080204" pitchFamily="34" charset="-128"/>
              </a:rPr>
              <a:t>Apis </a:t>
            </a:r>
            <a:r>
              <a:rPr lang="fr-FR" altLang="fr-FR" b="1" dirty="0" err="1">
                <a:solidFill>
                  <a:srgbClr val="000099"/>
                </a:solidFill>
                <a:latin typeface="+mj-lt"/>
                <a:ea typeface="ＭＳ Ｐゴシック" panose="020B0600070205080204" pitchFamily="34" charset="-128"/>
              </a:rPr>
              <a:t>mellifica</a:t>
            </a:r>
            <a:r>
              <a:rPr lang="fr-FR" altLang="fr-FR" b="1" dirty="0">
                <a:solidFill>
                  <a:srgbClr val="000099"/>
                </a:solidFill>
                <a:latin typeface="+mj-lt"/>
                <a:ea typeface="ＭＳ Ｐゴシック" panose="020B0600070205080204" pitchFamily="34" charset="-128"/>
              </a:rPr>
              <a:t> 15 CH</a:t>
            </a:r>
          </a:p>
          <a:p>
            <a:pPr algn="r" eaLnBrk="0" hangingPunct="0">
              <a:spcBef>
                <a:spcPts val="300"/>
              </a:spcBef>
              <a:defRPr/>
            </a:pPr>
            <a:r>
              <a:rPr lang="fr-FR" altLang="fr-FR" sz="1600" dirty="0">
                <a:solidFill>
                  <a:srgbClr val="000099"/>
                </a:solidFill>
                <a:latin typeface="+mj-lt"/>
                <a:ea typeface="ＭＳ Ｐゴシック" panose="020B0600070205080204" pitchFamily="34" charset="-128"/>
              </a:rPr>
              <a:t>5 granules toutes les heures</a:t>
            </a:r>
          </a:p>
        </p:txBody>
      </p:sp>
      <p:sp>
        <p:nvSpPr>
          <p:cNvPr id="25607" name="Espace réservé du contenu 2"/>
          <p:cNvSpPr>
            <a:spLocks/>
          </p:cNvSpPr>
          <p:nvPr/>
        </p:nvSpPr>
        <p:spPr bwMode="auto">
          <a:xfrm>
            <a:off x="782962" y="3125562"/>
            <a:ext cx="4691062" cy="6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5CD65C"/>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Œdème rouge rosé piquant brûlant</a:t>
            </a:r>
          </a:p>
          <a:p>
            <a:pPr>
              <a:lnSpc>
                <a:spcPct val="110000"/>
              </a:lnSpc>
              <a:spcBef>
                <a:spcPct val="20000"/>
              </a:spcBef>
              <a:buClr>
                <a:srgbClr val="5CD65C"/>
              </a:buClr>
            </a:pPr>
            <a:r>
              <a:rPr lang="fr-FR" altLang="fr-FR" sz="1600" b="1" i="1" dirty="0">
                <a:solidFill>
                  <a:srgbClr val="000099"/>
                </a:solidFill>
                <a:latin typeface="Arial" panose="020B0604020202020204" pitchFamily="34" charset="0"/>
                <a:ea typeface="ＭＳ Ｐゴシック" panose="020B0600070205080204" pitchFamily="34" charset="-128"/>
              </a:rPr>
              <a:t>     Amélioration par le froid</a:t>
            </a:r>
            <a:endParaRPr lang="fr-FR" altLang="fr-FR" sz="2200" b="1" i="1" dirty="0">
              <a:latin typeface="Arial" panose="020B0604020202020204" pitchFamily="34" charset="0"/>
              <a:ea typeface="ＭＳ Ｐゴシック" panose="020B0600070205080204" pitchFamily="34" charset="-128"/>
            </a:endParaRPr>
          </a:p>
        </p:txBody>
      </p:sp>
      <p:sp>
        <p:nvSpPr>
          <p:cNvPr id="25608" name="Text Box 9"/>
          <p:cNvSpPr txBox="1">
            <a:spLocks noChangeArrowheads="1"/>
          </p:cNvSpPr>
          <p:nvPr/>
        </p:nvSpPr>
        <p:spPr bwMode="auto">
          <a:xfrm>
            <a:off x="7939661" y="4264599"/>
            <a:ext cx="3168650" cy="692956"/>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90000"/>
              </a:lnSpc>
              <a:spcBef>
                <a:spcPct val="20000"/>
              </a:spcBef>
              <a:defRPr/>
            </a:pPr>
            <a:r>
              <a:rPr lang="fr-FR" altLang="fr-FR" b="1" dirty="0" err="1">
                <a:solidFill>
                  <a:srgbClr val="000099"/>
                </a:solidFill>
                <a:latin typeface="+mj-lt"/>
                <a:ea typeface="ＭＳ Ｐゴシック" panose="020B0600070205080204" pitchFamily="34" charset="-128"/>
              </a:rPr>
              <a:t>Ledum</a:t>
            </a:r>
            <a:r>
              <a:rPr lang="fr-FR" altLang="fr-FR" b="1" dirty="0">
                <a:solidFill>
                  <a:srgbClr val="000099"/>
                </a:solidFill>
                <a:latin typeface="+mj-lt"/>
                <a:ea typeface="ＭＳ Ｐゴシック" panose="020B0600070205080204" pitchFamily="34" charset="-128"/>
              </a:rPr>
              <a:t> palustre 9 CH</a:t>
            </a:r>
          </a:p>
          <a:p>
            <a:pPr algn="r">
              <a:spcBef>
                <a:spcPts val="300"/>
              </a:spcBef>
              <a:defRPr/>
            </a:pPr>
            <a:r>
              <a:rPr lang="fr-FR" altLang="fr-FR" sz="1600" dirty="0">
                <a:solidFill>
                  <a:srgbClr val="000099"/>
                </a:solidFill>
                <a:latin typeface="+mj-lt"/>
                <a:ea typeface="ＭＳ Ｐゴシック" panose="020B0600070205080204" pitchFamily="34" charset="-128"/>
              </a:rPr>
              <a:t>5 granules toutes les heures</a:t>
            </a:r>
          </a:p>
        </p:txBody>
      </p:sp>
      <p:sp>
        <p:nvSpPr>
          <p:cNvPr id="25609" name="Text Box 11"/>
          <p:cNvSpPr txBox="1">
            <a:spLocks noChangeArrowheads="1"/>
          </p:cNvSpPr>
          <p:nvPr/>
        </p:nvSpPr>
        <p:spPr bwMode="auto">
          <a:xfrm>
            <a:off x="782962" y="4311027"/>
            <a:ext cx="4608512" cy="5847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rPr>
              <a:t>Plaies par </a:t>
            </a:r>
            <a:r>
              <a:rPr lang="fr-FR" altLang="fr-FR" sz="1600" b="1" dirty="0">
                <a:solidFill>
                  <a:srgbClr val="000099"/>
                </a:solidFill>
                <a:latin typeface="+mj-lt"/>
                <a:ea typeface="ＭＳ Ｐゴシック" panose="020B0600070205080204" pitchFamily="34" charset="-128"/>
              </a:rPr>
              <a:t>instruments piquants</a:t>
            </a:r>
          </a:p>
          <a:p>
            <a:pPr marL="263525">
              <a:buClr>
                <a:srgbClr val="33CC33"/>
              </a:buClr>
              <a:defRPr/>
            </a:pPr>
            <a:r>
              <a:rPr lang="fr-FR" altLang="fr-FR" sz="1600" dirty="0">
                <a:solidFill>
                  <a:srgbClr val="000099"/>
                </a:solidFill>
                <a:latin typeface="+mj-lt"/>
                <a:ea typeface="ＭＳ Ｐゴシック" panose="020B0600070205080204" pitchFamily="34" charset="-128"/>
              </a:rPr>
              <a:t>Œdème et </a:t>
            </a:r>
            <a:r>
              <a:rPr lang="fr-FR" altLang="fr-FR" sz="1600" b="1" dirty="0">
                <a:solidFill>
                  <a:srgbClr val="000099"/>
                </a:solidFill>
                <a:latin typeface="+mj-lt"/>
                <a:ea typeface="ＭＳ Ｐゴシック" panose="020B0600070205080204" pitchFamily="34" charset="-128"/>
              </a:rPr>
              <a:t>hématome persistant </a:t>
            </a:r>
            <a:r>
              <a:rPr lang="fr-FR" altLang="fr-FR" sz="1600" dirty="0">
                <a:solidFill>
                  <a:srgbClr val="000099"/>
                </a:solidFill>
                <a:latin typeface="+mj-lt"/>
                <a:ea typeface="ＭＳ Ｐゴシック" panose="020B0600070205080204" pitchFamily="34" charset="-128"/>
              </a:rPr>
              <a:t>douloureux</a:t>
            </a:r>
          </a:p>
        </p:txBody>
      </p:sp>
      <p:sp>
        <p:nvSpPr>
          <p:cNvPr id="25610" name="Text Box 12"/>
          <p:cNvSpPr txBox="1">
            <a:spLocks noChangeArrowheads="1"/>
          </p:cNvSpPr>
          <p:nvPr/>
        </p:nvSpPr>
        <p:spPr bwMode="auto">
          <a:xfrm>
            <a:off x="782962" y="5484310"/>
            <a:ext cx="4804023" cy="34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dirty="0">
                <a:solidFill>
                  <a:srgbClr val="000099"/>
                </a:solidFill>
                <a:latin typeface="+mj-lt"/>
                <a:ea typeface="ＭＳ Ｐゴシック" panose="020B0600070205080204" pitchFamily="34" charset="-128"/>
              </a:rPr>
              <a:t>Prévention des </a:t>
            </a:r>
            <a:r>
              <a:rPr lang="fr-FR" altLang="fr-FR" sz="1600" b="1" dirty="0">
                <a:solidFill>
                  <a:srgbClr val="000099"/>
                </a:solidFill>
                <a:latin typeface="+mj-lt"/>
                <a:ea typeface="ＭＳ Ｐゴシック" panose="020B0600070205080204" pitchFamily="34" charset="-128"/>
              </a:rPr>
              <a:t>hémorragies</a:t>
            </a:r>
          </a:p>
        </p:txBody>
      </p:sp>
      <p:sp>
        <p:nvSpPr>
          <p:cNvPr id="20496" name="Text Box 16"/>
          <p:cNvSpPr txBox="1">
            <a:spLocks noChangeArrowheads="1"/>
          </p:cNvSpPr>
          <p:nvPr/>
        </p:nvSpPr>
        <p:spPr bwMode="auto">
          <a:xfrm>
            <a:off x="782962" y="1747838"/>
            <a:ext cx="56880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eaLnBrk="0" hangingPunct="0">
              <a:lnSpc>
                <a:spcPct val="110000"/>
              </a:lnSpc>
              <a:buClr>
                <a:srgbClr val="33CC33"/>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Action anti-ecchymotique et anti-traumatique</a:t>
            </a:r>
            <a:r>
              <a:rPr lang="fr-FR" altLang="fr-FR" sz="1600" dirty="0">
                <a:solidFill>
                  <a:srgbClr val="000099"/>
                </a:solidFill>
                <a:latin typeface="Arial" panose="020B0604020202020204" pitchFamily="34" charset="0"/>
                <a:ea typeface="ＭＳ Ｐゴシック" panose="020B0600070205080204" pitchFamily="34" charset="-128"/>
              </a:rPr>
              <a:t> ; </a:t>
            </a:r>
          </a:p>
          <a:p>
            <a:pPr eaLnBrk="0" hangingPunct="0">
              <a:lnSpc>
                <a:spcPct val="110000"/>
              </a:lnSpc>
              <a:buClr>
                <a:srgbClr val="33CC33"/>
              </a:buClr>
            </a:pPr>
            <a:r>
              <a:rPr lang="fr-FR" altLang="fr-FR" sz="1600" dirty="0">
                <a:solidFill>
                  <a:srgbClr val="000099"/>
                </a:solidFill>
                <a:latin typeface="Arial" panose="020B0604020202020204" pitchFamily="34" charset="0"/>
                <a:ea typeface="ＭＳ Ｐゴシック" panose="020B0600070205080204" pitchFamily="34" charset="-128"/>
              </a:rPr>
              <a:t>     limite les hématomes et les douleurs consécutives</a:t>
            </a:r>
          </a:p>
        </p:txBody>
      </p:sp>
      <p:sp>
        <p:nvSpPr>
          <p:cNvPr id="11" name="ZoneTexte 10"/>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3.2. Biopsie diagnostique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60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6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P spid="25605" grpId="0" animBg="1"/>
      <p:bldP spid="25606" grpId="0" animBg="1"/>
      <p:bldP spid="25607" grpId="0"/>
      <p:bldP spid="25608" grpId="0" animBg="1"/>
      <p:bldP spid="25609" grpId="0"/>
      <p:bldP spid="25610" grpId="0"/>
      <p:bldP spid="2049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60325"/>
            <a:ext cx="106807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texte&#10;&#10;Description générée automatiquement">
            <a:extLst>
              <a:ext uri="{FF2B5EF4-FFF2-40B4-BE49-F238E27FC236}">
                <a16:creationId xmlns:a16="http://schemas.microsoft.com/office/drawing/2014/main" id="{CBDA972C-D708-403E-BC97-57ED517E1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1198" y="1736812"/>
            <a:ext cx="8349604" cy="388237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3.2. Biopsie diagnostique</a:t>
            </a:r>
          </a:p>
        </p:txBody>
      </p:sp>
      <p:grpSp>
        <p:nvGrpSpPr>
          <p:cNvPr id="2" name="Groupe 1">
            <a:extLst>
              <a:ext uri="{FF2B5EF4-FFF2-40B4-BE49-F238E27FC236}">
                <a16:creationId xmlns:a16="http://schemas.microsoft.com/office/drawing/2014/main" id="{D13EBAA3-9807-4DD1-B85D-55A414A822FA}"/>
              </a:ext>
            </a:extLst>
          </p:cNvPr>
          <p:cNvGrpSpPr/>
          <p:nvPr/>
        </p:nvGrpSpPr>
        <p:grpSpPr>
          <a:xfrm>
            <a:off x="9982200" y="322263"/>
            <a:ext cx="1735138" cy="1819275"/>
            <a:chOff x="9982200" y="322263"/>
            <a:chExt cx="1735138" cy="1819275"/>
          </a:xfrm>
        </p:grpSpPr>
        <p:sp>
          <p:nvSpPr>
            <p:cNvPr id="4" name="Pentagone 3"/>
            <p:cNvSpPr/>
            <p:nvPr/>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86372" name="ZoneTexte 4"/>
            <p:cNvSpPr txBox="1">
              <a:spLocks noChangeArrowheads="1"/>
            </p:cNvSpPr>
            <p:nvPr/>
          </p:nvSpPr>
          <p:spPr bwMode="auto">
            <a:xfrm>
              <a:off x="9982200" y="908050"/>
              <a:ext cx="17287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1400" i="1" dirty="0">
                  <a:solidFill>
                    <a:srgbClr val="0053A1"/>
                  </a:solidFill>
                </a:rPr>
                <a:t>Arbre décisionnel à télécharger sur votre espace www.cdfh.fr</a:t>
              </a:r>
            </a:p>
          </p:txBody>
        </p:sp>
        <p:pic>
          <p:nvPicPr>
            <p:cNvPr id="186373" name="Imag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age 5" descr="Une image contenant texte&#10;&#10;Description générée automatiquement">
            <a:extLst>
              <a:ext uri="{FF2B5EF4-FFF2-40B4-BE49-F238E27FC236}">
                <a16:creationId xmlns:a16="http://schemas.microsoft.com/office/drawing/2014/main" id="{DA11612F-2C15-41DC-82AA-90686D8DF9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43" t="17325" r="16054" b="4975"/>
          <a:stretch/>
        </p:blipFill>
        <p:spPr>
          <a:xfrm>
            <a:off x="2675620" y="1124744"/>
            <a:ext cx="6444716" cy="5571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1" name="Rectangle 2"/>
          <p:cNvSpPr>
            <a:spLocks noChangeArrowheads="1"/>
          </p:cNvSpPr>
          <p:nvPr/>
        </p:nvSpPr>
        <p:spPr bwMode="auto">
          <a:xfrm>
            <a:off x="1730375" y="2276475"/>
            <a:ext cx="8893175" cy="1943100"/>
          </a:xfrm>
          <a:prstGeom prst="rect">
            <a:avLst/>
          </a:prstGeom>
          <a:noFill/>
          <a:ln>
            <a:noFill/>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20000"/>
              </a:lnSpc>
              <a:buFontTx/>
              <a:buNone/>
              <a:defRPr/>
            </a:pPr>
            <a:r>
              <a:rPr lang="fr-FR" altLang="fr-FR" sz="2000" dirty="0">
                <a:solidFill>
                  <a:srgbClr val="000099"/>
                </a:solidFill>
                <a:latin typeface="+mj-lt"/>
                <a:ea typeface="ＭＳ Ｐゴシック" panose="020B0600070205080204" pitchFamily="34" charset="-128"/>
              </a:rPr>
              <a:t>Mme Rose vient à l'officine en amont d'une biopsie de sein, qu'elle doit subir dans 3 jours, suite à la découverte d'une image sur la mammographie. </a:t>
            </a:r>
          </a:p>
          <a:p>
            <a:pPr>
              <a:buFontTx/>
              <a:buNone/>
              <a:defRPr/>
            </a:pPr>
            <a:endParaRPr lang="fr-FR" altLang="fr-FR" sz="2000" dirty="0">
              <a:solidFill>
                <a:srgbClr val="000099"/>
              </a:solidFill>
              <a:latin typeface="+mj-lt"/>
              <a:ea typeface="ＭＳ Ｐゴシック" panose="020B0600070205080204" pitchFamily="34" charset="-128"/>
            </a:endParaRPr>
          </a:p>
          <a:p>
            <a:pPr>
              <a:buFontTx/>
              <a:buNone/>
              <a:defRPr/>
            </a:pPr>
            <a:r>
              <a:rPr lang="fr-FR" altLang="fr-FR" sz="2000" dirty="0">
                <a:solidFill>
                  <a:srgbClr val="000099"/>
                </a:solidFill>
                <a:latin typeface="+mj-lt"/>
                <a:ea typeface="ＭＳ Ｐゴシック" panose="020B0600070205080204" pitchFamily="34" charset="-128"/>
              </a:rPr>
              <a:t>Elle souhaite votre aide pour accompagner ce geste.</a:t>
            </a:r>
            <a:r>
              <a:rPr lang="fr-FR" altLang="fr-FR" sz="2400" dirty="0">
                <a:latin typeface="+mj-lt"/>
                <a:ea typeface="ＭＳ Ｐゴシック" panose="020B0600070205080204" pitchFamily="34" charset="-128"/>
              </a:rPr>
              <a:t> </a:t>
            </a:r>
          </a:p>
          <a:p>
            <a:pPr>
              <a:buFontTx/>
              <a:buNone/>
              <a:defRPr/>
            </a:pPr>
            <a:endParaRPr lang="fr-FR" altLang="fr-FR" sz="2400" dirty="0">
              <a:latin typeface="+mj-lt"/>
              <a:ea typeface="ＭＳ Ｐゴシック" panose="020B0600070205080204" pitchFamily="34" charset="-128"/>
            </a:endParaRPr>
          </a:p>
        </p:txBody>
      </p:sp>
      <p:sp>
        <p:nvSpPr>
          <p:cNvPr id="188418" name="Rectangle 5"/>
          <p:cNvSpPr>
            <a:spLocks noChangeArrowheads="1"/>
          </p:cNvSpPr>
          <p:nvPr/>
        </p:nvSpPr>
        <p:spPr bwMode="auto">
          <a:xfrm>
            <a:off x="4440238" y="4365625"/>
            <a:ext cx="3138487" cy="366713"/>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b="1">
                <a:solidFill>
                  <a:schemeClr val="bg1"/>
                </a:solidFill>
                <a:latin typeface="Arial" panose="020B0604020202020204" pitchFamily="34" charset="0"/>
                <a:sym typeface="Wingdings" panose="05000000000000000000" pitchFamily="2" charset="2"/>
              </a:rPr>
              <a:t></a:t>
            </a:r>
            <a:r>
              <a:rPr lang="fr-FR" altLang="fr-FR" b="1">
                <a:solidFill>
                  <a:schemeClr val="bg1"/>
                </a:solidFill>
                <a:latin typeface="Arial" panose="020B0604020202020204" pitchFamily="34" charset="0"/>
              </a:rPr>
              <a:t> Que lui proposez-vous ?</a:t>
            </a:r>
          </a:p>
        </p:txBody>
      </p:sp>
      <p:pic>
        <p:nvPicPr>
          <p:cNvPr id="270345"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Un conseil pour Mme Rose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1" name="Rectangle 2"/>
          <p:cNvSpPr>
            <a:spLocks noChangeArrowheads="1"/>
          </p:cNvSpPr>
          <p:nvPr/>
        </p:nvSpPr>
        <p:spPr bwMode="auto">
          <a:xfrm>
            <a:off x="335360" y="1331324"/>
            <a:ext cx="4680520" cy="3105788"/>
          </a:xfrm>
          <a:prstGeom prst="rect">
            <a:avLst/>
          </a:prstGeom>
          <a:noFill/>
          <a:ln>
            <a:noFill/>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2000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ea typeface="ＭＳ Ｐゴシック" panose="020B0600070205080204" pitchFamily="34" charset="-128"/>
              </a:rPr>
              <a:t>Mme Rose vient à l'officine en amont d'une biopsie de sein, qu'elle doit subir dans 3 jours, suite à la découverte d'une image sur la mammographie. </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fr-FR" altLang="fr-FR" sz="2000" b="0" i="0" u="none" strike="noStrike" kern="1200" cap="none" spc="0" normalizeH="0" baseline="0" noProof="0" dirty="0">
              <a:ln>
                <a:noFill/>
              </a:ln>
              <a:solidFill>
                <a:srgbClr val="000099"/>
              </a:solidFill>
              <a:effectLst/>
              <a:uLnTx/>
              <a:uFillTx/>
              <a:ea typeface="ＭＳ Ｐゴシック" panose="020B0600070205080204" pitchFamily="34" charset="-128"/>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ea typeface="ＭＳ Ｐゴシック" panose="020B0600070205080204" pitchFamily="34" charset="-128"/>
              </a:rPr>
              <a:t>Elle souhaite votre aide pour accompagner ce geste.</a:t>
            </a:r>
            <a:r>
              <a:rPr kumimoji="0" lang="fr-FR" altLang="fr-FR" sz="2400" b="0" i="0" u="none" strike="noStrike" kern="1200" cap="none" spc="0" normalizeH="0" baseline="0" noProof="0" dirty="0">
                <a:ln>
                  <a:noFill/>
                </a:ln>
                <a:solidFill>
                  <a:prstClr val="black"/>
                </a:solidFill>
                <a:effectLst/>
                <a:uLnTx/>
                <a:uFillTx/>
                <a:ea typeface="ＭＳ Ｐゴシック" panose="020B0600070205080204" pitchFamily="34" charset="-128"/>
              </a:rPr>
              <a:t> </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fr-FR" altLang="fr-FR" sz="2400" b="0" i="0" u="none" strike="noStrike" kern="1200" cap="none" spc="0" normalizeH="0" baseline="0" noProof="0" dirty="0">
              <a:ln>
                <a:noFill/>
              </a:ln>
              <a:solidFill>
                <a:prstClr val="black"/>
              </a:solidFill>
              <a:effectLst/>
              <a:uLnTx/>
              <a:uFillTx/>
              <a:ea typeface="ＭＳ Ｐゴシック" panose="020B0600070205080204" pitchFamily="34" charset="-128"/>
            </a:endParaRPr>
          </a:p>
        </p:txBody>
      </p:sp>
      <p:sp>
        <p:nvSpPr>
          <p:cNvPr id="6" name="ZoneTexte 5"/>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rPr>
              <a:t>Un conseil pour Mme Rose</a:t>
            </a:r>
          </a:p>
        </p:txBody>
      </p:sp>
      <p:sp>
        <p:nvSpPr>
          <p:cNvPr id="8" name="Espace réservé du contenu 2"/>
          <p:cNvSpPr txBox="1">
            <a:spLocks/>
          </p:cNvSpPr>
          <p:nvPr/>
        </p:nvSpPr>
        <p:spPr>
          <a:xfrm>
            <a:off x="5591944" y="1708086"/>
            <a:ext cx="6445567" cy="4351338"/>
          </a:xfrm>
          <a:prstGeom prst="rect">
            <a:avLst/>
          </a:prstGeom>
          <a:noFill/>
          <a:ln w="19050">
            <a:solidFill>
              <a:srgbClr val="95C41D"/>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Conseil</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lang="fr-FR" sz="1600" dirty="0">
              <a:solidFill>
                <a:srgbClr val="000099"/>
              </a:solidFill>
            </a:endParaRP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pic>
        <p:nvPicPr>
          <p:cNvPr id="270345"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Tree>
    <p:extLst>
      <p:ext uri="{BB962C8B-B14F-4D97-AF65-F5344CB8AC3E}">
        <p14:creationId xmlns:p14="http://schemas.microsoft.com/office/powerpoint/2010/main" val="3296160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descr="perfusion-mains-600x600"/>
          <p:cNvPicPr>
            <a:picLocks noChangeAspect="1" noChangeArrowheads="1"/>
          </p:cNvPicPr>
          <p:nvPr/>
        </p:nvPicPr>
        <p:blipFill>
          <a:blip r:embed="rId3" cstate="print"/>
          <a:srcRect/>
          <a:stretch>
            <a:fillRect/>
          </a:stretch>
        </p:blipFill>
        <p:spPr bwMode="auto">
          <a:xfrm>
            <a:off x="9408368" y="1299685"/>
            <a:ext cx="1831975" cy="1944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236" name="Picture 12" descr="chimiothérapie.jpg (500×375)"/>
          <p:cNvPicPr>
            <a:picLocks noChangeAspect="1" noChangeArrowheads="1"/>
          </p:cNvPicPr>
          <p:nvPr/>
        </p:nvPicPr>
        <p:blipFill>
          <a:blip r:embed="rId4"/>
          <a:srcRect r="29330"/>
          <a:stretch>
            <a:fillRect/>
          </a:stretch>
        </p:blipFill>
        <p:spPr bwMode="auto">
          <a:xfrm>
            <a:off x="7824192" y="3645024"/>
            <a:ext cx="1831975" cy="1944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ZoneTexte 6"/>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8" name="Rectangle 3">
            <a:extLst>
              <a:ext uri="{FF2B5EF4-FFF2-40B4-BE49-F238E27FC236}">
                <a16:creationId xmlns:a16="http://schemas.microsoft.com/office/drawing/2014/main" id="{66703E97-E044-4942-92B8-D5646C9A5BB4}"/>
              </a:ext>
            </a:extLst>
          </p:cNvPr>
          <p:cNvSpPr txBox="1">
            <a:spLocks noChangeArrowheads="1"/>
          </p:cNvSpPr>
          <p:nvPr/>
        </p:nvSpPr>
        <p:spPr bwMode="auto">
          <a:xfrm>
            <a:off x="1055688" y="1700213"/>
            <a:ext cx="7056536" cy="4679950"/>
          </a:xfrm>
          <a:prstGeom prst="rect">
            <a:avLst/>
          </a:prstGeom>
          <a:noFill/>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Bef>
                <a:spcPct val="50000"/>
              </a:spcBef>
              <a:buClr>
                <a:srgbClr val="33CC33"/>
              </a:buClr>
              <a:buFontTx/>
              <a:buBlip>
                <a:blip r:embed="rId5"/>
              </a:buBlip>
              <a:defRPr/>
            </a:pPr>
            <a:r>
              <a:rPr lang="fr-FR" altLang="fr-FR" sz="1800" dirty="0">
                <a:solidFill>
                  <a:srgbClr val="000099"/>
                </a:solidFill>
                <a:latin typeface="+mj-lt"/>
              </a:rPr>
              <a:t>Utilisation de </a:t>
            </a:r>
            <a:r>
              <a:rPr lang="fr-FR" altLang="fr-FR" sz="1800" b="1" dirty="0">
                <a:solidFill>
                  <a:srgbClr val="000099"/>
                </a:solidFill>
                <a:latin typeface="+mj-lt"/>
              </a:rPr>
              <a:t>drogues cytotoxiques </a:t>
            </a:r>
            <a:r>
              <a:rPr lang="fr-FR" altLang="fr-FR" sz="1800" dirty="0">
                <a:solidFill>
                  <a:srgbClr val="000099"/>
                </a:solidFill>
                <a:latin typeface="+mj-lt"/>
              </a:rPr>
              <a:t>: </a:t>
            </a:r>
          </a:p>
          <a:p>
            <a:pPr marL="363538" indent="0" eaLnBrk="1" hangingPunct="1">
              <a:spcBef>
                <a:spcPct val="50000"/>
              </a:spcBef>
              <a:buClr>
                <a:srgbClr val="33CC33"/>
              </a:buClr>
              <a:buNone/>
              <a:defRPr/>
            </a:pPr>
            <a:r>
              <a:rPr lang="fr-FR" altLang="fr-FR" sz="1800" dirty="0">
                <a:solidFill>
                  <a:srgbClr val="000099"/>
                </a:solidFill>
                <a:latin typeface="+mj-lt"/>
                <a:sym typeface="Wingdings" panose="05000000000000000000" pitchFamily="2" charset="2"/>
              </a:rPr>
              <a:t> </a:t>
            </a:r>
            <a:r>
              <a:rPr lang="fr-FR" altLang="fr-FR" sz="1800" dirty="0">
                <a:solidFill>
                  <a:srgbClr val="000099"/>
                </a:solidFill>
                <a:latin typeface="+mj-lt"/>
              </a:rPr>
              <a:t>capacité à détruire des cellules tumorales</a:t>
            </a:r>
          </a:p>
          <a:p>
            <a:pPr eaLnBrk="1" hangingPunct="1">
              <a:lnSpc>
                <a:spcPct val="80000"/>
              </a:lnSpc>
              <a:spcBef>
                <a:spcPct val="50000"/>
              </a:spcBef>
              <a:buClr>
                <a:srgbClr val="33CC33"/>
              </a:buClr>
              <a:buFontTx/>
              <a:buNone/>
              <a:defRPr/>
            </a:pPr>
            <a:endParaRPr lang="fr-FR" altLang="fr-FR" sz="1800" dirty="0">
              <a:solidFill>
                <a:srgbClr val="000099"/>
              </a:solidFill>
              <a:latin typeface="+mj-lt"/>
            </a:endParaRPr>
          </a:p>
          <a:p>
            <a:pPr eaLnBrk="1" hangingPunct="1">
              <a:lnSpc>
                <a:spcPct val="80000"/>
              </a:lnSpc>
              <a:spcBef>
                <a:spcPct val="50000"/>
              </a:spcBef>
              <a:buClr>
                <a:srgbClr val="33CC33"/>
              </a:buClr>
              <a:buFontTx/>
              <a:buBlip>
                <a:blip r:embed="rId5"/>
              </a:buBlip>
              <a:defRPr/>
            </a:pPr>
            <a:r>
              <a:rPr lang="fr-FR" altLang="fr-FR" sz="1800" dirty="0">
                <a:solidFill>
                  <a:srgbClr val="000099"/>
                </a:solidFill>
                <a:latin typeface="+mj-lt"/>
              </a:rPr>
              <a:t>Nombreuses drogues, </a:t>
            </a:r>
            <a:r>
              <a:rPr lang="fr-FR" altLang="fr-FR" sz="1800" b="1" dirty="0">
                <a:solidFill>
                  <a:srgbClr val="000099"/>
                </a:solidFill>
                <a:latin typeface="+mj-lt"/>
              </a:rPr>
              <a:t>actions sur des cibles différentes</a:t>
            </a:r>
          </a:p>
          <a:p>
            <a:pPr eaLnBrk="1" hangingPunct="1">
              <a:lnSpc>
                <a:spcPct val="80000"/>
              </a:lnSpc>
              <a:spcBef>
                <a:spcPct val="50000"/>
              </a:spcBef>
              <a:buClr>
                <a:srgbClr val="33CC33"/>
              </a:buClr>
              <a:buFontTx/>
              <a:buNone/>
              <a:defRPr/>
            </a:pPr>
            <a:endParaRPr lang="fr-FR" altLang="fr-FR" sz="1800" dirty="0">
              <a:solidFill>
                <a:srgbClr val="000099"/>
              </a:solidFill>
              <a:latin typeface="+mj-lt"/>
            </a:endParaRPr>
          </a:p>
          <a:p>
            <a:pPr eaLnBrk="1" hangingPunct="1">
              <a:lnSpc>
                <a:spcPct val="80000"/>
              </a:lnSpc>
              <a:spcBef>
                <a:spcPct val="50000"/>
              </a:spcBef>
              <a:buClr>
                <a:srgbClr val="33CC33"/>
              </a:buClr>
              <a:buFontTx/>
              <a:buBlip>
                <a:blip r:embed="rId5"/>
              </a:buBlip>
              <a:defRPr/>
            </a:pPr>
            <a:r>
              <a:rPr lang="fr-FR" altLang="fr-FR" sz="1800" b="1" dirty="0">
                <a:solidFill>
                  <a:srgbClr val="000099"/>
                </a:solidFill>
                <a:latin typeface="+mj-lt"/>
              </a:rPr>
              <a:t>Traitement général</a:t>
            </a:r>
          </a:p>
          <a:p>
            <a:pPr eaLnBrk="1" hangingPunct="1">
              <a:lnSpc>
                <a:spcPct val="80000"/>
              </a:lnSpc>
              <a:spcBef>
                <a:spcPct val="50000"/>
              </a:spcBef>
              <a:buClr>
                <a:srgbClr val="33CC33"/>
              </a:buClr>
              <a:buFontTx/>
              <a:buNone/>
              <a:defRPr/>
            </a:pPr>
            <a:endParaRPr lang="fr-FR" altLang="fr-FR" sz="1800" dirty="0">
              <a:solidFill>
                <a:srgbClr val="000099"/>
              </a:solidFill>
              <a:latin typeface="+mj-lt"/>
            </a:endParaRPr>
          </a:p>
          <a:p>
            <a:pPr eaLnBrk="1" hangingPunct="1">
              <a:lnSpc>
                <a:spcPct val="80000"/>
              </a:lnSpc>
              <a:spcBef>
                <a:spcPct val="50000"/>
              </a:spcBef>
              <a:buClr>
                <a:srgbClr val="33CC33"/>
              </a:buClr>
              <a:buFontTx/>
              <a:buBlip>
                <a:blip r:embed="rId5"/>
              </a:buBlip>
              <a:defRPr/>
            </a:pPr>
            <a:r>
              <a:rPr lang="fr-FR" altLang="fr-FR" sz="1800" dirty="0" err="1">
                <a:solidFill>
                  <a:srgbClr val="000099"/>
                </a:solidFill>
                <a:latin typeface="+mj-lt"/>
              </a:rPr>
              <a:t>Néo-adjuvant</a:t>
            </a:r>
            <a:r>
              <a:rPr lang="fr-FR" altLang="fr-FR" sz="1800" dirty="0">
                <a:solidFill>
                  <a:srgbClr val="000099"/>
                </a:solidFill>
                <a:latin typeface="+mj-lt"/>
              </a:rPr>
              <a:t>, adjuvant, concomitant, métastatique</a:t>
            </a:r>
          </a:p>
          <a:p>
            <a:pPr eaLnBrk="1" hangingPunct="1">
              <a:lnSpc>
                <a:spcPct val="80000"/>
              </a:lnSpc>
              <a:spcBef>
                <a:spcPct val="50000"/>
              </a:spcBef>
              <a:buClr>
                <a:srgbClr val="33CC33"/>
              </a:buClr>
              <a:buFontTx/>
              <a:buNone/>
              <a:defRPr/>
            </a:pPr>
            <a:endParaRPr lang="fr-FR" altLang="fr-FR" sz="1800" dirty="0">
              <a:solidFill>
                <a:srgbClr val="000099"/>
              </a:solidFill>
              <a:latin typeface="+mj-lt"/>
            </a:endParaRPr>
          </a:p>
          <a:p>
            <a:pPr eaLnBrk="1" hangingPunct="1">
              <a:lnSpc>
                <a:spcPct val="80000"/>
              </a:lnSpc>
              <a:spcBef>
                <a:spcPct val="50000"/>
              </a:spcBef>
              <a:buClr>
                <a:srgbClr val="33CC33"/>
              </a:buClr>
              <a:buFontTx/>
              <a:buBlip>
                <a:blip r:embed="rId5"/>
              </a:buBlip>
              <a:defRPr/>
            </a:pPr>
            <a:r>
              <a:rPr lang="fr-FR" altLang="fr-FR" sz="1800" dirty="0">
                <a:solidFill>
                  <a:srgbClr val="000099"/>
                </a:solidFill>
                <a:latin typeface="+mj-lt"/>
              </a:rPr>
              <a:t>Différentes voies d’administration : orale, IV, SC, IM…</a:t>
            </a:r>
          </a:p>
          <a:p>
            <a:pPr eaLnBrk="1" hangingPunct="1">
              <a:lnSpc>
                <a:spcPct val="80000"/>
              </a:lnSpc>
              <a:spcBef>
                <a:spcPct val="50000"/>
              </a:spcBef>
              <a:buClr>
                <a:srgbClr val="33CC33"/>
              </a:buClr>
              <a:buFontTx/>
              <a:buNone/>
              <a:defRPr/>
            </a:pPr>
            <a:endParaRPr lang="fr-FR" altLang="fr-FR" sz="1800" dirty="0">
              <a:solidFill>
                <a:srgbClr val="000099"/>
              </a:solidFill>
              <a:latin typeface="+mj-lt"/>
            </a:endParaRPr>
          </a:p>
          <a:p>
            <a:pPr eaLnBrk="1" hangingPunct="1">
              <a:lnSpc>
                <a:spcPct val="80000"/>
              </a:lnSpc>
              <a:spcBef>
                <a:spcPct val="50000"/>
              </a:spcBef>
              <a:buClr>
                <a:srgbClr val="33CC33"/>
              </a:buClr>
              <a:buFontTx/>
              <a:buBlip>
                <a:blip r:embed="rId5"/>
              </a:buBlip>
              <a:defRPr/>
            </a:pPr>
            <a:r>
              <a:rPr lang="fr-FR" altLang="fr-FR" sz="1800" dirty="0">
                <a:solidFill>
                  <a:srgbClr val="000099"/>
                </a:solidFill>
                <a:latin typeface="+mj-lt"/>
              </a:rPr>
              <a:t>Protocole mono ou </a:t>
            </a:r>
            <a:r>
              <a:rPr lang="fr-FR" altLang="fr-FR" sz="1800" dirty="0" err="1">
                <a:solidFill>
                  <a:srgbClr val="000099"/>
                </a:solidFill>
                <a:latin typeface="+mj-lt"/>
              </a:rPr>
              <a:t>poly-chimiothérapies</a:t>
            </a:r>
            <a:endParaRPr lang="fr-FR" altLang="fr-FR" sz="1800" dirty="0">
              <a:solidFill>
                <a:srgbClr val="000099"/>
              </a:solidFill>
              <a:latin typeface="+mj-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303838" y="1692275"/>
            <a:ext cx="5976937" cy="156845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
                <a:srgbClr val="ABD5FF"/>
              </a:buClr>
              <a:buSzTx/>
              <a:buFontTx/>
              <a:buNone/>
              <a:tabLst/>
              <a:defRPr/>
            </a:pPr>
            <a:r>
              <a:rPr kumimoji="0" lang="fr-FR" altLang="fr-FR" sz="2000" b="1" i="0" u="sng"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Objectif :</a:t>
            </a:r>
            <a:endParaRPr kumimoji="0" lang="fr-FR" altLang="fr-FR" sz="2000" b="1" i="0" u="sng" strike="noStrike" kern="1200" cap="none" spc="0" normalizeH="0" baseline="0" noProof="0" dirty="0">
              <a:ln>
                <a:noFill/>
              </a:ln>
              <a:solidFill>
                <a:srgbClr val="000099"/>
              </a:solidFill>
              <a:effectLst>
                <a:outerShdw blurRad="38100" dist="38100" dir="2700000" algn="tl">
                  <a:srgbClr val="C0C0C0"/>
                </a:outerShdw>
              </a:effectLst>
              <a:uLnTx/>
              <a:uFillTx/>
              <a:latin typeface="Arial"/>
              <a:ea typeface="ＭＳ Ｐゴシック" panose="020B0600070205080204" pitchFamily="34" charset="-128"/>
              <a:cs typeface="Arial" panose="020B0604020202020204" pitchFamily="34" charset="0"/>
            </a:endParaRPr>
          </a:p>
          <a:p>
            <a:pPr marL="342900" marR="0" lvl="0" indent="-342900" algn="l" defTabSz="914400" rtl="0" eaLnBrk="0" fontAlgn="base" latinLnBrk="0" hangingPunct="0">
              <a:lnSpc>
                <a:spcPct val="100000"/>
              </a:lnSpc>
              <a:spcBef>
                <a:spcPct val="50000"/>
              </a:spcBef>
              <a:spcAft>
                <a:spcPct val="0"/>
              </a:spcAft>
              <a:buClr>
                <a:srgbClr val="000099"/>
              </a:buClr>
              <a:buSzTx/>
              <a:buFont typeface="Wingdings" panose="05000000000000000000" pitchFamily="2" charset="2"/>
              <a:buChar char="Ø"/>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Lister les effets indésirables les plus fréquents des chimiothérapies</a:t>
            </a:r>
          </a:p>
        </p:txBody>
      </p:sp>
      <p:sp>
        <p:nvSpPr>
          <p:cNvPr id="172036"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2’</a:t>
            </a:r>
          </a:p>
        </p:txBody>
      </p:sp>
      <p:sp>
        <p:nvSpPr>
          <p:cNvPr id="172037"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rPr>
              <a:t>C’est à vous…</a:t>
            </a:r>
            <a:endPar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sym typeface="Wingdings" panose="05000000000000000000" pitchFamily="2" charset="2"/>
            </a:endParaRPr>
          </a:p>
        </p:txBody>
      </p:sp>
      <p:sp>
        <p:nvSpPr>
          <p:cNvPr id="8" name="ZoneTexte 7">
            <a:extLst>
              <a:ext uri="{FF2B5EF4-FFF2-40B4-BE49-F238E27FC236}">
                <a16:creationId xmlns:a16="http://schemas.microsoft.com/office/drawing/2014/main" id="{CBEDF611-C86A-4C91-AEB6-0A95A9BD49E6}"/>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9" name="Rectangle 8">
            <a:extLst>
              <a:ext uri="{FF2B5EF4-FFF2-40B4-BE49-F238E27FC236}">
                <a16:creationId xmlns:a16="http://schemas.microsoft.com/office/drawing/2014/main" id="{CFCDD84C-7062-4A20-9D70-4A7C23E8924C}"/>
              </a:ext>
            </a:extLst>
          </p:cNvPr>
          <p:cNvSpPr>
            <a:spLocks noChangeArrowheads="1"/>
          </p:cNvSpPr>
          <p:nvPr/>
        </p:nvSpPr>
        <p:spPr bwMode="auto">
          <a:xfrm>
            <a:off x="3553638" y="3536950"/>
            <a:ext cx="846418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fr-FR" altLang="fr-FR" sz="1800" b="1"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Règles du jeu :</a:t>
            </a:r>
          </a:p>
          <a:p>
            <a:pPr marL="342900" marR="0" lvl="0" indent="-342900" algn="l" defTabSz="914400" rtl="0" eaLnBrk="1" fontAlgn="base" latinLnBrk="0" hangingPunct="1">
              <a:lnSpc>
                <a:spcPct val="100000"/>
              </a:lnSpc>
              <a:spcBef>
                <a:spcPts val="1800"/>
              </a:spcBef>
              <a:spcAft>
                <a:spcPct val="0"/>
              </a:spcAft>
              <a:buClrTx/>
              <a:buSzTx/>
              <a:buFontTx/>
              <a:buBlip>
                <a:blip r:embed="rId3"/>
              </a:buBlip>
              <a:tabLst/>
              <a:defRPr/>
            </a:pPr>
            <a:r>
              <a:rPr kumimoji="0" lang="fr-FR" altLang="fr-FR" sz="18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 la cantonade</a:t>
            </a:r>
          </a:p>
          <a:p>
            <a:pPr marL="342900" marR="0" lvl="0" indent="-342900" algn="l" defTabSz="914400" rtl="0" eaLnBrk="1" fontAlgn="base" latinLnBrk="0" hangingPunct="1">
              <a:lnSpc>
                <a:spcPct val="100000"/>
              </a:lnSpc>
              <a:spcBef>
                <a:spcPts val="1200"/>
              </a:spcBef>
              <a:spcAft>
                <a:spcPct val="0"/>
              </a:spcAft>
              <a:buClrTx/>
              <a:buSzTx/>
              <a:buFontTx/>
              <a:buBlip>
                <a:blip r:embed="rId3"/>
              </a:buBlip>
              <a:tabLst/>
              <a:defRPr/>
            </a:pPr>
            <a:r>
              <a:rPr kumimoji="0" lang="fr-FR" altLang="fr-FR" sz="18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Quels sont les effets indésirables les plus fréquemment remontés à l’officine suite à une chimiothérapie ?</a:t>
            </a:r>
          </a:p>
        </p:txBody>
      </p:sp>
    </p:spTree>
    <p:extLst>
      <p:ext uri="{BB962C8B-B14F-4D97-AF65-F5344CB8AC3E}">
        <p14:creationId xmlns:p14="http://schemas.microsoft.com/office/powerpoint/2010/main" val="1196271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2840810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Grp="1" noChangeArrowheads="1"/>
          </p:cNvSpPr>
          <p:nvPr>
            <p:ph idx="4294967295"/>
          </p:nvPr>
        </p:nvSpPr>
        <p:spPr bwMode="auto">
          <a:xfrm>
            <a:off x="3919004" y="1892278"/>
            <a:ext cx="3960440" cy="453605"/>
          </a:xfrm>
          <a:prstGeom prst="rect">
            <a:avLst/>
          </a:prstGeom>
          <a:solidFill>
            <a:srgbClr val="808080"/>
          </a:solidFill>
          <a:effectLst>
            <a:outerShdw blurRad="50800" dist="38100" dir="2700000" algn="tl" rotWithShape="0">
              <a:prstClr val="black">
                <a:alpha val="40000"/>
              </a:prstClr>
            </a:outerShdw>
          </a:effectLst>
        </p:spPr>
        <p:txBody>
          <a:bodyPr/>
          <a:lstStyle/>
          <a:p>
            <a:pPr marL="0" indent="0" eaLnBrk="1" hangingPunct="1">
              <a:lnSpc>
                <a:spcPct val="90000"/>
              </a:lnSpc>
              <a:buClr>
                <a:srgbClr val="33CC33"/>
              </a:buClr>
              <a:buNone/>
            </a:pPr>
            <a:r>
              <a:rPr lang="fr-FR" altLang="fr-FR" sz="2400" dirty="0">
                <a:solidFill>
                  <a:schemeClr val="bg1"/>
                </a:solidFill>
                <a:cs typeface="Arial" panose="020B0604020202020204" pitchFamily="34" charset="0"/>
              </a:rPr>
              <a:t>Protocole EC : 1</a:t>
            </a:r>
            <a:r>
              <a:rPr lang="fr-FR" altLang="fr-FR" sz="2400" baseline="30000" dirty="0">
                <a:solidFill>
                  <a:schemeClr val="bg1"/>
                </a:solidFill>
                <a:cs typeface="Arial" panose="020B0604020202020204" pitchFamily="34" charset="0"/>
              </a:rPr>
              <a:t>er</a:t>
            </a:r>
            <a:r>
              <a:rPr lang="fr-FR" altLang="fr-FR" sz="2400" dirty="0">
                <a:solidFill>
                  <a:schemeClr val="bg1"/>
                </a:solidFill>
                <a:cs typeface="Arial" panose="020B0604020202020204" pitchFamily="34" charset="0"/>
              </a:rPr>
              <a:t> EC</a:t>
            </a:r>
          </a:p>
        </p:txBody>
      </p:sp>
      <p:sp>
        <p:nvSpPr>
          <p:cNvPr id="60" name="ZoneTexte 59">
            <a:extLst>
              <a:ext uri="{FF2B5EF4-FFF2-40B4-BE49-F238E27FC236}">
                <a16:creationId xmlns:a16="http://schemas.microsoft.com/office/drawing/2014/main" id="{7EDB47AE-AA1B-4E45-8E4B-06859B5BD98E}"/>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grpSp>
        <p:nvGrpSpPr>
          <p:cNvPr id="28" name="Groupe 27">
            <a:extLst>
              <a:ext uri="{FF2B5EF4-FFF2-40B4-BE49-F238E27FC236}">
                <a16:creationId xmlns:a16="http://schemas.microsoft.com/office/drawing/2014/main" id="{49D1D263-132F-4E0D-BF35-3080C14A8B69}"/>
              </a:ext>
            </a:extLst>
          </p:cNvPr>
          <p:cNvGrpSpPr/>
          <p:nvPr/>
        </p:nvGrpSpPr>
        <p:grpSpPr>
          <a:xfrm>
            <a:off x="2693188" y="3463023"/>
            <a:ext cx="6319136" cy="2090831"/>
            <a:chOff x="2693188" y="3138369"/>
            <a:chExt cx="6319136" cy="2090831"/>
          </a:xfrm>
        </p:grpSpPr>
        <p:sp>
          <p:nvSpPr>
            <p:cNvPr id="22" name="Rectangle 3">
              <a:extLst>
                <a:ext uri="{FF2B5EF4-FFF2-40B4-BE49-F238E27FC236}">
                  <a16:creationId xmlns:a16="http://schemas.microsoft.com/office/drawing/2014/main" id="{9D95C31A-791A-4BF5-ABF1-514F29E00E87}"/>
                </a:ext>
              </a:extLst>
            </p:cNvPr>
            <p:cNvSpPr txBox="1">
              <a:spLocks noChangeArrowheads="1"/>
            </p:cNvSpPr>
            <p:nvPr/>
          </p:nvSpPr>
          <p:spPr bwMode="auto">
            <a:xfrm>
              <a:off x="3163877" y="3142909"/>
              <a:ext cx="1224136" cy="320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1600" b="0" u="sng" strike="noStrike" kern="1200" cap="none" spc="0" normalizeH="0" baseline="0" noProof="0" dirty="0">
                  <a:ln>
                    <a:noFill/>
                  </a:ln>
                  <a:solidFill>
                    <a:srgbClr val="33CC33"/>
                  </a:solidFill>
                  <a:effectLst/>
                  <a:uLnTx/>
                  <a:uFillTx/>
                  <a:latin typeface="Arial"/>
                  <a:ea typeface="+mn-ea"/>
                  <a:cs typeface="Arial" panose="020B0604020202020204" pitchFamily="34" charset="0"/>
                </a:rPr>
                <a:t>Nausées</a:t>
              </a:r>
            </a:p>
          </p:txBody>
        </p:sp>
        <p:sp>
          <p:nvSpPr>
            <p:cNvPr id="23" name="Rectangle 3">
              <a:extLst>
                <a:ext uri="{FF2B5EF4-FFF2-40B4-BE49-F238E27FC236}">
                  <a16:creationId xmlns:a16="http://schemas.microsoft.com/office/drawing/2014/main" id="{57B3B7F4-1464-4C29-80FB-F2959E23D2BF}"/>
                </a:ext>
              </a:extLst>
            </p:cNvPr>
            <p:cNvSpPr txBox="1">
              <a:spLocks noChangeArrowheads="1"/>
            </p:cNvSpPr>
            <p:nvPr/>
          </p:nvSpPr>
          <p:spPr bwMode="auto">
            <a:xfrm>
              <a:off x="5306218" y="3138369"/>
              <a:ext cx="1224136" cy="320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1600" b="0" u="sng" strike="noStrike" kern="1200" cap="none" spc="0" normalizeH="0" baseline="0" noProof="0" dirty="0">
                  <a:ln>
                    <a:noFill/>
                  </a:ln>
                  <a:solidFill>
                    <a:srgbClr val="FF3399"/>
                  </a:solidFill>
                  <a:effectLst/>
                  <a:uLnTx/>
                  <a:uFillTx/>
                  <a:latin typeface="Arial"/>
                  <a:ea typeface="+mn-ea"/>
                  <a:cs typeface="Arial" panose="020B0604020202020204" pitchFamily="34" charset="0"/>
                </a:rPr>
                <a:t>Mucite</a:t>
              </a:r>
            </a:p>
          </p:txBody>
        </p:sp>
        <p:sp>
          <p:nvSpPr>
            <p:cNvPr id="24" name="Rectangle 3">
              <a:extLst>
                <a:ext uri="{FF2B5EF4-FFF2-40B4-BE49-F238E27FC236}">
                  <a16:creationId xmlns:a16="http://schemas.microsoft.com/office/drawing/2014/main" id="{B8753928-B0AA-4640-9DEF-B7A5DB3BB010}"/>
                </a:ext>
              </a:extLst>
            </p:cNvPr>
            <p:cNvSpPr txBox="1">
              <a:spLocks noChangeArrowheads="1"/>
            </p:cNvSpPr>
            <p:nvPr/>
          </p:nvSpPr>
          <p:spPr bwMode="auto">
            <a:xfrm>
              <a:off x="3816090" y="4908330"/>
              <a:ext cx="1224136" cy="320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1600" b="0" u="sng" strike="noStrike" kern="1200" cap="none" spc="0" normalizeH="0" baseline="0" noProof="0" dirty="0">
                  <a:ln>
                    <a:noFill/>
                  </a:ln>
                  <a:solidFill>
                    <a:srgbClr val="000099"/>
                  </a:solidFill>
                  <a:effectLst/>
                  <a:uLnTx/>
                  <a:uFillTx/>
                  <a:latin typeface="Arial"/>
                  <a:ea typeface="+mn-ea"/>
                  <a:cs typeface="Arial" panose="020B0604020202020204" pitchFamily="34" charset="0"/>
                </a:rPr>
                <a:t>Asthénie</a:t>
              </a:r>
            </a:p>
          </p:txBody>
        </p:sp>
        <p:grpSp>
          <p:nvGrpSpPr>
            <p:cNvPr id="27" name="Groupe 26">
              <a:extLst>
                <a:ext uri="{FF2B5EF4-FFF2-40B4-BE49-F238E27FC236}">
                  <a16:creationId xmlns:a16="http://schemas.microsoft.com/office/drawing/2014/main" id="{29B462EE-E4F8-466D-8A15-05B56B4B2140}"/>
                </a:ext>
              </a:extLst>
            </p:cNvPr>
            <p:cNvGrpSpPr/>
            <p:nvPr/>
          </p:nvGrpSpPr>
          <p:grpSpPr>
            <a:xfrm>
              <a:off x="2693188" y="3176972"/>
              <a:ext cx="6319136" cy="1404156"/>
              <a:chOff x="2693188" y="3176972"/>
              <a:chExt cx="6319136" cy="1404156"/>
            </a:xfrm>
          </p:grpSpPr>
          <p:sp>
            <p:nvSpPr>
              <p:cNvPr id="7" name="Rectangle 3">
                <a:extLst>
                  <a:ext uri="{FF2B5EF4-FFF2-40B4-BE49-F238E27FC236}">
                    <a16:creationId xmlns:a16="http://schemas.microsoft.com/office/drawing/2014/main" id="{A702D233-0631-4FD7-AD12-1AA2FC2DD498}"/>
                  </a:ext>
                </a:extLst>
              </p:cNvPr>
              <p:cNvSpPr txBox="1">
                <a:spLocks noChangeArrowheads="1"/>
              </p:cNvSpPr>
              <p:nvPr/>
            </p:nvSpPr>
            <p:spPr bwMode="auto">
              <a:xfrm>
                <a:off x="2693188" y="3215893"/>
                <a:ext cx="576064"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2800" b="0" i="0" u="none" strike="noStrike" kern="1200" cap="none" spc="0" normalizeH="0" baseline="0" noProof="0" dirty="0">
                    <a:ln>
                      <a:noFill/>
                    </a:ln>
                    <a:effectLst/>
                    <a:uLnTx/>
                    <a:uFillTx/>
                    <a:latin typeface="Arial"/>
                    <a:ea typeface="+mn-ea"/>
                    <a:cs typeface="Arial" panose="020B0604020202020204" pitchFamily="34" charset="0"/>
                  </a:rPr>
                  <a:t>J</a:t>
                </a:r>
                <a:r>
                  <a:rPr kumimoji="0" lang="fr-FR" altLang="fr-FR" sz="1800" b="0" i="0" u="none" strike="noStrike" kern="1200" cap="none" spc="0" normalizeH="0" baseline="0" noProof="0" dirty="0">
                    <a:ln>
                      <a:noFill/>
                    </a:ln>
                    <a:effectLst/>
                    <a:uLnTx/>
                    <a:uFillTx/>
                    <a:latin typeface="Arial"/>
                    <a:ea typeface="+mn-ea"/>
                    <a:cs typeface="Arial" panose="020B0604020202020204" pitchFamily="34" charset="0"/>
                  </a:rPr>
                  <a:t>1</a:t>
                </a:r>
              </a:p>
            </p:txBody>
          </p:sp>
          <p:grpSp>
            <p:nvGrpSpPr>
              <p:cNvPr id="26" name="Groupe 25">
                <a:extLst>
                  <a:ext uri="{FF2B5EF4-FFF2-40B4-BE49-F238E27FC236}">
                    <a16:creationId xmlns:a16="http://schemas.microsoft.com/office/drawing/2014/main" id="{A9A4F0A2-1F44-49CA-8928-D2802E13D259}"/>
                  </a:ext>
                </a:extLst>
              </p:cNvPr>
              <p:cNvGrpSpPr/>
              <p:nvPr/>
            </p:nvGrpSpPr>
            <p:grpSpPr>
              <a:xfrm>
                <a:off x="3029820" y="3176972"/>
                <a:ext cx="5982504" cy="1404156"/>
                <a:chOff x="3029820" y="3176972"/>
                <a:chExt cx="5982504" cy="1404156"/>
              </a:xfrm>
            </p:grpSpPr>
            <p:sp>
              <p:nvSpPr>
                <p:cNvPr id="18" name="Rectangle 3">
                  <a:extLst>
                    <a:ext uri="{FF2B5EF4-FFF2-40B4-BE49-F238E27FC236}">
                      <a16:creationId xmlns:a16="http://schemas.microsoft.com/office/drawing/2014/main" id="{03EDD895-107C-4BC1-9094-6C1DB35769E6}"/>
                    </a:ext>
                  </a:extLst>
                </p:cNvPr>
                <p:cNvSpPr txBox="1">
                  <a:spLocks noChangeArrowheads="1"/>
                </p:cNvSpPr>
                <p:nvPr/>
              </p:nvSpPr>
              <p:spPr bwMode="auto">
                <a:xfrm>
                  <a:off x="8106385" y="3206293"/>
                  <a:ext cx="905939"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2800" b="0" i="0" u="none" strike="noStrike" kern="1200" cap="none" spc="0" normalizeH="0" baseline="0" noProof="0" dirty="0">
                      <a:ln>
                        <a:noFill/>
                      </a:ln>
                      <a:effectLst/>
                      <a:uLnTx/>
                      <a:uFillTx/>
                      <a:latin typeface="Arial"/>
                      <a:ea typeface="+mn-ea"/>
                      <a:cs typeface="Arial" panose="020B0604020202020204" pitchFamily="34" charset="0"/>
                    </a:rPr>
                    <a:t>J</a:t>
                  </a:r>
                  <a:r>
                    <a:rPr kumimoji="0" lang="fr-FR" altLang="fr-FR" sz="1800" b="0" i="0" u="none" strike="noStrike" kern="1200" cap="none" spc="0" normalizeH="0" baseline="0" noProof="0" dirty="0">
                      <a:ln>
                        <a:noFill/>
                      </a:ln>
                      <a:effectLst/>
                      <a:uLnTx/>
                      <a:uFillTx/>
                      <a:latin typeface="Arial"/>
                      <a:ea typeface="+mn-ea"/>
                      <a:cs typeface="Arial" panose="020B0604020202020204" pitchFamily="34" charset="0"/>
                    </a:rPr>
                    <a:t>21</a:t>
                  </a:r>
                </a:p>
              </p:txBody>
            </p:sp>
            <p:sp>
              <p:nvSpPr>
                <p:cNvPr id="8" name="Rectangle 3">
                  <a:extLst>
                    <a:ext uri="{FF2B5EF4-FFF2-40B4-BE49-F238E27FC236}">
                      <a16:creationId xmlns:a16="http://schemas.microsoft.com/office/drawing/2014/main" id="{0F2788EE-A783-46A2-AE27-404FC150EF29}"/>
                    </a:ext>
                  </a:extLst>
                </p:cNvPr>
                <p:cNvSpPr txBox="1">
                  <a:spLocks noChangeArrowheads="1"/>
                </p:cNvSpPr>
                <p:nvPr/>
              </p:nvSpPr>
              <p:spPr bwMode="auto">
                <a:xfrm>
                  <a:off x="4624781" y="3176972"/>
                  <a:ext cx="576064"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2800" b="0" i="0" u="none" strike="noStrike" kern="1200" cap="none" spc="0" normalizeH="0" baseline="0" noProof="0" dirty="0">
                      <a:ln>
                        <a:noFill/>
                      </a:ln>
                      <a:effectLst/>
                      <a:uLnTx/>
                      <a:uFillTx/>
                      <a:latin typeface="Arial"/>
                      <a:ea typeface="+mn-ea"/>
                      <a:cs typeface="Arial" panose="020B0604020202020204" pitchFamily="34" charset="0"/>
                    </a:rPr>
                    <a:t>J</a:t>
                  </a:r>
                  <a:r>
                    <a:rPr kumimoji="0" lang="fr-FR" altLang="fr-FR" sz="1800" b="0" i="0" u="none" strike="noStrike" kern="1200" cap="none" spc="0" normalizeH="0" baseline="0" noProof="0" dirty="0">
                      <a:ln>
                        <a:noFill/>
                      </a:ln>
                      <a:effectLst/>
                      <a:uLnTx/>
                      <a:uFillTx/>
                      <a:latin typeface="Arial"/>
                      <a:ea typeface="+mn-ea"/>
                      <a:cs typeface="Arial" panose="020B0604020202020204" pitchFamily="34" charset="0"/>
                    </a:rPr>
                    <a:t>8</a:t>
                  </a:r>
                </a:p>
              </p:txBody>
            </p:sp>
            <p:sp>
              <p:nvSpPr>
                <p:cNvPr id="9" name="Rectangle 3">
                  <a:extLst>
                    <a:ext uri="{FF2B5EF4-FFF2-40B4-BE49-F238E27FC236}">
                      <a16:creationId xmlns:a16="http://schemas.microsoft.com/office/drawing/2014/main" id="{58AB5DB8-715E-44F0-8A61-FDFFE7B52EE4}"/>
                    </a:ext>
                  </a:extLst>
                </p:cNvPr>
                <p:cNvSpPr txBox="1">
                  <a:spLocks noChangeArrowheads="1"/>
                </p:cNvSpPr>
                <p:nvPr/>
              </p:nvSpPr>
              <p:spPr bwMode="auto">
                <a:xfrm>
                  <a:off x="6316832" y="3207677"/>
                  <a:ext cx="684211" cy="435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2800" b="0" i="0" u="none" strike="noStrike" kern="1200" cap="none" spc="0" normalizeH="0" baseline="0" noProof="0" dirty="0">
                      <a:ln>
                        <a:noFill/>
                      </a:ln>
                      <a:effectLst/>
                      <a:uLnTx/>
                      <a:uFillTx/>
                      <a:latin typeface="Arial"/>
                      <a:ea typeface="+mn-ea"/>
                      <a:cs typeface="Arial" panose="020B0604020202020204" pitchFamily="34" charset="0"/>
                    </a:rPr>
                    <a:t>J</a:t>
                  </a:r>
                  <a:r>
                    <a:rPr kumimoji="0" lang="fr-FR" altLang="fr-FR" sz="1800" b="0" i="0" u="none" strike="noStrike" kern="1200" cap="none" spc="0" normalizeH="0" baseline="0" noProof="0" dirty="0">
                      <a:ln>
                        <a:noFill/>
                      </a:ln>
                      <a:effectLst/>
                      <a:uLnTx/>
                      <a:uFillTx/>
                      <a:latin typeface="Arial"/>
                      <a:ea typeface="+mn-ea"/>
                      <a:cs typeface="Arial" panose="020B0604020202020204" pitchFamily="34" charset="0"/>
                    </a:rPr>
                    <a:t>14</a:t>
                  </a:r>
                </a:p>
              </p:txBody>
            </p:sp>
            <p:cxnSp>
              <p:nvCxnSpPr>
                <p:cNvPr id="3" name="Connecteur droit 2">
                  <a:extLst>
                    <a:ext uri="{FF2B5EF4-FFF2-40B4-BE49-F238E27FC236}">
                      <a16:creationId xmlns:a16="http://schemas.microsoft.com/office/drawing/2014/main" id="{75ADE8D4-E472-4685-83EE-2FB55311B7A3}"/>
                    </a:ext>
                  </a:extLst>
                </p:cNvPr>
                <p:cNvCxnSpPr>
                  <a:cxnSpLocks/>
                </p:cNvCxnSpPr>
                <p:nvPr/>
              </p:nvCxnSpPr>
              <p:spPr>
                <a:xfrm>
                  <a:off x="3029820" y="3803016"/>
                  <a:ext cx="0" cy="77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1A49CCBC-C82D-4A8F-B20D-4479957D97F5}"/>
                    </a:ext>
                  </a:extLst>
                </p:cNvPr>
                <p:cNvCxnSpPr>
                  <a:cxnSpLocks/>
                </p:cNvCxnSpPr>
                <p:nvPr/>
              </p:nvCxnSpPr>
              <p:spPr>
                <a:xfrm>
                  <a:off x="4830020" y="3803016"/>
                  <a:ext cx="0" cy="77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F5A61ED7-8478-4A2F-9430-6E07D5DF69BE}"/>
                    </a:ext>
                  </a:extLst>
                </p:cNvPr>
                <p:cNvCxnSpPr>
                  <a:cxnSpLocks/>
                </p:cNvCxnSpPr>
                <p:nvPr/>
              </p:nvCxnSpPr>
              <p:spPr>
                <a:xfrm>
                  <a:off x="6630220" y="3803016"/>
                  <a:ext cx="0" cy="77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3007150C-9A47-416A-8A8F-9F08AF72ED0F}"/>
                    </a:ext>
                  </a:extLst>
                </p:cNvPr>
                <p:cNvCxnSpPr>
                  <a:cxnSpLocks/>
                </p:cNvCxnSpPr>
                <p:nvPr/>
              </p:nvCxnSpPr>
              <p:spPr>
                <a:xfrm>
                  <a:off x="8430420" y="3803016"/>
                  <a:ext cx="0" cy="778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D4284022-E1CB-4B23-AE2A-139459237CD6}"/>
                    </a:ext>
                  </a:extLst>
                </p:cNvPr>
                <p:cNvCxnSpPr/>
                <p:nvPr/>
              </p:nvCxnSpPr>
              <p:spPr>
                <a:xfrm>
                  <a:off x="3029820" y="4159286"/>
                  <a:ext cx="540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 name="Arc 15">
              <a:extLst>
                <a:ext uri="{FF2B5EF4-FFF2-40B4-BE49-F238E27FC236}">
                  <a16:creationId xmlns:a16="http://schemas.microsoft.com/office/drawing/2014/main" id="{48406125-1BF5-4A94-A8D5-D9986CD59003}"/>
                </a:ext>
              </a:extLst>
            </p:cNvPr>
            <p:cNvSpPr/>
            <p:nvPr/>
          </p:nvSpPr>
          <p:spPr>
            <a:xfrm rot="16200000">
              <a:off x="2990859" y="3725830"/>
              <a:ext cx="972946" cy="883343"/>
            </a:xfrm>
            <a:prstGeom prst="arc">
              <a:avLst>
                <a:gd name="adj1" fmla="val 15786225"/>
                <a:gd name="adj2" fmla="val 5603235"/>
              </a:avLst>
            </a:prstGeom>
            <a:ln w="19050">
              <a:solidFill>
                <a:srgbClr val="33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7" name="Arc 66">
              <a:extLst>
                <a:ext uri="{FF2B5EF4-FFF2-40B4-BE49-F238E27FC236}">
                  <a16:creationId xmlns:a16="http://schemas.microsoft.com/office/drawing/2014/main" id="{5C27D73D-20EA-4620-8437-A1D8DBE689A4}"/>
                </a:ext>
              </a:extLst>
            </p:cNvPr>
            <p:cNvSpPr/>
            <p:nvPr/>
          </p:nvSpPr>
          <p:spPr>
            <a:xfrm rot="5588828">
              <a:off x="3888489" y="3768461"/>
              <a:ext cx="972945" cy="933187"/>
            </a:xfrm>
            <a:prstGeom prst="arc">
              <a:avLst>
                <a:gd name="adj1" fmla="val 15786225"/>
                <a:gd name="adj2" fmla="val 5581124"/>
              </a:avLst>
            </a:prstGeom>
            <a:ln w="19050">
              <a:solidFill>
                <a:srgbClr val="4040B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8" name="Arc 67">
              <a:extLst>
                <a:ext uri="{FF2B5EF4-FFF2-40B4-BE49-F238E27FC236}">
                  <a16:creationId xmlns:a16="http://schemas.microsoft.com/office/drawing/2014/main" id="{4D517815-358F-44E7-8BE7-81BF053CE321}"/>
                </a:ext>
              </a:extLst>
            </p:cNvPr>
            <p:cNvSpPr/>
            <p:nvPr/>
          </p:nvSpPr>
          <p:spPr>
            <a:xfrm rot="16200000">
              <a:off x="5234830" y="3216344"/>
              <a:ext cx="991612" cy="1789551"/>
            </a:xfrm>
            <a:prstGeom prst="arc">
              <a:avLst>
                <a:gd name="adj1" fmla="val 15786225"/>
                <a:gd name="adj2" fmla="val 5640771"/>
              </a:avLst>
            </a:prstGeom>
            <a:ln w="19050">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grpSp>
        <p:nvGrpSpPr>
          <p:cNvPr id="34" name="Groupe 33">
            <a:extLst>
              <a:ext uri="{FF2B5EF4-FFF2-40B4-BE49-F238E27FC236}">
                <a16:creationId xmlns:a16="http://schemas.microsoft.com/office/drawing/2014/main" id="{0563C7BE-D67F-4F83-8970-9F79BA21BB34}"/>
              </a:ext>
            </a:extLst>
          </p:cNvPr>
          <p:cNvGrpSpPr/>
          <p:nvPr/>
        </p:nvGrpSpPr>
        <p:grpSpPr>
          <a:xfrm>
            <a:off x="6996100" y="4329100"/>
            <a:ext cx="1224136" cy="900100"/>
            <a:chOff x="6996100" y="4329100"/>
            <a:chExt cx="1224136" cy="900100"/>
          </a:xfrm>
        </p:grpSpPr>
        <p:sp>
          <p:nvSpPr>
            <p:cNvPr id="69" name="Rectangle 3">
              <a:extLst>
                <a:ext uri="{FF2B5EF4-FFF2-40B4-BE49-F238E27FC236}">
                  <a16:creationId xmlns:a16="http://schemas.microsoft.com/office/drawing/2014/main" id="{469646A4-50A5-4655-B3D0-8CFE944809C3}"/>
                </a:ext>
              </a:extLst>
            </p:cNvPr>
            <p:cNvSpPr txBox="1">
              <a:spLocks noChangeArrowheads="1"/>
            </p:cNvSpPr>
            <p:nvPr/>
          </p:nvSpPr>
          <p:spPr bwMode="auto">
            <a:xfrm>
              <a:off x="6996100" y="4908330"/>
              <a:ext cx="1224136" cy="3208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2000" b="0" u="none" strike="noStrike" kern="1200" cap="none" spc="0" normalizeH="0" baseline="0" noProof="0" dirty="0">
                  <a:ln>
                    <a:noFill/>
                  </a:ln>
                  <a:effectLst/>
                  <a:uLnTx/>
                  <a:uFillTx/>
                  <a:latin typeface="Arial"/>
                  <a:ea typeface="+mn-ea"/>
                  <a:cs typeface="Arial" panose="020B0604020202020204" pitchFamily="34" charset="0"/>
                </a:rPr>
                <a:t>J</a:t>
              </a:r>
              <a:r>
                <a:rPr kumimoji="0" lang="fr-FR" altLang="fr-FR" sz="1400" b="0" u="none" strike="noStrike" kern="1200" cap="none" spc="0" normalizeH="0" baseline="0" noProof="0" dirty="0">
                  <a:ln>
                    <a:noFill/>
                  </a:ln>
                  <a:effectLst/>
                  <a:uLnTx/>
                  <a:uFillTx/>
                  <a:latin typeface="Arial"/>
                  <a:ea typeface="+mn-ea"/>
                  <a:cs typeface="Arial" panose="020B0604020202020204" pitchFamily="34" charset="0"/>
                </a:rPr>
                <a:t>17 </a:t>
              </a:r>
              <a:r>
                <a:rPr kumimoji="0" lang="fr-FR" altLang="fr-FR" sz="1600" b="0" u="none" strike="noStrike" kern="1200" cap="none" spc="0" normalizeH="0" baseline="0" noProof="0" dirty="0">
                  <a:ln>
                    <a:noFill/>
                  </a:ln>
                  <a:effectLst/>
                  <a:uLnTx/>
                  <a:uFillTx/>
                  <a:latin typeface="Arial"/>
                  <a:ea typeface="+mn-ea"/>
                  <a:cs typeface="Arial" panose="020B0604020202020204" pitchFamily="34" charset="0"/>
                </a:rPr>
                <a:t>- </a:t>
              </a:r>
              <a:r>
                <a:rPr kumimoji="0" lang="fr-FR" altLang="fr-FR" sz="2000" b="0" u="none" strike="noStrike" kern="1200" cap="none" spc="0" normalizeH="0" baseline="0" noProof="0" dirty="0">
                  <a:ln>
                    <a:noFill/>
                  </a:ln>
                  <a:effectLst/>
                  <a:uLnTx/>
                  <a:uFillTx/>
                  <a:latin typeface="Arial"/>
                  <a:ea typeface="+mn-ea"/>
                  <a:cs typeface="Arial" panose="020B0604020202020204" pitchFamily="34" charset="0"/>
                </a:rPr>
                <a:t>J</a:t>
              </a:r>
              <a:r>
                <a:rPr kumimoji="0" lang="fr-FR" altLang="fr-FR" sz="1400" b="0" u="none" strike="noStrike" kern="1200" cap="none" spc="0" normalizeH="0" baseline="0" noProof="0" dirty="0">
                  <a:ln>
                    <a:noFill/>
                  </a:ln>
                  <a:effectLst/>
                  <a:uLnTx/>
                  <a:uFillTx/>
                  <a:latin typeface="Arial"/>
                  <a:ea typeface="+mn-ea"/>
                  <a:cs typeface="Arial" panose="020B0604020202020204" pitchFamily="34" charset="0"/>
                </a:rPr>
                <a:t>18</a:t>
              </a:r>
            </a:p>
          </p:txBody>
        </p:sp>
        <p:cxnSp>
          <p:nvCxnSpPr>
            <p:cNvPr id="21" name="Connecteur droit avec flèche 20">
              <a:extLst>
                <a:ext uri="{FF2B5EF4-FFF2-40B4-BE49-F238E27FC236}">
                  <a16:creationId xmlns:a16="http://schemas.microsoft.com/office/drawing/2014/main" id="{7715217F-841E-4BA5-BC4E-3FDE68076DA6}"/>
                </a:ext>
              </a:extLst>
            </p:cNvPr>
            <p:cNvCxnSpPr>
              <a:stCxn id="69" idx="0"/>
            </p:cNvCxnSpPr>
            <p:nvPr/>
          </p:nvCxnSpPr>
          <p:spPr>
            <a:xfrm flipV="1">
              <a:off x="7608168" y="4329100"/>
              <a:ext cx="0" cy="5792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0" name="Rectangle 3">
            <a:extLst>
              <a:ext uri="{FF2B5EF4-FFF2-40B4-BE49-F238E27FC236}">
                <a16:creationId xmlns:a16="http://schemas.microsoft.com/office/drawing/2014/main" id="{DC9019BA-F878-4D3E-A31B-78FDBAA25E61}"/>
              </a:ext>
            </a:extLst>
          </p:cNvPr>
          <p:cNvSpPr txBox="1">
            <a:spLocks noChangeArrowheads="1"/>
          </p:cNvSpPr>
          <p:nvPr/>
        </p:nvSpPr>
        <p:spPr bwMode="auto">
          <a:xfrm>
            <a:off x="7001043" y="5601081"/>
            <a:ext cx="1224136" cy="5792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5621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19812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r>
              <a:rPr kumimoji="0" lang="fr-FR" altLang="fr-FR" sz="1600" b="0" u="none" strike="noStrike" kern="1200" cap="none" spc="0" normalizeH="0" baseline="0" noProof="0" dirty="0">
                <a:ln>
                  <a:noFill/>
                </a:ln>
                <a:effectLst/>
                <a:uLnTx/>
                <a:uFillTx/>
                <a:latin typeface="Arial"/>
                <a:ea typeface="+mn-ea"/>
                <a:cs typeface="Arial" panose="020B0604020202020204" pitchFamily="34" charset="0"/>
              </a:rPr>
              <a:t>Alopécie</a:t>
            </a:r>
          </a:p>
          <a:p>
            <a:pPr marL="0" marR="0" lvl="0" indent="0" algn="l" defTabSz="914400" rtl="0" eaLnBrk="1" fontAlgn="base" latinLnBrk="0" hangingPunct="1">
              <a:lnSpc>
                <a:spcPct val="90000"/>
              </a:lnSpc>
              <a:spcBef>
                <a:spcPct val="20000"/>
              </a:spcBef>
              <a:spcAft>
                <a:spcPct val="0"/>
              </a:spcAft>
              <a:buClr>
                <a:srgbClr val="33CC33"/>
              </a:buClr>
              <a:buSzTx/>
              <a:buFontTx/>
              <a:buNone/>
              <a:tabLst/>
              <a:defRPr/>
            </a:pPr>
            <a:endParaRPr kumimoji="0" lang="fr-FR" altLang="fr-FR" sz="1600" b="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30" name="Rectangle 2">
            <a:extLst>
              <a:ext uri="{FF2B5EF4-FFF2-40B4-BE49-F238E27FC236}">
                <a16:creationId xmlns:a16="http://schemas.microsoft.com/office/drawing/2014/main" id="{5BE42758-9142-409C-B9C2-3E9D116376E2}"/>
              </a:ext>
            </a:extLst>
          </p:cNvPr>
          <p:cNvSpPr>
            <a:spLocks noChangeArrowheads="1"/>
          </p:cNvSpPr>
          <p:nvPr/>
        </p:nvSpPr>
        <p:spPr bwMode="auto">
          <a:xfrm>
            <a:off x="2212349" y="1159220"/>
            <a:ext cx="8893175" cy="486312"/>
          </a:xfrm>
          <a:prstGeom prst="rect">
            <a:avLst/>
          </a:prstGeom>
          <a:noFill/>
          <a:ln>
            <a:noFill/>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a:lnSpc>
                <a:spcPct val="120000"/>
              </a:lnSpc>
              <a:buFontTx/>
              <a:buNone/>
              <a:defRPr/>
            </a:pPr>
            <a:r>
              <a:rPr lang="fr-FR" altLang="fr-FR" sz="2000" dirty="0">
                <a:solidFill>
                  <a:srgbClr val="000099"/>
                </a:solidFill>
                <a:latin typeface="+mj-lt"/>
                <a:ea typeface="ＭＳ Ｐゴシック" panose="020B0600070205080204" pitchFamily="34" charset="-128"/>
              </a:rPr>
              <a:t>Mme Rose démarre sa 1</a:t>
            </a:r>
            <a:r>
              <a:rPr lang="fr-FR" altLang="fr-FR" sz="2000" baseline="30000" dirty="0">
                <a:solidFill>
                  <a:srgbClr val="000099"/>
                </a:solidFill>
                <a:latin typeface="+mj-lt"/>
                <a:ea typeface="ＭＳ Ｐゴシック" panose="020B0600070205080204" pitchFamily="34" charset="-128"/>
              </a:rPr>
              <a:t>ère</a:t>
            </a:r>
            <a:r>
              <a:rPr lang="fr-FR" altLang="fr-FR" sz="2000" dirty="0">
                <a:solidFill>
                  <a:srgbClr val="000099"/>
                </a:solidFill>
                <a:latin typeface="+mj-lt"/>
                <a:ea typeface="ＭＳ Ｐゴシック" panose="020B0600070205080204" pitchFamily="34" charset="-128"/>
              </a:rPr>
              <a:t> cure de chimiothérapie</a:t>
            </a:r>
            <a:endParaRPr lang="fr-FR" altLang="fr-FR" sz="2400" dirty="0">
              <a:latin typeface="+mj-lt"/>
              <a:ea typeface="ＭＳ Ｐゴシック" panose="020B0600070205080204" pitchFamily="34" charset="-128"/>
            </a:endParaRPr>
          </a:p>
          <a:p>
            <a:pPr>
              <a:buFontTx/>
              <a:buNone/>
              <a:defRPr/>
            </a:pPr>
            <a:endParaRPr lang="fr-FR" altLang="fr-FR" sz="2400" dirty="0">
              <a:latin typeface="+mj-lt"/>
              <a:ea typeface="ＭＳ Ｐゴシック" panose="020B0600070205080204" pitchFamily="34" charset="-128"/>
            </a:endParaRPr>
          </a:p>
        </p:txBody>
      </p:sp>
      <p:pic>
        <p:nvPicPr>
          <p:cNvPr id="31" name="Picture 9" descr="drawing pharmacist : Une illustration de vecteur de pharmacien aidant une personne âgée dans la pharmacie Illustration">
            <a:hlinkClick r:id="rId3"/>
            <a:extLst>
              <a:ext uri="{FF2B5EF4-FFF2-40B4-BE49-F238E27FC236}">
                <a16:creationId xmlns:a16="http://schemas.microsoft.com/office/drawing/2014/main" id="{0A3D35C9-B2BD-48E4-9AB3-6DE2D4F07A3A}"/>
              </a:ext>
            </a:extLst>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Tree>
    <p:extLst>
      <p:ext uri="{BB962C8B-B14F-4D97-AF65-F5344CB8AC3E}">
        <p14:creationId xmlns:p14="http://schemas.microsoft.com/office/powerpoint/2010/main" val="2774521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303838" y="1968636"/>
            <a:ext cx="6108700" cy="776288"/>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endParaRPr lang="fr-FR" altLang="fr-FR" sz="10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Réactiver les médicaments des troubles digestifs</a:t>
            </a:r>
          </a:p>
        </p:txBody>
      </p:sp>
      <p:sp>
        <p:nvSpPr>
          <p:cNvPr id="198660"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15’</a:t>
            </a:r>
          </a:p>
        </p:txBody>
      </p:sp>
      <p:sp>
        <p:nvSpPr>
          <p:cNvPr id="198661" name="Text Box 4"/>
          <p:cNvSpPr txBox="1">
            <a:spLocks noChangeArrowheads="1"/>
          </p:cNvSpPr>
          <p:nvPr/>
        </p:nvSpPr>
        <p:spPr bwMode="auto">
          <a:xfrm>
            <a:off x="2038350" y="1476511"/>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8" name="Rectangle 15"/>
          <p:cNvSpPr>
            <a:spLocks noChangeArrowheads="1"/>
          </p:cNvSpPr>
          <p:nvPr/>
        </p:nvSpPr>
        <p:spPr bwMode="auto">
          <a:xfrm>
            <a:off x="3254375" y="3414713"/>
            <a:ext cx="6594475" cy="3240087"/>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Arial"/>
                <a:ea typeface="ＭＳ Ｐゴシック" panose="020B0600070205080204" pitchFamily="34" charset="-128"/>
              </a:rPr>
              <a:t>Règles du jeu</a:t>
            </a:r>
            <a:r>
              <a:rPr lang="fr-FR" altLang="fr-FR" b="1" u="sng" dirty="0">
                <a:solidFill>
                  <a:srgbClr val="000099"/>
                </a:solidFill>
                <a:effectLst>
                  <a:outerShdw blurRad="38100" dist="38100" dir="2700000" algn="tl">
                    <a:srgbClr val="C0C0C0"/>
                  </a:outerShdw>
                </a:effectLst>
                <a:latin typeface="Arial"/>
                <a:ea typeface="ＭＳ Ｐゴシック" panose="020B0600070205080204" pitchFamily="34" charset="-128"/>
              </a:rPr>
              <a:t> </a:t>
            </a:r>
            <a:r>
              <a:rPr lang="fr-FR" altLang="fr-FR" sz="1600" b="1" dirty="0">
                <a:solidFill>
                  <a:srgbClr val="000099"/>
                </a:solidFill>
                <a:latin typeface="Arial"/>
                <a:ea typeface="ＭＳ Ｐゴシック" panose="020B0600070205080204" pitchFamily="34" charset="-128"/>
              </a:rPr>
              <a:t>:</a:t>
            </a:r>
            <a:endParaRPr lang="fr-FR" altLang="fr-FR" b="1" dirty="0">
              <a:solidFill>
                <a:srgbClr val="000099"/>
              </a:solidFill>
              <a:latin typeface="Arial"/>
              <a:ea typeface="ＭＳ Ｐゴシック" panose="020B0600070205080204" pitchFamily="34" charset="-128"/>
            </a:endParaRPr>
          </a:p>
          <a:p>
            <a:pPr eaLnBrk="1" hangingPunct="1">
              <a:spcBef>
                <a:spcPts val="600"/>
              </a:spcBef>
              <a:buBlip>
                <a:blip r:embed="rId3"/>
              </a:buBlip>
            </a:pPr>
            <a:r>
              <a:rPr lang="fr-FR" altLang="fr-FR" b="1" dirty="0">
                <a:solidFill>
                  <a:srgbClr val="000099"/>
                </a:solidFill>
              </a:rPr>
              <a:t>A tour de rôle</a:t>
            </a:r>
            <a:endParaRPr lang="fr-FR" altLang="fr-FR" dirty="0">
              <a:solidFill>
                <a:srgbClr val="000099"/>
              </a:solidFill>
            </a:endParaRPr>
          </a:p>
          <a:p>
            <a:pPr eaLnBrk="1" hangingPunct="1">
              <a:buBlip>
                <a:blip r:embed="rId3"/>
              </a:buBlip>
            </a:pPr>
            <a:r>
              <a:rPr lang="fr-FR" altLang="fr-FR" dirty="0">
                <a:solidFill>
                  <a:srgbClr val="000099"/>
                </a:solidFill>
              </a:rPr>
              <a:t>Positionner d’un côté ou de l’autre la carte correspondant soit au médicament, soit au symptômes</a:t>
            </a:r>
            <a:endParaRPr lang="fr-FR" altLang="fr-FR" dirty="0">
              <a:solidFill>
                <a:srgbClr val="000099"/>
              </a:solidFill>
              <a:latin typeface="Arial"/>
              <a:ea typeface="ＭＳ Ｐゴシック" panose="020B0600070205080204" pitchFamily="34" charset="-128"/>
            </a:endParaRPr>
          </a:p>
        </p:txBody>
      </p:sp>
      <p:pic>
        <p:nvPicPr>
          <p:cNvPr id="9" name="Image 4">
            <a:extLst>
              <a:ext uri="{FF2B5EF4-FFF2-40B4-BE49-F238E27FC236}">
                <a16:creationId xmlns:a16="http://schemas.microsoft.com/office/drawing/2014/main" id="{5EB40301-3505-4BD5-99AE-86FAC45CAA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A4D17D9F-E1B9-415E-ADC8-E7CEF160035D}"/>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3" name="Text Box 8">
            <a:extLst>
              <a:ext uri="{FF2B5EF4-FFF2-40B4-BE49-F238E27FC236}">
                <a16:creationId xmlns:a16="http://schemas.microsoft.com/office/drawing/2014/main" id="{8DF89C92-57DD-4708-A4F4-564E966540BC}"/>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Troubles digestifs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a:blip r:embed="rId3"/>
          <a:stretch>
            <a:fillRect/>
          </a:stretch>
        </p:blipFill>
        <p:spPr>
          <a:xfrm>
            <a:off x="263352" y="5640713"/>
            <a:ext cx="2800564" cy="927965"/>
          </a:xfrm>
          <a:prstGeom prst="rect">
            <a:avLst/>
          </a:prstGeom>
        </p:spPr>
      </p:pic>
      <p:pic>
        <p:nvPicPr>
          <p:cNvPr id="20" name="Image 19"/>
          <p:cNvPicPr>
            <a:picLocks noChangeAspect="1"/>
          </p:cNvPicPr>
          <p:nvPr/>
        </p:nvPicPr>
        <p:blipFill>
          <a:blip r:embed="rId4"/>
          <a:stretch>
            <a:fillRect/>
          </a:stretch>
        </p:blipFill>
        <p:spPr>
          <a:xfrm>
            <a:off x="6285276" y="4566712"/>
            <a:ext cx="2800564" cy="918674"/>
          </a:xfrm>
          <a:prstGeom prst="rect">
            <a:avLst/>
          </a:prstGeom>
        </p:spPr>
      </p:pic>
      <p:pic>
        <p:nvPicPr>
          <p:cNvPr id="21" name="Image 20"/>
          <p:cNvPicPr>
            <a:picLocks noChangeAspect="1"/>
          </p:cNvPicPr>
          <p:nvPr/>
        </p:nvPicPr>
        <p:blipFill>
          <a:blip r:embed="rId5"/>
          <a:stretch>
            <a:fillRect/>
          </a:stretch>
        </p:blipFill>
        <p:spPr>
          <a:xfrm>
            <a:off x="2646134" y="1144915"/>
            <a:ext cx="2839538" cy="929809"/>
          </a:xfrm>
          <a:prstGeom prst="rect">
            <a:avLst/>
          </a:prstGeom>
        </p:spPr>
      </p:pic>
      <p:pic>
        <p:nvPicPr>
          <p:cNvPr id="22" name="Image 21"/>
          <p:cNvPicPr>
            <a:picLocks noChangeAspect="1"/>
          </p:cNvPicPr>
          <p:nvPr/>
        </p:nvPicPr>
        <p:blipFill>
          <a:blip r:embed="rId6"/>
          <a:stretch>
            <a:fillRect/>
          </a:stretch>
        </p:blipFill>
        <p:spPr>
          <a:xfrm>
            <a:off x="3287688" y="4566712"/>
            <a:ext cx="2861809" cy="879700"/>
          </a:xfrm>
          <a:prstGeom prst="rect">
            <a:avLst/>
          </a:prstGeom>
        </p:spPr>
      </p:pic>
      <p:pic>
        <p:nvPicPr>
          <p:cNvPr id="23" name="Image 22"/>
          <p:cNvPicPr>
            <a:picLocks noChangeAspect="1"/>
          </p:cNvPicPr>
          <p:nvPr/>
        </p:nvPicPr>
        <p:blipFill>
          <a:blip r:embed="rId7"/>
          <a:stretch>
            <a:fillRect/>
          </a:stretch>
        </p:blipFill>
        <p:spPr>
          <a:xfrm>
            <a:off x="6285276" y="3584446"/>
            <a:ext cx="2784153" cy="880646"/>
          </a:xfrm>
          <a:prstGeom prst="rect">
            <a:avLst/>
          </a:prstGeom>
        </p:spPr>
      </p:pic>
      <p:pic>
        <p:nvPicPr>
          <p:cNvPr id="24" name="Image 23"/>
          <p:cNvPicPr>
            <a:picLocks noChangeAspect="1"/>
          </p:cNvPicPr>
          <p:nvPr/>
        </p:nvPicPr>
        <p:blipFill>
          <a:blip r:embed="rId8"/>
          <a:stretch>
            <a:fillRect/>
          </a:stretch>
        </p:blipFill>
        <p:spPr>
          <a:xfrm>
            <a:off x="6310984" y="5587006"/>
            <a:ext cx="2769638" cy="912287"/>
          </a:xfrm>
          <a:prstGeom prst="rect">
            <a:avLst/>
          </a:prstGeom>
        </p:spPr>
      </p:pic>
      <p:pic>
        <p:nvPicPr>
          <p:cNvPr id="25" name="Image 24"/>
          <p:cNvPicPr>
            <a:picLocks noChangeAspect="1"/>
          </p:cNvPicPr>
          <p:nvPr/>
        </p:nvPicPr>
        <p:blipFill>
          <a:blip r:embed="rId9"/>
          <a:stretch>
            <a:fillRect/>
          </a:stretch>
        </p:blipFill>
        <p:spPr>
          <a:xfrm>
            <a:off x="3287688" y="5640713"/>
            <a:ext cx="2780564" cy="890436"/>
          </a:xfrm>
          <a:prstGeom prst="rect">
            <a:avLst/>
          </a:prstGeom>
          <a:ln>
            <a:solidFill>
              <a:schemeClr val="bg1">
                <a:lumMod val="50000"/>
              </a:schemeClr>
            </a:solidFill>
          </a:ln>
        </p:spPr>
      </p:pic>
      <p:pic>
        <p:nvPicPr>
          <p:cNvPr id="26" name="Image 25"/>
          <p:cNvPicPr>
            <a:picLocks noChangeAspect="1"/>
          </p:cNvPicPr>
          <p:nvPr/>
        </p:nvPicPr>
        <p:blipFill>
          <a:blip r:embed="rId10"/>
          <a:stretch>
            <a:fillRect/>
          </a:stretch>
        </p:blipFill>
        <p:spPr>
          <a:xfrm>
            <a:off x="250810" y="4591635"/>
            <a:ext cx="2807878" cy="917750"/>
          </a:xfrm>
          <a:prstGeom prst="rect">
            <a:avLst/>
          </a:prstGeom>
        </p:spPr>
      </p:pic>
      <p:pic>
        <p:nvPicPr>
          <p:cNvPr id="27" name="Image 26"/>
          <p:cNvPicPr>
            <a:picLocks noChangeAspect="1"/>
          </p:cNvPicPr>
          <p:nvPr/>
        </p:nvPicPr>
        <p:blipFill>
          <a:blip r:embed="rId11"/>
          <a:stretch>
            <a:fillRect/>
          </a:stretch>
        </p:blipFill>
        <p:spPr>
          <a:xfrm>
            <a:off x="3275468" y="3584446"/>
            <a:ext cx="2792784" cy="885115"/>
          </a:xfrm>
          <a:prstGeom prst="rect">
            <a:avLst/>
          </a:prstGeom>
        </p:spPr>
      </p:pic>
      <p:pic>
        <p:nvPicPr>
          <p:cNvPr id="28" name="Image 27"/>
          <p:cNvPicPr>
            <a:picLocks noChangeAspect="1"/>
          </p:cNvPicPr>
          <p:nvPr/>
        </p:nvPicPr>
        <p:blipFill>
          <a:blip r:embed="rId12"/>
          <a:stretch>
            <a:fillRect/>
          </a:stretch>
        </p:blipFill>
        <p:spPr>
          <a:xfrm>
            <a:off x="263352" y="3574327"/>
            <a:ext cx="2795092" cy="913248"/>
          </a:xfrm>
          <a:prstGeom prst="rect">
            <a:avLst/>
          </a:prstGeom>
        </p:spPr>
      </p:pic>
      <p:sp>
        <p:nvSpPr>
          <p:cNvPr id="2" name="ZoneTexte 1">
            <a:extLst>
              <a:ext uri="{FF2B5EF4-FFF2-40B4-BE49-F238E27FC236}">
                <a16:creationId xmlns:a16="http://schemas.microsoft.com/office/drawing/2014/main" id="{9DDCB9CE-96B5-4D6B-B9BB-F82515F1107A}"/>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Tree>
    <p:extLst>
      <p:ext uri="{BB962C8B-B14F-4D97-AF65-F5344CB8AC3E}">
        <p14:creationId xmlns:p14="http://schemas.microsoft.com/office/powerpoint/2010/main" val="129312569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06BFDCAB-C1A3-454F-A13F-AA48B1FA6AB1}"/>
              </a:ext>
            </a:extLst>
          </p:cNvPr>
          <p:cNvGrpSpPr/>
          <p:nvPr/>
        </p:nvGrpSpPr>
        <p:grpSpPr>
          <a:xfrm>
            <a:off x="1343472" y="1131875"/>
            <a:ext cx="9882519" cy="5411800"/>
            <a:chOff x="1819691" y="1131875"/>
            <a:chExt cx="10170551" cy="5664910"/>
          </a:xfrm>
        </p:grpSpPr>
        <p:pic>
          <p:nvPicPr>
            <p:cNvPr id="22" name="Image 21"/>
            <p:cNvPicPr>
              <a:picLocks noChangeAspect="1"/>
            </p:cNvPicPr>
            <p:nvPr/>
          </p:nvPicPr>
          <p:blipFill>
            <a:blip r:embed="rId3"/>
            <a:stretch>
              <a:fillRect/>
            </a:stretch>
          </p:blipFill>
          <p:spPr>
            <a:xfrm rot="16200000">
              <a:off x="891960" y="4942937"/>
              <a:ext cx="2784153" cy="880646"/>
            </a:xfrm>
            <a:prstGeom prst="rect">
              <a:avLst/>
            </a:prstGeom>
          </p:spPr>
        </p:pic>
        <p:grpSp>
          <p:nvGrpSpPr>
            <p:cNvPr id="3" name="Groupe 2">
              <a:extLst>
                <a:ext uri="{FF2B5EF4-FFF2-40B4-BE49-F238E27FC236}">
                  <a16:creationId xmlns:a16="http://schemas.microsoft.com/office/drawing/2014/main" id="{9AE47BFC-484A-4358-B48C-981970CA7989}"/>
                </a:ext>
              </a:extLst>
            </p:cNvPr>
            <p:cNvGrpSpPr/>
            <p:nvPr/>
          </p:nvGrpSpPr>
          <p:grpSpPr>
            <a:xfrm>
              <a:off x="1819691" y="1131875"/>
              <a:ext cx="10170551" cy="5664910"/>
              <a:chOff x="1803074" y="1135232"/>
              <a:chExt cx="10170551" cy="5664910"/>
            </a:xfrm>
          </p:grpSpPr>
          <p:pic>
            <p:nvPicPr>
              <p:cNvPr id="18" name="Image 17"/>
              <p:cNvPicPr>
                <a:picLocks noChangeAspect="1"/>
              </p:cNvPicPr>
              <p:nvPr/>
            </p:nvPicPr>
            <p:blipFill>
              <a:blip r:embed="rId4"/>
              <a:stretch>
                <a:fillRect/>
              </a:stretch>
            </p:blipFill>
            <p:spPr>
              <a:xfrm>
                <a:off x="8282156" y="1147532"/>
                <a:ext cx="2800564" cy="927965"/>
              </a:xfrm>
              <a:prstGeom prst="rect">
                <a:avLst/>
              </a:prstGeom>
            </p:spPr>
          </p:pic>
          <p:pic>
            <p:nvPicPr>
              <p:cNvPr id="19" name="Image 18"/>
              <p:cNvPicPr>
                <a:picLocks noChangeAspect="1"/>
              </p:cNvPicPr>
              <p:nvPr/>
            </p:nvPicPr>
            <p:blipFill>
              <a:blip r:embed="rId5"/>
              <a:stretch>
                <a:fillRect/>
              </a:stretch>
            </p:blipFill>
            <p:spPr>
              <a:xfrm>
                <a:off x="5481592" y="1156823"/>
                <a:ext cx="2800564" cy="918674"/>
              </a:xfrm>
              <a:prstGeom prst="rect">
                <a:avLst/>
              </a:prstGeom>
            </p:spPr>
          </p:pic>
          <p:pic>
            <p:nvPicPr>
              <p:cNvPr id="20" name="Image 19"/>
              <p:cNvPicPr>
                <a:picLocks noChangeAspect="1"/>
              </p:cNvPicPr>
              <p:nvPr/>
            </p:nvPicPr>
            <p:blipFill>
              <a:blip r:embed="rId6"/>
              <a:stretch>
                <a:fillRect/>
              </a:stretch>
            </p:blipFill>
            <p:spPr>
              <a:xfrm>
                <a:off x="2672313" y="1156823"/>
                <a:ext cx="2839538" cy="929809"/>
              </a:xfrm>
              <a:prstGeom prst="rect">
                <a:avLst/>
              </a:prstGeom>
            </p:spPr>
          </p:pic>
          <p:pic>
            <p:nvPicPr>
              <p:cNvPr id="21" name="Image 20"/>
              <p:cNvPicPr>
                <a:picLocks noChangeAspect="1"/>
              </p:cNvPicPr>
              <p:nvPr/>
            </p:nvPicPr>
            <p:blipFill>
              <a:blip r:embed="rId7"/>
              <a:stretch>
                <a:fillRect/>
              </a:stretch>
            </p:blipFill>
            <p:spPr>
              <a:xfrm rot="16200000">
                <a:off x="812019" y="2138587"/>
                <a:ext cx="2861809" cy="879700"/>
              </a:xfrm>
              <a:prstGeom prst="rect">
                <a:avLst/>
              </a:prstGeom>
            </p:spPr>
          </p:pic>
          <p:pic>
            <p:nvPicPr>
              <p:cNvPr id="23" name="Image 22"/>
              <p:cNvPicPr>
                <a:picLocks noChangeAspect="1"/>
              </p:cNvPicPr>
              <p:nvPr/>
            </p:nvPicPr>
            <p:blipFill>
              <a:blip r:embed="rId8"/>
              <a:stretch>
                <a:fillRect/>
              </a:stretch>
            </p:blipFill>
            <p:spPr>
              <a:xfrm rot="10800000">
                <a:off x="5496990" y="5866407"/>
                <a:ext cx="2769638" cy="912287"/>
              </a:xfrm>
              <a:prstGeom prst="rect">
                <a:avLst/>
              </a:prstGeom>
            </p:spPr>
          </p:pic>
          <p:pic>
            <p:nvPicPr>
              <p:cNvPr id="24" name="Image 23"/>
              <p:cNvPicPr>
                <a:picLocks noChangeAspect="1"/>
              </p:cNvPicPr>
              <p:nvPr/>
            </p:nvPicPr>
            <p:blipFill>
              <a:blip r:embed="rId9"/>
              <a:stretch>
                <a:fillRect/>
              </a:stretch>
            </p:blipFill>
            <p:spPr>
              <a:xfrm rot="5400000">
                <a:off x="10110811" y="4872492"/>
                <a:ext cx="2780564" cy="890436"/>
              </a:xfrm>
              <a:prstGeom prst="rect">
                <a:avLst/>
              </a:prstGeom>
              <a:ln>
                <a:solidFill>
                  <a:schemeClr val="bg1">
                    <a:lumMod val="50000"/>
                  </a:schemeClr>
                </a:solidFill>
              </a:ln>
            </p:spPr>
          </p:pic>
          <p:pic>
            <p:nvPicPr>
              <p:cNvPr id="25" name="Image 24"/>
              <p:cNvPicPr>
                <a:picLocks noChangeAspect="1"/>
              </p:cNvPicPr>
              <p:nvPr/>
            </p:nvPicPr>
            <p:blipFill>
              <a:blip r:embed="rId10"/>
              <a:stretch>
                <a:fillRect/>
              </a:stretch>
            </p:blipFill>
            <p:spPr>
              <a:xfrm rot="5400000">
                <a:off x="10110811" y="2080296"/>
                <a:ext cx="2807878" cy="917750"/>
              </a:xfrm>
              <a:prstGeom prst="rect">
                <a:avLst/>
              </a:prstGeom>
            </p:spPr>
          </p:pic>
          <p:pic>
            <p:nvPicPr>
              <p:cNvPr id="26" name="Image 25"/>
              <p:cNvPicPr>
                <a:picLocks noChangeAspect="1"/>
              </p:cNvPicPr>
              <p:nvPr/>
            </p:nvPicPr>
            <p:blipFill>
              <a:blip r:embed="rId11"/>
              <a:stretch>
                <a:fillRect/>
              </a:stretch>
            </p:blipFill>
            <p:spPr>
              <a:xfrm rot="10800000">
                <a:off x="8282156" y="5893578"/>
                <a:ext cx="2792784" cy="885115"/>
              </a:xfrm>
              <a:prstGeom prst="rect">
                <a:avLst/>
              </a:prstGeom>
            </p:spPr>
          </p:pic>
          <p:pic>
            <p:nvPicPr>
              <p:cNvPr id="27" name="Image 26"/>
              <p:cNvPicPr>
                <a:picLocks noChangeAspect="1"/>
              </p:cNvPicPr>
              <p:nvPr/>
            </p:nvPicPr>
            <p:blipFill>
              <a:blip r:embed="rId12"/>
              <a:stretch>
                <a:fillRect/>
              </a:stretch>
            </p:blipFill>
            <p:spPr>
              <a:xfrm rot="10800000">
                <a:off x="2711624" y="5886894"/>
                <a:ext cx="2795092" cy="913248"/>
              </a:xfrm>
              <a:prstGeom prst="rect">
                <a:avLst/>
              </a:prstGeom>
            </p:spPr>
          </p:pic>
        </p:grpSp>
      </p:grpSp>
      <p:sp>
        <p:nvSpPr>
          <p:cNvPr id="2" name="ZoneTexte 1">
            <a:extLst>
              <a:ext uri="{FF2B5EF4-FFF2-40B4-BE49-F238E27FC236}">
                <a16:creationId xmlns:a16="http://schemas.microsoft.com/office/drawing/2014/main" id="{EA36AEC4-5A96-49EE-A8AA-E15FD8F4DFAC}"/>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Tree>
    <p:extLst>
      <p:ext uri="{BB962C8B-B14F-4D97-AF65-F5344CB8AC3E}">
        <p14:creationId xmlns:p14="http://schemas.microsoft.com/office/powerpoint/2010/main" val="39798456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oneTexte 3"/>
          <p:cNvSpPr txBox="1">
            <a:spLocks noChangeArrowheads="1"/>
          </p:cNvSpPr>
          <p:nvPr/>
        </p:nvSpPr>
        <p:spPr bwMode="auto">
          <a:xfrm>
            <a:off x="3314700" y="1181100"/>
            <a:ext cx="7997825" cy="523220"/>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Expertise Accompagnement en ONCOLOGIE </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13668"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L’homéopathie au comptoir</a:t>
            </a:r>
          </a:p>
        </p:txBody>
      </p:sp>
      <p:pic>
        <p:nvPicPr>
          <p:cNvPr id="11366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351584" y="2636912"/>
            <a:ext cx="10009112"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70000"/>
              </a:spcBef>
              <a:spcAft>
                <a:spcPct val="0"/>
              </a:spcAft>
              <a:buClr>
                <a:srgbClr val="62C400"/>
              </a:buClr>
              <a:buSzTx/>
              <a:buFontTx/>
              <a:buNone/>
              <a:tabLst/>
              <a:defRPr/>
            </a:pP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Dans le cadre des soins oncologiques de support et </a:t>
            </a: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à toutes les étapes du parcours de soin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(de l’annonce à l’après cancer) :</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Appliquer la méthodologie de conseil CDFH </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Choisir les médicaments homéopathiques adaptés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au parcours de soins du patient atteint de cancer, en appliquant les principes de prescription</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Expliciter le conseil</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3467341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ZoneTexte 7"/>
          <p:cNvSpPr txBox="1">
            <a:spLocks noChangeArrowheads="1"/>
          </p:cNvSpPr>
          <p:nvPr/>
        </p:nvSpPr>
        <p:spPr bwMode="auto">
          <a:xfrm rot="-39669">
            <a:off x="1489075"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dirty="0">
                <a:solidFill>
                  <a:schemeClr val="bg1"/>
                </a:solidFill>
                <a:latin typeface="Arial Black" panose="020B0A04020102020204" pitchFamily="34" charset="0"/>
              </a:rPr>
              <a:t>10’</a:t>
            </a:r>
          </a:p>
        </p:txBody>
      </p:sp>
      <p:sp>
        <p:nvSpPr>
          <p:cNvPr id="180229"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9" name="Titre 1">
            <a:extLst>
              <a:ext uri="{FF2B5EF4-FFF2-40B4-BE49-F238E27FC236}">
                <a16:creationId xmlns:a16="http://schemas.microsoft.com/office/drawing/2014/main" id="{2D44669A-6F61-4742-A7E8-88AA91997630}"/>
              </a:ext>
            </a:extLst>
          </p:cNvPr>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Synthèse</a:t>
            </a:r>
          </a:p>
        </p:txBody>
      </p:sp>
      <p:sp>
        <p:nvSpPr>
          <p:cNvPr id="11" name="Rectangle 2">
            <a:extLst>
              <a:ext uri="{FF2B5EF4-FFF2-40B4-BE49-F238E27FC236}">
                <a16:creationId xmlns:a16="http://schemas.microsoft.com/office/drawing/2014/main" id="{0A2EBCE9-73A2-4AD3-B0A7-9FD7F3890ACF}"/>
              </a:ext>
            </a:extLst>
          </p:cNvPr>
          <p:cNvSpPr>
            <a:spLocks noChangeArrowheads="1"/>
          </p:cNvSpPr>
          <p:nvPr/>
        </p:nvSpPr>
        <p:spPr bwMode="auto">
          <a:xfrm>
            <a:off x="6269470" y="1882403"/>
            <a:ext cx="4171950"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fr-FR" altLang="fr-FR" sz="2000" b="1"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Objectif :</a:t>
            </a: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fr-FR" alt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Restituer les informations</a:t>
            </a:r>
          </a:p>
        </p:txBody>
      </p:sp>
      <p:sp>
        <p:nvSpPr>
          <p:cNvPr id="12" name="Rectangle 15">
            <a:extLst>
              <a:ext uri="{FF2B5EF4-FFF2-40B4-BE49-F238E27FC236}">
                <a16:creationId xmlns:a16="http://schemas.microsoft.com/office/drawing/2014/main" id="{38A191AA-C4C4-4AA7-965F-0BF152F51747}"/>
              </a:ext>
            </a:extLst>
          </p:cNvPr>
          <p:cNvSpPr>
            <a:spLocks noChangeArrowheads="1"/>
          </p:cNvSpPr>
          <p:nvPr/>
        </p:nvSpPr>
        <p:spPr bwMode="auto">
          <a:xfrm>
            <a:off x="4224338" y="3789363"/>
            <a:ext cx="7545387" cy="2087562"/>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
                <a:srgbClr val="ABD5FF"/>
              </a:buClr>
              <a:buSzTx/>
              <a:buFontTx/>
              <a:buNone/>
              <a:tabLst/>
              <a:defRPr/>
            </a:pPr>
            <a:r>
              <a:rPr kumimoji="0" lang="fr-FR" altLang="fr-FR" sz="1800" b="1" i="0" u="sng"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Règles du jeu</a:t>
            </a:r>
            <a:r>
              <a:rPr kumimoji="0" lang="fr-FR" altLang="fr-FR" sz="1800" b="1" i="0" u="none" strike="noStrike" kern="1200" cap="none" spc="0" normalizeH="0" baseline="0" noProof="0" dirty="0">
                <a:ln>
                  <a:noFill/>
                </a:ln>
                <a:solidFill>
                  <a:srgbClr val="000090"/>
                </a:solidFill>
                <a:effectLst>
                  <a:outerShdw blurRad="38100" dist="38100" dir="2700000" algn="tl">
                    <a:srgbClr val="C0C0C0"/>
                  </a:outerShdw>
                </a:effectLst>
                <a:uLnTx/>
                <a:uFillTx/>
                <a:latin typeface="Arial"/>
                <a:ea typeface="ＭＳ Ｐゴシック" panose="020B0600070205080204" pitchFamily="34" charset="-128"/>
                <a:cs typeface="Arial" panose="020B0604020202020204" pitchFamily="34" charset="0"/>
              </a:rPr>
              <a:t> : </a:t>
            </a:r>
          </a:p>
          <a:p>
            <a:pPr marL="342900" marR="0" lvl="0" indent="-342900" algn="l" defTabSz="914400" rtl="0" eaLnBrk="0" fontAlgn="base" latinLnBrk="0" hangingPunct="0">
              <a:lnSpc>
                <a:spcPct val="100000"/>
              </a:lnSpc>
              <a:spcBef>
                <a:spcPts val="1800"/>
              </a:spcBef>
              <a:spcAft>
                <a:spcPct val="0"/>
              </a:spcAft>
              <a:buClr>
                <a:srgbClr val="000099"/>
              </a:buClr>
              <a:buSzTx/>
              <a:buFontTx/>
              <a:buBlip>
                <a:blip r:embed="rId3"/>
              </a:buBlip>
              <a:tabLst/>
              <a:defRPr/>
            </a:pPr>
            <a:r>
              <a:rPr kumimoji="0" lang="fr-FR" altLang="fr-FR" sz="18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Collégialement</a:t>
            </a:r>
          </a:p>
          <a:p>
            <a:pPr marL="342900" marR="0" lvl="0" indent="-342900" algn="l" defTabSz="914400" rtl="0" eaLnBrk="0" fontAlgn="base" latinLnBrk="0" hangingPunct="0">
              <a:lnSpc>
                <a:spcPct val="100000"/>
              </a:lnSpc>
              <a:spcBef>
                <a:spcPct val="50000"/>
              </a:spcBef>
              <a:spcAft>
                <a:spcPct val="0"/>
              </a:spcAft>
              <a:buClr>
                <a:srgbClr val="000099"/>
              </a:buClr>
              <a:buSzTx/>
              <a:buFontTx/>
              <a:buBlip>
                <a:blip r:embed="rId3"/>
              </a:buBlip>
              <a:tabLst/>
              <a:defRPr/>
            </a:pPr>
            <a:r>
              <a:rPr kumimoji="0" lang="fr-FR" altLang="fr-FR" sz="18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Quelles sont les </a:t>
            </a:r>
            <a:r>
              <a:rPr kumimoji="0" lang="fr-FR" altLang="fr-FR" sz="18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notions vues </a:t>
            </a:r>
            <a:r>
              <a:rPr kumimoji="0" lang="fr-FR" altLang="fr-FR" sz="18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ce matin ?</a:t>
            </a:r>
          </a:p>
        </p:txBody>
      </p:sp>
    </p:spTree>
    <p:extLst>
      <p:ext uri="{BB962C8B-B14F-4D97-AF65-F5344CB8AC3E}">
        <p14:creationId xmlns:p14="http://schemas.microsoft.com/office/powerpoint/2010/main" val="2241184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6"/>
          <p:cNvSpPr txBox="1">
            <a:spLocks noChangeArrowheads="1"/>
          </p:cNvSpPr>
          <p:nvPr/>
        </p:nvSpPr>
        <p:spPr bwMode="auto">
          <a:xfrm>
            <a:off x="7580886" y="2239418"/>
            <a:ext cx="3527425" cy="99601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ea typeface="ＭＳ Ｐゴシック" panose="020B0600070205080204" pitchFamily="34" charset="-128"/>
              </a:rPr>
              <a:t>Iris </a:t>
            </a:r>
            <a:r>
              <a:rPr lang="fr-FR" altLang="fr-FR" b="1" dirty="0" err="1">
                <a:solidFill>
                  <a:srgbClr val="000099"/>
                </a:solidFill>
                <a:latin typeface="+mj-lt"/>
                <a:ea typeface="ＭＳ Ｐゴシック" panose="020B0600070205080204" pitchFamily="34" charset="-128"/>
              </a:rPr>
              <a:t>versicolor</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9"/>
                </a:solidFill>
                <a:latin typeface="+mj-lt"/>
                <a:ea typeface="ＭＳ Ｐゴシック" panose="020B0600070205080204" pitchFamily="34" charset="-128"/>
              </a:rPr>
              <a:t>5 granules avant chaque repas</a:t>
            </a:r>
          </a:p>
          <a:p>
            <a:pPr algn="r">
              <a:spcBef>
                <a:spcPts val="0"/>
              </a:spcBef>
              <a:defRPr/>
            </a:pPr>
            <a:r>
              <a:rPr lang="fr-FR" altLang="fr-FR" sz="1600" dirty="0">
                <a:solidFill>
                  <a:srgbClr val="000099"/>
                </a:solidFill>
                <a:latin typeface="+mj-lt"/>
                <a:ea typeface="ＭＳ Ｐゴシック" panose="020B0600070205080204" pitchFamily="34" charset="-128"/>
              </a:rPr>
              <a:t>à renouveler si nécessaire</a:t>
            </a:r>
          </a:p>
        </p:txBody>
      </p:sp>
      <p:sp>
        <p:nvSpPr>
          <p:cNvPr id="89091" name="Text Box 7"/>
          <p:cNvSpPr txBox="1">
            <a:spLocks noChangeArrowheads="1"/>
          </p:cNvSpPr>
          <p:nvPr/>
        </p:nvSpPr>
        <p:spPr bwMode="auto">
          <a:xfrm>
            <a:off x="7580886" y="3573016"/>
            <a:ext cx="3527425" cy="996017"/>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Robinia</a:t>
            </a:r>
            <a:r>
              <a:rPr lang="fr-FR" altLang="fr-FR" b="1" dirty="0">
                <a:solidFill>
                  <a:srgbClr val="000099"/>
                </a:solidFill>
                <a:latin typeface="+mj-lt"/>
                <a:ea typeface="ＭＳ Ｐゴシック" panose="020B0600070205080204" pitchFamily="34" charset="-128"/>
              </a:rPr>
              <a:t> pseudo-acacia 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avant chaque repas</a:t>
            </a:r>
          </a:p>
          <a:p>
            <a:pPr algn="r">
              <a:spcBef>
                <a:spcPts val="0"/>
              </a:spcBef>
              <a:defRPr/>
            </a:pPr>
            <a:r>
              <a:rPr lang="fr-FR" altLang="fr-FR" sz="1600" dirty="0">
                <a:solidFill>
                  <a:srgbClr val="000099"/>
                </a:solidFill>
                <a:latin typeface="+mj-lt"/>
                <a:ea typeface="ＭＳ Ｐゴシック" panose="020B0600070205080204" pitchFamily="34" charset="-128"/>
              </a:rPr>
              <a:t>à renouveler si nécessaire</a:t>
            </a:r>
          </a:p>
        </p:txBody>
      </p:sp>
      <p:sp>
        <p:nvSpPr>
          <p:cNvPr id="89092" name="Espace réservé du contenu 2"/>
          <p:cNvSpPr>
            <a:spLocks/>
          </p:cNvSpPr>
          <p:nvPr/>
        </p:nvSpPr>
        <p:spPr bwMode="auto">
          <a:xfrm>
            <a:off x="782962" y="3645024"/>
            <a:ext cx="4968875" cy="792163"/>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820738" indent="-285750">
              <a:defRPr>
                <a:solidFill>
                  <a:schemeClr val="tx1"/>
                </a:solidFill>
                <a:latin typeface="Arial" panose="020B0604020202020204" pitchFamily="34" charset="0"/>
                <a:cs typeface="Arial" panose="020B0604020202020204" pitchFamily="34" charset="0"/>
              </a:defRPr>
            </a:lvl2pPr>
            <a:lvl3pPr marL="1228725" indent="-228600">
              <a:defRPr>
                <a:solidFill>
                  <a:schemeClr val="tx1"/>
                </a:solidFill>
                <a:latin typeface="Arial" panose="020B0604020202020204" pitchFamily="34" charset="0"/>
                <a:cs typeface="Arial" panose="020B0604020202020204" pitchFamily="34" charset="0"/>
              </a:defRPr>
            </a:lvl3pPr>
            <a:lvl4pPr marL="1636713"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spcBef>
                <a:spcPct val="20000"/>
              </a:spcBef>
              <a:buClr>
                <a:srgbClr val="33CC33"/>
              </a:buClr>
              <a:buFontTx/>
              <a:buBlip>
                <a:blip r:embed="rId3"/>
              </a:buBlip>
              <a:defRPr/>
            </a:pPr>
            <a:r>
              <a:rPr lang="fr-FR" altLang="fr-FR" sz="1600" b="1" dirty="0">
                <a:solidFill>
                  <a:srgbClr val="000099"/>
                </a:solidFill>
                <a:latin typeface="+mj-lt"/>
                <a:ea typeface="ＭＳ Ｐゴシック" panose="020B0600070205080204" pitchFamily="34" charset="-128"/>
              </a:rPr>
              <a:t>Acidité gastrique</a:t>
            </a:r>
            <a:r>
              <a:rPr lang="fr-FR" altLang="fr-FR" sz="1600" dirty="0">
                <a:solidFill>
                  <a:srgbClr val="000099"/>
                </a:solidFill>
                <a:latin typeface="+mj-lt"/>
                <a:ea typeface="ＭＳ Ｐゴシック" panose="020B0600070205080204" pitchFamily="34" charset="-128"/>
              </a:rPr>
              <a:t>, Gastralgie nocturne, </a:t>
            </a:r>
            <a:r>
              <a:rPr lang="fr-FR" altLang="fr-FR" sz="1600" b="1" dirty="0">
                <a:solidFill>
                  <a:srgbClr val="000099"/>
                </a:solidFill>
                <a:latin typeface="+mj-lt"/>
                <a:ea typeface="ＭＳ Ｐゴシック" panose="020B0600070205080204" pitchFamily="34" charset="-128"/>
              </a:rPr>
              <a:t>pyrosis</a:t>
            </a:r>
          </a:p>
        </p:txBody>
      </p:sp>
      <p:sp>
        <p:nvSpPr>
          <p:cNvPr id="20496" name="Text Box 16"/>
          <p:cNvSpPr txBox="1">
            <a:spLocks noChangeArrowheads="1"/>
          </p:cNvSpPr>
          <p:nvPr/>
        </p:nvSpPr>
        <p:spPr bwMode="auto">
          <a:xfrm>
            <a:off x="782962" y="2256422"/>
            <a:ext cx="4537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a:spcBef>
                <a:spcPct val="20000"/>
              </a:spcBef>
              <a:buClr>
                <a:srgbClr val="33CC33"/>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Brûlures de l’ensemble du tube digestif</a:t>
            </a:r>
          </a:p>
          <a:p>
            <a:pPr>
              <a:spcBef>
                <a:spcPct val="20000"/>
              </a:spcBef>
              <a:buClr>
                <a:srgbClr val="33CC33"/>
              </a:buClr>
            </a:pPr>
            <a:r>
              <a:rPr lang="fr-FR" altLang="fr-FR" sz="1600" dirty="0">
                <a:solidFill>
                  <a:srgbClr val="000099"/>
                </a:solidFill>
                <a:latin typeface="Arial" panose="020B0604020202020204" pitchFamily="34" charset="0"/>
                <a:ea typeface="ＭＳ Ｐゴシック" panose="020B0600070205080204" pitchFamily="34" charset="-128"/>
              </a:rPr>
              <a:t>     Eructations, pyrosis</a:t>
            </a:r>
          </a:p>
          <a:p>
            <a:pPr>
              <a:spcBef>
                <a:spcPct val="20000"/>
              </a:spcBef>
            </a:pPr>
            <a:r>
              <a:rPr lang="fr-FR" altLang="fr-FR" sz="1600" b="1" dirty="0">
                <a:solidFill>
                  <a:srgbClr val="000099"/>
                </a:solidFill>
                <a:latin typeface="Arial" panose="020B0604020202020204" pitchFamily="34" charset="0"/>
                <a:ea typeface="ＭＳ Ｐゴシック" panose="020B0600070205080204" pitchFamily="34" charset="-128"/>
              </a:rPr>
              <a:t>     Migraines fréquentes</a:t>
            </a:r>
          </a:p>
        </p:txBody>
      </p:sp>
      <p:sp>
        <p:nvSpPr>
          <p:cNvPr id="89096" name="Text Box 8"/>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Troubles digestifs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0" name="ZoneTexte 9">
            <a:extLst>
              <a:ext uri="{FF2B5EF4-FFF2-40B4-BE49-F238E27FC236}">
                <a16:creationId xmlns:a16="http://schemas.microsoft.com/office/drawing/2014/main" id="{536B37C0-824F-4607-9A99-C30DD3419029}"/>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1" name="Espace réservé du contenu 2">
            <a:extLst>
              <a:ext uri="{FF2B5EF4-FFF2-40B4-BE49-F238E27FC236}">
                <a16:creationId xmlns:a16="http://schemas.microsoft.com/office/drawing/2014/main" id="{0F8C0BD5-9B4E-483D-B379-745E5F0D3B8B}"/>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Brûlures digestives</a:t>
            </a:r>
          </a:p>
          <a:p>
            <a:pPr marL="0" indent="0" defTabSz="914377" fontAlgn="auto">
              <a:spcBef>
                <a:spcPts val="0"/>
              </a:spcBef>
              <a:spcAft>
                <a:spcPts val="0"/>
              </a:spcAft>
              <a:buFontTx/>
              <a:buNone/>
              <a:defRPr/>
            </a:pPr>
            <a:endParaRPr lang="fr-FR" dirty="0">
              <a:solidFill>
                <a:srgbClr val="000000"/>
              </a:solidFill>
            </a:endParaRPr>
          </a:p>
        </p:txBody>
      </p:sp>
      <p:sp>
        <p:nvSpPr>
          <p:cNvPr id="12" name="Text Box 9">
            <a:extLst>
              <a:ext uri="{FF2B5EF4-FFF2-40B4-BE49-F238E27FC236}">
                <a16:creationId xmlns:a16="http://schemas.microsoft.com/office/drawing/2014/main" id="{C6EAE502-0D8C-4516-A397-25FBE411F1DB}"/>
              </a:ext>
            </a:extLst>
          </p:cNvPr>
          <p:cNvSpPr txBox="1">
            <a:spLocks noChangeArrowheads="1"/>
          </p:cNvSpPr>
          <p:nvPr/>
        </p:nvSpPr>
        <p:spPr bwMode="auto">
          <a:xfrm>
            <a:off x="7580886" y="4941168"/>
            <a:ext cx="3560361" cy="96537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90000"/>
              </a:lnSpc>
              <a:spcBef>
                <a:spcPct val="20000"/>
              </a:spcBef>
              <a:defRPr/>
            </a:pPr>
            <a:r>
              <a:rPr lang="fr-FR" b="1" dirty="0" err="1">
                <a:solidFill>
                  <a:srgbClr val="000099"/>
                </a:solidFill>
                <a:latin typeface="+mj-lt"/>
                <a:ea typeface="ＭＳ Ｐゴシック" panose="020B0600070205080204" pitchFamily="34" charset="-128"/>
              </a:rPr>
              <a:t>Sulfuricum</a:t>
            </a:r>
            <a:r>
              <a:rPr lang="fr-FR" b="1" dirty="0">
                <a:solidFill>
                  <a:srgbClr val="000099"/>
                </a:solidFill>
                <a:latin typeface="+mj-lt"/>
                <a:ea typeface="ＭＳ Ｐゴシック" panose="020B0600070205080204" pitchFamily="34" charset="-128"/>
              </a:rPr>
              <a:t> </a:t>
            </a:r>
            <a:r>
              <a:rPr lang="fr-FR" b="1" dirty="0" err="1">
                <a:solidFill>
                  <a:srgbClr val="000099"/>
                </a:solidFill>
                <a:latin typeface="+mj-lt"/>
                <a:ea typeface="ＭＳ Ｐゴシック" panose="020B0600070205080204" pitchFamily="34" charset="-128"/>
              </a:rPr>
              <a:t>acidum</a:t>
            </a:r>
            <a:r>
              <a:rPr lang="fr-FR" b="1" dirty="0">
                <a:solidFill>
                  <a:srgbClr val="000099"/>
                </a:solidFill>
                <a:latin typeface="+mj-lt"/>
                <a:ea typeface="ＭＳ Ｐゴシック" panose="020B0600070205080204" pitchFamily="34" charset="-128"/>
              </a:rPr>
              <a:t> </a:t>
            </a:r>
            <a:r>
              <a:rPr lang="fr-FR" altLang="fr-FR" b="1" dirty="0">
                <a:solidFill>
                  <a:srgbClr val="000099"/>
                </a:solidFill>
                <a:latin typeface="+mj-lt"/>
                <a:ea typeface="ＭＳ Ｐゴシック" panose="020B0600070205080204" pitchFamily="34" charset="-128"/>
              </a:rPr>
              <a:t>9 CH</a:t>
            </a:r>
          </a:p>
          <a:p>
            <a:pPr lvl="0" algn="r">
              <a:spcBef>
                <a:spcPts val="300"/>
              </a:spcBef>
              <a:defRPr/>
            </a:pPr>
            <a:r>
              <a:rPr lang="fr-FR" altLang="fr-FR" sz="1600" dirty="0">
                <a:solidFill>
                  <a:srgbClr val="000099"/>
                </a:solidFill>
                <a:latin typeface="Arial"/>
                <a:ea typeface="ＭＳ Ｐゴシック" panose="020B0600070205080204" pitchFamily="34" charset="-128"/>
              </a:rPr>
              <a:t>5 granules avant chaque repas</a:t>
            </a:r>
          </a:p>
          <a:p>
            <a:pPr lvl="0" algn="r">
              <a:spcBef>
                <a:spcPts val="0"/>
              </a:spcBef>
              <a:defRPr/>
            </a:pPr>
            <a:r>
              <a:rPr lang="fr-FR" altLang="fr-FR" sz="1600" dirty="0">
                <a:solidFill>
                  <a:srgbClr val="000099"/>
                </a:solidFill>
                <a:latin typeface="Arial"/>
                <a:ea typeface="ＭＳ Ｐゴシック" panose="020B0600070205080204" pitchFamily="34" charset="-128"/>
              </a:rPr>
              <a:t>à renouveler si nécessaire</a:t>
            </a:r>
          </a:p>
        </p:txBody>
      </p:sp>
      <p:sp>
        <p:nvSpPr>
          <p:cNvPr id="13" name="Text Box 11">
            <a:extLst>
              <a:ext uri="{FF2B5EF4-FFF2-40B4-BE49-F238E27FC236}">
                <a16:creationId xmlns:a16="http://schemas.microsoft.com/office/drawing/2014/main" id="{7B500DBC-96B4-40BF-A83A-67811C81A286}"/>
              </a:ext>
            </a:extLst>
          </p:cNvPr>
          <p:cNvSpPr txBox="1">
            <a:spLocks noChangeArrowheads="1"/>
          </p:cNvSpPr>
          <p:nvPr/>
        </p:nvSpPr>
        <p:spPr bwMode="auto">
          <a:xfrm>
            <a:off x="782962" y="4974267"/>
            <a:ext cx="6033118" cy="83099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buClr>
                <a:srgbClr val="33CC33"/>
              </a:buClr>
              <a:buFontTx/>
              <a:buBlip>
                <a:blip r:embed="rId3"/>
              </a:buBlip>
              <a:defRPr/>
            </a:pPr>
            <a:r>
              <a:rPr lang="fr-FR" altLang="fr-FR" sz="1600" b="1" dirty="0">
                <a:solidFill>
                  <a:srgbClr val="000099"/>
                </a:solidFill>
                <a:latin typeface="+mj-lt"/>
                <a:ea typeface="ＭＳ Ｐゴシック" panose="020B0600070205080204" pitchFamily="34" charset="-128"/>
              </a:rPr>
              <a:t>Goût acide dans la bouche</a:t>
            </a:r>
            <a:r>
              <a:rPr lang="fr-FR" altLang="fr-FR" sz="1600" dirty="0">
                <a:solidFill>
                  <a:srgbClr val="000099"/>
                </a:solidFill>
                <a:latin typeface="+mj-lt"/>
                <a:ea typeface="ＭＳ Ｐゴシック" panose="020B0600070205080204" pitchFamily="34" charset="-128"/>
              </a:rPr>
              <a:t>, reflux </a:t>
            </a:r>
            <a:r>
              <a:rPr lang="fr-FR" altLang="fr-FR" sz="1600" dirty="0" err="1">
                <a:solidFill>
                  <a:srgbClr val="000099"/>
                </a:solidFill>
                <a:latin typeface="+mj-lt"/>
                <a:ea typeface="ＭＳ Ｐゴシック" panose="020B0600070205080204" pitchFamily="34" charset="-128"/>
              </a:rPr>
              <a:t>gastro-oesophagien</a:t>
            </a:r>
            <a:r>
              <a:rPr lang="fr-FR" altLang="fr-FR" sz="1600" dirty="0">
                <a:solidFill>
                  <a:srgbClr val="000099"/>
                </a:solidFill>
                <a:latin typeface="+mj-lt"/>
                <a:ea typeface="ＭＳ Ｐゴシック" panose="020B0600070205080204" pitchFamily="34" charset="-128"/>
              </a:rPr>
              <a:t>,</a:t>
            </a:r>
          </a:p>
          <a:p>
            <a:pPr marL="263525">
              <a:buClr>
                <a:srgbClr val="33CC33"/>
              </a:buClr>
              <a:defRPr/>
            </a:pPr>
            <a:r>
              <a:rPr lang="fr-FR" altLang="fr-FR" sz="1600" dirty="0">
                <a:solidFill>
                  <a:srgbClr val="000099"/>
                </a:solidFill>
                <a:latin typeface="+mj-lt"/>
                <a:ea typeface="ＭＳ Ｐゴシック" panose="020B0600070205080204" pitchFamily="34" charset="-128"/>
              </a:rPr>
              <a:t> tendance aux aphtes</a:t>
            </a:r>
          </a:p>
          <a:p>
            <a:pPr marL="263525">
              <a:buClr>
                <a:srgbClr val="33CC33"/>
              </a:buClr>
              <a:defRPr/>
            </a:pPr>
            <a:endParaRPr lang="fr-FR" altLang="fr-FR" sz="1600" dirty="0">
              <a:solidFill>
                <a:srgbClr val="000099"/>
              </a:solidFill>
              <a:latin typeface="+mj-lt"/>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0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09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0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animBg="1"/>
      <p:bldP spid="89091" grpId="0" animBg="1"/>
      <p:bldP spid="89092" grpId="0"/>
      <p:bldP spid="20496" grpId="0"/>
      <p:bldP spid="12" grpId="0" animBg="1"/>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contenu 2">
            <a:extLst>
              <a:ext uri="{FF2B5EF4-FFF2-40B4-BE49-F238E27FC236}">
                <a16:creationId xmlns:a16="http://schemas.microsoft.com/office/drawing/2014/main" id="{49EA76F4-BB9B-44E2-8179-55D8B6842331}"/>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Nausées / vomissements</a:t>
            </a:r>
          </a:p>
          <a:p>
            <a:pPr marL="0" indent="0" defTabSz="914377" fontAlgn="auto">
              <a:spcBef>
                <a:spcPts val="0"/>
              </a:spcBef>
              <a:spcAft>
                <a:spcPts val="0"/>
              </a:spcAft>
              <a:buFontTx/>
              <a:buNone/>
              <a:defRPr/>
            </a:pPr>
            <a:endParaRPr lang="fr-FR" dirty="0">
              <a:solidFill>
                <a:srgbClr val="000000"/>
              </a:solidFill>
            </a:endParaRPr>
          </a:p>
        </p:txBody>
      </p:sp>
      <p:sp>
        <p:nvSpPr>
          <p:cNvPr id="90114" name="Text Box 6"/>
          <p:cNvSpPr txBox="1">
            <a:spLocks noChangeArrowheads="1"/>
          </p:cNvSpPr>
          <p:nvPr/>
        </p:nvSpPr>
        <p:spPr bwMode="auto">
          <a:xfrm>
            <a:off x="7616837" y="2185531"/>
            <a:ext cx="3491475"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Nux</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vomica</a:t>
            </a:r>
            <a:r>
              <a:rPr lang="fr-FR" altLang="fr-FR" b="1" dirty="0">
                <a:solidFill>
                  <a:srgbClr val="000099"/>
                </a:solidFill>
                <a:latin typeface="+mj-lt"/>
                <a:ea typeface="ＭＳ Ｐゴシック" panose="020B0600070205080204" pitchFamily="34" charset="-128"/>
              </a:rPr>
              <a:t> 9 CH</a:t>
            </a:r>
          </a:p>
          <a:p>
            <a:pPr algn="r">
              <a:spcBef>
                <a:spcPct val="20000"/>
              </a:spcBef>
              <a:defRPr/>
            </a:pPr>
            <a:r>
              <a:rPr lang="fr-FR" altLang="fr-FR" sz="1600" dirty="0">
                <a:solidFill>
                  <a:srgbClr val="000090"/>
                </a:solidFill>
                <a:latin typeface="+mj-lt"/>
              </a:rPr>
              <a:t>5 granules au rythme des nausées</a:t>
            </a:r>
          </a:p>
        </p:txBody>
      </p:sp>
      <p:sp>
        <p:nvSpPr>
          <p:cNvPr id="90116" name="Espace réservé du contenu 2"/>
          <p:cNvSpPr>
            <a:spLocks/>
          </p:cNvSpPr>
          <p:nvPr/>
        </p:nvSpPr>
        <p:spPr bwMode="auto">
          <a:xfrm>
            <a:off x="782962" y="4942805"/>
            <a:ext cx="5256213" cy="1006475"/>
          </a:xfrm>
          <a:prstGeom prst="rect">
            <a:avLst/>
          </a:prstGeom>
          <a:noFill/>
          <a:ln>
            <a:noFill/>
          </a:ln>
        </p:spPr>
        <p:txBody>
          <a:bodyPr/>
          <a:lstStyle>
            <a:lvl1pPr marL="88900" indent="-88900">
              <a:defRPr>
                <a:solidFill>
                  <a:schemeClr val="tx1"/>
                </a:solidFill>
                <a:latin typeface="Arial" panose="020B0604020202020204" pitchFamily="34" charset="0"/>
                <a:cs typeface="Arial" panose="020B0604020202020204" pitchFamily="34" charset="0"/>
              </a:defRPr>
            </a:lvl1pPr>
            <a:lvl2pPr marL="820738" indent="-285750">
              <a:defRPr>
                <a:solidFill>
                  <a:schemeClr val="tx1"/>
                </a:solidFill>
                <a:latin typeface="Arial" panose="020B0604020202020204" pitchFamily="34" charset="0"/>
                <a:cs typeface="Arial" panose="020B0604020202020204" pitchFamily="34" charset="0"/>
              </a:defRPr>
            </a:lvl2pPr>
            <a:lvl3pPr marL="1228725" indent="-228600">
              <a:defRPr>
                <a:solidFill>
                  <a:schemeClr val="tx1"/>
                </a:solidFill>
                <a:latin typeface="Arial" panose="020B0604020202020204" pitchFamily="34" charset="0"/>
                <a:cs typeface="Arial" panose="020B0604020202020204" pitchFamily="34" charset="0"/>
              </a:defRPr>
            </a:lvl3pPr>
            <a:lvl4pPr marL="1636713"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20000"/>
              </a:spcBef>
              <a:buClr>
                <a:srgbClr val="62C400"/>
              </a:buClr>
              <a:buFontTx/>
              <a:buBlip>
                <a:blip r:embed="rId3"/>
              </a:buBlip>
              <a:defRPr/>
            </a:pPr>
            <a:r>
              <a:rPr lang="fr-FR" altLang="fr-FR" sz="1600" dirty="0">
                <a:solidFill>
                  <a:srgbClr val="000099"/>
                </a:solidFill>
                <a:latin typeface="+mj-lt"/>
              </a:rPr>
              <a:t>Nausées </a:t>
            </a:r>
            <a:r>
              <a:rPr lang="fr-FR" altLang="fr-FR" sz="1600" b="1" i="1" dirty="0">
                <a:solidFill>
                  <a:srgbClr val="000099"/>
                </a:solidFill>
                <a:latin typeface="+mj-lt"/>
              </a:rPr>
              <a:t>non améliorées par les  vomissements</a:t>
            </a:r>
            <a:r>
              <a:rPr lang="fr-FR" altLang="fr-FR" sz="1600" b="1" dirty="0">
                <a:solidFill>
                  <a:srgbClr val="000099"/>
                </a:solidFill>
                <a:latin typeface="+mj-lt"/>
              </a:rPr>
              <a:t>, hypersalivation, langue propre</a:t>
            </a:r>
          </a:p>
        </p:txBody>
      </p:sp>
      <p:sp>
        <p:nvSpPr>
          <p:cNvPr id="20496" name="Text Box 16"/>
          <p:cNvSpPr txBox="1">
            <a:spLocks noChangeArrowheads="1"/>
          </p:cNvSpPr>
          <p:nvPr/>
        </p:nvSpPr>
        <p:spPr bwMode="auto">
          <a:xfrm>
            <a:off x="782962" y="2368302"/>
            <a:ext cx="5256212" cy="628650"/>
          </a:xfrm>
          <a:prstGeom prst="rect">
            <a:avLst/>
          </a:prstGeom>
          <a:noFill/>
          <a:ln>
            <a:noFill/>
          </a:ln>
        </p:spPr>
        <p:txBody>
          <a:bodyPr>
            <a:spAutoFit/>
          </a:bodyPr>
          <a:lstStyle>
            <a:lvl1pPr marL="187325" indent="-187325">
              <a:tabLst>
                <a:tab pos="200025" algn="l"/>
              </a:tabLst>
              <a:defRPr>
                <a:solidFill>
                  <a:schemeClr val="tx1"/>
                </a:solidFill>
                <a:latin typeface="Arial" panose="020B0604020202020204" pitchFamily="34" charset="0"/>
                <a:cs typeface="Arial" panose="020B0604020202020204" pitchFamily="34" charset="0"/>
              </a:defRPr>
            </a:lvl1pPr>
            <a:lvl2pPr marL="742950" indent="-285750">
              <a:tabLst>
                <a:tab pos="200025" algn="l"/>
              </a:tabLst>
              <a:defRPr>
                <a:solidFill>
                  <a:schemeClr val="tx1"/>
                </a:solidFill>
                <a:latin typeface="Arial" panose="020B0604020202020204" pitchFamily="34" charset="0"/>
                <a:cs typeface="Arial" panose="020B0604020202020204" pitchFamily="34" charset="0"/>
              </a:defRPr>
            </a:lvl2pPr>
            <a:lvl3pPr marL="1143000" indent="-228600">
              <a:tabLst>
                <a:tab pos="200025" algn="l"/>
              </a:tabLst>
              <a:defRPr>
                <a:solidFill>
                  <a:schemeClr val="tx1"/>
                </a:solidFill>
                <a:latin typeface="Arial" panose="020B0604020202020204" pitchFamily="34" charset="0"/>
                <a:cs typeface="Arial" panose="020B0604020202020204" pitchFamily="34" charset="0"/>
              </a:defRPr>
            </a:lvl3pPr>
            <a:lvl4pPr marL="1600200" indent="-228600">
              <a:tabLst>
                <a:tab pos="200025" algn="l"/>
              </a:tabLst>
              <a:defRPr>
                <a:solidFill>
                  <a:schemeClr val="tx1"/>
                </a:solidFill>
                <a:latin typeface="Arial" panose="020B0604020202020204" pitchFamily="34" charset="0"/>
                <a:cs typeface="Arial" panose="020B0604020202020204" pitchFamily="34" charset="0"/>
              </a:defRPr>
            </a:lvl4pPr>
            <a:lvl5pPr marL="2057400" indent="-228600">
              <a:tabLst>
                <a:tab pos="2000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buClr>
                <a:srgbClr val="33CC33"/>
              </a:buClr>
              <a:buFontTx/>
              <a:buBlip>
                <a:blip r:embed="rId3"/>
              </a:buBlip>
              <a:defRPr/>
            </a:pPr>
            <a:r>
              <a:rPr lang="fr-FR" altLang="fr-FR" sz="1600" dirty="0">
                <a:solidFill>
                  <a:srgbClr val="000099"/>
                </a:solidFill>
                <a:latin typeface="+mj-lt"/>
              </a:rPr>
              <a:t>Nausées </a:t>
            </a:r>
            <a:r>
              <a:rPr lang="fr-FR" altLang="fr-FR" sz="1600" b="1" i="1" dirty="0">
                <a:solidFill>
                  <a:srgbClr val="000099"/>
                </a:solidFill>
                <a:latin typeface="+mj-lt"/>
              </a:rPr>
              <a:t>soulagées par les vomissements </a:t>
            </a:r>
            <a:r>
              <a:rPr lang="fr-FR" altLang="fr-FR" sz="1600" b="1" dirty="0">
                <a:solidFill>
                  <a:srgbClr val="000099"/>
                </a:solidFill>
                <a:latin typeface="+mj-lt"/>
              </a:rPr>
              <a:t>avec langue chargée </a:t>
            </a:r>
            <a:r>
              <a:rPr lang="fr-FR" altLang="fr-FR" sz="1600" dirty="0">
                <a:solidFill>
                  <a:srgbClr val="000099"/>
                </a:solidFill>
                <a:latin typeface="+mj-lt"/>
              </a:rPr>
              <a:t>dans sa partie postérieure</a:t>
            </a:r>
          </a:p>
        </p:txBody>
      </p:sp>
      <p:sp>
        <p:nvSpPr>
          <p:cNvPr id="90119" name="Espace réservé du contenu 2"/>
          <p:cNvSpPr>
            <a:spLocks/>
          </p:cNvSpPr>
          <p:nvPr/>
        </p:nvSpPr>
        <p:spPr bwMode="auto">
          <a:xfrm>
            <a:off x="958850" y="4003675"/>
            <a:ext cx="5208588" cy="1152525"/>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20000"/>
              </a:spcBef>
              <a:buClr>
                <a:srgbClr val="33CC33"/>
              </a:buClr>
              <a:buFontTx/>
              <a:buBlip>
                <a:blip r:embed="rId3"/>
              </a:buBlip>
              <a:defRPr/>
            </a:pPr>
            <a:endParaRPr lang="fr-FR" altLang="fr-FR" sz="1600" b="1" i="1" dirty="0">
              <a:solidFill>
                <a:srgbClr val="000099"/>
              </a:solidFill>
              <a:latin typeface="+mj-lt"/>
            </a:endParaRPr>
          </a:p>
        </p:txBody>
      </p:sp>
      <p:sp>
        <p:nvSpPr>
          <p:cNvPr id="90121" name="Text Box 6"/>
          <p:cNvSpPr txBox="1">
            <a:spLocks noChangeArrowheads="1"/>
          </p:cNvSpPr>
          <p:nvPr/>
        </p:nvSpPr>
        <p:spPr bwMode="auto">
          <a:xfrm>
            <a:off x="7616836" y="4925727"/>
            <a:ext cx="3491475"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Ipeca</a:t>
            </a:r>
            <a:r>
              <a:rPr lang="fr-FR" altLang="fr-FR" b="1" dirty="0">
                <a:solidFill>
                  <a:srgbClr val="000099"/>
                </a:solidFill>
                <a:latin typeface="+mj-lt"/>
                <a:ea typeface="ＭＳ Ｐゴシック" panose="020B0600070205080204" pitchFamily="34" charset="-128"/>
              </a:rPr>
              <a:t>  9 CH</a:t>
            </a:r>
          </a:p>
          <a:p>
            <a:pPr algn="r">
              <a:spcBef>
                <a:spcPct val="20000"/>
              </a:spcBef>
              <a:defRPr/>
            </a:pPr>
            <a:r>
              <a:rPr lang="fr-FR" altLang="fr-FR" sz="1600" dirty="0">
                <a:solidFill>
                  <a:srgbClr val="000090"/>
                </a:solidFill>
                <a:latin typeface="+mj-lt"/>
              </a:rPr>
              <a:t>5 granules au rythme des nausées</a:t>
            </a:r>
          </a:p>
        </p:txBody>
      </p:sp>
      <p:sp>
        <p:nvSpPr>
          <p:cNvPr id="4" name="ZoneTexte 3">
            <a:extLst>
              <a:ext uri="{FF2B5EF4-FFF2-40B4-BE49-F238E27FC236}">
                <a16:creationId xmlns:a16="http://schemas.microsoft.com/office/drawing/2014/main" id="{E0B31E7E-2762-8BBA-3C70-CD58A5A9F4B1}"/>
              </a:ext>
            </a:extLst>
          </p:cNvPr>
          <p:cNvSpPr txBox="1"/>
          <p:nvPr/>
        </p:nvSpPr>
        <p:spPr>
          <a:xfrm>
            <a:off x="782962" y="3579635"/>
            <a:ext cx="6418745" cy="929485"/>
          </a:xfrm>
          <a:prstGeom prst="rect">
            <a:avLst/>
          </a:prstGeom>
          <a:noFill/>
        </p:spPr>
        <p:txBody>
          <a:bodyPr wrap="none" rtlCol="0">
            <a:spAutoFit/>
          </a:bodyPr>
          <a:lstStyle/>
          <a:p>
            <a:pPr marL="263525" indent="-263525">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Nausées, </a:t>
            </a:r>
            <a:r>
              <a:rPr lang="fr-FR" altLang="fr-FR" sz="1600" dirty="0">
                <a:solidFill>
                  <a:srgbClr val="000090"/>
                </a:solidFill>
                <a:latin typeface="Arial" panose="020B0604020202020204" pitchFamily="34" charset="0"/>
              </a:rPr>
              <a:t>vomissements</a:t>
            </a:r>
            <a:r>
              <a:rPr lang="fr-FR" altLang="fr-FR" sz="1600" b="1" dirty="0">
                <a:solidFill>
                  <a:srgbClr val="000090"/>
                </a:solidFill>
                <a:latin typeface="Arial" panose="020B0604020202020204" pitchFamily="34" charset="0"/>
              </a:rPr>
              <a:t> déclenchés par l'odeur des aliments. </a:t>
            </a:r>
          </a:p>
          <a:p>
            <a:pPr>
              <a:lnSpc>
                <a:spcPct val="110000"/>
              </a:lnSpc>
              <a:spcBef>
                <a:spcPct val="20000"/>
              </a:spcBef>
              <a:buClr>
                <a:srgbClr val="33CC33"/>
              </a:buClr>
            </a:pPr>
            <a:r>
              <a:rPr lang="fr-FR" altLang="fr-FR" sz="1600" dirty="0">
                <a:solidFill>
                  <a:srgbClr val="000090"/>
                </a:solidFill>
                <a:latin typeface="Arial" panose="020B0604020202020204" pitchFamily="34" charset="0"/>
              </a:rPr>
              <a:t>     Langue très saburrale, diarrhée</a:t>
            </a:r>
          </a:p>
          <a:p>
            <a:endParaRPr lang="fr-FR" sz="1600" dirty="0"/>
          </a:p>
        </p:txBody>
      </p:sp>
      <p:sp>
        <p:nvSpPr>
          <p:cNvPr id="13" name="ZoneTexte 12">
            <a:extLst>
              <a:ext uri="{FF2B5EF4-FFF2-40B4-BE49-F238E27FC236}">
                <a16:creationId xmlns:a16="http://schemas.microsoft.com/office/drawing/2014/main" id="{A1AD4B9D-E332-4ADD-9BC4-5DCF38C68E1A}"/>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4" name="Text Box 8">
            <a:extLst>
              <a:ext uri="{FF2B5EF4-FFF2-40B4-BE49-F238E27FC236}">
                <a16:creationId xmlns:a16="http://schemas.microsoft.com/office/drawing/2014/main" id="{CF0B6AB8-73EB-4027-8796-F3549D5CBDBB}"/>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Troubles digestifs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6" name="Text Box 7">
            <a:extLst>
              <a:ext uri="{FF2B5EF4-FFF2-40B4-BE49-F238E27FC236}">
                <a16:creationId xmlns:a16="http://schemas.microsoft.com/office/drawing/2014/main" id="{2B19C83B-24F2-4BF5-AB48-D650B26BFCE9}"/>
              </a:ext>
            </a:extLst>
          </p:cNvPr>
          <p:cNvSpPr txBox="1">
            <a:spLocks noChangeArrowheads="1"/>
          </p:cNvSpPr>
          <p:nvPr/>
        </p:nvSpPr>
        <p:spPr bwMode="auto">
          <a:xfrm>
            <a:off x="7580885" y="3557575"/>
            <a:ext cx="3527425"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fr-FR" altLang="fr-FR" b="1" dirty="0" err="1">
                <a:solidFill>
                  <a:srgbClr val="000099"/>
                </a:solidFill>
                <a:ea typeface="ＭＳ Ｐゴシック" panose="020B0600070205080204" pitchFamily="34" charset="-128"/>
              </a:rPr>
              <a:t>Colchicum</a:t>
            </a:r>
            <a:r>
              <a:rPr lang="fr-FR" altLang="fr-FR" b="1" dirty="0">
                <a:solidFill>
                  <a:srgbClr val="000099"/>
                </a:solidFill>
                <a:ea typeface="ＭＳ Ｐゴシック" panose="020B0600070205080204" pitchFamily="34" charset="-128"/>
              </a:rPr>
              <a:t> automnale  9 CH</a:t>
            </a:r>
          </a:p>
          <a:p>
            <a:pPr algn="r">
              <a:spcBef>
                <a:spcPct val="20000"/>
              </a:spcBef>
              <a:defRPr/>
            </a:pPr>
            <a:r>
              <a:rPr lang="fr-FR" altLang="fr-FR" sz="1600" dirty="0">
                <a:solidFill>
                  <a:srgbClr val="000090"/>
                </a:solidFill>
              </a:rPr>
              <a:t>5 granules au rythme des nausées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animBg="1"/>
      <p:bldP spid="90116" grpId="0"/>
      <p:bldP spid="20496" grpId="0"/>
      <p:bldP spid="90121" grpId="0" animBg="1"/>
      <p:bldP spid="4" grpId="0"/>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3" name="Espace réservé du contenu 2"/>
          <p:cNvSpPr>
            <a:spLocks/>
          </p:cNvSpPr>
          <p:nvPr/>
        </p:nvSpPr>
        <p:spPr bwMode="auto">
          <a:xfrm>
            <a:off x="782962" y="5230068"/>
            <a:ext cx="58801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Vomissements pouvant être striés de sang</a:t>
            </a:r>
          </a:p>
          <a:p>
            <a:pPr>
              <a:spcBef>
                <a:spcPct val="20000"/>
              </a:spcBef>
              <a:buClr>
                <a:srgbClr val="33CC33"/>
              </a:buClr>
            </a:pPr>
            <a:r>
              <a:rPr lang="fr-FR" altLang="fr-FR" sz="1600" dirty="0">
                <a:solidFill>
                  <a:srgbClr val="000090"/>
                </a:solidFill>
                <a:latin typeface="Arial" panose="020B0604020202020204" pitchFamily="34" charset="0"/>
              </a:rPr>
              <a:t>     Soif vive d’eau froide</a:t>
            </a:r>
          </a:p>
          <a:p>
            <a:pPr>
              <a:spcBef>
                <a:spcPct val="20000"/>
              </a:spcBef>
              <a:buClr>
                <a:srgbClr val="33CC33"/>
              </a:buClr>
            </a:pPr>
            <a:r>
              <a:rPr lang="fr-FR" altLang="fr-FR" sz="1600" b="1" dirty="0">
                <a:solidFill>
                  <a:srgbClr val="000090"/>
                </a:solidFill>
                <a:latin typeface="Arial" panose="020B0604020202020204" pitchFamily="34" charset="0"/>
              </a:rPr>
              <a:t>     Intérêt dans les nausées retardées de la chimiothérapie</a:t>
            </a:r>
          </a:p>
        </p:txBody>
      </p:sp>
      <p:sp>
        <p:nvSpPr>
          <p:cNvPr id="91146" name="Text Box 6"/>
          <p:cNvSpPr txBox="1">
            <a:spLocks noChangeArrowheads="1"/>
          </p:cNvSpPr>
          <p:nvPr/>
        </p:nvSpPr>
        <p:spPr bwMode="auto">
          <a:xfrm>
            <a:off x="7628513" y="5258697"/>
            <a:ext cx="3479799" cy="723602"/>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Phosphorus</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0"/>
                </a:solidFill>
                <a:latin typeface="+mj-lt"/>
              </a:rPr>
              <a:t>5 granules au rythme des nausées</a:t>
            </a:r>
            <a:endParaRPr lang="fr-FR" altLang="fr-FR" sz="1400" dirty="0">
              <a:solidFill>
                <a:schemeClr val="accent2"/>
              </a:solidFill>
              <a:latin typeface="+mj-lt"/>
              <a:ea typeface="ＭＳ Ｐゴシック" panose="020B0600070205080204" pitchFamily="34" charset="-128"/>
            </a:endParaRPr>
          </a:p>
        </p:txBody>
      </p:sp>
      <p:sp>
        <p:nvSpPr>
          <p:cNvPr id="10" name="ZoneTexte 9">
            <a:extLst>
              <a:ext uri="{FF2B5EF4-FFF2-40B4-BE49-F238E27FC236}">
                <a16:creationId xmlns:a16="http://schemas.microsoft.com/office/drawing/2014/main" id="{1BA8CBE7-AF8C-4039-BDA9-044482EA7E7F}"/>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1" name="Text Box 8">
            <a:extLst>
              <a:ext uri="{FF2B5EF4-FFF2-40B4-BE49-F238E27FC236}">
                <a16:creationId xmlns:a16="http://schemas.microsoft.com/office/drawing/2014/main" id="{06CEC942-7BEB-4420-98F6-AEC0132C4BA9}"/>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Troubles digestifs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2" name="Espace réservé du contenu 2">
            <a:extLst>
              <a:ext uri="{FF2B5EF4-FFF2-40B4-BE49-F238E27FC236}">
                <a16:creationId xmlns:a16="http://schemas.microsoft.com/office/drawing/2014/main" id="{F2978663-84E3-4428-A1B2-869A26E6C4EA}"/>
              </a:ext>
            </a:extLst>
          </p:cNvPr>
          <p:cNvSpPr>
            <a:spLocks/>
          </p:cNvSpPr>
          <p:nvPr/>
        </p:nvSpPr>
        <p:spPr bwMode="auto">
          <a:xfrm>
            <a:off x="779852" y="3860651"/>
            <a:ext cx="6180243" cy="1152525"/>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spcBef>
                <a:spcPct val="20000"/>
              </a:spcBef>
              <a:buClr>
                <a:srgbClr val="33CC33"/>
              </a:buClr>
              <a:buFontTx/>
              <a:buBlip>
                <a:blip r:embed="rId3"/>
              </a:buBlip>
              <a:defRPr/>
            </a:pPr>
            <a:r>
              <a:rPr lang="fr-FR" altLang="fr-FR" sz="1600" b="1" dirty="0">
                <a:solidFill>
                  <a:srgbClr val="000099"/>
                </a:solidFill>
                <a:latin typeface="+mj-lt"/>
              </a:rPr>
              <a:t>Nausées et/ou vomissements</a:t>
            </a:r>
            <a:r>
              <a:rPr lang="fr-FR" altLang="fr-FR" sz="1600" dirty="0">
                <a:solidFill>
                  <a:srgbClr val="000099"/>
                </a:solidFill>
                <a:latin typeface="+mj-lt"/>
              </a:rPr>
              <a:t>  </a:t>
            </a:r>
            <a:r>
              <a:rPr lang="fr-FR" altLang="fr-FR" sz="1600" b="1" dirty="0">
                <a:solidFill>
                  <a:srgbClr val="000099"/>
                </a:solidFill>
                <a:latin typeface="+mj-lt"/>
              </a:rPr>
              <a:t>accompagnés de spasmes</a:t>
            </a:r>
            <a:r>
              <a:rPr lang="fr-FR" altLang="fr-FR" sz="1600" dirty="0">
                <a:solidFill>
                  <a:srgbClr val="000099"/>
                </a:solidFill>
                <a:latin typeface="+mj-lt"/>
              </a:rPr>
              <a:t>,</a:t>
            </a:r>
          </a:p>
          <a:p>
            <a:pPr marL="263525" indent="-263525">
              <a:spcBef>
                <a:spcPct val="20000"/>
              </a:spcBef>
              <a:buClr>
                <a:srgbClr val="33CC33"/>
              </a:buClr>
              <a:defRPr/>
            </a:pPr>
            <a:r>
              <a:rPr lang="fr-FR" altLang="fr-FR" sz="1600" b="1" dirty="0">
                <a:solidFill>
                  <a:srgbClr val="000099"/>
                </a:solidFill>
                <a:latin typeface="+mj-lt"/>
              </a:rPr>
              <a:t>	Aspect paradoxal</a:t>
            </a:r>
            <a:r>
              <a:rPr lang="fr-FR" altLang="fr-FR" sz="1600" dirty="0">
                <a:solidFill>
                  <a:srgbClr val="000099"/>
                </a:solidFill>
                <a:latin typeface="+mj-lt"/>
              </a:rPr>
              <a:t> caractéristique : </a:t>
            </a:r>
            <a:r>
              <a:rPr lang="fr-FR" altLang="fr-FR" sz="1600" i="1" dirty="0">
                <a:solidFill>
                  <a:srgbClr val="000099"/>
                </a:solidFill>
                <a:latin typeface="+mj-lt"/>
              </a:rPr>
              <a:t>amélioration en mangeant</a:t>
            </a:r>
          </a:p>
          <a:p>
            <a:pPr marL="263525" indent="0">
              <a:spcBef>
                <a:spcPct val="20000"/>
              </a:spcBef>
              <a:buClr>
                <a:srgbClr val="33CC33"/>
              </a:buClr>
              <a:defRPr/>
            </a:pPr>
            <a:r>
              <a:rPr lang="fr-FR" sz="1600" dirty="0">
                <a:solidFill>
                  <a:srgbClr val="000099"/>
                </a:solidFill>
                <a:ea typeface="ＭＳ Ｐゴシック" panose="020B0600070205080204" pitchFamily="34" charset="-128"/>
              </a:rPr>
              <a:t>Nausées rien qu’en pensant à la chimio</a:t>
            </a:r>
          </a:p>
          <a:p>
            <a:pPr marL="285750" indent="-285750">
              <a:lnSpc>
                <a:spcPct val="110000"/>
              </a:lnSpc>
              <a:spcBef>
                <a:spcPct val="20000"/>
              </a:spcBef>
              <a:buClr>
                <a:srgbClr val="33CC33"/>
              </a:buClr>
              <a:buFontTx/>
              <a:buBlip>
                <a:blip r:embed="rId3"/>
              </a:buBlip>
              <a:defRPr/>
            </a:pPr>
            <a:endParaRPr lang="fr-FR" altLang="fr-FR" sz="1600" b="1" i="1" dirty="0">
              <a:solidFill>
                <a:srgbClr val="000099"/>
              </a:solidFill>
              <a:latin typeface="+mj-lt"/>
            </a:endParaRPr>
          </a:p>
        </p:txBody>
      </p:sp>
      <p:sp>
        <p:nvSpPr>
          <p:cNvPr id="13" name="Text Box 6">
            <a:extLst>
              <a:ext uri="{FF2B5EF4-FFF2-40B4-BE49-F238E27FC236}">
                <a16:creationId xmlns:a16="http://schemas.microsoft.com/office/drawing/2014/main" id="{AE34B8EA-5AD4-4510-BB7D-FC4026B8EAC8}"/>
              </a:ext>
            </a:extLst>
          </p:cNvPr>
          <p:cNvSpPr txBox="1">
            <a:spLocks noChangeArrowheads="1"/>
          </p:cNvSpPr>
          <p:nvPr/>
        </p:nvSpPr>
        <p:spPr bwMode="auto">
          <a:xfrm>
            <a:off x="7631018" y="3860651"/>
            <a:ext cx="3479799"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Ignatia</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amara</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0"/>
                </a:solidFill>
                <a:latin typeface="+mj-lt"/>
              </a:rPr>
              <a:t>5 granules au rythme des nausées</a:t>
            </a:r>
          </a:p>
        </p:txBody>
      </p:sp>
      <p:sp>
        <p:nvSpPr>
          <p:cNvPr id="16" name="Espace réservé du contenu 2">
            <a:extLst>
              <a:ext uri="{FF2B5EF4-FFF2-40B4-BE49-F238E27FC236}">
                <a16:creationId xmlns:a16="http://schemas.microsoft.com/office/drawing/2014/main" id="{DD3F1237-E963-4182-91E1-4130A501F097}"/>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Nausées / vomissements</a:t>
            </a:r>
          </a:p>
          <a:p>
            <a:pPr marL="0" indent="0" defTabSz="914377" fontAlgn="auto">
              <a:spcBef>
                <a:spcPts val="0"/>
              </a:spcBef>
              <a:spcAft>
                <a:spcPts val="0"/>
              </a:spcAft>
              <a:buFontTx/>
              <a:buNone/>
              <a:defRPr/>
            </a:pPr>
            <a:endParaRPr lang="fr-FR" dirty="0">
              <a:solidFill>
                <a:srgbClr val="000000"/>
              </a:solidFill>
            </a:endParaRPr>
          </a:p>
        </p:txBody>
      </p:sp>
      <p:sp>
        <p:nvSpPr>
          <p:cNvPr id="14" name="Espace réservé du contenu 2">
            <a:extLst>
              <a:ext uri="{FF2B5EF4-FFF2-40B4-BE49-F238E27FC236}">
                <a16:creationId xmlns:a16="http://schemas.microsoft.com/office/drawing/2014/main" id="{8C313CCA-06B0-4072-B855-C5C29FBA7227}"/>
              </a:ext>
            </a:extLst>
          </p:cNvPr>
          <p:cNvSpPr>
            <a:spLocks/>
          </p:cNvSpPr>
          <p:nvPr/>
        </p:nvSpPr>
        <p:spPr bwMode="auto">
          <a:xfrm>
            <a:off x="782962" y="2348880"/>
            <a:ext cx="560107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spcBef>
                <a:spcPct val="20000"/>
              </a:spcBef>
              <a:buClr>
                <a:srgbClr val="33CC33"/>
              </a:buClr>
              <a:buFontTx/>
              <a:buBlip>
                <a:blip r:embed="rId3"/>
              </a:buBlip>
            </a:pPr>
            <a:r>
              <a:rPr lang="fr-FR" altLang="fr-FR" sz="1600" b="1" dirty="0">
                <a:solidFill>
                  <a:srgbClr val="000099"/>
                </a:solidFill>
                <a:latin typeface="Arial" panose="020B0604020202020204" pitchFamily="34" charset="0"/>
              </a:rPr>
              <a:t>Nausées avec vertiges, </a:t>
            </a:r>
            <a:r>
              <a:rPr lang="fr-FR" altLang="fr-FR" sz="1600" b="1" i="1" dirty="0">
                <a:solidFill>
                  <a:srgbClr val="000099"/>
                </a:solidFill>
                <a:latin typeface="Arial" panose="020B0604020202020204" pitchFamily="34" charset="0"/>
              </a:rPr>
              <a:t>améliorées par la chaleur, </a:t>
            </a:r>
          </a:p>
          <a:p>
            <a:pPr marL="263525" indent="0">
              <a:spcBef>
                <a:spcPct val="20000"/>
              </a:spcBef>
              <a:buClr>
                <a:srgbClr val="33CC33"/>
              </a:buClr>
            </a:pPr>
            <a:r>
              <a:rPr lang="fr-FR" altLang="fr-FR" sz="1600" b="1" dirty="0">
                <a:solidFill>
                  <a:srgbClr val="000099"/>
                </a:solidFill>
                <a:latin typeface="Arial" panose="020B0604020202020204" pitchFamily="34" charset="0"/>
              </a:rPr>
              <a:t>Grande asthénie</a:t>
            </a:r>
          </a:p>
          <a:p>
            <a:pPr>
              <a:spcBef>
                <a:spcPct val="20000"/>
              </a:spcBef>
              <a:buClr>
                <a:srgbClr val="33CC33"/>
              </a:buClr>
            </a:pPr>
            <a:r>
              <a:rPr lang="fr-FR" altLang="fr-FR" sz="1600" dirty="0">
                <a:solidFill>
                  <a:srgbClr val="000099"/>
                </a:solidFill>
                <a:latin typeface="Arial" panose="020B0604020202020204" pitchFamily="34" charset="0"/>
              </a:rPr>
              <a:t>     Aversion pour la vue ou l’odeur de tout aliment</a:t>
            </a:r>
          </a:p>
          <a:p>
            <a:pPr>
              <a:spcBef>
                <a:spcPct val="20000"/>
              </a:spcBef>
            </a:pPr>
            <a:r>
              <a:rPr lang="fr-FR" altLang="fr-FR" sz="1600" dirty="0">
                <a:solidFill>
                  <a:srgbClr val="000099"/>
                </a:solidFill>
                <a:latin typeface="Arial" panose="020B0604020202020204" pitchFamily="34" charset="0"/>
              </a:rPr>
              <a:t>     Vomissements avec </a:t>
            </a:r>
            <a:r>
              <a:rPr lang="fr-FR" altLang="fr-FR" sz="1600" b="1" dirty="0">
                <a:solidFill>
                  <a:srgbClr val="000099"/>
                </a:solidFill>
                <a:latin typeface="Arial" panose="020B0604020202020204" pitchFamily="34" charset="0"/>
              </a:rPr>
              <a:t>pâleur</a:t>
            </a:r>
          </a:p>
        </p:txBody>
      </p:sp>
      <p:sp>
        <p:nvSpPr>
          <p:cNvPr id="15" name="Text Box 6">
            <a:extLst>
              <a:ext uri="{FF2B5EF4-FFF2-40B4-BE49-F238E27FC236}">
                <a16:creationId xmlns:a16="http://schemas.microsoft.com/office/drawing/2014/main" id="{49416189-C753-469C-9C88-F5A2AF64CFCD}"/>
              </a:ext>
            </a:extLst>
          </p:cNvPr>
          <p:cNvSpPr txBox="1">
            <a:spLocks noChangeArrowheads="1"/>
          </p:cNvSpPr>
          <p:nvPr/>
        </p:nvSpPr>
        <p:spPr bwMode="auto">
          <a:xfrm>
            <a:off x="7616837" y="2391112"/>
            <a:ext cx="3491473"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Cocculus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indicus</a:t>
            </a:r>
            <a:r>
              <a:rPr lang="fr-FR" altLang="fr-FR" b="1" dirty="0">
                <a:solidFill>
                  <a:srgbClr val="000099"/>
                </a:solidFill>
                <a:latin typeface="+mj-lt"/>
                <a:ea typeface="ＭＳ Ｐゴシック" panose="020B0600070205080204" pitchFamily="34" charset="-128"/>
              </a:rPr>
              <a:t> 9 CH</a:t>
            </a:r>
          </a:p>
          <a:p>
            <a:pPr algn="r">
              <a:spcBef>
                <a:spcPct val="20000"/>
              </a:spcBef>
              <a:defRPr/>
            </a:pPr>
            <a:r>
              <a:rPr lang="fr-FR" altLang="fr-FR" sz="1600" dirty="0">
                <a:solidFill>
                  <a:srgbClr val="000090"/>
                </a:solidFill>
                <a:latin typeface="+mj-lt"/>
              </a:rPr>
              <a:t>5 granules au rythme des nausées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1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3" grpId="0"/>
      <p:bldP spid="91146" grpId="0" animBg="1"/>
      <p:bldP spid="12" grpId="0"/>
      <p:bldP spid="13" grpId="0" animBg="1"/>
      <p:bldP spid="14" grpId="0"/>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6"/>
          <p:cNvSpPr txBox="1">
            <a:spLocks noChangeArrowheads="1"/>
          </p:cNvSpPr>
          <p:nvPr/>
        </p:nvSpPr>
        <p:spPr bwMode="auto">
          <a:xfrm>
            <a:off x="7520365" y="2261431"/>
            <a:ext cx="3587947"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ea typeface="ＭＳ Ｐゴシック" panose="020B0600070205080204" pitchFamily="34" charset="-128"/>
              </a:rPr>
              <a:t>China </a:t>
            </a:r>
            <a:r>
              <a:rPr lang="fr-FR" altLang="fr-FR" b="1" dirty="0" err="1">
                <a:solidFill>
                  <a:srgbClr val="000099"/>
                </a:solidFill>
                <a:latin typeface="+mj-lt"/>
                <a:ea typeface="ＭＳ Ｐゴシック" panose="020B0600070205080204" pitchFamily="34" charset="-128"/>
              </a:rPr>
              <a:t>rubra</a:t>
            </a:r>
            <a:r>
              <a:rPr lang="fr-FR" altLang="fr-FR" b="1" dirty="0">
                <a:solidFill>
                  <a:srgbClr val="000099"/>
                </a:solidFill>
                <a:latin typeface="+mj-lt"/>
                <a:ea typeface="ＭＳ Ｐゴシック" panose="020B0600070205080204" pitchFamily="34" charset="-128"/>
              </a:rPr>
              <a:t> 9 CH</a:t>
            </a:r>
          </a:p>
          <a:p>
            <a:pPr algn="r">
              <a:spcBef>
                <a:spcPct val="20000"/>
              </a:spcBef>
              <a:defRPr/>
            </a:pPr>
            <a:r>
              <a:rPr lang="fr-FR" altLang="fr-FR" sz="1600" dirty="0">
                <a:solidFill>
                  <a:srgbClr val="000090"/>
                </a:solidFill>
                <a:latin typeface="+mj-lt"/>
              </a:rPr>
              <a:t>5 granules au rythme des diarrhées</a:t>
            </a:r>
            <a:endParaRPr lang="fr-FR" altLang="fr-FR" b="1" dirty="0">
              <a:solidFill>
                <a:srgbClr val="000099"/>
              </a:solidFill>
              <a:latin typeface="+mj-lt"/>
              <a:ea typeface="ＭＳ Ｐゴシック" panose="020B0600070205080204" pitchFamily="34" charset="-128"/>
            </a:endParaRPr>
          </a:p>
        </p:txBody>
      </p:sp>
      <p:sp>
        <p:nvSpPr>
          <p:cNvPr id="20496" name="Text Box 16"/>
          <p:cNvSpPr txBox="1">
            <a:spLocks noChangeArrowheads="1"/>
          </p:cNvSpPr>
          <p:nvPr/>
        </p:nvSpPr>
        <p:spPr bwMode="auto">
          <a:xfrm>
            <a:off x="782962" y="2276872"/>
            <a:ext cx="4824412"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Diarrhées indolores</a:t>
            </a:r>
            <a:r>
              <a:rPr lang="fr-FR" altLang="fr-FR" sz="1600" dirty="0">
                <a:solidFill>
                  <a:srgbClr val="000090"/>
                </a:solidFill>
                <a:latin typeface="Arial" panose="020B0604020202020204" pitchFamily="34" charset="0"/>
              </a:rPr>
              <a:t> </a:t>
            </a:r>
            <a:r>
              <a:rPr lang="fr-FR" altLang="fr-FR" sz="1600" b="1" dirty="0">
                <a:solidFill>
                  <a:srgbClr val="000090"/>
                </a:solidFill>
                <a:latin typeface="Arial" panose="020B0604020202020204" pitchFamily="34" charset="0"/>
              </a:rPr>
              <a:t>épuisantes</a:t>
            </a:r>
          </a:p>
          <a:p>
            <a:pPr>
              <a:lnSpc>
                <a:spcPct val="110000"/>
              </a:lnSpc>
              <a:spcBef>
                <a:spcPct val="20000"/>
              </a:spcBef>
              <a:buClr>
                <a:srgbClr val="33CC33"/>
              </a:buClr>
            </a:pPr>
            <a:r>
              <a:rPr lang="fr-FR" altLang="fr-FR" sz="1600" b="1" dirty="0">
                <a:solidFill>
                  <a:srgbClr val="000090"/>
                </a:solidFill>
                <a:latin typeface="Arial" panose="020B0604020202020204" pitchFamily="34" charset="0"/>
              </a:rPr>
              <a:t>     Ballonnement</a:t>
            </a:r>
            <a:r>
              <a:rPr lang="fr-FR" altLang="fr-FR" sz="1600" dirty="0">
                <a:solidFill>
                  <a:srgbClr val="000090"/>
                </a:solidFill>
                <a:latin typeface="Arial" panose="020B0604020202020204" pitchFamily="34" charset="0"/>
              </a:rPr>
              <a:t> de tout l’abdomen, </a:t>
            </a:r>
          </a:p>
          <a:p>
            <a:pPr>
              <a:lnSpc>
                <a:spcPct val="110000"/>
              </a:lnSpc>
              <a:spcBef>
                <a:spcPct val="20000"/>
              </a:spcBef>
            </a:pPr>
            <a:r>
              <a:rPr lang="fr-FR" altLang="fr-FR" sz="1600" b="1" dirty="0">
                <a:solidFill>
                  <a:srgbClr val="000090"/>
                </a:solidFill>
                <a:latin typeface="Arial" panose="020B0604020202020204" pitchFamily="34" charset="0"/>
              </a:rPr>
              <a:t>     Asthénie</a:t>
            </a:r>
            <a:endParaRPr lang="fr-FR" altLang="fr-FR" sz="1600" dirty="0">
              <a:solidFill>
                <a:srgbClr val="000099"/>
              </a:solidFill>
              <a:latin typeface="Arial" panose="020B0604020202020204" pitchFamily="34" charset="0"/>
            </a:endParaRPr>
          </a:p>
        </p:txBody>
      </p:sp>
      <p:sp>
        <p:nvSpPr>
          <p:cNvPr id="92166" name="Espace réservé du contenu 2"/>
          <p:cNvSpPr>
            <a:spLocks/>
          </p:cNvSpPr>
          <p:nvPr/>
        </p:nvSpPr>
        <p:spPr bwMode="auto">
          <a:xfrm>
            <a:off x="782962" y="3646091"/>
            <a:ext cx="4691062"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Diarrhée aqueuse, abondante, fétide,   explosive</a:t>
            </a:r>
          </a:p>
          <a:p>
            <a:pPr>
              <a:lnSpc>
                <a:spcPct val="110000"/>
              </a:lnSpc>
              <a:spcBef>
                <a:spcPct val="20000"/>
              </a:spcBef>
              <a:buClr>
                <a:srgbClr val="33CC33"/>
              </a:buClr>
            </a:pPr>
            <a:r>
              <a:rPr lang="fr-FR" altLang="fr-FR" sz="1600" i="1" dirty="0">
                <a:solidFill>
                  <a:srgbClr val="000090"/>
                </a:solidFill>
                <a:latin typeface="Arial" panose="020B0604020202020204" pitchFamily="34" charset="0"/>
              </a:rPr>
              <a:t>     Amélioration couché sur le ventre</a:t>
            </a:r>
          </a:p>
        </p:txBody>
      </p:sp>
      <p:sp>
        <p:nvSpPr>
          <p:cNvPr id="92167" name="Espace réservé du contenu 2"/>
          <p:cNvSpPr>
            <a:spLocks/>
          </p:cNvSpPr>
          <p:nvPr/>
        </p:nvSpPr>
        <p:spPr bwMode="auto">
          <a:xfrm>
            <a:off x="782962" y="4960961"/>
            <a:ext cx="5815012"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Selles douloureuses, brûlantes</a:t>
            </a:r>
            <a:r>
              <a:rPr lang="fr-FR" altLang="fr-FR" sz="1600" dirty="0">
                <a:solidFill>
                  <a:srgbClr val="000090"/>
                </a:solidFill>
                <a:latin typeface="Arial" panose="020B0604020202020204" pitchFamily="34" charset="0"/>
              </a:rPr>
              <a:t>, nauséabondes</a:t>
            </a:r>
          </a:p>
          <a:p>
            <a:pPr>
              <a:lnSpc>
                <a:spcPct val="110000"/>
              </a:lnSpc>
              <a:spcBef>
                <a:spcPct val="20000"/>
              </a:spcBef>
            </a:pPr>
            <a:r>
              <a:rPr lang="fr-FR" altLang="fr-FR" sz="1600" b="1" dirty="0">
                <a:solidFill>
                  <a:srgbClr val="000090"/>
                </a:solidFill>
                <a:latin typeface="Arial" panose="020B0604020202020204" pitchFamily="34" charset="0"/>
              </a:rPr>
              <a:t>     Atteinte de l’état général</a:t>
            </a:r>
          </a:p>
          <a:p>
            <a:pPr>
              <a:lnSpc>
                <a:spcPct val="110000"/>
              </a:lnSpc>
              <a:spcBef>
                <a:spcPct val="20000"/>
              </a:spcBef>
            </a:pPr>
            <a:r>
              <a:rPr lang="fr-FR" altLang="fr-FR" sz="1600" dirty="0">
                <a:solidFill>
                  <a:srgbClr val="000090"/>
                </a:solidFill>
                <a:latin typeface="Arial" panose="020B0604020202020204" pitchFamily="34" charset="0"/>
              </a:rPr>
              <a:t>     Désir de boissons et d’aliments chauds qui soulagent</a:t>
            </a:r>
            <a:endParaRPr lang="fr-FR" altLang="fr-FR" sz="1600" b="1" dirty="0">
              <a:solidFill>
                <a:srgbClr val="000099"/>
              </a:solidFill>
              <a:latin typeface="Arial" panose="020B0604020202020204" pitchFamily="34" charset="0"/>
            </a:endParaRPr>
          </a:p>
        </p:txBody>
      </p:sp>
      <p:sp>
        <p:nvSpPr>
          <p:cNvPr id="92169" name="Text Box 6"/>
          <p:cNvSpPr txBox="1">
            <a:spLocks noChangeArrowheads="1"/>
          </p:cNvSpPr>
          <p:nvPr/>
        </p:nvSpPr>
        <p:spPr bwMode="auto">
          <a:xfrm>
            <a:off x="7520365" y="3645024"/>
            <a:ext cx="3585468"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latin typeface="+mj-lt"/>
                <a:ea typeface="ＭＳ Ｐゴシック" panose="020B0600070205080204" pitchFamily="34" charset="-128"/>
              </a:rPr>
              <a:t>Podophyllum </a:t>
            </a:r>
            <a:r>
              <a:rPr lang="fr-FR" altLang="fr-FR" b="1" dirty="0" err="1">
                <a:solidFill>
                  <a:srgbClr val="000099"/>
                </a:solidFill>
                <a:latin typeface="+mj-lt"/>
                <a:ea typeface="ＭＳ Ｐゴシック" panose="020B0600070205080204" pitchFamily="34" charset="-128"/>
              </a:rPr>
              <a:t>peltatum</a:t>
            </a:r>
            <a:r>
              <a:rPr lang="fr-FR" altLang="fr-FR" b="1" dirty="0">
                <a:solidFill>
                  <a:srgbClr val="000099"/>
                </a:solidFill>
                <a:latin typeface="+mj-lt"/>
                <a:ea typeface="ＭＳ Ｐゴシック" panose="020B0600070205080204" pitchFamily="34" charset="-128"/>
              </a:rPr>
              <a:t> 9 CH</a:t>
            </a:r>
          </a:p>
          <a:p>
            <a:pPr algn="r">
              <a:spcBef>
                <a:spcPct val="20000"/>
              </a:spcBef>
              <a:defRPr/>
            </a:pPr>
            <a:r>
              <a:rPr lang="fr-FR" altLang="fr-FR" sz="1600" dirty="0">
                <a:solidFill>
                  <a:srgbClr val="000090"/>
                </a:solidFill>
                <a:latin typeface="+mj-lt"/>
              </a:rPr>
              <a:t>5 granules au rythme des diarrhées</a:t>
            </a:r>
          </a:p>
        </p:txBody>
      </p:sp>
      <p:sp>
        <p:nvSpPr>
          <p:cNvPr id="92170" name="Text Box 6"/>
          <p:cNvSpPr txBox="1">
            <a:spLocks noChangeArrowheads="1"/>
          </p:cNvSpPr>
          <p:nvPr/>
        </p:nvSpPr>
        <p:spPr bwMode="auto">
          <a:xfrm>
            <a:off x="7522845" y="5024575"/>
            <a:ext cx="3585468"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Arsenicum</a:t>
            </a:r>
            <a:r>
              <a:rPr lang="fr-FR" altLang="fr-FR" b="1" dirty="0">
                <a:solidFill>
                  <a:srgbClr val="000099"/>
                </a:solidFill>
                <a:latin typeface="+mj-lt"/>
                <a:ea typeface="ＭＳ Ｐゴシック" panose="020B0600070205080204" pitchFamily="34" charset="-128"/>
              </a:rPr>
              <a:t> album 15 CH</a:t>
            </a:r>
          </a:p>
          <a:p>
            <a:pPr algn="r">
              <a:spcBef>
                <a:spcPct val="20000"/>
              </a:spcBef>
              <a:defRPr/>
            </a:pPr>
            <a:r>
              <a:rPr lang="fr-FR" altLang="fr-FR" sz="1600" dirty="0">
                <a:solidFill>
                  <a:srgbClr val="000090"/>
                </a:solidFill>
                <a:latin typeface="+mj-lt"/>
              </a:rPr>
              <a:t>5 granules au rythme des diarrhées</a:t>
            </a:r>
          </a:p>
        </p:txBody>
      </p:sp>
      <p:sp>
        <p:nvSpPr>
          <p:cNvPr id="2" name="ZoneTexte 1">
            <a:extLst>
              <a:ext uri="{FF2B5EF4-FFF2-40B4-BE49-F238E27FC236}">
                <a16:creationId xmlns:a16="http://schemas.microsoft.com/office/drawing/2014/main" id="{1F8B0156-05E3-FBD5-FA91-1C420625923D}"/>
              </a:ext>
            </a:extLst>
          </p:cNvPr>
          <p:cNvSpPr txBox="1"/>
          <p:nvPr/>
        </p:nvSpPr>
        <p:spPr>
          <a:xfrm>
            <a:off x="3205655" y="6243145"/>
            <a:ext cx="184731" cy="369332"/>
          </a:xfrm>
          <a:prstGeom prst="rect">
            <a:avLst/>
          </a:prstGeom>
          <a:noFill/>
        </p:spPr>
        <p:txBody>
          <a:bodyPr wrap="none" rtlCol="0">
            <a:spAutoFit/>
          </a:bodyPr>
          <a:lstStyle/>
          <a:p>
            <a:endParaRPr lang="fr-FR" dirty="0"/>
          </a:p>
        </p:txBody>
      </p:sp>
      <p:sp>
        <p:nvSpPr>
          <p:cNvPr id="11" name="ZoneTexte 10">
            <a:extLst>
              <a:ext uri="{FF2B5EF4-FFF2-40B4-BE49-F238E27FC236}">
                <a16:creationId xmlns:a16="http://schemas.microsoft.com/office/drawing/2014/main" id="{24C668C8-C9B2-43F4-B567-91C152F6A0FC}"/>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2" name="Text Box 8">
            <a:extLst>
              <a:ext uri="{FF2B5EF4-FFF2-40B4-BE49-F238E27FC236}">
                <a16:creationId xmlns:a16="http://schemas.microsoft.com/office/drawing/2014/main" id="{CE7F6983-C154-4D48-AF55-DA13A1EB6035}"/>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Troubles digestifs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5" name="Espace réservé du contenu 2">
            <a:extLst>
              <a:ext uri="{FF2B5EF4-FFF2-40B4-BE49-F238E27FC236}">
                <a16:creationId xmlns:a16="http://schemas.microsoft.com/office/drawing/2014/main" id="{2AE914B4-71DA-4C03-ACFD-498372872F9D}"/>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Diarrhées</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6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nimBg="1"/>
      <p:bldP spid="20496" grpId="0"/>
      <p:bldP spid="92166" grpId="0"/>
      <p:bldP spid="92167" grpId="0"/>
      <p:bldP spid="92169" grpId="0" animBg="1"/>
      <p:bldP spid="9217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6" name="Text Box 16"/>
          <p:cNvSpPr txBox="1">
            <a:spLocks noChangeArrowheads="1"/>
          </p:cNvSpPr>
          <p:nvPr/>
        </p:nvSpPr>
        <p:spPr bwMode="auto">
          <a:xfrm>
            <a:off x="782962" y="2325478"/>
            <a:ext cx="36004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Insécurité sphinctérienne</a:t>
            </a:r>
          </a:p>
          <a:p>
            <a:pPr>
              <a:lnSpc>
                <a:spcPct val="110000"/>
              </a:lnSpc>
              <a:spcBef>
                <a:spcPct val="20000"/>
              </a:spcBef>
              <a:buClr>
                <a:srgbClr val="33CC33"/>
              </a:buClr>
            </a:pPr>
            <a:r>
              <a:rPr lang="fr-FR" altLang="fr-FR" sz="1600" b="1" dirty="0">
                <a:solidFill>
                  <a:srgbClr val="000090"/>
                </a:solidFill>
                <a:latin typeface="Arial" panose="020B0604020202020204" pitchFamily="34" charset="0"/>
              </a:rPr>
              <a:t>     Diarrhées impérieuses</a:t>
            </a:r>
          </a:p>
        </p:txBody>
      </p:sp>
      <p:sp>
        <p:nvSpPr>
          <p:cNvPr id="93189" name="Espace réservé du contenu 2"/>
          <p:cNvSpPr>
            <a:spLocks/>
          </p:cNvSpPr>
          <p:nvPr/>
        </p:nvSpPr>
        <p:spPr bwMode="auto">
          <a:xfrm>
            <a:off x="782962" y="4021138"/>
            <a:ext cx="49085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Diarrhée et vomissements très abondants avec risque de déshydratation</a:t>
            </a:r>
          </a:p>
          <a:p>
            <a:pPr>
              <a:lnSpc>
                <a:spcPct val="110000"/>
              </a:lnSpc>
              <a:spcBef>
                <a:spcPct val="20000"/>
              </a:spcBef>
              <a:buClr>
                <a:srgbClr val="33CC33"/>
              </a:buClr>
            </a:pPr>
            <a:r>
              <a:rPr lang="fr-FR" altLang="fr-FR" sz="1600" dirty="0">
                <a:solidFill>
                  <a:srgbClr val="000090"/>
                </a:solidFill>
                <a:latin typeface="Arial" panose="020B0604020202020204" pitchFamily="34" charset="0"/>
              </a:rPr>
              <a:t>     Pâleur, sueurs froides, crampes abdominales, tendance au collapsus</a:t>
            </a:r>
          </a:p>
        </p:txBody>
      </p:sp>
      <p:sp>
        <p:nvSpPr>
          <p:cNvPr id="93198" name="Text Box 6"/>
          <p:cNvSpPr txBox="1">
            <a:spLocks noChangeArrowheads="1"/>
          </p:cNvSpPr>
          <p:nvPr/>
        </p:nvSpPr>
        <p:spPr bwMode="auto">
          <a:xfrm>
            <a:off x="7522845" y="2331002"/>
            <a:ext cx="3585468" cy="711684"/>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err="1">
                <a:solidFill>
                  <a:srgbClr val="000099"/>
                </a:solidFill>
                <a:latin typeface="+mj-lt"/>
                <a:ea typeface="ＭＳ Ｐゴシック" panose="020B0600070205080204" pitchFamily="34" charset="-128"/>
              </a:rPr>
              <a:t>Aloe</a:t>
            </a:r>
            <a:r>
              <a:rPr lang="fr-FR" altLang="fr-FR" b="1" dirty="0">
                <a:solidFill>
                  <a:srgbClr val="000099"/>
                </a:solidFill>
                <a:latin typeface="+mj-lt"/>
                <a:ea typeface="ＭＳ Ｐゴシック" panose="020B0600070205080204" pitchFamily="34" charset="-128"/>
              </a:rPr>
              <a:t> 9 CH</a:t>
            </a:r>
          </a:p>
          <a:p>
            <a:pPr algn="r">
              <a:spcBef>
                <a:spcPts val="0"/>
              </a:spcBef>
              <a:defRPr/>
            </a:pPr>
            <a:r>
              <a:rPr lang="fr-FR" altLang="fr-FR" sz="1600" dirty="0">
                <a:solidFill>
                  <a:srgbClr val="000090"/>
                </a:solidFill>
                <a:latin typeface="+mj-lt"/>
              </a:rPr>
              <a:t>5 granules au rythme des diarrhées</a:t>
            </a:r>
            <a:endParaRPr lang="fr-FR" altLang="fr-FR" b="1" dirty="0">
              <a:solidFill>
                <a:srgbClr val="000099"/>
              </a:solidFill>
              <a:latin typeface="+mj-lt"/>
              <a:ea typeface="ＭＳ Ｐゴシック" panose="020B0600070205080204" pitchFamily="34" charset="-128"/>
            </a:endParaRPr>
          </a:p>
        </p:txBody>
      </p:sp>
      <p:sp>
        <p:nvSpPr>
          <p:cNvPr id="93199" name="Text Box 6"/>
          <p:cNvSpPr txBox="1">
            <a:spLocks noChangeArrowheads="1"/>
          </p:cNvSpPr>
          <p:nvPr/>
        </p:nvSpPr>
        <p:spPr bwMode="auto">
          <a:xfrm>
            <a:off x="7522845" y="4021138"/>
            <a:ext cx="3585468" cy="715657"/>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err="1">
                <a:solidFill>
                  <a:srgbClr val="000099"/>
                </a:solidFill>
                <a:latin typeface="+mj-lt"/>
                <a:ea typeface="ＭＳ Ｐゴシック" panose="020B0600070205080204" pitchFamily="34" charset="-128"/>
              </a:rPr>
              <a:t>Veratrum</a:t>
            </a:r>
            <a:r>
              <a:rPr lang="fr-FR" altLang="fr-FR" b="1" dirty="0">
                <a:solidFill>
                  <a:srgbClr val="000099"/>
                </a:solidFill>
                <a:latin typeface="+mj-lt"/>
                <a:ea typeface="ＭＳ Ｐゴシック" panose="020B0600070205080204" pitchFamily="34" charset="-128"/>
              </a:rPr>
              <a:t> album 15 CH</a:t>
            </a:r>
          </a:p>
          <a:p>
            <a:pPr algn="r">
              <a:lnSpc>
                <a:spcPct val="110000"/>
              </a:lnSpc>
              <a:spcBef>
                <a:spcPts val="0"/>
              </a:spcBef>
              <a:defRPr/>
            </a:pPr>
            <a:r>
              <a:rPr lang="fr-FR" altLang="fr-FR" sz="1600" dirty="0">
                <a:solidFill>
                  <a:srgbClr val="000090"/>
                </a:solidFill>
                <a:latin typeface="+mj-lt"/>
              </a:rPr>
              <a:t>5 granules au rythme des diarrhées</a:t>
            </a:r>
            <a:endParaRPr lang="fr-FR" altLang="fr-FR" b="1" dirty="0">
              <a:solidFill>
                <a:srgbClr val="000099"/>
              </a:solidFill>
              <a:latin typeface="+mj-lt"/>
              <a:ea typeface="ＭＳ Ｐゴシック" panose="020B0600070205080204" pitchFamily="34" charset="-128"/>
            </a:endParaRPr>
          </a:p>
        </p:txBody>
      </p:sp>
      <p:sp>
        <p:nvSpPr>
          <p:cNvPr id="9" name="ZoneTexte 8">
            <a:extLst>
              <a:ext uri="{FF2B5EF4-FFF2-40B4-BE49-F238E27FC236}">
                <a16:creationId xmlns:a16="http://schemas.microsoft.com/office/drawing/2014/main" id="{3237D622-ACFD-456A-BD3F-8DC35C50C0F1}"/>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0" name="Text Box 8">
            <a:extLst>
              <a:ext uri="{FF2B5EF4-FFF2-40B4-BE49-F238E27FC236}">
                <a16:creationId xmlns:a16="http://schemas.microsoft.com/office/drawing/2014/main" id="{B1666C0C-551B-4ADD-9C82-49FFFCA7C8BC}"/>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Troubles digestifs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1" name="Espace réservé du contenu 2">
            <a:extLst>
              <a:ext uri="{FF2B5EF4-FFF2-40B4-BE49-F238E27FC236}">
                <a16:creationId xmlns:a16="http://schemas.microsoft.com/office/drawing/2014/main" id="{80F582A9-1532-46E5-B6D1-5888053522B9}"/>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Diarrhées</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1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1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6" grpId="0"/>
      <p:bldP spid="93189" grpId="0"/>
      <p:bldP spid="93198" grpId="0" animBg="1"/>
      <p:bldP spid="9319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6"/>
          <p:cNvSpPr txBox="1">
            <a:spLocks noChangeArrowheads="1"/>
          </p:cNvSpPr>
          <p:nvPr/>
        </p:nvSpPr>
        <p:spPr bwMode="auto">
          <a:xfrm>
            <a:off x="7968209" y="3212976"/>
            <a:ext cx="3135342" cy="754249"/>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a:solidFill>
                  <a:srgbClr val="000099"/>
                </a:solidFill>
                <a:latin typeface="+mj-lt"/>
                <a:ea typeface="ＭＳ Ｐゴシック" panose="020B0600070205080204" pitchFamily="34" charset="-128"/>
              </a:rPr>
              <a:t>Alumina 5 CH</a:t>
            </a:r>
          </a:p>
          <a:p>
            <a:pPr algn="r">
              <a:spcBef>
                <a:spcPts val="300"/>
              </a:spcBef>
              <a:defRPr/>
            </a:pPr>
            <a:r>
              <a:rPr lang="fr-FR" altLang="fr-FR" sz="1600" dirty="0">
                <a:solidFill>
                  <a:srgbClr val="000090"/>
                </a:solidFill>
                <a:latin typeface="+mj-lt"/>
              </a:rPr>
              <a:t>5 granules 2 à 3 fois par jour</a:t>
            </a:r>
          </a:p>
        </p:txBody>
      </p:sp>
      <p:sp>
        <p:nvSpPr>
          <p:cNvPr id="20496" name="Text Box 16"/>
          <p:cNvSpPr txBox="1">
            <a:spLocks noChangeArrowheads="1"/>
          </p:cNvSpPr>
          <p:nvPr/>
        </p:nvSpPr>
        <p:spPr bwMode="auto">
          <a:xfrm>
            <a:off x="786149" y="3212976"/>
            <a:ext cx="5113337" cy="584200"/>
          </a:xfrm>
          <a:prstGeom prst="rect">
            <a:avLst/>
          </a:prstGeom>
          <a:noFill/>
          <a:ln>
            <a:noFill/>
          </a:ln>
        </p:spPr>
        <p:txBody>
          <a:bodyPr>
            <a:spAutoFit/>
          </a:bodyPr>
          <a:lstStyle>
            <a:lvl1pPr marL="177800" indent="-177800">
              <a:tabLst>
                <a:tab pos="0" algn="l"/>
              </a:tabLst>
              <a:defRPr>
                <a:solidFill>
                  <a:schemeClr val="tx1"/>
                </a:solidFill>
                <a:latin typeface="Arial" panose="020B0604020202020204" pitchFamily="34" charset="0"/>
                <a:cs typeface="Arial" panose="020B0604020202020204" pitchFamily="34" charset="0"/>
              </a:defRPr>
            </a:lvl1pPr>
            <a:lvl2pPr marL="742950" indent="-285750">
              <a:tabLst>
                <a:tab pos="0" algn="l"/>
              </a:tabLst>
              <a:defRPr>
                <a:solidFill>
                  <a:schemeClr val="tx1"/>
                </a:solidFill>
                <a:latin typeface="Arial" panose="020B0604020202020204" pitchFamily="34" charset="0"/>
                <a:cs typeface="Arial" panose="020B0604020202020204" pitchFamily="34" charset="0"/>
              </a:defRPr>
            </a:lvl2pPr>
            <a:lvl3pPr marL="1143000" indent="-228600">
              <a:tabLst>
                <a:tab pos="0" algn="l"/>
              </a:tabLst>
              <a:defRPr>
                <a:solidFill>
                  <a:schemeClr val="tx1"/>
                </a:solidFill>
                <a:latin typeface="Arial" panose="020B0604020202020204" pitchFamily="34" charset="0"/>
                <a:cs typeface="Arial" panose="020B0604020202020204" pitchFamily="34" charset="0"/>
              </a:defRPr>
            </a:lvl3pPr>
            <a:lvl4pPr marL="1600200" indent="-228600">
              <a:tabLst>
                <a:tab pos="0" algn="l"/>
              </a:tabLst>
              <a:defRPr>
                <a:solidFill>
                  <a:schemeClr val="tx1"/>
                </a:solidFill>
                <a:latin typeface="Arial" panose="020B0604020202020204" pitchFamily="34" charset="0"/>
                <a:cs typeface="Arial" panose="020B0604020202020204" pitchFamily="34" charset="0"/>
              </a:defRPr>
            </a:lvl4pPr>
            <a:lvl5pPr marL="2057400" indent="-228600">
              <a:tabLst>
                <a:tab pos="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0" algn="l"/>
              </a:tabLst>
              <a:defRPr>
                <a:solidFill>
                  <a:schemeClr val="tx1"/>
                </a:solidFill>
                <a:latin typeface="Arial" panose="020B0604020202020204" pitchFamily="34" charset="0"/>
                <a:cs typeface="Arial" panose="020B0604020202020204" pitchFamily="34" charset="0"/>
              </a:defRPr>
            </a:lvl9pPr>
          </a:lstStyle>
          <a:p>
            <a:pPr marL="285750" indent="-285750">
              <a:spcBef>
                <a:spcPct val="20000"/>
              </a:spcBef>
              <a:buClr>
                <a:srgbClr val="33CC33"/>
              </a:buClr>
              <a:buFontTx/>
              <a:buBlip>
                <a:blip r:embed="rId3"/>
              </a:buBlip>
              <a:defRPr/>
            </a:pPr>
            <a:r>
              <a:rPr lang="fr-FR" altLang="fr-FR" sz="1600" b="1" dirty="0">
                <a:solidFill>
                  <a:srgbClr val="000090"/>
                </a:solidFill>
                <a:latin typeface="+mj-lt"/>
              </a:rPr>
              <a:t>Constipation par inertie rectale</a:t>
            </a:r>
            <a:r>
              <a:rPr lang="fr-FR" altLang="fr-FR" sz="1600" dirty="0">
                <a:solidFill>
                  <a:srgbClr val="000090"/>
                </a:solidFill>
                <a:latin typeface="+mj-lt"/>
              </a:rPr>
              <a:t>, fissures anales, sécheresse des muqueuses</a:t>
            </a:r>
            <a:endParaRPr lang="fr-FR" altLang="fr-FR" sz="1600" dirty="0">
              <a:solidFill>
                <a:schemeClr val="accent2"/>
              </a:solidFill>
              <a:latin typeface="+mj-lt"/>
            </a:endParaRPr>
          </a:p>
        </p:txBody>
      </p:sp>
      <p:sp>
        <p:nvSpPr>
          <p:cNvPr id="94213" name="Espace réservé du contenu 2"/>
          <p:cNvSpPr>
            <a:spLocks/>
          </p:cNvSpPr>
          <p:nvPr/>
        </p:nvSpPr>
        <p:spPr bwMode="auto">
          <a:xfrm>
            <a:off x="786149" y="5271524"/>
            <a:ext cx="4908550" cy="1000883"/>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20000"/>
              </a:spcBef>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rPr>
              <a:t>Constipation, </a:t>
            </a:r>
            <a:r>
              <a:rPr lang="fr-FR" altLang="fr-FR" sz="1600" b="1" dirty="0">
                <a:solidFill>
                  <a:srgbClr val="000099"/>
                </a:solidFill>
                <a:latin typeface="+mj-lt"/>
                <a:ea typeface="ＭＳ Ｐゴシック" panose="020B0600070205080204" pitchFamily="34" charset="-128"/>
              </a:rPr>
              <a:t>petites selles dures</a:t>
            </a:r>
          </a:p>
          <a:p>
            <a:pPr marL="263525" lvl="4" indent="0">
              <a:spcBef>
                <a:spcPts val="384"/>
              </a:spcBef>
              <a:buClr>
                <a:srgbClr val="33CC33"/>
              </a:buClr>
              <a:defRPr/>
            </a:pPr>
            <a:r>
              <a:rPr lang="fr-FR" altLang="fr-FR" sz="1600" dirty="0">
                <a:solidFill>
                  <a:srgbClr val="000099"/>
                </a:solidFill>
                <a:latin typeface="+mj-lt"/>
                <a:ea typeface="ＭＳ Ｐゴシック" panose="020B0600070205080204" pitchFamily="34" charset="-128"/>
              </a:rPr>
              <a:t>Soif vive, sécheresse des muqueuses</a:t>
            </a:r>
          </a:p>
          <a:p>
            <a:pPr marL="263525" lvl="4" indent="0">
              <a:lnSpc>
                <a:spcPct val="110000"/>
              </a:lnSpc>
              <a:spcBef>
                <a:spcPts val="384"/>
              </a:spcBef>
              <a:buClr>
                <a:srgbClr val="33CC33"/>
              </a:buClr>
              <a:defRPr/>
            </a:pPr>
            <a:r>
              <a:rPr lang="fr-FR" altLang="fr-FR" sz="1600" dirty="0">
                <a:solidFill>
                  <a:srgbClr val="000099"/>
                </a:solidFill>
                <a:latin typeface="+mj-lt"/>
                <a:ea typeface="ＭＳ Ｐゴシック" panose="020B0600070205080204" pitchFamily="34" charset="-128"/>
              </a:rPr>
              <a:t>Dénutrition, déshydratation, dépression</a:t>
            </a:r>
          </a:p>
        </p:txBody>
      </p:sp>
      <p:sp>
        <p:nvSpPr>
          <p:cNvPr id="94214" name="Espace réservé du contenu 2"/>
          <p:cNvSpPr>
            <a:spLocks/>
          </p:cNvSpPr>
          <p:nvPr/>
        </p:nvSpPr>
        <p:spPr bwMode="auto">
          <a:xfrm>
            <a:off x="786149" y="2132856"/>
            <a:ext cx="532802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33CC33"/>
              </a:buClr>
              <a:buFontTx/>
              <a:buBlip>
                <a:blip r:embed="rId3"/>
              </a:buBlip>
            </a:pPr>
            <a:r>
              <a:rPr lang="fr-FR" altLang="fr-FR" sz="1600" b="1" dirty="0">
                <a:solidFill>
                  <a:srgbClr val="000090"/>
                </a:solidFill>
                <a:latin typeface="Arial" panose="020B0604020202020204" pitchFamily="34" charset="0"/>
              </a:rPr>
              <a:t>Constipation avec faux besoins d'aller à la selle,</a:t>
            </a:r>
          </a:p>
          <a:p>
            <a:pPr>
              <a:spcBef>
                <a:spcPct val="20000"/>
              </a:spcBef>
              <a:buClr>
                <a:srgbClr val="33CC33"/>
              </a:buClr>
            </a:pPr>
            <a:r>
              <a:rPr lang="fr-FR" altLang="fr-FR" sz="1600" dirty="0">
                <a:solidFill>
                  <a:srgbClr val="000090"/>
                </a:solidFill>
                <a:latin typeface="Arial" panose="020B0604020202020204" pitchFamily="34" charset="0"/>
              </a:rPr>
              <a:t>      Impression de selle incomplète</a:t>
            </a:r>
            <a:r>
              <a:rPr lang="fr-FR" altLang="fr-FR" dirty="0">
                <a:solidFill>
                  <a:schemeClr val="accent2"/>
                </a:solidFill>
                <a:latin typeface="Arial" panose="020B0604020202020204" pitchFamily="34" charset="0"/>
              </a:rPr>
              <a:t> </a:t>
            </a:r>
          </a:p>
        </p:txBody>
      </p:sp>
      <p:sp>
        <p:nvSpPr>
          <p:cNvPr id="94215" name="Text Box 6"/>
          <p:cNvSpPr txBox="1">
            <a:spLocks noChangeArrowheads="1"/>
          </p:cNvSpPr>
          <p:nvPr/>
        </p:nvSpPr>
        <p:spPr bwMode="auto">
          <a:xfrm>
            <a:off x="7968208" y="5373216"/>
            <a:ext cx="3144974" cy="754249"/>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a:solidFill>
                  <a:srgbClr val="000099"/>
                </a:solidFill>
                <a:latin typeface="+mj-lt"/>
                <a:ea typeface="ＭＳ Ｐゴシック" panose="020B0600070205080204" pitchFamily="34" charset="-128"/>
              </a:rPr>
              <a:t>Natrum </a:t>
            </a:r>
            <a:r>
              <a:rPr lang="fr-FR" altLang="fr-FR" b="1" dirty="0" err="1">
                <a:solidFill>
                  <a:srgbClr val="000099"/>
                </a:solidFill>
                <a:latin typeface="+mj-lt"/>
                <a:ea typeface="ＭＳ Ｐゴシック" panose="020B0600070205080204" pitchFamily="34" charset="-128"/>
              </a:rPr>
              <a:t>muriaticum</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9"/>
                </a:solidFill>
                <a:latin typeface="+mj-lt"/>
                <a:ea typeface="ＭＳ Ｐゴシック" panose="020B0600070205080204" pitchFamily="34" charset="-128"/>
              </a:rPr>
              <a:t>5 granules matin et soir</a:t>
            </a:r>
          </a:p>
        </p:txBody>
      </p:sp>
      <p:sp>
        <p:nvSpPr>
          <p:cNvPr id="94216" name="Text Box 6"/>
          <p:cNvSpPr txBox="1">
            <a:spLocks noChangeArrowheads="1"/>
          </p:cNvSpPr>
          <p:nvPr/>
        </p:nvSpPr>
        <p:spPr bwMode="auto">
          <a:xfrm>
            <a:off x="7968208" y="4293096"/>
            <a:ext cx="3140105" cy="752475"/>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a:solidFill>
                  <a:srgbClr val="000099"/>
                </a:solidFill>
                <a:latin typeface="+mj-lt"/>
                <a:ea typeface="ＭＳ Ｐゴシック" panose="020B0600070205080204" pitchFamily="34" charset="-128"/>
              </a:rPr>
              <a:t>Opium 5 CH</a:t>
            </a:r>
          </a:p>
          <a:p>
            <a:pPr algn="r">
              <a:spcBef>
                <a:spcPts val="300"/>
              </a:spcBef>
              <a:defRPr/>
            </a:pPr>
            <a:r>
              <a:rPr lang="fr-FR" altLang="fr-FR" sz="1600" dirty="0">
                <a:solidFill>
                  <a:srgbClr val="000090"/>
                </a:solidFill>
                <a:latin typeface="+mj-lt"/>
              </a:rPr>
              <a:t>5 granules 2 à 3 fois par jour</a:t>
            </a:r>
          </a:p>
        </p:txBody>
      </p:sp>
      <p:sp>
        <p:nvSpPr>
          <p:cNvPr id="94218" name="Espace réservé du contenu 2"/>
          <p:cNvSpPr>
            <a:spLocks/>
          </p:cNvSpPr>
          <p:nvPr/>
        </p:nvSpPr>
        <p:spPr bwMode="auto">
          <a:xfrm>
            <a:off x="786149" y="4198732"/>
            <a:ext cx="5689600" cy="935038"/>
          </a:xfrm>
          <a:prstGeom prst="rect">
            <a:avLst/>
          </a:prstGeom>
          <a:noFill/>
          <a:ln>
            <a:noFill/>
          </a:ln>
        </p:spPr>
        <p:txBody>
          <a:bodyPr/>
          <a:lstStyle>
            <a:lvl1pPr marL="177800" indent="-177800">
              <a:defRPr>
                <a:solidFill>
                  <a:schemeClr val="tx1"/>
                </a:solidFill>
                <a:latin typeface="Arial" panose="020B0604020202020204" pitchFamily="34" charset="0"/>
                <a:cs typeface="Arial" panose="020B0604020202020204" pitchFamily="34" charset="0"/>
              </a:defRPr>
            </a:lvl1pPr>
            <a:lvl2pPr marL="820738" indent="-285750">
              <a:defRPr>
                <a:solidFill>
                  <a:schemeClr val="tx1"/>
                </a:solidFill>
                <a:latin typeface="Arial" panose="020B0604020202020204" pitchFamily="34" charset="0"/>
                <a:cs typeface="Arial" panose="020B0604020202020204" pitchFamily="34" charset="0"/>
              </a:defRPr>
            </a:lvl2pPr>
            <a:lvl3pPr marL="1228725" indent="-228600">
              <a:defRPr>
                <a:solidFill>
                  <a:schemeClr val="tx1"/>
                </a:solidFill>
                <a:latin typeface="Arial" panose="020B0604020202020204" pitchFamily="34" charset="0"/>
                <a:cs typeface="Arial" panose="020B0604020202020204" pitchFamily="34" charset="0"/>
              </a:defRPr>
            </a:lvl3pPr>
            <a:lvl4pPr marL="1636713"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lnSpc>
                <a:spcPct val="110000"/>
              </a:lnSpc>
              <a:spcBef>
                <a:spcPct val="20000"/>
              </a:spcBef>
              <a:buClr>
                <a:srgbClr val="33CC33"/>
              </a:buClr>
              <a:buFontTx/>
              <a:buBlip>
                <a:blip r:embed="rId3"/>
              </a:buBlip>
              <a:defRPr/>
            </a:pPr>
            <a:r>
              <a:rPr lang="fr-FR" altLang="fr-FR" sz="1600" b="1" dirty="0">
                <a:solidFill>
                  <a:srgbClr val="000090"/>
                </a:solidFill>
                <a:latin typeface="+mj-lt"/>
              </a:rPr>
              <a:t>Parésie intestinale</a:t>
            </a:r>
            <a:r>
              <a:rPr lang="fr-FR" altLang="fr-FR" sz="1600" dirty="0">
                <a:solidFill>
                  <a:srgbClr val="000090"/>
                </a:solidFill>
                <a:latin typeface="+mj-lt"/>
              </a:rPr>
              <a:t> suscitant une</a:t>
            </a:r>
            <a:r>
              <a:rPr lang="fr-FR" altLang="fr-FR" sz="1600" b="1" dirty="0">
                <a:solidFill>
                  <a:srgbClr val="000090"/>
                </a:solidFill>
                <a:latin typeface="+mj-lt"/>
              </a:rPr>
              <a:t> constipation sans aucun besoin</a:t>
            </a:r>
            <a:r>
              <a:rPr lang="fr-FR" altLang="fr-FR" sz="1600" dirty="0">
                <a:solidFill>
                  <a:srgbClr val="000090"/>
                </a:solidFill>
                <a:latin typeface="+mj-lt"/>
              </a:rPr>
              <a:t>, une inertie rectale</a:t>
            </a:r>
          </a:p>
        </p:txBody>
      </p:sp>
      <p:sp>
        <p:nvSpPr>
          <p:cNvPr id="94219" name="Text Box 6"/>
          <p:cNvSpPr txBox="1">
            <a:spLocks noChangeArrowheads="1"/>
          </p:cNvSpPr>
          <p:nvPr/>
        </p:nvSpPr>
        <p:spPr bwMode="auto">
          <a:xfrm>
            <a:off x="7968208" y="2064635"/>
            <a:ext cx="3140105" cy="78830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spcBef>
                <a:spcPct val="20000"/>
              </a:spcBef>
              <a:defRPr/>
            </a:pPr>
            <a:r>
              <a:rPr lang="fr-FR" altLang="fr-FR" b="1" dirty="0" err="1">
                <a:solidFill>
                  <a:srgbClr val="000099"/>
                </a:solidFill>
                <a:latin typeface="+mj-lt"/>
                <a:ea typeface="ＭＳ Ｐゴシック" panose="020B0600070205080204" pitchFamily="34" charset="-128"/>
              </a:rPr>
              <a:t>Nux</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vomica</a:t>
            </a:r>
            <a:r>
              <a:rPr lang="fr-FR" altLang="fr-FR" b="1" dirty="0">
                <a:solidFill>
                  <a:srgbClr val="000099"/>
                </a:solidFill>
                <a:latin typeface="+mj-lt"/>
                <a:ea typeface="ＭＳ Ｐゴシック" panose="020B0600070205080204" pitchFamily="34" charset="-128"/>
              </a:rPr>
              <a:t> 5 CH</a:t>
            </a:r>
          </a:p>
          <a:p>
            <a:pPr algn="r">
              <a:spcBef>
                <a:spcPts val="300"/>
              </a:spcBef>
              <a:defRPr/>
            </a:pPr>
            <a:r>
              <a:rPr lang="fr-FR" altLang="fr-FR" sz="1600" dirty="0">
                <a:solidFill>
                  <a:srgbClr val="000090"/>
                </a:solidFill>
                <a:latin typeface="+mj-lt"/>
              </a:rPr>
              <a:t>5</a:t>
            </a:r>
            <a:r>
              <a:rPr lang="fr-FR" altLang="fr-FR" dirty="0">
                <a:solidFill>
                  <a:schemeClr val="accent2"/>
                </a:solidFill>
                <a:latin typeface="+mj-lt"/>
              </a:rPr>
              <a:t> </a:t>
            </a:r>
            <a:r>
              <a:rPr lang="fr-FR" altLang="fr-FR" sz="1600" dirty="0">
                <a:solidFill>
                  <a:srgbClr val="000090"/>
                </a:solidFill>
                <a:latin typeface="+mj-lt"/>
              </a:rPr>
              <a:t>granules 2 à 3 fois par jour</a:t>
            </a:r>
          </a:p>
        </p:txBody>
      </p:sp>
      <p:sp>
        <p:nvSpPr>
          <p:cNvPr id="13" name="ZoneTexte 12">
            <a:extLst>
              <a:ext uri="{FF2B5EF4-FFF2-40B4-BE49-F238E27FC236}">
                <a16:creationId xmlns:a16="http://schemas.microsoft.com/office/drawing/2014/main" id="{32408202-0CAC-47FD-BC64-1744E2EEE159}"/>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4" name="Text Box 8">
            <a:extLst>
              <a:ext uri="{FF2B5EF4-FFF2-40B4-BE49-F238E27FC236}">
                <a16:creationId xmlns:a16="http://schemas.microsoft.com/office/drawing/2014/main" id="{45920643-BBDF-415D-9306-D0D2A9248DF2}"/>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Troubles digestifs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6" name="Espace réservé du contenu 2">
            <a:extLst>
              <a:ext uri="{FF2B5EF4-FFF2-40B4-BE49-F238E27FC236}">
                <a16:creationId xmlns:a16="http://schemas.microsoft.com/office/drawing/2014/main" id="{2BE9528C-9C23-42E1-982D-DFFC75F6E4C9}"/>
              </a:ext>
            </a:extLst>
          </p:cNvPr>
          <p:cNvSpPr txBox="1">
            <a:spLocks/>
          </p:cNvSpPr>
          <p:nvPr/>
        </p:nvSpPr>
        <p:spPr>
          <a:xfrm>
            <a:off x="276225" y="1556792"/>
            <a:ext cx="5276850" cy="627063"/>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fontAlgn="auto">
              <a:spcBef>
                <a:spcPts val="0"/>
              </a:spcBef>
              <a:spcAft>
                <a:spcPts val="0"/>
              </a:spcAft>
              <a:buFont typeface="Wingdings" panose="05000000000000000000" pitchFamily="2" charset="2"/>
              <a:buChar char="v"/>
              <a:defRPr/>
            </a:pPr>
            <a:r>
              <a:rPr lang="fr-FR" sz="2000" b="1" u="sng" dirty="0">
                <a:solidFill>
                  <a:srgbClr val="000099"/>
                </a:solidFill>
                <a:cs typeface="Arial" panose="020B0604020202020204" pitchFamily="34" charset="0"/>
              </a:rPr>
              <a:t>Constipation</a:t>
            </a:r>
          </a:p>
          <a:p>
            <a:pPr marL="0" indent="0" defTabSz="914377" fontAlgn="auto">
              <a:spcBef>
                <a:spcPts val="0"/>
              </a:spcBef>
              <a:spcAft>
                <a:spcPts val="0"/>
              </a:spcAft>
              <a:buFontTx/>
              <a:buNone/>
              <a:defRPr/>
            </a:pPr>
            <a:endParaRPr lang="fr-FR"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2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2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2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2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4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nimBg="1"/>
      <p:bldP spid="20496" grpId="0"/>
      <p:bldP spid="94213" grpId="0"/>
      <p:bldP spid="94214" grpId="0"/>
      <p:bldP spid="94215" grpId="0" animBg="1"/>
      <p:bldP spid="94216" grpId="0" animBg="1"/>
      <p:bldP spid="94218" grpId="0"/>
      <p:bldP spid="942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6" descr="categor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642" y="1801031"/>
            <a:ext cx="2567558" cy="193004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2514" name="Picture 8" descr="catego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8480" y="1801032"/>
            <a:ext cx="2629557" cy="189500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2515" name="Picture 10" descr="category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7667" y="4333446"/>
            <a:ext cx="2629557" cy="197587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2516" name="Picture 12" descr="category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8240" y="4333446"/>
            <a:ext cx="2628210" cy="197452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2717" name="Rectangle 13"/>
          <p:cNvSpPr>
            <a:spLocks noChangeArrowheads="1"/>
          </p:cNvSpPr>
          <p:nvPr/>
        </p:nvSpPr>
        <p:spPr bwMode="auto">
          <a:xfrm>
            <a:off x="3648075" y="3749030"/>
            <a:ext cx="1138238" cy="400050"/>
          </a:xfrm>
          <a:prstGeom prst="rect">
            <a:avLst/>
          </a:prstGeom>
          <a:noFill/>
          <a:ln>
            <a:noFill/>
          </a:ln>
          <a:effectLst/>
        </p:spPr>
        <p:txBody>
          <a:bodyPr wrap="none">
            <a:spAutoFit/>
          </a:bodyPr>
          <a:lstStyle/>
          <a:p>
            <a:pPr>
              <a:defRPr/>
            </a:pPr>
            <a:r>
              <a:rPr lang="fr-FR" altLang="ja-JP" sz="2000" b="1" u="sng" dirty="0">
                <a:solidFill>
                  <a:srgbClr val="000099"/>
                </a:solidFill>
                <a:latin typeface="+mj-lt"/>
                <a:ea typeface="ＭＳ Ｐゴシック" panose="020B0600070205080204" pitchFamily="34" charset="-128"/>
                <a:cs typeface="Tahoma" panose="020B0604030504040204" pitchFamily="34" charset="0"/>
              </a:rPr>
              <a:t>Grade 1</a:t>
            </a:r>
            <a:endParaRPr lang="fr-FR" altLang="fr-FR" sz="2000" b="1" u="sng" dirty="0">
              <a:solidFill>
                <a:srgbClr val="000099"/>
              </a:solidFill>
              <a:latin typeface="+mj-lt"/>
              <a:ea typeface="ＭＳ Ｐゴシック" panose="020B0600070205080204" pitchFamily="34" charset="-128"/>
              <a:cs typeface="Tahoma" panose="020B0604030504040204" pitchFamily="34" charset="0"/>
            </a:endParaRPr>
          </a:p>
        </p:txBody>
      </p:sp>
      <p:sp>
        <p:nvSpPr>
          <p:cNvPr id="72718" name="Rectangle 14"/>
          <p:cNvSpPr>
            <a:spLocks noChangeArrowheads="1"/>
          </p:cNvSpPr>
          <p:nvPr/>
        </p:nvSpPr>
        <p:spPr bwMode="auto">
          <a:xfrm>
            <a:off x="7824788" y="3749030"/>
            <a:ext cx="1138237" cy="400050"/>
          </a:xfrm>
          <a:prstGeom prst="rect">
            <a:avLst/>
          </a:prstGeom>
          <a:noFill/>
          <a:ln>
            <a:noFill/>
          </a:ln>
          <a:effectLst/>
        </p:spPr>
        <p:txBody>
          <a:bodyPr wrap="none">
            <a:spAutoFit/>
          </a:bodyPr>
          <a:lstStyle/>
          <a:p>
            <a:pPr>
              <a:defRPr/>
            </a:pPr>
            <a:r>
              <a:rPr lang="fr-FR" altLang="ja-JP" sz="2000" b="1" u="sng" dirty="0">
                <a:solidFill>
                  <a:srgbClr val="000099"/>
                </a:solidFill>
                <a:latin typeface="+mj-lt"/>
                <a:ea typeface="ＭＳ Ｐゴシック" panose="020B0600070205080204" pitchFamily="34" charset="-128"/>
                <a:cs typeface="Tahoma" panose="020B0604030504040204" pitchFamily="34" charset="0"/>
              </a:rPr>
              <a:t>Grade 2</a:t>
            </a:r>
            <a:endParaRPr lang="fr-FR" altLang="fr-FR" sz="2000" b="1" u="sng" dirty="0">
              <a:solidFill>
                <a:srgbClr val="000099"/>
              </a:solidFill>
              <a:latin typeface="+mj-lt"/>
              <a:ea typeface="ＭＳ Ｐゴシック" panose="020B0600070205080204" pitchFamily="34" charset="-128"/>
              <a:cs typeface="Tahoma" panose="020B0604030504040204" pitchFamily="34" charset="0"/>
            </a:endParaRPr>
          </a:p>
        </p:txBody>
      </p:sp>
      <p:sp>
        <p:nvSpPr>
          <p:cNvPr id="72719" name="Rectangle 15"/>
          <p:cNvSpPr>
            <a:spLocks noChangeArrowheads="1"/>
          </p:cNvSpPr>
          <p:nvPr/>
        </p:nvSpPr>
        <p:spPr bwMode="auto">
          <a:xfrm>
            <a:off x="7751763" y="6382122"/>
            <a:ext cx="1138237" cy="400050"/>
          </a:xfrm>
          <a:prstGeom prst="rect">
            <a:avLst/>
          </a:prstGeom>
          <a:noFill/>
          <a:ln>
            <a:noFill/>
          </a:ln>
          <a:effectLst/>
        </p:spPr>
        <p:txBody>
          <a:bodyPr wrap="none">
            <a:spAutoFit/>
          </a:bodyPr>
          <a:lstStyle/>
          <a:p>
            <a:pPr>
              <a:defRPr/>
            </a:pPr>
            <a:r>
              <a:rPr lang="fr-FR" altLang="ja-JP" sz="2000" b="1" u="sng" dirty="0">
                <a:solidFill>
                  <a:srgbClr val="000099"/>
                </a:solidFill>
                <a:latin typeface="+mj-lt"/>
                <a:ea typeface="ＭＳ Ｐゴシック" panose="020B0600070205080204" pitchFamily="34" charset="-128"/>
                <a:cs typeface="Tahoma" panose="020B0604030504040204" pitchFamily="34" charset="0"/>
              </a:rPr>
              <a:t>Grade 4</a:t>
            </a:r>
            <a:endParaRPr lang="fr-FR" altLang="fr-FR" sz="2000" b="1" u="sng" dirty="0">
              <a:solidFill>
                <a:srgbClr val="000099"/>
              </a:solidFill>
              <a:latin typeface="+mj-lt"/>
              <a:ea typeface="ＭＳ Ｐゴシック" panose="020B0600070205080204" pitchFamily="34" charset="-128"/>
              <a:cs typeface="Tahoma" panose="020B0604030504040204" pitchFamily="34" charset="0"/>
            </a:endParaRPr>
          </a:p>
        </p:txBody>
      </p:sp>
      <p:sp>
        <p:nvSpPr>
          <p:cNvPr id="72720" name="Rectangle 16"/>
          <p:cNvSpPr>
            <a:spLocks noChangeArrowheads="1"/>
          </p:cNvSpPr>
          <p:nvPr/>
        </p:nvSpPr>
        <p:spPr bwMode="auto">
          <a:xfrm>
            <a:off x="3719513" y="6382122"/>
            <a:ext cx="1138237" cy="400050"/>
          </a:xfrm>
          <a:prstGeom prst="rect">
            <a:avLst/>
          </a:prstGeom>
          <a:noFill/>
          <a:ln>
            <a:noFill/>
          </a:ln>
          <a:effectLst/>
        </p:spPr>
        <p:txBody>
          <a:bodyPr wrap="none">
            <a:spAutoFit/>
          </a:bodyPr>
          <a:lstStyle/>
          <a:p>
            <a:pPr>
              <a:defRPr/>
            </a:pPr>
            <a:r>
              <a:rPr lang="fr-FR" altLang="ja-JP" sz="2000" b="1" u="sng" dirty="0">
                <a:solidFill>
                  <a:srgbClr val="000099"/>
                </a:solidFill>
                <a:latin typeface="+mj-lt"/>
                <a:ea typeface="ＭＳ Ｐゴシック" panose="020B0600070205080204" pitchFamily="34" charset="-128"/>
                <a:cs typeface="Tahoma" panose="020B0604030504040204" pitchFamily="34" charset="0"/>
              </a:rPr>
              <a:t>Grade 3</a:t>
            </a:r>
            <a:endParaRPr lang="fr-FR" altLang="fr-FR" sz="2000" b="1" u="sng" dirty="0">
              <a:solidFill>
                <a:srgbClr val="000099"/>
              </a:solidFill>
              <a:latin typeface="+mj-lt"/>
              <a:ea typeface="ＭＳ Ｐゴシック" panose="020B0600070205080204" pitchFamily="34" charset="-128"/>
              <a:cs typeface="Tahoma" panose="020B0604030504040204" pitchFamily="34" charset="0"/>
            </a:endParaRPr>
          </a:p>
        </p:txBody>
      </p:sp>
      <p:sp>
        <p:nvSpPr>
          <p:cNvPr id="11" name="ZoneTexte 10">
            <a:extLst>
              <a:ext uri="{FF2B5EF4-FFF2-40B4-BE49-F238E27FC236}">
                <a16:creationId xmlns:a16="http://schemas.microsoft.com/office/drawing/2014/main" id="{F7B3BCE5-34B2-441E-8CA1-64D5D77001C6}"/>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2" name="Text Box 8">
            <a:extLst>
              <a:ext uri="{FF2B5EF4-FFF2-40B4-BE49-F238E27FC236}">
                <a16:creationId xmlns:a16="http://schemas.microsoft.com/office/drawing/2014/main" id="{17BC7BD4-D715-4BCB-8987-35C554EA14AB}"/>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Mucites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3" name="Text Box 5">
            <a:extLst>
              <a:ext uri="{FF2B5EF4-FFF2-40B4-BE49-F238E27FC236}">
                <a16:creationId xmlns:a16="http://schemas.microsoft.com/office/drawing/2014/main" id="{50841768-505B-44D1-B163-95C75DDF59DD}"/>
              </a:ext>
            </a:extLst>
          </p:cNvPr>
          <p:cNvSpPr txBox="1">
            <a:spLocks noChangeArrowheads="1"/>
          </p:cNvSpPr>
          <p:nvPr/>
        </p:nvSpPr>
        <p:spPr bwMode="auto">
          <a:xfrm>
            <a:off x="911225" y="1376772"/>
            <a:ext cx="8604250" cy="396875"/>
          </a:xfrm>
          <a:prstGeom prst="rect">
            <a:avLst/>
          </a:prstGeom>
          <a:noFill/>
          <a:ln>
            <a:noFill/>
          </a:ln>
        </p:spPr>
        <p:txBody>
          <a:bodyPr>
            <a:spAutoFit/>
          </a:bodyPr>
          <a:lstStyle>
            <a:lvl1pPr marL="355600" indent="-355600">
              <a:defRPr>
                <a:solidFill>
                  <a:schemeClr val="tx1"/>
                </a:solidFill>
                <a:latin typeface="Arial" panose="020B0604020202020204" pitchFamily="34" charset="0"/>
                <a:cs typeface="Arial" panose="020B0604020202020204" pitchFamily="34" charset="0"/>
              </a:defRPr>
            </a:lvl1pPr>
            <a:lvl2pPr marL="820738" indent="-285750">
              <a:defRPr>
                <a:solidFill>
                  <a:schemeClr val="tx1"/>
                </a:solidFill>
                <a:latin typeface="Arial" panose="020B0604020202020204" pitchFamily="34" charset="0"/>
                <a:cs typeface="Arial" panose="020B0604020202020204" pitchFamily="34" charset="0"/>
              </a:defRPr>
            </a:lvl2pPr>
            <a:lvl3pPr marL="1228725" indent="-228600">
              <a:defRPr>
                <a:solidFill>
                  <a:schemeClr val="tx1"/>
                </a:solidFill>
                <a:latin typeface="Arial" panose="020B0604020202020204" pitchFamily="34" charset="0"/>
                <a:cs typeface="Arial" panose="020B0604020202020204" pitchFamily="34" charset="0"/>
              </a:defRPr>
            </a:lvl3pPr>
            <a:lvl4pPr marL="1636713"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defRPr/>
            </a:pPr>
            <a:r>
              <a:rPr lang="en-US" altLang="ja-JP" sz="2000" dirty="0">
                <a:solidFill>
                  <a:srgbClr val="95C41D"/>
                </a:solidFill>
                <a:latin typeface="+mj-lt"/>
                <a:ea typeface="ＭＳ Ｐゴシック" panose="020B0600070205080204" pitchFamily="34" charset="-128"/>
                <a:cs typeface="Tahoma" panose="020B0604030504040204" pitchFamily="34" charset="0"/>
                <a:sym typeface="Wingdings" panose="05000000000000000000" pitchFamily="2" charset="2"/>
              </a:rPr>
              <a:t></a:t>
            </a:r>
            <a:r>
              <a:rPr lang="en-US" altLang="ja-JP" sz="2000" dirty="0">
                <a:solidFill>
                  <a:schemeClr val="accent2"/>
                </a:solidFill>
                <a:latin typeface="+mj-lt"/>
                <a:ea typeface="ＭＳ Ｐゴシック" panose="020B0600070205080204" pitchFamily="34" charset="-128"/>
                <a:cs typeface="Tahoma" panose="020B0604030504040204" pitchFamily="34" charset="0"/>
                <a:sym typeface="Wingdings" panose="05000000000000000000" pitchFamily="2" charset="2"/>
              </a:rPr>
              <a:t> </a:t>
            </a:r>
            <a:r>
              <a:rPr lang="fr-FR" altLang="ja-JP" sz="2000" b="1" dirty="0">
                <a:solidFill>
                  <a:srgbClr val="000099"/>
                </a:solidFill>
                <a:latin typeface="+mj-lt"/>
                <a:ea typeface="ＭＳ Ｐゴシック" panose="020B0600070205080204" pitchFamily="34" charset="-128"/>
                <a:cs typeface="Tahoma" panose="020B0604030504040204" pitchFamily="34" charset="0"/>
              </a:rPr>
              <a:t>Inflammation des muqueuses</a:t>
            </a:r>
            <a:r>
              <a:rPr lang="fr-FR" altLang="ja-JP" sz="2000" dirty="0">
                <a:solidFill>
                  <a:srgbClr val="000099"/>
                </a:solidFill>
                <a:latin typeface="+mj-lt"/>
                <a:ea typeface="ＭＳ Ｐゴシック" panose="020B0600070205080204" pitchFamily="34" charset="-128"/>
                <a:cs typeface="Tahoma" panose="020B0604030504040204" pitchFamily="34" charset="0"/>
              </a:rPr>
              <a:t> de la bouche ou du système digestif</a:t>
            </a:r>
            <a:endParaRPr lang="fr-FR" altLang="fr-FR" sz="2000" dirty="0">
              <a:solidFill>
                <a:srgbClr val="000099"/>
              </a:solidFill>
              <a:latin typeface="+mj-lt"/>
              <a:ea typeface="ＭＳ Ｐゴシック" panose="020B0600070205080204" pitchFamily="34" charset="-128"/>
              <a:cs typeface="Tahoma" panose="020B060403050404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9"/>
          <p:cNvSpPr>
            <a:spLocks noChangeArrowheads="1"/>
          </p:cNvSpPr>
          <p:nvPr/>
        </p:nvSpPr>
        <p:spPr bwMode="auto">
          <a:xfrm>
            <a:off x="7680175" y="3088952"/>
            <a:ext cx="3428137" cy="700088"/>
          </a:xfrm>
          <a:prstGeom prst="roundRect">
            <a:avLst/>
          </a:prstGeom>
          <a:noFill/>
          <a:ln w="9525">
            <a:solidFill>
              <a:srgbClr val="92D05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defRPr/>
            </a:pPr>
            <a:r>
              <a:rPr lang="fr-FR" altLang="fr-FR" b="1" dirty="0">
                <a:solidFill>
                  <a:srgbClr val="000099"/>
                </a:solidFill>
                <a:latin typeface="+mj-lt"/>
                <a:ea typeface="ＭＳ Ｐゴシック" panose="020B0600070205080204" pitchFamily="34" charset="-128"/>
              </a:rPr>
              <a:t>Kalium </a:t>
            </a:r>
            <a:r>
              <a:rPr lang="fr-FR" altLang="fr-FR" b="1" dirty="0" err="1">
                <a:solidFill>
                  <a:srgbClr val="000099"/>
                </a:solidFill>
                <a:latin typeface="+mj-lt"/>
                <a:ea typeface="ＭＳ Ｐゴシック" panose="020B0600070205080204" pitchFamily="34" charset="-128"/>
              </a:rPr>
              <a:t>bichromicum</a:t>
            </a:r>
            <a:r>
              <a:rPr lang="fr-FR" altLang="fr-FR" b="1" dirty="0">
                <a:solidFill>
                  <a:srgbClr val="000099"/>
                </a:solidFill>
                <a:latin typeface="+mj-lt"/>
                <a:ea typeface="ＭＳ Ｐゴシック" panose="020B0600070205080204" pitchFamily="34" charset="-128"/>
              </a:rPr>
              <a:t> 9 CH</a:t>
            </a:r>
          </a:p>
          <a:p>
            <a:pPr algn="r" eaLnBrk="0" hangingPunct="0">
              <a:spcBef>
                <a:spcPts val="300"/>
              </a:spcBef>
              <a:defRPr/>
            </a:pPr>
            <a:r>
              <a:rPr lang="fr-FR" altLang="fr-FR" sz="1600" dirty="0">
                <a:solidFill>
                  <a:srgbClr val="000099"/>
                </a:solidFill>
                <a:ea typeface="ＭＳ Ｐゴシック" panose="020B0600070205080204" pitchFamily="34" charset="-128"/>
              </a:rPr>
              <a:t>5 granules 3 fois par jour</a:t>
            </a:r>
          </a:p>
        </p:txBody>
      </p:sp>
      <p:sp>
        <p:nvSpPr>
          <p:cNvPr id="26629" name="Rectangle 10"/>
          <p:cNvSpPr>
            <a:spLocks noChangeArrowheads="1"/>
          </p:cNvSpPr>
          <p:nvPr/>
        </p:nvSpPr>
        <p:spPr bwMode="auto">
          <a:xfrm>
            <a:off x="7680176" y="1996133"/>
            <a:ext cx="3428138" cy="712787"/>
          </a:xfrm>
          <a:prstGeom prst="roundRect">
            <a:avLst/>
          </a:prstGeom>
          <a:noFill/>
          <a:ln w="9525">
            <a:solidFill>
              <a:srgbClr val="92D05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10000"/>
              </a:lnSpc>
              <a:defRPr/>
            </a:pPr>
            <a:r>
              <a:rPr lang="fr-FR" altLang="fr-FR" b="1" dirty="0" err="1">
                <a:solidFill>
                  <a:srgbClr val="000099"/>
                </a:solidFill>
                <a:latin typeface="+mj-lt"/>
                <a:ea typeface="ＭＳ Ｐゴシック" panose="020B0600070205080204" pitchFamily="34" charset="-128"/>
              </a:rPr>
              <a:t>Mercurius</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corrosivus</a:t>
            </a:r>
            <a:r>
              <a:rPr lang="fr-FR" altLang="fr-FR" b="1" dirty="0">
                <a:solidFill>
                  <a:srgbClr val="000099"/>
                </a:solidFill>
                <a:latin typeface="+mj-lt"/>
                <a:ea typeface="ＭＳ Ｐゴシック" panose="020B0600070205080204" pitchFamily="34" charset="-128"/>
              </a:rPr>
              <a:t> 9 CH</a:t>
            </a:r>
          </a:p>
          <a:p>
            <a:pPr algn="r">
              <a:spcBef>
                <a:spcPts val="300"/>
              </a:spcBef>
              <a:defRPr/>
            </a:pPr>
            <a:r>
              <a:rPr lang="fr-FR" altLang="fr-FR" sz="1600" dirty="0">
                <a:solidFill>
                  <a:srgbClr val="000099"/>
                </a:solidFill>
                <a:ea typeface="ＭＳ Ｐゴシック" panose="020B0600070205080204" pitchFamily="34" charset="-128"/>
              </a:rPr>
              <a:t>5 granules 3 fois par jour</a:t>
            </a:r>
          </a:p>
          <a:p>
            <a:pPr algn="r">
              <a:lnSpc>
                <a:spcPct val="110000"/>
              </a:lnSpc>
              <a:defRPr/>
            </a:pPr>
            <a:endParaRPr lang="fr-FR" altLang="fr-FR" b="1" dirty="0">
              <a:solidFill>
                <a:srgbClr val="000099"/>
              </a:solidFill>
              <a:latin typeface="+mj-lt"/>
              <a:ea typeface="ＭＳ Ｐゴシック" panose="020B0600070205080204" pitchFamily="34" charset="-128"/>
            </a:endParaRPr>
          </a:p>
        </p:txBody>
      </p:sp>
      <p:sp>
        <p:nvSpPr>
          <p:cNvPr id="26630" name="Rectangle 11"/>
          <p:cNvSpPr>
            <a:spLocks noChangeArrowheads="1"/>
          </p:cNvSpPr>
          <p:nvPr/>
        </p:nvSpPr>
        <p:spPr bwMode="auto">
          <a:xfrm>
            <a:off x="7680175" y="4188123"/>
            <a:ext cx="3428138" cy="681037"/>
          </a:xfrm>
          <a:prstGeom prst="roundRect">
            <a:avLst/>
          </a:prstGeom>
          <a:noFill/>
          <a:ln w="9525">
            <a:solidFill>
              <a:srgbClr val="92D05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r">
              <a:spcBef>
                <a:spcPct val="40000"/>
              </a:spcBef>
              <a:buFont typeface="Arial" panose="020B0604020202020204" pitchFamily="34" charset="0"/>
              <a:buNone/>
              <a:defRPr/>
            </a:pPr>
            <a:r>
              <a:rPr lang="fr-FR" altLang="fr-FR" b="1" dirty="0" err="1">
                <a:solidFill>
                  <a:srgbClr val="000099"/>
                </a:solidFill>
                <a:latin typeface="+mj-lt"/>
                <a:ea typeface="ＭＳ Ｐゴシック" panose="020B0600070205080204" pitchFamily="34" charset="-128"/>
              </a:rPr>
              <a:t>Sulfuricum</a:t>
            </a:r>
            <a:r>
              <a:rPr lang="fr-FR" altLang="fr-FR" b="1" dirty="0">
                <a:solidFill>
                  <a:srgbClr val="000099"/>
                </a:solidFill>
                <a:latin typeface="+mj-lt"/>
                <a:ea typeface="ＭＳ Ｐゴシック" panose="020B0600070205080204" pitchFamily="34" charset="-128"/>
              </a:rPr>
              <a:t> </a:t>
            </a:r>
            <a:r>
              <a:rPr lang="fr-FR" altLang="fr-FR" b="1" dirty="0" err="1">
                <a:solidFill>
                  <a:srgbClr val="000099"/>
                </a:solidFill>
                <a:latin typeface="+mj-lt"/>
                <a:ea typeface="ＭＳ Ｐゴシック" panose="020B0600070205080204" pitchFamily="34" charset="-128"/>
              </a:rPr>
              <a:t>acidum</a:t>
            </a:r>
            <a:r>
              <a:rPr lang="fr-FR" altLang="fr-FR" b="1" dirty="0">
                <a:solidFill>
                  <a:srgbClr val="000099"/>
                </a:solidFill>
                <a:latin typeface="+mj-lt"/>
                <a:ea typeface="ＭＳ Ｐゴシック" panose="020B0600070205080204" pitchFamily="34" charset="-128"/>
              </a:rPr>
              <a:t> 9 CH</a:t>
            </a:r>
          </a:p>
          <a:p>
            <a:pPr lvl="1" algn="r">
              <a:spcBef>
                <a:spcPts val="300"/>
              </a:spcBef>
              <a:defRPr/>
            </a:pPr>
            <a:r>
              <a:rPr lang="fr-FR" altLang="fr-FR" sz="1600" dirty="0">
                <a:solidFill>
                  <a:srgbClr val="000099"/>
                </a:solidFill>
                <a:latin typeface="+mj-lt"/>
                <a:ea typeface="ＭＳ Ｐゴシック" panose="020B0600070205080204" pitchFamily="34" charset="-128"/>
              </a:rPr>
              <a:t>5 granules 3 fois par jour</a:t>
            </a:r>
          </a:p>
        </p:txBody>
      </p:sp>
      <p:sp>
        <p:nvSpPr>
          <p:cNvPr id="26633" name="Text Box 32"/>
          <p:cNvSpPr txBox="1">
            <a:spLocks noChangeArrowheads="1"/>
          </p:cNvSpPr>
          <p:nvPr/>
        </p:nvSpPr>
        <p:spPr bwMode="auto">
          <a:xfrm>
            <a:off x="316249" y="5169854"/>
            <a:ext cx="10316255" cy="1323439"/>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fr-FR" altLang="fr-FR" sz="1600" dirty="0">
                <a:solidFill>
                  <a:srgbClr val="000099"/>
                </a:solidFill>
                <a:latin typeface="+mj-lt"/>
                <a:ea typeface="ＭＳ Ｐゴシック" panose="020B0600070205080204" pitchFamily="34" charset="-128"/>
              </a:rPr>
              <a:t>Dissoudre si besoin les granules dans un peu d’eau </a:t>
            </a:r>
          </a:p>
          <a:p>
            <a:pPr algn="ctr">
              <a:defRPr/>
            </a:pPr>
            <a:r>
              <a:rPr lang="fr-FR" altLang="fr-FR" sz="1600" dirty="0">
                <a:solidFill>
                  <a:srgbClr val="000099"/>
                </a:solidFill>
                <a:latin typeface="+mj-lt"/>
                <a:ea typeface="ＭＳ Ｐゴシック" panose="020B0600070205080204" pitchFamily="34" charset="-128"/>
              </a:rPr>
              <a:t>ou préparer un mélange à boire par petites gorgées tout au long de la journée</a:t>
            </a:r>
          </a:p>
          <a:p>
            <a:pPr algn="ctr">
              <a:defRPr/>
            </a:pPr>
            <a:endParaRPr lang="fr-FR" altLang="fr-FR" sz="1600" dirty="0">
              <a:solidFill>
                <a:srgbClr val="000099"/>
              </a:solidFill>
              <a:latin typeface="+mj-lt"/>
              <a:ea typeface="ＭＳ Ｐゴシック" panose="020B0600070205080204" pitchFamily="34" charset="-128"/>
            </a:endParaRPr>
          </a:p>
          <a:p>
            <a:pPr algn="ctr">
              <a:defRPr/>
            </a:pPr>
            <a:r>
              <a:rPr lang="fr-FR" altLang="fr-FR" sz="1600" dirty="0">
                <a:solidFill>
                  <a:srgbClr val="000099"/>
                </a:solidFill>
                <a:latin typeface="+mj-lt"/>
                <a:ea typeface="ＭＳ Ｐゴシック" panose="020B0600070205080204" pitchFamily="34" charset="-128"/>
              </a:rPr>
              <a:t>Traitement préventif possible à raison d’une fois par jour en complément du bicarbonate</a:t>
            </a:r>
          </a:p>
          <a:p>
            <a:pPr algn="ctr">
              <a:defRPr/>
            </a:pPr>
            <a:r>
              <a:rPr lang="fr-FR" altLang="fr-FR" sz="1600" dirty="0">
                <a:solidFill>
                  <a:srgbClr val="33CC33"/>
                </a:solidFill>
                <a:latin typeface="+mj-lt"/>
                <a:ea typeface="ＭＳ Ｐゴシック" panose="020B0600070205080204" pitchFamily="34" charset="-128"/>
              </a:rPr>
              <a:t> </a:t>
            </a:r>
          </a:p>
        </p:txBody>
      </p:sp>
      <p:sp>
        <p:nvSpPr>
          <p:cNvPr id="2" name="Rectangle 1"/>
          <p:cNvSpPr/>
          <p:nvPr/>
        </p:nvSpPr>
        <p:spPr>
          <a:xfrm>
            <a:off x="782962" y="3073317"/>
            <a:ext cx="4826000" cy="635000"/>
          </a:xfrm>
          <a:prstGeom prst="rect">
            <a:avLst/>
          </a:prstGeom>
        </p:spPr>
        <p:txBody>
          <a:bodyPr>
            <a:spAutoFit/>
          </a:bodyPr>
          <a:lstStyle/>
          <a:p>
            <a:pPr marL="285750" indent="-285750" eaLnBrk="0" hangingPunct="0">
              <a:lnSpc>
                <a:spcPct val="110000"/>
              </a:lnSpc>
              <a:buFontTx/>
              <a:buBlip>
                <a:blip r:embed="rId3"/>
              </a:buBlip>
              <a:defRPr/>
            </a:pPr>
            <a:r>
              <a:rPr lang="fr-FR" altLang="fr-FR" sz="1600" dirty="0">
                <a:solidFill>
                  <a:srgbClr val="000099"/>
                </a:solidFill>
                <a:latin typeface="+mj-lt"/>
                <a:ea typeface="ＭＳ Ｐゴシック" panose="020B0600070205080204" pitchFamily="34" charset="-128"/>
              </a:rPr>
              <a:t>Ulcérations profondes à </a:t>
            </a:r>
            <a:r>
              <a:rPr lang="fr-FR" altLang="fr-FR" sz="1600" b="1" dirty="0">
                <a:solidFill>
                  <a:srgbClr val="000099"/>
                </a:solidFill>
                <a:latin typeface="+mj-lt"/>
                <a:ea typeface="ＭＳ Ｐゴシック" panose="020B0600070205080204" pitchFamily="34" charset="-128"/>
              </a:rPr>
              <a:t>fond jaunâtre </a:t>
            </a:r>
            <a:r>
              <a:rPr lang="fr-FR" altLang="fr-FR" sz="1600" dirty="0">
                <a:solidFill>
                  <a:srgbClr val="000099"/>
                </a:solidFill>
                <a:latin typeface="+mj-lt"/>
                <a:ea typeface="ＭＳ Ｐゴシック" panose="020B0600070205080204" pitchFamily="34" charset="-128"/>
              </a:rPr>
              <a:t>avec salive visqueuse</a:t>
            </a:r>
          </a:p>
        </p:txBody>
      </p:sp>
      <p:sp>
        <p:nvSpPr>
          <p:cNvPr id="3" name="Rectangle 2"/>
          <p:cNvSpPr/>
          <p:nvPr/>
        </p:nvSpPr>
        <p:spPr>
          <a:xfrm>
            <a:off x="782962" y="1929904"/>
            <a:ext cx="5491163" cy="635000"/>
          </a:xfrm>
          <a:prstGeom prst="rect">
            <a:avLst/>
          </a:prstGeom>
        </p:spPr>
        <p:txBody>
          <a:bodyPr>
            <a:spAutoFit/>
          </a:bodyPr>
          <a:lstStyle/>
          <a:p>
            <a:pPr marL="285750" indent="-285750">
              <a:lnSpc>
                <a:spcPct val="110000"/>
              </a:lnSpc>
              <a:buFontTx/>
              <a:buBlip>
                <a:blip r:embed="rId3"/>
              </a:buBlip>
              <a:defRPr/>
            </a:pPr>
            <a:r>
              <a:rPr lang="fr-FR" altLang="fr-FR" sz="1600" b="1" dirty="0">
                <a:solidFill>
                  <a:srgbClr val="000090"/>
                </a:solidFill>
                <a:latin typeface="+mj-lt"/>
                <a:ea typeface="ＭＳ Ｐゴシック" panose="020B0600070205080204" pitchFamily="34" charset="-128"/>
              </a:rPr>
              <a:t>Ulcérations hémorragiques rapidement extensive</a:t>
            </a:r>
            <a:r>
              <a:rPr lang="fr-FR" altLang="fr-FR" sz="1600" dirty="0">
                <a:solidFill>
                  <a:srgbClr val="000090"/>
                </a:solidFill>
                <a:latin typeface="+mj-lt"/>
                <a:ea typeface="ＭＳ Ｐゴシック" panose="020B0600070205080204" pitchFamily="34" charset="-128"/>
              </a:rPr>
              <a:t>,</a:t>
            </a:r>
            <a:r>
              <a:rPr lang="fr-FR" altLang="fr-FR" sz="1600" b="1" dirty="0">
                <a:solidFill>
                  <a:srgbClr val="000090"/>
                </a:solidFill>
                <a:latin typeface="+mj-lt"/>
                <a:ea typeface="ＭＳ Ｐゴシック" panose="020B0600070205080204" pitchFamily="34" charset="-128"/>
              </a:rPr>
              <a:t> </a:t>
            </a:r>
            <a:r>
              <a:rPr lang="fr-FR" altLang="fr-FR" sz="1600" dirty="0">
                <a:solidFill>
                  <a:srgbClr val="000090"/>
                </a:solidFill>
                <a:latin typeface="+mj-lt"/>
                <a:ea typeface="ＭＳ Ｐゴシック" panose="020B0600070205080204" pitchFamily="34" charset="-128"/>
              </a:rPr>
              <a:t>avec d'intenses douleurs à type de brûlure </a:t>
            </a:r>
            <a:endParaRPr lang="fr-FR" sz="1600" dirty="0">
              <a:latin typeface="+mj-lt"/>
            </a:endParaRPr>
          </a:p>
        </p:txBody>
      </p:sp>
      <p:sp>
        <p:nvSpPr>
          <p:cNvPr id="10" name="ZoneTexte 9">
            <a:extLst>
              <a:ext uri="{FF2B5EF4-FFF2-40B4-BE49-F238E27FC236}">
                <a16:creationId xmlns:a16="http://schemas.microsoft.com/office/drawing/2014/main" id="{69733BA5-3AD9-4F0C-978C-44AE2BB9AFA8}"/>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1" name="Text Box 8">
            <a:extLst>
              <a:ext uri="{FF2B5EF4-FFF2-40B4-BE49-F238E27FC236}">
                <a16:creationId xmlns:a16="http://schemas.microsoft.com/office/drawing/2014/main" id="{683B6C42-5661-404F-9448-A53B8E1F181D}"/>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Mucites</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6" name="Text Box 11">
            <a:extLst>
              <a:ext uri="{FF2B5EF4-FFF2-40B4-BE49-F238E27FC236}">
                <a16:creationId xmlns:a16="http://schemas.microsoft.com/office/drawing/2014/main" id="{108ECDB6-2832-471E-80AA-EE6D77A4BD2D}"/>
              </a:ext>
            </a:extLst>
          </p:cNvPr>
          <p:cNvSpPr txBox="1">
            <a:spLocks noChangeArrowheads="1"/>
          </p:cNvSpPr>
          <p:nvPr/>
        </p:nvSpPr>
        <p:spPr bwMode="auto">
          <a:xfrm>
            <a:off x="783001" y="4132175"/>
            <a:ext cx="6033118" cy="830997"/>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buClr>
                <a:srgbClr val="33CC33"/>
              </a:buClr>
              <a:buFontTx/>
              <a:buBlip>
                <a:blip r:embed="rId3"/>
              </a:buBlip>
              <a:defRPr/>
            </a:pPr>
            <a:r>
              <a:rPr lang="fr-FR" altLang="fr-FR" sz="1600" b="1" dirty="0">
                <a:solidFill>
                  <a:srgbClr val="000099"/>
                </a:solidFill>
                <a:latin typeface="+mj-lt"/>
                <a:ea typeface="ＭＳ Ｐゴシック" panose="020B0600070205080204" pitchFamily="34" charset="-128"/>
              </a:rPr>
              <a:t>Goût acide dans la bouche</a:t>
            </a:r>
            <a:r>
              <a:rPr lang="fr-FR" altLang="fr-FR" sz="1600" dirty="0">
                <a:solidFill>
                  <a:srgbClr val="000099"/>
                </a:solidFill>
                <a:latin typeface="+mj-lt"/>
                <a:ea typeface="ＭＳ Ｐゴシック" panose="020B0600070205080204" pitchFamily="34" charset="-128"/>
              </a:rPr>
              <a:t>, reflux </a:t>
            </a:r>
            <a:r>
              <a:rPr lang="fr-FR" altLang="fr-FR" sz="1600" dirty="0" err="1">
                <a:solidFill>
                  <a:srgbClr val="000099"/>
                </a:solidFill>
                <a:latin typeface="+mj-lt"/>
                <a:ea typeface="ＭＳ Ｐゴシック" panose="020B0600070205080204" pitchFamily="34" charset="-128"/>
              </a:rPr>
              <a:t>gastro-oesophagien</a:t>
            </a:r>
            <a:r>
              <a:rPr lang="fr-FR" altLang="fr-FR" sz="1600" dirty="0">
                <a:solidFill>
                  <a:srgbClr val="000099"/>
                </a:solidFill>
                <a:latin typeface="+mj-lt"/>
                <a:ea typeface="ＭＳ Ｐゴシック" panose="020B0600070205080204" pitchFamily="34" charset="-128"/>
              </a:rPr>
              <a:t>,</a:t>
            </a:r>
          </a:p>
          <a:p>
            <a:pPr marL="263525">
              <a:buClr>
                <a:srgbClr val="33CC33"/>
              </a:buClr>
              <a:defRPr/>
            </a:pPr>
            <a:r>
              <a:rPr lang="fr-FR" altLang="fr-FR" sz="1600" dirty="0">
                <a:solidFill>
                  <a:srgbClr val="000099"/>
                </a:solidFill>
                <a:latin typeface="+mj-lt"/>
                <a:ea typeface="ＭＳ Ｐゴシック" panose="020B0600070205080204" pitchFamily="34" charset="-128"/>
              </a:rPr>
              <a:t> tendance aux aphtes</a:t>
            </a:r>
          </a:p>
          <a:p>
            <a:pPr marL="263525">
              <a:buClr>
                <a:srgbClr val="33CC33"/>
              </a:buClr>
              <a:defRPr/>
            </a:pPr>
            <a:endParaRPr lang="fr-FR" altLang="fr-FR" sz="1600" dirty="0">
              <a:solidFill>
                <a:srgbClr val="000099"/>
              </a:solidFill>
              <a:latin typeface="+mj-lt"/>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p:bldP spid="26629" grpId="0" animBg="1"/>
      <p:bldP spid="26630" grpId="0" animBg="1"/>
      <p:bldP spid="26633" grpId="0"/>
      <p:bldP spid="2" grpId="0"/>
      <p:bldP spid="3"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Text Box 9"/>
          <p:cNvSpPr>
            <a:spLocks noChangeArrowheads="1"/>
          </p:cNvSpPr>
          <p:nvPr/>
        </p:nvSpPr>
        <p:spPr bwMode="auto">
          <a:xfrm>
            <a:off x="7652058" y="2129334"/>
            <a:ext cx="3456255" cy="723602"/>
          </a:xfrm>
          <a:prstGeom prst="roundRect">
            <a:avLst>
              <a:gd name="adj" fmla="val 16667"/>
            </a:avLst>
          </a:prstGeom>
          <a:noFill/>
          <a:ln w="31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0" hangingPunct="0">
              <a:buFont typeface="Wingdings" panose="05000000000000000000" pitchFamily="2" charset="2"/>
              <a:buNone/>
            </a:pPr>
            <a:r>
              <a:rPr lang="fr-FR" altLang="fr-FR" b="1" dirty="0">
                <a:solidFill>
                  <a:srgbClr val="000099"/>
                </a:solidFill>
                <a:latin typeface="Arial" panose="020B0604020202020204" pitchFamily="34" charset="0"/>
              </a:rPr>
              <a:t>Kalium </a:t>
            </a:r>
            <a:r>
              <a:rPr lang="fr-FR" altLang="fr-FR" b="1" dirty="0" err="1">
                <a:solidFill>
                  <a:srgbClr val="000099"/>
                </a:solidFill>
                <a:latin typeface="Arial" panose="020B0604020202020204" pitchFamily="34" charset="0"/>
              </a:rPr>
              <a:t>phosphoricum</a:t>
            </a:r>
            <a:r>
              <a:rPr lang="fr-FR" altLang="fr-FR" b="1" dirty="0">
                <a:solidFill>
                  <a:srgbClr val="000099"/>
                </a:solidFill>
                <a:latin typeface="Arial" panose="020B0604020202020204" pitchFamily="34" charset="0"/>
              </a:rPr>
              <a:t> 15 CH</a:t>
            </a:r>
          </a:p>
          <a:p>
            <a:pPr algn="r" eaLnBrk="0" hangingPunct="0">
              <a:spcBef>
                <a:spcPts val="300"/>
              </a:spcBef>
              <a:buFont typeface="Wingdings" panose="05000000000000000000" pitchFamily="2" charset="2"/>
              <a:buNone/>
            </a:pPr>
            <a:r>
              <a:rPr lang="fr-FR" altLang="fr-FR" sz="1600" dirty="0">
                <a:solidFill>
                  <a:srgbClr val="000099"/>
                </a:solidFill>
                <a:latin typeface="+mj-lt"/>
                <a:ea typeface="ＭＳ Ｐゴシック" panose="020B0600070205080204" pitchFamily="34" charset="-128"/>
              </a:rPr>
              <a:t>5 granules matin et soir</a:t>
            </a:r>
          </a:p>
        </p:txBody>
      </p:sp>
      <p:sp>
        <p:nvSpPr>
          <p:cNvPr id="86023" name="Text Box 11"/>
          <p:cNvSpPr txBox="1">
            <a:spLocks noChangeArrowheads="1"/>
          </p:cNvSpPr>
          <p:nvPr/>
        </p:nvSpPr>
        <p:spPr bwMode="auto">
          <a:xfrm>
            <a:off x="783001" y="2060848"/>
            <a:ext cx="4608512" cy="6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buClr>
                <a:srgbClr val="33CC33"/>
              </a:buClr>
              <a:buFontTx/>
              <a:buBlip>
                <a:blip r:embed="rId3"/>
              </a:buBlip>
            </a:pPr>
            <a:r>
              <a:rPr lang="fr-FR" altLang="fr-FR" sz="1600" dirty="0">
                <a:solidFill>
                  <a:srgbClr val="000099"/>
                </a:solidFill>
                <a:latin typeface="+mj-lt"/>
                <a:ea typeface="ＭＳ Ｐゴシック" panose="020B0600070205080204" pitchFamily="34" charset="-128"/>
              </a:rPr>
              <a:t>Fatigue </a:t>
            </a:r>
            <a:r>
              <a:rPr lang="fr-FR" altLang="fr-FR" sz="1600" b="1" dirty="0">
                <a:solidFill>
                  <a:srgbClr val="000099"/>
                </a:solidFill>
                <a:latin typeface="+mj-lt"/>
                <a:ea typeface="ＭＳ Ｐゴシック" panose="020B0600070205080204" pitchFamily="34" charset="-128"/>
              </a:rPr>
              <a:t>physique et intellectuelle</a:t>
            </a:r>
            <a:r>
              <a:rPr lang="fr-FR" altLang="fr-FR" sz="1600" dirty="0">
                <a:solidFill>
                  <a:srgbClr val="000099"/>
                </a:solidFill>
                <a:latin typeface="+mj-lt"/>
                <a:ea typeface="ＭＳ Ｐゴシック" panose="020B0600070205080204" pitchFamily="34" charset="-128"/>
              </a:rPr>
              <a:t>,</a:t>
            </a:r>
          </a:p>
          <a:p>
            <a:pPr>
              <a:lnSpc>
                <a:spcPct val="110000"/>
              </a:lnSpc>
              <a:buClr>
                <a:srgbClr val="33CC33"/>
              </a:buClr>
            </a:pPr>
            <a:r>
              <a:rPr lang="fr-FR" altLang="fr-FR" sz="1600" dirty="0">
                <a:solidFill>
                  <a:srgbClr val="000099"/>
                </a:solidFill>
                <a:latin typeface="+mj-lt"/>
                <a:ea typeface="ＭＳ Ｐゴシック" panose="020B0600070205080204" pitchFamily="34" charset="-128"/>
              </a:rPr>
              <a:t>     difficulté de concentration, perte de mémoire</a:t>
            </a:r>
          </a:p>
        </p:txBody>
      </p:sp>
      <p:sp>
        <p:nvSpPr>
          <p:cNvPr id="11" name="ZoneTexte 10">
            <a:extLst>
              <a:ext uri="{FF2B5EF4-FFF2-40B4-BE49-F238E27FC236}">
                <a16:creationId xmlns:a16="http://schemas.microsoft.com/office/drawing/2014/main" id="{B3940D17-4A14-4A16-A312-E3CA6F8A60FB}"/>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2" name="Text Box 8">
            <a:extLst>
              <a:ext uri="{FF2B5EF4-FFF2-40B4-BE49-F238E27FC236}">
                <a16:creationId xmlns:a16="http://schemas.microsoft.com/office/drawing/2014/main" id="{5DEA66E6-0D94-49ED-9AAC-B91AAD731337}"/>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Asthénie</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4" name="Text Box 7">
            <a:extLst>
              <a:ext uri="{FF2B5EF4-FFF2-40B4-BE49-F238E27FC236}">
                <a16:creationId xmlns:a16="http://schemas.microsoft.com/office/drawing/2014/main" id="{E78D3098-492A-43F8-B4F5-FE82D35ABA6C}"/>
              </a:ext>
            </a:extLst>
          </p:cNvPr>
          <p:cNvSpPr>
            <a:spLocks noChangeArrowheads="1"/>
          </p:cNvSpPr>
          <p:nvPr/>
        </p:nvSpPr>
        <p:spPr bwMode="auto">
          <a:xfrm>
            <a:off x="7652058" y="3713510"/>
            <a:ext cx="3456255" cy="723602"/>
          </a:xfrm>
          <a:prstGeom prst="roundRect">
            <a:avLst>
              <a:gd name="adj" fmla="val 16667"/>
            </a:avLst>
          </a:prstGeom>
          <a:noFill/>
          <a:ln w="31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0" hangingPunct="0">
              <a:buFont typeface="Wingdings" panose="05000000000000000000" pitchFamily="2" charset="2"/>
              <a:buNone/>
            </a:pPr>
            <a:r>
              <a:rPr lang="fr-FR" altLang="fr-FR" b="1" dirty="0" err="1">
                <a:solidFill>
                  <a:srgbClr val="000099"/>
                </a:solidFill>
                <a:latin typeface="Arial" panose="020B0604020202020204" pitchFamily="34" charset="0"/>
              </a:rPr>
              <a:t>Phosphoricum</a:t>
            </a:r>
            <a:r>
              <a:rPr lang="fr-FR" altLang="fr-FR" b="1" dirty="0">
                <a:solidFill>
                  <a:srgbClr val="000099"/>
                </a:solidFill>
                <a:latin typeface="Arial" panose="020B0604020202020204" pitchFamily="34" charset="0"/>
              </a:rPr>
              <a:t> </a:t>
            </a:r>
            <a:r>
              <a:rPr lang="fr-FR" altLang="fr-FR" b="1" dirty="0" err="1">
                <a:solidFill>
                  <a:srgbClr val="000099"/>
                </a:solidFill>
                <a:latin typeface="Arial" panose="020B0604020202020204" pitchFamily="34" charset="0"/>
              </a:rPr>
              <a:t>acidum</a:t>
            </a:r>
            <a:r>
              <a:rPr lang="fr-FR" altLang="fr-FR" b="1" dirty="0">
                <a:solidFill>
                  <a:srgbClr val="000099"/>
                </a:solidFill>
                <a:latin typeface="Arial" panose="020B0604020202020204" pitchFamily="34" charset="0"/>
              </a:rPr>
              <a:t> 15 CH</a:t>
            </a:r>
          </a:p>
          <a:p>
            <a:pPr algn="r" eaLnBrk="0" hangingPunct="0">
              <a:spcBef>
                <a:spcPts val="300"/>
              </a:spcBef>
              <a:buFont typeface="Wingdings" panose="05000000000000000000" pitchFamily="2" charset="2"/>
              <a:buNone/>
            </a:pPr>
            <a:r>
              <a:rPr lang="fr-FR" altLang="fr-FR" sz="1600" dirty="0">
                <a:solidFill>
                  <a:srgbClr val="000099"/>
                </a:solidFill>
                <a:latin typeface="Arial" panose="020B0604020202020204" pitchFamily="34" charset="0"/>
              </a:rPr>
              <a:t>5 granules matin et soir</a:t>
            </a:r>
          </a:p>
        </p:txBody>
      </p:sp>
      <p:sp>
        <p:nvSpPr>
          <p:cNvPr id="16" name="Espace réservé du contenu 2">
            <a:extLst>
              <a:ext uri="{FF2B5EF4-FFF2-40B4-BE49-F238E27FC236}">
                <a16:creationId xmlns:a16="http://schemas.microsoft.com/office/drawing/2014/main" id="{CD724092-9EEB-4662-9597-66F284B5075B}"/>
              </a:ext>
            </a:extLst>
          </p:cNvPr>
          <p:cNvSpPr>
            <a:spLocks/>
          </p:cNvSpPr>
          <p:nvPr/>
        </p:nvSpPr>
        <p:spPr bwMode="auto">
          <a:xfrm>
            <a:off x="783001" y="3646661"/>
            <a:ext cx="46910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5CD65C"/>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Asthénie physique et psychique, dépression réactionnelle, épuisement</a:t>
            </a:r>
            <a:r>
              <a:rPr lang="fr-FR" altLang="fr-FR" sz="1600" dirty="0">
                <a:solidFill>
                  <a:srgbClr val="000099"/>
                </a:solidFill>
                <a:latin typeface="Arial" panose="020B0604020202020204" pitchFamily="34" charset="0"/>
                <a:ea typeface="ＭＳ Ｐゴシック" panose="020B0600070205080204" pitchFamily="34" charset="-128"/>
              </a:rPr>
              <a:t>   </a:t>
            </a:r>
            <a:endParaRPr lang="fr-FR" altLang="fr-FR" sz="2200" dirty="0">
              <a:solidFill>
                <a:schemeClr val="accent2"/>
              </a:solidFill>
              <a:latin typeface="Arial" panose="020B060402020202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2" grpId="0" animBg="1"/>
      <p:bldP spid="86023" grpId="0"/>
      <p:bldP spid="1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0"/>
            <a:ext cx="106807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
            <a:extLst>
              <a:ext uri="{FF2B5EF4-FFF2-40B4-BE49-F238E27FC236}">
                <a16:creationId xmlns:a16="http://schemas.microsoft.com/office/drawing/2014/main" id="{1D18AC15-8E91-4337-A2A0-0CBD38237BAA}"/>
              </a:ext>
            </a:extLst>
          </p:cNvPr>
          <p:cNvPicPr>
            <a:picLocks noChangeAspect="1"/>
          </p:cNvPicPr>
          <p:nvPr/>
        </p:nvPicPr>
        <p:blipFill rotWithShape="1">
          <a:blip r:embed="rId4">
            <a:extLst>
              <a:ext uri="{28A0092B-C50C-407E-A947-70E740481C1C}">
                <a14:useLocalDpi xmlns:a14="http://schemas.microsoft.com/office/drawing/2010/main" val="0"/>
              </a:ext>
            </a:extLst>
          </a:blip>
          <a:srcRect l="8436" t="19788" r="60244" b="20363"/>
          <a:stretch/>
        </p:blipFill>
        <p:spPr bwMode="auto">
          <a:xfrm>
            <a:off x="-27888" y="1196753"/>
            <a:ext cx="3816424"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5CF5B05A-C90D-4B3F-9617-578311D9D37D}"/>
              </a:ext>
            </a:extLst>
          </p:cNvPr>
          <p:cNvSpPr txBox="1">
            <a:spLocks noChangeArrowheads="1"/>
          </p:cNvSpPr>
          <p:nvPr/>
        </p:nvSpPr>
        <p:spPr>
          <a:xfrm>
            <a:off x="3788029" y="2384884"/>
            <a:ext cx="5832475" cy="2160240"/>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fr-FR" altLang="fr-FR" sz="2200" b="1" dirty="0">
                <a:solidFill>
                  <a:srgbClr val="4040B3"/>
                </a:solidFill>
                <a:latin typeface="+mj-lt"/>
                <a:sym typeface="Wingdings" panose="05000000000000000000" pitchFamily="2" charset="2"/>
              </a:rPr>
              <a:t></a:t>
            </a:r>
            <a:r>
              <a:rPr lang="fr-FR" altLang="fr-FR" sz="1800" b="1" dirty="0">
                <a:solidFill>
                  <a:srgbClr val="4040B3"/>
                </a:solidFill>
                <a:latin typeface="+mj-lt"/>
              </a:rPr>
              <a:t> Prise en charge des patients</a:t>
            </a:r>
          </a:p>
          <a:p>
            <a:pPr lvl="1">
              <a:lnSpc>
                <a:spcPct val="110000"/>
              </a:lnSpc>
              <a:spcBef>
                <a:spcPts val="0"/>
              </a:spcBef>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2.1. Plans cancer</a:t>
            </a:r>
          </a:p>
          <a:p>
            <a:pPr lvl="1">
              <a:lnSpc>
                <a:spcPct val="110000"/>
              </a:lnSpc>
              <a:spcBef>
                <a:spcPts val="0"/>
              </a:spcBef>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2.2. </a:t>
            </a:r>
            <a:r>
              <a:rPr kumimoji="0" lang="fr-FR" altLang="fr-FR" sz="1800" b="0" i="0" u="none" strike="noStrike" kern="1200" cap="none" spc="0" normalizeH="0" baseline="0" noProof="0" dirty="0">
                <a:ln>
                  <a:noFill/>
                </a:ln>
                <a:solidFill>
                  <a:srgbClr val="000099"/>
                </a:solidFill>
                <a:effectLst/>
                <a:uLnTx/>
                <a:uFillTx/>
                <a:latin typeface="+mj-lt"/>
                <a:ea typeface="ＭＳ Ｐゴシック" panose="020B0600070205080204" pitchFamily="34" charset="-128"/>
                <a:cs typeface="Arial" panose="020B0604020202020204" pitchFamily="34" charset="0"/>
              </a:rPr>
              <a:t>Définition des soins de support</a:t>
            </a:r>
            <a:endParaRPr lang="fr-FR" altLang="fr-FR" sz="1800" dirty="0">
              <a:solidFill>
                <a:srgbClr val="000099"/>
              </a:solidFill>
              <a:latin typeface="+mj-lt"/>
              <a:ea typeface="ＭＳ Ｐゴシック" panose="020B0600070205080204" pitchFamily="34" charset="-128"/>
              <a:cs typeface="Arial" panose="020B0604020202020204" pitchFamily="34" charset="0"/>
            </a:endParaRPr>
          </a:p>
          <a:p>
            <a:pPr lvl="1">
              <a:lnSpc>
                <a:spcPct val="110000"/>
              </a:lnSpc>
              <a:spcBef>
                <a:spcPts val="0"/>
              </a:spcBef>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2.3. Prise en charge à l’officine</a:t>
            </a:r>
          </a:p>
          <a:p>
            <a:pPr lvl="1">
              <a:lnSpc>
                <a:spcPct val="110000"/>
              </a:lnSpc>
              <a:spcBef>
                <a:spcPts val="0"/>
              </a:spcBef>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2.4. Programme personnalisé de soins</a:t>
            </a:r>
          </a:p>
          <a:p>
            <a:pPr lvl="1">
              <a:lnSpc>
                <a:spcPct val="110000"/>
              </a:lnSpc>
              <a:spcBef>
                <a:spcPts val="0"/>
              </a:spcBef>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2.5. Evaluation des pratiques professionnelles</a:t>
            </a:r>
          </a:p>
          <a:p>
            <a:pPr>
              <a:buFontTx/>
              <a:buNone/>
            </a:pPr>
            <a:endParaRPr lang="fr-FR" altLang="fr-FR" sz="1800" dirty="0">
              <a:solidFill>
                <a:srgbClr val="3333CC"/>
              </a:solidFill>
            </a:endParaRPr>
          </a:p>
        </p:txBody>
      </p:sp>
      <p:sp>
        <p:nvSpPr>
          <p:cNvPr id="11" name="Rectangle 6">
            <a:extLst>
              <a:ext uri="{FF2B5EF4-FFF2-40B4-BE49-F238E27FC236}">
                <a16:creationId xmlns:a16="http://schemas.microsoft.com/office/drawing/2014/main" id="{C9ADFFD3-32B1-4E33-A30E-43C72A0F63FF}"/>
              </a:ext>
            </a:extLst>
          </p:cNvPr>
          <p:cNvSpPr>
            <a:spLocks noChangeArrowheads="1"/>
          </p:cNvSpPr>
          <p:nvPr/>
        </p:nvSpPr>
        <p:spPr bwMode="auto">
          <a:xfrm>
            <a:off x="3788029" y="4221088"/>
            <a:ext cx="5980379" cy="284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spcBef>
                <a:spcPct val="20000"/>
              </a:spcBef>
            </a:pPr>
            <a:r>
              <a:rPr lang="fr-FR" altLang="fr-FR" sz="2200" b="1" dirty="0">
                <a:solidFill>
                  <a:srgbClr val="4040B3"/>
                </a:solidFill>
                <a:latin typeface="Arial"/>
                <a:sym typeface="Wingdings" panose="05000000000000000000" pitchFamily="2" charset="2"/>
              </a:rPr>
              <a:t></a:t>
            </a:r>
            <a:r>
              <a:rPr lang="fr-FR" altLang="fr-FR" b="1" dirty="0">
                <a:solidFill>
                  <a:srgbClr val="4040B3"/>
                </a:solidFill>
                <a:latin typeface="Arial"/>
              </a:rPr>
              <a:t> Le parcours du patient</a:t>
            </a:r>
          </a:p>
          <a:p>
            <a:pPr lvl="1">
              <a:lnSpc>
                <a:spcPct val="110000"/>
              </a:lnSpc>
            </a:pPr>
            <a:r>
              <a:rPr lang="fr-FR" altLang="fr-FR" dirty="0">
                <a:solidFill>
                  <a:srgbClr val="000099"/>
                </a:solidFill>
                <a:latin typeface="Arial"/>
                <a:ea typeface="ＭＳ Ｐゴシック" panose="020B0600070205080204" pitchFamily="34" charset="-128"/>
              </a:rPr>
              <a:t>3.1. Troubles anxieux</a:t>
            </a:r>
          </a:p>
          <a:p>
            <a:pPr lvl="1">
              <a:lnSpc>
                <a:spcPct val="110000"/>
              </a:lnSpc>
            </a:pPr>
            <a:r>
              <a:rPr lang="fr-FR" altLang="fr-FR" dirty="0">
                <a:solidFill>
                  <a:srgbClr val="000099"/>
                </a:solidFill>
                <a:latin typeface="Arial"/>
                <a:ea typeface="ＭＳ Ｐゴシック" panose="020B0600070205080204" pitchFamily="34" charset="-128"/>
              </a:rPr>
              <a:t>3.2. Biopsie diagnostique</a:t>
            </a:r>
          </a:p>
          <a:p>
            <a:pPr lvl="1">
              <a:lnSpc>
                <a:spcPct val="110000"/>
              </a:lnSpc>
            </a:pPr>
            <a:r>
              <a:rPr lang="fr-FR" altLang="fr-FR" dirty="0">
                <a:solidFill>
                  <a:srgbClr val="000099"/>
                </a:solidFill>
                <a:latin typeface="Arial"/>
                <a:ea typeface="ＭＳ Ｐゴシック" panose="020B0600070205080204" pitchFamily="34" charset="-128"/>
              </a:rPr>
              <a:t>3.3. Chimiothérapie</a:t>
            </a:r>
          </a:p>
          <a:p>
            <a:pPr lvl="1">
              <a:lnSpc>
                <a:spcPct val="110000"/>
              </a:lnSpc>
            </a:pPr>
            <a:r>
              <a:rPr lang="fr-FR" altLang="fr-FR" dirty="0">
                <a:solidFill>
                  <a:srgbClr val="000099"/>
                </a:solidFill>
                <a:latin typeface="Arial"/>
                <a:ea typeface="ＭＳ Ｐゴシック" panose="020B0600070205080204" pitchFamily="34" charset="-128"/>
              </a:rPr>
              <a:t>3.4. Chirurgie : pré et post opératoire</a:t>
            </a:r>
          </a:p>
          <a:p>
            <a:pPr lvl="1">
              <a:lnSpc>
                <a:spcPct val="110000"/>
              </a:lnSpc>
            </a:pPr>
            <a:r>
              <a:rPr lang="fr-FR" altLang="fr-FR" dirty="0">
                <a:solidFill>
                  <a:srgbClr val="000099"/>
                </a:solidFill>
                <a:latin typeface="Arial"/>
                <a:ea typeface="ＭＳ Ｐゴシック" panose="020B0600070205080204" pitchFamily="34" charset="-128"/>
              </a:rPr>
              <a:t>3.5. Radiothérapie</a:t>
            </a:r>
          </a:p>
          <a:p>
            <a:pPr lvl="1">
              <a:lnSpc>
                <a:spcPct val="110000"/>
              </a:lnSpc>
            </a:pPr>
            <a:r>
              <a:rPr lang="fr-FR" altLang="fr-FR" dirty="0">
                <a:solidFill>
                  <a:srgbClr val="000099"/>
                </a:solidFill>
                <a:latin typeface="Arial"/>
                <a:ea typeface="ＭＳ Ｐゴシック" panose="020B0600070205080204" pitchFamily="34" charset="-128"/>
              </a:rPr>
              <a:t>3.6. Immunothérapie et Thérapies ciblées</a:t>
            </a:r>
          </a:p>
          <a:p>
            <a:pPr lvl="1">
              <a:lnSpc>
                <a:spcPct val="110000"/>
              </a:lnSpc>
            </a:pPr>
            <a:r>
              <a:rPr lang="fr-FR" altLang="fr-FR" dirty="0">
                <a:solidFill>
                  <a:srgbClr val="000099"/>
                </a:solidFill>
                <a:latin typeface="Arial"/>
                <a:ea typeface="ＭＳ Ｐゴシック" panose="020B0600070205080204" pitchFamily="34" charset="-128"/>
              </a:rPr>
              <a:t>3.7. Hormonothérapie</a:t>
            </a:r>
          </a:p>
          <a:p>
            <a:pPr lvl="1">
              <a:lnSpc>
                <a:spcPct val="110000"/>
              </a:lnSpc>
            </a:pPr>
            <a:endParaRPr lang="fr-FR" altLang="fr-FR" dirty="0">
              <a:solidFill>
                <a:srgbClr val="000099"/>
              </a:solidFill>
              <a:latin typeface="Arial"/>
              <a:ea typeface="ＭＳ Ｐゴシック" panose="020B0600070205080204" pitchFamily="34" charset="-128"/>
            </a:endParaRPr>
          </a:p>
        </p:txBody>
      </p:sp>
      <p:sp>
        <p:nvSpPr>
          <p:cNvPr id="14" name="Rectangle 3">
            <a:extLst>
              <a:ext uri="{FF2B5EF4-FFF2-40B4-BE49-F238E27FC236}">
                <a16:creationId xmlns:a16="http://schemas.microsoft.com/office/drawing/2014/main" id="{426F735E-CA5B-4009-986C-359BA52060C0}"/>
              </a:ext>
            </a:extLst>
          </p:cNvPr>
          <p:cNvSpPr txBox="1">
            <a:spLocks noChangeArrowheads="1"/>
          </p:cNvSpPr>
          <p:nvPr/>
        </p:nvSpPr>
        <p:spPr>
          <a:xfrm>
            <a:off x="3788029" y="980728"/>
            <a:ext cx="4283968" cy="1710446"/>
          </a:xfrm>
          <a:prstGeom prst="rect">
            <a:avLst/>
          </a:prstGeom>
        </p:spPr>
        <p:txBody>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562100" indent="-228600" algn="l" rtl="0" fontAlgn="base">
              <a:spcBef>
                <a:spcPct val="20000"/>
              </a:spcBef>
              <a:spcAft>
                <a:spcPct val="0"/>
              </a:spcAft>
              <a:buChar char="–"/>
              <a:defRPr sz="2000" kern="1200">
                <a:solidFill>
                  <a:schemeClr val="tx1"/>
                </a:solidFill>
                <a:latin typeface="+mn-lt"/>
                <a:ea typeface="+mn-ea"/>
                <a:cs typeface="+mn-cs"/>
              </a:defRPr>
            </a:lvl4pPr>
            <a:lvl5pPr marL="19812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kumimoji="0" lang="fr-FR" altLang="fr-FR" sz="2200" b="1" i="0" u="none" strike="noStrike" kern="1200" cap="none" spc="0" normalizeH="0" baseline="0" noProof="0" dirty="0">
                <a:ln>
                  <a:noFill/>
                </a:ln>
                <a:solidFill>
                  <a:srgbClr val="4040B3"/>
                </a:solidFill>
                <a:effectLst/>
                <a:uLnTx/>
                <a:uFillTx/>
                <a:latin typeface="Arial"/>
                <a:cs typeface="Arial" panose="020B0604020202020204" pitchFamily="34" charset="0"/>
                <a:sym typeface="Wingdings" panose="05000000000000000000" pitchFamily="2" charset="2"/>
              </a:rPr>
              <a:t></a:t>
            </a:r>
            <a:r>
              <a:rPr lang="fr-FR" altLang="fr-FR" sz="1800" b="1" dirty="0">
                <a:solidFill>
                  <a:srgbClr val="4040B3"/>
                </a:solidFill>
              </a:rPr>
              <a:t> </a:t>
            </a:r>
            <a:r>
              <a:rPr lang="fr-FR" altLang="fr-FR" sz="1800" b="1" dirty="0">
                <a:solidFill>
                  <a:srgbClr val="4040B3"/>
                </a:solidFill>
                <a:latin typeface="+mj-lt"/>
              </a:rPr>
              <a:t>Les cancers</a:t>
            </a:r>
          </a:p>
          <a:p>
            <a:pPr lvl="1">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1.1. Définition</a:t>
            </a:r>
          </a:p>
          <a:p>
            <a:pPr lvl="1">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1.2. Epidémiologie en France</a:t>
            </a:r>
          </a:p>
          <a:p>
            <a:pPr lvl="1">
              <a:buFontTx/>
              <a:buNone/>
            </a:pPr>
            <a:r>
              <a:rPr lang="fr-FR" altLang="fr-FR" sz="1800" dirty="0">
                <a:solidFill>
                  <a:srgbClr val="000099"/>
                </a:solidFill>
                <a:latin typeface="+mj-lt"/>
                <a:ea typeface="ＭＳ Ｐゴシック" panose="020B0600070205080204" pitchFamily="34" charset="-128"/>
                <a:cs typeface="Arial" panose="020B0604020202020204" pitchFamily="34" charset="0"/>
              </a:rPr>
              <a:t>1.3. Facteurs de risque</a:t>
            </a:r>
          </a:p>
        </p:txBody>
      </p:sp>
      <p:pic>
        <p:nvPicPr>
          <p:cNvPr id="7" name="Image 4">
            <a:extLst>
              <a:ext uri="{FF2B5EF4-FFF2-40B4-BE49-F238E27FC236}">
                <a16:creationId xmlns:a16="http://schemas.microsoft.com/office/drawing/2014/main" id="{E3BAD126-8A37-4CAB-BF53-B5107F6450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94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6"/>
          <p:cNvSpPr>
            <a:spLocks noChangeArrowheads="1"/>
          </p:cNvSpPr>
          <p:nvPr/>
        </p:nvSpPr>
        <p:spPr bwMode="auto">
          <a:xfrm>
            <a:off x="8214157" y="2957426"/>
            <a:ext cx="2894156" cy="723602"/>
          </a:xfrm>
          <a:prstGeom prst="roundRect">
            <a:avLst>
              <a:gd name="adj" fmla="val 16667"/>
            </a:avLst>
          </a:prstGeom>
          <a:noFill/>
          <a:ln w="31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0" hangingPunct="0">
              <a:buFont typeface="Wingdings" panose="05000000000000000000" pitchFamily="2" charset="2"/>
              <a:buNone/>
            </a:pPr>
            <a:r>
              <a:rPr lang="fr-FR" altLang="fr-FR" b="1" dirty="0">
                <a:solidFill>
                  <a:srgbClr val="000099"/>
                </a:solidFill>
                <a:latin typeface="Arial" panose="020B0604020202020204" pitchFamily="34" charset="0"/>
              </a:rPr>
              <a:t>China </a:t>
            </a:r>
            <a:r>
              <a:rPr lang="fr-FR" altLang="fr-FR" b="1" dirty="0" err="1">
                <a:solidFill>
                  <a:srgbClr val="000099"/>
                </a:solidFill>
                <a:latin typeface="Arial" panose="020B0604020202020204" pitchFamily="34" charset="0"/>
              </a:rPr>
              <a:t>rubra</a:t>
            </a:r>
            <a:r>
              <a:rPr lang="fr-FR" altLang="fr-FR" b="1" dirty="0">
                <a:solidFill>
                  <a:srgbClr val="000099"/>
                </a:solidFill>
                <a:latin typeface="Arial" panose="020B0604020202020204" pitchFamily="34" charset="0"/>
              </a:rPr>
              <a:t> 9 CH</a:t>
            </a:r>
          </a:p>
          <a:p>
            <a:pPr algn="r" eaLnBrk="0" hangingPunct="0">
              <a:spcBef>
                <a:spcPts val="300"/>
              </a:spcBef>
              <a:buFont typeface="Wingdings" panose="05000000000000000000" pitchFamily="2" charset="2"/>
              <a:buNone/>
            </a:pPr>
            <a:r>
              <a:rPr lang="fr-FR" altLang="fr-FR" sz="1600" dirty="0">
                <a:solidFill>
                  <a:srgbClr val="000099"/>
                </a:solidFill>
                <a:latin typeface="Arial" panose="020B0604020202020204" pitchFamily="34" charset="0"/>
              </a:rPr>
              <a:t>5 granules matin et soir</a:t>
            </a:r>
          </a:p>
        </p:txBody>
      </p:sp>
      <p:sp>
        <p:nvSpPr>
          <p:cNvPr id="20496" name="Text Box 16"/>
          <p:cNvSpPr txBox="1">
            <a:spLocks noChangeArrowheads="1"/>
          </p:cNvSpPr>
          <p:nvPr/>
        </p:nvSpPr>
        <p:spPr bwMode="auto">
          <a:xfrm>
            <a:off x="783001" y="2897418"/>
            <a:ext cx="5545137" cy="636072"/>
          </a:xfrm>
          <a:prstGeom prst="rect">
            <a:avLst/>
          </a:prstGeom>
          <a:noFill/>
          <a:ln>
            <a:noFill/>
          </a:ln>
        </p:spPr>
        <p:txBody>
          <a:bodyPr>
            <a:spAutoFit/>
          </a:bodyPr>
          <a:lstStyle>
            <a:lvl1pPr marL="187325" indent="-187325">
              <a:tabLst>
                <a:tab pos="200025" algn="l"/>
              </a:tabLst>
              <a:defRPr>
                <a:solidFill>
                  <a:schemeClr val="tx1"/>
                </a:solidFill>
                <a:latin typeface="Arial" panose="020B0604020202020204" pitchFamily="34" charset="0"/>
                <a:cs typeface="Arial" panose="020B0604020202020204" pitchFamily="34" charset="0"/>
              </a:defRPr>
            </a:lvl1pPr>
            <a:lvl2pPr marL="742950" indent="-285750">
              <a:tabLst>
                <a:tab pos="200025" algn="l"/>
              </a:tabLst>
              <a:defRPr>
                <a:solidFill>
                  <a:schemeClr val="tx1"/>
                </a:solidFill>
                <a:latin typeface="Arial" panose="020B0604020202020204" pitchFamily="34" charset="0"/>
                <a:cs typeface="Arial" panose="020B0604020202020204" pitchFamily="34" charset="0"/>
              </a:defRPr>
            </a:lvl2pPr>
            <a:lvl3pPr marL="1143000" indent="-228600">
              <a:tabLst>
                <a:tab pos="200025" algn="l"/>
              </a:tabLst>
              <a:defRPr>
                <a:solidFill>
                  <a:schemeClr val="tx1"/>
                </a:solidFill>
                <a:latin typeface="Arial" panose="020B0604020202020204" pitchFamily="34" charset="0"/>
                <a:cs typeface="Arial" panose="020B0604020202020204" pitchFamily="34" charset="0"/>
              </a:defRPr>
            </a:lvl3pPr>
            <a:lvl4pPr marL="1600200" indent="-228600">
              <a:tabLst>
                <a:tab pos="200025" algn="l"/>
              </a:tabLst>
              <a:defRPr>
                <a:solidFill>
                  <a:schemeClr val="tx1"/>
                </a:solidFill>
                <a:latin typeface="Arial" panose="020B0604020202020204" pitchFamily="34" charset="0"/>
                <a:cs typeface="Arial" panose="020B0604020202020204" pitchFamily="34" charset="0"/>
              </a:defRPr>
            </a:lvl4pPr>
            <a:lvl5pPr marL="2057400" indent="-228600">
              <a:tabLst>
                <a:tab pos="2000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Arial" panose="020B0604020202020204" pitchFamily="34" charset="0"/>
                <a:cs typeface="Arial" panose="020B0604020202020204" pitchFamily="34" charset="0"/>
              </a:defRPr>
            </a:lvl9pPr>
          </a:lstStyle>
          <a:p>
            <a:pPr marL="285750" indent="-285750">
              <a:buClr>
                <a:srgbClr val="33CC33"/>
              </a:buClr>
              <a:buFontTx/>
              <a:buBlip>
                <a:blip r:embed="rId3"/>
              </a:buBlip>
              <a:defRPr/>
            </a:pPr>
            <a:r>
              <a:rPr lang="fr-FR" altLang="fr-FR" sz="1600" b="1" dirty="0">
                <a:solidFill>
                  <a:srgbClr val="000099"/>
                </a:solidFill>
                <a:latin typeface="+mj-lt"/>
                <a:ea typeface="ＭＳ Ｐゴシック" panose="020B0600070205080204" pitchFamily="34" charset="-128"/>
              </a:rPr>
              <a:t>Asthénie consécutive à des pertes liquidiennes</a:t>
            </a:r>
          </a:p>
          <a:p>
            <a:pPr marL="263525" indent="0">
              <a:spcBef>
                <a:spcPts val="384"/>
              </a:spcBef>
              <a:buClr>
                <a:srgbClr val="33CC33"/>
              </a:buClr>
              <a:defRPr/>
            </a:pPr>
            <a:r>
              <a:rPr lang="fr-FR" altLang="fr-FR" sz="1600" dirty="0">
                <a:solidFill>
                  <a:srgbClr val="000099"/>
                </a:solidFill>
                <a:latin typeface="+mj-lt"/>
                <a:ea typeface="ＭＳ Ｐゴシック" panose="020B0600070205080204" pitchFamily="34" charset="-128"/>
              </a:rPr>
              <a:t>Vertiges, acouphènes, hypotension</a:t>
            </a:r>
          </a:p>
        </p:txBody>
      </p:sp>
      <p:sp>
        <p:nvSpPr>
          <p:cNvPr id="11" name="ZoneTexte 10">
            <a:extLst>
              <a:ext uri="{FF2B5EF4-FFF2-40B4-BE49-F238E27FC236}">
                <a16:creationId xmlns:a16="http://schemas.microsoft.com/office/drawing/2014/main" id="{B3940D17-4A14-4A16-A312-E3CA6F8A60FB}"/>
              </a:ext>
            </a:extLst>
          </p:cNvPr>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3.3. Chimiothérapie</a:t>
            </a:r>
          </a:p>
        </p:txBody>
      </p:sp>
      <p:sp>
        <p:nvSpPr>
          <p:cNvPr id="12" name="Text Box 8">
            <a:extLst>
              <a:ext uri="{FF2B5EF4-FFF2-40B4-BE49-F238E27FC236}">
                <a16:creationId xmlns:a16="http://schemas.microsoft.com/office/drawing/2014/main" id="{5DEA66E6-0D94-49ED-9AAC-B91AAD731337}"/>
              </a:ext>
            </a:extLst>
          </p:cNvPr>
          <p:cNvSpPr txBox="1">
            <a:spLocks noChangeArrowheads="1"/>
          </p:cNvSpPr>
          <p:nvPr/>
        </p:nvSpPr>
        <p:spPr bwMode="auto">
          <a:xfrm>
            <a:off x="2397125" y="1015901"/>
            <a:ext cx="3671888" cy="396875"/>
          </a:xfrm>
          <a:prstGeom prst="rect">
            <a:avLst/>
          </a:prstGeom>
          <a:noFill/>
          <a:ln>
            <a:noFill/>
          </a:ln>
          <a:effectLst/>
        </p:spPr>
        <p:txBody>
          <a:bodyPr>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 </a:t>
            </a:r>
            <a:r>
              <a:rPr lang="fr-FR" altLang="fr-FR" sz="2000" b="1" dirty="0">
                <a:solidFill>
                  <a:srgbClr val="95C41D"/>
                </a:solidFill>
                <a:latin typeface="+mj-lt"/>
                <a:ea typeface="ＭＳ Ｐゴシック" panose="020B0600070205080204" pitchFamily="34" charset="-128"/>
              </a:rPr>
              <a:t>Asthénie</a:t>
            </a:r>
            <a:endParaRPr lang="fr-FR" altLang="fr-FR" sz="2000" b="1" dirty="0">
              <a:solidFill>
                <a:srgbClr val="95C41D"/>
              </a:solidFill>
              <a:latin typeface="+mj-lt"/>
              <a:ea typeface="ＭＳ Ｐゴシック" panose="020B0600070205080204" pitchFamily="34" charset="-128"/>
              <a:sym typeface="Wingdings" panose="05000000000000000000" pitchFamily="2" charset="2"/>
            </a:endParaRPr>
          </a:p>
        </p:txBody>
      </p:sp>
      <p:sp>
        <p:nvSpPr>
          <p:cNvPr id="13" name="Text Box 9">
            <a:extLst>
              <a:ext uri="{FF2B5EF4-FFF2-40B4-BE49-F238E27FC236}">
                <a16:creationId xmlns:a16="http://schemas.microsoft.com/office/drawing/2014/main" id="{BD30D6F2-85A2-4587-91B5-2EC3F883631C}"/>
              </a:ext>
            </a:extLst>
          </p:cNvPr>
          <p:cNvSpPr>
            <a:spLocks noChangeArrowheads="1"/>
          </p:cNvSpPr>
          <p:nvPr/>
        </p:nvSpPr>
        <p:spPr bwMode="auto">
          <a:xfrm>
            <a:off x="8214157" y="1628800"/>
            <a:ext cx="2894156" cy="723602"/>
          </a:xfrm>
          <a:prstGeom prst="roundRect">
            <a:avLst>
              <a:gd name="adj" fmla="val 16667"/>
            </a:avLst>
          </a:prstGeom>
          <a:noFill/>
          <a:ln w="31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a:r>
              <a:rPr lang="fr-FR" b="1" dirty="0" err="1">
                <a:solidFill>
                  <a:srgbClr val="000099"/>
                </a:solidFill>
                <a:latin typeface="Arial" panose="020B0604020202020204" pitchFamily="34" charset="0"/>
              </a:rPr>
              <a:t>Ferrum</a:t>
            </a:r>
            <a:r>
              <a:rPr lang="fr-FR" b="1" dirty="0">
                <a:solidFill>
                  <a:srgbClr val="000099"/>
                </a:solidFill>
                <a:latin typeface="Arial" panose="020B0604020202020204" pitchFamily="34" charset="0"/>
              </a:rPr>
              <a:t> </a:t>
            </a:r>
            <a:r>
              <a:rPr lang="fr-FR" b="1" dirty="0" err="1">
                <a:solidFill>
                  <a:srgbClr val="000099"/>
                </a:solidFill>
                <a:latin typeface="Arial" panose="020B0604020202020204" pitchFamily="34" charset="0"/>
              </a:rPr>
              <a:t>metallicum</a:t>
            </a:r>
            <a:r>
              <a:rPr lang="fr-FR" b="1" dirty="0">
                <a:solidFill>
                  <a:srgbClr val="000099"/>
                </a:solidFill>
                <a:latin typeface="Arial" panose="020B0604020202020204" pitchFamily="34" charset="0"/>
              </a:rPr>
              <a:t> 5 CH</a:t>
            </a:r>
          </a:p>
          <a:p>
            <a:pPr algn="r" eaLnBrk="0" hangingPunct="0">
              <a:spcBef>
                <a:spcPts val="300"/>
              </a:spcBef>
              <a:buFont typeface="Wingdings" panose="05000000000000000000" pitchFamily="2" charset="2"/>
              <a:buNone/>
            </a:pPr>
            <a:r>
              <a:rPr lang="fr-FR" altLang="fr-FR" sz="1600" dirty="0">
                <a:solidFill>
                  <a:srgbClr val="000099"/>
                </a:solidFill>
                <a:latin typeface="+mj-lt"/>
                <a:ea typeface="ＭＳ Ｐゴシック" panose="020B0600070205080204" pitchFamily="34" charset="-128"/>
              </a:rPr>
              <a:t>5 granules matin et soir</a:t>
            </a:r>
          </a:p>
        </p:txBody>
      </p:sp>
      <p:sp>
        <p:nvSpPr>
          <p:cNvPr id="15" name="Text Box 11">
            <a:extLst>
              <a:ext uri="{FF2B5EF4-FFF2-40B4-BE49-F238E27FC236}">
                <a16:creationId xmlns:a16="http://schemas.microsoft.com/office/drawing/2014/main" id="{FFD3E472-C06F-4FA3-BD51-52870FDCF6A6}"/>
              </a:ext>
            </a:extLst>
          </p:cNvPr>
          <p:cNvSpPr txBox="1">
            <a:spLocks noChangeArrowheads="1"/>
          </p:cNvSpPr>
          <p:nvPr/>
        </p:nvSpPr>
        <p:spPr bwMode="auto">
          <a:xfrm>
            <a:off x="782840" y="1675139"/>
            <a:ext cx="6033118" cy="58477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a:buClr>
                <a:srgbClr val="33CC33"/>
              </a:buClr>
              <a:buFontTx/>
              <a:buBlip>
                <a:blip r:embed="rId3"/>
              </a:buBlip>
              <a:defRPr/>
            </a:pPr>
            <a:r>
              <a:rPr lang="fr-FR" altLang="fr-FR" sz="1600" dirty="0">
                <a:solidFill>
                  <a:srgbClr val="000099"/>
                </a:solidFill>
                <a:latin typeface="+mj-lt"/>
                <a:ea typeface="ＭＳ Ｐゴシック" panose="020B0600070205080204" pitchFamily="34" charset="-128"/>
              </a:rPr>
              <a:t>Asthénie, </a:t>
            </a:r>
            <a:r>
              <a:rPr lang="fr-FR" altLang="fr-FR" sz="1600" b="1" dirty="0">
                <a:solidFill>
                  <a:srgbClr val="000099"/>
                </a:solidFill>
                <a:latin typeface="+mj-lt"/>
                <a:ea typeface="ＭＳ Ｐゴシック" panose="020B0600070205080204" pitchFamily="34" charset="-128"/>
              </a:rPr>
              <a:t>anémie par carence en fer, frilosité, pâleur</a:t>
            </a:r>
          </a:p>
          <a:p>
            <a:pPr marL="263525">
              <a:buClr>
                <a:srgbClr val="33CC33"/>
              </a:buClr>
              <a:defRPr/>
            </a:pPr>
            <a:endParaRPr lang="fr-FR" altLang="fr-FR" sz="1600" dirty="0">
              <a:solidFill>
                <a:srgbClr val="000099"/>
              </a:solidFill>
              <a:latin typeface="+mj-lt"/>
              <a:ea typeface="ＭＳ Ｐゴシック" panose="020B0600070205080204" pitchFamily="34" charset="-128"/>
            </a:endParaRPr>
          </a:p>
        </p:txBody>
      </p:sp>
      <p:sp>
        <p:nvSpPr>
          <p:cNvPr id="14" name="Text Box 7">
            <a:extLst>
              <a:ext uri="{FF2B5EF4-FFF2-40B4-BE49-F238E27FC236}">
                <a16:creationId xmlns:a16="http://schemas.microsoft.com/office/drawing/2014/main" id="{E78D3098-492A-43F8-B4F5-FE82D35ABA6C}"/>
              </a:ext>
            </a:extLst>
          </p:cNvPr>
          <p:cNvSpPr>
            <a:spLocks noChangeArrowheads="1"/>
          </p:cNvSpPr>
          <p:nvPr/>
        </p:nvSpPr>
        <p:spPr bwMode="auto">
          <a:xfrm>
            <a:off x="7861210" y="4251933"/>
            <a:ext cx="3247103" cy="723602"/>
          </a:xfrm>
          <a:prstGeom prst="roundRect">
            <a:avLst>
              <a:gd name="adj" fmla="val 16667"/>
            </a:avLst>
          </a:prstGeom>
          <a:noFill/>
          <a:ln w="31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0" hangingPunct="0">
              <a:buFont typeface="Wingdings" panose="05000000000000000000" pitchFamily="2" charset="2"/>
              <a:buNone/>
            </a:pPr>
            <a:r>
              <a:rPr lang="fr-FR" altLang="fr-FR" b="1" dirty="0" err="1">
                <a:solidFill>
                  <a:srgbClr val="000099"/>
                </a:solidFill>
                <a:latin typeface="Arial" panose="020B0604020202020204" pitchFamily="34" charset="0"/>
              </a:rPr>
              <a:t>Manganum</a:t>
            </a:r>
            <a:r>
              <a:rPr lang="fr-FR" altLang="fr-FR" b="1" dirty="0">
                <a:solidFill>
                  <a:srgbClr val="000099"/>
                </a:solidFill>
                <a:latin typeface="Arial" panose="020B0604020202020204" pitchFamily="34" charset="0"/>
              </a:rPr>
              <a:t> </a:t>
            </a:r>
            <a:r>
              <a:rPr lang="fr-FR" altLang="fr-FR" b="1" dirty="0" err="1">
                <a:solidFill>
                  <a:srgbClr val="000099"/>
                </a:solidFill>
                <a:latin typeface="Arial" panose="020B0604020202020204" pitchFamily="34" charset="0"/>
              </a:rPr>
              <a:t>aceticum</a:t>
            </a:r>
            <a:r>
              <a:rPr lang="fr-FR" altLang="fr-FR" b="1" dirty="0">
                <a:solidFill>
                  <a:srgbClr val="000099"/>
                </a:solidFill>
                <a:latin typeface="Arial" panose="020B0604020202020204" pitchFamily="34" charset="0"/>
              </a:rPr>
              <a:t> 15 CH</a:t>
            </a:r>
          </a:p>
          <a:p>
            <a:pPr algn="r" eaLnBrk="0" hangingPunct="0">
              <a:spcBef>
                <a:spcPts val="300"/>
              </a:spcBef>
              <a:buFont typeface="Wingdings" panose="05000000000000000000" pitchFamily="2" charset="2"/>
              <a:buNone/>
            </a:pPr>
            <a:r>
              <a:rPr lang="fr-FR" altLang="fr-FR" sz="1600" dirty="0">
                <a:solidFill>
                  <a:srgbClr val="000099"/>
                </a:solidFill>
                <a:latin typeface="Arial" panose="020B0604020202020204" pitchFamily="34" charset="0"/>
              </a:rPr>
              <a:t>5 granules matin et soir</a:t>
            </a:r>
          </a:p>
        </p:txBody>
      </p:sp>
      <p:sp>
        <p:nvSpPr>
          <p:cNvPr id="16" name="Espace réservé du contenu 2">
            <a:extLst>
              <a:ext uri="{FF2B5EF4-FFF2-40B4-BE49-F238E27FC236}">
                <a16:creationId xmlns:a16="http://schemas.microsoft.com/office/drawing/2014/main" id="{CD724092-9EEB-4662-9597-66F284B5075B}"/>
              </a:ext>
            </a:extLst>
          </p:cNvPr>
          <p:cNvSpPr>
            <a:spLocks/>
          </p:cNvSpPr>
          <p:nvPr/>
        </p:nvSpPr>
        <p:spPr bwMode="auto">
          <a:xfrm>
            <a:off x="783000" y="4185084"/>
            <a:ext cx="6794500"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spcBef>
                <a:spcPct val="20000"/>
              </a:spcBef>
              <a:buClr>
                <a:srgbClr val="5CD65C"/>
              </a:buClr>
              <a:buFontTx/>
              <a:buBlip>
                <a:blip r:embed="rId3"/>
              </a:buBlip>
            </a:pPr>
            <a:r>
              <a:rPr lang="fr-FR" altLang="fr-FR" sz="1600" b="1" dirty="0">
                <a:solidFill>
                  <a:srgbClr val="000099"/>
                </a:solidFill>
                <a:latin typeface="Arial" panose="020B0604020202020204" pitchFamily="34" charset="0"/>
                <a:ea typeface="ＭＳ Ｐゴシック" panose="020B0600070205080204" pitchFamily="34" charset="-128"/>
              </a:rPr>
              <a:t>Asthénie importante </a:t>
            </a:r>
          </a:p>
          <a:p>
            <a:pPr marL="269875" indent="0">
              <a:lnSpc>
                <a:spcPct val="110000"/>
              </a:lnSpc>
              <a:spcBef>
                <a:spcPct val="20000"/>
              </a:spcBef>
              <a:buClr>
                <a:srgbClr val="5CD65C"/>
              </a:buClr>
            </a:pPr>
            <a:r>
              <a:rPr lang="fr-FR" altLang="fr-FR" sz="1600" dirty="0">
                <a:solidFill>
                  <a:srgbClr val="000099"/>
                </a:solidFill>
                <a:latin typeface="Arial" panose="020B0604020202020204" pitchFamily="34" charset="0"/>
                <a:ea typeface="ＭＳ Ｐゴシック" panose="020B0600070205080204" pitchFamily="34" charset="-128"/>
              </a:rPr>
              <a:t>Faiblesse de la voix</a:t>
            </a:r>
          </a:p>
          <a:p>
            <a:pPr marL="269875" indent="0">
              <a:lnSpc>
                <a:spcPct val="110000"/>
              </a:lnSpc>
              <a:spcBef>
                <a:spcPct val="20000"/>
              </a:spcBef>
              <a:buClr>
                <a:srgbClr val="5CD65C"/>
              </a:buClr>
            </a:pPr>
            <a:r>
              <a:rPr lang="fr-FR" altLang="fr-FR" sz="1600" b="1" i="1" dirty="0">
                <a:solidFill>
                  <a:srgbClr val="000099"/>
                </a:solidFill>
                <a:latin typeface="Arial" panose="020B0604020202020204" pitchFamily="34" charset="0"/>
                <a:ea typeface="ＭＳ Ｐゴシック" panose="020B0600070205080204" pitchFamily="34" charset="-128"/>
              </a:rPr>
              <a:t>Amélioration en se réfugiant dans le lit</a:t>
            </a:r>
          </a:p>
          <a:p>
            <a:pPr marL="269875" indent="0">
              <a:lnSpc>
                <a:spcPct val="110000"/>
              </a:lnSpc>
              <a:spcBef>
                <a:spcPct val="20000"/>
              </a:spcBef>
              <a:buClr>
                <a:srgbClr val="5CD65C"/>
              </a:buClr>
            </a:pPr>
            <a:r>
              <a:rPr lang="fr-FR" altLang="fr-FR" sz="1600" dirty="0">
                <a:solidFill>
                  <a:srgbClr val="000099"/>
                </a:solidFill>
                <a:latin typeface="Arial" panose="020B0604020202020204" pitchFamily="34" charset="0"/>
                <a:ea typeface="ＭＳ Ｐゴシック" panose="020B0600070205080204" pitchFamily="34" charset="-128"/>
              </a:rPr>
              <a:t>Tableau d’insuffisance endocrinienne (thyroïde, corticosurrénales…)</a:t>
            </a:r>
          </a:p>
          <a:p>
            <a:pPr marL="269875" indent="0">
              <a:lnSpc>
                <a:spcPct val="110000"/>
              </a:lnSpc>
              <a:spcBef>
                <a:spcPct val="20000"/>
              </a:spcBef>
              <a:buClr>
                <a:srgbClr val="5CD65C"/>
              </a:buClr>
            </a:pPr>
            <a:r>
              <a:rPr lang="fr-FR" altLang="fr-FR" sz="1600" dirty="0">
                <a:solidFill>
                  <a:srgbClr val="000099"/>
                </a:solidFill>
                <a:latin typeface="Arial" panose="020B0604020202020204" pitchFamily="34" charset="0"/>
                <a:ea typeface="ＭＳ Ｐゴシック" panose="020B0600070205080204" pitchFamily="34" charset="-128"/>
              </a:rPr>
              <a:t>Anémie</a:t>
            </a:r>
          </a:p>
        </p:txBody>
      </p:sp>
    </p:spTree>
    <p:extLst>
      <p:ext uri="{BB962C8B-B14F-4D97-AF65-F5344CB8AC3E}">
        <p14:creationId xmlns:p14="http://schemas.microsoft.com/office/powerpoint/2010/main" val="3001546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0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nimBg="1"/>
      <p:bldP spid="20496" grpId="0"/>
      <p:bldP spid="13" grpId="0" animBg="1"/>
      <p:bldP spid="15" grpId="0"/>
      <p:bldP spid="14" grpId="0" animBg="1"/>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5"/>
          <p:cNvSpPr>
            <a:spLocks noChangeArrowheads="1"/>
          </p:cNvSpPr>
          <p:nvPr/>
        </p:nvSpPr>
        <p:spPr bwMode="auto">
          <a:xfrm>
            <a:off x="6456363" y="4724400"/>
            <a:ext cx="3138487" cy="366713"/>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b="1">
                <a:solidFill>
                  <a:schemeClr val="bg1"/>
                </a:solidFill>
                <a:latin typeface="Arial" panose="020B0604020202020204" pitchFamily="34" charset="0"/>
                <a:sym typeface="Wingdings" panose="05000000000000000000" pitchFamily="2" charset="2"/>
              </a:rPr>
              <a:t></a:t>
            </a:r>
            <a:r>
              <a:rPr lang="fr-FR" altLang="fr-FR" b="1">
                <a:solidFill>
                  <a:schemeClr val="bg1"/>
                </a:solidFill>
                <a:latin typeface="Arial" panose="020B0604020202020204" pitchFamily="34" charset="0"/>
              </a:rPr>
              <a:t> Que lui proposez-vous ?</a:t>
            </a:r>
          </a:p>
        </p:txBody>
      </p:sp>
      <p:sp>
        <p:nvSpPr>
          <p:cNvPr id="292869" name="Text Box 5"/>
          <p:cNvSpPr txBox="1">
            <a:spLocks noChangeArrowheads="1"/>
          </p:cNvSpPr>
          <p:nvPr/>
        </p:nvSpPr>
        <p:spPr bwMode="auto">
          <a:xfrm>
            <a:off x="1343025" y="1773238"/>
            <a:ext cx="8945563" cy="1784350"/>
          </a:xfrm>
          <a:prstGeom prst="rect">
            <a:avLst/>
          </a:prstGeom>
          <a:noFill/>
          <a:ln>
            <a:noFill/>
          </a:ln>
          <a:effectLst/>
        </p:spPr>
        <p:txBody>
          <a:bodyPr>
            <a:spAutoFit/>
          </a:bodyPr>
          <a:lstStyle/>
          <a:p>
            <a:pPr>
              <a:defRPr/>
            </a:pPr>
            <a:r>
              <a:rPr lang="fr-FR" altLang="fr-FR" sz="2000" dirty="0">
                <a:solidFill>
                  <a:srgbClr val="000099"/>
                </a:solidFill>
                <a:latin typeface="+mj-lt"/>
                <a:ea typeface="ＭＳ Ｐゴシック" panose="020B0600070205080204" pitchFamily="34" charset="-128"/>
              </a:rPr>
              <a:t>Suite à ses résultats de biopsie, Mme Rose, contente de vos conseils, souhaite votre aide car elle démarre sa chimiothérapie la semaine prochaine. </a:t>
            </a:r>
          </a:p>
          <a:p>
            <a:pPr>
              <a:spcBef>
                <a:spcPts val="600"/>
              </a:spcBef>
              <a:defRPr/>
            </a:pPr>
            <a:r>
              <a:rPr lang="fr-FR" altLang="fr-FR" sz="2000" dirty="0">
                <a:solidFill>
                  <a:srgbClr val="000099"/>
                </a:solidFill>
                <a:latin typeface="+mj-lt"/>
                <a:ea typeface="ＭＳ Ｐゴシック" panose="020B0600070205080204" pitchFamily="34" charset="-128"/>
              </a:rPr>
              <a:t>L'infirmière lui a expliqué qu'elle risquerait de vomir et d'être très fatiguée avec son traitement.</a:t>
            </a:r>
          </a:p>
          <a:p>
            <a:pPr>
              <a:spcBef>
                <a:spcPts val="600"/>
              </a:spcBef>
              <a:defRPr/>
            </a:pPr>
            <a:r>
              <a:rPr lang="fr-FR" altLang="fr-FR" sz="2000" dirty="0">
                <a:solidFill>
                  <a:srgbClr val="000099"/>
                </a:solidFill>
                <a:latin typeface="+mj-lt"/>
                <a:ea typeface="ＭＳ Ｐゴシック" panose="020B0600070205080204" pitchFamily="34" charset="-128"/>
              </a:rPr>
              <a:t>Elle vous présente une ordonnance de son oncologue.</a:t>
            </a:r>
          </a:p>
        </p:txBody>
      </p:sp>
      <p:sp>
        <p:nvSpPr>
          <p:cNvPr id="292870" name="AutoShape 6"/>
          <p:cNvSpPr>
            <a:spLocks noChangeAspect="1" noChangeArrowheads="1"/>
          </p:cNvSpPr>
          <p:nvPr/>
        </p:nvSpPr>
        <p:spPr bwMode="auto">
          <a:xfrm>
            <a:off x="2855913" y="3644900"/>
            <a:ext cx="2952750" cy="2879725"/>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180975" algn="l"/>
                <a:tab pos="2419350" algn="l"/>
              </a:tabLst>
              <a:defRPr>
                <a:solidFill>
                  <a:schemeClr val="tx1"/>
                </a:solidFill>
                <a:latin typeface="Arial" panose="020B0604020202020204" pitchFamily="34" charset="0"/>
                <a:cs typeface="Arial" panose="020B0604020202020204" pitchFamily="34" charset="0"/>
              </a:defRPr>
            </a:lvl1pPr>
            <a:lvl2pPr marL="479425">
              <a:tabLst>
                <a:tab pos="180975" algn="l"/>
                <a:tab pos="2419350" algn="l"/>
              </a:tabLst>
              <a:defRPr>
                <a:solidFill>
                  <a:schemeClr val="tx1"/>
                </a:solidFill>
                <a:latin typeface="Arial" panose="020B0604020202020204" pitchFamily="34" charset="0"/>
                <a:cs typeface="Arial" panose="020B0604020202020204" pitchFamily="34" charset="0"/>
              </a:defRPr>
            </a:lvl2pPr>
            <a:lvl3pPr>
              <a:tabLst>
                <a:tab pos="180975" algn="l"/>
                <a:tab pos="2419350" algn="l"/>
              </a:tabLst>
              <a:defRPr>
                <a:solidFill>
                  <a:schemeClr val="tx1"/>
                </a:solidFill>
                <a:latin typeface="Arial" panose="020B0604020202020204" pitchFamily="34" charset="0"/>
                <a:cs typeface="Arial" panose="020B0604020202020204" pitchFamily="34" charset="0"/>
              </a:defRPr>
            </a:lvl3pPr>
            <a:lvl4pPr>
              <a:tabLst>
                <a:tab pos="180975" algn="l"/>
                <a:tab pos="2419350" algn="l"/>
              </a:tabLst>
              <a:defRPr>
                <a:solidFill>
                  <a:schemeClr val="tx1"/>
                </a:solidFill>
                <a:latin typeface="Arial" panose="020B0604020202020204" pitchFamily="34" charset="0"/>
                <a:cs typeface="Arial" panose="020B0604020202020204" pitchFamily="34" charset="0"/>
              </a:defRPr>
            </a:lvl4pPr>
            <a:lvl5pPr>
              <a:tabLst>
                <a:tab pos="180975" algn="l"/>
                <a:tab pos="241935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180975" algn="l"/>
                <a:tab pos="241935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180975" algn="l"/>
                <a:tab pos="241935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180975" algn="l"/>
                <a:tab pos="241935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180975" algn="l"/>
                <a:tab pos="2419350" algn="l"/>
              </a:tabLst>
              <a:defRPr>
                <a:solidFill>
                  <a:schemeClr val="tx1"/>
                </a:solidFill>
                <a:latin typeface="Arial" panose="020B0604020202020204" pitchFamily="34" charset="0"/>
                <a:cs typeface="Arial" panose="020B0604020202020204" pitchFamily="34" charset="0"/>
              </a:defRPr>
            </a:lvl9pPr>
          </a:lstStyle>
          <a:p>
            <a:pPr eaLnBrk="0" hangingPunct="0">
              <a:defRPr/>
            </a:pPr>
            <a:r>
              <a:rPr lang="fr-FR" altLang="fr-FR" sz="1100" dirty="0"/>
              <a:t>Dr </a:t>
            </a:r>
            <a:r>
              <a:rPr lang="fr-FR" altLang="fr-FR" sz="1100" dirty="0" err="1"/>
              <a:t>X.,Oncologue</a:t>
            </a:r>
            <a:r>
              <a:rPr lang="fr-FR" altLang="fr-FR" sz="1100" dirty="0"/>
              <a:t> médical</a:t>
            </a:r>
          </a:p>
          <a:p>
            <a:pPr eaLnBrk="0" hangingPunct="0">
              <a:defRPr/>
            </a:pPr>
            <a:r>
              <a:rPr lang="fr-FR" altLang="fr-FR" sz="1000" dirty="0"/>
              <a:t>	</a:t>
            </a:r>
            <a:endParaRPr lang="fr-FR" altLang="fr-FR" sz="1000" b="1" dirty="0">
              <a:solidFill>
                <a:srgbClr val="000099"/>
              </a:solidFill>
            </a:endParaRPr>
          </a:p>
          <a:p>
            <a:pPr eaLnBrk="0" hangingPunct="0">
              <a:defRPr/>
            </a:pPr>
            <a:r>
              <a:rPr lang="fr-FR" altLang="fr-FR" sz="1000" dirty="0">
                <a:solidFill>
                  <a:srgbClr val="000099"/>
                </a:solidFill>
                <a:latin typeface="Comic Sans MS" panose="030F0702030302020204" pitchFamily="66" charset="0"/>
              </a:rPr>
              <a:t>	                               </a:t>
            </a:r>
            <a:r>
              <a:rPr lang="fr-FR" altLang="fr-FR" sz="1100" dirty="0">
                <a:solidFill>
                  <a:srgbClr val="000099"/>
                </a:solidFill>
                <a:latin typeface="Comic Sans MS" panose="030F0702030302020204" pitchFamily="66" charset="0"/>
              </a:rPr>
              <a:t>Le xx/xx/</a:t>
            </a:r>
            <a:r>
              <a:rPr lang="fr-FR" altLang="fr-FR" sz="1100" dirty="0" err="1">
                <a:solidFill>
                  <a:srgbClr val="000099"/>
                </a:solidFill>
                <a:latin typeface="Comic Sans MS" panose="030F0702030302020204" pitchFamily="66" charset="0"/>
              </a:rPr>
              <a:t>xxxx</a:t>
            </a:r>
            <a:br>
              <a:rPr lang="fr-FR" altLang="fr-FR" sz="1100" dirty="0">
                <a:solidFill>
                  <a:srgbClr val="000099"/>
                </a:solidFill>
                <a:latin typeface="Comic Sans MS" panose="030F0702030302020204" pitchFamily="66" charset="0"/>
              </a:rPr>
            </a:br>
            <a:r>
              <a:rPr lang="fr-FR" altLang="fr-FR" sz="1100" dirty="0">
                <a:solidFill>
                  <a:srgbClr val="000099"/>
                </a:solidFill>
                <a:latin typeface="Comic Sans MS" panose="030F0702030302020204" pitchFamily="66" charset="0"/>
              </a:rPr>
              <a:t>                            Mme Rose  (45 ans)</a:t>
            </a:r>
            <a:endParaRPr lang="fr-FR" altLang="fr-FR" sz="1100" dirty="0">
              <a:latin typeface="Comic Sans MS" panose="030F0702030302020204" pitchFamily="66" charset="0"/>
            </a:endParaRPr>
          </a:p>
          <a:p>
            <a:pPr eaLnBrk="0" hangingPunct="0">
              <a:defRPr/>
            </a:pPr>
            <a:endParaRPr lang="fr-FR" altLang="fr-FR" sz="800" dirty="0">
              <a:solidFill>
                <a:srgbClr val="000099"/>
              </a:solidFill>
              <a:latin typeface="Comic Sans MS" panose="030F0702030302020204" pitchFamily="66" charset="0"/>
            </a:endParaRPr>
          </a:p>
          <a:p>
            <a:pPr eaLnBrk="0" hangingPunct="0">
              <a:defRPr/>
            </a:pPr>
            <a:r>
              <a:rPr lang="fr-FR" altLang="fr-FR" sz="1200" b="1" dirty="0">
                <a:solidFill>
                  <a:srgbClr val="000099"/>
                </a:solidFill>
                <a:latin typeface="Comic Sans MS" panose="030F0702030302020204" pitchFamily="66" charset="0"/>
              </a:rPr>
              <a:t>	</a:t>
            </a:r>
            <a:r>
              <a:rPr lang="fr-FR" altLang="fr-FR" sz="1200" b="1" dirty="0" err="1">
                <a:solidFill>
                  <a:srgbClr val="000099"/>
                </a:solidFill>
                <a:latin typeface="Comic Sans MS" panose="030F0702030302020204" pitchFamily="66" charset="0"/>
              </a:rPr>
              <a:t>Ondansetron</a:t>
            </a:r>
            <a:r>
              <a:rPr lang="fr-FR" altLang="fr-FR" sz="1200" b="1" dirty="0">
                <a:solidFill>
                  <a:srgbClr val="000099"/>
                </a:solidFill>
                <a:latin typeface="Comic Sans MS" panose="030F0702030302020204" pitchFamily="66" charset="0"/>
              </a:rPr>
              <a:t> 8 mg</a:t>
            </a:r>
          </a:p>
          <a:p>
            <a:pPr eaLnBrk="0" hangingPunct="0">
              <a:defRPr/>
            </a:pPr>
            <a:r>
              <a:rPr lang="fr-FR" altLang="fr-FR" sz="1200" dirty="0">
                <a:solidFill>
                  <a:srgbClr val="000099"/>
                </a:solidFill>
                <a:latin typeface="Comic Sans MS" panose="030F0702030302020204" pitchFamily="66" charset="0"/>
              </a:rPr>
              <a:t>	 1 comprimé matin et soir</a:t>
            </a:r>
            <a:endParaRPr lang="fr-FR" altLang="fr-FR" sz="800" dirty="0">
              <a:solidFill>
                <a:srgbClr val="000099"/>
              </a:solidFill>
              <a:latin typeface="Comic Sans MS" panose="030F0702030302020204" pitchFamily="66" charset="0"/>
            </a:endParaRPr>
          </a:p>
          <a:p>
            <a:pPr eaLnBrk="0" hangingPunct="0">
              <a:spcBef>
                <a:spcPts val="600"/>
              </a:spcBef>
              <a:defRPr/>
            </a:pPr>
            <a:r>
              <a:rPr lang="fr-FR" altLang="fr-FR" sz="1200" b="1" dirty="0">
                <a:solidFill>
                  <a:srgbClr val="000099"/>
                </a:solidFill>
                <a:latin typeface="Comic Sans MS" panose="030F0702030302020204" pitchFamily="66" charset="0"/>
              </a:rPr>
              <a:t>	Prednisolone</a:t>
            </a:r>
            <a:r>
              <a:rPr lang="fr-FR" altLang="fr-FR" sz="1200" dirty="0"/>
              <a:t> </a:t>
            </a:r>
            <a:r>
              <a:rPr lang="fr-FR" altLang="fr-FR" sz="1200" b="1" dirty="0">
                <a:solidFill>
                  <a:srgbClr val="000099"/>
                </a:solidFill>
                <a:latin typeface="Comic Sans MS" panose="030F0702030302020204" pitchFamily="66" charset="0"/>
              </a:rPr>
              <a:t>20 mg</a:t>
            </a:r>
            <a:endParaRPr lang="fr-FR" altLang="fr-FR" sz="1200" dirty="0">
              <a:solidFill>
                <a:srgbClr val="000099"/>
              </a:solidFill>
              <a:latin typeface="Comic Sans MS" panose="030F0702030302020204" pitchFamily="66" charset="0"/>
            </a:endParaRPr>
          </a:p>
          <a:p>
            <a:pPr eaLnBrk="0" hangingPunct="0">
              <a:defRPr/>
            </a:pPr>
            <a:r>
              <a:rPr lang="fr-FR" altLang="fr-FR" sz="1200" dirty="0">
                <a:solidFill>
                  <a:srgbClr val="000099"/>
                </a:solidFill>
                <a:latin typeface="Comic Sans MS" panose="030F0702030302020204" pitchFamily="66" charset="0"/>
              </a:rPr>
              <a:t>	2 comprimés le matin </a:t>
            </a:r>
          </a:p>
          <a:p>
            <a:pPr eaLnBrk="0" hangingPunct="0">
              <a:defRPr/>
            </a:pPr>
            <a:r>
              <a:rPr lang="fr-FR" altLang="fr-FR" sz="1200" dirty="0">
                <a:solidFill>
                  <a:srgbClr val="000099"/>
                </a:solidFill>
                <a:latin typeface="Comic Sans MS" panose="030F0702030302020204" pitchFamily="66" charset="0"/>
              </a:rPr>
              <a:t>	pendant 3 jours</a:t>
            </a:r>
          </a:p>
          <a:p>
            <a:pPr eaLnBrk="0" hangingPunct="0">
              <a:spcBef>
                <a:spcPts val="600"/>
              </a:spcBef>
              <a:defRPr/>
            </a:pPr>
            <a:r>
              <a:rPr lang="fr-FR" altLang="fr-FR" sz="1200" dirty="0">
                <a:solidFill>
                  <a:srgbClr val="000099"/>
                </a:solidFill>
                <a:latin typeface="Comic Sans MS" panose="030F0702030302020204" pitchFamily="66" charset="0"/>
              </a:rPr>
              <a:t>Si besoin</a:t>
            </a:r>
          </a:p>
          <a:p>
            <a:pPr>
              <a:spcBef>
                <a:spcPts val="300"/>
              </a:spcBef>
              <a:defRPr/>
            </a:pPr>
            <a:r>
              <a:rPr lang="fr-FR" altLang="fr-FR" sz="1200" b="1" dirty="0">
                <a:solidFill>
                  <a:srgbClr val="000099"/>
                </a:solidFill>
                <a:latin typeface="Comic Sans MS" panose="030F0702030302020204" pitchFamily="66" charset="0"/>
              </a:rPr>
              <a:t>	</a:t>
            </a:r>
            <a:r>
              <a:rPr lang="fr-FR" altLang="fr-FR" sz="1200" b="1" dirty="0" err="1">
                <a:solidFill>
                  <a:srgbClr val="000099"/>
                </a:solidFill>
                <a:latin typeface="Comic Sans MS" panose="030F0702030302020204" pitchFamily="66" charset="0"/>
              </a:rPr>
              <a:t>Metoclopramide</a:t>
            </a:r>
            <a:r>
              <a:rPr lang="fr-FR" altLang="fr-FR" sz="1200" dirty="0"/>
              <a:t> </a:t>
            </a:r>
            <a:r>
              <a:rPr lang="fr-FR" altLang="fr-FR" sz="1200" b="1" dirty="0">
                <a:solidFill>
                  <a:srgbClr val="000099"/>
                </a:solidFill>
                <a:latin typeface="Comic Sans MS" panose="030F0702030302020204" pitchFamily="66" charset="0"/>
              </a:rPr>
              <a:t>10 mg</a:t>
            </a:r>
          </a:p>
          <a:p>
            <a:pPr eaLnBrk="0" hangingPunct="0">
              <a:defRPr/>
            </a:pPr>
            <a:r>
              <a:rPr lang="fr-FR" altLang="fr-FR" sz="1200" b="1" dirty="0">
                <a:solidFill>
                  <a:srgbClr val="000099"/>
                </a:solidFill>
                <a:latin typeface="Comic Sans MS" panose="030F0702030302020204" pitchFamily="66" charset="0"/>
              </a:rPr>
              <a:t>	</a:t>
            </a:r>
            <a:r>
              <a:rPr lang="fr-FR" altLang="fr-FR" sz="1200" dirty="0">
                <a:solidFill>
                  <a:srgbClr val="000099"/>
                </a:solidFill>
                <a:latin typeface="Comic Sans MS" panose="030F0702030302020204" pitchFamily="66" charset="0"/>
              </a:rPr>
              <a:t>1 comprimé 3 fois par jour </a:t>
            </a:r>
          </a:p>
          <a:p>
            <a:pPr eaLnBrk="0" hangingPunct="0">
              <a:defRPr/>
            </a:pPr>
            <a:r>
              <a:rPr lang="fr-FR" altLang="fr-FR" sz="1200" dirty="0">
                <a:solidFill>
                  <a:srgbClr val="000099"/>
                </a:solidFill>
                <a:latin typeface="Comic Sans MS" panose="030F0702030302020204" pitchFamily="66" charset="0"/>
              </a:rPr>
              <a:t>	les 5 jours suivant la cure </a:t>
            </a:r>
          </a:p>
          <a:p>
            <a:pPr eaLnBrk="0" hangingPunct="0">
              <a:defRPr/>
            </a:pPr>
            <a:endParaRPr lang="fr-FR" altLang="fr-FR" sz="1200" dirty="0">
              <a:solidFill>
                <a:srgbClr val="000099"/>
              </a:solidFill>
              <a:latin typeface="Comic Sans MS" panose="030F0702030302020204" pitchFamily="66" charset="0"/>
            </a:endParaRPr>
          </a:p>
        </p:txBody>
      </p:sp>
      <p:pic>
        <p:nvPicPr>
          <p:cNvPr id="8"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
        <p:nvSpPr>
          <p:cNvPr id="9" name="ZoneTexte 8"/>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Un conseil pour Mme Rose</a:t>
            </a:r>
          </a:p>
        </p:txBody>
      </p:sp>
      <p:pic>
        <p:nvPicPr>
          <p:cNvPr id="7" name="Image 4">
            <a:extLst>
              <a:ext uri="{FF2B5EF4-FFF2-40B4-BE49-F238E27FC236}">
                <a16:creationId xmlns:a16="http://schemas.microsoft.com/office/drawing/2014/main" id="{255C7BE3-A73C-43F8-B479-AF1A44ED32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84532" y="-34131"/>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9" name="Text Box 5"/>
          <p:cNvSpPr txBox="1">
            <a:spLocks noChangeArrowheads="1"/>
          </p:cNvSpPr>
          <p:nvPr/>
        </p:nvSpPr>
        <p:spPr bwMode="auto">
          <a:xfrm>
            <a:off x="187061" y="1460079"/>
            <a:ext cx="5044843" cy="2400657"/>
          </a:xfrm>
          <a:prstGeom prst="rect">
            <a:avLst/>
          </a:prstGeom>
          <a:noFill/>
          <a:ln>
            <a:noFill/>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Mme Rose démarre sa chimiothérapie la semaine prochaine. </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L'infirmière lui a expliqué qu'elle risquerait de vomir et d'être très fatiguée avec son traitement.</a:t>
            </a:r>
          </a:p>
          <a:p>
            <a:pPr marL="0" marR="0" lvl="0" indent="0" algn="l" defTabSz="914400" rtl="0" eaLnBrk="1" fontAlgn="base" latinLnBrk="0" hangingPunct="1">
              <a:lnSpc>
                <a:spcPct val="100000"/>
              </a:lnSpc>
              <a:spcBef>
                <a:spcPts val="60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Elle vous présente une ordonnance de son oncologue.</a:t>
            </a:r>
          </a:p>
        </p:txBody>
      </p:sp>
      <p:sp>
        <p:nvSpPr>
          <p:cNvPr id="9" name="ZoneTexte 8"/>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Un conseil pour Mme Rose</a:t>
            </a:r>
          </a:p>
        </p:txBody>
      </p:sp>
      <p:sp>
        <p:nvSpPr>
          <p:cNvPr id="10" name="Espace réservé du contenu 2"/>
          <p:cNvSpPr txBox="1">
            <a:spLocks/>
          </p:cNvSpPr>
          <p:nvPr/>
        </p:nvSpPr>
        <p:spPr>
          <a:xfrm>
            <a:off x="5591944" y="1708086"/>
            <a:ext cx="6445567" cy="4351338"/>
          </a:xfrm>
          <a:prstGeom prst="rect">
            <a:avLst/>
          </a:prstGeom>
          <a:noFill/>
          <a:ln w="19050">
            <a:solidFill>
              <a:srgbClr val="95C41D"/>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Conseil</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pic>
        <p:nvPicPr>
          <p:cNvPr id="8"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
        <p:nvSpPr>
          <p:cNvPr id="2" name="AutoShape 6">
            <a:extLst>
              <a:ext uri="{FF2B5EF4-FFF2-40B4-BE49-F238E27FC236}">
                <a16:creationId xmlns:a16="http://schemas.microsoft.com/office/drawing/2014/main" id="{469E9A0A-3A61-4E39-9FD4-6D55BE98186E}"/>
              </a:ext>
            </a:extLst>
          </p:cNvPr>
          <p:cNvSpPr>
            <a:spLocks noChangeAspect="1" noChangeArrowheads="1"/>
          </p:cNvSpPr>
          <p:nvPr/>
        </p:nvSpPr>
        <p:spPr bwMode="auto">
          <a:xfrm>
            <a:off x="1883532" y="3644900"/>
            <a:ext cx="2952750" cy="2879725"/>
          </a:xfrm>
          <a:prstGeom prst="foldedCorner">
            <a:avLst>
              <a:gd name="adj" fmla="val 12500"/>
            </a:avLst>
          </a:prstGeom>
          <a:solidFill>
            <a:schemeClr val="bg1"/>
          </a:solidFill>
          <a:ln w="12700">
            <a:solidFill>
              <a:schemeClr val="tx1"/>
            </a:solidFill>
            <a:prstDash val="dash"/>
            <a:round/>
            <a:headEnd/>
            <a:tailEnd/>
          </a:ln>
          <a:effectLst>
            <a:outerShdw dist="107763" dir="2700000" algn="ctr" rotWithShape="0">
              <a:schemeClr val="bg2"/>
            </a:outerShdw>
          </a:effectLst>
        </p:spPr>
        <p:txBody>
          <a:bodyPr wrap="none"/>
          <a:lstStyle>
            <a:lvl1pPr marL="187325" indent="-187325">
              <a:tabLst>
                <a:tab pos="180975" algn="l"/>
                <a:tab pos="2419350" algn="l"/>
              </a:tabLst>
              <a:defRPr>
                <a:solidFill>
                  <a:schemeClr val="tx1"/>
                </a:solidFill>
                <a:latin typeface="Arial" panose="020B0604020202020204" pitchFamily="34" charset="0"/>
                <a:cs typeface="Arial" panose="020B0604020202020204" pitchFamily="34" charset="0"/>
              </a:defRPr>
            </a:lvl1pPr>
            <a:lvl2pPr marL="479425">
              <a:tabLst>
                <a:tab pos="180975" algn="l"/>
                <a:tab pos="2419350" algn="l"/>
              </a:tabLst>
              <a:defRPr>
                <a:solidFill>
                  <a:schemeClr val="tx1"/>
                </a:solidFill>
                <a:latin typeface="Arial" panose="020B0604020202020204" pitchFamily="34" charset="0"/>
                <a:cs typeface="Arial" panose="020B0604020202020204" pitchFamily="34" charset="0"/>
              </a:defRPr>
            </a:lvl2pPr>
            <a:lvl3pPr>
              <a:tabLst>
                <a:tab pos="180975" algn="l"/>
                <a:tab pos="2419350" algn="l"/>
              </a:tabLst>
              <a:defRPr>
                <a:solidFill>
                  <a:schemeClr val="tx1"/>
                </a:solidFill>
                <a:latin typeface="Arial" panose="020B0604020202020204" pitchFamily="34" charset="0"/>
                <a:cs typeface="Arial" panose="020B0604020202020204" pitchFamily="34" charset="0"/>
              </a:defRPr>
            </a:lvl3pPr>
            <a:lvl4pPr>
              <a:tabLst>
                <a:tab pos="180975" algn="l"/>
                <a:tab pos="2419350" algn="l"/>
              </a:tabLst>
              <a:defRPr>
                <a:solidFill>
                  <a:schemeClr val="tx1"/>
                </a:solidFill>
                <a:latin typeface="Arial" panose="020B0604020202020204" pitchFamily="34" charset="0"/>
                <a:cs typeface="Arial" panose="020B0604020202020204" pitchFamily="34" charset="0"/>
              </a:defRPr>
            </a:lvl4pPr>
            <a:lvl5pPr>
              <a:tabLst>
                <a:tab pos="180975" algn="l"/>
                <a:tab pos="2419350" algn="l"/>
              </a:tabLst>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tabLst>
                <a:tab pos="180975" algn="l"/>
                <a:tab pos="2419350" algn="l"/>
              </a:tabLs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tabLst>
                <a:tab pos="180975" algn="l"/>
                <a:tab pos="2419350" algn="l"/>
              </a:tabLs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tabLst>
                <a:tab pos="180975" algn="l"/>
                <a:tab pos="2419350" algn="l"/>
              </a:tabLs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tabLst>
                <a:tab pos="180975" algn="l"/>
                <a:tab pos="2419350" algn="l"/>
              </a:tabLst>
              <a:defRPr>
                <a:solidFill>
                  <a:schemeClr val="tx1"/>
                </a:solidFill>
                <a:latin typeface="Arial" panose="020B0604020202020204" pitchFamily="34" charset="0"/>
                <a:cs typeface="Arial" panose="020B0604020202020204" pitchFamily="34" charset="0"/>
              </a:defRPr>
            </a:lvl9pPr>
          </a:lstStyle>
          <a:p>
            <a:pPr eaLnBrk="0" hangingPunct="0">
              <a:defRPr/>
            </a:pPr>
            <a:r>
              <a:rPr lang="fr-FR" altLang="fr-FR" sz="1100" dirty="0"/>
              <a:t>Dr </a:t>
            </a:r>
            <a:r>
              <a:rPr lang="fr-FR" altLang="fr-FR" sz="1100" dirty="0" err="1"/>
              <a:t>X.,Oncologue</a:t>
            </a:r>
            <a:r>
              <a:rPr lang="fr-FR" altLang="fr-FR" sz="1100" dirty="0"/>
              <a:t> médical</a:t>
            </a:r>
          </a:p>
          <a:p>
            <a:pPr eaLnBrk="0" hangingPunct="0">
              <a:defRPr/>
            </a:pPr>
            <a:r>
              <a:rPr lang="fr-FR" altLang="fr-FR" sz="1000" dirty="0"/>
              <a:t>	</a:t>
            </a:r>
            <a:endParaRPr lang="fr-FR" altLang="fr-FR" sz="1000" b="1" dirty="0">
              <a:solidFill>
                <a:srgbClr val="000099"/>
              </a:solidFill>
            </a:endParaRPr>
          </a:p>
          <a:p>
            <a:pPr eaLnBrk="0" hangingPunct="0">
              <a:defRPr/>
            </a:pPr>
            <a:r>
              <a:rPr lang="fr-FR" altLang="fr-FR" sz="1000" dirty="0">
                <a:solidFill>
                  <a:srgbClr val="000099"/>
                </a:solidFill>
                <a:latin typeface="Comic Sans MS" panose="030F0702030302020204" pitchFamily="66" charset="0"/>
              </a:rPr>
              <a:t>	                               </a:t>
            </a:r>
            <a:r>
              <a:rPr lang="fr-FR" altLang="fr-FR" sz="1100" dirty="0">
                <a:solidFill>
                  <a:srgbClr val="000099"/>
                </a:solidFill>
                <a:latin typeface="Comic Sans MS" panose="030F0702030302020204" pitchFamily="66" charset="0"/>
              </a:rPr>
              <a:t>Le xx/xx/</a:t>
            </a:r>
            <a:r>
              <a:rPr lang="fr-FR" altLang="fr-FR" sz="1100" dirty="0" err="1">
                <a:solidFill>
                  <a:srgbClr val="000099"/>
                </a:solidFill>
                <a:latin typeface="Comic Sans MS" panose="030F0702030302020204" pitchFamily="66" charset="0"/>
              </a:rPr>
              <a:t>xxxx</a:t>
            </a:r>
            <a:br>
              <a:rPr lang="fr-FR" altLang="fr-FR" sz="1100" dirty="0">
                <a:solidFill>
                  <a:srgbClr val="000099"/>
                </a:solidFill>
                <a:latin typeface="Comic Sans MS" panose="030F0702030302020204" pitchFamily="66" charset="0"/>
              </a:rPr>
            </a:br>
            <a:r>
              <a:rPr lang="fr-FR" altLang="fr-FR" sz="1100" dirty="0">
                <a:solidFill>
                  <a:srgbClr val="000099"/>
                </a:solidFill>
                <a:latin typeface="Comic Sans MS" panose="030F0702030302020204" pitchFamily="66" charset="0"/>
              </a:rPr>
              <a:t>                            Mme Rose  (45 ans)</a:t>
            </a:r>
            <a:endParaRPr lang="fr-FR" altLang="fr-FR" sz="1100" dirty="0">
              <a:latin typeface="Comic Sans MS" panose="030F0702030302020204" pitchFamily="66" charset="0"/>
            </a:endParaRPr>
          </a:p>
          <a:p>
            <a:pPr eaLnBrk="0" hangingPunct="0">
              <a:defRPr/>
            </a:pPr>
            <a:endParaRPr lang="fr-FR" altLang="fr-FR" sz="800" dirty="0">
              <a:solidFill>
                <a:srgbClr val="000099"/>
              </a:solidFill>
              <a:latin typeface="Comic Sans MS" panose="030F0702030302020204" pitchFamily="66" charset="0"/>
            </a:endParaRPr>
          </a:p>
          <a:p>
            <a:pPr eaLnBrk="0" hangingPunct="0">
              <a:defRPr/>
            </a:pPr>
            <a:r>
              <a:rPr lang="fr-FR" altLang="fr-FR" sz="1200" b="1" dirty="0">
                <a:solidFill>
                  <a:srgbClr val="000099"/>
                </a:solidFill>
                <a:latin typeface="Comic Sans MS" panose="030F0702030302020204" pitchFamily="66" charset="0"/>
              </a:rPr>
              <a:t>	</a:t>
            </a:r>
            <a:r>
              <a:rPr lang="fr-FR" altLang="fr-FR" sz="1200" b="1" dirty="0" err="1">
                <a:solidFill>
                  <a:srgbClr val="000099"/>
                </a:solidFill>
                <a:latin typeface="Comic Sans MS" panose="030F0702030302020204" pitchFamily="66" charset="0"/>
              </a:rPr>
              <a:t>Ondansetron</a:t>
            </a:r>
            <a:r>
              <a:rPr lang="fr-FR" altLang="fr-FR" sz="1200" b="1" dirty="0">
                <a:solidFill>
                  <a:srgbClr val="000099"/>
                </a:solidFill>
                <a:latin typeface="Comic Sans MS" panose="030F0702030302020204" pitchFamily="66" charset="0"/>
              </a:rPr>
              <a:t> 8 mg</a:t>
            </a:r>
          </a:p>
          <a:p>
            <a:pPr eaLnBrk="0" hangingPunct="0">
              <a:defRPr/>
            </a:pPr>
            <a:r>
              <a:rPr lang="fr-FR" altLang="fr-FR" sz="1200" dirty="0">
                <a:solidFill>
                  <a:srgbClr val="000099"/>
                </a:solidFill>
                <a:latin typeface="Comic Sans MS" panose="030F0702030302020204" pitchFamily="66" charset="0"/>
              </a:rPr>
              <a:t>	 1 comprimé matin et soir</a:t>
            </a:r>
            <a:endParaRPr lang="fr-FR" altLang="fr-FR" sz="800" dirty="0">
              <a:solidFill>
                <a:srgbClr val="000099"/>
              </a:solidFill>
              <a:latin typeface="Comic Sans MS" panose="030F0702030302020204" pitchFamily="66" charset="0"/>
            </a:endParaRPr>
          </a:p>
          <a:p>
            <a:pPr eaLnBrk="0" hangingPunct="0">
              <a:spcBef>
                <a:spcPts val="600"/>
              </a:spcBef>
              <a:defRPr/>
            </a:pPr>
            <a:r>
              <a:rPr lang="fr-FR" altLang="fr-FR" sz="1200" b="1" dirty="0">
                <a:solidFill>
                  <a:srgbClr val="000099"/>
                </a:solidFill>
                <a:latin typeface="Comic Sans MS" panose="030F0702030302020204" pitchFamily="66" charset="0"/>
              </a:rPr>
              <a:t>	Prednisolone</a:t>
            </a:r>
            <a:r>
              <a:rPr lang="fr-FR" altLang="fr-FR" sz="1200" dirty="0"/>
              <a:t> </a:t>
            </a:r>
            <a:r>
              <a:rPr lang="fr-FR" altLang="fr-FR" sz="1200" b="1" dirty="0">
                <a:solidFill>
                  <a:srgbClr val="000099"/>
                </a:solidFill>
                <a:latin typeface="Comic Sans MS" panose="030F0702030302020204" pitchFamily="66" charset="0"/>
              </a:rPr>
              <a:t>20 mg</a:t>
            </a:r>
            <a:endParaRPr lang="fr-FR" altLang="fr-FR" sz="1200" dirty="0">
              <a:solidFill>
                <a:srgbClr val="000099"/>
              </a:solidFill>
              <a:latin typeface="Comic Sans MS" panose="030F0702030302020204" pitchFamily="66" charset="0"/>
            </a:endParaRPr>
          </a:p>
          <a:p>
            <a:pPr eaLnBrk="0" hangingPunct="0">
              <a:defRPr/>
            </a:pPr>
            <a:r>
              <a:rPr lang="fr-FR" altLang="fr-FR" sz="1200" dirty="0">
                <a:solidFill>
                  <a:srgbClr val="000099"/>
                </a:solidFill>
                <a:latin typeface="Comic Sans MS" panose="030F0702030302020204" pitchFamily="66" charset="0"/>
              </a:rPr>
              <a:t>	2 comprimés le matin </a:t>
            </a:r>
          </a:p>
          <a:p>
            <a:pPr eaLnBrk="0" hangingPunct="0">
              <a:defRPr/>
            </a:pPr>
            <a:r>
              <a:rPr lang="fr-FR" altLang="fr-FR" sz="1200" dirty="0">
                <a:solidFill>
                  <a:srgbClr val="000099"/>
                </a:solidFill>
                <a:latin typeface="Comic Sans MS" panose="030F0702030302020204" pitchFamily="66" charset="0"/>
              </a:rPr>
              <a:t>	pendant 3 jours</a:t>
            </a:r>
          </a:p>
          <a:p>
            <a:pPr eaLnBrk="0" hangingPunct="0">
              <a:spcBef>
                <a:spcPts val="600"/>
              </a:spcBef>
              <a:defRPr/>
            </a:pPr>
            <a:r>
              <a:rPr lang="fr-FR" altLang="fr-FR" sz="1200" dirty="0">
                <a:solidFill>
                  <a:srgbClr val="000099"/>
                </a:solidFill>
                <a:latin typeface="Comic Sans MS" panose="030F0702030302020204" pitchFamily="66" charset="0"/>
              </a:rPr>
              <a:t>Si besoin</a:t>
            </a:r>
          </a:p>
          <a:p>
            <a:pPr>
              <a:spcBef>
                <a:spcPts val="300"/>
              </a:spcBef>
              <a:defRPr/>
            </a:pPr>
            <a:r>
              <a:rPr lang="fr-FR" altLang="fr-FR" sz="1200" b="1" dirty="0">
                <a:solidFill>
                  <a:srgbClr val="000099"/>
                </a:solidFill>
                <a:latin typeface="Comic Sans MS" panose="030F0702030302020204" pitchFamily="66" charset="0"/>
              </a:rPr>
              <a:t>	</a:t>
            </a:r>
            <a:r>
              <a:rPr lang="fr-FR" altLang="fr-FR" sz="1200" b="1" dirty="0" err="1">
                <a:solidFill>
                  <a:srgbClr val="000099"/>
                </a:solidFill>
                <a:latin typeface="Comic Sans MS" panose="030F0702030302020204" pitchFamily="66" charset="0"/>
              </a:rPr>
              <a:t>Metoclopramide</a:t>
            </a:r>
            <a:r>
              <a:rPr lang="fr-FR" altLang="fr-FR" sz="1200" dirty="0"/>
              <a:t> </a:t>
            </a:r>
            <a:r>
              <a:rPr lang="fr-FR" altLang="fr-FR" sz="1200" b="1" dirty="0">
                <a:solidFill>
                  <a:srgbClr val="000099"/>
                </a:solidFill>
                <a:latin typeface="Comic Sans MS" panose="030F0702030302020204" pitchFamily="66" charset="0"/>
              </a:rPr>
              <a:t>10 mg</a:t>
            </a:r>
          </a:p>
          <a:p>
            <a:pPr eaLnBrk="0" hangingPunct="0">
              <a:defRPr/>
            </a:pPr>
            <a:r>
              <a:rPr lang="fr-FR" altLang="fr-FR" sz="1200" b="1" dirty="0">
                <a:solidFill>
                  <a:srgbClr val="000099"/>
                </a:solidFill>
                <a:latin typeface="Comic Sans MS" panose="030F0702030302020204" pitchFamily="66" charset="0"/>
              </a:rPr>
              <a:t>	</a:t>
            </a:r>
            <a:r>
              <a:rPr lang="fr-FR" altLang="fr-FR" sz="1200" dirty="0">
                <a:solidFill>
                  <a:srgbClr val="000099"/>
                </a:solidFill>
                <a:latin typeface="Comic Sans MS" panose="030F0702030302020204" pitchFamily="66" charset="0"/>
              </a:rPr>
              <a:t>1 comprimé 3 fois par jour </a:t>
            </a:r>
          </a:p>
          <a:p>
            <a:pPr eaLnBrk="0" hangingPunct="0">
              <a:defRPr/>
            </a:pPr>
            <a:r>
              <a:rPr lang="fr-FR" altLang="fr-FR" sz="1200" dirty="0">
                <a:solidFill>
                  <a:srgbClr val="000099"/>
                </a:solidFill>
                <a:latin typeface="Comic Sans MS" panose="030F0702030302020204" pitchFamily="66" charset="0"/>
              </a:rPr>
              <a:t>	les 5 jours suivant la cure </a:t>
            </a:r>
          </a:p>
          <a:p>
            <a:pPr eaLnBrk="0" hangingPunct="0">
              <a:defRPr/>
            </a:pPr>
            <a:endParaRPr lang="fr-FR" altLang="fr-FR" sz="1200" dirty="0">
              <a:solidFill>
                <a:srgbClr val="000099"/>
              </a:solidFill>
              <a:latin typeface="Comic Sans MS" panose="030F0702030302020204" pitchFamily="66" charset="0"/>
            </a:endParaRPr>
          </a:p>
        </p:txBody>
      </p:sp>
    </p:spTree>
    <p:extLst>
      <p:ext uri="{BB962C8B-B14F-4D97-AF65-F5344CB8AC3E}">
        <p14:creationId xmlns:p14="http://schemas.microsoft.com/office/powerpoint/2010/main" val="2831040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614988" y="1785938"/>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Objectifs :</a:t>
            </a:r>
            <a:endParaRPr lang="fr-FR" altLang="fr-FR" sz="9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spcBef>
                <a:spcPct val="50000"/>
              </a:spcBef>
              <a:spcAft>
                <a:spcPct val="10000"/>
              </a:spcAft>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Restituer les informations sur les médicaments de la journée</a:t>
            </a:r>
            <a:endParaRPr lang="fr-FR" altLang="fr-FR" sz="2000" b="1" dirty="0">
              <a:solidFill>
                <a:srgbClr val="000099"/>
              </a:solidFill>
              <a:latin typeface="+mj-lt"/>
              <a:ea typeface="ＭＳ Ｐゴシック" panose="020B0600070205080204" pitchFamily="34" charset="-128"/>
            </a:endParaRPr>
          </a:p>
        </p:txBody>
      </p:sp>
      <p:sp>
        <p:nvSpPr>
          <p:cNvPr id="7" name="ZoneTexte 6"/>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Jeu de synthèse</a:t>
            </a:r>
          </a:p>
        </p:txBody>
      </p:sp>
      <p:sp>
        <p:nvSpPr>
          <p:cNvPr id="212996"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212997"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10’</a:t>
            </a:r>
          </a:p>
        </p:txBody>
      </p:sp>
      <p:sp>
        <p:nvSpPr>
          <p:cNvPr id="9" name="Rectangle 15"/>
          <p:cNvSpPr>
            <a:spLocks noChangeArrowheads="1"/>
          </p:cNvSpPr>
          <p:nvPr/>
        </p:nvSpPr>
        <p:spPr bwMode="auto">
          <a:xfrm>
            <a:off x="3287713" y="3573463"/>
            <a:ext cx="88376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Clr>
                <a:srgbClr val="ABD5FF"/>
              </a:buClr>
            </a:pPr>
            <a:r>
              <a:rPr lang="fr-FR" altLang="fr-FR" b="1" u="sng" dirty="0">
                <a:solidFill>
                  <a:srgbClr val="000099"/>
                </a:solidFill>
                <a:ea typeface="ＭＳ Ｐゴシック" panose="020B0600070205080204" pitchFamily="34" charset="-128"/>
                <a:cs typeface="Arial" panose="020B0604020202020204" pitchFamily="34" charset="0"/>
              </a:rPr>
              <a:t>Règles du jeu :</a:t>
            </a:r>
          </a:p>
          <a:p>
            <a:pPr eaLnBrk="0" hangingPunct="0">
              <a:spcBef>
                <a:spcPct val="50000"/>
              </a:spcBef>
              <a:buClr>
                <a:srgbClr val="000099"/>
              </a:buClr>
              <a:buFontTx/>
              <a:buBlip>
                <a:blip r:embed="rId3"/>
              </a:buBlip>
              <a:defRPr/>
            </a:pPr>
            <a:r>
              <a:rPr lang="fr-FR" altLang="fr-FR" b="1" dirty="0">
                <a:solidFill>
                  <a:srgbClr val="000090"/>
                </a:solidFill>
                <a:latin typeface="Arial"/>
                <a:ea typeface="ＭＳ Ｐゴシック" panose="020B0600070205080204" pitchFamily="34" charset="-128"/>
              </a:rPr>
              <a:t>En utilisant </a:t>
            </a: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endParaRPr lang="fr-FR" altLang="fr-FR" b="1" dirty="0">
              <a:solidFill>
                <a:srgbClr val="000090"/>
              </a:solidFill>
              <a:latin typeface="Arial"/>
              <a:ea typeface="ＭＳ Ｐゴシック" panose="020B0600070205080204" pitchFamily="34" charset="-128"/>
            </a:endParaRP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Saurez-vous </a:t>
            </a:r>
            <a:r>
              <a:rPr lang="fr-FR" altLang="fr-FR" b="1" dirty="0">
                <a:solidFill>
                  <a:srgbClr val="000090"/>
                </a:solidFill>
                <a:latin typeface="Arial"/>
                <a:ea typeface="ＭＳ Ｐゴシック" panose="020B0600070205080204" pitchFamily="34" charset="-128"/>
              </a:rPr>
              <a:t>retrouver le bon médicament </a:t>
            </a:r>
            <a:r>
              <a:rPr lang="fr-FR" altLang="fr-FR" dirty="0">
                <a:solidFill>
                  <a:srgbClr val="000090"/>
                </a:solidFill>
                <a:latin typeface="Arial"/>
                <a:ea typeface="ＭＳ Ｐゴシック" panose="020B0600070205080204" pitchFamily="34" charset="-128"/>
              </a:rPr>
              <a:t>?</a:t>
            </a:r>
          </a:p>
          <a:p>
            <a:pPr eaLnBrk="0" hangingPunct="0">
              <a:spcBef>
                <a:spcPct val="50000"/>
              </a:spcBef>
              <a:buClr>
                <a:srgbClr val="000099"/>
              </a:buClr>
              <a:buFontTx/>
              <a:buBlip>
                <a:blip r:embed="rId3"/>
              </a:buBlip>
              <a:defRPr/>
            </a:pPr>
            <a:r>
              <a:rPr lang="fr-FR" altLang="fr-FR" dirty="0">
                <a:solidFill>
                  <a:srgbClr val="000090"/>
                </a:solidFill>
                <a:latin typeface="Arial"/>
                <a:ea typeface="ＭＳ Ｐゴシック" panose="020B0600070205080204" pitchFamily="34" charset="-128"/>
              </a:rPr>
              <a:t>Questions </a:t>
            </a:r>
            <a:r>
              <a:rPr lang="fr-FR" altLang="fr-FR" b="1" dirty="0">
                <a:solidFill>
                  <a:srgbClr val="000090"/>
                </a:solidFill>
                <a:latin typeface="Arial"/>
                <a:ea typeface="ＭＳ Ｐゴシック" panose="020B0600070205080204" pitchFamily="34" charset="-128"/>
              </a:rPr>
              <a:t>du tac-au-tac</a:t>
            </a:r>
          </a:p>
          <a:p>
            <a:pPr marL="0" indent="0" eaLnBrk="1" hangingPunct="1">
              <a:spcBef>
                <a:spcPts val="600"/>
              </a:spcBef>
            </a:pPr>
            <a:endParaRPr lang="fr-FR" altLang="fr-FR" dirty="0">
              <a:solidFill>
                <a:srgbClr val="000099"/>
              </a:solidFill>
              <a:ea typeface="ＭＳ Ｐゴシック" panose="020B0600070205080204" pitchFamily="34" charset="-128"/>
              <a:cs typeface="Arial" panose="020B0604020202020204" pitchFamily="34" charset="0"/>
            </a:endParaRPr>
          </a:p>
        </p:txBody>
      </p:sp>
      <p:grpSp>
        <p:nvGrpSpPr>
          <p:cNvPr id="10" name="Groupe 9"/>
          <p:cNvGrpSpPr/>
          <p:nvPr/>
        </p:nvGrpSpPr>
        <p:grpSpPr>
          <a:xfrm>
            <a:off x="5138738" y="3821897"/>
            <a:ext cx="1587401" cy="1179532"/>
            <a:chOff x="1496843" y="3571273"/>
            <a:chExt cx="1587401" cy="1179532"/>
          </a:xfrm>
        </p:grpSpPr>
        <p:pic>
          <p:nvPicPr>
            <p:cNvPr id="11" name="Image 10"/>
            <p:cNvPicPr>
              <a:picLocks noChangeAspect="1"/>
            </p:cNvPicPr>
            <p:nvPr/>
          </p:nvPicPr>
          <p:blipFill>
            <a:blip r:embed="rId4"/>
            <a:stretch>
              <a:fillRect/>
            </a:stretch>
          </p:blipFill>
          <p:spPr>
            <a:xfrm>
              <a:off x="1496843" y="3571273"/>
              <a:ext cx="1210052" cy="980559"/>
            </a:xfrm>
            <a:prstGeom prst="rect">
              <a:avLst/>
            </a:prstGeom>
            <a:scene3d>
              <a:camera prst="orthographicFront">
                <a:rot lat="0" lon="0" rev="0"/>
              </a:camera>
              <a:lightRig rig="threePt" dir="t"/>
            </a:scene3d>
          </p:spPr>
        </p:pic>
        <p:sp>
          <p:nvSpPr>
            <p:cNvPr id="12" name="ZoneTexte 11"/>
            <p:cNvSpPr txBox="1"/>
            <p:nvPr/>
          </p:nvSpPr>
          <p:spPr>
            <a:xfrm>
              <a:off x="1653010" y="4412251"/>
              <a:ext cx="1431234" cy="338554"/>
            </a:xfrm>
            <a:prstGeom prst="rect">
              <a:avLst/>
            </a:prstGeom>
            <a:noFill/>
          </p:spPr>
          <p:txBody>
            <a:bodyPr wrap="square" rtlCol="0">
              <a:spAutoFit/>
            </a:bodyPr>
            <a:lstStyle/>
            <a:p>
              <a:r>
                <a:rPr lang="fr-FR" dirty="0"/>
                <a:t>Converser</a:t>
              </a: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016500" y="1990725"/>
            <a:ext cx="6337300" cy="129540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
                <a:srgbClr val="ABD5FF"/>
              </a:buClr>
              <a:buSzTx/>
              <a:buFontTx/>
              <a:buNone/>
              <a:tabLst/>
              <a:defRPr/>
            </a:pPr>
            <a:r>
              <a:rPr kumimoji="0" lang="fr-FR" altLang="fr-FR" sz="2000" b="1" i="0" u="sng"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Objectifs :</a:t>
            </a:r>
            <a:endParaRPr kumimoji="0" lang="fr-FR" altLang="fr-FR" sz="900" b="1" i="0" u="sng" strike="noStrike" kern="1200" cap="none" spc="0" normalizeH="0" baseline="0" noProof="0" dirty="0">
              <a:ln>
                <a:noFill/>
              </a:ln>
              <a:solidFill>
                <a:srgbClr val="000099"/>
              </a:solidFill>
              <a:effectLst>
                <a:outerShdw blurRad="38100" dist="38100" dir="2700000" algn="tl">
                  <a:srgbClr val="C0C0C0"/>
                </a:outerShdw>
              </a:effectLst>
              <a:uLnTx/>
              <a:uFillTx/>
              <a:latin typeface="Arial"/>
              <a:ea typeface="ＭＳ Ｐゴシック" panose="020B0600070205080204" pitchFamily="34" charset="-128"/>
              <a:cs typeface="Arial" panose="020B0604020202020204" pitchFamily="34" charset="0"/>
            </a:endParaRPr>
          </a:p>
          <a:p>
            <a:pPr marL="342900" marR="0" lvl="0" indent="-342900" algn="l" defTabSz="914400" rtl="0" eaLnBrk="0" fontAlgn="base" latinLnBrk="0" hangingPunct="0">
              <a:lnSpc>
                <a:spcPct val="100000"/>
              </a:lnSpc>
              <a:spcBef>
                <a:spcPct val="50000"/>
              </a:spcBef>
              <a:spcAft>
                <a:spcPct val="10000"/>
              </a:spcAft>
              <a:buClr>
                <a:srgbClr val="000099"/>
              </a:buClr>
              <a:buSzTx/>
              <a:buFont typeface="Wingdings" panose="05000000000000000000" pitchFamily="2" charset="2"/>
              <a:buChar char="Ø"/>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Réactiver la méthodologie </a:t>
            </a:r>
            <a:r>
              <a:rPr kumimoji="0" lang="fr-FR" altLang="fr-FR" sz="2000" b="0" i="0" u="none" strike="noStrike" kern="1200" cap="none" spc="0" normalizeH="0" baseline="0" noProof="0">
                <a:ln>
                  <a:noFill/>
                </a:ln>
                <a:solidFill>
                  <a:srgbClr val="000099"/>
                </a:solidFill>
                <a:effectLst/>
                <a:uLnTx/>
                <a:uFillTx/>
                <a:latin typeface="Arial"/>
                <a:ea typeface="ＭＳ Ｐゴシック" panose="020B0600070205080204" pitchFamily="34" charset="-128"/>
                <a:cs typeface="Arial" panose="020B0604020202020204" pitchFamily="34" charset="0"/>
              </a:rPr>
              <a:t>de conseil</a:t>
            </a:r>
            <a:endPar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endParaRPr>
          </a:p>
          <a:p>
            <a:pPr marL="342900" marR="0" lvl="0" indent="-342900" algn="l" defTabSz="914400" rtl="0" eaLnBrk="0" fontAlgn="base" latinLnBrk="0" hangingPunct="0">
              <a:lnSpc>
                <a:spcPct val="110000"/>
              </a:lnSpc>
              <a:spcBef>
                <a:spcPct val="0"/>
              </a:spcBef>
              <a:spcAft>
                <a:spcPct val="10000"/>
              </a:spcAft>
              <a:buClr>
                <a:srgbClr val="000099"/>
              </a:buClr>
              <a:buSzTx/>
              <a:buFont typeface="Wingdings" panose="05000000000000000000" pitchFamily="2" charset="2"/>
              <a:buChar char="Ø"/>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Construire un outil d’aide à la prescription</a:t>
            </a:r>
            <a:r>
              <a:rPr kumimoji="0" lang="fr-FR" altLang="fr-FR" sz="20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 </a:t>
            </a:r>
          </a:p>
        </p:txBody>
      </p:sp>
      <p:sp>
        <p:nvSpPr>
          <p:cNvPr id="2237455" name="Rectangle 15"/>
          <p:cNvSpPr>
            <a:spLocks noChangeArrowheads="1"/>
          </p:cNvSpPr>
          <p:nvPr/>
        </p:nvSpPr>
        <p:spPr bwMode="auto">
          <a:xfrm>
            <a:off x="3144838" y="3430588"/>
            <a:ext cx="8807450" cy="316865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
                <a:srgbClr val="ABD5FF"/>
              </a:buClr>
              <a:buSzTx/>
              <a:buFontTx/>
              <a:buNone/>
              <a:tabLst/>
              <a:defRPr/>
            </a:pPr>
            <a:r>
              <a:rPr kumimoji="0" lang="fr-FR" altLang="fr-FR" sz="2000" b="1" i="0" u="sng"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Règles du jeu :</a:t>
            </a:r>
          </a:p>
          <a:p>
            <a:pPr marL="342900" marR="0" lvl="0" indent="-342900" algn="l" defTabSz="914400" rtl="0" eaLnBrk="0" fontAlgn="base" latinLnBrk="0" hangingPunct="0">
              <a:lnSpc>
                <a:spcPct val="100000"/>
              </a:lnSpc>
              <a:spcBef>
                <a:spcPct val="50000"/>
              </a:spcBef>
              <a:spcAft>
                <a:spcPct val="0"/>
              </a:spcAft>
              <a:buClr>
                <a:srgbClr val="000099"/>
              </a:buClr>
              <a:buSzTx/>
              <a:buFontTx/>
              <a:buBlip>
                <a:blip r:embed="rId3"/>
              </a:buBlip>
              <a:tabLst/>
              <a:defRPr/>
            </a:pP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 la </a:t>
            </a:r>
            <a:r>
              <a:rPr kumimoji="0" lang="fr-FR" altLang="fr-FR" sz="18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cantonade : répondre à la question</a:t>
            </a:r>
          </a:p>
          <a:p>
            <a:pPr marL="342900" marR="0" lvl="0" indent="-342900" algn="l" defTabSz="914400" rtl="0" eaLnBrk="0" fontAlgn="base" latinLnBrk="0" hangingPunct="0">
              <a:lnSpc>
                <a:spcPct val="110000"/>
              </a:lnSpc>
              <a:spcBef>
                <a:spcPct val="10000"/>
              </a:spcBef>
              <a:spcAft>
                <a:spcPct val="0"/>
              </a:spcAft>
              <a:buClr>
                <a:srgbClr val="000099"/>
              </a:buClr>
              <a:buSzTx/>
              <a:buFontTx/>
              <a:buNone/>
              <a:tabLst/>
              <a:defRPr/>
            </a:pPr>
            <a:r>
              <a:rPr kumimoji="0" lang="fr-FR" altLang="fr-FR" sz="1800" b="1" i="1"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	Quelle méthode ou quel outil utilisez-vous pour construire votre conseil ?</a:t>
            </a:r>
          </a:p>
          <a:p>
            <a:pPr marL="342900" marR="0" lvl="0" indent="-342900" algn="l" defTabSz="914400" rtl="0" eaLnBrk="0" fontAlgn="base" latinLnBrk="0" hangingPunct="0">
              <a:lnSpc>
                <a:spcPct val="100000"/>
              </a:lnSpc>
              <a:spcBef>
                <a:spcPct val="30000"/>
              </a:spcBef>
              <a:spcAft>
                <a:spcPct val="0"/>
              </a:spcAft>
              <a:buClr>
                <a:srgbClr val="000099"/>
              </a:buClr>
              <a:buSzTx/>
              <a:buFontTx/>
              <a:buBlip>
                <a:blip r:embed="rId3"/>
              </a:buBlip>
              <a:tabLst/>
              <a:defRPr/>
            </a:pPr>
            <a:r>
              <a:rPr kumimoji="0" lang="fr-FR" altLang="fr-FR" sz="18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Individuellement </a:t>
            </a: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t>
            </a:r>
          </a:p>
          <a:p>
            <a:pPr marL="342900" marR="0" lvl="0" indent="-342900" algn="l" defTabSz="914400" rtl="0" eaLnBrk="0" fontAlgn="base" latinLnBrk="0" hangingPunct="0">
              <a:lnSpc>
                <a:spcPct val="100000"/>
              </a:lnSpc>
              <a:spcBef>
                <a:spcPct val="30000"/>
              </a:spcBef>
              <a:spcAft>
                <a:spcPct val="0"/>
              </a:spcAft>
              <a:buClr>
                <a:srgbClr val="000099"/>
              </a:buClr>
              <a:buSzTx/>
              <a:buFontTx/>
              <a:buNone/>
              <a:tabLst/>
              <a:defRPr/>
            </a:pP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Construire le schéma :</a:t>
            </a:r>
          </a:p>
          <a:p>
            <a:pPr marL="342900" marR="0" lvl="0" indent="-342900" algn="l" defTabSz="914400" rtl="0" eaLnBrk="0" fontAlgn="base" latinLnBrk="0" hangingPunct="0">
              <a:lnSpc>
                <a:spcPct val="100000"/>
              </a:lnSpc>
              <a:spcBef>
                <a:spcPct val="30000"/>
              </a:spcBef>
              <a:spcAft>
                <a:spcPct val="0"/>
              </a:spcAft>
              <a:buClr>
                <a:srgbClr val="000099"/>
              </a:buClr>
              <a:buSzTx/>
              <a:buFontTx/>
              <a:buChar char="-"/>
              <a:tabLst/>
              <a:defRPr/>
            </a:pP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En indiquant le type d’informations à noter dans chaque cadran</a:t>
            </a:r>
          </a:p>
          <a:p>
            <a:pPr marL="342900" marR="0" lvl="0" indent="-342900" algn="l" defTabSz="914400" rtl="0" eaLnBrk="0" fontAlgn="base" latinLnBrk="0" hangingPunct="0">
              <a:lnSpc>
                <a:spcPct val="100000"/>
              </a:lnSpc>
              <a:spcBef>
                <a:spcPct val="30000"/>
              </a:spcBef>
              <a:spcAft>
                <a:spcPct val="0"/>
              </a:spcAft>
              <a:buClr>
                <a:srgbClr val="000099"/>
              </a:buClr>
              <a:buSzTx/>
              <a:buFontTx/>
              <a:buChar char="-"/>
              <a:tabLst/>
              <a:defRPr/>
            </a:pPr>
            <a:r>
              <a:rPr kumimoji="0" lang="fr-FR" altLang="fr-FR" sz="18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En associant LA question à poser</a:t>
            </a:r>
          </a:p>
        </p:txBody>
      </p:sp>
      <p:sp>
        <p:nvSpPr>
          <p:cNvPr id="7" name="ZoneTexte 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Méthodologie de conseil</a:t>
            </a:r>
          </a:p>
        </p:txBody>
      </p:sp>
      <p:sp>
        <p:nvSpPr>
          <p:cNvPr id="215044"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rPr>
              <a:t>C’est à vous…</a:t>
            </a:r>
            <a:endPar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sym typeface="Wingdings" panose="05000000000000000000" pitchFamily="2" charset="2"/>
            </a:endParaRPr>
          </a:p>
        </p:txBody>
      </p:sp>
      <p:sp>
        <p:nvSpPr>
          <p:cNvPr id="215045"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srgbClr val="FFFFFF"/>
                </a:solidFill>
                <a:effectLst/>
                <a:uLnTx/>
                <a:uFillTx/>
                <a:latin typeface="Arial Black" panose="020B0A04020102020204" pitchFamily="34" charset="0"/>
                <a:ea typeface="+mn-ea"/>
                <a:cs typeface="Arial" panose="020B0604020202020204" pitchFamily="34" charset="0"/>
              </a:rPr>
              <a:t>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4"/>
          <p:cNvSpPr>
            <a:spLocks noChangeArrowheads="1"/>
          </p:cNvSpPr>
          <p:nvPr/>
        </p:nvSpPr>
        <p:spPr bwMode="auto">
          <a:xfrm>
            <a:off x="7146925" y="1592263"/>
            <a:ext cx="19383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0" hangingPunct="0">
              <a:lnSpc>
                <a:spcPct val="110000"/>
              </a:lnSpc>
            </a:pPr>
            <a:endParaRPr lang="fr-FR" altLang="fr-FR" sz="1700">
              <a:solidFill>
                <a:srgbClr val="009900"/>
              </a:solidFill>
              <a:ea typeface="ＭＳ Ｐゴシック" panose="020B0600070205080204" pitchFamily="34" charset="-128"/>
              <a:cs typeface="Arial" panose="020B0604020202020204" pitchFamily="34" charset="0"/>
            </a:endParaRPr>
          </a:p>
        </p:txBody>
      </p:sp>
      <p:grpSp>
        <p:nvGrpSpPr>
          <p:cNvPr id="194597" name="Groupe 9"/>
          <p:cNvGrpSpPr>
            <a:grpSpLocks/>
          </p:cNvGrpSpPr>
          <p:nvPr/>
        </p:nvGrpSpPr>
        <p:grpSpPr bwMode="auto">
          <a:xfrm>
            <a:off x="3979863" y="1978025"/>
            <a:ext cx="3941762" cy="2820988"/>
            <a:chOff x="2748195" y="2224318"/>
            <a:chExt cx="3411540" cy="2670656"/>
          </a:xfrm>
        </p:grpSpPr>
        <p:sp>
          <p:nvSpPr>
            <p:cNvPr id="194599"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94600" name="Groupe 3"/>
            <p:cNvGrpSpPr>
              <a:grpSpLocks/>
            </p:cNvGrpSpPr>
            <p:nvPr/>
          </p:nvGrpSpPr>
          <p:grpSpPr bwMode="auto">
            <a:xfrm>
              <a:off x="2748195" y="2224318"/>
              <a:ext cx="3411344" cy="2670656"/>
              <a:chOff x="2748195" y="2224318"/>
              <a:chExt cx="3411344" cy="2670656"/>
            </a:xfrm>
          </p:grpSpPr>
          <p:sp>
            <p:nvSpPr>
              <p:cNvPr id="194601"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94602" name="Group 5"/>
              <p:cNvGrpSpPr>
                <a:grpSpLocks/>
              </p:cNvGrpSpPr>
              <p:nvPr/>
            </p:nvGrpSpPr>
            <p:grpSpPr bwMode="auto">
              <a:xfrm>
                <a:off x="2748195" y="2224318"/>
                <a:ext cx="3411344" cy="2670656"/>
                <a:chOff x="1746" y="1246"/>
                <a:chExt cx="2366" cy="1867"/>
              </a:xfrm>
            </p:grpSpPr>
            <p:sp>
              <p:nvSpPr>
                <p:cNvPr id="194603"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600">
                    <a:solidFill>
                      <a:srgbClr val="000000"/>
                    </a:solidFill>
                    <a:ea typeface="ＭＳ Ｐゴシック" panose="020B0600070205080204" pitchFamily="34" charset="-128"/>
                  </a:endParaRPr>
                </a:p>
              </p:txBody>
            </p:sp>
            <p:grpSp>
              <p:nvGrpSpPr>
                <p:cNvPr id="194604" name="Group 7"/>
                <p:cNvGrpSpPr>
                  <a:grpSpLocks/>
                </p:cNvGrpSpPr>
                <p:nvPr/>
              </p:nvGrpSpPr>
              <p:grpSpPr bwMode="auto">
                <a:xfrm>
                  <a:off x="1828" y="1246"/>
                  <a:ext cx="2036" cy="1845"/>
                  <a:chOff x="1828" y="1246"/>
                  <a:chExt cx="2036" cy="1845"/>
                </a:xfrm>
              </p:grpSpPr>
              <p:sp>
                <p:nvSpPr>
                  <p:cNvPr id="194605" name="Text Box 8"/>
                  <p:cNvSpPr txBox="1">
                    <a:spLocks noChangeArrowheads="1"/>
                  </p:cNvSpPr>
                  <p:nvPr/>
                </p:nvSpPr>
                <p:spPr bwMode="auto">
                  <a:xfrm>
                    <a:off x="1828" y="1623"/>
                    <a:ext cx="1044"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sp>
                <p:nvSpPr>
                  <p:cNvPr id="194606"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a:t>
                    </a:r>
                  </a:p>
                </p:txBody>
              </p:sp>
              <p:sp>
                <p:nvSpPr>
                  <p:cNvPr id="194607"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II</a:t>
                    </a:r>
                  </a:p>
                </p:txBody>
              </p:sp>
              <p:sp>
                <p:nvSpPr>
                  <p:cNvPr id="194608"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III</a:t>
                    </a:r>
                  </a:p>
                </p:txBody>
              </p:sp>
              <p:sp>
                <p:nvSpPr>
                  <p:cNvPr id="194609"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fr-FR" altLang="fr-FR" b="1">
                        <a:solidFill>
                          <a:srgbClr val="000000"/>
                        </a:solidFill>
                        <a:ea typeface="ＭＳ Ｐゴシック" panose="020B0600070205080204" pitchFamily="34" charset="-128"/>
                      </a:rPr>
                      <a:t>IV</a:t>
                    </a:r>
                  </a:p>
                </p:txBody>
              </p:sp>
              <p:sp>
                <p:nvSpPr>
                  <p:cNvPr id="194612" name="Text Box 15"/>
                  <p:cNvSpPr txBox="1">
                    <a:spLocks noChangeArrowheads="1"/>
                  </p:cNvSpPr>
                  <p:nvPr/>
                </p:nvSpPr>
                <p:spPr bwMode="auto">
                  <a:xfrm>
                    <a:off x="3047" y="1612"/>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grpSp>
          </p:grpSp>
        </p:grpSp>
      </p:grpSp>
      <p:grpSp>
        <p:nvGrpSpPr>
          <p:cNvPr id="82" name="Groupe 81"/>
          <p:cNvGrpSpPr>
            <a:grpSpLocks/>
          </p:cNvGrpSpPr>
          <p:nvPr/>
        </p:nvGrpSpPr>
        <p:grpSpPr bwMode="auto">
          <a:xfrm>
            <a:off x="1735138" y="1557338"/>
            <a:ext cx="7915275" cy="1888477"/>
            <a:chOff x="485337" y="1889606"/>
            <a:chExt cx="7915349" cy="1889262"/>
          </a:xfrm>
        </p:grpSpPr>
        <p:sp>
          <p:nvSpPr>
            <p:cNvPr id="194582" name="Rectangle 22"/>
            <p:cNvSpPr>
              <a:spLocks noChangeArrowheads="1"/>
            </p:cNvSpPr>
            <p:nvPr/>
          </p:nvSpPr>
          <p:spPr bwMode="auto">
            <a:xfrm>
              <a:off x="485337" y="3069255"/>
              <a:ext cx="19923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endParaRPr lang="fr-FR" altLang="fr-FR" sz="1200" b="1" dirty="0">
                <a:solidFill>
                  <a:srgbClr val="4040B3"/>
                </a:solidFill>
                <a:ea typeface="ＭＳ Ｐゴシック" panose="020B0600070205080204" pitchFamily="34" charset="-128"/>
              </a:endParaRPr>
            </a:p>
          </p:txBody>
        </p:sp>
        <p:sp>
          <p:nvSpPr>
            <p:cNvPr id="194583" name="Rectangle 22"/>
            <p:cNvSpPr>
              <a:spLocks noChangeArrowheads="1"/>
            </p:cNvSpPr>
            <p:nvPr/>
          </p:nvSpPr>
          <p:spPr bwMode="auto">
            <a:xfrm>
              <a:off x="6065473" y="1889606"/>
              <a:ext cx="233521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endParaRPr lang="fr-FR" altLang="fr-FR" sz="1200" b="1" dirty="0">
                <a:solidFill>
                  <a:srgbClr val="4040B3"/>
                </a:solidFill>
                <a:ea typeface="ＭＳ Ｐゴシック" panose="020B0600070205080204" pitchFamily="34" charset="-128"/>
              </a:endParaRPr>
            </a:p>
          </p:txBody>
        </p:sp>
        <p:sp>
          <p:nvSpPr>
            <p:cNvPr id="194584" name="Text Box 51"/>
            <p:cNvSpPr txBox="1">
              <a:spLocks noChangeArrowheads="1"/>
            </p:cNvSpPr>
            <p:nvPr/>
          </p:nvSpPr>
          <p:spPr bwMode="auto">
            <a:xfrm>
              <a:off x="4309072" y="2056996"/>
              <a:ext cx="1333501" cy="2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endParaRPr lang="fr-FR" altLang="fr-FR" sz="1200" b="1" dirty="0">
                <a:solidFill>
                  <a:srgbClr val="3333CC"/>
                </a:solidFill>
                <a:ea typeface="ＭＳ Ｐゴシック" panose="020B0600070205080204" pitchFamily="34" charset="-128"/>
              </a:endParaRPr>
            </a:p>
          </p:txBody>
        </p:sp>
      </p:grpSp>
      <p:grpSp>
        <p:nvGrpSpPr>
          <p:cNvPr id="89" name="Groupe 88"/>
          <p:cNvGrpSpPr>
            <a:grpSpLocks/>
          </p:cNvGrpSpPr>
          <p:nvPr/>
        </p:nvGrpSpPr>
        <p:grpSpPr bwMode="auto">
          <a:xfrm>
            <a:off x="3967163" y="1006475"/>
            <a:ext cx="4722812" cy="987425"/>
            <a:chOff x="2695359" y="1710167"/>
            <a:chExt cx="4722263" cy="988208"/>
          </a:xfrm>
        </p:grpSpPr>
        <p:grpSp>
          <p:nvGrpSpPr>
            <p:cNvPr id="194572" name="Group 36"/>
            <p:cNvGrpSpPr>
              <a:grpSpLocks/>
            </p:cNvGrpSpPr>
            <p:nvPr/>
          </p:nvGrpSpPr>
          <p:grpSpPr bwMode="auto">
            <a:xfrm>
              <a:off x="2695359" y="1888738"/>
              <a:ext cx="3941932" cy="809637"/>
              <a:chOff x="1693" y="852"/>
              <a:chExt cx="2734" cy="566"/>
            </a:xfrm>
          </p:grpSpPr>
          <p:grpSp>
            <p:nvGrpSpPr>
              <p:cNvPr id="194574" name="Group 37"/>
              <p:cNvGrpSpPr>
                <a:grpSpLocks/>
              </p:cNvGrpSpPr>
              <p:nvPr/>
            </p:nvGrpSpPr>
            <p:grpSpPr bwMode="auto">
              <a:xfrm>
                <a:off x="1693" y="852"/>
                <a:ext cx="2734" cy="566"/>
                <a:chOff x="1700" y="967"/>
                <a:chExt cx="2343" cy="537"/>
              </a:xfrm>
            </p:grpSpPr>
            <p:grpSp>
              <p:nvGrpSpPr>
                <p:cNvPr id="194576" name="Group 38"/>
                <p:cNvGrpSpPr>
                  <a:grpSpLocks/>
                </p:cNvGrpSpPr>
                <p:nvPr/>
              </p:nvGrpSpPr>
              <p:grpSpPr bwMode="auto">
                <a:xfrm>
                  <a:off x="1707" y="967"/>
                  <a:ext cx="2336" cy="537"/>
                  <a:chOff x="1707" y="1058"/>
                  <a:chExt cx="2336" cy="537"/>
                </a:xfrm>
              </p:grpSpPr>
              <p:sp>
                <p:nvSpPr>
                  <p:cNvPr id="194578"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94579"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94577"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fr-FR"/>
                </a:p>
              </p:txBody>
            </p:sp>
          </p:grpSp>
          <p:sp>
            <p:nvSpPr>
              <p:cNvPr id="194575"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grpSp>
        <p:sp>
          <p:nvSpPr>
            <p:cNvPr id="194573"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dirty="0">
                  <a:solidFill>
                    <a:srgbClr val="000000"/>
                  </a:solidFill>
                  <a:ea typeface="MS Mincho" panose="02020609040205080304" pitchFamily="49" charset="-128"/>
                </a:rPr>
                <a:t>?</a:t>
              </a:r>
            </a:p>
            <a:p>
              <a:endParaRPr lang="fr-FR" altLang="fr-FR" sz="1600" dirty="0">
                <a:solidFill>
                  <a:srgbClr val="000000"/>
                </a:solidFill>
                <a:ea typeface="MS Mincho" panose="02020609040205080304" pitchFamily="49" charset="-128"/>
              </a:endParaRPr>
            </a:p>
          </p:txBody>
        </p:sp>
      </p:grpSp>
      <p:grpSp>
        <p:nvGrpSpPr>
          <p:cNvPr id="98" name="Groupe 97"/>
          <p:cNvGrpSpPr>
            <a:grpSpLocks/>
          </p:cNvGrpSpPr>
          <p:nvPr/>
        </p:nvGrpSpPr>
        <p:grpSpPr bwMode="auto">
          <a:xfrm>
            <a:off x="1558925" y="2146300"/>
            <a:ext cx="8721725" cy="2733675"/>
            <a:chOff x="134938" y="2506317"/>
            <a:chExt cx="8721725" cy="2734587"/>
          </a:xfrm>
        </p:grpSpPr>
        <p:sp>
          <p:nvSpPr>
            <p:cNvPr id="194568"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dirty="0">
                  <a:solidFill>
                    <a:srgbClr val="000000"/>
                  </a:solidFill>
                  <a:ea typeface="MS Mincho" panose="02020609040205080304" pitchFamily="49" charset="-128"/>
                </a:rPr>
                <a:t> ?</a:t>
              </a:r>
            </a:p>
            <a:p>
              <a:pPr lvl="1" algn="ctr"/>
              <a:endParaRPr lang="fr-FR" altLang="ja-JP" sz="1200" i="1" dirty="0">
                <a:solidFill>
                  <a:srgbClr val="000000"/>
                </a:solidFill>
                <a:ea typeface="MS Mincho" panose="02020609040205080304" pitchFamily="49" charset="-128"/>
              </a:endParaRPr>
            </a:p>
            <a:p>
              <a:endParaRPr lang="fr-FR" altLang="fr-FR" sz="1600" dirty="0">
                <a:solidFill>
                  <a:srgbClr val="000000"/>
                </a:solidFill>
                <a:ea typeface="MS Mincho" panose="02020609040205080304" pitchFamily="49" charset="-128"/>
              </a:endParaRPr>
            </a:p>
          </p:txBody>
        </p:sp>
        <p:sp>
          <p:nvSpPr>
            <p:cNvPr id="194569"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dirty="0">
                  <a:solidFill>
                    <a:srgbClr val="000000"/>
                  </a:solidFill>
                  <a:ea typeface="MS Mincho" panose="02020609040205080304" pitchFamily="49" charset="-128"/>
                </a:rPr>
                <a:t>?</a:t>
              </a:r>
            </a:p>
            <a:p>
              <a:pPr lvl="1" algn="ctr"/>
              <a:endParaRPr lang="fr-FR" altLang="ja-JP" sz="1200" i="1" dirty="0">
                <a:solidFill>
                  <a:srgbClr val="000000"/>
                </a:solidFill>
                <a:ea typeface="MS Mincho" panose="02020609040205080304" pitchFamily="49" charset="-128"/>
              </a:endParaRPr>
            </a:p>
            <a:p>
              <a:endParaRPr lang="fr-FR" altLang="fr-FR" sz="1600" dirty="0">
                <a:solidFill>
                  <a:srgbClr val="000000"/>
                </a:solidFill>
                <a:ea typeface="MS Mincho" panose="02020609040205080304" pitchFamily="49" charset="-128"/>
              </a:endParaRPr>
            </a:p>
          </p:txBody>
        </p:sp>
        <p:sp>
          <p:nvSpPr>
            <p:cNvPr id="194570"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fr-FR" altLang="ja-JP" sz="1200" i="1" dirty="0">
                  <a:solidFill>
                    <a:srgbClr val="000000"/>
                  </a:solidFill>
                  <a:ea typeface="MS Mincho" panose="02020609040205080304" pitchFamily="49" charset="-128"/>
                </a:rPr>
                <a:t> ?</a:t>
              </a:r>
            </a:p>
            <a:p>
              <a:pPr lvl="1" algn="ctr"/>
              <a:endParaRPr lang="fr-FR" altLang="ja-JP" sz="1200" i="1" dirty="0">
                <a:solidFill>
                  <a:srgbClr val="000000"/>
                </a:solidFill>
                <a:ea typeface="MS Mincho" panose="02020609040205080304" pitchFamily="49" charset="-128"/>
              </a:endParaRPr>
            </a:p>
            <a:p>
              <a:endParaRPr lang="fr-FR" altLang="fr-FR" sz="1600" dirty="0">
                <a:solidFill>
                  <a:srgbClr val="000000"/>
                </a:solidFill>
                <a:ea typeface="MS Mincho" panose="02020609040205080304" pitchFamily="49" charset="-128"/>
              </a:endParaRPr>
            </a:p>
          </p:txBody>
        </p:sp>
        <p:sp>
          <p:nvSpPr>
            <p:cNvPr id="194571"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5CD65C"/>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fr-FR" altLang="ja-JP" sz="1200" i="1" dirty="0">
                  <a:solidFill>
                    <a:srgbClr val="000000"/>
                  </a:solidFill>
                  <a:ea typeface="ＭＳ Ｐゴシック" panose="020B0600070205080204" pitchFamily="34" charset="-128"/>
                </a:rPr>
                <a:t>?</a:t>
              </a:r>
            </a:p>
          </p:txBody>
        </p:sp>
      </p:grpSp>
      <p:sp>
        <p:nvSpPr>
          <p:cNvPr id="37" name="Text Box 15"/>
          <p:cNvSpPr txBox="1">
            <a:spLocks noChangeArrowheads="1"/>
          </p:cNvSpPr>
          <p:nvPr/>
        </p:nvSpPr>
        <p:spPr bwMode="auto">
          <a:xfrm>
            <a:off x="6311420" y="2606743"/>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sp>
        <p:nvSpPr>
          <p:cNvPr id="39" name="Text Box 15"/>
          <p:cNvSpPr txBox="1">
            <a:spLocks noChangeArrowheads="1"/>
          </p:cNvSpPr>
          <p:nvPr/>
        </p:nvSpPr>
        <p:spPr bwMode="auto">
          <a:xfrm>
            <a:off x="4163061" y="3856347"/>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sp>
        <p:nvSpPr>
          <p:cNvPr id="40" name="Text Box 15"/>
          <p:cNvSpPr txBox="1">
            <a:spLocks noChangeArrowheads="1"/>
          </p:cNvSpPr>
          <p:nvPr/>
        </p:nvSpPr>
        <p:spPr bwMode="auto">
          <a:xfrm>
            <a:off x="6145958" y="3882940"/>
            <a:ext cx="1361046" cy="3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fr-FR" altLang="fr-FR" sz="1400" b="1" dirty="0">
              <a:solidFill>
                <a:srgbClr val="000000"/>
              </a:solidFill>
              <a:ea typeface="ＭＳ Ｐゴシック" panose="020B0600070205080204" pitchFamily="34" charset="-128"/>
            </a:endParaRPr>
          </a:p>
        </p:txBody>
      </p:sp>
      <p:sp>
        <p:nvSpPr>
          <p:cNvPr id="38" name="ZoneTexte 3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Méthodologie de conseil</a:t>
            </a:r>
          </a:p>
        </p:txBody>
      </p:sp>
    </p:spTree>
    <p:extLst>
      <p:ext uri="{BB962C8B-B14F-4D97-AF65-F5344CB8AC3E}">
        <p14:creationId xmlns:p14="http://schemas.microsoft.com/office/powerpoint/2010/main" val="270433250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3967163" y="1978025"/>
            <a:ext cx="3954462" cy="2820988"/>
            <a:chOff x="3967163" y="1978025"/>
            <a:chExt cx="3954462" cy="2820988"/>
          </a:xfrm>
        </p:grpSpPr>
        <p:sp>
          <p:nvSpPr>
            <p:cNvPr id="3" name="Rectangle 2"/>
            <p:cNvSpPr/>
            <p:nvPr/>
          </p:nvSpPr>
          <p:spPr>
            <a:xfrm>
              <a:off x="3992582" y="3445815"/>
              <a:ext cx="2014062" cy="1351686"/>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nvGrpSpPr>
            <p:cNvPr id="5" name="Groupe 4"/>
            <p:cNvGrpSpPr/>
            <p:nvPr/>
          </p:nvGrpSpPr>
          <p:grpSpPr>
            <a:xfrm>
              <a:off x="3967163" y="1978025"/>
              <a:ext cx="3954462" cy="2820988"/>
              <a:chOff x="3967163" y="1978025"/>
              <a:chExt cx="3954462" cy="2820988"/>
            </a:xfrm>
          </p:grpSpPr>
          <p:sp>
            <p:nvSpPr>
              <p:cNvPr id="2" name="Rectangle 1"/>
              <p:cNvSpPr/>
              <p:nvPr/>
            </p:nvSpPr>
            <p:spPr>
              <a:xfrm>
                <a:off x="5993944" y="1993899"/>
                <a:ext cx="1915609" cy="2803601"/>
              </a:xfrm>
              <a:prstGeom prst="rect">
                <a:avLst/>
              </a:prstGeom>
              <a:solidFill>
                <a:srgbClr val="95C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grpSp>
            <p:nvGrpSpPr>
              <p:cNvPr id="53" name="Groupe 52"/>
              <p:cNvGrpSpPr>
                <a:grpSpLocks/>
              </p:cNvGrpSpPr>
              <p:nvPr/>
            </p:nvGrpSpPr>
            <p:grpSpPr bwMode="auto">
              <a:xfrm>
                <a:off x="3967163" y="1978025"/>
                <a:ext cx="3954462" cy="2820988"/>
                <a:chOff x="2543050" y="1977368"/>
                <a:chExt cx="3954457" cy="2822328"/>
              </a:xfrm>
            </p:grpSpPr>
            <p:grpSp>
              <p:nvGrpSpPr>
                <p:cNvPr id="196645" name="Groupe 9"/>
                <p:cNvGrpSpPr>
                  <a:grpSpLocks/>
                </p:cNvGrpSpPr>
                <p:nvPr/>
              </p:nvGrpSpPr>
              <p:grpSpPr bwMode="auto">
                <a:xfrm>
                  <a:off x="2555750" y="1977368"/>
                  <a:ext cx="3941757" cy="2822328"/>
                  <a:chOff x="2748195" y="2224318"/>
                  <a:chExt cx="3411540" cy="2670656"/>
                </a:xfrm>
              </p:grpSpPr>
              <p:sp>
                <p:nvSpPr>
                  <p:cNvPr id="196647" name="Line 4"/>
                  <p:cNvSpPr>
                    <a:spLocks noChangeShapeType="1"/>
                  </p:cNvSpPr>
                  <p:nvPr/>
                </p:nvSpPr>
                <p:spPr bwMode="auto">
                  <a:xfrm>
                    <a:off x="2748195" y="3600445"/>
                    <a:ext cx="3411540" cy="297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nvGrpSpPr>
                  <p:cNvPr id="196648" name="Groupe 3"/>
                  <p:cNvGrpSpPr>
                    <a:grpSpLocks/>
                  </p:cNvGrpSpPr>
                  <p:nvPr/>
                </p:nvGrpSpPr>
                <p:grpSpPr bwMode="auto">
                  <a:xfrm>
                    <a:off x="2748195" y="2224318"/>
                    <a:ext cx="3411344" cy="2670656"/>
                    <a:chOff x="2748195" y="2224318"/>
                    <a:chExt cx="3411344" cy="2670656"/>
                  </a:xfrm>
                </p:grpSpPr>
                <p:sp>
                  <p:nvSpPr>
                    <p:cNvPr id="196649" name="Line 3"/>
                    <p:cNvSpPr>
                      <a:spLocks noChangeShapeType="1"/>
                    </p:cNvSpPr>
                    <p:nvPr/>
                  </p:nvSpPr>
                  <p:spPr bwMode="auto">
                    <a:xfrm flipH="1">
                      <a:off x="4491354" y="2245776"/>
                      <a:ext cx="11895" cy="2627742"/>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nvGrpSpPr>
                    <p:cNvPr id="196650" name="Group 5"/>
                    <p:cNvGrpSpPr>
                      <a:grpSpLocks/>
                    </p:cNvGrpSpPr>
                    <p:nvPr/>
                  </p:nvGrpSpPr>
                  <p:grpSpPr bwMode="auto">
                    <a:xfrm>
                      <a:off x="2748195" y="2224318"/>
                      <a:ext cx="3411344" cy="2670656"/>
                      <a:chOff x="1746" y="1246"/>
                      <a:chExt cx="2366" cy="1867"/>
                    </a:xfrm>
                  </p:grpSpPr>
                  <p:sp>
                    <p:nvSpPr>
                      <p:cNvPr id="196651" name="Rectangle 6"/>
                      <p:cNvSpPr>
                        <a:spLocks noChangeArrowheads="1"/>
                      </p:cNvSpPr>
                      <p:nvPr/>
                    </p:nvSpPr>
                    <p:spPr bwMode="auto">
                      <a:xfrm>
                        <a:off x="1746" y="1261"/>
                        <a:ext cx="2366" cy="1852"/>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grpSp>
                    <p:nvGrpSpPr>
                      <p:cNvPr id="196652" name="Group 7"/>
                      <p:cNvGrpSpPr>
                        <a:grpSpLocks/>
                      </p:cNvGrpSpPr>
                      <p:nvPr/>
                    </p:nvGrpSpPr>
                    <p:grpSpPr bwMode="auto">
                      <a:xfrm>
                        <a:off x="1758" y="1246"/>
                        <a:ext cx="2174" cy="1845"/>
                        <a:chOff x="1758" y="1246"/>
                        <a:chExt cx="2174" cy="1845"/>
                      </a:xfrm>
                    </p:grpSpPr>
                    <p:sp>
                      <p:nvSpPr>
                        <p:cNvPr id="196653" name="Text Box 8"/>
                        <p:cNvSpPr txBox="1">
                          <a:spLocks noChangeArrowheads="1"/>
                        </p:cNvSpPr>
                        <p:nvPr/>
                      </p:nvSpPr>
                      <p:spPr bwMode="auto">
                        <a:xfrm>
                          <a:off x="1758" y="1699"/>
                          <a:ext cx="1044"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rgbClr val="000000"/>
                              </a:solidFill>
                              <a:ea typeface="ＭＳ Ｐゴシック" panose="020B0600070205080204" pitchFamily="34" charset="-128"/>
                            </a:rPr>
                            <a:t>Aspect</a:t>
                          </a:r>
                        </a:p>
                        <a:p>
                          <a:pPr fontAlgn="base">
                            <a:spcBef>
                              <a:spcPct val="0"/>
                            </a:spcBef>
                            <a:spcAft>
                              <a:spcPct val="0"/>
                            </a:spcAft>
                          </a:pPr>
                          <a:r>
                            <a:rPr lang="fr-FR" altLang="fr-FR" sz="1400" b="1" dirty="0">
                              <a:solidFill>
                                <a:srgbClr val="000000"/>
                              </a:solidFill>
                              <a:ea typeface="ＭＳ Ｐゴシック" panose="020B0600070205080204" pitchFamily="34" charset="-128"/>
                            </a:rPr>
                            <a:t>Stade</a:t>
                          </a:r>
                        </a:p>
                        <a:p>
                          <a:pPr fontAlgn="base">
                            <a:spcBef>
                              <a:spcPct val="0"/>
                            </a:spcBef>
                            <a:spcAft>
                              <a:spcPct val="0"/>
                            </a:spcAft>
                          </a:pPr>
                          <a:r>
                            <a:rPr lang="fr-FR" altLang="fr-FR" sz="1400" b="1" dirty="0">
                              <a:solidFill>
                                <a:srgbClr val="000000"/>
                              </a:solidFill>
                              <a:ea typeface="ＭＳ Ｐゴシック" panose="020B0600070205080204" pitchFamily="34" charset="-128"/>
                            </a:rPr>
                            <a:t>Localisation</a:t>
                          </a:r>
                        </a:p>
                      </p:txBody>
                    </p:sp>
                    <p:sp>
                      <p:nvSpPr>
                        <p:cNvPr id="196654" name="Text Box 9"/>
                        <p:cNvSpPr txBox="1">
                          <a:spLocks noChangeArrowheads="1"/>
                        </p:cNvSpPr>
                        <p:nvPr/>
                      </p:nvSpPr>
                      <p:spPr bwMode="auto">
                        <a:xfrm>
                          <a:off x="2764" y="1246"/>
                          <a:ext cx="182"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000000"/>
                              </a:solidFill>
                              <a:ea typeface="ＭＳ Ｐゴシック" panose="020B0600070205080204" pitchFamily="34" charset="-128"/>
                            </a:rPr>
                            <a:t>I</a:t>
                          </a:r>
                        </a:p>
                      </p:txBody>
                    </p:sp>
                    <p:sp>
                      <p:nvSpPr>
                        <p:cNvPr id="196655" name="Text Box 10"/>
                        <p:cNvSpPr txBox="1">
                          <a:spLocks noChangeArrowheads="1"/>
                        </p:cNvSpPr>
                        <p:nvPr/>
                      </p:nvSpPr>
                      <p:spPr bwMode="auto">
                        <a:xfrm>
                          <a:off x="2984" y="1258"/>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FFFFFF"/>
                              </a:solidFill>
                              <a:ea typeface="ＭＳ Ｐゴシック" panose="020B0600070205080204" pitchFamily="34" charset="-128"/>
                            </a:rPr>
                            <a:t>II</a:t>
                          </a:r>
                        </a:p>
                      </p:txBody>
                    </p:sp>
                    <p:sp>
                      <p:nvSpPr>
                        <p:cNvPr id="196656" name="Text Box 11"/>
                        <p:cNvSpPr txBox="1">
                          <a:spLocks noChangeArrowheads="1"/>
                        </p:cNvSpPr>
                        <p:nvPr/>
                      </p:nvSpPr>
                      <p:spPr bwMode="auto">
                        <a:xfrm>
                          <a:off x="2966" y="2840"/>
                          <a:ext cx="27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FFFFFF"/>
                              </a:solidFill>
                              <a:ea typeface="ＭＳ Ｐゴシック" panose="020B0600070205080204" pitchFamily="34" charset="-128"/>
                            </a:rPr>
                            <a:t>III</a:t>
                          </a:r>
                        </a:p>
                      </p:txBody>
                    </p:sp>
                    <p:sp>
                      <p:nvSpPr>
                        <p:cNvPr id="196657" name="Text Box 12"/>
                        <p:cNvSpPr txBox="1">
                          <a:spLocks noChangeArrowheads="1"/>
                        </p:cNvSpPr>
                        <p:nvPr/>
                      </p:nvSpPr>
                      <p:spPr bwMode="auto">
                        <a:xfrm>
                          <a:off x="2659" y="2847"/>
                          <a:ext cx="29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b="1">
                              <a:solidFill>
                                <a:srgbClr val="FFFFFF"/>
                              </a:solidFill>
                              <a:ea typeface="ＭＳ Ｐゴシック" panose="020B0600070205080204" pitchFamily="34" charset="-128"/>
                            </a:rPr>
                            <a:t>IV</a:t>
                          </a:r>
                        </a:p>
                      </p:txBody>
                    </p:sp>
                    <p:sp>
                      <p:nvSpPr>
                        <p:cNvPr id="196658" name="Text Box 13"/>
                        <p:cNvSpPr txBox="1">
                          <a:spLocks noChangeArrowheads="1"/>
                        </p:cNvSpPr>
                        <p:nvPr/>
                      </p:nvSpPr>
                      <p:spPr bwMode="auto">
                        <a:xfrm>
                          <a:off x="1791" y="2432"/>
                          <a:ext cx="108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Signes concomitants</a:t>
                          </a:r>
                        </a:p>
                      </p:txBody>
                    </p:sp>
                    <p:sp>
                      <p:nvSpPr>
                        <p:cNvPr id="196659" name="Text Box 14"/>
                        <p:cNvSpPr txBox="1">
                          <a:spLocks noChangeArrowheads="1"/>
                        </p:cNvSpPr>
                        <p:nvPr/>
                      </p:nvSpPr>
                      <p:spPr bwMode="auto">
                        <a:xfrm>
                          <a:off x="3025" y="2511"/>
                          <a:ext cx="90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Modalités</a:t>
                          </a:r>
                        </a:p>
                      </p:txBody>
                    </p:sp>
                    <p:sp>
                      <p:nvSpPr>
                        <p:cNvPr id="196660" name="Text Box 15"/>
                        <p:cNvSpPr txBox="1">
                          <a:spLocks noChangeArrowheads="1"/>
                        </p:cNvSpPr>
                        <p:nvPr/>
                      </p:nvSpPr>
                      <p:spPr bwMode="auto">
                        <a:xfrm>
                          <a:off x="3016" y="1706"/>
                          <a:ext cx="81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dirty="0">
                              <a:solidFill>
                                <a:srgbClr val="FFFFFF"/>
                              </a:solidFill>
                              <a:ea typeface="ＭＳ Ｐゴシック" panose="020B0600070205080204" pitchFamily="34" charset="-128"/>
                            </a:rPr>
                            <a:t>Sensations</a:t>
                          </a:r>
                        </a:p>
                      </p:txBody>
                    </p:sp>
                  </p:grpSp>
                </p:grpSp>
              </p:grpSp>
            </p:grpSp>
            <p:sp>
              <p:nvSpPr>
                <p:cNvPr id="196646" name="ZoneTexte 52"/>
                <p:cNvSpPr txBox="1">
                  <a:spLocks noChangeArrowheads="1"/>
                </p:cNvSpPr>
                <p:nvPr/>
              </p:nvSpPr>
              <p:spPr bwMode="auto">
                <a:xfrm>
                  <a:off x="2543050" y="2216029"/>
                  <a:ext cx="2040156" cy="446488"/>
                </a:xfrm>
                <a:prstGeom prst="rect">
                  <a:avLst/>
                </a:prstGeom>
                <a:noFill/>
                <a:ln w="190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100" b="1" dirty="0">
                      <a:solidFill>
                        <a:srgbClr val="000000"/>
                      </a:solidFill>
                    </a:rPr>
                    <a:t>Similitude </a:t>
                  </a:r>
                  <a:r>
                    <a:rPr lang="fr-FR" altLang="fr-FR" sz="1100" b="1" dirty="0" err="1">
                      <a:solidFill>
                        <a:srgbClr val="000000"/>
                      </a:solidFill>
                    </a:rPr>
                    <a:t>anatomo</a:t>
                  </a:r>
                  <a:r>
                    <a:rPr lang="fr-FR" altLang="fr-FR" sz="1100" b="1" dirty="0">
                      <a:solidFill>
                        <a:srgbClr val="000000"/>
                      </a:solidFill>
                    </a:rPr>
                    <a:t>-physio- pathologique =</a:t>
                  </a:r>
                  <a:r>
                    <a:rPr lang="fr-FR" altLang="fr-FR" sz="1200" b="1" dirty="0">
                      <a:solidFill>
                        <a:srgbClr val="000000"/>
                      </a:solidFill>
                    </a:rPr>
                    <a:t> </a:t>
                  </a:r>
                  <a:r>
                    <a:rPr lang="fr-FR" altLang="fr-FR" sz="1050" b="1" dirty="0">
                      <a:solidFill>
                        <a:srgbClr val="000099"/>
                      </a:solidFill>
                    </a:rPr>
                    <a:t>15-30CH</a:t>
                  </a:r>
                </a:p>
              </p:txBody>
            </p:sp>
          </p:grpSp>
        </p:grpSp>
      </p:grpSp>
      <p:sp>
        <p:nvSpPr>
          <p:cNvPr id="196609" name="Rectangle 14"/>
          <p:cNvSpPr>
            <a:spLocks noChangeArrowheads="1"/>
          </p:cNvSpPr>
          <p:nvPr/>
        </p:nvSpPr>
        <p:spPr bwMode="auto">
          <a:xfrm>
            <a:off x="7146925" y="1592263"/>
            <a:ext cx="19383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0" fontAlgn="base" hangingPunct="0">
              <a:lnSpc>
                <a:spcPct val="110000"/>
              </a:lnSpc>
              <a:spcBef>
                <a:spcPct val="0"/>
              </a:spcBef>
              <a:spcAft>
                <a:spcPct val="0"/>
              </a:spcAft>
            </a:pPr>
            <a:endParaRPr lang="fr-FR" altLang="fr-FR" sz="1700">
              <a:solidFill>
                <a:srgbClr val="009900"/>
              </a:solidFill>
              <a:ea typeface="ＭＳ Ｐゴシック" panose="020B0600070205080204" pitchFamily="34" charset="-128"/>
              <a:cs typeface="Arial" panose="020B0604020202020204" pitchFamily="34" charset="0"/>
            </a:endParaRPr>
          </a:p>
        </p:txBody>
      </p:sp>
      <p:grpSp>
        <p:nvGrpSpPr>
          <p:cNvPr id="70" name="Groupe 69"/>
          <p:cNvGrpSpPr>
            <a:grpSpLocks/>
          </p:cNvGrpSpPr>
          <p:nvPr/>
        </p:nvGrpSpPr>
        <p:grpSpPr bwMode="auto">
          <a:xfrm>
            <a:off x="2128838" y="4787900"/>
            <a:ext cx="8359775" cy="1630363"/>
            <a:chOff x="686962" y="5150607"/>
            <a:chExt cx="8359774" cy="1630177"/>
          </a:xfrm>
        </p:grpSpPr>
        <p:grpSp>
          <p:nvGrpSpPr>
            <p:cNvPr id="196634" name="Group 23"/>
            <p:cNvGrpSpPr>
              <a:grpSpLocks/>
            </p:cNvGrpSpPr>
            <p:nvPr/>
          </p:nvGrpSpPr>
          <p:grpSpPr bwMode="auto">
            <a:xfrm>
              <a:off x="2537329" y="5150607"/>
              <a:ext cx="3942222" cy="1166340"/>
              <a:chOff x="1509" y="3123"/>
              <a:chExt cx="2455" cy="486"/>
            </a:xfrm>
          </p:grpSpPr>
          <p:sp>
            <p:nvSpPr>
              <p:cNvPr id="196643" name="Rectangle 24"/>
              <p:cNvSpPr>
                <a:spLocks noChangeArrowheads="1"/>
              </p:cNvSpPr>
              <p:nvPr/>
            </p:nvSpPr>
            <p:spPr bwMode="auto">
              <a:xfrm>
                <a:off x="1509" y="3127"/>
                <a:ext cx="2455" cy="482"/>
              </a:xfrm>
              <a:prstGeom prst="rect">
                <a:avLst/>
              </a:prstGeom>
              <a:solidFill>
                <a:srgbClr val="FF9933"/>
              </a:solidFill>
              <a:ln w="19050">
                <a:solidFill>
                  <a:srgbClr val="00008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sz="1600">
                  <a:solidFill>
                    <a:srgbClr val="000000"/>
                  </a:solidFill>
                  <a:ea typeface="ＭＳ Ｐゴシック" panose="020B0600070205080204" pitchFamily="34" charset="-128"/>
                </a:endParaRPr>
              </a:p>
            </p:txBody>
          </p:sp>
          <p:sp>
            <p:nvSpPr>
              <p:cNvPr id="196644" name="Line 25"/>
              <p:cNvSpPr>
                <a:spLocks noChangeShapeType="1"/>
              </p:cNvSpPr>
              <p:nvPr/>
            </p:nvSpPr>
            <p:spPr bwMode="auto">
              <a:xfrm>
                <a:off x="2766" y="3123"/>
                <a:ext cx="6" cy="486"/>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96635" name="AutoShape 26"/>
            <p:cNvSpPr>
              <a:spLocks noChangeArrowheads="1"/>
            </p:cNvSpPr>
            <p:nvPr/>
          </p:nvSpPr>
          <p:spPr bwMode="auto">
            <a:xfrm>
              <a:off x="686962" y="5873928"/>
              <a:ext cx="2173288" cy="670366"/>
            </a:xfrm>
            <a:prstGeom prst="cloudCallout">
              <a:avLst>
                <a:gd name="adj1" fmla="val 53972"/>
                <a:gd name="adj2" fmla="val -81556"/>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Puis-je définir le Type sensible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36" name="AutoShape 27"/>
            <p:cNvSpPr>
              <a:spLocks noChangeArrowheads="1"/>
            </p:cNvSpPr>
            <p:nvPr/>
          </p:nvSpPr>
          <p:spPr bwMode="auto">
            <a:xfrm>
              <a:off x="6012658" y="5972747"/>
              <a:ext cx="3034078" cy="465187"/>
            </a:xfrm>
            <a:prstGeom prst="wedgeRoundRectCallout">
              <a:avLst>
                <a:gd name="adj1" fmla="val -54185"/>
                <a:gd name="adj2" fmla="val -100958"/>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Quelles maladies faites-vous </a:t>
              </a:r>
            </a:p>
            <a:p>
              <a:pPr algn="ctr" fontAlgn="base">
                <a:spcBef>
                  <a:spcPct val="0"/>
                </a:spcBef>
                <a:spcAft>
                  <a:spcPct val="0"/>
                </a:spcAft>
              </a:pPr>
              <a:r>
                <a:rPr lang="fr-FR" altLang="ja-JP" sz="1200" i="1" dirty="0">
                  <a:solidFill>
                    <a:srgbClr val="000000"/>
                  </a:solidFill>
                  <a:ea typeface="MS Mincho" panose="02020609040205080304" pitchFamily="49" charset="-128"/>
                </a:rPr>
                <a:t>(ou avez-vous fait) et à quel rythme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37" name="Text Box 28"/>
            <p:cNvSpPr txBox="1">
              <a:spLocks noChangeArrowheads="1"/>
            </p:cNvSpPr>
            <p:nvPr/>
          </p:nvSpPr>
          <p:spPr bwMode="auto">
            <a:xfrm>
              <a:off x="2826239" y="5351909"/>
              <a:ext cx="1728787" cy="30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Type sensible</a:t>
              </a:r>
            </a:p>
          </p:txBody>
        </p:sp>
        <p:sp>
          <p:nvSpPr>
            <p:cNvPr id="196638" name="Text Box 29"/>
            <p:cNvSpPr txBox="1">
              <a:spLocks noChangeArrowheads="1"/>
            </p:cNvSpPr>
            <p:nvPr/>
          </p:nvSpPr>
          <p:spPr bwMode="auto">
            <a:xfrm>
              <a:off x="4599795" y="5364312"/>
              <a:ext cx="1728787"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FFFFFF"/>
                  </a:solidFill>
                  <a:ea typeface="ＭＳ Ｐゴシック" panose="020B0600070205080204" pitchFamily="34" charset="-128"/>
                </a:rPr>
                <a:t>Mode Réactionnel Chronique</a:t>
              </a:r>
            </a:p>
          </p:txBody>
        </p:sp>
        <p:sp>
          <p:nvSpPr>
            <p:cNvPr id="76" name="Text Box 30"/>
            <p:cNvSpPr txBox="1">
              <a:spLocks noChangeArrowheads="1"/>
            </p:cNvSpPr>
            <p:nvPr/>
          </p:nvSpPr>
          <p:spPr bwMode="auto">
            <a:xfrm>
              <a:off x="3049162" y="5928393"/>
              <a:ext cx="1333500" cy="276193"/>
            </a:xfrm>
            <a:prstGeom prst="rect">
              <a:avLst/>
            </a:prstGeom>
            <a:noFill/>
            <a:ln w="9525">
              <a:noFill/>
              <a:miter lim="800000"/>
              <a:headEnd/>
              <a:tailEnd/>
            </a:ln>
            <a:effectLst/>
          </p:spPr>
          <p:txBody>
            <a:bodyPr>
              <a:spAutoFit/>
            </a:bodyPr>
            <a:lstStyle/>
            <a:p>
              <a:pPr>
                <a:spcBef>
                  <a:spcPct val="50000"/>
                </a:spcBef>
                <a:defRPr/>
              </a:pPr>
              <a:r>
                <a:rPr lang="fr-FR" sz="1200" b="1" dirty="0">
                  <a:solidFill>
                    <a:srgbClr val="3333CC"/>
                  </a:solidFill>
                  <a:effectLst>
                    <a:outerShdw blurRad="38100" dist="38100" dir="2700000" algn="tl">
                      <a:srgbClr val="C0C0C0"/>
                    </a:outerShdw>
                  </a:effectLst>
                </a:rPr>
                <a:t>15 – 30 CH</a:t>
              </a:r>
            </a:p>
          </p:txBody>
        </p:sp>
        <p:sp>
          <p:nvSpPr>
            <p:cNvPr id="77" name="Text Box 31"/>
            <p:cNvSpPr txBox="1">
              <a:spLocks noChangeArrowheads="1"/>
            </p:cNvSpPr>
            <p:nvPr/>
          </p:nvSpPr>
          <p:spPr bwMode="auto">
            <a:xfrm>
              <a:off x="4658887" y="5928393"/>
              <a:ext cx="1333500" cy="276193"/>
            </a:xfrm>
            <a:prstGeom prst="rect">
              <a:avLst/>
            </a:prstGeom>
            <a:noFill/>
            <a:ln w="9525">
              <a:noFill/>
              <a:miter lim="800000"/>
              <a:headEnd/>
              <a:tailEnd/>
            </a:ln>
            <a:effectLst/>
          </p:spPr>
          <p:txBody>
            <a:bodyPr>
              <a:spAutoFit/>
            </a:bodyPr>
            <a:lstStyle/>
            <a:p>
              <a:pPr>
                <a:spcBef>
                  <a:spcPct val="50000"/>
                </a:spcBef>
                <a:defRPr/>
              </a:pPr>
              <a:r>
                <a:rPr lang="fr-FR" sz="1200" b="1">
                  <a:solidFill>
                    <a:srgbClr val="3333CC"/>
                  </a:solidFill>
                  <a:effectLst>
                    <a:outerShdw blurRad="38100" dist="38100" dir="2700000" algn="tl">
                      <a:srgbClr val="C0C0C0"/>
                    </a:outerShdw>
                  </a:effectLst>
                </a:rPr>
                <a:t>15 – 30 CH</a:t>
              </a:r>
            </a:p>
          </p:txBody>
        </p:sp>
        <p:sp>
          <p:nvSpPr>
            <p:cNvPr id="196641" name="Rectangle 22"/>
            <p:cNvSpPr>
              <a:spLocks noChangeArrowheads="1"/>
            </p:cNvSpPr>
            <p:nvPr/>
          </p:nvSpPr>
          <p:spPr bwMode="auto">
            <a:xfrm>
              <a:off x="1979613"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5 gr/j à 1 dose/semaine</a:t>
              </a:r>
            </a:p>
          </p:txBody>
        </p:sp>
        <p:sp>
          <p:nvSpPr>
            <p:cNvPr id="196642" name="Rectangle 22"/>
            <p:cNvSpPr>
              <a:spLocks noChangeArrowheads="1"/>
            </p:cNvSpPr>
            <p:nvPr/>
          </p:nvSpPr>
          <p:spPr bwMode="auto">
            <a:xfrm>
              <a:off x="4211638" y="6493446"/>
              <a:ext cx="26638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1 dose/semaine</a:t>
              </a:r>
            </a:p>
          </p:txBody>
        </p:sp>
      </p:grpSp>
      <p:grpSp>
        <p:nvGrpSpPr>
          <p:cNvPr id="82" name="Groupe 81"/>
          <p:cNvGrpSpPr>
            <a:grpSpLocks/>
          </p:cNvGrpSpPr>
          <p:nvPr/>
        </p:nvGrpSpPr>
        <p:grpSpPr bwMode="auto">
          <a:xfrm>
            <a:off x="1735138" y="1557338"/>
            <a:ext cx="7915275" cy="2179637"/>
            <a:chOff x="485337" y="1889606"/>
            <a:chExt cx="7915349" cy="2180543"/>
          </a:xfrm>
        </p:grpSpPr>
        <p:sp>
          <p:nvSpPr>
            <p:cNvPr id="83" name="Rectangle 22"/>
            <p:cNvSpPr>
              <a:spLocks noChangeArrowheads="1"/>
            </p:cNvSpPr>
            <p:nvPr/>
          </p:nvSpPr>
          <p:spPr bwMode="auto">
            <a:xfrm>
              <a:off x="3942944" y="3511117"/>
              <a:ext cx="506417" cy="193756"/>
            </a:xfrm>
            <a:prstGeom prst="rect">
              <a:avLst/>
            </a:prstGeom>
            <a:noFill/>
            <a:ln w="9525">
              <a:noFill/>
              <a:miter lim="800000"/>
              <a:headEnd/>
              <a:tailEnd/>
            </a:ln>
          </p:spPr>
          <p:txBody>
            <a:bodyPr wrap="none" anchor="ctr"/>
            <a:lstStyle/>
            <a:p>
              <a:pPr algn="ctr" defTabSz="457189">
                <a:defRPr/>
              </a:pPr>
              <a:r>
                <a:rPr lang="fr-FR" sz="1200" b="1" dirty="0">
                  <a:solidFill>
                    <a:srgbClr val="3333CC"/>
                  </a:solidFill>
                  <a:effectLst>
                    <a:outerShdw blurRad="38100" dist="38100" dir="2700000" algn="tl">
                      <a:srgbClr val="C0C0C0"/>
                    </a:outerShdw>
                  </a:effectLst>
                  <a:ea typeface="ＭＳ Ｐゴシック" charset="-128"/>
                </a:rPr>
                <a:t>5 CH</a:t>
              </a:r>
            </a:p>
          </p:txBody>
        </p:sp>
        <p:sp>
          <p:nvSpPr>
            <p:cNvPr id="84" name="Rectangle 22"/>
            <p:cNvSpPr>
              <a:spLocks noChangeArrowheads="1"/>
            </p:cNvSpPr>
            <p:nvPr/>
          </p:nvSpPr>
          <p:spPr bwMode="auto">
            <a:xfrm>
              <a:off x="3896906" y="3831925"/>
              <a:ext cx="504830" cy="195344"/>
            </a:xfrm>
            <a:prstGeom prst="rect">
              <a:avLst/>
            </a:prstGeom>
            <a:noFill/>
            <a:ln w="9525">
              <a:noFill/>
              <a:miter lim="800000"/>
              <a:headEnd/>
              <a:tailEnd/>
            </a:ln>
          </p:spPr>
          <p:txBody>
            <a:bodyPr wrap="none" anchor="ctr"/>
            <a:lstStyle/>
            <a:p>
              <a:pPr algn="ctr" defTabSz="457189">
                <a:defRPr/>
              </a:pPr>
              <a:r>
                <a:rPr lang="fr-FR" sz="1200" b="1" dirty="0">
                  <a:solidFill>
                    <a:srgbClr val="3333CC"/>
                  </a:solidFill>
                  <a:effectLst>
                    <a:outerShdw blurRad="38100" dist="38100" dir="2700000" algn="tl">
                      <a:srgbClr val="C0C0C0"/>
                    </a:outerShdw>
                  </a:effectLst>
                  <a:ea typeface="ＭＳ Ｐゴシック" charset="-128"/>
                </a:rPr>
                <a:t>30 CH</a:t>
              </a:r>
            </a:p>
          </p:txBody>
        </p:sp>
        <p:sp>
          <p:nvSpPr>
            <p:cNvPr id="196630" name="Rectangle 22"/>
            <p:cNvSpPr>
              <a:spLocks noChangeArrowheads="1"/>
            </p:cNvSpPr>
            <p:nvPr/>
          </p:nvSpPr>
          <p:spPr bwMode="auto">
            <a:xfrm>
              <a:off x="485337" y="3069255"/>
              <a:ext cx="19923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5 gr à répéter</a:t>
              </a:r>
              <a:r>
                <a:rPr lang="en-US" altLang="fr-FR" sz="1200" b="1">
                  <a:solidFill>
                    <a:srgbClr val="4040B3"/>
                  </a:solidFill>
                  <a:ea typeface="ＭＳ Ｐゴシック" panose="020B0600070205080204" pitchFamily="34" charset="-128"/>
                  <a:sym typeface="Symbol" panose="05050102010706020507" pitchFamily="18" charset="2"/>
                </a:rPr>
                <a:t> - ESA</a:t>
              </a:r>
              <a:r>
                <a:rPr lang="fr-FR" altLang="fr-FR" sz="1200" b="1">
                  <a:solidFill>
                    <a:srgbClr val="4040B3"/>
                  </a:solidFill>
                  <a:ea typeface="ＭＳ Ｐゴシック" panose="020B0600070205080204" pitchFamily="34" charset="-128"/>
                </a:rPr>
                <a:t> </a:t>
              </a:r>
            </a:p>
          </p:txBody>
        </p:sp>
        <p:sp>
          <p:nvSpPr>
            <p:cNvPr id="196631" name="Rectangle 22"/>
            <p:cNvSpPr>
              <a:spLocks noChangeArrowheads="1"/>
            </p:cNvSpPr>
            <p:nvPr/>
          </p:nvSpPr>
          <p:spPr bwMode="auto">
            <a:xfrm>
              <a:off x="6065473" y="1889606"/>
              <a:ext cx="233521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fr-FR" sz="1200" b="1">
                  <a:solidFill>
                    <a:srgbClr val="4040B3"/>
                  </a:solidFill>
                  <a:ea typeface="ＭＳ Ｐゴシック" panose="020B0600070205080204" pitchFamily="34" charset="-128"/>
                </a:rPr>
                <a:t>5 gr/j à 1 dose/semaine</a:t>
              </a:r>
            </a:p>
          </p:txBody>
        </p:sp>
        <p:sp>
          <p:nvSpPr>
            <p:cNvPr id="196632" name="Text Box 51"/>
            <p:cNvSpPr txBox="1">
              <a:spLocks noChangeArrowheads="1"/>
            </p:cNvSpPr>
            <p:nvPr/>
          </p:nvSpPr>
          <p:spPr bwMode="auto">
            <a:xfrm>
              <a:off x="4309072" y="2056996"/>
              <a:ext cx="1333501" cy="2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fr-FR" altLang="fr-FR" sz="1200" b="1">
                  <a:solidFill>
                    <a:srgbClr val="3333CC"/>
                  </a:solidFill>
                  <a:ea typeface="ＭＳ Ｐゴシック" panose="020B0600070205080204" pitchFamily="34" charset="-128"/>
                </a:rPr>
                <a:t>15 – 30 CH</a:t>
              </a:r>
            </a:p>
          </p:txBody>
        </p:sp>
        <p:sp>
          <p:nvSpPr>
            <p:cNvPr id="196633" name="AutoShape 41"/>
            <p:cNvSpPr>
              <a:spLocks noChangeArrowheads="1"/>
            </p:cNvSpPr>
            <p:nvPr/>
          </p:nvSpPr>
          <p:spPr bwMode="auto">
            <a:xfrm rot="7861389">
              <a:off x="4455776" y="3480529"/>
              <a:ext cx="606114" cy="5731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47 w 21600"/>
                <a:gd name="T19" fmla="*/ 3182 h 21600"/>
                <a:gd name="T20" fmla="*/ 18453 w 21600"/>
                <a:gd name="T21" fmla="*/ 1841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3782"/>
                    <a:pt x="7817" y="16200"/>
                    <a:pt x="10800" y="16200"/>
                  </a:cubicBezTo>
                  <a:cubicBezTo>
                    <a:pt x="11557" y="16200"/>
                    <a:pt x="12307" y="16040"/>
                    <a:pt x="12999" y="15731"/>
                  </a:cubicBezTo>
                  <a:lnTo>
                    <a:pt x="15198" y="20663"/>
                  </a:lnTo>
                  <a:cubicBezTo>
                    <a:pt x="13814" y="21280"/>
                    <a:pt x="12315" y="21599"/>
                    <a:pt x="10800" y="21599"/>
                  </a:cubicBezTo>
                  <a:cubicBezTo>
                    <a:pt x="4835" y="21600"/>
                    <a:pt x="0" y="16764"/>
                    <a:pt x="0" y="10800"/>
                  </a:cubicBez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fr-FR" altLang="fr-FR">
                <a:solidFill>
                  <a:srgbClr val="000000"/>
                </a:solidFill>
                <a:cs typeface="Arial" panose="020B0604020202020204" pitchFamily="34" charset="0"/>
              </a:endParaRPr>
            </a:p>
          </p:txBody>
        </p:sp>
      </p:grpSp>
      <p:grpSp>
        <p:nvGrpSpPr>
          <p:cNvPr id="89" name="Groupe 88"/>
          <p:cNvGrpSpPr>
            <a:grpSpLocks/>
          </p:cNvGrpSpPr>
          <p:nvPr/>
        </p:nvGrpSpPr>
        <p:grpSpPr bwMode="auto">
          <a:xfrm>
            <a:off x="3967163" y="1006475"/>
            <a:ext cx="4722812" cy="987425"/>
            <a:chOff x="2695359" y="1710167"/>
            <a:chExt cx="4722263" cy="988208"/>
          </a:xfrm>
        </p:grpSpPr>
        <p:grpSp>
          <p:nvGrpSpPr>
            <p:cNvPr id="196620" name="Group 36"/>
            <p:cNvGrpSpPr>
              <a:grpSpLocks/>
            </p:cNvGrpSpPr>
            <p:nvPr/>
          </p:nvGrpSpPr>
          <p:grpSpPr bwMode="auto">
            <a:xfrm>
              <a:off x="2695359" y="1888738"/>
              <a:ext cx="3941932" cy="809637"/>
              <a:chOff x="1693" y="852"/>
              <a:chExt cx="2734" cy="566"/>
            </a:xfrm>
          </p:grpSpPr>
          <p:grpSp>
            <p:nvGrpSpPr>
              <p:cNvPr id="196622" name="Group 37"/>
              <p:cNvGrpSpPr>
                <a:grpSpLocks/>
              </p:cNvGrpSpPr>
              <p:nvPr/>
            </p:nvGrpSpPr>
            <p:grpSpPr bwMode="auto">
              <a:xfrm>
                <a:off x="1693" y="852"/>
                <a:ext cx="2734" cy="566"/>
                <a:chOff x="1700" y="967"/>
                <a:chExt cx="2343" cy="537"/>
              </a:xfrm>
            </p:grpSpPr>
            <p:grpSp>
              <p:nvGrpSpPr>
                <p:cNvPr id="196624" name="Group 38"/>
                <p:cNvGrpSpPr>
                  <a:grpSpLocks/>
                </p:cNvGrpSpPr>
                <p:nvPr/>
              </p:nvGrpSpPr>
              <p:grpSpPr bwMode="auto">
                <a:xfrm>
                  <a:off x="1707" y="967"/>
                  <a:ext cx="2336" cy="537"/>
                  <a:chOff x="1707" y="1058"/>
                  <a:chExt cx="2336" cy="537"/>
                </a:xfrm>
              </p:grpSpPr>
              <p:sp>
                <p:nvSpPr>
                  <p:cNvPr id="196626" name="Line 39"/>
                  <p:cNvSpPr>
                    <a:spLocks noChangeShapeType="1"/>
                  </p:cNvSpPr>
                  <p:nvPr/>
                </p:nvSpPr>
                <p:spPr bwMode="auto">
                  <a:xfrm flipV="1">
                    <a:off x="1707" y="1058"/>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sp>
                <p:nvSpPr>
                  <p:cNvPr id="196627" name="Line 40"/>
                  <p:cNvSpPr>
                    <a:spLocks noChangeShapeType="1"/>
                  </p:cNvSpPr>
                  <p:nvPr/>
                </p:nvSpPr>
                <p:spPr bwMode="auto">
                  <a:xfrm>
                    <a:off x="2918" y="1060"/>
                    <a:ext cx="1125" cy="53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96625" name="Line 41"/>
                <p:cNvSpPr>
                  <a:spLocks noChangeShapeType="1"/>
                </p:cNvSpPr>
                <p:nvPr/>
              </p:nvSpPr>
              <p:spPr bwMode="auto">
                <a:xfrm flipV="1">
                  <a:off x="1700" y="1498"/>
                  <a:ext cx="2343" cy="6"/>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a:solidFill>
                      <a:srgbClr val="000000"/>
                    </a:solidFill>
                  </a:endParaRPr>
                </a:p>
              </p:txBody>
            </p:sp>
          </p:grpSp>
          <p:sp>
            <p:nvSpPr>
              <p:cNvPr id="196623" name="Text Box 42"/>
              <p:cNvSpPr txBox="1">
                <a:spLocks noChangeArrowheads="1"/>
              </p:cNvSpPr>
              <p:nvPr/>
            </p:nvSpPr>
            <p:spPr bwMode="auto">
              <a:xfrm>
                <a:off x="2778" y="987"/>
                <a:ext cx="81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1400" b="1">
                    <a:solidFill>
                      <a:srgbClr val="000000"/>
                    </a:solidFill>
                    <a:ea typeface="ＭＳ Ｐゴシック" panose="020B0600070205080204" pitchFamily="34" charset="-128"/>
                  </a:rPr>
                  <a:t>Etiologie</a:t>
                </a:r>
              </a:p>
            </p:txBody>
          </p:sp>
        </p:grpSp>
        <p:sp>
          <p:nvSpPr>
            <p:cNvPr id="196621" name="AutoShape 35"/>
            <p:cNvSpPr>
              <a:spLocks noChangeArrowheads="1"/>
            </p:cNvSpPr>
            <p:nvPr/>
          </p:nvSpPr>
          <p:spPr bwMode="auto">
            <a:xfrm>
              <a:off x="5593584" y="1710167"/>
              <a:ext cx="1824038" cy="454025"/>
            </a:xfrm>
            <a:prstGeom prst="wedgeRoundRectCallout">
              <a:avLst>
                <a:gd name="adj1" fmla="val -54486"/>
                <a:gd name="adj2" fmla="val 104620"/>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Depuis quand ? </a:t>
              </a:r>
            </a:p>
            <a:p>
              <a:pPr algn="ctr" fontAlgn="base">
                <a:spcBef>
                  <a:spcPct val="0"/>
                </a:spcBef>
                <a:spcAft>
                  <a:spcPct val="0"/>
                </a:spcAft>
              </a:pPr>
              <a:r>
                <a:rPr lang="fr-FR" altLang="ja-JP" sz="1200" i="1" dirty="0">
                  <a:solidFill>
                    <a:srgbClr val="000000"/>
                  </a:solidFill>
                  <a:ea typeface="MS Mincho" panose="02020609040205080304" pitchFamily="49" charset="-128"/>
                </a:rPr>
                <a:t>A la suite de quoi ?</a:t>
              </a:r>
            </a:p>
            <a:p>
              <a:pPr fontAlgn="base">
                <a:spcBef>
                  <a:spcPct val="0"/>
                </a:spcBef>
                <a:spcAft>
                  <a:spcPct val="0"/>
                </a:spcAft>
              </a:pPr>
              <a:endParaRPr lang="fr-FR" altLang="fr-FR" sz="1600" dirty="0">
                <a:solidFill>
                  <a:srgbClr val="000000"/>
                </a:solidFill>
                <a:ea typeface="MS Mincho" panose="02020609040205080304" pitchFamily="49" charset="-128"/>
              </a:endParaRPr>
            </a:p>
          </p:txBody>
        </p:sp>
      </p:grpSp>
      <p:grpSp>
        <p:nvGrpSpPr>
          <p:cNvPr id="98" name="Groupe 97"/>
          <p:cNvGrpSpPr>
            <a:grpSpLocks/>
          </p:cNvGrpSpPr>
          <p:nvPr/>
        </p:nvGrpSpPr>
        <p:grpSpPr bwMode="auto">
          <a:xfrm>
            <a:off x="1558925" y="2146300"/>
            <a:ext cx="8721725" cy="2733675"/>
            <a:chOff x="134938" y="2506317"/>
            <a:chExt cx="8721725" cy="2734587"/>
          </a:xfrm>
        </p:grpSpPr>
        <p:sp>
          <p:nvSpPr>
            <p:cNvPr id="196616" name="AutoShape 17"/>
            <p:cNvSpPr>
              <a:spLocks noChangeArrowheads="1"/>
            </p:cNvSpPr>
            <p:nvPr/>
          </p:nvSpPr>
          <p:spPr bwMode="auto">
            <a:xfrm>
              <a:off x="6396486" y="2506317"/>
              <a:ext cx="1993900" cy="414338"/>
            </a:xfrm>
            <a:prstGeom prst="wedgeRoundRectCallout">
              <a:avLst>
                <a:gd name="adj1" fmla="val -62181"/>
                <a:gd name="adj2" fmla="val 100574"/>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Que ressentez-vous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17" name="AutoShape 18"/>
            <p:cNvSpPr>
              <a:spLocks noChangeArrowheads="1"/>
            </p:cNvSpPr>
            <p:nvPr/>
          </p:nvSpPr>
          <p:spPr bwMode="auto">
            <a:xfrm>
              <a:off x="394589" y="2667291"/>
              <a:ext cx="1997075" cy="414338"/>
            </a:xfrm>
            <a:prstGeom prst="wedgeRoundRectCallout">
              <a:avLst>
                <a:gd name="adj1" fmla="val 58255"/>
                <a:gd name="adj2" fmla="val 91690"/>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Que vous arrive-t-il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18" name="AutoShape 19"/>
            <p:cNvSpPr>
              <a:spLocks noChangeArrowheads="1"/>
            </p:cNvSpPr>
            <p:nvPr/>
          </p:nvSpPr>
          <p:spPr bwMode="auto">
            <a:xfrm>
              <a:off x="134938" y="4647179"/>
              <a:ext cx="2397125" cy="593725"/>
            </a:xfrm>
            <a:prstGeom prst="wedgeRoundRectCallout">
              <a:avLst>
                <a:gd name="adj1" fmla="val 65829"/>
                <a:gd name="adj2" fmla="val -50269"/>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fr-FR" altLang="ja-JP" sz="1200" i="1" dirty="0">
                  <a:solidFill>
                    <a:srgbClr val="000000"/>
                  </a:solidFill>
                  <a:ea typeface="MS Mincho" panose="02020609040205080304" pitchFamily="49" charset="-128"/>
                </a:rPr>
                <a:t>Avez-vous d’autres signes</a:t>
              </a:r>
            </a:p>
            <a:p>
              <a:pPr algn="ctr" fontAlgn="base">
                <a:spcBef>
                  <a:spcPct val="0"/>
                </a:spcBef>
                <a:spcAft>
                  <a:spcPct val="0"/>
                </a:spcAft>
              </a:pPr>
              <a:r>
                <a:rPr lang="fr-FR" altLang="ja-JP" sz="1200" i="1" dirty="0">
                  <a:solidFill>
                    <a:srgbClr val="000000"/>
                  </a:solidFill>
                  <a:ea typeface="MS Mincho" panose="02020609040205080304" pitchFamily="49" charset="-128"/>
                </a:rPr>
                <a:t>à ajouter ?</a:t>
              </a:r>
            </a:p>
            <a:p>
              <a:pPr lvl="1" algn="ctr" fontAlgn="base">
                <a:spcBef>
                  <a:spcPct val="0"/>
                </a:spcBef>
                <a:spcAft>
                  <a:spcPct val="0"/>
                </a:spcAft>
              </a:pP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600" dirty="0">
                <a:solidFill>
                  <a:srgbClr val="000000"/>
                </a:solidFill>
                <a:ea typeface="MS Mincho" panose="02020609040205080304" pitchFamily="49" charset="-128"/>
              </a:endParaRPr>
            </a:p>
          </p:txBody>
        </p:sp>
        <p:sp>
          <p:nvSpPr>
            <p:cNvPr id="196619" name="AutoShape 20"/>
            <p:cNvSpPr>
              <a:spLocks noChangeArrowheads="1"/>
            </p:cNvSpPr>
            <p:nvPr/>
          </p:nvSpPr>
          <p:spPr bwMode="auto">
            <a:xfrm>
              <a:off x="6265863" y="4090398"/>
              <a:ext cx="2590800" cy="593725"/>
            </a:xfrm>
            <a:prstGeom prst="wedgeRoundRectCallout">
              <a:avLst>
                <a:gd name="adj1" fmla="val -63787"/>
                <a:gd name="adj2" fmla="val 44116"/>
                <a:gd name="adj3" fmla="val 16667"/>
              </a:avLst>
            </a:prstGeom>
            <a:solidFill>
              <a:srgbClr val="FFFFFF"/>
            </a:solidFill>
            <a:ln w="15875">
              <a:solidFill>
                <a:srgbClr val="95C41D"/>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ja-JP" sz="1200" i="1" dirty="0">
                  <a:solidFill>
                    <a:srgbClr val="000000"/>
                  </a:solidFill>
                  <a:ea typeface="ＭＳ Ｐゴシック" panose="020B0600070205080204" pitchFamily="34" charset="-128"/>
                </a:rPr>
                <a:t>Qu'est-ce qui vous améliore ?</a:t>
              </a:r>
            </a:p>
            <a:p>
              <a:pPr fontAlgn="base">
                <a:spcBef>
                  <a:spcPct val="0"/>
                </a:spcBef>
                <a:spcAft>
                  <a:spcPct val="0"/>
                </a:spcAft>
              </a:pPr>
              <a:r>
                <a:rPr lang="fr-FR" altLang="ja-JP" sz="1200" i="1" dirty="0">
                  <a:solidFill>
                    <a:srgbClr val="000000"/>
                  </a:solidFill>
                  <a:ea typeface="ＭＳ Ｐゴシック" panose="020B0600070205080204" pitchFamily="34" charset="-128"/>
                </a:rPr>
                <a:t>Qu'est-ce qui vous aggrave ?</a:t>
              </a:r>
              <a:endParaRPr lang="fr-FR" altLang="ja-JP" sz="1200" i="1" dirty="0">
                <a:solidFill>
                  <a:srgbClr val="000000"/>
                </a:solidFill>
                <a:ea typeface="MS Mincho" panose="02020609040205080304" pitchFamily="49" charset="-128"/>
              </a:endParaRPr>
            </a:p>
            <a:p>
              <a:pPr fontAlgn="base">
                <a:spcBef>
                  <a:spcPct val="0"/>
                </a:spcBef>
                <a:spcAft>
                  <a:spcPct val="0"/>
                </a:spcAft>
              </a:pPr>
              <a:endParaRPr lang="fr-FR" altLang="fr-FR" sz="1200" dirty="0">
                <a:solidFill>
                  <a:srgbClr val="000000"/>
                </a:solidFill>
                <a:ea typeface="ＭＳ Ｐゴシック" panose="020B0600070205080204" pitchFamily="34" charset="-128"/>
              </a:endParaRPr>
            </a:p>
          </p:txBody>
        </p:sp>
      </p:grpSp>
      <p:sp>
        <p:nvSpPr>
          <p:cNvPr id="60" name="ZoneTexte 59"/>
          <p:cNvSpPr txBox="1"/>
          <p:nvPr/>
        </p:nvSpPr>
        <p:spPr>
          <a:xfrm>
            <a:off x="2397125" y="314325"/>
            <a:ext cx="8091488" cy="584200"/>
          </a:xfrm>
          <a:prstGeom prst="rect">
            <a:avLst/>
          </a:prstGeom>
          <a:noFill/>
        </p:spPr>
        <p:txBody>
          <a:bodyPr>
            <a:spAutoFit/>
          </a:bodyPr>
          <a:lstStyle/>
          <a:p>
            <a:pPr>
              <a:defRPr/>
            </a:pPr>
            <a:r>
              <a:rPr lang="fr-FR" sz="3200" b="1" dirty="0">
                <a:solidFill>
                  <a:srgbClr val="FFFFFF"/>
                </a:solidFill>
                <a:latin typeface="Arial" panose="020B0604020202020204" pitchFamily="34" charset="0"/>
                <a:cs typeface="Arial" panose="020B0604020202020204" pitchFamily="34" charset="0"/>
              </a:rPr>
              <a:t>Méthodologie de conseil</a:t>
            </a:r>
          </a:p>
        </p:txBody>
      </p:sp>
      <p:sp>
        <p:nvSpPr>
          <p:cNvPr id="58" name="ZoneTexte 57"/>
          <p:cNvSpPr txBox="1"/>
          <p:nvPr/>
        </p:nvSpPr>
        <p:spPr bwMode="auto">
          <a:xfrm>
            <a:off x="10590213" y="1825625"/>
            <a:ext cx="615950" cy="3808413"/>
          </a:xfrm>
          <a:prstGeom prst="rect">
            <a:avLst/>
          </a:prstGeom>
          <a:solidFill>
            <a:srgbClr val="95C41D"/>
          </a:solidFill>
          <a:ln>
            <a:noFill/>
          </a:ln>
        </p:spPr>
        <p:txBody>
          <a:bodyPr vert="vert">
            <a:spAutoFit/>
          </a:bodyPr>
          <a:lstStyle/>
          <a:p>
            <a:pPr algn="ctr" fontAlgn="auto">
              <a:spcBef>
                <a:spcPts val="0"/>
              </a:spcBef>
              <a:spcAft>
                <a:spcPts val="0"/>
              </a:spcAft>
              <a:defRPr/>
            </a:pPr>
            <a:r>
              <a:rPr lang="fr-FR" sz="2800" b="1" dirty="0">
                <a:solidFill>
                  <a:schemeClr val="bg1"/>
                </a:solidFill>
                <a:latin typeface="+mn-lt"/>
              </a:rPr>
              <a:t>R</a:t>
            </a:r>
            <a:r>
              <a:rPr lang="fr-FR" dirty="0">
                <a:solidFill>
                  <a:schemeClr val="bg1"/>
                </a:solidFill>
                <a:latin typeface="+mn-lt"/>
              </a:rPr>
              <a:t>éaction</a:t>
            </a:r>
            <a:r>
              <a:rPr lang="fr-FR" b="1" dirty="0">
                <a:solidFill>
                  <a:schemeClr val="bg1"/>
                </a:solidFill>
                <a:latin typeface="+mn-lt"/>
              </a:rPr>
              <a:t> </a:t>
            </a:r>
            <a:r>
              <a:rPr lang="fr-FR" sz="2800" b="1" dirty="0">
                <a:solidFill>
                  <a:schemeClr val="bg1"/>
                </a:solidFill>
                <a:latin typeface="+mn-lt"/>
              </a:rPr>
              <a:t>I</a:t>
            </a:r>
            <a:r>
              <a:rPr lang="fr-FR" dirty="0">
                <a:solidFill>
                  <a:schemeClr val="bg1"/>
                </a:solidFill>
                <a:latin typeface="+mn-lt"/>
              </a:rPr>
              <a:t>ndividuelle</a:t>
            </a:r>
            <a:r>
              <a:rPr lang="fr-FR" b="1" dirty="0">
                <a:solidFill>
                  <a:schemeClr val="bg1"/>
                </a:solidFill>
                <a:latin typeface="+mn-lt"/>
              </a:rPr>
              <a:t> </a:t>
            </a:r>
            <a:r>
              <a:rPr lang="fr-FR" dirty="0">
                <a:solidFill>
                  <a:schemeClr val="bg1"/>
                </a:solidFill>
                <a:latin typeface="+mn-lt"/>
              </a:rPr>
              <a:t>du </a:t>
            </a:r>
            <a:r>
              <a:rPr lang="fr-FR" sz="2800" b="1" dirty="0">
                <a:solidFill>
                  <a:schemeClr val="bg1"/>
                </a:solidFill>
                <a:latin typeface="+mn-lt"/>
              </a:rPr>
              <a:t>M</a:t>
            </a:r>
            <a:r>
              <a:rPr lang="fr-FR" dirty="0">
                <a:solidFill>
                  <a:schemeClr val="bg1"/>
                </a:solidFill>
                <a:latin typeface="+mn-lt"/>
              </a:rPr>
              <a:t>alade</a:t>
            </a:r>
          </a:p>
        </p:txBody>
      </p:sp>
    </p:spTree>
    <p:extLst>
      <p:ext uri="{BB962C8B-B14F-4D97-AF65-F5344CB8AC3E}">
        <p14:creationId xmlns:p14="http://schemas.microsoft.com/office/powerpoint/2010/main" val="23004173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735638" y="1692275"/>
            <a:ext cx="4849812" cy="9366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endParaRPr lang="fr-FR" altLang="fr-FR" sz="1000" b="1" u="sng" dirty="0">
              <a:solidFill>
                <a:srgbClr val="000099"/>
              </a:solidFill>
              <a:latin typeface="+mj-lt"/>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S’entrainer et mettre en application</a:t>
            </a:r>
          </a:p>
          <a:p>
            <a:pPr eaLnBrk="0" hangingPunct="0">
              <a:spcBef>
                <a:spcPct val="30000"/>
              </a:spcBef>
              <a:buClr>
                <a:srgbClr val="000099"/>
              </a:buClr>
              <a:buFont typeface="Wingdings" panose="05000000000000000000" pitchFamily="2" charset="2"/>
              <a:buNone/>
              <a:defRPr/>
            </a:pPr>
            <a:endParaRPr lang="fr-FR" altLang="fr-FR" sz="2000" dirty="0">
              <a:solidFill>
                <a:srgbClr val="000099"/>
              </a:solidFill>
              <a:latin typeface="+mj-lt"/>
              <a:ea typeface="ＭＳ Ｐゴシック" panose="020B0600070205080204" pitchFamily="34" charset="-128"/>
            </a:endParaRPr>
          </a:p>
        </p:txBody>
      </p:sp>
      <p:sp>
        <p:nvSpPr>
          <p:cNvPr id="219140"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219141"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30’</a:t>
            </a:r>
          </a:p>
        </p:txBody>
      </p:sp>
      <p:sp>
        <p:nvSpPr>
          <p:cNvPr id="8" name="ZoneTexte 7"/>
          <p:cNvSpPr txBox="1">
            <a:spLocks noChangeArrowheads="1"/>
          </p:cNvSpPr>
          <p:nvPr/>
        </p:nvSpPr>
        <p:spPr bwMode="auto">
          <a:xfrm>
            <a:off x="2397125" y="314325"/>
            <a:ext cx="866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altLang="fr-FR" sz="3200" b="1" dirty="0">
                <a:solidFill>
                  <a:srgbClr val="FFFFFF"/>
                </a:solidFill>
                <a:cs typeface="Arial" panose="020B0604020202020204" pitchFamily="34" charset="0"/>
              </a:rPr>
              <a:t>Synthèse cas de comptoir</a:t>
            </a:r>
          </a:p>
        </p:txBody>
      </p:sp>
      <p:sp>
        <p:nvSpPr>
          <p:cNvPr id="9" name="Rectangle 15">
            <a:extLst>
              <a:ext uri="{FF2B5EF4-FFF2-40B4-BE49-F238E27FC236}">
                <a16:creationId xmlns:a16="http://schemas.microsoft.com/office/drawing/2014/main" id="{081D66E4-3EFA-4DA0-AEDB-48B19DF17D5A}"/>
              </a:ext>
            </a:extLst>
          </p:cNvPr>
          <p:cNvSpPr>
            <a:spLocks noChangeArrowheads="1"/>
          </p:cNvSpPr>
          <p:nvPr/>
        </p:nvSpPr>
        <p:spPr bwMode="auto">
          <a:xfrm>
            <a:off x="2988944" y="2796632"/>
            <a:ext cx="9023985" cy="4610363"/>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20000"/>
              </a:spcBef>
              <a:spcAft>
                <a:spcPct val="0"/>
              </a:spcAft>
              <a:buFont typeface="Wingdings" panose="05000000000000000000" pitchFamily="2" charset="2"/>
              <a:buNone/>
              <a:defRPr/>
            </a:pPr>
            <a:r>
              <a:rPr lang="fr-FR" altLang="fr-FR" b="1" u="sng" dirty="0">
                <a:solidFill>
                  <a:srgbClr val="000099"/>
                </a:solidFill>
                <a:latin typeface="Arial"/>
                <a:ea typeface="ＭＳ Ｐゴシック" panose="020B0600070205080204" pitchFamily="34" charset="-128"/>
              </a:rPr>
              <a:t>Règles du jeu :</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Pratiquer en groupe de 3</a:t>
            </a:r>
            <a:r>
              <a:rPr lang="fr-FR" altLang="fr-FR" dirty="0">
                <a:solidFill>
                  <a:srgbClr val="000099"/>
                </a:solidFill>
                <a:latin typeface="Arial"/>
                <a:ea typeface="ＭＳ Ｐゴシック" panose="020B0600070205080204" pitchFamily="34" charset="-128"/>
              </a:rPr>
              <a:t> : 1 patient, 1 pharmacien/préparateur et 1 observateur</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3 cas différents pour pratiquer </a:t>
            </a:r>
            <a:r>
              <a:rPr lang="fr-FR" altLang="fr-FR" dirty="0">
                <a:solidFill>
                  <a:srgbClr val="000099"/>
                </a:solidFill>
                <a:latin typeface="Arial"/>
                <a:ea typeface="ＭＳ Ｐゴシック" panose="020B0600070205080204" pitchFamily="34" charset="-128"/>
              </a:rPr>
              <a:t>chacun des rôles</a:t>
            </a:r>
          </a:p>
          <a:p>
            <a:pPr eaLnBrk="0" fontAlgn="base" hangingPunct="0">
              <a:spcBef>
                <a:spcPct val="5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S’appuyer sur</a:t>
            </a:r>
            <a:r>
              <a:rPr lang="fr-FR" altLang="fr-FR" dirty="0">
                <a:solidFill>
                  <a:srgbClr val="000099"/>
                </a:solidFill>
                <a:latin typeface="Arial"/>
                <a:ea typeface="ＭＳ Ｐゴシック" panose="020B0600070205080204" pitchFamily="34" charset="-128"/>
              </a:rPr>
              <a:t> </a:t>
            </a:r>
            <a:r>
              <a:rPr lang="fr-FR" altLang="fr-FR" b="1" dirty="0">
                <a:solidFill>
                  <a:srgbClr val="000099"/>
                </a:solidFill>
                <a:latin typeface="Arial"/>
                <a:ea typeface="ＭＳ Ｐゴシック" panose="020B0600070205080204" pitchFamily="34" charset="-128"/>
              </a:rPr>
              <a:t>la méthodologie de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SEUL le patient lit la Carte « Patient » et ne répond qu’aux questions que le pharmacien lui pose</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Le pharmacien construit son conseil</a:t>
            </a:r>
          </a:p>
          <a:p>
            <a:pPr marL="628650" lvl="1" eaLnBrk="0" fontAlgn="base" hangingPunct="0">
              <a:lnSpc>
                <a:spcPct val="110000"/>
              </a:lnSpc>
              <a:spcBef>
                <a:spcPct val="20000"/>
              </a:spcBef>
              <a:spcAft>
                <a:spcPct val="0"/>
              </a:spcAft>
              <a:buSzPct val="75000"/>
              <a:buFont typeface="Tahoma" panose="020B0604030504040204" pitchFamily="34" charset="0"/>
              <a:buChar char="-"/>
              <a:defRPr/>
            </a:pPr>
            <a:r>
              <a:rPr lang="fr-FR" altLang="fr-FR" dirty="0">
                <a:solidFill>
                  <a:srgbClr val="000099"/>
                </a:solidFill>
                <a:latin typeface="Arial"/>
                <a:ea typeface="ＭＳ Ｐゴシック" panose="020B0600070205080204" pitchFamily="34" charset="-128"/>
              </a:rPr>
              <a:t>L’observateur s’appuie sur la grille « Observateur » pour faire le </a:t>
            </a:r>
            <a:r>
              <a:rPr lang="fr-FR" altLang="fr-FR" dirty="0" err="1">
                <a:solidFill>
                  <a:srgbClr val="000099"/>
                </a:solidFill>
                <a:latin typeface="Arial"/>
                <a:ea typeface="ＭＳ Ｐゴシック" panose="020B0600070205080204" pitchFamily="34" charset="-128"/>
              </a:rPr>
              <a:t>débrief</a:t>
            </a:r>
            <a:r>
              <a:rPr lang="fr-FR" altLang="fr-FR" dirty="0">
                <a:solidFill>
                  <a:srgbClr val="000099"/>
                </a:solidFill>
                <a:latin typeface="Arial"/>
                <a:ea typeface="ＭＳ Ｐゴシック" panose="020B0600070205080204" pitchFamily="34" charset="-128"/>
              </a:rPr>
              <a:t> du pharmacien</a:t>
            </a:r>
          </a:p>
          <a:p>
            <a:pPr marL="452438" lvl="1" eaLnBrk="0" fontAlgn="base" hangingPunct="0">
              <a:lnSpc>
                <a:spcPct val="110000"/>
              </a:lnSpc>
              <a:spcBef>
                <a:spcPct val="20000"/>
              </a:spcBef>
              <a:spcAft>
                <a:spcPct val="0"/>
              </a:spcAft>
              <a:buFontTx/>
              <a:buBlip>
                <a:blip r:embed="rId3"/>
              </a:buBlip>
              <a:defRPr/>
            </a:pPr>
            <a:r>
              <a:rPr lang="fr-FR" altLang="fr-FR" b="1" dirty="0">
                <a:solidFill>
                  <a:srgbClr val="000099"/>
                </a:solidFill>
                <a:latin typeface="Arial"/>
                <a:ea typeface="ＭＳ Ｐゴシック" panose="020B0600070205080204" pitchFamily="34" charset="-128"/>
              </a:rPr>
              <a:t>Pour chaque cas  : </a:t>
            </a:r>
            <a:r>
              <a:rPr lang="fr-FR" altLang="fr-FR" dirty="0">
                <a:solidFill>
                  <a:srgbClr val="000099"/>
                </a:solidFill>
                <a:latin typeface="Arial"/>
                <a:ea typeface="ＭＳ Ｐゴシック" panose="020B0600070205080204" pitchFamily="34" charset="-128"/>
              </a:rPr>
              <a:t>4 min de jeu + 5 min débrief (méthode et conseil)</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
                <a:srgbClr val="62C400"/>
              </a:buClr>
              <a:buSzTx/>
              <a:buFont typeface="Wingdings" panose="05000000000000000000" pitchFamily="2" charset="2"/>
              <a:buNone/>
              <a:tabLst/>
              <a:defRPr/>
            </a:pPr>
            <a:r>
              <a:rPr kumimoji="0" lang="fr-FR" altLang="fr-FR" sz="20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Fiche patient</a:t>
            </a:r>
          </a:p>
        </p:txBody>
      </p:sp>
      <p:sp>
        <p:nvSpPr>
          <p:cNvPr id="9" name="Rectangle 15"/>
          <p:cNvSpPr>
            <a:spLocks noChangeArrowheads="1"/>
          </p:cNvSpPr>
          <p:nvPr/>
        </p:nvSpPr>
        <p:spPr bwMode="auto">
          <a:xfrm>
            <a:off x="136728" y="2487449"/>
            <a:ext cx="5555841" cy="2087563"/>
          </a:xfrm>
          <a:prstGeom prst="rect">
            <a:avLst/>
          </a:prstGeom>
          <a:noFill/>
          <a:ln>
            <a:noFill/>
          </a:ln>
        </p:spPr>
        <p:txBody>
          <a:bodyPr/>
          <a:lstStyle/>
          <a:p>
            <a:pPr marL="342900" marR="0" lvl="0" indent="-342900" algn="l" defTabSz="914400" rtl="0" eaLnBrk="0" fontAlgn="base" latinLnBrk="0" hangingPunct="0">
              <a:lnSpc>
                <a:spcPct val="100000"/>
              </a:lnSpc>
              <a:spcBef>
                <a:spcPct val="50000"/>
              </a:spcBef>
              <a:spcAft>
                <a:spcPct val="0"/>
              </a:spcAft>
              <a:buClr>
                <a:srgbClr val="000099"/>
              </a:buClr>
              <a:buSzTx/>
              <a:buFontTx/>
              <a:buBlip>
                <a:blip r:embed="rId3"/>
              </a:buBlip>
              <a:tabLst/>
              <a:defRPr/>
            </a:pPr>
            <a:r>
              <a:rPr kumimoji="0" lang="fr-FR" sz="1800" b="0" i="0" u="none" strike="noStrike" kern="1200" cap="none" spc="0" normalizeH="0" baseline="0" noProof="0" dirty="0">
                <a:ln>
                  <a:noFill/>
                </a:ln>
                <a:solidFill>
                  <a:srgbClr val="000090"/>
                </a:solidFill>
                <a:effectLst/>
                <a:uLnTx/>
                <a:uFillTx/>
                <a:latin typeface="Tahoma" panose="020B0604030504040204" pitchFamily="34" charset="0"/>
                <a:ea typeface="ＭＳ Ｐゴシック" charset="-128"/>
                <a:cs typeface="Arial" panose="020B0604020202020204" pitchFamily="34" charset="0"/>
              </a:rPr>
              <a:t>Pour celui qui joue </a:t>
            </a:r>
            <a:r>
              <a:rPr kumimoji="0" lang="fr-FR" sz="1800" b="1" i="0" u="none" strike="noStrike" kern="1200" cap="none" spc="0" normalizeH="0" baseline="0" noProof="0" dirty="0">
                <a:ln>
                  <a:noFill/>
                </a:ln>
                <a:solidFill>
                  <a:srgbClr val="000090"/>
                </a:solidFill>
                <a:effectLst/>
                <a:uLnTx/>
                <a:uFillTx/>
                <a:latin typeface="Tahoma" panose="020B0604030504040204" pitchFamily="34" charset="0"/>
                <a:ea typeface="ＭＳ Ｐゴシック" charset="-128"/>
                <a:cs typeface="Arial" panose="020B0604020202020204" pitchFamily="34" charset="0"/>
              </a:rPr>
              <a:t>le patient</a:t>
            </a:r>
          </a:p>
          <a:p>
            <a:pPr marL="342900" marR="0" lvl="0" indent="-342900" algn="l" defTabSz="914400" rtl="0" eaLnBrk="0" fontAlgn="base" latinLnBrk="0" hangingPunct="0">
              <a:lnSpc>
                <a:spcPct val="100000"/>
              </a:lnSpc>
              <a:spcBef>
                <a:spcPct val="50000"/>
              </a:spcBef>
              <a:spcAft>
                <a:spcPct val="0"/>
              </a:spcAft>
              <a:buClr>
                <a:srgbClr val="000099"/>
              </a:buClr>
              <a:buSzTx/>
              <a:buFontTx/>
              <a:buBlip>
                <a:blip r:embed="rId3"/>
              </a:buBlip>
              <a:tabLst/>
              <a:defRPr/>
            </a:pPr>
            <a:r>
              <a:rPr kumimoji="0" lang="fr-FR" sz="1800" b="1" i="0" u="none" strike="noStrike" kern="1200" cap="none" spc="0" normalizeH="0" baseline="0" noProof="0" dirty="0">
                <a:ln>
                  <a:noFill/>
                </a:ln>
                <a:solidFill>
                  <a:srgbClr val="000090"/>
                </a:solidFill>
                <a:effectLst/>
                <a:uLnTx/>
                <a:uFillTx/>
                <a:latin typeface="Tahoma" panose="020B0604030504040204" pitchFamily="34" charset="0"/>
                <a:ea typeface="ＭＳ Ｐゴシック" charset="-128"/>
                <a:cs typeface="Arial" panose="020B0604020202020204" pitchFamily="34" charset="0"/>
              </a:rPr>
              <a:t>p. 46 à 48</a:t>
            </a:r>
          </a:p>
          <a:p>
            <a:pPr marL="342900" marR="0" lvl="0" indent="-342900" algn="l" defTabSz="914400" rtl="0" eaLnBrk="0" fontAlgn="base" latinLnBrk="0" hangingPunct="0">
              <a:lnSpc>
                <a:spcPct val="100000"/>
              </a:lnSpc>
              <a:spcBef>
                <a:spcPct val="50000"/>
              </a:spcBef>
              <a:spcAft>
                <a:spcPct val="0"/>
              </a:spcAft>
              <a:buClr>
                <a:srgbClr val="000099"/>
              </a:buClr>
              <a:buSzTx/>
              <a:buFontTx/>
              <a:buBlip>
                <a:blip r:embed="rId3"/>
              </a:buBlip>
              <a:tabLst/>
              <a:defRPr/>
            </a:pPr>
            <a:r>
              <a:rPr kumimoji="0" lang="fr-FR" sz="1800" b="0" i="0" u="none" strike="noStrike" kern="1200" cap="none" spc="0" normalizeH="0" baseline="0" noProof="0" dirty="0">
                <a:ln>
                  <a:noFill/>
                </a:ln>
                <a:solidFill>
                  <a:srgbClr val="000090"/>
                </a:solidFill>
                <a:effectLst/>
                <a:uLnTx/>
                <a:uFillTx/>
                <a:latin typeface="Tahoma" panose="020B0604030504040204" pitchFamily="34" charset="0"/>
                <a:ea typeface="ＭＳ Ｐゴシック" charset="-128"/>
                <a:cs typeface="Arial" panose="020B0604020202020204" pitchFamily="34" charset="0"/>
              </a:rPr>
              <a:t>1 Fiche cas de comptoir par personne</a:t>
            </a:r>
          </a:p>
          <a:p>
            <a:pPr marL="342900" marR="0" lvl="0" indent="-342900" algn="l" defTabSz="914400" rtl="0" eaLnBrk="0" fontAlgn="base" latinLnBrk="0" hangingPunct="0">
              <a:lnSpc>
                <a:spcPct val="100000"/>
              </a:lnSpc>
              <a:spcBef>
                <a:spcPct val="20000"/>
              </a:spcBef>
              <a:spcAft>
                <a:spcPct val="0"/>
              </a:spcAft>
              <a:buClr>
                <a:srgbClr val="000099"/>
              </a:buClr>
              <a:buSzTx/>
              <a:buFontTx/>
              <a:buNone/>
              <a:tabLst/>
              <a:defRPr/>
            </a:pPr>
            <a:endParaRPr kumimoji="0" lang="fr-FR" sz="800" b="0" i="0" u="none" strike="noStrike" kern="1200" cap="none" spc="0" normalizeH="0" baseline="0" noProof="0" dirty="0">
              <a:ln>
                <a:noFill/>
              </a:ln>
              <a:solidFill>
                <a:srgbClr val="000090"/>
              </a:solidFill>
              <a:effectLst/>
              <a:uLnTx/>
              <a:uFillTx/>
              <a:latin typeface="Tahoma" panose="020B0604030504040204" pitchFamily="34" charset="0"/>
              <a:ea typeface="ＭＳ Ｐゴシック" charset="-128"/>
              <a:cs typeface="Arial" panose="020B0604020202020204" pitchFamily="34" charset="0"/>
            </a:endParaRPr>
          </a:p>
        </p:txBody>
      </p:sp>
      <p:pic>
        <p:nvPicPr>
          <p:cNvPr id="3" name="Image 2">
            <a:extLst>
              <a:ext uri="{FF2B5EF4-FFF2-40B4-BE49-F238E27FC236}">
                <a16:creationId xmlns:a16="http://schemas.microsoft.com/office/drawing/2014/main" id="{FA69C664-99F4-4236-B02A-A3D6EEE14D25}"/>
              </a:ext>
            </a:extLst>
          </p:cNvPr>
          <p:cNvPicPr>
            <a:picLocks noChangeAspect="1"/>
          </p:cNvPicPr>
          <p:nvPr/>
        </p:nvPicPr>
        <p:blipFill>
          <a:blip r:embed="rId4"/>
          <a:stretch>
            <a:fillRect/>
          </a:stretch>
        </p:blipFill>
        <p:spPr>
          <a:xfrm>
            <a:off x="6816080" y="822240"/>
            <a:ext cx="3963159" cy="5589240"/>
          </a:xfrm>
          <a:prstGeom prst="rect">
            <a:avLst/>
          </a:prstGeom>
          <a:ln>
            <a:solidFill>
              <a:schemeClr val="bg1">
                <a:lumMod val="65000"/>
              </a:schemeClr>
            </a:solidFill>
          </a:ln>
        </p:spPr>
      </p:pic>
    </p:spTree>
    <p:extLst>
      <p:ext uri="{BB962C8B-B14F-4D97-AF65-F5344CB8AC3E}">
        <p14:creationId xmlns:p14="http://schemas.microsoft.com/office/powerpoint/2010/main" val="10312864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
                <a:srgbClr val="62C400"/>
              </a:buClr>
              <a:buSzTx/>
              <a:buFont typeface="Wingdings" panose="05000000000000000000" pitchFamily="2" charset="2"/>
              <a:buNone/>
              <a:tabLst/>
              <a:defRPr/>
            </a:pPr>
            <a:r>
              <a:rPr kumimoji="0" lang="fr-FR" altLang="fr-FR" sz="20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Fiche pharmacien / préparateur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marR="0" lvl="0" indent="-342900" algn="l" defTabSz="914400" rtl="0" eaLnBrk="0" fontAlgn="base" latinLnBrk="0" hangingPunct="0">
              <a:lnSpc>
                <a:spcPct val="100000"/>
              </a:lnSpc>
              <a:spcBef>
                <a:spcPct val="50000"/>
              </a:spcBef>
              <a:spcAft>
                <a:spcPct val="0"/>
              </a:spcAft>
              <a:buClr>
                <a:srgbClr val="000099"/>
              </a:buClr>
              <a:buSzTx/>
              <a:buFontTx/>
              <a:buBlip>
                <a:blip r:embed="rId3"/>
              </a:buBlip>
              <a:tabLst/>
              <a:defRPr/>
            </a:pPr>
            <a:r>
              <a:rPr kumimoji="0" lang="fr-FR" sz="1800" b="0" i="0" u="none" strike="noStrike" kern="1200" cap="none" spc="0" normalizeH="0" baseline="0" noProof="0" dirty="0">
                <a:ln>
                  <a:noFill/>
                </a:ln>
                <a:solidFill>
                  <a:srgbClr val="000090"/>
                </a:solidFill>
                <a:effectLst/>
                <a:uLnTx/>
                <a:uFillTx/>
                <a:latin typeface="Tahoma" panose="020B0604030504040204" pitchFamily="34" charset="0"/>
                <a:ea typeface="ＭＳ Ｐゴシック" charset="-128"/>
                <a:cs typeface="Arial" panose="020B0604020202020204" pitchFamily="34" charset="0"/>
              </a:rPr>
              <a:t>Pour celui qui joue </a:t>
            </a:r>
            <a:r>
              <a:rPr kumimoji="0" lang="fr-FR" sz="1800" b="1" i="0" u="none" strike="noStrike" kern="1200" cap="none" spc="0" normalizeH="0" baseline="0" noProof="0" dirty="0">
                <a:ln>
                  <a:noFill/>
                </a:ln>
                <a:solidFill>
                  <a:srgbClr val="000090"/>
                </a:solidFill>
                <a:effectLst/>
                <a:uLnTx/>
                <a:uFillTx/>
                <a:latin typeface="Tahoma" panose="020B0604030504040204" pitchFamily="34" charset="0"/>
                <a:ea typeface="ＭＳ Ｐゴシック" charset="-128"/>
                <a:cs typeface="Arial" panose="020B0604020202020204" pitchFamily="34" charset="0"/>
              </a:rPr>
              <a:t>le pharmacien/préparateur</a:t>
            </a:r>
          </a:p>
          <a:p>
            <a:pPr marL="342900" marR="0" lvl="0" indent="-342900" algn="l" defTabSz="914400" rtl="0" eaLnBrk="0" fontAlgn="base" latinLnBrk="0" hangingPunct="0">
              <a:lnSpc>
                <a:spcPct val="100000"/>
              </a:lnSpc>
              <a:spcBef>
                <a:spcPct val="50000"/>
              </a:spcBef>
              <a:spcAft>
                <a:spcPct val="0"/>
              </a:spcAft>
              <a:buClr>
                <a:srgbClr val="000099"/>
              </a:buClr>
              <a:buSzTx/>
              <a:buFontTx/>
              <a:buBlip>
                <a:blip r:embed="rId3"/>
              </a:buBlip>
              <a:tabLst/>
              <a:defRPr/>
            </a:pPr>
            <a:r>
              <a:rPr kumimoji="0" lang="fr-FR" sz="1800" b="1" i="0" u="none" strike="noStrike" kern="1200" cap="none" spc="0" normalizeH="0" baseline="0" noProof="0" dirty="0">
                <a:ln>
                  <a:noFill/>
                </a:ln>
                <a:solidFill>
                  <a:srgbClr val="000090"/>
                </a:solidFill>
                <a:effectLst/>
                <a:uLnTx/>
                <a:uFillTx/>
                <a:latin typeface="Tahoma" panose="020B0604030504040204" pitchFamily="34" charset="0"/>
                <a:ea typeface="ＭＳ Ｐゴシック" charset="-128"/>
                <a:cs typeface="Arial" panose="020B0604020202020204" pitchFamily="34" charset="0"/>
              </a:rPr>
              <a:t>p. 43</a:t>
            </a:r>
          </a:p>
        </p:txBody>
      </p:sp>
      <p:pic>
        <p:nvPicPr>
          <p:cNvPr id="4" name="Image 3">
            <a:extLst>
              <a:ext uri="{FF2B5EF4-FFF2-40B4-BE49-F238E27FC236}">
                <a16:creationId xmlns:a16="http://schemas.microsoft.com/office/drawing/2014/main" id="{0D5A47F1-3D80-4747-966F-AA88729C7846}"/>
              </a:ext>
            </a:extLst>
          </p:cNvPr>
          <p:cNvPicPr>
            <a:picLocks noChangeAspect="1"/>
          </p:cNvPicPr>
          <p:nvPr/>
        </p:nvPicPr>
        <p:blipFill>
          <a:blip r:embed="rId4"/>
          <a:stretch>
            <a:fillRect/>
          </a:stretch>
        </p:blipFill>
        <p:spPr>
          <a:xfrm>
            <a:off x="6708068" y="764705"/>
            <a:ext cx="4069596" cy="5725828"/>
          </a:xfrm>
          <a:prstGeom prst="rect">
            <a:avLst/>
          </a:prstGeom>
          <a:ln>
            <a:solidFill>
              <a:schemeClr val="bg1">
                <a:lumMod val="65000"/>
              </a:schemeClr>
            </a:solidFill>
          </a:ln>
        </p:spPr>
      </p:pic>
    </p:spTree>
    <p:extLst>
      <p:ext uri="{BB962C8B-B14F-4D97-AF65-F5344CB8AC3E}">
        <p14:creationId xmlns:p14="http://schemas.microsoft.com/office/powerpoint/2010/main" val="2075016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1500325" y="3138437"/>
            <a:ext cx="10515600" cy="3801262"/>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Tutoiement / vouvoiement</a:t>
            </a: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fr-FR"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
            </a: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fr-FR"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1028700" marR="0" lvl="3"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fr-FR" sz="1350" b="1" i="0" u="none" strike="noStrike" kern="1200" cap="none" spc="0" normalizeH="0" baseline="0" noProof="0" dirty="0">
              <a:ln>
                <a:noFill/>
              </a:ln>
              <a:solidFill>
                <a:srgbClr val="000099"/>
              </a:solidFill>
              <a:effectLst/>
              <a:uLnTx/>
              <a:uFillTx/>
              <a:latin typeface="Calibri" panose="020F0502020204030204"/>
              <a:ea typeface="+mn-ea"/>
              <a:cs typeface="+mn-cs"/>
            </a:endParaRPr>
          </a:p>
        </p:txBody>
      </p:sp>
      <p:sp>
        <p:nvSpPr>
          <p:cNvPr id="2" name="Titre 1"/>
          <p:cNvSpPr>
            <a:spLocks noGrp="1"/>
          </p:cNvSpPr>
          <p:nvPr>
            <p:ph type="title"/>
          </p:nvPr>
        </p:nvSpPr>
        <p:spPr/>
        <p:txBody>
          <a:bodyPr/>
          <a:lstStyle/>
          <a:p>
            <a:r>
              <a:rPr lang="fr-FR" dirty="0"/>
              <a:t>Règles du jeu</a:t>
            </a: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E00AA1-E540-4D63-A28F-418A2C4690E4}" type="slidenum">
              <a:rPr kumimoji="0" lang="fr-FR" sz="900" b="0" i="0" u="none" strike="noStrike" kern="1200" cap="none" spc="0" normalizeH="0" baseline="0" noProof="0" smtClean="0">
                <a:ln>
                  <a:noFill/>
                </a:ln>
                <a:solidFill>
                  <a:srgbClr val="4472C4">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sz="900" b="0" i="0"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
        <p:nvSpPr>
          <p:cNvPr id="17" name="Espace réservé du contenu 2"/>
          <p:cNvSpPr txBox="1">
            <a:spLocks/>
          </p:cNvSpPr>
          <p:nvPr/>
        </p:nvSpPr>
        <p:spPr>
          <a:xfrm>
            <a:off x="1500325" y="1697391"/>
            <a:ext cx="4021282"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fr-FR" sz="21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Horaires et pauses</a:t>
            </a:r>
            <a:endParaRPr kumimoji="0" lang="fr-FR"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2077" t="7018" r="11881" b="8071"/>
          <a:stretch/>
        </p:blipFill>
        <p:spPr>
          <a:xfrm flipH="1">
            <a:off x="1943829" y="2882692"/>
            <a:ext cx="946484" cy="887787"/>
          </a:xfrm>
          <a:prstGeom prst="rect">
            <a:avLst/>
          </a:prstGeom>
        </p:spPr>
      </p:pic>
      <p:pic>
        <p:nvPicPr>
          <p:cNvPr id="16" name="Image 15"/>
          <p:cNvPicPr>
            <a:picLocks noChangeAspect="1"/>
          </p:cNvPicPr>
          <p:nvPr/>
        </p:nvPicPr>
        <p:blipFill rotWithShape="1">
          <a:blip r:embed="rId5">
            <a:extLst>
              <a:ext uri="{28A0092B-C50C-407E-A947-70E740481C1C}">
                <a14:useLocalDpi xmlns:a14="http://schemas.microsoft.com/office/drawing/2010/main" val="0"/>
              </a:ext>
            </a:extLst>
          </a:blip>
          <a:srcRect l="37593" t="35436" r="38854" b="36932"/>
          <a:stretch/>
        </p:blipFill>
        <p:spPr>
          <a:xfrm>
            <a:off x="1772378" y="4745632"/>
            <a:ext cx="2871537" cy="1684422"/>
          </a:xfrm>
          <a:prstGeom prst="rect">
            <a:avLst/>
          </a:prstGeom>
        </p:spPr>
      </p:pic>
      <p:pic>
        <p:nvPicPr>
          <p:cNvPr id="21" name="Image 20"/>
          <p:cNvPicPr>
            <a:picLocks noChangeAspect="1"/>
          </p:cNvPicPr>
          <p:nvPr/>
        </p:nvPicPr>
        <p:blipFill rotWithShape="1">
          <a:blip r:embed="rId6"/>
          <a:srcRect l="6875" t="12296" r="6046" b="5463"/>
          <a:stretch/>
        </p:blipFill>
        <p:spPr>
          <a:xfrm>
            <a:off x="4643915" y="1559587"/>
            <a:ext cx="811222" cy="811222"/>
          </a:xfrm>
          <a:prstGeom prst="rect">
            <a:avLst/>
          </a:prstGeom>
        </p:spPr>
      </p:pic>
      <p:grpSp>
        <p:nvGrpSpPr>
          <p:cNvPr id="22" name="Group 2063"/>
          <p:cNvGrpSpPr>
            <a:grpSpLocks/>
          </p:cNvGrpSpPr>
          <p:nvPr/>
        </p:nvGrpSpPr>
        <p:grpSpPr bwMode="auto">
          <a:xfrm>
            <a:off x="485290" y="2211238"/>
            <a:ext cx="682233" cy="613193"/>
            <a:chOff x="1584" y="2688"/>
            <a:chExt cx="166" cy="144"/>
          </a:xfrm>
        </p:grpSpPr>
        <p:sp>
          <p:nvSpPr>
            <p:cNvPr id="23" name="Freeform 2064"/>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Freeform 2065"/>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cxnSp>
        <p:nvCxnSpPr>
          <p:cNvPr id="29" name="Connecteur droit 28"/>
          <p:cNvCxnSpPr/>
          <p:nvPr/>
        </p:nvCxnSpPr>
        <p:spPr>
          <a:xfrm>
            <a:off x="6758125" y="2179357"/>
            <a:ext cx="16770" cy="4048842"/>
          </a:xfrm>
          <a:prstGeom prst="line">
            <a:avLst/>
          </a:prstGeom>
          <a:ln cmpd="thickThin">
            <a:solidFill>
              <a:srgbClr val="000099"/>
            </a:solidFill>
          </a:ln>
        </p:spPr>
        <p:style>
          <a:lnRef idx="1">
            <a:schemeClr val="accent1"/>
          </a:lnRef>
          <a:fillRef idx="0">
            <a:schemeClr val="accent1"/>
          </a:fillRef>
          <a:effectRef idx="0">
            <a:schemeClr val="accent1"/>
          </a:effectRef>
          <a:fontRef idx="minor">
            <a:schemeClr val="tx1"/>
          </a:fontRef>
        </p:style>
      </p:cxnSp>
      <p:sp>
        <p:nvSpPr>
          <p:cNvPr id="32" name="AutoShape 9"/>
          <p:cNvSpPr>
            <a:spLocks noChangeArrowheads="1"/>
          </p:cNvSpPr>
          <p:nvPr/>
        </p:nvSpPr>
        <p:spPr bwMode="auto">
          <a:xfrm>
            <a:off x="8232700" y="3138437"/>
            <a:ext cx="2545917" cy="673418"/>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fr-FR" altLang="fr-FR" sz="24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OK pour vous ?</a:t>
            </a:r>
          </a:p>
        </p:txBody>
      </p:sp>
      <p:pic>
        <p:nvPicPr>
          <p:cNvPr id="33" name="Image 32"/>
          <p:cNvPicPr>
            <a:picLocks noChangeAspect="1"/>
          </p:cNvPicPr>
          <p:nvPr/>
        </p:nvPicPr>
        <p:blipFill rotWithShape="1">
          <a:blip r:embed="rId7"/>
          <a:srcRect l="8244" t="8116" r="2726" b="1798"/>
          <a:stretch/>
        </p:blipFill>
        <p:spPr>
          <a:xfrm>
            <a:off x="7836863" y="4615569"/>
            <a:ext cx="986114" cy="961894"/>
          </a:xfrm>
          <a:prstGeom prst="rect">
            <a:avLst/>
          </a:prstGeom>
        </p:spPr>
      </p:pic>
      <p:pic>
        <p:nvPicPr>
          <p:cNvPr id="34" name="Image 33"/>
          <p:cNvPicPr>
            <a:picLocks noChangeAspect="1"/>
          </p:cNvPicPr>
          <p:nvPr/>
        </p:nvPicPr>
        <p:blipFill rotWithShape="1">
          <a:blip r:embed="rId8"/>
          <a:srcRect l="5575" t="6914" r="6504" b="3226"/>
          <a:stretch/>
        </p:blipFill>
        <p:spPr>
          <a:xfrm>
            <a:off x="9901715" y="4615569"/>
            <a:ext cx="968814" cy="972274"/>
          </a:xfrm>
          <a:prstGeom prst="rect">
            <a:avLst/>
          </a:prstGeom>
        </p:spPr>
      </p:pic>
    </p:spTree>
    <p:extLst>
      <p:ext uri="{BB962C8B-B14F-4D97-AF65-F5344CB8AC3E}">
        <p14:creationId xmlns:p14="http://schemas.microsoft.com/office/powerpoint/2010/main" val="4294173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302764" y="361569"/>
            <a:ext cx="7048500"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Cas de comptoir</a:t>
            </a:r>
          </a:p>
        </p:txBody>
      </p:sp>
      <p:sp>
        <p:nvSpPr>
          <p:cNvPr id="7" name="Text Box 50"/>
          <p:cNvSpPr txBox="1">
            <a:spLocks noChangeArrowheads="1"/>
          </p:cNvSpPr>
          <p:nvPr/>
        </p:nvSpPr>
        <p:spPr bwMode="auto">
          <a:xfrm>
            <a:off x="2390654" y="1064382"/>
            <a:ext cx="70691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
                <a:srgbClr val="62C400"/>
              </a:buClr>
              <a:buSzTx/>
              <a:buFont typeface="Wingdings" panose="05000000000000000000" pitchFamily="2" charset="2"/>
              <a:buNone/>
              <a:tabLst/>
              <a:defRPr/>
            </a:pPr>
            <a:r>
              <a:rPr kumimoji="0" lang="fr-FR" altLang="fr-FR" sz="20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a:ln>
                  <a:noFill/>
                </a:ln>
                <a:solidFill>
                  <a:srgbClr val="95C41D"/>
                </a:solidFill>
                <a:effectLst/>
                <a:uLnTx/>
                <a:uFillTx/>
                <a:latin typeface="Arial" panose="020B0604020202020204" pitchFamily="34" charset="0"/>
                <a:ea typeface="+mn-ea"/>
                <a:cs typeface="Arial" panose="020B0604020202020204" pitchFamily="34" charset="0"/>
              </a:rPr>
              <a:t>Fiche observateur</a:t>
            </a:r>
          </a:p>
        </p:txBody>
      </p:sp>
      <p:sp>
        <p:nvSpPr>
          <p:cNvPr id="8" name="Rectangle 15"/>
          <p:cNvSpPr>
            <a:spLocks noChangeArrowheads="1"/>
          </p:cNvSpPr>
          <p:nvPr/>
        </p:nvSpPr>
        <p:spPr bwMode="auto">
          <a:xfrm>
            <a:off x="136728" y="2487449"/>
            <a:ext cx="5555841" cy="2087563"/>
          </a:xfrm>
          <a:prstGeom prst="rect">
            <a:avLst/>
          </a:prstGeom>
          <a:noFill/>
          <a:ln>
            <a:noFill/>
          </a:ln>
        </p:spPr>
        <p:txBody>
          <a:bodyPr/>
          <a:lstStyle/>
          <a:p>
            <a:pPr marL="342900" marR="0" lvl="0" indent="-342900" algn="l" defTabSz="914400" rtl="0" eaLnBrk="0" fontAlgn="base" latinLnBrk="0" hangingPunct="0">
              <a:lnSpc>
                <a:spcPct val="100000"/>
              </a:lnSpc>
              <a:spcBef>
                <a:spcPct val="50000"/>
              </a:spcBef>
              <a:spcAft>
                <a:spcPct val="0"/>
              </a:spcAft>
              <a:buClr>
                <a:srgbClr val="000099"/>
              </a:buClr>
              <a:buSzTx/>
              <a:buFontTx/>
              <a:buBlip>
                <a:blip r:embed="rId3"/>
              </a:buBlip>
              <a:tabLst/>
              <a:defRPr/>
            </a:pPr>
            <a:r>
              <a:rPr kumimoji="0" lang="fr-FR" sz="1800" b="0" i="0" u="none" strike="noStrike" kern="1200" cap="none" spc="0" normalizeH="0" baseline="0" noProof="0" dirty="0">
                <a:ln>
                  <a:noFill/>
                </a:ln>
                <a:solidFill>
                  <a:srgbClr val="000090"/>
                </a:solidFill>
                <a:effectLst/>
                <a:uLnTx/>
                <a:uFillTx/>
                <a:latin typeface="Tahoma" panose="020B0604030504040204" pitchFamily="34" charset="0"/>
                <a:ea typeface="ＭＳ Ｐゴシック" charset="-128"/>
                <a:cs typeface="Arial" panose="020B0604020202020204" pitchFamily="34" charset="0"/>
              </a:rPr>
              <a:t>Pour celui qui joue </a:t>
            </a:r>
            <a:r>
              <a:rPr kumimoji="0" lang="fr-FR" sz="1800" b="1" i="0" u="none" strike="noStrike" kern="1200" cap="none" spc="0" normalizeH="0" baseline="0" noProof="0" dirty="0">
                <a:ln>
                  <a:noFill/>
                </a:ln>
                <a:solidFill>
                  <a:srgbClr val="000090"/>
                </a:solidFill>
                <a:effectLst/>
                <a:uLnTx/>
                <a:uFillTx/>
                <a:latin typeface="Tahoma" panose="020B0604030504040204" pitchFamily="34" charset="0"/>
                <a:ea typeface="ＭＳ Ｐゴシック" charset="-128"/>
                <a:cs typeface="Arial" panose="020B0604020202020204" pitchFamily="34" charset="0"/>
              </a:rPr>
              <a:t>l’observateur</a:t>
            </a:r>
          </a:p>
          <a:p>
            <a:pPr marL="342900" marR="0" lvl="0" indent="-342900" algn="l" defTabSz="914400" rtl="0" eaLnBrk="0" fontAlgn="base" latinLnBrk="0" hangingPunct="0">
              <a:lnSpc>
                <a:spcPct val="100000"/>
              </a:lnSpc>
              <a:spcBef>
                <a:spcPct val="50000"/>
              </a:spcBef>
              <a:spcAft>
                <a:spcPct val="0"/>
              </a:spcAft>
              <a:buClr>
                <a:srgbClr val="000099"/>
              </a:buClr>
              <a:buSzTx/>
              <a:buFontTx/>
              <a:buBlip>
                <a:blip r:embed="rId3"/>
              </a:buBlip>
              <a:tabLst/>
              <a:defRPr/>
            </a:pPr>
            <a:r>
              <a:rPr kumimoji="0" lang="fr-FR" sz="1800" b="1" i="0" u="none" strike="noStrike" kern="1200" cap="none" spc="0" normalizeH="0" baseline="0" noProof="0" dirty="0">
                <a:ln>
                  <a:noFill/>
                </a:ln>
                <a:solidFill>
                  <a:srgbClr val="000090"/>
                </a:solidFill>
                <a:effectLst/>
                <a:uLnTx/>
                <a:uFillTx/>
                <a:latin typeface="Tahoma" panose="020B0604030504040204" pitchFamily="34" charset="0"/>
                <a:ea typeface="ＭＳ Ｐゴシック" charset="-128"/>
                <a:cs typeface="Arial" panose="020B0604020202020204" pitchFamily="34" charset="0"/>
              </a:rPr>
              <a:t>p. 42</a:t>
            </a:r>
          </a:p>
        </p:txBody>
      </p:sp>
      <p:pic>
        <p:nvPicPr>
          <p:cNvPr id="3" name="Image 2">
            <a:extLst>
              <a:ext uri="{FF2B5EF4-FFF2-40B4-BE49-F238E27FC236}">
                <a16:creationId xmlns:a16="http://schemas.microsoft.com/office/drawing/2014/main" id="{8C4B0D2C-CB03-4C01-8ED1-3F6F17F3330E}"/>
              </a:ext>
            </a:extLst>
          </p:cNvPr>
          <p:cNvPicPr>
            <a:picLocks noChangeAspect="1"/>
          </p:cNvPicPr>
          <p:nvPr/>
        </p:nvPicPr>
        <p:blipFill>
          <a:blip r:embed="rId4"/>
          <a:stretch>
            <a:fillRect/>
          </a:stretch>
        </p:blipFill>
        <p:spPr>
          <a:xfrm>
            <a:off x="6747081" y="800708"/>
            <a:ext cx="4040664" cy="5710803"/>
          </a:xfrm>
          <a:prstGeom prst="rect">
            <a:avLst/>
          </a:prstGeom>
          <a:ln>
            <a:solidFill>
              <a:schemeClr val="bg1">
                <a:lumMod val="65000"/>
              </a:schemeClr>
            </a:solidFill>
          </a:ln>
        </p:spPr>
      </p:pic>
    </p:spTree>
    <p:extLst>
      <p:ext uri="{BB962C8B-B14F-4D97-AF65-F5344CB8AC3E}">
        <p14:creationId xmlns:p14="http://schemas.microsoft.com/office/powerpoint/2010/main" val="12956081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263841" cy="4745250"/>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Conseil</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Cas comptoir n°1</a:t>
            </a:r>
          </a:p>
        </p:txBody>
      </p:sp>
      <p:grpSp>
        <p:nvGrpSpPr>
          <p:cNvPr id="39" name="Groupe 38"/>
          <p:cNvGrpSpPr/>
          <p:nvPr/>
        </p:nvGrpSpPr>
        <p:grpSpPr>
          <a:xfrm>
            <a:off x="55813" y="950444"/>
            <a:ext cx="7321600" cy="5656425"/>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18" name="Text Box 16"/>
            <p:cNvSpPr txBox="1">
              <a:spLocks noChangeArrowheads="1"/>
            </p:cNvSpPr>
            <p:nvPr/>
          </p:nvSpPr>
          <p:spPr bwMode="auto">
            <a:xfrm>
              <a:off x="2631041" y="12075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Depuis quand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Que vous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Que ressentez-vous ? </a:t>
              </a:r>
              <a:endParaRPr kumimoji="0" lang="fr-FR"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Qu’est-ce qui vous fait du bien ou du moins bien ?</a:t>
              </a:r>
              <a:endParaRPr kumimoji="0" lang="fr-F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Avez-vous d’autres signes</a:t>
              </a:r>
              <a:endParaRPr kumimoji="0" lang="fr-F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à ajouter ?</a:t>
              </a:r>
              <a:endParaRPr kumimoji="0" lang="fr-F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23" name="Text Box 11"/>
          <p:cNvSpPr txBox="1">
            <a:spLocks noChangeArrowheads="1"/>
          </p:cNvSpPr>
          <p:nvPr/>
        </p:nvSpPr>
        <p:spPr bwMode="auto">
          <a:xfrm>
            <a:off x="3810640" y="5408744"/>
            <a:ext cx="34632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Je me sens mieux quand je n’y pense pas et que je suis avec des amis et à la T.V…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Un rien me fait pleurer</a:t>
            </a: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6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6" name="Text Box 11"/>
          <p:cNvSpPr txBox="1">
            <a:spLocks noChangeArrowheads="1"/>
          </p:cNvSpPr>
          <p:nvPr/>
        </p:nvSpPr>
        <p:spPr bwMode="auto">
          <a:xfrm>
            <a:off x="3820733" y="2636912"/>
            <a:ext cx="357920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Depuis, je ne me sens pas bien.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Je n’arrête pas d’y penser.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J’ai peur de l’opération et de ses conséquences. Ça me paralyse.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J’ai l’impression d’avoir la gorge et le ventre noués.</a:t>
            </a:r>
          </a:p>
        </p:txBody>
      </p:sp>
      <p:sp>
        <p:nvSpPr>
          <p:cNvPr id="29" name="Text Box 11"/>
          <p:cNvSpPr txBox="1">
            <a:spLocks noChangeArrowheads="1"/>
          </p:cNvSpPr>
          <p:nvPr/>
        </p:nvSpPr>
        <p:spPr bwMode="auto">
          <a:xfrm>
            <a:off x="194349" y="2911764"/>
            <a:ext cx="35335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J’ai appris </a:t>
            </a:r>
            <a:r>
              <a:rPr lang="fr-FR" i="1" dirty="0">
                <a:solidFill>
                  <a:srgbClr val="000099"/>
                </a:solidFill>
              </a:rPr>
              <a:t>la semaine dernière que </a:t>
            </a: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je devais me faire opérer du sein. </a:t>
            </a:r>
            <a:endParaRPr kumimoji="0" 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cxnSp>
        <p:nvCxnSpPr>
          <p:cNvPr id="31" name="Connecteur droit 30"/>
          <p:cNvCxnSpPr>
            <a:cxnSpLocks/>
          </p:cNvCxnSpPr>
          <p:nvPr/>
        </p:nvCxnSpPr>
        <p:spPr>
          <a:xfrm flipV="1">
            <a:off x="458721" y="5408744"/>
            <a:ext cx="2459797" cy="4472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Qu'est-ce qui vous améliore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Qu'est-ce qui vous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ts val="0"/>
              </a:spcAft>
              <a:buClrTx/>
              <a:buSzTx/>
              <a:buFontTx/>
              <a:buNone/>
              <a:tabLst>
                <a:tab pos="1650365" algn="l"/>
              </a:tabLst>
              <a:defRPr/>
            </a:pPr>
            <a:r>
              <a:rPr kumimoji="0" lang="fr-FR" alt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 </a:t>
            </a: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Times New Roman" panose="02020603050405020304" pitchFamily="18" charset="0"/>
                <a:cs typeface="Arial" panose="020B0604020202020204" pitchFamily="34" charset="0"/>
              </a:rPr>
              <a:t>J’ai du mal à dormir. </a:t>
            </a:r>
            <a:r>
              <a:rPr kumimoji="0" lang="fr-FR" alt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a:t>
            </a:r>
          </a:p>
        </p:txBody>
      </p:sp>
      <p:sp>
        <p:nvSpPr>
          <p:cNvPr id="32" name="Text Box 11"/>
          <p:cNvSpPr txBox="1">
            <a:spLocks noChangeArrowheads="1"/>
          </p:cNvSpPr>
          <p:nvPr/>
        </p:nvSpPr>
        <p:spPr bwMode="auto">
          <a:xfrm>
            <a:off x="1953690" y="1765012"/>
            <a:ext cx="35335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Depuis l’annonce de l’opération</a:t>
            </a:r>
            <a:endParaRPr kumimoji="0" 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7848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9501" y="1708086"/>
            <a:ext cx="4257139" cy="4745250"/>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Conseil</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Cas comptoir n°2</a:t>
            </a:r>
          </a:p>
        </p:txBody>
      </p:sp>
      <p:grpSp>
        <p:nvGrpSpPr>
          <p:cNvPr id="39" name="Groupe 38"/>
          <p:cNvGrpSpPr/>
          <p:nvPr/>
        </p:nvGrpSpPr>
        <p:grpSpPr>
          <a:xfrm>
            <a:off x="55813" y="950444"/>
            <a:ext cx="7321600" cy="5604353"/>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18" name="Text Box 16"/>
            <p:cNvSpPr txBox="1">
              <a:spLocks noChangeArrowheads="1"/>
            </p:cNvSpPr>
            <p:nvPr/>
          </p:nvSpPr>
          <p:spPr bwMode="auto">
            <a:xfrm>
              <a:off x="2631041" y="12075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Depuis quand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Que vous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Que ressentez-vous ? </a:t>
              </a:r>
              <a:endParaRPr kumimoji="0" lang="fr-FR"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Qu’est-ce qui vous fait du bien ou du moins bien ?</a:t>
              </a:r>
              <a:endParaRPr kumimoji="0" lang="fr-F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Avez-vous d’autres signes</a:t>
              </a:r>
              <a:endParaRPr kumimoji="0" lang="fr-F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à ajouter ?</a:t>
              </a:r>
              <a:endParaRPr kumimoji="0" lang="fr-F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23" name="Text Box 11"/>
          <p:cNvSpPr txBox="1">
            <a:spLocks noChangeArrowheads="1"/>
          </p:cNvSpPr>
          <p:nvPr/>
        </p:nvSpPr>
        <p:spPr bwMode="auto">
          <a:xfrm>
            <a:off x="48995" y="5321657"/>
            <a:ext cx="380939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Je suis fatiguée, cette diarrhée m’épuise. </a:t>
            </a: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6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6" name="Text Box 11"/>
          <p:cNvSpPr txBox="1">
            <a:spLocks noChangeArrowheads="1"/>
          </p:cNvSpPr>
          <p:nvPr/>
        </p:nvSpPr>
        <p:spPr bwMode="auto">
          <a:xfrm>
            <a:off x="3840631" y="2891294"/>
            <a:ext cx="38212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Ça brûle.</a:t>
            </a:r>
          </a:p>
        </p:txBody>
      </p:sp>
      <p:sp>
        <p:nvSpPr>
          <p:cNvPr id="29" name="Text Box 11"/>
          <p:cNvSpPr txBox="1">
            <a:spLocks noChangeArrowheads="1"/>
          </p:cNvSpPr>
          <p:nvPr/>
        </p:nvSpPr>
        <p:spPr bwMode="auto">
          <a:xfrm>
            <a:off x="194349" y="2911764"/>
            <a:ext cx="35335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J’ai des selles liquides presque tous les matins et même plusieurs fois par jour.</a:t>
            </a:r>
            <a:endParaRPr kumimoji="0" 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Qu'est-ce qui vous améliore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Qu'est-ce qui vous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ts val="0"/>
              </a:spcAft>
              <a:buClrTx/>
              <a:buSzTx/>
              <a:buFontTx/>
              <a:buNone/>
              <a:tabLst>
                <a:tab pos="1650365" algn="l"/>
              </a:tabLst>
              <a:defRPr/>
            </a:pPr>
            <a:r>
              <a:rPr kumimoji="0" lang="fr-FR" alt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 </a:t>
            </a: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Times New Roman" panose="02020603050405020304" pitchFamily="18" charset="0"/>
                <a:cs typeface="Arial" panose="020B0604020202020204" pitchFamily="34" charset="0"/>
              </a:rPr>
              <a:t>Je viens renouveler cette prescription, mais j’ai toujours de la diarrhée.</a:t>
            </a:r>
          </a:p>
          <a:p>
            <a:pPr marL="0" marR="0" lvl="0" indent="0" algn="l" defTabSz="914400" rtl="0" eaLnBrk="1" fontAlgn="base" latinLnBrk="0" hangingPunct="1">
              <a:lnSpc>
                <a:spcPct val="100000"/>
              </a:lnSpc>
              <a:spcBef>
                <a:spcPct val="0"/>
              </a:spcBef>
              <a:spcAft>
                <a:spcPts val="0"/>
              </a:spcAft>
              <a:buClrTx/>
              <a:buSzTx/>
              <a:buFontTx/>
              <a:buNone/>
              <a:tabLst>
                <a:tab pos="1650365" algn="l"/>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Times New Roman" panose="02020603050405020304" pitchFamily="18" charset="0"/>
                <a:cs typeface="Arial" panose="020B0604020202020204" pitchFamily="34" charset="0"/>
              </a:rPr>
              <a:t>Avez-vous autre chose à me proposer ?</a:t>
            </a:r>
            <a:r>
              <a:rPr kumimoji="0" lang="fr-FR" alt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a:t>
            </a:r>
          </a:p>
        </p:txBody>
      </p:sp>
      <p:sp>
        <p:nvSpPr>
          <p:cNvPr id="32" name="Text Box 11"/>
          <p:cNvSpPr txBox="1">
            <a:spLocks noChangeArrowheads="1"/>
          </p:cNvSpPr>
          <p:nvPr/>
        </p:nvSpPr>
        <p:spPr bwMode="auto">
          <a:xfrm>
            <a:off x="911424" y="1765012"/>
            <a:ext cx="57606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Depuis que j’ai repris la posologie initiale de </a:t>
            </a:r>
            <a:r>
              <a:rPr kumimoji="0" lang="fr-FR" sz="1800" b="0" i="1" u="none" strike="noStrike" kern="1200" cap="none" spc="0" normalizeH="0" baseline="0" noProof="0" dirty="0" err="1">
                <a:ln>
                  <a:noFill/>
                </a:ln>
                <a:solidFill>
                  <a:srgbClr val="000099"/>
                </a:solidFill>
                <a:effectLst/>
                <a:uLnTx/>
                <a:uFillTx/>
                <a:latin typeface="Tahoma" panose="020B0604030504040204" pitchFamily="34" charset="0"/>
                <a:ea typeface="+mn-ea"/>
                <a:cs typeface="Arial" panose="020B0604020202020204" pitchFamily="34" charset="0"/>
              </a:rPr>
              <a:t>Nexavar</a:t>
            </a:r>
            <a:endParaRPr kumimoji="0" 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30" name="Text Box 11"/>
          <p:cNvSpPr txBox="1">
            <a:spLocks noChangeArrowheads="1"/>
          </p:cNvSpPr>
          <p:nvPr/>
        </p:nvSpPr>
        <p:spPr bwMode="auto">
          <a:xfrm>
            <a:off x="3745378" y="5413990"/>
            <a:ext cx="38093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Quand je bois chaud ça va mieux</a:t>
            </a:r>
          </a:p>
        </p:txBody>
      </p:sp>
    </p:spTree>
    <p:extLst>
      <p:ext uri="{BB962C8B-B14F-4D97-AF65-F5344CB8AC3E}">
        <p14:creationId xmlns:p14="http://schemas.microsoft.com/office/powerpoint/2010/main" val="344720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92798" y="1708086"/>
            <a:ext cx="4263841" cy="4745250"/>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Conseil</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Cas comptoir n°3</a:t>
            </a:r>
          </a:p>
        </p:txBody>
      </p:sp>
      <p:grpSp>
        <p:nvGrpSpPr>
          <p:cNvPr id="39" name="Groupe 38"/>
          <p:cNvGrpSpPr/>
          <p:nvPr/>
        </p:nvGrpSpPr>
        <p:grpSpPr>
          <a:xfrm>
            <a:off x="55813" y="950445"/>
            <a:ext cx="7321600" cy="5588740"/>
            <a:chOff x="55813" y="950444"/>
            <a:chExt cx="732160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18" name="Text Box 16"/>
            <p:cNvSpPr txBox="1">
              <a:spLocks noChangeArrowheads="1"/>
            </p:cNvSpPr>
            <p:nvPr/>
          </p:nvSpPr>
          <p:spPr bwMode="auto">
            <a:xfrm>
              <a:off x="2631041" y="1207576"/>
              <a:ext cx="2481384"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Depuis quand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A la suite de quoi ?</a:t>
              </a:r>
            </a:p>
          </p:txBody>
        </p:sp>
        <p:sp>
          <p:nvSpPr>
            <p:cNvPr id="19" name="Text Box 16"/>
            <p:cNvSpPr txBox="1">
              <a:spLocks noChangeArrowheads="1"/>
            </p:cNvSpPr>
            <p:nvPr/>
          </p:nvSpPr>
          <p:spPr bwMode="auto">
            <a:xfrm>
              <a:off x="55813" y="2223266"/>
              <a:ext cx="377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Que vous arrive-t-il ?</a:t>
              </a:r>
            </a:p>
          </p:txBody>
        </p:sp>
        <p:sp>
          <p:nvSpPr>
            <p:cNvPr id="20" name="Text Box 16"/>
            <p:cNvSpPr txBox="1">
              <a:spLocks noChangeArrowheads="1"/>
            </p:cNvSpPr>
            <p:nvPr/>
          </p:nvSpPr>
          <p:spPr bwMode="auto">
            <a:xfrm>
              <a:off x="3871767" y="2231605"/>
              <a:ext cx="33752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Que ressentez-vous ? </a:t>
              </a:r>
              <a:endParaRPr kumimoji="0" lang="fr-FR"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21" name="Text Box 16"/>
            <p:cNvSpPr txBox="1">
              <a:spLocks noChangeArrowheads="1"/>
            </p:cNvSpPr>
            <p:nvPr/>
          </p:nvSpPr>
          <p:spPr bwMode="auto">
            <a:xfrm>
              <a:off x="3895431" y="4463717"/>
              <a:ext cx="34007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Qu’est-ce qui vous fait du bien ou du moins bien ?</a:t>
              </a:r>
              <a:endParaRPr kumimoji="0" lang="fr-F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22" name="Text Box 16"/>
            <p:cNvSpPr txBox="1">
              <a:spLocks noChangeArrowheads="1"/>
            </p:cNvSpPr>
            <p:nvPr/>
          </p:nvSpPr>
          <p:spPr bwMode="auto">
            <a:xfrm>
              <a:off x="191934" y="4563274"/>
              <a:ext cx="3472286" cy="616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Avez-vous d’autres signes</a:t>
              </a:r>
              <a:endParaRPr kumimoji="0" lang="fr-F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à ajouter ?</a:t>
              </a:r>
              <a:endParaRPr kumimoji="0" lang="fr-FR"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23" name="Text Box 11"/>
          <p:cNvSpPr txBox="1">
            <a:spLocks noChangeArrowheads="1"/>
          </p:cNvSpPr>
          <p:nvPr/>
        </p:nvSpPr>
        <p:spPr bwMode="auto">
          <a:xfrm>
            <a:off x="48995" y="5321657"/>
            <a:ext cx="38093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r>
              <a:rPr lang="fr-FR" i="1" dirty="0">
                <a:solidFill>
                  <a:srgbClr val="000099"/>
                </a:solidFill>
              </a:rPr>
              <a:t>J’ai du mal à manger</a:t>
            </a:r>
            <a:endPar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6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6" name="Text Box 11"/>
          <p:cNvSpPr txBox="1">
            <a:spLocks noChangeArrowheads="1"/>
          </p:cNvSpPr>
          <p:nvPr/>
        </p:nvSpPr>
        <p:spPr bwMode="auto">
          <a:xfrm>
            <a:off x="3840632" y="2891294"/>
            <a:ext cx="362138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r>
              <a:rPr lang="fr-FR" i="1" dirty="0">
                <a:solidFill>
                  <a:srgbClr val="000099"/>
                </a:solidFill>
              </a:rPr>
              <a:t>Ça me brûle et c’est douloureux quand je mange.</a:t>
            </a:r>
          </a:p>
          <a:p>
            <a:pPr lvl="0"/>
            <a:r>
              <a:rPr lang="fr-FR" i="1" dirty="0">
                <a:solidFill>
                  <a:srgbClr val="000099"/>
                </a:solidFill>
              </a:rPr>
              <a:t>J’ai la bouche pâteuse et j’ai perdu le goût des aliments.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 </a:t>
            </a:r>
          </a:p>
        </p:txBody>
      </p:sp>
      <p:sp>
        <p:nvSpPr>
          <p:cNvPr id="29" name="Text Box 11"/>
          <p:cNvSpPr txBox="1">
            <a:spLocks noChangeArrowheads="1"/>
          </p:cNvSpPr>
          <p:nvPr/>
        </p:nvSpPr>
        <p:spPr bwMode="auto">
          <a:xfrm>
            <a:off x="194349" y="2911764"/>
            <a:ext cx="35335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J’ai des aphtes sur la langue et sur les joues. </a:t>
            </a:r>
            <a:endParaRPr kumimoji="0" 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34" name="Text Box 16"/>
          <p:cNvSpPr txBox="1">
            <a:spLocks noChangeArrowheads="1"/>
          </p:cNvSpPr>
          <p:nvPr/>
        </p:nvSpPr>
        <p:spPr bwMode="auto">
          <a:xfrm>
            <a:off x="3801233" y="4970531"/>
            <a:ext cx="3195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Qu'est-ce qui vous améliore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srgbClr val="000000"/>
                </a:solidFill>
                <a:effectLst/>
                <a:uLnTx/>
                <a:uFillTx/>
                <a:latin typeface="Tahoma" panose="020B0604030504040204" pitchFamily="34" charset="0"/>
                <a:ea typeface="+mn-ea"/>
                <a:cs typeface="Arial" panose="020B0604020202020204" pitchFamily="34" charset="0"/>
              </a:rPr>
              <a:t>Qu'est-ce qui vous aggrave ?</a:t>
            </a:r>
          </a:p>
        </p:txBody>
      </p:sp>
      <p:sp>
        <p:nvSpPr>
          <p:cNvPr id="36" name="AutoShape 9"/>
          <p:cNvSpPr>
            <a:spLocks noChangeArrowheads="1"/>
          </p:cNvSpPr>
          <p:nvPr/>
        </p:nvSpPr>
        <p:spPr bwMode="auto">
          <a:xfrm>
            <a:off x="6252268" y="344266"/>
            <a:ext cx="5400675" cy="907215"/>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spcAft>
                <a:spcPts val="0"/>
              </a:spcAft>
              <a:tabLst>
                <a:tab pos="1650365" algn="l"/>
              </a:tabLst>
            </a:pPr>
            <a:r>
              <a:rPr kumimoji="0" lang="fr-FR" alt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 </a:t>
            </a: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Times New Roman" panose="02020603050405020304" pitchFamily="18" charset="0"/>
                <a:cs typeface="Arial" panose="020B0604020202020204" pitchFamily="34" charset="0"/>
              </a:rPr>
              <a:t>Je viens renouveler mon ordonnance. Malgré le b</a:t>
            </a:r>
            <a:r>
              <a:rPr lang="fr-FR" i="1" dirty="0" err="1">
                <a:solidFill>
                  <a:srgbClr val="000099"/>
                </a:solidFill>
                <a:ea typeface="Times New Roman" panose="02020603050405020304" pitchFamily="18" charset="0"/>
              </a:rPr>
              <a:t>ain</a:t>
            </a:r>
            <a:r>
              <a:rPr lang="fr-FR" i="1" dirty="0">
                <a:solidFill>
                  <a:srgbClr val="000099"/>
                </a:solidFill>
                <a:ea typeface="Times New Roman" panose="02020603050405020304" pitchFamily="18" charset="0"/>
              </a:rPr>
              <a:t> de bouche </a:t>
            </a: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Times New Roman" panose="02020603050405020304" pitchFamily="18" charset="0"/>
                <a:cs typeface="Arial" panose="020B0604020202020204" pitchFamily="34" charset="0"/>
              </a:rPr>
              <a:t>, j’ai toujours des aphtes. </a:t>
            </a:r>
          </a:p>
          <a:p>
            <a:pPr lvl="0">
              <a:spcAft>
                <a:spcPts val="0"/>
              </a:spcAft>
              <a:tabLst>
                <a:tab pos="1650365" algn="l"/>
              </a:tabLst>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Times New Roman" panose="02020603050405020304" pitchFamily="18" charset="0"/>
                <a:cs typeface="Arial" panose="020B0604020202020204" pitchFamily="34" charset="0"/>
              </a:rPr>
              <a:t>Que peut-on faire ?</a:t>
            </a:r>
            <a:r>
              <a:rPr kumimoji="0" lang="fr-FR" alt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a:t>
            </a:r>
          </a:p>
        </p:txBody>
      </p:sp>
      <p:sp>
        <p:nvSpPr>
          <p:cNvPr id="32" name="Text Box 11"/>
          <p:cNvSpPr txBox="1">
            <a:spLocks noChangeArrowheads="1"/>
          </p:cNvSpPr>
          <p:nvPr/>
        </p:nvSpPr>
        <p:spPr bwMode="auto">
          <a:xfrm>
            <a:off x="947428" y="1765012"/>
            <a:ext cx="57984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Depuis que j’ai commencé ce traitement, il y a 1 mois</a:t>
            </a:r>
            <a:endParaRPr kumimoji="0" 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30" name="Text Box 11">
            <a:extLst>
              <a:ext uri="{FF2B5EF4-FFF2-40B4-BE49-F238E27FC236}">
                <a16:creationId xmlns:a16="http://schemas.microsoft.com/office/drawing/2014/main" id="{A550A864-EBA0-4041-9933-FA8029CE65F3}"/>
              </a:ext>
            </a:extLst>
          </p:cNvPr>
          <p:cNvSpPr txBox="1">
            <a:spLocks noChangeArrowheads="1"/>
          </p:cNvSpPr>
          <p:nvPr/>
        </p:nvSpPr>
        <p:spPr bwMode="auto">
          <a:xfrm>
            <a:off x="3827748" y="5460156"/>
            <a:ext cx="3533526"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r>
              <a:rPr lang="fr-FR" i="1" dirty="0">
                <a:solidFill>
                  <a:srgbClr val="000099"/>
                </a:solidFill>
              </a:rPr>
              <a:t>Ça va mieux en mangeant froid.</a:t>
            </a:r>
          </a:p>
          <a:p>
            <a:pPr lvl="0">
              <a:spcBef>
                <a:spcPts val="600"/>
              </a:spcBef>
            </a:pPr>
            <a:r>
              <a:rPr lang="fr-FR" i="1" dirty="0">
                <a:solidFill>
                  <a:srgbClr val="000099"/>
                </a:solidFill>
              </a:rPr>
              <a:t>C’est aggravé dès que je mange des aliments durs ou très chauds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rPr>
              <a:t>. </a:t>
            </a:r>
            <a:endParaRPr kumimoji="0" 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49216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9" grpId="0"/>
      <p:bldP spid="32" grpId="0"/>
      <p:bldP spid="3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4185ABE-5773-4C6A-9F21-822FD629D9E2}"/>
              </a:ext>
            </a:extLst>
          </p:cNvPr>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Synthèse et conclusion du J1</a:t>
            </a:r>
          </a:p>
        </p:txBody>
      </p:sp>
      <p:pic>
        <p:nvPicPr>
          <p:cNvPr id="6" name="Image 5" descr="Une image contenant texte, équipement électronique, capture d’écran&#10;&#10;Description générée automatiquement">
            <a:extLst>
              <a:ext uri="{FF2B5EF4-FFF2-40B4-BE49-F238E27FC236}">
                <a16:creationId xmlns:a16="http://schemas.microsoft.com/office/drawing/2014/main" id="{5847553B-4565-488D-AD29-53F624F4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548" y="1136786"/>
            <a:ext cx="9154945" cy="523166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60349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2"/>
          <p:cNvSpPr txBox="1">
            <a:spLocks noChangeArrowheads="1"/>
          </p:cNvSpPr>
          <p:nvPr/>
        </p:nvSpPr>
        <p:spPr bwMode="auto">
          <a:xfrm>
            <a:off x="1919288" y="1773238"/>
            <a:ext cx="5233987" cy="10160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defRPr/>
            </a:pPr>
            <a:r>
              <a:rPr lang="fr-FR" altLang="fr-FR" sz="2400" b="1" dirty="0">
                <a:solidFill>
                  <a:srgbClr val="000099"/>
                </a:solidFill>
                <a:latin typeface="+mj-lt"/>
                <a:ea typeface="ＭＳ Ｐゴシック" panose="020B0600070205080204" pitchFamily="34" charset="-128"/>
              </a:rPr>
              <a:t>Et demain …</a:t>
            </a:r>
          </a:p>
          <a:p>
            <a:pPr>
              <a:spcBef>
                <a:spcPct val="50000"/>
              </a:spcBef>
              <a:defRPr/>
            </a:pPr>
            <a:r>
              <a:rPr lang="fr-FR" altLang="fr-FR" sz="2400" b="1" i="1" dirty="0">
                <a:solidFill>
                  <a:srgbClr val="000099"/>
                </a:solidFill>
                <a:latin typeface="+mj-lt"/>
                <a:ea typeface="ＭＳ Ｐゴシック" panose="020B0600070205080204" pitchFamily="34" charset="-128"/>
              </a:rPr>
              <a:t>Qu’allez-vous expérimenter ?</a:t>
            </a:r>
          </a:p>
        </p:txBody>
      </p:sp>
      <p:pic>
        <p:nvPicPr>
          <p:cNvPr id="221186" name="Picture 4" descr="10694977-3d-petite-personne-qui-arrose-germer-image-3d-isole-sur-fond-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950" y="2241550"/>
            <a:ext cx="20367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Text Box 5"/>
          <p:cNvSpPr txBox="1">
            <a:spLocks noChangeArrowheads="1"/>
          </p:cNvSpPr>
          <p:nvPr/>
        </p:nvSpPr>
        <p:spPr bwMode="auto">
          <a:xfrm>
            <a:off x="839788" y="3429000"/>
            <a:ext cx="6911975" cy="2092325"/>
          </a:xfrm>
          <a:prstGeom prst="rect">
            <a:avLst/>
          </a:prstGeom>
          <a:noFill/>
          <a:ln>
            <a:noFill/>
          </a:ln>
        </p:spPr>
        <p:txBody>
          <a:bodyPr>
            <a:spAutoFit/>
          </a:bodyPr>
          <a:lstStyle>
            <a:lvl1pPr marL="174625" indent="-1746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defRPr/>
            </a:pPr>
            <a:r>
              <a:rPr lang="fr-FR" altLang="fr-FR" sz="2000" b="1" dirty="0">
                <a:solidFill>
                  <a:srgbClr val="000099"/>
                </a:solidFill>
                <a:latin typeface="+mj-lt"/>
                <a:ea typeface="ＭＳ Ｐゴシック" panose="020B0600070205080204" pitchFamily="34" charset="-128"/>
              </a:rPr>
              <a:t> Pour J2 : Apporter 1 cas de comptoir vécu</a:t>
            </a:r>
          </a:p>
          <a:p>
            <a:pPr marL="1311275" lvl="2" indent="-342900">
              <a:spcBef>
                <a:spcPct val="50000"/>
              </a:spcBef>
              <a:buFontTx/>
              <a:buBlip>
                <a:blip r:embed="rId4"/>
              </a:buBlip>
              <a:defRPr/>
            </a:pPr>
            <a:r>
              <a:rPr lang="fr-FR" altLang="fr-FR" sz="2000" b="1" dirty="0">
                <a:solidFill>
                  <a:srgbClr val="000099"/>
                </a:solidFill>
                <a:latin typeface="+mj-lt"/>
                <a:ea typeface="ＭＳ Ｐゴシック" panose="020B0600070205080204" pitchFamily="34" charset="-128"/>
              </a:rPr>
              <a:t>Description du cas</a:t>
            </a:r>
          </a:p>
          <a:p>
            <a:pPr marL="1311275" lvl="2" indent="-342900">
              <a:spcBef>
                <a:spcPct val="50000"/>
              </a:spcBef>
              <a:buFontTx/>
              <a:buBlip>
                <a:blip r:embed="rId4"/>
              </a:buBlip>
              <a:defRPr/>
            </a:pPr>
            <a:r>
              <a:rPr lang="fr-FR" altLang="fr-FR" sz="2000" b="1" dirty="0">
                <a:solidFill>
                  <a:srgbClr val="000099"/>
                </a:solidFill>
                <a:latin typeface="+mj-lt"/>
                <a:ea typeface="ＭＳ Ｐゴシック" panose="020B0600070205080204" pitchFamily="34" charset="-128"/>
              </a:rPr>
              <a:t>Démarche de conseil</a:t>
            </a:r>
          </a:p>
          <a:p>
            <a:pPr marL="1311275" lvl="2" indent="-342900">
              <a:spcBef>
                <a:spcPct val="50000"/>
              </a:spcBef>
              <a:buFontTx/>
              <a:buBlip>
                <a:blip r:embed="rId4"/>
              </a:buBlip>
              <a:defRPr/>
            </a:pPr>
            <a:r>
              <a:rPr lang="fr-FR" altLang="fr-FR" sz="2000" b="1" dirty="0">
                <a:solidFill>
                  <a:srgbClr val="000099"/>
                </a:solidFill>
                <a:latin typeface="+mj-lt"/>
                <a:ea typeface="ＭＳ Ｐゴシック" panose="020B0600070205080204" pitchFamily="34" charset="-128"/>
              </a:rPr>
              <a:t>Choix des médicaments </a:t>
            </a:r>
            <a:r>
              <a:rPr lang="fr-FR" altLang="fr-FR" sz="2000" dirty="0">
                <a:solidFill>
                  <a:srgbClr val="000099"/>
                </a:solidFill>
                <a:latin typeface="+mj-lt"/>
                <a:ea typeface="ＭＳ Ｐゴシック" panose="020B0600070205080204" pitchFamily="34" charset="-128"/>
              </a:rPr>
              <a:t>(justification, dilution, posologie, durée de traitement et suivi)</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Synthèse et conclusion du J1</a:t>
            </a:r>
          </a:p>
        </p:txBody>
      </p:sp>
      <p:pic>
        <p:nvPicPr>
          <p:cNvPr id="7" name="Image 4">
            <a:extLst>
              <a:ext uri="{FF2B5EF4-FFF2-40B4-BE49-F238E27FC236}">
                <a16:creationId xmlns:a16="http://schemas.microsoft.com/office/drawing/2014/main" id="{76FF2FF1-53D7-46AE-82C3-ACF1C22188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93350" y="449263"/>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4779" name="Text Box 11"/>
          <p:cNvSpPr txBox="1">
            <a:spLocks noChangeArrowheads="1"/>
          </p:cNvSpPr>
          <p:nvPr/>
        </p:nvSpPr>
        <p:spPr bwMode="auto">
          <a:xfrm>
            <a:off x="1560513" y="3617913"/>
            <a:ext cx="9144000" cy="2012950"/>
          </a:xfrm>
          <a:prstGeom prst="rect">
            <a:avLst/>
          </a:prstGeom>
          <a:noFill/>
          <a:ln>
            <a:noFill/>
          </a:ln>
          <a:effectLst/>
        </p:spPr>
        <p:txBody>
          <a:bodyPr>
            <a:spAutoFit/>
          </a:bodyPr>
          <a:lstStyle/>
          <a:p>
            <a:pPr algn="ctr">
              <a:spcBef>
                <a:spcPct val="20000"/>
              </a:spcBef>
              <a:defRPr/>
            </a:pPr>
            <a:endParaRPr lang="fr-FR" altLang="fr-FR" sz="1200" b="1" dirty="0">
              <a:solidFill>
                <a:srgbClr val="000099"/>
              </a:solidFill>
              <a:effectLst>
                <a:outerShdw blurRad="38100" dist="38100" dir="2700000" algn="tl">
                  <a:srgbClr val="C0C0C0"/>
                </a:outerShdw>
              </a:effectLst>
              <a:latin typeface="+mj-lt"/>
            </a:endParaRPr>
          </a:p>
          <a:p>
            <a:pPr algn="ctr">
              <a:spcBef>
                <a:spcPct val="20000"/>
              </a:spcBef>
              <a:defRPr/>
            </a:pPr>
            <a:r>
              <a:rPr lang="fr-FR" altLang="fr-FR" sz="7200" b="1" dirty="0">
                <a:solidFill>
                  <a:srgbClr val="0053A1"/>
                </a:solidFill>
                <a:effectLst>
                  <a:outerShdw blurRad="38100" dist="38100" dir="2700000" algn="tl">
                    <a:srgbClr val="C0C0C0"/>
                  </a:outerShdw>
                </a:effectLst>
                <a:latin typeface="+mj-lt"/>
              </a:rPr>
              <a:t>Journée</a:t>
            </a:r>
            <a:r>
              <a:rPr lang="fr-FR" altLang="fr-FR" sz="7200" b="1" dirty="0">
                <a:solidFill>
                  <a:srgbClr val="000099"/>
                </a:solidFill>
                <a:effectLst>
                  <a:outerShdw blurRad="38100" dist="38100" dir="2700000" algn="tl">
                    <a:srgbClr val="C0C0C0"/>
                  </a:outerShdw>
                </a:effectLst>
                <a:latin typeface="+mj-lt"/>
              </a:rPr>
              <a:t> </a:t>
            </a:r>
            <a:r>
              <a:rPr lang="fr-FR" altLang="fr-FR" sz="7200" b="1" dirty="0">
                <a:solidFill>
                  <a:srgbClr val="0053A1"/>
                </a:solidFill>
                <a:effectLst>
                  <a:outerShdw blurRad="38100" dist="38100" dir="2700000" algn="tl">
                    <a:srgbClr val="C0C0C0"/>
                  </a:outerShdw>
                </a:effectLst>
                <a:latin typeface="+mj-lt"/>
              </a:rPr>
              <a:t>2</a:t>
            </a:r>
            <a:br>
              <a:rPr lang="fr-FR" altLang="fr-FR" sz="7200" b="1" dirty="0">
                <a:solidFill>
                  <a:srgbClr val="000099"/>
                </a:solidFill>
                <a:effectLst>
                  <a:outerShdw blurRad="38100" dist="38100" dir="2700000" algn="tl">
                    <a:srgbClr val="C0C0C0"/>
                  </a:outerShdw>
                </a:effectLst>
                <a:latin typeface="+mj-lt"/>
              </a:rPr>
            </a:br>
            <a:endParaRPr lang="fr-FR" altLang="fr-FR" sz="1200" b="1" dirty="0">
              <a:solidFill>
                <a:srgbClr val="000099"/>
              </a:solidFill>
              <a:effectLst>
                <a:outerShdw blurRad="38100" dist="38100" dir="2700000" algn="tl">
                  <a:srgbClr val="C0C0C0"/>
                </a:outerShdw>
              </a:effectLst>
              <a:latin typeface="+mj-lt"/>
            </a:endParaRPr>
          </a:p>
          <a:p>
            <a:pPr algn="ctr">
              <a:spcBef>
                <a:spcPct val="20000"/>
              </a:spcBef>
              <a:defRPr/>
            </a:pPr>
            <a:endParaRPr lang="fr-FR" altLang="fr-FR" sz="1200" b="1" dirty="0">
              <a:solidFill>
                <a:srgbClr val="000099"/>
              </a:solidFill>
              <a:effectLst>
                <a:outerShdw blurRad="38100" dist="38100" dir="2700000" algn="tl">
                  <a:srgbClr val="C0C0C0"/>
                </a:outerShdw>
              </a:effectLst>
              <a:latin typeface="+mj-lt"/>
            </a:endParaRPr>
          </a:p>
        </p:txBody>
      </p:sp>
      <p:sp>
        <p:nvSpPr>
          <p:cNvPr id="12" name="Rectangle 11"/>
          <p:cNvSpPr/>
          <p:nvPr/>
        </p:nvSpPr>
        <p:spPr>
          <a:xfrm>
            <a:off x="2105025" y="1758950"/>
            <a:ext cx="8213725" cy="838200"/>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3235" name="ZoneTexte 12"/>
          <p:cNvSpPr txBox="1">
            <a:spLocks noChangeArrowheads="1"/>
          </p:cNvSpPr>
          <p:nvPr/>
        </p:nvSpPr>
        <p:spPr bwMode="auto">
          <a:xfrm>
            <a:off x="276225" y="1841500"/>
            <a:ext cx="11644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600">
                <a:solidFill>
                  <a:schemeClr val="bg1"/>
                </a:solidFill>
                <a:latin typeface="Arial" panose="020B0604020202020204" pitchFamily="34" charset="0"/>
              </a:rPr>
              <a:t>L’homéopathie au comptoir</a:t>
            </a:r>
          </a:p>
        </p:txBody>
      </p:sp>
      <p:sp>
        <p:nvSpPr>
          <p:cNvPr id="223236" name="ZoneTexte 6"/>
          <p:cNvSpPr txBox="1">
            <a:spLocks noChangeArrowheads="1"/>
          </p:cNvSpPr>
          <p:nvPr/>
        </p:nvSpPr>
        <p:spPr bwMode="auto">
          <a:xfrm>
            <a:off x="3281363" y="2790825"/>
            <a:ext cx="7996237" cy="523875"/>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2800" b="1" i="1">
                <a:solidFill>
                  <a:schemeClr val="bg1"/>
                </a:solidFill>
                <a:latin typeface="Arial" panose="020B0604020202020204" pitchFamily="34" charset="0"/>
              </a:rPr>
              <a:t>Expertise « Accompagnement en oncologie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838200" y="1553592"/>
            <a:ext cx="10515600" cy="496881"/>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Pour le </a:t>
            </a:r>
            <a:r>
              <a:rPr kumimoji="0" 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confort de tous</a:t>
            </a:r>
          </a:p>
          <a:p>
            <a:pPr marL="1028700" marR="0" lvl="3"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fr-FR" sz="1350" b="1" i="0" u="none" strike="noStrike" kern="1200" cap="none" spc="0" normalizeH="0" baseline="0" noProof="0" dirty="0">
              <a:ln>
                <a:noFill/>
              </a:ln>
              <a:solidFill>
                <a:srgbClr val="000099"/>
              </a:solidFill>
              <a:effectLst/>
              <a:uLnTx/>
              <a:uFillTx/>
              <a:latin typeface="Calibri" panose="020F0502020204030204"/>
              <a:ea typeface="+mn-ea"/>
              <a:cs typeface="+mn-cs"/>
            </a:endParaRPr>
          </a:p>
        </p:txBody>
      </p:sp>
      <p:sp>
        <p:nvSpPr>
          <p:cNvPr id="2" name="Titre 1"/>
          <p:cNvSpPr>
            <a:spLocks noGrp="1"/>
          </p:cNvSpPr>
          <p:nvPr>
            <p:ph type="title"/>
          </p:nvPr>
        </p:nvSpPr>
        <p:spPr/>
        <p:txBody>
          <a:bodyPr/>
          <a:lstStyle/>
          <a:p>
            <a:r>
              <a:rPr lang="fr-FR" dirty="0"/>
              <a:t>Quelques consignes</a:t>
            </a: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E00AA1-E540-4D63-A28F-418A2C4690E4}" type="slidenum">
              <a:rPr kumimoji="0" lang="fr-FR" sz="900" b="0" i="0" u="none" strike="noStrike" kern="1200" cap="none" spc="0" normalizeH="0" baseline="0" noProof="0" smtClean="0">
                <a:ln>
                  <a:noFill/>
                </a:ln>
                <a:solidFill>
                  <a:srgbClr val="4472C4">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fr-FR" sz="900" b="0" i="0"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pic>
        <p:nvPicPr>
          <p:cNvPr id="8" name="Image 7"/>
          <p:cNvPicPr>
            <a:picLocks noChangeAspect="1"/>
          </p:cNvPicPr>
          <p:nvPr/>
        </p:nvPicPr>
        <p:blipFill rotWithShape="1">
          <a:blip r:embed="rId4"/>
          <a:srcRect l="12028" t="12783" r="7713"/>
          <a:stretch/>
        </p:blipFill>
        <p:spPr>
          <a:xfrm>
            <a:off x="1777575" y="2026663"/>
            <a:ext cx="712678" cy="693795"/>
          </a:xfrm>
          <a:prstGeom prst="rect">
            <a:avLst/>
          </a:prstGeom>
        </p:spPr>
      </p:pic>
      <p:pic>
        <p:nvPicPr>
          <p:cNvPr id="9" name="Espace réservé du contenu 8"/>
          <p:cNvPicPr>
            <a:picLocks noGrp="1" noChangeAspect="1"/>
          </p:cNvPicPr>
          <p:nvPr>
            <p:ph idx="1"/>
          </p:nvPr>
        </p:nvPicPr>
        <p:blipFill rotWithShape="1">
          <a:blip r:embed="rId5"/>
          <a:srcRect t="7783" r="3907"/>
          <a:stretch/>
        </p:blipFill>
        <p:spPr>
          <a:xfrm>
            <a:off x="1761650" y="2899191"/>
            <a:ext cx="722916" cy="699452"/>
          </a:xfrm>
          <a:prstGeom prst="rect">
            <a:avLst/>
          </a:prstGeom>
        </p:spPr>
      </p:pic>
      <p:pic>
        <p:nvPicPr>
          <p:cNvPr id="10" name="Image 9"/>
          <p:cNvPicPr>
            <a:picLocks noChangeAspect="1"/>
          </p:cNvPicPr>
          <p:nvPr/>
        </p:nvPicPr>
        <p:blipFill rotWithShape="1">
          <a:blip r:embed="rId6"/>
          <a:srcRect l="4023" t="11848" r="6278"/>
          <a:stretch/>
        </p:blipFill>
        <p:spPr>
          <a:xfrm>
            <a:off x="1787064" y="5579279"/>
            <a:ext cx="693699" cy="699452"/>
          </a:xfrm>
          <a:prstGeom prst="rect">
            <a:avLst/>
          </a:prstGeom>
        </p:spPr>
      </p:pic>
      <p:sp>
        <p:nvSpPr>
          <p:cNvPr id="14" name="ZoneTexte 13"/>
          <p:cNvSpPr txBox="1"/>
          <p:nvPr/>
        </p:nvSpPr>
        <p:spPr>
          <a:xfrm>
            <a:off x="2706895" y="2151666"/>
            <a:ext cx="7249904"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Allumer son micro, </a:t>
            </a:r>
            <a:r>
              <a:rPr kumimoji="0" lang="fr-FR" sz="1800" b="0" i="0" u="sng"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uniquement</a:t>
            </a:r>
            <a:r>
              <a:rPr kumimoji="0" lang="fr-FR"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lors des temps d’échange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ZoneTexte 14"/>
          <p:cNvSpPr txBox="1"/>
          <p:nvPr/>
        </p:nvSpPr>
        <p:spPr>
          <a:xfrm>
            <a:off x="2706895" y="2995614"/>
            <a:ext cx="256706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Activer sa caméra</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Espace réservé du contenu 2"/>
          <p:cNvSpPr txBox="1">
            <a:spLocks/>
          </p:cNvSpPr>
          <p:nvPr/>
        </p:nvSpPr>
        <p:spPr>
          <a:xfrm>
            <a:off x="838200" y="5054101"/>
            <a:ext cx="10515600"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fr-FR" sz="21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S’identifier clairement </a:t>
            </a:r>
            <a:r>
              <a:rPr kumimoji="0" lang="fr-FR"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prénom + nom </a:t>
            </a:r>
          </a:p>
        </p:txBody>
      </p:sp>
      <p:sp>
        <p:nvSpPr>
          <p:cNvPr id="18" name="ZoneTexte 17"/>
          <p:cNvSpPr txBox="1"/>
          <p:nvPr/>
        </p:nvSpPr>
        <p:spPr>
          <a:xfrm>
            <a:off x="2706895" y="3932413"/>
            <a:ext cx="256706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Utiliser le « chat »</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ZoneTexte 18"/>
          <p:cNvSpPr txBox="1"/>
          <p:nvPr/>
        </p:nvSpPr>
        <p:spPr>
          <a:xfrm>
            <a:off x="2755065" y="5786226"/>
            <a:ext cx="343329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Se renommer, si besoin</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 name="Groupe 5"/>
          <p:cNvGrpSpPr/>
          <p:nvPr/>
        </p:nvGrpSpPr>
        <p:grpSpPr>
          <a:xfrm>
            <a:off x="1434325" y="3571273"/>
            <a:ext cx="1587401" cy="1179532"/>
            <a:chOff x="1496843" y="3571273"/>
            <a:chExt cx="1587401" cy="1179532"/>
          </a:xfrm>
        </p:grpSpPr>
        <p:pic>
          <p:nvPicPr>
            <p:cNvPr id="3" name="Image 2"/>
            <p:cNvPicPr>
              <a:picLocks noChangeAspect="1"/>
            </p:cNvPicPr>
            <p:nvPr/>
          </p:nvPicPr>
          <p:blipFill>
            <a:blip r:embed="rId7"/>
            <a:stretch>
              <a:fillRect/>
            </a:stretch>
          </p:blipFill>
          <p:spPr>
            <a:xfrm>
              <a:off x="1496843" y="3571273"/>
              <a:ext cx="1210052" cy="980559"/>
            </a:xfrm>
            <a:prstGeom prst="rect">
              <a:avLst/>
            </a:prstGeom>
            <a:scene3d>
              <a:camera prst="orthographicFront">
                <a:rot lat="0" lon="0" rev="0"/>
              </a:camera>
              <a:lightRig rig="threePt" dir="t"/>
            </a:scene3d>
          </p:spPr>
        </p:pic>
        <p:sp>
          <p:nvSpPr>
            <p:cNvPr id="4" name="ZoneTexte 3"/>
            <p:cNvSpPr txBox="1"/>
            <p:nvPr/>
          </p:nvSpPr>
          <p:spPr>
            <a:xfrm>
              <a:off x="1653010" y="4412251"/>
              <a:ext cx="143123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Converser</a:t>
              </a:r>
            </a:p>
          </p:txBody>
        </p:sp>
      </p:grpSp>
    </p:spTree>
    <p:extLst>
      <p:ext uri="{BB962C8B-B14F-4D97-AF65-F5344CB8AC3E}">
        <p14:creationId xmlns:p14="http://schemas.microsoft.com/office/powerpoint/2010/main" val="3372596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p:cNvSpPr txBox="1">
            <a:spLocks/>
          </p:cNvSpPr>
          <p:nvPr/>
        </p:nvSpPr>
        <p:spPr>
          <a:xfrm>
            <a:off x="1500325" y="3138437"/>
            <a:ext cx="10515600" cy="3801262"/>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Tutoiement / vouvoiement</a:t>
            </a: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fr-FR"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
            </a: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fr-FR" sz="20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endParaRPr kumimoji="0" lang="fr-FR" sz="20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a:p>
            <a:pPr marL="1028700" marR="0" lvl="3"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fr-FR" sz="1350" b="1" i="0" u="none" strike="noStrike" kern="1200" cap="none" spc="0" normalizeH="0" baseline="0" noProof="0" dirty="0">
              <a:ln>
                <a:noFill/>
              </a:ln>
              <a:solidFill>
                <a:srgbClr val="000099"/>
              </a:solidFill>
              <a:effectLst/>
              <a:uLnTx/>
              <a:uFillTx/>
              <a:latin typeface="Calibri" panose="020F0502020204030204"/>
              <a:ea typeface="+mn-ea"/>
              <a:cs typeface="+mn-cs"/>
            </a:endParaRPr>
          </a:p>
        </p:txBody>
      </p:sp>
      <p:sp>
        <p:nvSpPr>
          <p:cNvPr id="2" name="Titre 1"/>
          <p:cNvSpPr>
            <a:spLocks noGrp="1"/>
          </p:cNvSpPr>
          <p:nvPr>
            <p:ph type="title"/>
          </p:nvPr>
        </p:nvSpPr>
        <p:spPr/>
        <p:txBody>
          <a:bodyPr/>
          <a:lstStyle/>
          <a:p>
            <a:r>
              <a:rPr lang="fr-FR" dirty="0"/>
              <a:t>Règles du jeu</a:t>
            </a: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E00AA1-E540-4D63-A28F-418A2C4690E4}" type="slidenum">
              <a:rPr kumimoji="0" lang="fr-FR" sz="900" b="0" i="0" u="none" strike="noStrike" kern="1200" cap="none" spc="0" normalizeH="0" baseline="0" noProof="0" smtClean="0">
                <a:ln>
                  <a:noFill/>
                </a:ln>
                <a:solidFill>
                  <a:srgbClr val="4472C4">
                    <a:lumMod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fr-FR" sz="900" b="0" i="0" u="none" strike="noStrike" kern="1200" cap="none" spc="0" normalizeH="0" baseline="0" noProof="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
        <p:nvSpPr>
          <p:cNvPr id="17" name="Espace réservé du contenu 2"/>
          <p:cNvSpPr txBox="1">
            <a:spLocks/>
          </p:cNvSpPr>
          <p:nvPr/>
        </p:nvSpPr>
        <p:spPr>
          <a:xfrm>
            <a:off x="1500325" y="1697391"/>
            <a:ext cx="4021282" cy="481966"/>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FontTx/>
              <a:buBlip>
                <a:blip r:embed="rId3"/>
              </a:buBlip>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lang="fr-FR" sz="2100" kern="1200" dirty="0" smtClean="0">
                <a:solidFill>
                  <a:schemeClr val="accent5">
                    <a:lumMod val="7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90000"/>
              </a:lnSpc>
              <a:spcBef>
                <a:spcPts val="750"/>
              </a:spcBef>
              <a:spcAft>
                <a:spcPts val="0"/>
              </a:spcAft>
              <a:buClrTx/>
              <a:buSzTx/>
              <a:buFontTx/>
              <a:buBlip>
                <a:blip r:embed="rId3"/>
              </a:buBlip>
              <a:tabLst/>
              <a:defRPr/>
            </a:pPr>
            <a:r>
              <a:rPr kumimoji="0" lang="fr-FR" sz="21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Horaires et pauses</a:t>
            </a:r>
            <a:endParaRPr kumimoji="0" lang="fr-FR" sz="21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12077" t="7018" r="11881" b="8071"/>
          <a:stretch/>
        </p:blipFill>
        <p:spPr>
          <a:xfrm flipH="1">
            <a:off x="1943829" y="2882692"/>
            <a:ext cx="946484" cy="887787"/>
          </a:xfrm>
          <a:prstGeom prst="rect">
            <a:avLst/>
          </a:prstGeom>
        </p:spPr>
      </p:pic>
      <p:pic>
        <p:nvPicPr>
          <p:cNvPr id="16" name="Image 15"/>
          <p:cNvPicPr>
            <a:picLocks noChangeAspect="1"/>
          </p:cNvPicPr>
          <p:nvPr/>
        </p:nvPicPr>
        <p:blipFill rotWithShape="1">
          <a:blip r:embed="rId5">
            <a:extLst>
              <a:ext uri="{28A0092B-C50C-407E-A947-70E740481C1C}">
                <a14:useLocalDpi xmlns:a14="http://schemas.microsoft.com/office/drawing/2010/main" val="0"/>
              </a:ext>
            </a:extLst>
          </a:blip>
          <a:srcRect l="37593" t="35436" r="38854" b="36932"/>
          <a:stretch/>
        </p:blipFill>
        <p:spPr>
          <a:xfrm>
            <a:off x="1772378" y="4745632"/>
            <a:ext cx="2871537" cy="1684422"/>
          </a:xfrm>
          <a:prstGeom prst="rect">
            <a:avLst/>
          </a:prstGeom>
        </p:spPr>
      </p:pic>
      <p:pic>
        <p:nvPicPr>
          <p:cNvPr id="21" name="Image 20"/>
          <p:cNvPicPr>
            <a:picLocks noChangeAspect="1"/>
          </p:cNvPicPr>
          <p:nvPr/>
        </p:nvPicPr>
        <p:blipFill rotWithShape="1">
          <a:blip r:embed="rId6"/>
          <a:srcRect l="6875" t="12296" r="6046" b="5463"/>
          <a:stretch/>
        </p:blipFill>
        <p:spPr>
          <a:xfrm>
            <a:off x="4643915" y="1559587"/>
            <a:ext cx="811222" cy="811222"/>
          </a:xfrm>
          <a:prstGeom prst="rect">
            <a:avLst/>
          </a:prstGeom>
        </p:spPr>
      </p:pic>
      <p:grpSp>
        <p:nvGrpSpPr>
          <p:cNvPr id="22" name="Group 2063"/>
          <p:cNvGrpSpPr>
            <a:grpSpLocks/>
          </p:cNvGrpSpPr>
          <p:nvPr/>
        </p:nvGrpSpPr>
        <p:grpSpPr bwMode="auto">
          <a:xfrm>
            <a:off x="485290" y="2211238"/>
            <a:ext cx="682233" cy="613193"/>
            <a:chOff x="1584" y="2688"/>
            <a:chExt cx="166" cy="144"/>
          </a:xfrm>
        </p:grpSpPr>
        <p:sp>
          <p:nvSpPr>
            <p:cNvPr id="23" name="Freeform 2064"/>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Freeform 2065"/>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solidFill>
              <a:srgbClr val="62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cxnSp>
        <p:nvCxnSpPr>
          <p:cNvPr id="29" name="Connecteur droit 28"/>
          <p:cNvCxnSpPr/>
          <p:nvPr/>
        </p:nvCxnSpPr>
        <p:spPr>
          <a:xfrm>
            <a:off x="6758125" y="2179357"/>
            <a:ext cx="16770" cy="4048842"/>
          </a:xfrm>
          <a:prstGeom prst="line">
            <a:avLst/>
          </a:prstGeom>
          <a:ln cmpd="thickThin">
            <a:solidFill>
              <a:srgbClr val="000099"/>
            </a:solidFill>
          </a:ln>
        </p:spPr>
        <p:style>
          <a:lnRef idx="1">
            <a:schemeClr val="accent1"/>
          </a:lnRef>
          <a:fillRef idx="0">
            <a:schemeClr val="accent1"/>
          </a:fillRef>
          <a:effectRef idx="0">
            <a:schemeClr val="accent1"/>
          </a:effectRef>
          <a:fontRef idx="minor">
            <a:schemeClr val="tx1"/>
          </a:fontRef>
        </p:style>
      </p:cxnSp>
      <p:sp>
        <p:nvSpPr>
          <p:cNvPr id="32" name="AutoShape 9"/>
          <p:cNvSpPr>
            <a:spLocks noChangeArrowheads="1"/>
          </p:cNvSpPr>
          <p:nvPr/>
        </p:nvSpPr>
        <p:spPr bwMode="auto">
          <a:xfrm>
            <a:off x="8232700" y="3138437"/>
            <a:ext cx="2545917" cy="673418"/>
          </a:xfrm>
          <a:prstGeom prst="wedgeRoundRectCallout">
            <a:avLst>
              <a:gd name="adj1" fmla="val -41917"/>
              <a:gd name="adj2" fmla="val 81824"/>
              <a:gd name="adj3" fmla="val 16667"/>
            </a:avLst>
          </a:prstGeom>
          <a:solidFill>
            <a:schemeClr val="bg1"/>
          </a:solidFill>
          <a:ln w="22225">
            <a:solidFill>
              <a:srgbClr val="00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fr-FR" altLang="fr-FR" sz="2400" b="0" i="1"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OK pour vous ?</a:t>
            </a:r>
          </a:p>
        </p:txBody>
      </p:sp>
      <p:pic>
        <p:nvPicPr>
          <p:cNvPr id="33" name="Image 32"/>
          <p:cNvPicPr>
            <a:picLocks noChangeAspect="1"/>
          </p:cNvPicPr>
          <p:nvPr/>
        </p:nvPicPr>
        <p:blipFill rotWithShape="1">
          <a:blip r:embed="rId7"/>
          <a:srcRect l="8244" t="8116" r="2726" b="1798"/>
          <a:stretch/>
        </p:blipFill>
        <p:spPr>
          <a:xfrm>
            <a:off x="7836863" y="4615569"/>
            <a:ext cx="986114" cy="961894"/>
          </a:xfrm>
          <a:prstGeom prst="rect">
            <a:avLst/>
          </a:prstGeom>
        </p:spPr>
      </p:pic>
      <p:pic>
        <p:nvPicPr>
          <p:cNvPr id="34" name="Image 33"/>
          <p:cNvPicPr>
            <a:picLocks noChangeAspect="1"/>
          </p:cNvPicPr>
          <p:nvPr/>
        </p:nvPicPr>
        <p:blipFill rotWithShape="1">
          <a:blip r:embed="rId8"/>
          <a:srcRect l="5575" t="6914" r="6504" b="3226"/>
          <a:stretch/>
        </p:blipFill>
        <p:spPr>
          <a:xfrm>
            <a:off x="9901715" y="4615569"/>
            <a:ext cx="968814" cy="972274"/>
          </a:xfrm>
          <a:prstGeom prst="rect">
            <a:avLst/>
          </a:prstGeom>
        </p:spPr>
      </p:pic>
    </p:spTree>
    <p:extLst>
      <p:ext uri="{BB962C8B-B14F-4D97-AF65-F5344CB8AC3E}">
        <p14:creationId xmlns:p14="http://schemas.microsoft.com/office/powerpoint/2010/main" val="37874677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oneTexte 3"/>
          <p:cNvSpPr txBox="1">
            <a:spLocks noChangeArrowheads="1"/>
          </p:cNvSpPr>
          <p:nvPr/>
        </p:nvSpPr>
        <p:spPr bwMode="auto">
          <a:xfrm>
            <a:off x="3314700" y="1181100"/>
            <a:ext cx="7997825" cy="523220"/>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Expertise Accompagnement en ONCOLOGIE </a:t>
            </a:r>
          </a:p>
        </p:txBody>
      </p:sp>
      <p:sp>
        <p:nvSpPr>
          <p:cNvPr id="5" name="Rectangle 4"/>
          <p:cNvSpPr/>
          <p:nvPr/>
        </p:nvSpPr>
        <p:spPr>
          <a:xfrm>
            <a:off x="1968500" y="157163"/>
            <a:ext cx="8213725" cy="839787"/>
          </a:xfrm>
          <a:prstGeom prst="rect">
            <a:avLst/>
          </a:prstGeom>
          <a:solidFill>
            <a:srgbClr val="0053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sp>
        <p:nvSpPr>
          <p:cNvPr id="113668" name="ZoneTexte 5"/>
          <p:cNvSpPr txBox="1">
            <a:spLocks noChangeArrowheads="1"/>
          </p:cNvSpPr>
          <p:nvPr/>
        </p:nvSpPr>
        <p:spPr bwMode="auto">
          <a:xfrm>
            <a:off x="185738" y="254000"/>
            <a:ext cx="116443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L’homéopathie au comptoir</a:t>
            </a:r>
          </a:p>
        </p:txBody>
      </p:sp>
      <p:pic>
        <p:nvPicPr>
          <p:cNvPr id="11366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50" y="2266950"/>
            <a:ext cx="196056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351584" y="2636912"/>
            <a:ext cx="10009112"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41325" indent="-4413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70000"/>
              </a:spcBef>
              <a:spcAft>
                <a:spcPct val="0"/>
              </a:spcAft>
              <a:buClr>
                <a:srgbClr val="62C400"/>
              </a:buClr>
              <a:buSzTx/>
              <a:buFontTx/>
              <a:buNone/>
              <a:tabLst/>
              <a:defRPr/>
            </a:pP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Dans le cadre des soins oncologiques de support et </a:t>
            </a: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à toutes les étapes du parcours de soin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(de l’annonce à l’après cancer) :</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Appliquer la méthodologie de conseil CDFH </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Choisir les médicaments homéopathiques adaptés </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au parcours de soins du patient atteint de cancer, en appliquant les principes de prescription</a:t>
            </a:r>
          </a:p>
          <a:p>
            <a:pPr marL="441325" marR="0" lvl="0" indent="-441325" algn="l" defTabSz="914400" rtl="0" eaLnBrk="1" fontAlgn="base" latinLnBrk="0" hangingPunct="1">
              <a:lnSpc>
                <a:spcPct val="100000"/>
              </a:lnSpc>
              <a:spcBef>
                <a:spcPts val="1800"/>
              </a:spcBef>
              <a:spcAft>
                <a:spcPct val="0"/>
              </a:spcAft>
              <a:buClr>
                <a:srgbClr val="62C400"/>
              </a:buClr>
              <a:buSzTx/>
              <a:buFontTx/>
              <a:buChar char="•"/>
              <a:tabLst/>
              <a:defRPr/>
            </a:pPr>
            <a:r>
              <a:rPr kumimoji="0" lang="fr-FR" altLang="fr-FR" sz="2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Expliciter le conseil</a:t>
            </a:r>
            <a:r>
              <a:rPr kumimoji="0" lang="fr-FR" altLang="fr-FR" sz="22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 personnalisé apporté : valorisation, posologie, conseils associés et suivi</a:t>
            </a:r>
          </a:p>
        </p:txBody>
      </p:sp>
    </p:spTree>
    <p:extLst>
      <p:ext uri="{BB962C8B-B14F-4D97-AF65-F5344CB8AC3E}">
        <p14:creationId xmlns:p14="http://schemas.microsoft.com/office/powerpoint/2010/main" val="2144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5" name="Rectangle 15"/>
          <p:cNvSpPr>
            <a:spLocks noChangeArrowheads="1"/>
          </p:cNvSpPr>
          <p:nvPr/>
        </p:nvSpPr>
        <p:spPr bwMode="auto">
          <a:xfrm>
            <a:off x="4079875" y="3140075"/>
            <a:ext cx="7632700" cy="3384550"/>
          </a:xfrm>
          <a:prstGeom prst="rect">
            <a:avLst/>
          </a:prstGeom>
          <a:noFill/>
          <a:ln>
            <a:noFill/>
          </a:ln>
          <a:extLst>
            <a:ext uri="{909E8E84-426E-40dd-AFC4-6F175D3DCCD1}"/>
            <a:ext uri="{91240B29-F687-4f45-9708-019B960494DF}"/>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 :</a:t>
            </a:r>
          </a:p>
          <a:p>
            <a:pPr eaLnBrk="0" hangingPunct="0">
              <a:spcBef>
                <a:spcPct val="50000"/>
              </a:spcBef>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1 min</a:t>
            </a:r>
            <a:r>
              <a:rPr lang="fr-FR" altLang="fr-FR" dirty="0">
                <a:solidFill>
                  <a:srgbClr val="000099"/>
                </a:solidFill>
                <a:latin typeface="+mj-lt"/>
                <a:ea typeface="ＭＳ Ｐゴシック" panose="020B0600070205080204" pitchFamily="34" charset="-128"/>
              </a:rPr>
              <a:t> par participant </a:t>
            </a:r>
          </a:p>
          <a:p>
            <a:pPr>
              <a:spcBef>
                <a:spcPct val="20000"/>
              </a:spcBef>
              <a:buFontTx/>
              <a:buBlip>
                <a:blip r:embed="rId3"/>
              </a:buBlip>
              <a:defRPr/>
            </a:pPr>
            <a:r>
              <a:rPr lang="fr-FR" altLang="fr-FR" dirty="0">
                <a:solidFill>
                  <a:srgbClr val="000099"/>
                </a:solidFill>
                <a:latin typeface="+mj-lt"/>
                <a:ea typeface="ＭＳ Ｐゴシック" panose="020B0600070205080204" pitchFamily="34" charset="-128"/>
              </a:rPr>
              <a:t>Présentation : </a:t>
            </a:r>
          </a:p>
          <a:p>
            <a:pPr lvl="1">
              <a:spcBef>
                <a:spcPct val="30000"/>
              </a:spcBef>
              <a:buFont typeface="Tahoma" panose="020B0604030504040204" pitchFamily="34" charset="0"/>
              <a:buChar char="-"/>
              <a:defRPr/>
            </a:pPr>
            <a:r>
              <a:rPr lang="fr-FR" altLang="fr-FR" i="1" dirty="0">
                <a:solidFill>
                  <a:srgbClr val="000099"/>
                </a:solidFill>
                <a:latin typeface="+mj-lt"/>
                <a:ea typeface="ＭＳ Ｐゴシック" panose="020B0600070205080204" pitchFamily="34" charset="-128"/>
                <a:sym typeface="Wingdings" panose="05000000000000000000" pitchFamily="2" charset="2"/>
              </a:rPr>
              <a:t>Qui je suis?</a:t>
            </a:r>
          </a:p>
          <a:p>
            <a:pPr lvl="1">
              <a:spcBef>
                <a:spcPct val="30000"/>
              </a:spcBef>
              <a:buFont typeface="Tahoma" panose="020B0604030504040204" pitchFamily="34" charset="0"/>
              <a:buChar char="-"/>
              <a:defRPr/>
            </a:pPr>
            <a:r>
              <a:rPr lang="fr-FR" altLang="fr-FR" i="1" dirty="0">
                <a:solidFill>
                  <a:srgbClr val="000099"/>
                </a:solidFill>
                <a:latin typeface="+mj-lt"/>
                <a:ea typeface="ＭＳ Ｐゴシック" panose="020B0600070205080204" pitchFamily="34" charset="-128"/>
                <a:sym typeface="Wingdings" panose="05000000000000000000" pitchFamily="2" charset="2"/>
              </a:rPr>
              <a:t>Mon expérience de l’accompagnement en oncologie </a:t>
            </a:r>
          </a:p>
          <a:p>
            <a:pPr lvl="1">
              <a:spcBef>
                <a:spcPct val="30000"/>
              </a:spcBef>
              <a:buFont typeface="Tahoma" panose="020B0604030504040204" pitchFamily="34" charset="0"/>
              <a:buChar char="-"/>
              <a:defRPr/>
            </a:pPr>
            <a:r>
              <a:rPr lang="fr-FR" altLang="fr-FR" i="1" dirty="0">
                <a:solidFill>
                  <a:srgbClr val="000099"/>
                </a:solidFill>
                <a:latin typeface="+mj-lt"/>
                <a:ea typeface="ＭＳ Ｐゴシック" panose="020B0600070205080204" pitchFamily="34" charset="-128"/>
                <a:sym typeface="Wingdings" panose="05000000000000000000" pitchFamily="2" charset="2"/>
              </a:rPr>
              <a:t>Ce que j’attends de cette formation</a:t>
            </a:r>
          </a:p>
        </p:txBody>
      </p:sp>
      <p:sp>
        <p:nvSpPr>
          <p:cNvPr id="2237459" name="Rectangle 19"/>
          <p:cNvSpPr>
            <a:spLocks noChangeArrowheads="1"/>
          </p:cNvSpPr>
          <p:nvPr/>
        </p:nvSpPr>
        <p:spPr bwMode="auto">
          <a:xfrm>
            <a:off x="6096000" y="1644650"/>
            <a:ext cx="5508625" cy="156845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Découvrir le groupe</a:t>
            </a:r>
            <a:r>
              <a:rPr lang="fr-FR" altLang="fr-FR" sz="2000" b="1" dirty="0">
                <a:solidFill>
                  <a:srgbClr val="000099"/>
                </a:solidFill>
                <a:latin typeface="+mj-lt"/>
                <a:ea typeface="ＭＳ Ｐゴシック" panose="020B0600070205080204" pitchFamily="34" charset="-128"/>
              </a:rPr>
              <a:t> </a:t>
            </a:r>
          </a:p>
        </p:txBody>
      </p:sp>
      <p:sp>
        <p:nvSpPr>
          <p:cNvPr id="117763" name="Text Box 4"/>
          <p:cNvSpPr txBox="1">
            <a:spLocks noChangeArrowheads="1"/>
          </p:cNvSpPr>
          <p:nvPr/>
        </p:nvSpPr>
        <p:spPr bwMode="auto">
          <a:xfrm>
            <a:off x="2279650" y="276225"/>
            <a:ext cx="2868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sz="3200" b="1">
                <a:solidFill>
                  <a:srgbClr val="FFFFFF"/>
                </a:solidFill>
                <a:latin typeface="Arial" panose="020B0604020202020204" pitchFamily="34" charset="0"/>
                <a:ea typeface="ＭＳ Ｐゴシック" panose="020B0600070205080204" pitchFamily="34" charset="-128"/>
              </a:rPr>
              <a:t>Présentation</a:t>
            </a:r>
            <a:endParaRPr lang="fr-FR" altLang="fr-FR" sz="2000" b="1">
              <a:solidFill>
                <a:srgbClr val="FFFFFF"/>
              </a:solidFill>
              <a:latin typeface="Arial" panose="020B0604020202020204" pitchFamily="34" charset="0"/>
              <a:ea typeface="ＭＳ Ｐゴシック" panose="020B0600070205080204" pitchFamily="34" charset="-128"/>
              <a:sym typeface="Wingdings" panose="05000000000000000000" pitchFamily="2" charset="2"/>
            </a:endParaRPr>
          </a:p>
        </p:txBody>
      </p:sp>
      <p:sp>
        <p:nvSpPr>
          <p:cNvPr id="117764"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dirty="0">
                <a:solidFill>
                  <a:srgbClr val="FF0000"/>
                </a:solidFill>
                <a:latin typeface="Lucida Calligraphy" panose="03010101010101010101" pitchFamily="66" charset="0"/>
              </a:rPr>
              <a:t>C’est à vous…</a:t>
            </a:r>
            <a:endParaRPr lang="fr-FR" altLang="fr-FR" sz="3200" b="1" i="1" dirty="0">
              <a:solidFill>
                <a:srgbClr val="FF0000"/>
              </a:solidFill>
              <a:latin typeface="Lucida Calligraphy" panose="03010101010101010101" pitchFamily="66" charset="0"/>
              <a:sym typeface="Wingdings" panose="05000000000000000000" pitchFamily="2" charset="2"/>
            </a:endParaRPr>
          </a:p>
        </p:txBody>
      </p:sp>
      <p:sp>
        <p:nvSpPr>
          <p:cNvPr id="117765"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15’</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863975" y="1782763"/>
            <a:ext cx="4598988" cy="1077912"/>
          </a:xfrm>
          <a:prstGeom prst="rect">
            <a:avLst/>
          </a:prstGeom>
          <a:noFill/>
        </p:spPr>
        <p:txBody>
          <a:bodyPr wrap="none">
            <a:spAutoFit/>
          </a:bodyPr>
          <a:lstStyle/>
          <a:p>
            <a:pPr algn="ctr">
              <a:defRPr/>
            </a:pPr>
            <a:r>
              <a:rPr lang="fr-FR" altLang="fr-FR" sz="3200" b="1" dirty="0">
                <a:solidFill>
                  <a:srgbClr val="FFFFFF"/>
                </a:solidFill>
                <a:latin typeface="+mn-lt"/>
              </a:rPr>
              <a:t>PARTIE 3</a:t>
            </a:r>
          </a:p>
          <a:p>
            <a:pPr algn="ctr">
              <a:defRPr/>
            </a:pPr>
            <a:r>
              <a:rPr lang="fr-FR" altLang="fr-FR" sz="3200" b="1" dirty="0">
                <a:solidFill>
                  <a:srgbClr val="FFFFFF"/>
                </a:solidFill>
                <a:latin typeface="+mn-lt"/>
              </a:rPr>
              <a:t>Le parcours du patient</a:t>
            </a:r>
            <a:endParaRPr lang="fr-FR" sz="3200" dirty="0">
              <a:latin typeface="+mn-lt"/>
            </a:endParaRPr>
          </a:p>
        </p:txBody>
      </p:sp>
      <p:sp>
        <p:nvSpPr>
          <p:cNvPr id="7" name="Rectangle 6">
            <a:extLst>
              <a:ext uri="{FF2B5EF4-FFF2-40B4-BE49-F238E27FC236}">
                <a16:creationId xmlns:a16="http://schemas.microsoft.com/office/drawing/2014/main" id="{657749CC-AA93-4088-AE6B-ACEDA78F45A2}"/>
              </a:ext>
            </a:extLst>
          </p:cNvPr>
          <p:cNvSpPr/>
          <p:nvPr/>
        </p:nvSpPr>
        <p:spPr>
          <a:xfrm>
            <a:off x="1163452" y="3687901"/>
            <a:ext cx="3564396" cy="2585323"/>
          </a:xfrm>
          <a:prstGeom prst="rect">
            <a:avLst/>
          </a:prstGeom>
        </p:spPr>
        <p:txBody>
          <a:bodyPr wrap="square">
            <a:spAutoFit/>
          </a:bodyPr>
          <a:lstStyle/>
          <a:p>
            <a:pPr>
              <a:spcBef>
                <a:spcPct val="50000"/>
              </a:spcBef>
              <a:buClr>
                <a:srgbClr val="62C400"/>
              </a:buClr>
              <a:buFontTx/>
              <a:buBlip>
                <a:blip r:embed="rId3"/>
              </a:buBlip>
              <a:defRPr/>
            </a:pPr>
            <a:r>
              <a:rPr lang="fr-FR" altLang="fr-FR" sz="2000" dirty="0">
                <a:solidFill>
                  <a:srgbClr val="000099"/>
                </a:solidFill>
                <a:latin typeface="+mj-lt"/>
              </a:rPr>
              <a:t>   </a:t>
            </a:r>
            <a:r>
              <a:rPr lang="fr-FR" altLang="fr-FR" sz="2000" dirty="0">
                <a:solidFill>
                  <a:srgbClr val="A5A5E9"/>
                </a:solidFill>
              </a:rPr>
              <a:t>4.1. </a:t>
            </a:r>
            <a:r>
              <a:rPr lang="fr-FR" altLang="fr-FR" sz="2000" dirty="0">
                <a:solidFill>
                  <a:srgbClr val="A5A5E9"/>
                </a:solidFill>
                <a:latin typeface="Arial"/>
                <a:ea typeface="ＭＳ Ｐゴシック" panose="020B0600070205080204" pitchFamily="34" charset="-128"/>
              </a:rPr>
              <a:t>Troubles anxieux</a:t>
            </a:r>
            <a:endParaRPr lang="fr-FR" altLang="fr-FR" sz="2000" dirty="0">
              <a:solidFill>
                <a:srgbClr val="A5A5E9"/>
              </a:solidFill>
            </a:endParaRPr>
          </a:p>
          <a:p>
            <a:pPr>
              <a:spcBef>
                <a:spcPct val="50000"/>
              </a:spcBef>
              <a:buClr>
                <a:srgbClr val="62C400"/>
              </a:buClr>
              <a:buFontTx/>
              <a:buBlip>
                <a:blip r:embed="rId3"/>
              </a:buBlip>
              <a:defRPr/>
            </a:pPr>
            <a:r>
              <a:rPr lang="fr-FR" altLang="fr-FR" sz="2000" dirty="0">
                <a:solidFill>
                  <a:srgbClr val="A5A5E9"/>
                </a:solidFill>
                <a:latin typeface="+mj-lt"/>
              </a:rPr>
              <a:t>   4.2. </a:t>
            </a:r>
            <a:r>
              <a:rPr lang="fr-FR" altLang="fr-FR" sz="2000" dirty="0">
                <a:solidFill>
                  <a:srgbClr val="A5A5E9"/>
                </a:solidFill>
                <a:latin typeface="Arial"/>
                <a:ea typeface="ＭＳ Ｐゴシック" panose="020B0600070205080204" pitchFamily="34" charset="-128"/>
              </a:rPr>
              <a:t>Biopsie diagnostique</a:t>
            </a:r>
            <a:endParaRPr lang="fr-FR" altLang="fr-FR" sz="2000" dirty="0">
              <a:solidFill>
                <a:srgbClr val="A5A5E9"/>
              </a:solidFill>
              <a:latin typeface="+mj-lt"/>
            </a:endParaRPr>
          </a:p>
          <a:p>
            <a:pPr>
              <a:spcBef>
                <a:spcPct val="50000"/>
              </a:spcBef>
              <a:buClr>
                <a:srgbClr val="62C400"/>
              </a:buClr>
              <a:buFontTx/>
              <a:buBlip>
                <a:blip r:embed="rId3"/>
              </a:buBlip>
              <a:defRPr/>
            </a:pPr>
            <a:r>
              <a:rPr lang="fr-FR" altLang="fr-FR" sz="2000" dirty="0">
                <a:solidFill>
                  <a:srgbClr val="A5A5E9"/>
                </a:solidFill>
                <a:latin typeface="+mj-lt"/>
              </a:rPr>
              <a:t>   4.3. </a:t>
            </a:r>
            <a:r>
              <a:rPr lang="fr-FR" altLang="fr-FR" sz="2000" dirty="0">
                <a:solidFill>
                  <a:srgbClr val="A5A5E9"/>
                </a:solidFill>
                <a:latin typeface="Arial"/>
                <a:ea typeface="ＭＳ Ｐゴシック" panose="020B0600070205080204" pitchFamily="34" charset="-128"/>
              </a:rPr>
              <a:t>Chimiothérapie</a:t>
            </a:r>
          </a:p>
          <a:p>
            <a:pPr marL="800100" lvl="1" indent="-342900">
              <a:spcBef>
                <a:spcPts val="300"/>
              </a:spcBef>
              <a:buClr>
                <a:srgbClr val="62C400"/>
              </a:buClr>
              <a:buFont typeface="Arial" panose="020B0604020202020204" pitchFamily="34" charset="0"/>
              <a:buChar char="•"/>
              <a:defRPr/>
            </a:pPr>
            <a:r>
              <a:rPr lang="fr-FR" altLang="fr-FR" dirty="0">
                <a:solidFill>
                  <a:srgbClr val="A5A5E9"/>
                </a:solidFill>
                <a:latin typeface="Arial" panose="020B0604020202020204" pitchFamily="34" charset="0"/>
                <a:ea typeface="ＭＳ Ｐゴシック" panose="020B0600070205080204" pitchFamily="34" charset="-128"/>
              </a:rPr>
              <a:t>Troubles digestifs</a:t>
            </a:r>
          </a:p>
          <a:p>
            <a:pPr marL="800100" lvl="1" indent="-342900">
              <a:spcBef>
                <a:spcPts val="300"/>
              </a:spcBef>
              <a:buClr>
                <a:srgbClr val="62C400"/>
              </a:buClr>
              <a:buFont typeface="Arial" panose="020B0604020202020204" pitchFamily="34" charset="0"/>
              <a:buChar char="•"/>
              <a:defRPr/>
            </a:pPr>
            <a:r>
              <a:rPr lang="fr-FR" altLang="fr-FR" dirty="0">
                <a:solidFill>
                  <a:srgbClr val="A5A5E9"/>
                </a:solidFill>
                <a:latin typeface="Arial" panose="020B0604020202020204" pitchFamily="34" charset="0"/>
                <a:ea typeface="ＭＳ Ｐゴシック" panose="020B0600070205080204" pitchFamily="34" charset="-128"/>
              </a:rPr>
              <a:t>Mucites</a:t>
            </a:r>
          </a:p>
          <a:p>
            <a:pPr marL="800100" lvl="1" indent="-342900">
              <a:spcBef>
                <a:spcPts val="300"/>
              </a:spcBef>
              <a:buClr>
                <a:srgbClr val="62C400"/>
              </a:buClr>
              <a:buFont typeface="Arial" panose="020B0604020202020204" pitchFamily="34" charset="0"/>
              <a:buChar char="•"/>
              <a:defRPr/>
            </a:pPr>
            <a:r>
              <a:rPr lang="fr-FR" altLang="fr-FR" dirty="0">
                <a:solidFill>
                  <a:srgbClr val="A5A5E9"/>
                </a:solidFill>
                <a:latin typeface="Arial" panose="020B0604020202020204" pitchFamily="34" charset="0"/>
                <a:ea typeface="ＭＳ Ｐゴシック" panose="020B0600070205080204" pitchFamily="34" charset="-128"/>
              </a:rPr>
              <a:t>Asthénie</a:t>
            </a:r>
          </a:p>
          <a:p>
            <a:pPr lvl="1">
              <a:spcBef>
                <a:spcPts val="300"/>
              </a:spcBef>
              <a:buClr>
                <a:srgbClr val="62C400"/>
              </a:buClr>
              <a:defRPr/>
            </a:pPr>
            <a:endParaRPr lang="fr-FR" altLang="fr-FR" dirty="0">
              <a:solidFill>
                <a:srgbClr val="000099"/>
              </a:solidFill>
              <a:latin typeface="Arial" panose="020B0604020202020204" pitchFamily="34" charset="0"/>
              <a:ea typeface="ＭＳ Ｐゴシック" panose="020B0600070205080204" pitchFamily="34" charset="-128"/>
            </a:endParaRPr>
          </a:p>
        </p:txBody>
      </p:sp>
      <p:sp>
        <p:nvSpPr>
          <p:cNvPr id="8" name="Rectangle 7">
            <a:extLst>
              <a:ext uri="{FF2B5EF4-FFF2-40B4-BE49-F238E27FC236}">
                <a16:creationId xmlns:a16="http://schemas.microsoft.com/office/drawing/2014/main" id="{65556D7F-21CB-4DFB-85C4-78C0FC9EC502}"/>
              </a:ext>
            </a:extLst>
          </p:cNvPr>
          <p:cNvSpPr/>
          <p:nvPr/>
        </p:nvSpPr>
        <p:spPr>
          <a:xfrm>
            <a:off x="5483932" y="3687901"/>
            <a:ext cx="6096000" cy="3046988"/>
          </a:xfrm>
          <a:prstGeom prst="rect">
            <a:avLst/>
          </a:prstGeom>
        </p:spPr>
        <p:txBody>
          <a:bodyPr>
            <a:spAutoFit/>
          </a:bodyPr>
          <a:lstStyle/>
          <a:p>
            <a:pPr>
              <a:spcBef>
                <a:spcPct val="50000"/>
              </a:spcBef>
              <a:buClr>
                <a:srgbClr val="62C400"/>
              </a:buClr>
              <a:buFontTx/>
              <a:buBlip>
                <a:blip r:embed="rId3"/>
              </a:buBlip>
              <a:defRPr/>
            </a:pPr>
            <a:r>
              <a:rPr lang="fr-FR" altLang="fr-FR" sz="2000">
                <a:solidFill>
                  <a:srgbClr val="000099"/>
                </a:solidFill>
                <a:latin typeface="+mj-lt"/>
              </a:rPr>
              <a:t>   4.4. </a:t>
            </a:r>
            <a:r>
              <a:rPr lang="fr-FR" altLang="fr-FR" sz="2000">
                <a:solidFill>
                  <a:srgbClr val="000099"/>
                </a:solidFill>
              </a:rPr>
              <a:t>Chirurgie : pré et post opératoire</a:t>
            </a:r>
            <a:endParaRPr lang="fr-FR" altLang="fr-FR" sz="2000" dirty="0">
              <a:solidFill>
                <a:srgbClr val="000099"/>
              </a:solidFill>
            </a:endParaRPr>
          </a:p>
          <a:p>
            <a:pPr>
              <a:spcBef>
                <a:spcPct val="50000"/>
              </a:spcBef>
              <a:buClr>
                <a:srgbClr val="62C400"/>
              </a:buClr>
              <a:buFontTx/>
              <a:buBlip>
                <a:blip r:embed="rId3"/>
              </a:buBlip>
              <a:defRPr/>
            </a:pPr>
            <a:r>
              <a:rPr lang="fr-FR" altLang="fr-FR" sz="2000" dirty="0">
                <a:solidFill>
                  <a:srgbClr val="000099"/>
                </a:solidFill>
                <a:latin typeface="+mj-lt"/>
              </a:rPr>
              <a:t>   4.5. </a:t>
            </a:r>
            <a:r>
              <a:rPr lang="fr-FR" altLang="fr-FR" sz="2000" dirty="0">
                <a:solidFill>
                  <a:srgbClr val="000099"/>
                </a:solidFill>
                <a:latin typeface="Arial"/>
                <a:ea typeface="ＭＳ Ｐゴシック" panose="020B0600070205080204" pitchFamily="34" charset="-128"/>
              </a:rPr>
              <a:t>Radiothérapie</a:t>
            </a:r>
            <a:endParaRPr lang="fr-FR" altLang="fr-FR" sz="2000" dirty="0">
              <a:solidFill>
                <a:srgbClr val="000099"/>
              </a:solidFill>
              <a:latin typeface="+mj-lt"/>
            </a:endParaRPr>
          </a:p>
          <a:p>
            <a:pPr>
              <a:spcBef>
                <a:spcPct val="50000"/>
              </a:spcBef>
              <a:buClr>
                <a:srgbClr val="62C400"/>
              </a:buClr>
              <a:buFontTx/>
              <a:buBlip>
                <a:blip r:embed="rId3"/>
              </a:buBlip>
              <a:defRPr/>
            </a:pPr>
            <a:r>
              <a:rPr lang="fr-FR" altLang="fr-FR" sz="2000" dirty="0">
                <a:solidFill>
                  <a:srgbClr val="000099"/>
                </a:solidFill>
                <a:latin typeface="+mj-lt"/>
              </a:rPr>
              <a:t>   4.6. </a:t>
            </a:r>
            <a:r>
              <a:rPr lang="fr-FR" altLang="fr-FR" sz="2000" dirty="0">
                <a:solidFill>
                  <a:srgbClr val="000099"/>
                </a:solidFill>
                <a:latin typeface="Arial"/>
                <a:ea typeface="ＭＳ Ｐゴシック" panose="020B0600070205080204" pitchFamily="34" charset="-128"/>
              </a:rPr>
              <a:t>Immunothérapie et Thérapies ciblées</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Troubles neuropathiques</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Troubles cutanés</a:t>
            </a:r>
            <a:endParaRPr lang="fr-FR" altLang="fr-FR" dirty="0">
              <a:solidFill>
                <a:srgbClr val="000099"/>
              </a:solidFill>
              <a:latin typeface="+mj-lt"/>
              <a:ea typeface="ＭＳ Ｐゴシック" panose="020B0600070205080204" pitchFamily="34" charset="-128"/>
            </a:endParaRPr>
          </a:p>
          <a:p>
            <a:pPr>
              <a:spcBef>
                <a:spcPct val="50000"/>
              </a:spcBef>
              <a:buClr>
                <a:srgbClr val="62C400"/>
              </a:buClr>
              <a:buFontTx/>
              <a:buBlip>
                <a:blip r:embed="rId3"/>
              </a:buBlip>
              <a:defRPr/>
            </a:pPr>
            <a:r>
              <a:rPr lang="fr-FR" altLang="fr-FR" sz="2000" dirty="0">
                <a:solidFill>
                  <a:srgbClr val="000099"/>
                </a:solidFill>
                <a:latin typeface="+mj-lt"/>
                <a:ea typeface="ＭＳ Ｐゴシック" panose="020B0600070205080204" pitchFamily="34" charset="-128"/>
              </a:rPr>
              <a:t>   4.7. </a:t>
            </a:r>
            <a:r>
              <a:rPr lang="fr-FR" altLang="fr-FR" sz="2000" dirty="0">
                <a:solidFill>
                  <a:srgbClr val="000099"/>
                </a:solidFill>
                <a:latin typeface="Arial"/>
                <a:ea typeface="ＭＳ Ｐゴシック" panose="020B0600070205080204" pitchFamily="34" charset="-128"/>
              </a:rPr>
              <a:t>Hormonothérapie</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Bouffées de chaleur</a:t>
            </a:r>
          </a:p>
          <a:p>
            <a:pPr marL="1257300" lvl="2" indent="-342900">
              <a:spcBef>
                <a:spcPts val="300"/>
              </a:spcBef>
              <a:buClr>
                <a:srgbClr val="62C400"/>
              </a:buClr>
              <a:buFont typeface="Arial" panose="020B0604020202020204" pitchFamily="34" charset="0"/>
              <a:buChar char="•"/>
              <a:defRPr/>
            </a:pPr>
            <a:r>
              <a:rPr lang="fr-FR" altLang="fr-FR" dirty="0">
                <a:solidFill>
                  <a:srgbClr val="000099"/>
                </a:solidFill>
                <a:latin typeface="Arial" panose="020B0604020202020204" pitchFamily="34" charset="0"/>
                <a:ea typeface="ＭＳ Ｐゴシック" panose="020B0600070205080204" pitchFamily="34" charset="-128"/>
              </a:rPr>
              <a:t>Douleurs </a:t>
            </a:r>
            <a:r>
              <a:rPr lang="fr-FR" altLang="fr-FR" dirty="0" err="1">
                <a:solidFill>
                  <a:srgbClr val="000099"/>
                </a:solidFill>
                <a:latin typeface="Arial" panose="020B0604020202020204" pitchFamily="34" charset="0"/>
                <a:ea typeface="ＭＳ Ｐゴシック" panose="020B0600070205080204" pitchFamily="34" charset="-128"/>
              </a:rPr>
              <a:t>musculo-squelettiques</a:t>
            </a:r>
            <a:endParaRPr lang="fr-FR" altLang="fr-FR" dirty="0">
              <a:solidFill>
                <a:srgbClr val="000099"/>
              </a:solidFill>
              <a:latin typeface="Arial"/>
              <a:ea typeface="ＭＳ Ｐゴシック" panose="020B0600070205080204" pitchFamily="34" charset="-128"/>
            </a:endParaRPr>
          </a:p>
        </p:txBody>
      </p:sp>
      <p:cxnSp>
        <p:nvCxnSpPr>
          <p:cNvPr id="10" name="Connecteur droit 9">
            <a:extLst>
              <a:ext uri="{FF2B5EF4-FFF2-40B4-BE49-F238E27FC236}">
                <a16:creationId xmlns:a16="http://schemas.microsoft.com/office/drawing/2014/main" id="{D198593E-4023-4FB2-AAC4-5F9CEF7787B3}"/>
              </a:ext>
            </a:extLst>
          </p:cNvPr>
          <p:cNvCxnSpPr/>
          <p:nvPr/>
        </p:nvCxnSpPr>
        <p:spPr>
          <a:xfrm flipH="1">
            <a:off x="5375920" y="3728210"/>
            <a:ext cx="371" cy="2761130"/>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42" name="Rectangle 2"/>
          <p:cNvSpPr>
            <a:spLocks noChangeArrowheads="1"/>
          </p:cNvSpPr>
          <p:nvPr/>
        </p:nvSpPr>
        <p:spPr bwMode="auto">
          <a:xfrm>
            <a:off x="6276608" y="2030413"/>
            <a:ext cx="5473431"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FR" altLang="fr-FR" sz="2000" b="1" u="sng" dirty="0">
                <a:solidFill>
                  <a:srgbClr val="000099"/>
                </a:solidFill>
                <a:cs typeface="Arial" panose="020B0604020202020204" pitchFamily="34" charset="0"/>
              </a:rPr>
              <a:t>Objectif :</a:t>
            </a:r>
          </a:p>
          <a:p>
            <a:pPr eaLnBrk="1" hangingPunct="1">
              <a:buFont typeface="Wingdings" panose="05000000000000000000" pitchFamily="2" charset="2"/>
              <a:buChar char=""/>
            </a:pPr>
            <a:r>
              <a:rPr lang="fr-FR" altLang="fr-FR" sz="2000" dirty="0">
                <a:solidFill>
                  <a:srgbClr val="000099"/>
                </a:solidFill>
                <a:cs typeface="Arial" panose="020B0604020202020204" pitchFamily="34" charset="0"/>
              </a:rPr>
              <a:t>Se remémorer les informations vues en J1</a:t>
            </a:r>
            <a:r>
              <a:rPr lang="fr-FR" altLang="fr-FR" sz="2000" dirty="0">
                <a:solidFill>
                  <a:srgbClr val="FF3300"/>
                </a:solidFill>
                <a:cs typeface="Arial" panose="020B0604020202020204" pitchFamily="34" charset="0"/>
              </a:rPr>
              <a:t>  </a:t>
            </a:r>
          </a:p>
        </p:txBody>
      </p:sp>
      <p:sp>
        <p:nvSpPr>
          <p:cNvPr id="2519044" name="Rectangle 4"/>
          <p:cNvSpPr>
            <a:spLocks noChangeArrowheads="1"/>
          </p:cNvSpPr>
          <p:nvPr/>
        </p:nvSpPr>
        <p:spPr bwMode="auto">
          <a:xfrm>
            <a:off x="3849321" y="4011920"/>
            <a:ext cx="6599238" cy="163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8956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3528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100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fr-FR" altLang="fr-FR" sz="1800" b="1" u="sng" dirty="0">
                <a:solidFill>
                  <a:srgbClr val="000099"/>
                </a:solidFill>
                <a:cs typeface="Arial" panose="020B0604020202020204" pitchFamily="34" charset="0"/>
              </a:rPr>
              <a:t>Règles du jeu :</a:t>
            </a:r>
          </a:p>
          <a:p>
            <a:pPr eaLnBrk="1" hangingPunct="1">
              <a:buBlip>
                <a:blip r:embed="rId3"/>
              </a:buBlip>
            </a:pPr>
            <a:r>
              <a:rPr lang="fr-FR" altLang="fr-FR" sz="1800" dirty="0">
                <a:solidFill>
                  <a:srgbClr val="000099"/>
                </a:solidFill>
                <a:cs typeface="Arial" panose="020B0604020202020204" pitchFamily="34" charset="0"/>
              </a:rPr>
              <a:t>Racontez-moi :</a:t>
            </a:r>
            <a:r>
              <a:rPr lang="fr-FR" altLang="fr-FR" sz="1800" i="1" dirty="0">
                <a:solidFill>
                  <a:srgbClr val="000099"/>
                </a:solidFill>
                <a:cs typeface="Arial" panose="020B0604020202020204" pitchFamily="34" charset="0"/>
              </a:rPr>
              <a:t> Qu’avons-nous vu la dernière fois ? </a:t>
            </a:r>
          </a:p>
          <a:p>
            <a:pPr eaLnBrk="1" hangingPunct="1">
              <a:buBlip>
                <a:blip r:embed="rId3"/>
              </a:buBlip>
            </a:pPr>
            <a:r>
              <a:rPr lang="fr-FR" altLang="fr-FR" sz="1800" b="1" dirty="0">
                <a:solidFill>
                  <a:srgbClr val="000099"/>
                </a:solidFill>
                <a:ea typeface="ＭＳ Ｐゴシック" panose="020B0600070205080204" pitchFamily="34" charset="-128"/>
                <a:cs typeface="Arial" panose="020B0604020202020204" pitchFamily="34" charset="0"/>
              </a:rPr>
              <a:t>Max. 1 min</a:t>
            </a:r>
            <a:r>
              <a:rPr lang="fr-FR" altLang="fr-FR" sz="1800" dirty="0">
                <a:solidFill>
                  <a:srgbClr val="000099"/>
                </a:solidFill>
                <a:ea typeface="ＭＳ Ｐゴシック" panose="020B0600070205080204" pitchFamily="34" charset="-128"/>
                <a:cs typeface="Arial" panose="020B0604020202020204" pitchFamily="34" charset="0"/>
              </a:rPr>
              <a:t> par participant </a:t>
            </a:r>
          </a:p>
          <a:p>
            <a:pPr eaLnBrk="1" hangingPunct="1"/>
            <a:endParaRPr lang="fr-FR" altLang="fr-FR" sz="1800" i="1" dirty="0">
              <a:solidFill>
                <a:srgbClr val="000099"/>
              </a:solidFill>
              <a:cs typeface="Arial" panose="020B0604020202020204" pitchFamily="34" charset="0"/>
            </a:endParaRPr>
          </a:p>
        </p:txBody>
      </p:sp>
      <p:sp>
        <p:nvSpPr>
          <p:cNvPr id="8" name="Text Box 4"/>
          <p:cNvSpPr txBox="1">
            <a:spLocks noChangeArrowheads="1"/>
          </p:cNvSpPr>
          <p:nvPr/>
        </p:nvSpPr>
        <p:spPr bwMode="auto">
          <a:xfrm>
            <a:off x="2037714" y="1152729"/>
            <a:ext cx="3352799" cy="584775"/>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b="1" i="1" dirty="0">
                <a:solidFill>
                  <a:srgbClr val="FF0000"/>
                </a:solidFill>
                <a:latin typeface="Lucida Calligraphy" panose="03010101010101010101" pitchFamily="66" charset="0"/>
                <a:cs typeface="Arial" panose="020B0604020202020204" pitchFamily="34" charset="0"/>
              </a:rPr>
              <a:t>C’est à vous…</a:t>
            </a:r>
            <a:endParaRPr lang="fr-FR" altLang="fr-FR" b="1" i="1" dirty="0">
              <a:solidFill>
                <a:srgbClr val="FF0000"/>
              </a:solidFill>
              <a:latin typeface="Lucida Calligraphy" panose="03010101010101010101" pitchFamily="66" charset="0"/>
              <a:cs typeface="Arial" panose="020B0604020202020204" pitchFamily="34" charset="0"/>
              <a:sym typeface="Wingdings" panose="05000000000000000000" pitchFamily="2" charset="2"/>
            </a:endParaRPr>
          </a:p>
        </p:txBody>
      </p:sp>
      <p:sp>
        <p:nvSpPr>
          <p:cNvPr id="9" name="Text Box 4"/>
          <p:cNvSpPr txBox="1">
            <a:spLocks noChangeArrowheads="1"/>
          </p:cNvSpPr>
          <p:nvPr/>
        </p:nvSpPr>
        <p:spPr bwMode="auto">
          <a:xfrm>
            <a:off x="2279650" y="275463"/>
            <a:ext cx="2868929" cy="584775"/>
          </a:xfrm>
          <a:prstGeom prst="rect">
            <a:avLst/>
          </a:prstGeom>
          <a:noFill/>
          <a:ln>
            <a:noFill/>
          </a:ln>
          <a:effectLst/>
        </p:spPr>
        <p:txBody>
          <a:bodyPr wrap="square">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fr-FR" altLang="fr-FR" sz="3200" b="1" dirty="0">
                <a:solidFill>
                  <a:srgbClr val="FFFFFF"/>
                </a:solidFill>
                <a:ea typeface="ＭＳ Ｐゴシック" panose="020B0600070205080204" pitchFamily="34" charset="-128"/>
                <a:cs typeface="Arial" panose="020B0604020202020204" pitchFamily="34" charset="0"/>
              </a:rPr>
              <a:t>Racontez-moi</a:t>
            </a:r>
            <a:endParaRPr lang="fr-FR" altLang="fr-FR" sz="2000" b="1" dirty="0">
              <a:solidFill>
                <a:srgbClr val="FFFFFF"/>
              </a:solidFill>
              <a:ea typeface="ＭＳ Ｐゴシック" panose="020B0600070205080204" pitchFamily="34" charset="-128"/>
              <a:cs typeface="Arial" panose="020B0604020202020204" pitchFamily="34" charset="0"/>
              <a:sym typeface="Wingdings" panose="05000000000000000000" pitchFamily="2" charset="2"/>
            </a:endParaRPr>
          </a:p>
        </p:txBody>
      </p:sp>
      <p:sp>
        <p:nvSpPr>
          <p:cNvPr id="14" name="ZoneTexte 13"/>
          <p:cNvSpPr txBox="1"/>
          <p:nvPr/>
        </p:nvSpPr>
        <p:spPr>
          <a:xfrm rot="21560331">
            <a:off x="1432997" y="3065009"/>
            <a:ext cx="2863911" cy="369332"/>
          </a:xfrm>
          <a:prstGeom prst="rect">
            <a:avLst/>
          </a:prstGeom>
          <a:noFill/>
        </p:spPr>
        <p:txBody>
          <a:bodyPr wrap="square" rtlCol="0">
            <a:spAutoFit/>
          </a:bodyPr>
          <a:lstStyle/>
          <a:p>
            <a:r>
              <a:rPr lang="fr-FR" sz="1800" dirty="0">
                <a:solidFill>
                  <a:schemeClr val="bg1"/>
                </a:solidFill>
                <a:latin typeface="Arial Black" panose="020B0A04020102020204" pitchFamily="34" charset="0"/>
                <a:cs typeface="Arial" panose="020B0604020202020204" pitchFamily="34" charset="0"/>
              </a:rPr>
              <a:t>10’</a:t>
            </a:r>
          </a:p>
        </p:txBody>
      </p:sp>
    </p:spTree>
    <p:extLst>
      <p:ext uri="{BB962C8B-B14F-4D97-AF65-F5344CB8AC3E}">
        <p14:creationId xmlns:p14="http://schemas.microsoft.com/office/powerpoint/2010/main" val="39502411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995988" y="1801813"/>
            <a:ext cx="4849812" cy="9366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endParaRPr lang="fr-FR" altLang="fr-FR" sz="12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Echanger sur vos pratiques</a:t>
            </a:r>
          </a:p>
          <a:p>
            <a:pPr eaLnBrk="0" hangingPunct="0">
              <a:spcBef>
                <a:spcPct val="30000"/>
              </a:spcBef>
              <a:buClr>
                <a:srgbClr val="000099"/>
              </a:buClr>
              <a:buFont typeface="Wingdings" panose="05000000000000000000" pitchFamily="2" charset="2"/>
              <a:buNone/>
              <a:defRPr/>
            </a:pPr>
            <a:endParaRPr lang="fr-FR" altLang="fr-FR" sz="2000" dirty="0">
              <a:solidFill>
                <a:srgbClr val="000099"/>
              </a:solidFill>
              <a:latin typeface="+mj-lt"/>
              <a:ea typeface="ＭＳ Ｐゴシック" panose="020B0600070205080204" pitchFamily="34" charset="-128"/>
            </a:endParaRPr>
          </a:p>
        </p:txBody>
      </p:sp>
      <p:sp>
        <p:nvSpPr>
          <p:cNvPr id="231427"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7" name="ZoneTexte 6"/>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Cas de comptoir vécu</a:t>
            </a:r>
          </a:p>
        </p:txBody>
      </p:sp>
      <p:sp>
        <p:nvSpPr>
          <p:cNvPr id="231429" name="ZoneTexte 7"/>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dirty="0">
                <a:solidFill>
                  <a:schemeClr val="bg1"/>
                </a:solidFill>
                <a:latin typeface="Arial Black" panose="020B0A04020102020204" pitchFamily="34" charset="0"/>
              </a:rPr>
              <a:t>45’</a:t>
            </a:r>
          </a:p>
        </p:txBody>
      </p:sp>
      <p:sp>
        <p:nvSpPr>
          <p:cNvPr id="3" name="Rectangle 15">
            <a:extLst>
              <a:ext uri="{FF2B5EF4-FFF2-40B4-BE49-F238E27FC236}">
                <a16:creationId xmlns:a16="http://schemas.microsoft.com/office/drawing/2014/main" id="{0FD591EB-89F6-4B2C-99C5-A72CD667C1B4}"/>
              </a:ext>
            </a:extLst>
          </p:cNvPr>
          <p:cNvSpPr>
            <a:spLocks noChangeArrowheads="1"/>
          </p:cNvSpPr>
          <p:nvPr/>
        </p:nvSpPr>
        <p:spPr bwMode="auto">
          <a:xfrm>
            <a:off x="3714750" y="4014152"/>
            <a:ext cx="7545388" cy="90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spcBef>
                <a:spcPct val="20000"/>
              </a:spcBef>
              <a:buFont typeface="Wingdings" panose="05000000000000000000" pitchFamily="2" charset="2"/>
              <a:buNone/>
            </a:pPr>
            <a:r>
              <a:rPr lang="fr-FR" altLang="fr-FR" sz="1800" b="1" u="sng" dirty="0">
                <a:solidFill>
                  <a:srgbClr val="000099"/>
                </a:solidFill>
                <a:ea typeface="ＭＳ Ｐゴシック" panose="020B0600070205080204" pitchFamily="34" charset="-128"/>
                <a:cs typeface="Arial" panose="020B0604020202020204" pitchFamily="34" charset="0"/>
              </a:rPr>
              <a:t>Règles du jeu :</a:t>
            </a:r>
          </a:p>
          <a:p>
            <a:pPr>
              <a:spcBef>
                <a:spcPct val="20000"/>
              </a:spcBef>
              <a:buBlip>
                <a:blip r:embed="rId3"/>
              </a:buBlip>
            </a:pPr>
            <a:r>
              <a:rPr lang="fr-FR" altLang="fr-FR" sz="1800" dirty="0">
                <a:solidFill>
                  <a:srgbClr val="000099"/>
                </a:solidFill>
                <a:ea typeface="ＭＳ Ｐゴシック" panose="020B0600070205080204" pitchFamily="34" charset="-128"/>
                <a:cs typeface="Arial" panose="020B0604020202020204" pitchFamily="34" charset="0"/>
              </a:rPr>
              <a:t>Partage et échanges autour de cas vécus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668169"/>
            <a:ext cx="4278975" cy="4745250"/>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Conseil</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Cas vécus</a:t>
            </a:r>
          </a:p>
        </p:txBody>
      </p:sp>
      <p:grpSp>
        <p:nvGrpSpPr>
          <p:cNvPr id="39" name="Groupe 38"/>
          <p:cNvGrpSpPr/>
          <p:nvPr/>
        </p:nvGrpSpPr>
        <p:grpSpPr>
          <a:xfrm>
            <a:off x="70283" y="950444"/>
            <a:ext cx="7307130" cy="5604353"/>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Etiologie</a:t>
              </a:r>
            </a:p>
          </p:txBody>
        </p:sp>
        <p:sp>
          <p:nvSpPr>
            <p:cNvPr id="19" name="Text Box 16"/>
            <p:cNvSpPr txBox="1">
              <a:spLocks noChangeArrowheads="1"/>
            </p:cNvSpPr>
            <p:nvPr/>
          </p:nvSpPr>
          <p:spPr bwMode="auto">
            <a:xfrm>
              <a:off x="191935" y="2282500"/>
              <a:ext cx="32072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rPr>
                <a:t>Signes </a:t>
              </a: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concomitants</a:t>
              </a:r>
              <a:endParaRPr kumimoji="0" lang="fr-FR" sz="18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endParaRPr>
            </a:p>
          </p:txBody>
        </p:sp>
      </p:grpSp>
      <p:sp>
        <p:nvSpPr>
          <p:cNvPr id="23" name="Text Box 11"/>
          <p:cNvSpPr txBox="1">
            <a:spLocks noChangeArrowheads="1"/>
          </p:cNvSpPr>
          <p:nvPr/>
        </p:nvSpPr>
        <p:spPr bwMode="auto">
          <a:xfrm>
            <a:off x="3856572" y="4995434"/>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32" name="Text Box 11"/>
          <p:cNvSpPr txBox="1">
            <a:spLocks noChangeArrowheads="1"/>
          </p:cNvSpPr>
          <p:nvPr/>
        </p:nvSpPr>
        <p:spPr bwMode="auto">
          <a:xfrm>
            <a:off x="1807883" y="1594244"/>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rPr>
              <a:t>Modalités</a:t>
            </a:r>
            <a:endParaRPr kumimoji="0" lang="fr-FR" sz="18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45638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5"/>
            <a:ext cx="4350983" cy="4745251"/>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Conseil</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Cas vécus</a:t>
            </a:r>
          </a:p>
        </p:txBody>
      </p:sp>
      <p:grpSp>
        <p:nvGrpSpPr>
          <p:cNvPr id="39" name="Groupe 38"/>
          <p:cNvGrpSpPr/>
          <p:nvPr/>
        </p:nvGrpSpPr>
        <p:grpSpPr>
          <a:xfrm>
            <a:off x="70283" y="950445"/>
            <a:ext cx="7307130" cy="5502892"/>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Etiologie</a:t>
              </a:r>
            </a:p>
          </p:txBody>
        </p:sp>
        <p:sp>
          <p:nvSpPr>
            <p:cNvPr id="19" name="Text Box 16"/>
            <p:cNvSpPr txBox="1">
              <a:spLocks noChangeArrowheads="1"/>
            </p:cNvSpPr>
            <p:nvPr/>
          </p:nvSpPr>
          <p:spPr bwMode="auto">
            <a:xfrm>
              <a:off x="132675" y="2282500"/>
              <a:ext cx="32665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rPr>
                <a:t>Signes </a:t>
              </a: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concomitants</a:t>
              </a:r>
              <a:endParaRPr kumimoji="0" lang="fr-FR" sz="18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endParaRPr>
            </a:p>
          </p:txBody>
        </p:sp>
      </p:grpSp>
      <p:sp>
        <p:nvSpPr>
          <p:cNvPr id="23" name="Text Box 11"/>
          <p:cNvSpPr txBox="1">
            <a:spLocks noChangeArrowheads="1"/>
          </p:cNvSpPr>
          <p:nvPr/>
        </p:nvSpPr>
        <p:spPr bwMode="auto">
          <a:xfrm>
            <a:off x="3873873" y="4998068"/>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rPr>
              <a:t>Modalités</a:t>
            </a:r>
            <a:endParaRPr kumimoji="0" lang="fr-FR" sz="18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72330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7577665" y="1708086"/>
            <a:ext cx="4350983" cy="4745250"/>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Conseil</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6" name="Titre 1"/>
          <p:cNvSpPr txBox="1">
            <a:spLocks/>
          </p:cNvSpPr>
          <p:nvPr/>
        </p:nvSpPr>
        <p:spPr>
          <a:xfrm>
            <a:off x="2302764" y="361569"/>
            <a:ext cx="9084564" cy="57014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Arial" panose="020B0604020202020204" pitchFamily="34" charset="0"/>
                <a:ea typeface="Tahoma" panose="020B0604030504040204" pitchFamily="34" charset="0"/>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Cas vécus</a:t>
            </a:r>
          </a:p>
        </p:txBody>
      </p:sp>
      <p:grpSp>
        <p:nvGrpSpPr>
          <p:cNvPr id="39" name="Groupe 38"/>
          <p:cNvGrpSpPr/>
          <p:nvPr/>
        </p:nvGrpSpPr>
        <p:grpSpPr>
          <a:xfrm>
            <a:off x="70283" y="950445"/>
            <a:ext cx="7307130" cy="5502892"/>
            <a:chOff x="70283" y="950444"/>
            <a:chExt cx="7307130" cy="5656425"/>
          </a:xfrm>
        </p:grpSpPr>
        <p:grpSp>
          <p:nvGrpSpPr>
            <p:cNvPr id="7" name="Groupe 6"/>
            <p:cNvGrpSpPr/>
            <p:nvPr/>
          </p:nvGrpSpPr>
          <p:grpSpPr>
            <a:xfrm>
              <a:off x="70283" y="950444"/>
              <a:ext cx="7307130" cy="5656425"/>
              <a:chOff x="3973894" y="1906211"/>
              <a:chExt cx="3949121" cy="3597507"/>
            </a:xfrm>
          </p:grpSpPr>
          <p:grpSp>
            <p:nvGrpSpPr>
              <p:cNvPr id="8" name="Groupe 7"/>
              <p:cNvGrpSpPr/>
              <p:nvPr/>
            </p:nvGrpSpPr>
            <p:grpSpPr>
              <a:xfrm>
                <a:off x="3973894" y="1906211"/>
                <a:ext cx="3949121" cy="3597507"/>
                <a:chOff x="3973894" y="1906211"/>
                <a:chExt cx="3949121" cy="3597507"/>
              </a:xfrm>
            </p:grpSpPr>
            <p:sp>
              <p:nvSpPr>
                <p:cNvPr id="10" name="Rectangle 9"/>
                <p:cNvSpPr/>
                <p:nvPr/>
              </p:nvSpPr>
              <p:spPr>
                <a:xfrm>
                  <a:off x="5993944" y="2666999"/>
                  <a:ext cx="1915609" cy="280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Line 4"/>
                <p:cNvSpPr>
                  <a:spLocks noChangeShapeType="1"/>
                </p:cNvSpPr>
                <p:nvPr/>
              </p:nvSpPr>
              <p:spPr bwMode="auto">
                <a:xfrm>
                  <a:off x="3979863" y="4104715"/>
                  <a:ext cx="3941762" cy="313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2" name="Rectangle 6"/>
                <p:cNvSpPr>
                  <a:spLocks noChangeArrowheads="1"/>
                </p:cNvSpPr>
                <p:nvPr/>
              </p:nvSpPr>
              <p:spPr bwMode="auto">
                <a:xfrm>
                  <a:off x="3979863" y="2705395"/>
                  <a:ext cx="3941536" cy="2798323"/>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13" name="Group 37"/>
                <p:cNvGrpSpPr>
                  <a:grpSpLocks/>
                </p:cNvGrpSpPr>
                <p:nvPr/>
              </p:nvGrpSpPr>
              <p:grpSpPr bwMode="auto">
                <a:xfrm>
                  <a:off x="3973894" y="1906211"/>
                  <a:ext cx="3949121" cy="799956"/>
                  <a:chOff x="1704" y="999"/>
                  <a:chExt cx="2347" cy="531"/>
                </a:xfrm>
              </p:grpSpPr>
              <p:grpSp>
                <p:nvGrpSpPr>
                  <p:cNvPr id="14" name="Group 38"/>
                  <p:cNvGrpSpPr>
                    <a:grpSpLocks/>
                  </p:cNvGrpSpPr>
                  <p:nvPr/>
                </p:nvGrpSpPr>
                <p:grpSpPr bwMode="auto">
                  <a:xfrm>
                    <a:off x="1704" y="999"/>
                    <a:ext cx="2347" cy="531"/>
                    <a:chOff x="1704" y="1090"/>
                    <a:chExt cx="2347" cy="531"/>
                  </a:xfrm>
                </p:grpSpPr>
                <p:sp>
                  <p:nvSpPr>
                    <p:cNvPr id="16" name="Line 39"/>
                    <p:cNvSpPr>
                      <a:spLocks noChangeShapeType="1"/>
                    </p:cNvSpPr>
                    <p:nvPr/>
                  </p:nvSpPr>
                  <p:spPr bwMode="auto">
                    <a:xfrm flipV="1">
                      <a:off x="1704" y="1090"/>
                      <a:ext cx="1211" cy="531"/>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sp>
                  <p:nvSpPr>
                    <p:cNvPr id="17" name="Line 40"/>
                    <p:cNvSpPr>
                      <a:spLocks noChangeShapeType="1"/>
                    </p:cNvSpPr>
                    <p:nvPr/>
                  </p:nvSpPr>
                  <p:spPr bwMode="auto">
                    <a:xfrm>
                      <a:off x="2915" y="1092"/>
                      <a:ext cx="1136" cy="527"/>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15" name="Line 41"/>
                  <p:cNvSpPr>
                    <a:spLocks noChangeShapeType="1"/>
                  </p:cNvSpPr>
                  <p:nvPr/>
                </p:nvSpPr>
                <p:spPr bwMode="auto">
                  <a:xfrm>
                    <a:off x="1706" y="1528"/>
                    <a:ext cx="2343"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grpSp>
          <p:sp>
            <p:nvSpPr>
              <p:cNvPr id="9" name="Line 3"/>
              <p:cNvSpPr>
                <a:spLocks noChangeShapeType="1"/>
              </p:cNvSpPr>
              <p:nvPr/>
            </p:nvSpPr>
            <p:spPr bwMode="auto">
              <a:xfrm flipH="1">
                <a:off x="5993944" y="2718038"/>
                <a:ext cx="13744" cy="2775658"/>
              </a:xfrm>
              <a:prstGeom prst="line">
                <a:avLst/>
              </a:prstGeom>
              <a:noFill/>
              <a:ln w="19050">
                <a:solidFill>
                  <a:srgbClr val="0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Tahoma" panose="020B0604030504040204" pitchFamily="34" charset="0"/>
                  <a:ea typeface="+mn-ea"/>
                  <a:cs typeface="Arial" panose="020B0604020202020204" pitchFamily="34" charset="0"/>
                </a:endParaRPr>
              </a:p>
            </p:txBody>
          </p:sp>
        </p:grpSp>
        <p:sp>
          <p:nvSpPr>
            <p:cNvPr id="18" name="Text Box 16"/>
            <p:cNvSpPr txBox="1">
              <a:spLocks noChangeArrowheads="1"/>
            </p:cNvSpPr>
            <p:nvPr/>
          </p:nvSpPr>
          <p:spPr bwMode="auto">
            <a:xfrm>
              <a:off x="2631041" y="1147942"/>
              <a:ext cx="2481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Etiologie</a:t>
              </a:r>
            </a:p>
          </p:txBody>
        </p:sp>
        <p:sp>
          <p:nvSpPr>
            <p:cNvPr id="19" name="Text Box 16"/>
            <p:cNvSpPr txBox="1">
              <a:spLocks noChangeArrowheads="1"/>
            </p:cNvSpPr>
            <p:nvPr/>
          </p:nvSpPr>
          <p:spPr bwMode="auto">
            <a:xfrm>
              <a:off x="132675" y="2282500"/>
              <a:ext cx="32665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Aspect/stade/localisation</a:t>
              </a:r>
            </a:p>
          </p:txBody>
        </p:sp>
        <p:sp>
          <p:nvSpPr>
            <p:cNvPr id="20" name="Text Box 16"/>
            <p:cNvSpPr txBox="1">
              <a:spLocks noChangeArrowheads="1"/>
            </p:cNvSpPr>
            <p:nvPr/>
          </p:nvSpPr>
          <p:spPr bwMode="auto">
            <a:xfrm>
              <a:off x="3833449" y="2305611"/>
              <a:ext cx="33752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rPr>
                <a:t>Sensations</a:t>
              </a:r>
            </a:p>
          </p:txBody>
        </p:sp>
        <p:sp>
          <p:nvSpPr>
            <p:cNvPr id="22" name="Text Box 16"/>
            <p:cNvSpPr txBox="1">
              <a:spLocks noChangeArrowheads="1"/>
            </p:cNvSpPr>
            <p:nvPr/>
          </p:nvSpPr>
          <p:spPr bwMode="auto">
            <a:xfrm>
              <a:off x="203008" y="4532559"/>
              <a:ext cx="347228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rPr>
                <a:t>Signes </a:t>
              </a:r>
              <a:r>
                <a:rPr kumimoji="0" lang="fr-FR" altLang="fr-FR" sz="1800" b="1" i="0" u="none" strike="noStrike" kern="1200" cap="none" spc="0" normalizeH="0" baseline="0" noProof="0" dirty="0">
                  <a:ln>
                    <a:noFill/>
                  </a:ln>
                  <a:solidFill>
                    <a:srgbClr val="000000"/>
                  </a:solidFill>
                  <a:effectLst/>
                  <a:uLnTx/>
                  <a:uFillTx/>
                  <a:latin typeface="Tahoma" panose="020B0604030504040204" pitchFamily="34" charset="0"/>
                  <a:ea typeface="ＭＳ Ｐゴシック" panose="020B0600070205080204" pitchFamily="34" charset="-128"/>
                  <a:cs typeface="Arial" panose="020B0604020202020204" pitchFamily="34" charset="0"/>
                </a:rPr>
                <a:t>concomitants</a:t>
              </a:r>
              <a:endParaRPr kumimoji="0" lang="fr-FR" sz="18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endParaRPr>
            </a:p>
          </p:txBody>
        </p:sp>
      </p:grpSp>
      <p:sp>
        <p:nvSpPr>
          <p:cNvPr id="23" name="Text Box 11"/>
          <p:cNvSpPr txBox="1">
            <a:spLocks noChangeArrowheads="1"/>
          </p:cNvSpPr>
          <p:nvPr/>
        </p:nvSpPr>
        <p:spPr bwMode="auto">
          <a:xfrm>
            <a:off x="3873873" y="4998068"/>
            <a:ext cx="35628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4" name="Text Box 11"/>
          <p:cNvSpPr txBox="1">
            <a:spLocks noChangeArrowheads="1"/>
          </p:cNvSpPr>
          <p:nvPr/>
        </p:nvSpPr>
        <p:spPr bwMode="auto">
          <a:xfrm>
            <a:off x="132674" y="5040927"/>
            <a:ext cx="35911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5" name="Text Box 11"/>
          <p:cNvSpPr txBox="1">
            <a:spLocks noChangeArrowheads="1"/>
          </p:cNvSpPr>
          <p:nvPr/>
        </p:nvSpPr>
        <p:spPr bwMode="auto">
          <a:xfrm>
            <a:off x="653814" y="2860630"/>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6" name="Text Box 11"/>
          <p:cNvSpPr txBox="1">
            <a:spLocks noChangeArrowheads="1"/>
          </p:cNvSpPr>
          <p:nvPr/>
        </p:nvSpPr>
        <p:spPr bwMode="auto">
          <a:xfrm>
            <a:off x="3816416" y="2711795"/>
            <a:ext cx="3618645"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7" name="Text Box 11"/>
          <p:cNvSpPr txBox="1">
            <a:spLocks noChangeArrowheads="1"/>
          </p:cNvSpPr>
          <p:nvPr/>
        </p:nvSpPr>
        <p:spPr bwMode="auto">
          <a:xfrm>
            <a:off x="2118335" y="1746767"/>
            <a:ext cx="29290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29" name="Text Box 11"/>
          <p:cNvSpPr txBox="1">
            <a:spLocks noChangeArrowheads="1"/>
          </p:cNvSpPr>
          <p:nvPr/>
        </p:nvSpPr>
        <p:spPr bwMode="auto">
          <a:xfrm>
            <a:off x="191935" y="2692562"/>
            <a:ext cx="3533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1"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32" name="Text Box 11"/>
          <p:cNvSpPr txBox="1">
            <a:spLocks noChangeArrowheads="1"/>
          </p:cNvSpPr>
          <p:nvPr/>
        </p:nvSpPr>
        <p:spPr bwMode="auto">
          <a:xfrm>
            <a:off x="1807883" y="1630396"/>
            <a:ext cx="49109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srgbClr val="000099"/>
              </a:solidFill>
              <a:effectLst/>
              <a:uLnTx/>
              <a:uFillTx/>
              <a:latin typeface="Tahoma" panose="020B0604030504040204" pitchFamily="34" charset="0"/>
              <a:ea typeface="+mn-ea"/>
              <a:cs typeface="Arial" panose="020B0604020202020204" pitchFamily="34" charset="0"/>
            </a:endParaRPr>
          </a:p>
        </p:txBody>
      </p:sp>
      <p:sp>
        <p:nvSpPr>
          <p:cNvPr id="33" name="Text Box 16"/>
          <p:cNvSpPr txBox="1">
            <a:spLocks noChangeArrowheads="1"/>
          </p:cNvSpPr>
          <p:nvPr/>
        </p:nvSpPr>
        <p:spPr bwMode="auto">
          <a:xfrm>
            <a:off x="3657993" y="4490854"/>
            <a:ext cx="36094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rPr>
              <a:t>Modalités</a:t>
            </a:r>
            <a:endParaRPr kumimoji="0" lang="fr-FR" sz="1800" b="0" i="0" u="none" strike="noStrike" kern="1200" cap="none" spc="0" normalizeH="0" baseline="0" noProof="0" dirty="0">
              <a:ln>
                <a:noFill/>
              </a:ln>
              <a:solidFill>
                <a:prstClr val="black"/>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68942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nodePh="1">
                                  <p:stCondLst>
                                    <p:cond delay="0"/>
                                  </p:stCondLst>
                                  <p:endCondLst>
                                    <p:cond evt="begin" delay="0">
                                      <p:tn val="17"/>
                                    </p:cond>
                                  </p:end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p:bldP spid="3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ChangeArrowheads="1"/>
          </p:cNvSpPr>
          <p:nvPr/>
        </p:nvSpPr>
        <p:spPr bwMode="auto">
          <a:xfrm>
            <a:off x="982663" y="2205038"/>
            <a:ext cx="11053997" cy="3477875"/>
          </a:xfrm>
          <a:prstGeom prst="rect">
            <a:avLst/>
          </a:prstGeom>
          <a:noFill/>
          <a:ln>
            <a:noFill/>
          </a:ln>
          <a:effectLst/>
        </p:spPr>
        <p:txBody>
          <a:bodyPr wrap="square">
            <a:spAutoFit/>
          </a:bodyPr>
          <a:lstStyle/>
          <a:p>
            <a:pPr marL="342900" indent="-342900">
              <a:buClr>
                <a:srgbClr val="33CC33"/>
              </a:buClr>
              <a:buFontTx/>
              <a:buBlip>
                <a:blip r:embed="rId3"/>
              </a:buBlip>
              <a:defRPr/>
            </a:pPr>
            <a:r>
              <a:rPr lang="fr-FR" altLang="fr-FR" sz="2000" dirty="0">
                <a:latin typeface="+mj-lt"/>
              </a:rPr>
              <a:t>  </a:t>
            </a:r>
            <a:r>
              <a:rPr lang="fr-FR" altLang="fr-FR" sz="2000" dirty="0">
                <a:solidFill>
                  <a:srgbClr val="000099"/>
                </a:solidFill>
                <a:latin typeface="+mj-lt"/>
                <a:ea typeface="ＭＳ Ｐゴシック" panose="020B0600070205080204" pitchFamily="34" charset="-128"/>
              </a:rPr>
              <a:t>Traitement de </a:t>
            </a:r>
            <a:r>
              <a:rPr lang="fr-FR" altLang="fr-FR" sz="2000" b="1" dirty="0">
                <a:solidFill>
                  <a:srgbClr val="000099"/>
                </a:solidFill>
                <a:latin typeface="+mj-lt"/>
                <a:ea typeface="ＭＳ Ｐゴシック" panose="020B0600070205080204" pitchFamily="34" charset="-128"/>
              </a:rPr>
              <a:t>référence pour les tumeurs solides</a:t>
            </a:r>
          </a:p>
          <a:p>
            <a:pPr>
              <a:buClr>
                <a:srgbClr val="33CC33"/>
              </a:buClr>
              <a:defRPr/>
            </a:pPr>
            <a:endParaRPr lang="fr-FR" altLang="fr-FR" sz="2000" dirty="0">
              <a:solidFill>
                <a:srgbClr val="000099"/>
              </a:solidFill>
              <a:latin typeface="+mj-lt"/>
              <a:ea typeface="ＭＳ Ｐゴシック" panose="020B0600070205080204" pitchFamily="34" charset="-128"/>
            </a:endParaRPr>
          </a:p>
          <a:p>
            <a:pPr>
              <a:buClr>
                <a:srgbClr val="33CC33"/>
              </a:buClr>
              <a:defRPr/>
            </a:pPr>
            <a:endParaRPr lang="fr-FR" altLang="fr-FR" sz="2000" dirty="0">
              <a:solidFill>
                <a:srgbClr val="000099"/>
              </a:solidFill>
              <a:latin typeface="+mj-lt"/>
              <a:ea typeface="ＭＳ Ｐゴシック" panose="020B0600070205080204" pitchFamily="34" charset="-128"/>
            </a:endParaRPr>
          </a:p>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Diagnostic et traitement initial</a:t>
            </a:r>
          </a:p>
          <a:p>
            <a:pPr>
              <a:buClr>
                <a:srgbClr val="33CC33"/>
              </a:buClr>
              <a:defRPr/>
            </a:pPr>
            <a:endParaRPr lang="fr-FR" altLang="fr-FR" sz="2000" dirty="0">
              <a:solidFill>
                <a:srgbClr val="000099"/>
              </a:solidFill>
              <a:latin typeface="+mj-lt"/>
              <a:ea typeface="ＭＳ Ｐゴシック" panose="020B0600070205080204" pitchFamily="34" charset="-128"/>
            </a:endParaRPr>
          </a:p>
          <a:p>
            <a:pPr>
              <a:buClr>
                <a:srgbClr val="33CC33"/>
              </a:buClr>
              <a:buFontTx/>
              <a:buChar char="•"/>
              <a:defRPr/>
            </a:pPr>
            <a:endParaRPr lang="fr-FR" altLang="fr-FR" sz="2000" dirty="0">
              <a:solidFill>
                <a:srgbClr val="000099"/>
              </a:solidFill>
              <a:latin typeface="+mj-lt"/>
              <a:ea typeface="ＭＳ Ｐゴシック" panose="020B0600070205080204" pitchFamily="34" charset="-128"/>
            </a:endParaRPr>
          </a:p>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Devient moins mutilante</a:t>
            </a:r>
          </a:p>
          <a:p>
            <a:pPr>
              <a:buClr>
                <a:srgbClr val="33CC33"/>
              </a:buClr>
              <a:defRPr/>
            </a:pPr>
            <a:endParaRPr lang="fr-FR" altLang="fr-FR" sz="2000" dirty="0">
              <a:solidFill>
                <a:srgbClr val="000099"/>
              </a:solidFill>
              <a:latin typeface="+mj-lt"/>
              <a:ea typeface="ＭＳ Ｐゴシック" panose="020B0600070205080204" pitchFamily="34" charset="-128"/>
            </a:endParaRPr>
          </a:p>
          <a:p>
            <a:pPr>
              <a:buClr>
                <a:srgbClr val="33CC33"/>
              </a:buClr>
              <a:defRPr/>
            </a:pPr>
            <a:endParaRPr lang="fr-FR" altLang="fr-FR" sz="2000" dirty="0">
              <a:solidFill>
                <a:srgbClr val="000099"/>
              </a:solidFill>
              <a:latin typeface="+mj-lt"/>
              <a:ea typeface="ＭＳ Ｐゴシック" panose="020B0600070205080204" pitchFamily="34" charset="-128"/>
            </a:endParaRPr>
          </a:p>
          <a:p>
            <a:pPr marL="342900" indent="-342900">
              <a:buClr>
                <a:srgbClr val="33CC33"/>
              </a:buClr>
              <a:buFontTx/>
              <a:buBlip>
                <a:blip r:embed="rId3"/>
              </a:buBlip>
              <a:defRPr/>
            </a:pPr>
            <a:r>
              <a:rPr lang="fr-FR" altLang="fr-FR" sz="2000" dirty="0">
                <a:solidFill>
                  <a:srgbClr val="000099"/>
                </a:solidFill>
                <a:latin typeface="+mj-lt"/>
                <a:ea typeface="ＭＳ Ｐゴシック" panose="020B0600070205080204" pitchFamily="34" charset="-128"/>
              </a:rPr>
              <a:t>  Préparation par traitement </a:t>
            </a:r>
            <a:r>
              <a:rPr lang="fr-FR" altLang="fr-FR" sz="2000" dirty="0" err="1">
                <a:solidFill>
                  <a:srgbClr val="000099"/>
                </a:solidFill>
                <a:latin typeface="+mj-lt"/>
                <a:ea typeface="ＭＳ Ｐゴシック" panose="020B0600070205080204" pitchFamily="34" charset="-128"/>
              </a:rPr>
              <a:t>néo-adjuvant</a:t>
            </a:r>
            <a:r>
              <a:rPr lang="fr-FR" altLang="fr-FR" sz="2000" dirty="0">
                <a:solidFill>
                  <a:srgbClr val="000099"/>
                </a:solidFill>
                <a:latin typeface="+mj-lt"/>
                <a:ea typeface="ＭＳ Ｐゴシック" panose="020B0600070205080204" pitchFamily="34" charset="-128"/>
              </a:rPr>
              <a:t> ou avant une chimiothérapie adjuvante</a:t>
            </a:r>
          </a:p>
          <a:p>
            <a:pPr>
              <a:defRPr/>
            </a:pPr>
            <a:endParaRPr lang="fr-FR" altLang="fr-FR" sz="2000" dirty="0">
              <a:solidFill>
                <a:srgbClr val="000099"/>
              </a:solidFill>
              <a:latin typeface="+mj-lt"/>
              <a:ea typeface="ＭＳ Ｐゴシック" panose="020B0600070205080204" pitchFamily="34" charset="-128"/>
            </a:endParaRPr>
          </a:p>
        </p:txBody>
      </p:sp>
      <p:pic>
        <p:nvPicPr>
          <p:cNvPr id="18444" name="Picture 12" descr="Panama Health Care - Surgery 1"/>
          <p:cNvPicPr>
            <a:picLocks noChangeAspect="1" noChangeArrowheads="1"/>
          </p:cNvPicPr>
          <p:nvPr/>
        </p:nvPicPr>
        <p:blipFill>
          <a:blip r:embed="rId4"/>
          <a:srcRect/>
          <a:stretch>
            <a:fillRect/>
          </a:stretch>
        </p:blipFill>
        <p:spPr bwMode="auto">
          <a:xfrm>
            <a:off x="7968208" y="2132806"/>
            <a:ext cx="2192338" cy="2592388"/>
          </a:xfrm>
          <a:prstGeom prst="rect">
            <a:avLst/>
          </a:prstGeom>
          <a:ln>
            <a:noFill/>
          </a:ln>
          <a:effectLst>
            <a:softEdge rad="112500"/>
          </a:effectLst>
        </p:spPr>
      </p:pic>
      <p:sp>
        <p:nvSpPr>
          <p:cNvPr id="7" name="ZoneTexte 6"/>
          <p:cNvSpPr txBox="1"/>
          <p:nvPr/>
        </p:nvSpPr>
        <p:spPr>
          <a:xfrm>
            <a:off x="2397125" y="314325"/>
            <a:ext cx="6794500" cy="584200"/>
          </a:xfrm>
          <a:prstGeom prst="rect">
            <a:avLst/>
          </a:prstGeom>
          <a:noFill/>
        </p:spPr>
        <p:txBody>
          <a:bodyPr>
            <a:spAutoFit/>
          </a:bodyPr>
          <a:lstStyle/>
          <a:p>
            <a:pPr>
              <a:defRPr/>
            </a:pPr>
            <a:r>
              <a:rPr lang="fr-FR" sz="3200" b="1" dirty="0">
                <a:solidFill>
                  <a:schemeClr val="bg1"/>
                </a:solidFill>
                <a:latin typeface="+mj-lt"/>
              </a:rPr>
              <a:t>3.4. Chirurgie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5232400" y="1649413"/>
            <a:ext cx="6108700" cy="1568450"/>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sz="2000" b="1" u="sng" dirty="0">
                <a:solidFill>
                  <a:srgbClr val="000099"/>
                </a:solidFill>
                <a:latin typeface="+mj-lt"/>
                <a:ea typeface="ＭＳ Ｐゴシック" panose="020B0600070205080204" pitchFamily="34" charset="-128"/>
              </a:rPr>
              <a:t>Objectif :</a:t>
            </a:r>
            <a:endParaRPr lang="fr-FR" altLang="fr-FR" sz="1000" b="1" u="sng" dirty="0">
              <a:solidFill>
                <a:srgbClr val="000099"/>
              </a:solidFill>
              <a:effectLst>
                <a:outerShdw blurRad="38100" dist="38100" dir="2700000" algn="tl">
                  <a:srgbClr val="C0C0C0"/>
                </a:outerShdw>
              </a:effectLst>
              <a:latin typeface="+mj-lt"/>
              <a:ea typeface="ＭＳ Ｐゴシック" panose="020B0600070205080204" pitchFamily="34" charset="-128"/>
            </a:endParaRPr>
          </a:p>
          <a:p>
            <a:pPr eaLnBrk="0" hangingPunct="0">
              <a:spcBef>
                <a:spcPct val="5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Réactiver les médicaments du péri-opératoire</a:t>
            </a:r>
          </a:p>
          <a:p>
            <a:pPr eaLnBrk="0" hangingPunct="0">
              <a:spcBef>
                <a:spcPct val="30000"/>
              </a:spcBef>
              <a:buClr>
                <a:srgbClr val="000099"/>
              </a:buClr>
              <a:buFont typeface="Wingdings" panose="05000000000000000000" pitchFamily="2" charset="2"/>
              <a:buChar char="Ø"/>
              <a:defRPr/>
            </a:pPr>
            <a:r>
              <a:rPr lang="fr-FR" altLang="fr-FR" sz="2000" dirty="0">
                <a:solidFill>
                  <a:srgbClr val="000099"/>
                </a:solidFill>
                <a:latin typeface="+mj-lt"/>
                <a:ea typeface="ＭＳ Ｐゴシック" panose="020B0600070205080204" pitchFamily="34" charset="-128"/>
              </a:rPr>
              <a:t>Construire des trousses conseil</a:t>
            </a:r>
          </a:p>
        </p:txBody>
      </p:sp>
      <p:sp>
        <p:nvSpPr>
          <p:cNvPr id="2237455" name="Rectangle 15"/>
          <p:cNvSpPr>
            <a:spLocks noChangeArrowheads="1"/>
          </p:cNvSpPr>
          <p:nvPr/>
        </p:nvSpPr>
        <p:spPr bwMode="auto">
          <a:xfrm>
            <a:off x="3503613" y="3497263"/>
            <a:ext cx="7545387" cy="2384425"/>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rgbClr val="ABD5FF"/>
              </a:buClr>
              <a:defRPr/>
            </a:pPr>
            <a:r>
              <a:rPr lang="fr-FR" altLang="fr-FR" b="1" u="sng" dirty="0">
                <a:solidFill>
                  <a:srgbClr val="000099"/>
                </a:solidFill>
                <a:latin typeface="+mj-lt"/>
                <a:ea typeface="ＭＳ Ｐゴシック" panose="020B0600070205080204" pitchFamily="34" charset="-128"/>
              </a:rPr>
              <a:t>Règles du jeu</a:t>
            </a:r>
            <a:r>
              <a:rPr lang="fr-FR" altLang="fr-FR" b="1" u="sng" dirty="0">
                <a:solidFill>
                  <a:srgbClr val="000099"/>
                </a:solidFill>
                <a:effectLst>
                  <a:outerShdw blurRad="38100" dist="38100" dir="2700000" algn="tl">
                    <a:srgbClr val="C0C0C0"/>
                  </a:outerShdw>
                </a:effectLst>
                <a:latin typeface="+mj-lt"/>
                <a:ea typeface="ＭＳ Ｐゴシック" panose="020B0600070205080204" pitchFamily="34" charset="-128"/>
              </a:rPr>
              <a:t> </a:t>
            </a:r>
            <a:r>
              <a:rPr lang="fr-FR" altLang="fr-FR" b="1" u="sng" dirty="0">
                <a:solidFill>
                  <a:srgbClr val="000099"/>
                </a:solidFill>
                <a:latin typeface="+mj-lt"/>
                <a:ea typeface="ＭＳ Ｐゴシック" panose="020B0600070205080204" pitchFamily="34" charset="-128"/>
              </a:rPr>
              <a:t>:</a:t>
            </a:r>
          </a:p>
          <a:p>
            <a:pPr eaLnBrk="0" hangingPunct="0">
              <a:spcBef>
                <a:spcPct val="50000"/>
              </a:spcBef>
              <a:buClr>
                <a:srgbClr val="000099"/>
              </a:buClr>
              <a:buFontTx/>
              <a:buBlip>
                <a:blip r:embed="rId3"/>
              </a:buBlip>
              <a:defRPr/>
            </a:pPr>
            <a:r>
              <a:rPr lang="fr-FR" altLang="fr-FR" b="1" dirty="0">
                <a:solidFill>
                  <a:srgbClr val="000099"/>
                </a:solidFill>
                <a:latin typeface="+mj-lt"/>
                <a:ea typeface="ＭＳ Ｐゴシック" panose="020B0600070205080204" pitchFamily="34" charset="-128"/>
              </a:rPr>
              <a:t>Individuellement /</a:t>
            </a:r>
            <a:r>
              <a:rPr lang="fr-FR" altLang="fr-FR" dirty="0">
                <a:solidFill>
                  <a:srgbClr val="000099"/>
                </a:solidFill>
                <a:latin typeface="+mj-lt"/>
                <a:ea typeface="ＭＳ Ｐゴシック" panose="020B0600070205080204" pitchFamily="34" charset="-128"/>
              </a:rPr>
              <a:t> </a:t>
            </a:r>
            <a:r>
              <a:rPr lang="fr-FR" altLang="fr-FR" b="1" dirty="0">
                <a:solidFill>
                  <a:srgbClr val="000099"/>
                </a:solidFill>
                <a:latin typeface="+mj-lt"/>
                <a:ea typeface="ＭＳ Ｐゴシック" panose="020B0600070205080204" pitchFamily="34" charset="-128"/>
              </a:rPr>
              <a:t>2 cas différents par personne</a:t>
            </a:r>
          </a:p>
          <a:p>
            <a:pPr lvl="1" eaLnBrk="0" hangingPunct="0">
              <a:lnSpc>
                <a:spcPct val="110000"/>
              </a:lnSpc>
              <a:spcBef>
                <a:spcPct val="20000"/>
              </a:spcBef>
              <a:buClr>
                <a:srgbClr val="000099"/>
              </a:buClr>
              <a:defRPr/>
            </a:pPr>
            <a:r>
              <a:rPr lang="fr-FR" altLang="fr-FR" b="1" dirty="0">
                <a:solidFill>
                  <a:srgbClr val="000099"/>
                </a:solidFill>
                <a:latin typeface="+mj-lt"/>
                <a:ea typeface="ＭＳ Ｐゴシック" panose="020B0600070205080204" pitchFamily="34" charset="-128"/>
              </a:rPr>
              <a:t>- Constituer le contenu d’une trousse conseil</a:t>
            </a:r>
          </a:p>
          <a:p>
            <a:pPr lvl="1" eaLnBrk="0" hangingPunct="0">
              <a:lnSpc>
                <a:spcPct val="110000"/>
              </a:lnSpc>
              <a:spcBef>
                <a:spcPct val="20000"/>
              </a:spcBef>
              <a:buClr>
                <a:srgbClr val="000099"/>
              </a:buClr>
              <a:defRPr/>
            </a:pPr>
            <a:r>
              <a:rPr lang="fr-FR" altLang="fr-FR" dirty="0">
                <a:solidFill>
                  <a:srgbClr val="000099"/>
                </a:solidFill>
                <a:latin typeface="+mj-lt"/>
                <a:ea typeface="ＭＳ Ｐゴシック" panose="020B0600070205080204" pitchFamily="34" charset="-128"/>
              </a:rPr>
              <a:t>- Pour chaque médicament : justification, posologie et durée</a:t>
            </a:r>
          </a:p>
        </p:txBody>
      </p:sp>
      <p:sp>
        <p:nvSpPr>
          <p:cNvPr id="27443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3200" b="1" i="1">
                <a:solidFill>
                  <a:srgbClr val="FF0000"/>
                </a:solidFill>
                <a:latin typeface="Lucida Calligraphy" panose="03010101010101010101" pitchFamily="66" charset="0"/>
              </a:rPr>
              <a:t>C’est à vous…</a:t>
            </a:r>
            <a:endParaRPr lang="fr-FR" altLang="fr-FR" sz="3200" b="1" i="1">
              <a:solidFill>
                <a:srgbClr val="FF0000"/>
              </a:solidFill>
              <a:latin typeface="Lucida Calligraphy" panose="03010101010101010101" pitchFamily="66" charset="0"/>
              <a:sym typeface="Wingdings" panose="05000000000000000000" pitchFamily="2" charset="2"/>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3.4. Chirurgie</a:t>
            </a:r>
          </a:p>
        </p:txBody>
      </p:sp>
      <p:sp>
        <p:nvSpPr>
          <p:cNvPr id="274437"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a:solidFill>
                  <a:schemeClr val="bg1"/>
                </a:solidFill>
                <a:latin typeface="Arial Black" panose="020B0A04020102020204" pitchFamily="34" charset="0"/>
              </a:rPr>
              <a:t>10’</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4.8. Chirurgie : Cas n°1</a:t>
            </a:r>
          </a:p>
        </p:txBody>
      </p:sp>
      <p:sp>
        <p:nvSpPr>
          <p:cNvPr id="4" name="Espace réservé du contenu 2"/>
          <p:cNvSpPr txBox="1">
            <a:spLocks/>
          </p:cNvSpPr>
          <p:nvPr/>
        </p:nvSpPr>
        <p:spPr>
          <a:xfrm>
            <a:off x="6960096" y="1708086"/>
            <a:ext cx="4824536" cy="4241194"/>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Conseil</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5" name="Rectangle 2"/>
          <p:cNvSpPr>
            <a:spLocks noChangeArrowheads="1"/>
          </p:cNvSpPr>
          <p:nvPr/>
        </p:nvSpPr>
        <p:spPr bwMode="auto">
          <a:xfrm>
            <a:off x="434642" y="1708086"/>
            <a:ext cx="6237422" cy="3737138"/>
          </a:xfrm>
          <a:prstGeom prst="rect">
            <a:avLst/>
          </a:prstGeom>
          <a:noFill/>
          <a:ln>
            <a:noFill/>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30000"/>
              </a:lnSpc>
              <a:spcBef>
                <a:spcPct val="2000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Mr T se présente à la pharmacie et vous explique qu’il va subir une intervention chirurgicale car sa dernière coloscopie a retrouvé des polypes à enlever.</a:t>
            </a:r>
          </a:p>
          <a:p>
            <a:pPr marL="0" marR="0" lvl="0" indent="0" algn="l" defTabSz="914400" rtl="0" eaLnBrk="1" fontAlgn="base" latinLnBrk="0" hangingPunct="1">
              <a:lnSpc>
                <a:spcPct val="130000"/>
              </a:lnSpc>
              <a:spcBef>
                <a:spcPct val="20000"/>
              </a:spcBef>
              <a:spcAft>
                <a:spcPct val="0"/>
              </a:spcAft>
              <a:buClrTx/>
              <a:buSzTx/>
              <a:buFontTx/>
              <a:buNone/>
              <a:tabLst/>
              <a:defRPr/>
            </a:pPr>
            <a:endPar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30000"/>
              </a:lnSpc>
              <a:spcBef>
                <a:spcPct val="20000"/>
              </a:spcBef>
              <a:spcAft>
                <a:spcPct val="0"/>
              </a:spcAft>
              <a:buClrTx/>
              <a:buSzTx/>
              <a:buFontTx/>
              <a:buNone/>
              <a:tabLst/>
              <a:defRPr/>
            </a:pPr>
            <a:r>
              <a:rPr kumimoji="0" lang="fr-FR" altLang="fr-FR" sz="2000" b="0" i="0" u="sng"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Après interrogatoire </a:t>
            </a: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 il appréhende cette intervention. Il ressent des tremblements, a du mal à rester concentré et décrit des troubles d’endormissement depuis l’annonce de l’opération. </a:t>
            </a:r>
          </a:p>
        </p:txBody>
      </p:sp>
    </p:spTree>
    <p:extLst>
      <p:ext uri="{BB962C8B-B14F-4D97-AF65-F5344CB8AC3E}">
        <p14:creationId xmlns:p14="http://schemas.microsoft.com/office/powerpoint/2010/main" val="21565548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4.8. Chirurgie : Cas n°2</a:t>
            </a:r>
          </a:p>
        </p:txBody>
      </p:sp>
      <p:sp>
        <p:nvSpPr>
          <p:cNvPr id="4" name="Espace réservé du contenu 2"/>
          <p:cNvSpPr txBox="1">
            <a:spLocks/>
          </p:cNvSpPr>
          <p:nvPr/>
        </p:nvSpPr>
        <p:spPr>
          <a:xfrm>
            <a:off x="6763855" y="1708086"/>
            <a:ext cx="4948769"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Conseil</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5" name="Rectangle 2"/>
          <p:cNvSpPr>
            <a:spLocks noChangeArrowheads="1"/>
          </p:cNvSpPr>
          <p:nvPr/>
        </p:nvSpPr>
        <p:spPr bwMode="auto">
          <a:xfrm>
            <a:off x="434642" y="1708086"/>
            <a:ext cx="6237422" cy="4169186"/>
          </a:xfrm>
          <a:prstGeom prst="rect">
            <a:avLst/>
          </a:prstGeom>
          <a:noFill/>
          <a:ln>
            <a:noFill/>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30000"/>
              </a:lnSpc>
              <a:spcBef>
                <a:spcPct val="2000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La maman de Kevin, 10 ans, vient vous voir parce qu’il est hospitalisé depuis 3 jours en chirurgie pédiatrique. Il a été opéré d’une « grosseur » au rein. Elle le trouve fatigué et plein de bleus, et aimerait l’aider à récupérer et à bien cicatriser.</a:t>
            </a:r>
          </a:p>
          <a:p>
            <a:pPr marL="0" marR="0" lvl="0" indent="0" algn="l" defTabSz="914400" rtl="0" eaLnBrk="1" fontAlgn="base" latinLnBrk="0" hangingPunct="1">
              <a:lnSpc>
                <a:spcPct val="130000"/>
              </a:lnSpc>
              <a:spcBef>
                <a:spcPct val="20000"/>
              </a:spcBef>
              <a:spcAft>
                <a:spcPct val="0"/>
              </a:spcAft>
              <a:buClrTx/>
              <a:buSzTx/>
              <a:buFontTx/>
              <a:buNone/>
              <a:tabLst/>
              <a:defRPr/>
            </a:pPr>
            <a:endPar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30000"/>
              </a:lnSpc>
              <a:spcBef>
                <a:spcPct val="20000"/>
              </a:spcBef>
              <a:spcAft>
                <a:spcPct val="0"/>
              </a:spcAft>
              <a:buClrTx/>
              <a:buSzTx/>
              <a:buFontTx/>
              <a:buNone/>
              <a:tabLst/>
              <a:defRPr/>
            </a:pPr>
            <a:r>
              <a:rPr kumimoji="0" lang="fr-FR" altLang="fr-FR" sz="2000" b="0" i="0" u="sng"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Après interrogatoire </a:t>
            </a: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 il ressent des douleurs piquantes au niveau de la cicatrice. Sa fatigue commence à s’améliorer et son appétit reprend.</a:t>
            </a:r>
          </a:p>
        </p:txBody>
      </p:sp>
    </p:spTree>
    <p:extLst>
      <p:ext uri="{BB962C8B-B14F-4D97-AF65-F5344CB8AC3E}">
        <p14:creationId xmlns:p14="http://schemas.microsoft.com/office/powerpoint/2010/main" val="84450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val="17084488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4.8. Chirurgie : Cas n°3</a:t>
            </a:r>
          </a:p>
        </p:txBody>
      </p:sp>
      <p:sp>
        <p:nvSpPr>
          <p:cNvPr id="4" name="Espace réservé du contenu 2"/>
          <p:cNvSpPr txBox="1">
            <a:spLocks/>
          </p:cNvSpPr>
          <p:nvPr/>
        </p:nvSpPr>
        <p:spPr>
          <a:xfrm>
            <a:off x="6816080" y="1708086"/>
            <a:ext cx="5040560" cy="4351338"/>
          </a:xfrm>
          <a:prstGeom prst="rect">
            <a:avLst/>
          </a:prstGeom>
          <a:solidFill>
            <a:srgbClr val="EFF5FB"/>
          </a:solidFill>
          <a:ln w="19050">
            <a:solidFill>
              <a:schemeClr val="accent5">
                <a:lumMod val="40000"/>
                <a:lumOff val="60000"/>
              </a:schemeClr>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FR" sz="20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Conseil</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
        <p:nvSpPr>
          <p:cNvPr id="5" name="Rectangle 2"/>
          <p:cNvSpPr>
            <a:spLocks noChangeArrowheads="1"/>
          </p:cNvSpPr>
          <p:nvPr/>
        </p:nvSpPr>
        <p:spPr bwMode="auto">
          <a:xfrm>
            <a:off x="434642" y="1708086"/>
            <a:ext cx="6237422" cy="4169186"/>
          </a:xfrm>
          <a:prstGeom prst="rect">
            <a:avLst/>
          </a:prstGeom>
          <a:noFill/>
          <a:ln>
            <a:noFill/>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562100" indent="-228600">
              <a:spcBef>
                <a:spcPct val="20000"/>
              </a:spcBef>
              <a:buChar char="–"/>
              <a:defRPr sz="2000">
                <a:solidFill>
                  <a:schemeClr val="tx1"/>
                </a:solidFill>
                <a:latin typeface="Arial" panose="020B0604020202020204" pitchFamily="34" charset="0"/>
              </a:defRPr>
            </a:lvl4pPr>
            <a:lvl5pPr marL="1981200" indent="-228600">
              <a:spcBef>
                <a:spcPct val="20000"/>
              </a:spcBef>
              <a:buChar char="»"/>
              <a:defRPr sz="2000">
                <a:solidFill>
                  <a:schemeClr val="tx1"/>
                </a:solidFill>
                <a:latin typeface="Arial" panose="020B0604020202020204" pitchFamily="34" charset="0"/>
              </a:defRPr>
            </a:lvl5pPr>
            <a:lvl6pPr marL="2438400" indent="-228600" fontAlgn="base">
              <a:spcBef>
                <a:spcPct val="20000"/>
              </a:spcBef>
              <a:spcAft>
                <a:spcPct val="0"/>
              </a:spcAft>
              <a:buChar char="»"/>
              <a:defRPr sz="2000">
                <a:solidFill>
                  <a:schemeClr val="tx1"/>
                </a:solidFill>
                <a:latin typeface="Arial" panose="020B0604020202020204" pitchFamily="34" charset="0"/>
              </a:defRPr>
            </a:lvl6pPr>
            <a:lvl7pPr marL="2895600" indent="-228600" fontAlgn="base">
              <a:spcBef>
                <a:spcPct val="20000"/>
              </a:spcBef>
              <a:spcAft>
                <a:spcPct val="0"/>
              </a:spcAft>
              <a:buChar char="»"/>
              <a:defRPr sz="2000">
                <a:solidFill>
                  <a:schemeClr val="tx1"/>
                </a:solidFill>
                <a:latin typeface="Arial" panose="020B0604020202020204" pitchFamily="34" charset="0"/>
              </a:defRPr>
            </a:lvl7pPr>
            <a:lvl8pPr marL="3352800" indent="-228600" fontAlgn="base">
              <a:spcBef>
                <a:spcPct val="20000"/>
              </a:spcBef>
              <a:spcAft>
                <a:spcPct val="0"/>
              </a:spcAft>
              <a:buChar char="»"/>
              <a:defRPr sz="2000">
                <a:solidFill>
                  <a:schemeClr val="tx1"/>
                </a:solidFill>
                <a:latin typeface="Arial" panose="020B0604020202020204" pitchFamily="34" charset="0"/>
              </a:defRPr>
            </a:lvl8pPr>
            <a:lvl9pPr marL="3810000" indent="-228600" fontAlgn="base">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30000"/>
              </a:lnSpc>
              <a:spcBef>
                <a:spcPct val="2000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Mr Y. revient vous voir pour sa femme. Vous l’avez accompagnée avant sa biopsie du sein qu’elle appréhendait. </a:t>
            </a:r>
          </a:p>
          <a:p>
            <a:pPr marL="0" marR="0" lvl="0" indent="0" algn="l" defTabSz="914400" rtl="0" eaLnBrk="1" fontAlgn="base" latinLnBrk="0" hangingPunct="1">
              <a:lnSpc>
                <a:spcPct val="130000"/>
              </a:lnSpc>
              <a:spcBef>
                <a:spcPct val="20000"/>
              </a:spcBef>
              <a:spcAft>
                <a:spcPct val="0"/>
              </a:spcAft>
              <a:buClrTx/>
              <a:buSzTx/>
              <a:buFontTx/>
              <a:buNone/>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Il vous annonce que les résultats nécessitent une intervention chirurgicale. </a:t>
            </a:r>
          </a:p>
          <a:p>
            <a:pPr marL="0" marR="0" lvl="0" indent="0" algn="l" defTabSz="914400" rtl="0" eaLnBrk="1" fontAlgn="base" latinLnBrk="0" hangingPunct="1">
              <a:lnSpc>
                <a:spcPct val="130000"/>
              </a:lnSpc>
              <a:spcBef>
                <a:spcPct val="20000"/>
              </a:spcBef>
              <a:spcAft>
                <a:spcPct val="0"/>
              </a:spcAft>
              <a:buClrTx/>
              <a:buSzTx/>
              <a:buFontTx/>
              <a:buNone/>
              <a:tabLst/>
              <a:defRPr/>
            </a:pPr>
            <a:endPar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30000"/>
              </a:lnSpc>
              <a:spcBef>
                <a:spcPct val="20000"/>
              </a:spcBef>
              <a:spcAft>
                <a:spcPct val="0"/>
              </a:spcAft>
              <a:buClrTx/>
              <a:buSzTx/>
              <a:buFontTx/>
              <a:buNone/>
              <a:tabLst/>
              <a:defRPr/>
            </a:pPr>
            <a:r>
              <a:rPr kumimoji="0" lang="fr-FR" altLang="fr-FR" sz="2000" b="0" i="0" u="sng"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Après interrogatoire </a:t>
            </a: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 ils ont RDV avec le chirurgien la semaine prochaine. Elle est abattue</a:t>
            </a:r>
          </a:p>
        </p:txBody>
      </p:sp>
    </p:spTree>
    <p:extLst>
      <p:ext uri="{BB962C8B-B14F-4D97-AF65-F5344CB8AC3E}">
        <p14:creationId xmlns:p14="http://schemas.microsoft.com/office/powerpoint/2010/main" val="15976077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656138" y="5322888"/>
            <a:ext cx="2952750" cy="1008062"/>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20000"/>
              </a:spcBef>
              <a:defRPr/>
            </a:pPr>
            <a:r>
              <a:rPr lang="fr-FR" altLang="fr-FR" b="1" dirty="0" err="1">
                <a:solidFill>
                  <a:srgbClr val="000099"/>
                </a:solidFill>
                <a:latin typeface="+mj-lt"/>
                <a:ea typeface="ＭＳ Ｐゴシック" panose="020B0600070205080204" pitchFamily="34" charset="-128"/>
              </a:rPr>
              <a:t>Phosphorus</a:t>
            </a:r>
            <a:r>
              <a:rPr lang="fr-FR" altLang="fr-FR" b="1" dirty="0">
                <a:solidFill>
                  <a:srgbClr val="000099"/>
                </a:solidFill>
                <a:latin typeface="+mj-lt"/>
                <a:ea typeface="ＭＳ Ｐゴシック" panose="020B0600070205080204" pitchFamily="34" charset="-128"/>
              </a:rPr>
              <a:t> 15 CH</a:t>
            </a:r>
          </a:p>
          <a:p>
            <a:pPr algn="ctr" eaLnBrk="0" hangingPunct="0">
              <a:spcBef>
                <a:spcPct val="20000"/>
              </a:spcBef>
              <a:defRPr/>
            </a:pPr>
            <a:r>
              <a:rPr lang="fr-FR" altLang="fr-FR" sz="1600" dirty="0">
                <a:solidFill>
                  <a:srgbClr val="000099"/>
                </a:solidFill>
                <a:latin typeface="+mj-lt"/>
                <a:ea typeface="ＭＳ Ｐゴシック" panose="020B0600070205080204" pitchFamily="34" charset="-128"/>
              </a:rPr>
              <a:t>1 dose la veille de l’intervention</a:t>
            </a:r>
          </a:p>
        </p:txBody>
      </p:sp>
      <p:grpSp>
        <p:nvGrpSpPr>
          <p:cNvPr id="340996" name="Group 40"/>
          <p:cNvGrpSpPr>
            <a:grpSpLocks/>
          </p:cNvGrpSpPr>
          <p:nvPr/>
        </p:nvGrpSpPr>
        <p:grpSpPr bwMode="auto">
          <a:xfrm>
            <a:off x="5916613" y="2565400"/>
            <a:ext cx="415925" cy="431800"/>
            <a:chOff x="1584" y="2688"/>
            <a:chExt cx="166" cy="144"/>
          </a:xfrm>
          <a:solidFill>
            <a:srgbClr val="95C41D"/>
          </a:solidFill>
        </p:grpSpPr>
        <p:sp>
          <p:nvSpPr>
            <p:cNvPr id="340997"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grpFill/>
            <a:ln>
              <a:noFill/>
            </a:ln>
          </p:spPr>
          <p:txBody>
            <a:bodyPr/>
            <a:lstStyle/>
            <a:p>
              <a:pPr>
                <a:defRPr/>
              </a:pPr>
              <a:endParaRPr lang="fr-FR">
                <a:latin typeface="+mj-lt"/>
              </a:endParaRPr>
            </a:p>
          </p:txBody>
        </p:sp>
        <p:sp>
          <p:nvSpPr>
            <p:cNvPr id="340998"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grpFill/>
            <a:ln>
              <a:noFill/>
            </a:ln>
          </p:spPr>
          <p:txBody>
            <a:bodyPr/>
            <a:lstStyle/>
            <a:p>
              <a:pPr>
                <a:defRPr/>
              </a:pPr>
              <a:endParaRPr lang="fr-FR">
                <a:latin typeface="+mj-lt"/>
              </a:endParaRPr>
            </a:p>
          </p:txBody>
        </p:sp>
      </p:grpSp>
      <p:sp>
        <p:nvSpPr>
          <p:cNvPr id="340999" name="Text Box 38"/>
          <p:cNvSpPr txBox="1">
            <a:spLocks noChangeArrowheads="1"/>
          </p:cNvSpPr>
          <p:nvPr/>
        </p:nvSpPr>
        <p:spPr bwMode="auto">
          <a:xfrm>
            <a:off x="3503613" y="4930775"/>
            <a:ext cx="5202237" cy="336550"/>
          </a:xfrm>
          <a:prstGeom prst="rect">
            <a:avLst/>
          </a:prstGeom>
          <a:noFill/>
          <a:ln>
            <a:noFill/>
          </a:ln>
        </p:spPr>
        <p:txBody>
          <a:bodyPr>
            <a:spAutoFit/>
          </a:bodyPr>
          <a:lstStyle>
            <a:lvl1pPr>
              <a:tabLst>
                <a:tab pos="7124700" algn="r"/>
              </a:tabLst>
              <a:defRPr>
                <a:solidFill>
                  <a:schemeClr val="tx1"/>
                </a:solidFill>
                <a:latin typeface="Arial" panose="020B0604020202020204" pitchFamily="34" charset="0"/>
                <a:cs typeface="Arial" panose="020B0604020202020204" pitchFamily="34" charset="0"/>
              </a:defRPr>
            </a:lvl1pPr>
            <a:lvl2pPr marL="742950" indent="-285750">
              <a:tabLst>
                <a:tab pos="7124700" algn="r"/>
              </a:tabLst>
              <a:defRPr>
                <a:solidFill>
                  <a:schemeClr val="tx1"/>
                </a:solidFill>
                <a:latin typeface="Arial" panose="020B0604020202020204" pitchFamily="34" charset="0"/>
                <a:cs typeface="Arial" panose="020B0604020202020204" pitchFamily="34" charset="0"/>
              </a:defRPr>
            </a:lvl2pPr>
            <a:lvl3pPr marL="1143000" indent="-228600">
              <a:tabLst>
                <a:tab pos="7124700" algn="r"/>
              </a:tabLst>
              <a:defRPr>
                <a:solidFill>
                  <a:schemeClr val="tx1"/>
                </a:solidFill>
                <a:latin typeface="Arial" panose="020B0604020202020204" pitchFamily="34" charset="0"/>
                <a:cs typeface="Arial" panose="020B0604020202020204" pitchFamily="34" charset="0"/>
              </a:defRPr>
            </a:lvl3pPr>
            <a:lvl4pPr marL="1600200" indent="-228600">
              <a:tabLst>
                <a:tab pos="7124700" algn="r"/>
              </a:tabLst>
              <a:defRPr>
                <a:solidFill>
                  <a:schemeClr val="tx1"/>
                </a:solidFill>
                <a:latin typeface="Arial" panose="020B0604020202020204" pitchFamily="34" charset="0"/>
                <a:cs typeface="Arial" panose="020B0604020202020204" pitchFamily="34" charset="0"/>
              </a:defRPr>
            </a:lvl4pPr>
            <a:lvl5pPr marL="2057400" indent="-228600">
              <a:tabLst>
                <a:tab pos="7124700" algn="r"/>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7124700" algn="r"/>
              </a:tabLst>
              <a:defRPr>
                <a:solidFill>
                  <a:schemeClr val="tx1"/>
                </a:solidFill>
                <a:latin typeface="Arial" panose="020B0604020202020204" pitchFamily="34" charset="0"/>
                <a:cs typeface="Arial" panose="020B0604020202020204" pitchFamily="34" charset="0"/>
              </a:defRPr>
            </a:lvl9pPr>
          </a:lstStyle>
          <a:p>
            <a:pPr algn="ctr" eaLnBrk="0" hangingPunct="0">
              <a:buClr>
                <a:srgbClr val="007A00"/>
              </a:buClr>
              <a:defRPr/>
            </a:pPr>
            <a:r>
              <a:rPr lang="fr-FR" altLang="fr-FR" sz="1600" b="1" dirty="0">
                <a:solidFill>
                  <a:srgbClr val="000099"/>
                </a:solidFill>
                <a:latin typeface="+mj-lt"/>
                <a:ea typeface="ＭＳ Ｐゴシック" panose="020B0600070205080204" pitchFamily="34" charset="-128"/>
              </a:rPr>
              <a:t>Prévention des hémorragies chirurgicales</a:t>
            </a:r>
          </a:p>
        </p:txBody>
      </p:sp>
      <p:sp>
        <p:nvSpPr>
          <p:cNvPr id="4" name="Rectangle 4"/>
          <p:cNvSpPr>
            <a:spLocks noChangeArrowheads="1"/>
          </p:cNvSpPr>
          <p:nvPr/>
        </p:nvSpPr>
        <p:spPr bwMode="auto">
          <a:xfrm>
            <a:off x="3619500" y="1628775"/>
            <a:ext cx="4968875" cy="735013"/>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20000"/>
              </a:spcBef>
              <a:defRPr/>
            </a:pPr>
            <a:r>
              <a:rPr lang="fr-FR" altLang="fr-FR" b="1" dirty="0">
                <a:solidFill>
                  <a:srgbClr val="000099"/>
                </a:solidFill>
                <a:latin typeface="+mj-lt"/>
              </a:rPr>
              <a:t>Arnica </a:t>
            </a:r>
            <a:r>
              <a:rPr lang="fr-FR" altLang="fr-FR" b="1" dirty="0" err="1">
                <a:solidFill>
                  <a:srgbClr val="000099"/>
                </a:solidFill>
                <a:latin typeface="+mj-lt"/>
              </a:rPr>
              <a:t>montana</a:t>
            </a:r>
            <a:r>
              <a:rPr lang="fr-FR" altLang="fr-FR" b="1" dirty="0">
                <a:solidFill>
                  <a:srgbClr val="000099"/>
                </a:solidFill>
                <a:latin typeface="+mj-lt"/>
              </a:rPr>
              <a:t>  9 CH</a:t>
            </a:r>
            <a:r>
              <a:rPr lang="fr-FR" altLang="fr-FR" dirty="0">
                <a:latin typeface="+mj-lt"/>
              </a:rPr>
              <a:t> </a:t>
            </a:r>
          </a:p>
          <a:p>
            <a:pPr algn="ctr" eaLnBrk="0" hangingPunct="0">
              <a:spcBef>
                <a:spcPct val="20000"/>
              </a:spcBef>
              <a:defRPr/>
            </a:pPr>
            <a:r>
              <a:rPr lang="fr-FR" altLang="fr-FR" sz="1600" dirty="0">
                <a:solidFill>
                  <a:srgbClr val="000099"/>
                </a:solidFill>
                <a:latin typeface="+mj-lt"/>
              </a:rPr>
              <a:t>1 dose la veille de l’intervention</a:t>
            </a:r>
            <a:endParaRPr lang="fr-FR" altLang="fr-FR" sz="1600" dirty="0">
              <a:solidFill>
                <a:srgbClr val="000099"/>
              </a:solidFill>
              <a:latin typeface="+mj-lt"/>
              <a:ea typeface="ＭＳ Ｐゴシック" panose="020B0600070205080204" pitchFamily="34" charset="-128"/>
            </a:endParaRPr>
          </a:p>
        </p:txBody>
      </p:sp>
      <p:grpSp>
        <p:nvGrpSpPr>
          <p:cNvPr id="341001" name="Group 40"/>
          <p:cNvGrpSpPr>
            <a:grpSpLocks/>
          </p:cNvGrpSpPr>
          <p:nvPr/>
        </p:nvGrpSpPr>
        <p:grpSpPr bwMode="auto">
          <a:xfrm>
            <a:off x="5922963" y="4437063"/>
            <a:ext cx="415925" cy="431800"/>
            <a:chOff x="1584" y="2688"/>
            <a:chExt cx="166" cy="144"/>
          </a:xfrm>
          <a:solidFill>
            <a:srgbClr val="95C41D"/>
          </a:solidFill>
        </p:grpSpPr>
        <p:sp>
          <p:nvSpPr>
            <p:cNvPr id="341002"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grpFill/>
            <a:ln>
              <a:noFill/>
            </a:ln>
          </p:spPr>
          <p:txBody>
            <a:bodyPr/>
            <a:lstStyle/>
            <a:p>
              <a:pPr>
                <a:defRPr/>
              </a:pPr>
              <a:endParaRPr lang="fr-FR">
                <a:latin typeface="+mj-lt"/>
              </a:endParaRPr>
            </a:p>
          </p:txBody>
        </p:sp>
        <p:sp>
          <p:nvSpPr>
            <p:cNvPr id="341003"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grpFill/>
            <a:ln>
              <a:noFill/>
            </a:ln>
          </p:spPr>
          <p:txBody>
            <a:bodyPr/>
            <a:lstStyle/>
            <a:p>
              <a:pPr>
                <a:defRPr/>
              </a:pPr>
              <a:endParaRPr lang="fr-FR">
                <a:latin typeface="+mj-lt"/>
              </a:endParaRPr>
            </a:p>
          </p:txBody>
        </p:sp>
      </p:grpSp>
      <p:sp>
        <p:nvSpPr>
          <p:cNvPr id="5" name="Rectangle à coins arrondis 4"/>
          <p:cNvSpPr>
            <a:spLocks noChangeArrowheads="1"/>
          </p:cNvSpPr>
          <p:nvPr/>
        </p:nvSpPr>
        <p:spPr bwMode="auto">
          <a:xfrm>
            <a:off x="4440238" y="3213100"/>
            <a:ext cx="3311525" cy="1062038"/>
          </a:xfrm>
          <a:prstGeom prst="roundRect">
            <a:avLst/>
          </a:prstGeom>
          <a:noFill/>
          <a:ln w="9525">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20000"/>
              </a:spcBef>
              <a:defRPr/>
            </a:pPr>
            <a:r>
              <a:rPr lang="fr-FR" altLang="fr-FR" b="1" dirty="0">
                <a:solidFill>
                  <a:srgbClr val="000099"/>
                </a:solidFill>
                <a:latin typeface="+mj-lt"/>
              </a:rPr>
              <a:t>Médicament d’anxiété</a:t>
            </a:r>
            <a:r>
              <a:rPr lang="fr-FR" altLang="fr-FR" dirty="0">
                <a:solidFill>
                  <a:srgbClr val="000099"/>
                </a:solidFill>
                <a:latin typeface="+mj-lt"/>
              </a:rPr>
              <a:t> </a:t>
            </a:r>
          </a:p>
          <a:p>
            <a:pPr algn="ctr" eaLnBrk="0" hangingPunct="0">
              <a:spcBef>
                <a:spcPct val="20000"/>
              </a:spcBef>
              <a:defRPr/>
            </a:pPr>
            <a:r>
              <a:rPr lang="fr-FR" altLang="fr-FR" sz="1600" dirty="0">
                <a:solidFill>
                  <a:srgbClr val="000099"/>
                </a:solidFill>
                <a:latin typeface="+mj-lt"/>
                <a:ea typeface="ＭＳ Ｐゴシック" panose="020B0600070205080204" pitchFamily="34" charset="-128"/>
              </a:rPr>
              <a:t>5 granules matin et soir </a:t>
            </a:r>
          </a:p>
          <a:p>
            <a:pPr algn="ctr" eaLnBrk="0" hangingPunct="0">
              <a:spcBef>
                <a:spcPct val="20000"/>
              </a:spcBef>
              <a:defRPr/>
            </a:pPr>
            <a:r>
              <a:rPr lang="fr-FR" altLang="fr-FR" sz="1600" dirty="0">
                <a:solidFill>
                  <a:srgbClr val="000099"/>
                </a:solidFill>
                <a:latin typeface="+mj-lt"/>
                <a:ea typeface="ＭＳ Ｐゴシック" panose="020B0600070205080204" pitchFamily="34" charset="-128"/>
              </a:rPr>
              <a:t>la semaine avant l’intervention</a:t>
            </a:r>
          </a:p>
        </p:txBody>
      </p:sp>
      <p:sp>
        <p:nvSpPr>
          <p:cNvPr id="14" name="ZoneTexte 13"/>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3.4. Chirurgie</a:t>
            </a:r>
          </a:p>
        </p:txBody>
      </p:sp>
      <p:sp>
        <p:nvSpPr>
          <p:cNvPr id="15" name="Rectangle 11"/>
          <p:cNvSpPr>
            <a:spLocks noChangeArrowheads="1"/>
          </p:cNvSpPr>
          <p:nvPr/>
        </p:nvSpPr>
        <p:spPr bwMode="auto">
          <a:xfrm>
            <a:off x="2397125" y="1011139"/>
            <a:ext cx="2259013" cy="401637"/>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a:t>
            </a:r>
            <a:r>
              <a:rPr lang="fr-FR" altLang="fr-FR" sz="2000" b="1" dirty="0" err="1">
                <a:solidFill>
                  <a:srgbClr val="95C41D"/>
                </a:solidFill>
                <a:latin typeface="+mj-lt"/>
                <a:ea typeface="ＭＳ Ｐゴシック" panose="020B0600070205080204" pitchFamily="34" charset="-128"/>
              </a:rPr>
              <a:t>Pré-opératoire</a:t>
            </a:r>
            <a:endParaRPr lang="fr-FR" altLang="fr-FR" sz="2000" b="1" dirty="0">
              <a:solidFill>
                <a:srgbClr val="95C41D"/>
              </a:solidFill>
              <a:latin typeface="+mj-lt"/>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40996"/>
                                        </p:tgtEl>
                                        <p:attrNameLst>
                                          <p:attrName>style.visibility</p:attrName>
                                        </p:attrNameLst>
                                      </p:cBhvr>
                                      <p:to>
                                        <p:strVal val="visible"/>
                                      </p:to>
                                    </p:set>
                                    <p:animEffect transition="in" filter="fade">
                                      <p:cBhvr>
                                        <p:cTn id="11" dur="500"/>
                                        <p:tgtEl>
                                          <p:spTgt spid="34099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41001"/>
                                        </p:tgtEl>
                                        <p:attrNameLst>
                                          <p:attrName>style.visibility</p:attrName>
                                        </p:attrNameLst>
                                      </p:cBhvr>
                                      <p:to>
                                        <p:strVal val="visible"/>
                                      </p:to>
                                    </p:set>
                                    <p:animEffect transition="in" filter="fade">
                                      <p:cBhvr>
                                        <p:cTn id="18" dur="500"/>
                                        <p:tgtEl>
                                          <p:spTgt spid="34100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0999"/>
                                        </p:tgtEl>
                                        <p:attrNameLst>
                                          <p:attrName>style.visibility</p:attrName>
                                        </p:attrNameLst>
                                      </p:cBhvr>
                                      <p:to>
                                        <p:strVal val="visible"/>
                                      </p:to>
                                    </p:set>
                                    <p:animEffect transition="in" filter="fade">
                                      <p:cBhvr>
                                        <p:cTn id="21" dur="500"/>
                                        <p:tgtEl>
                                          <p:spTgt spid="34099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0999" grpId="0"/>
      <p:bldP spid="4"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5" name="Group 40"/>
          <p:cNvGrpSpPr>
            <a:grpSpLocks/>
          </p:cNvGrpSpPr>
          <p:nvPr/>
        </p:nvGrpSpPr>
        <p:grpSpPr bwMode="auto">
          <a:xfrm>
            <a:off x="5922963" y="3284538"/>
            <a:ext cx="415925" cy="431800"/>
            <a:chOff x="1584" y="2688"/>
            <a:chExt cx="166" cy="144"/>
          </a:xfrm>
          <a:solidFill>
            <a:srgbClr val="95C41D"/>
          </a:solidFill>
        </p:grpSpPr>
        <p:sp>
          <p:nvSpPr>
            <p:cNvPr id="278548"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mj-lt"/>
              </a:endParaRPr>
            </a:p>
          </p:txBody>
        </p:sp>
        <p:sp>
          <p:nvSpPr>
            <p:cNvPr id="278549"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mj-lt"/>
              </a:endParaRPr>
            </a:p>
          </p:txBody>
        </p:sp>
      </p:grpSp>
      <p:sp>
        <p:nvSpPr>
          <p:cNvPr id="81928" name="Text Box 38"/>
          <p:cNvSpPr>
            <a:spLocks noChangeArrowheads="1"/>
          </p:cNvSpPr>
          <p:nvPr/>
        </p:nvSpPr>
        <p:spPr bwMode="auto">
          <a:xfrm>
            <a:off x="3965575" y="5718175"/>
            <a:ext cx="4249738" cy="735013"/>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tabLst>
                <a:tab pos="7124700" algn="r"/>
              </a:tabLst>
              <a:defRPr>
                <a:solidFill>
                  <a:schemeClr val="tx1"/>
                </a:solidFill>
                <a:latin typeface="Tahoma" panose="020B0604030504040204" pitchFamily="34" charset="0"/>
                <a:cs typeface="Arial" panose="020B0604020202020204" pitchFamily="34" charset="0"/>
              </a:defRPr>
            </a:lvl1pPr>
            <a:lvl2pPr marL="742950" indent="-285750">
              <a:tabLst>
                <a:tab pos="7124700" algn="r"/>
              </a:tabLst>
              <a:defRPr>
                <a:solidFill>
                  <a:schemeClr val="tx1"/>
                </a:solidFill>
                <a:latin typeface="Tahoma" panose="020B0604030504040204" pitchFamily="34" charset="0"/>
                <a:cs typeface="Arial" panose="020B0604020202020204" pitchFamily="34" charset="0"/>
              </a:defRPr>
            </a:lvl2pPr>
            <a:lvl3pPr marL="1143000" indent="-228600">
              <a:tabLst>
                <a:tab pos="7124700" algn="r"/>
              </a:tabLst>
              <a:defRPr>
                <a:solidFill>
                  <a:schemeClr val="tx1"/>
                </a:solidFill>
                <a:latin typeface="Tahoma" panose="020B0604030504040204" pitchFamily="34" charset="0"/>
                <a:cs typeface="Arial" panose="020B0604020202020204" pitchFamily="34" charset="0"/>
              </a:defRPr>
            </a:lvl3pPr>
            <a:lvl4pPr marL="1600200" indent="-228600">
              <a:tabLst>
                <a:tab pos="7124700" algn="r"/>
              </a:tabLst>
              <a:defRPr>
                <a:solidFill>
                  <a:schemeClr val="tx1"/>
                </a:solidFill>
                <a:latin typeface="Tahoma" panose="020B0604030504040204" pitchFamily="34" charset="0"/>
                <a:cs typeface="Arial" panose="020B0604020202020204" pitchFamily="34" charset="0"/>
              </a:defRPr>
            </a:lvl4pPr>
            <a:lvl5pPr marL="2057400" indent="-228600">
              <a:tabLst>
                <a:tab pos="7124700" algn="r"/>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7124700" algn="r"/>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7124700" algn="r"/>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7124700" algn="r"/>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7124700" algn="r"/>
              </a:tabLst>
              <a:defRPr>
                <a:solidFill>
                  <a:schemeClr val="tx1"/>
                </a:solidFill>
                <a:latin typeface="Tahoma" panose="020B0604030504040204" pitchFamily="34" charset="0"/>
                <a:cs typeface="Arial" panose="020B0604020202020204" pitchFamily="34" charset="0"/>
              </a:defRPr>
            </a:lvl9pPr>
          </a:lstStyle>
          <a:p>
            <a:pPr algn="ctr" eaLnBrk="0" hangingPunct="0">
              <a:spcBef>
                <a:spcPct val="20000"/>
              </a:spcBef>
              <a:buClr>
                <a:srgbClr val="007A00"/>
              </a:buClr>
            </a:pPr>
            <a:r>
              <a:rPr lang="fr-FR" altLang="fr-FR" b="1" dirty="0" err="1">
                <a:solidFill>
                  <a:srgbClr val="000099"/>
                </a:solidFill>
                <a:latin typeface="+mj-lt"/>
              </a:rPr>
              <a:t>Staphysagria</a:t>
            </a:r>
            <a:r>
              <a:rPr lang="fr-FR" altLang="fr-FR" b="1" dirty="0">
                <a:solidFill>
                  <a:srgbClr val="000099"/>
                </a:solidFill>
                <a:latin typeface="+mj-lt"/>
              </a:rPr>
              <a:t> 9 CH</a:t>
            </a:r>
          </a:p>
          <a:p>
            <a:pPr algn="ctr" eaLnBrk="0" hangingPunct="0">
              <a:spcBef>
                <a:spcPct val="20000"/>
              </a:spcBef>
              <a:buClr>
                <a:srgbClr val="007A00"/>
              </a:buClr>
            </a:pPr>
            <a:r>
              <a:rPr lang="fr-FR" altLang="fr-FR" sz="1600" dirty="0">
                <a:solidFill>
                  <a:srgbClr val="000099"/>
                </a:solidFill>
                <a:latin typeface="+mj-lt"/>
              </a:rPr>
              <a:t>5 granules matin et soir jusqu’à cicatrisation</a:t>
            </a:r>
          </a:p>
        </p:txBody>
      </p:sp>
      <p:sp>
        <p:nvSpPr>
          <p:cNvPr id="3" name="Rectangle 4"/>
          <p:cNvSpPr>
            <a:spLocks noChangeArrowheads="1"/>
          </p:cNvSpPr>
          <p:nvPr/>
        </p:nvSpPr>
        <p:spPr bwMode="auto">
          <a:xfrm>
            <a:off x="3835400" y="4021138"/>
            <a:ext cx="4492625" cy="776287"/>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0" hangingPunct="0">
              <a:spcBef>
                <a:spcPct val="20000"/>
              </a:spcBef>
            </a:pPr>
            <a:r>
              <a:rPr lang="fr-FR" altLang="fr-FR" b="1" dirty="0" err="1">
                <a:solidFill>
                  <a:srgbClr val="000099"/>
                </a:solidFill>
                <a:latin typeface="+mj-lt"/>
              </a:rPr>
              <a:t>Hypericum</a:t>
            </a:r>
            <a:r>
              <a:rPr lang="fr-FR" altLang="fr-FR" b="1" dirty="0">
                <a:solidFill>
                  <a:srgbClr val="000099"/>
                </a:solidFill>
                <a:latin typeface="+mj-lt"/>
              </a:rPr>
              <a:t> </a:t>
            </a:r>
            <a:r>
              <a:rPr lang="fr-FR" altLang="fr-FR" b="1" dirty="0" err="1">
                <a:solidFill>
                  <a:srgbClr val="000099"/>
                </a:solidFill>
                <a:latin typeface="+mj-lt"/>
              </a:rPr>
              <a:t>perforatum</a:t>
            </a:r>
            <a:r>
              <a:rPr lang="fr-FR" altLang="fr-FR" b="1" dirty="0">
                <a:solidFill>
                  <a:srgbClr val="000099"/>
                </a:solidFill>
                <a:latin typeface="+mj-lt"/>
              </a:rPr>
              <a:t> 15 CH </a:t>
            </a:r>
          </a:p>
          <a:p>
            <a:pPr algn="ctr" eaLnBrk="0" hangingPunct="0">
              <a:spcBef>
                <a:spcPct val="20000"/>
              </a:spcBef>
            </a:pPr>
            <a:r>
              <a:rPr lang="fr-FR" altLang="fr-FR" sz="1600" dirty="0">
                <a:solidFill>
                  <a:srgbClr val="000099"/>
                </a:solidFill>
                <a:latin typeface="+mj-lt"/>
              </a:rPr>
              <a:t>5 granules de chaque toutes les heures - ESA</a:t>
            </a:r>
            <a:r>
              <a:rPr lang="fr-FR" altLang="fr-FR" dirty="0">
                <a:solidFill>
                  <a:schemeClr val="accent2"/>
                </a:solidFill>
                <a:latin typeface="+mj-lt"/>
              </a:rPr>
              <a:t> </a:t>
            </a:r>
            <a:endParaRPr lang="fr-FR" altLang="fr-FR" b="1" dirty="0">
              <a:solidFill>
                <a:schemeClr val="accent2"/>
              </a:solidFill>
              <a:latin typeface="+mj-lt"/>
            </a:endParaRPr>
          </a:p>
        </p:txBody>
      </p:sp>
      <p:grpSp>
        <p:nvGrpSpPr>
          <p:cNvPr id="81931" name="Group 40"/>
          <p:cNvGrpSpPr>
            <a:grpSpLocks/>
          </p:cNvGrpSpPr>
          <p:nvPr/>
        </p:nvGrpSpPr>
        <p:grpSpPr bwMode="auto">
          <a:xfrm>
            <a:off x="5894388" y="4941888"/>
            <a:ext cx="415925" cy="431800"/>
            <a:chOff x="1584" y="2688"/>
            <a:chExt cx="166" cy="144"/>
          </a:xfrm>
          <a:solidFill>
            <a:srgbClr val="95C41D"/>
          </a:solidFill>
        </p:grpSpPr>
        <p:sp>
          <p:nvSpPr>
            <p:cNvPr id="278546"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mj-lt"/>
              </a:endParaRPr>
            </a:p>
          </p:txBody>
        </p:sp>
        <p:sp>
          <p:nvSpPr>
            <p:cNvPr id="278547"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mj-lt"/>
              </a:endParaRPr>
            </a:p>
          </p:txBody>
        </p:sp>
      </p:grpSp>
      <p:sp>
        <p:nvSpPr>
          <p:cNvPr id="81938" name="Rectangle 18"/>
          <p:cNvSpPr>
            <a:spLocks noChangeArrowheads="1"/>
          </p:cNvSpPr>
          <p:nvPr/>
        </p:nvSpPr>
        <p:spPr bwMode="auto">
          <a:xfrm>
            <a:off x="3790950" y="1358900"/>
            <a:ext cx="4572000" cy="1062038"/>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spcBef>
                <a:spcPct val="20000"/>
              </a:spcBef>
            </a:pPr>
            <a:r>
              <a:rPr lang="fr-FR" altLang="fr-FR" b="1" dirty="0">
                <a:solidFill>
                  <a:srgbClr val="000099"/>
                </a:solidFill>
                <a:latin typeface="+mj-lt"/>
              </a:rPr>
              <a:t>Apis mellifica 15 CH</a:t>
            </a:r>
          </a:p>
          <a:p>
            <a:pPr algn="ctr">
              <a:spcBef>
                <a:spcPct val="20000"/>
              </a:spcBef>
            </a:pPr>
            <a:r>
              <a:rPr lang="fr-FR" altLang="fr-FR" sz="1600" dirty="0">
                <a:solidFill>
                  <a:srgbClr val="000099"/>
                </a:solidFill>
                <a:latin typeface="+mj-lt"/>
              </a:rPr>
              <a:t>1 dose dès que possible au réveil</a:t>
            </a:r>
          </a:p>
          <a:p>
            <a:pPr algn="ctr">
              <a:spcBef>
                <a:spcPct val="20000"/>
              </a:spcBef>
            </a:pPr>
            <a:r>
              <a:rPr lang="fr-FR" altLang="fr-FR" sz="1600" dirty="0">
                <a:solidFill>
                  <a:srgbClr val="000099"/>
                </a:solidFill>
                <a:latin typeface="+mj-lt"/>
              </a:rPr>
              <a:t>Puis 5 granules toutes les heures- ESA</a:t>
            </a:r>
          </a:p>
        </p:txBody>
      </p:sp>
      <p:grpSp>
        <p:nvGrpSpPr>
          <p:cNvPr id="81939" name="Group 40"/>
          <p:cNvGrpSpPr>
            <a:grpSpLocks/>
          </p:cNvGrpSpPr>
          <p:nvPr/>
        </p:nvGrpSpPr>
        <p:grpSpPr bwMode="auto">
          <a:xfrm>
            <a:off x="5908675" y="2492375"/>
            <a:ext cx="415925" cy="431800"/>
            <a:chOff x="1584" y="2688"/>
            <a:chExt cx="166" cy="144"/>
          </a:xfrm>
          <a:solidFill>
            <a:srgbClr val="95C41D"/>
          </a:solidFill>
        </p:grpSpPr>
        <p:sp>
          <p:nvSpPr>
            <p:cNvPr id="278544" name="Freeform 41"/>
            <p:cNvSpPr>
              <a:spLocks/>
            </p:cNvSpPr>
            <p:nvPr/>
          </p:nvSpPr>
          <p:spPr bwMode="auto">
            <a:xfrm>
              <a:off x="1584" y="2735"/>
              <a:ext cx="166" cy="50"/>
            </a:xfrm>
            <a:custGeom>
              <a:avLst/>
              <a:gdLst>
                <a:gd name="T0" fmla="*/ 0 w 1161"/>
                <a:gd name="T1" fmla="*/ 0 h 349"/>
                <a:gd name="T2" fmla="*/ 0 w 1161"/>
                <a:gd name="T3" fmla="*/ 0 h 349"/>
                <a:gd name="T4" fmla="*/ 0 w 1161"/>
                <a:gd name="T5" fmla="*/ 0 h 349"/>
                <a:gd name="T6" fmla="*/ 0 w 1161"/>
                <a:gd name="T7" fmla="*/ 0 h 349"/>
                <a:gd name="T8" fmla="*/ 0 w 1161"/>
                <a:gd name="T9" fmla="*/ 0 h 349"/>
                <a:gd name="T10" fmla="*/ 0 w 1161"/>
                <a:gd name="T11" fmla="*/ 0 h 349"/>
                <a:gd name="T12" fmla="*/ 0 w 1161"/>
                <a:gd name="T13" fmla="*/ 0 h 349"/>
                <a:gd name="T14" fmla="*/ 0 w 1161"/>
                <a:gd name="T15" fmla="*/ 0 h 349"/>
                <a:gd name="T16" fmla="*/ 0 w 1161"/>
                <a:gd name="T17" fmla="*/ 0 h 349"/>
                <a:gd name="T18" fmla="*/ 0 w 1161"/>
                <a:gd name="T19" fmla="*/ 0 h 349"/>
                <a:gd name="T20" fmla="*/ 0 w 1161"/>
                <a:gd name="T21" fmla="*/ 0 h 349"/>
                <a:gd name="T22" fmla="*/ 0 w 1161"/>
                <a:gd name="T23" fmla="*/ 0 h 349"/>
                <a:gd name="T24" fmla="*/ 0 w 1161"/>
                <a:gd name="T25" fmla="*/ 0 h 349"/>
                <a:gd name="T26" fmla="*/ 0 w 1161"/>
                <a:gd name="T27" fmla="*/ 0 h 349"/>
                <a:gd name="T28" fmla="*/ 0 w 1161"/>
                <a:gd name="T29" fmla="*/ 0 h 349"/>
                <a:gd name="T30" fmla="*/ 0 w 1161"/>
                <a:gd name="T31" fmla="*/ 0 h 349"/>
                <a:gd name="T32" fmla="*/ 0 w 1161"/>
                <a:gd name="T33" fmla="*/ 0 h 349"/>
                <a:gd name="T34" fmla="*/ 0 w 1161"/>
                <a:gd name="T35" fmla="*/ 0 h 349"/>
                <a:gd name="T36" fmla="*/ 0 w 1161"/>
                <a:gd name="T37" fmla="*/ 0 h 349"/>
                <a:gd name="T38" fmla="*/ 0 w 1161"/>
                <a:gd name="T39" fmla="*/ 0 h 349"/>
                <a:gd name="T40" fmla="*/ 0 w 1161"/>
                <a:gd name="T41" fmla="*/ 0 h 349"/>
                <a:gd name="T42" fmla="*/ 0 w 1161"/>
                <a:gd name="T43" fmla="*/ 0 h 349"/>
                <a:gd name="T44" fmla="*/ 0 w 1161"/>
                <a:gd name="T45" fmla="*/ 0 h 349"/>
                <a:gd name="T46" fmla="*/ 0 w 1161"/>
                <a:gd name="T47" fmla="*/ 0 h 349"/>
                <a:gd name="T48" fmla="*/ 0 w 1161"/>
                <a:gd name="T49" fmla="*/ 0 h 349"/>
                <a:gd name="T50" fmla="*/ 0 w 1161"/>
                <a:gd name="T51" fmla="*/ 0 h 349"/>
                <a:gd name="T52" fmla="*/ 0 w 1161"/>
                <a:gd name="T53" fmla="*/ 0 h 349"/>
                <a:gd name="T54" fmla="*/ 0 w 1161"/>
                <a:gd name="T55" fmla="*/ 0 h 349"/>
                <a:gd name="T56" fmla="*/ 0 w 1161"/>
                <a:gd name="T57" fmla="*/ 0 h 349"/>
                <a:gd name="T58" fmla="*/ 0 w 1161"/>
                <a:gd name="T59" fmla="*/ 0 h 349"/>
                <a:gd name="T60" fmla="*/ 0 w 1161"/>
                <a:gd name="T61" fmla="*/ 0 h 349"/>
                <a:gd name="T62" fmla="*/ 0 w 1161"/>
                <a:gd name="T63" fmla="*/ 0 h 349"/>
                <a:gd name="T64" fmla="*/ 0 w 1161"/>
                <a:gd name="T65" fmla="*/ 0 h 349"/>
                <a:gd name="T66" fmla="*/ 0 w 1161"/>
                <a:gd name="T67" fmla="*/ 0 h 349"/>
                <a:gd name="T68" fmla="*/ 0 w 1161"/>
                <a:gd name="T69" fmla="*/ 0 h 349"/>
                <a:gd name="T70" fmla="*/ 0 w 1161"/>
                <a:gd name="T71" fmla="*/ 0 h 349"/>
                <a:gd name="T72" fmla="*/ 0 w 1161"/>
                <a:gd name="T73" fmla="*/ 0 h 349"/>
                <a:gd name="T74" fmla="*/ 0 w 1161"/>
                <a:gd name="T75" fmla="*/ 0 h 349"/>
                <a:gd name="T76" fmla="*/ 0 w 1161"/>
                <a:gd name="T77" fmla="*/ 0 h 349"/>
                <a:gd name="T78" fmla="*/ 0 w 1161"/>
                <a:gd name="T79" fmla="*/ 0 h 349"/>
                <a:gd name="T80" fmla="*/ 0 w 1161"/>
                <a:gd name="T81" fmla="*/ 0 h 349"/>
                <a:gd name="T82" fmla="*/ 0 w 1161"/>
                <a:gd name="T83" fmla="*/ 0 h 349"/>
                <a:gd name="T84" fmla="*/ 0 w 1161"/>
                <a:gd name="T85" fmla="*/ 0 h 349"/>
                <a:gd name="T86" fmla="*/ 0 w 1161"/>
                <a:gd name="T87" fmla="*/ 0 h 349"/>
                <a:gd name="T88" fmla="*/ 0 w 1161"/>
                <a:gd name="T89" fmla="*/ 0 h 349"/>
                <a:gd name="T90" fmla="*/ 0 w 1161"/>
                <a:gd name="T91" fmla="*/ 0 h 349"/>
                <a:gd name="T92" fmla="*/ 0 w 1161"/>
                <a:gd name="T93" fmla="*/ 0 h 349"/>
                <a:gd name="T94" fmla="*/ 0 w 1161"/>
                <a:gd name="T95" fmla="*/ 0 h 349"/>
                <a:gd name="T96" fmla="*/ 0 w 1161"/>
                <a:gd name="T97" fmla="*/ 0 h 349"/>
                <a:gd name="T98" fmla="*/ 0 w 1161"/>
                <a:gd name="T99" fmla="*/ 0 h 349"/>
                <a:gd name="T100" fmla="*/ 0 w 1161"/>
                <a:gd name="T101" fmla="*/ 0 h 349"/>
                <a:gd name="T102" fmla="*/ 0 w 1161"/>
                <a:gd name="T103" fmla="*/ 0 h 3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1"/>
                <a:gd name="T157" fmla="*/ 0 h 349"/>
                <a:gd name="T158" fmla="*/ 1161 w 1161"/>
                <a:gd name="T159" fmla="*/ 349 h 34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1" h="349">
                  <a:moveTo>
                    <a:pt x="432" y="6"/>
                  </a:moveTo>
                  <a:lnTo>
                    <a:pt x="437" y="6"/>
                  </a:lnTo>
                  <a:lnTo>
                    <a:pt x="445" y="6"/>
                  </a:lnTo>
                  <a:lnTo>
                    <a:pt x="454" y="6"/>
                  </a:lnTo>
                  <a:lnTo>
                    <a:pt x="467" y="6"/>
                  </a:lnTo>
                  <a:lnTo>
                    <a:pt x="480" y="6"/>
                  </a:lnTo>
                  <a:lnTo>
                    <a:pt x="496" y="6"/>
                  </a:lnTo>
                  <a:lnTo>
                    <a:pt x="512" y="6"/>
                  </a:lnTo>
                  <a:lnTo>
                    <a:pt x="528" y="6"/>
                  </a:lnTo>
                  <a:lnTo>
                    <a:pt x="544" y="6"/>
                  </a:lnTo>
                  <a:lnTo>
                    <a:pt x="561" y="6"/>
                  </a:lnTo>
                  <a:lnTo>
                    <a:pt x="576" y="6"/>
                  </a:lnTo>
                  <a:lnTo>
                    <a:pt x="590" y="7"/>
                  </a:lnTo>
                  <a:lnTo>
                    <a:pt x="603" y="7"/>
                  </a:lnTo>
                  <a:lnTo>
                    <a:pt x="614" y="7"/>
                  </a:lnTo>
                  <a:lnTo>
                    <a:pt x="622" y="8"/>
                  </a:lnTo>
                  <a:lnTo>
                    <a:pt x="629" y="8"/>
                  </a:lnTo>
                  <a:lnTo>
                    <a:pt x="642" y="9"/>
                  </a:lnTo>
                  <a:lnTo>
                    <a:pt x="655" y="10"/>
                  </a:lnTo>
                  <a:lnTo>
                    <a:pt x="668" y="11"/>
                  </a:lnTo>
                  <a:lnTo>
                    <a:pt x="681" y="11"/>
                  </a:lnTo>
                  <a:lnTo>
                    <a:pt x="694" y="12"/>
                  </a:lnTo>
                  <a:lnTo>
                    <a:pt x="707" y="12"/>
                  </a:lnTo>
                  <a:lnTo>
                    <a:pt x="720" y="12"/>
                  </a:lnTo>
                  <a:lnTo>
                    <a:pt x="733" y="12"/>
                  </a:lnTo>
                  <a:lnTo>
                    <a:pt x="733" y="16"/>
                  </a:lnTo>
                  <a:lnTo>
                    <a:pt x="734" y="18"/>
                  </a:lnTo>
                  <a:lnTo>
                    <a:pt x="736" y="19"/>
                  </a:lnTo>
                  <a:lnTo>
                    <a:pt x="738" y="21"/>
                  </a:lnTo>
                  <a:lnTo>
                    <a:pt x="775" y="19"/>
                  </a:lnTo>
                  <a:lnTo>
                    <a:pt x="807" y="19"/>
                  </a:lnTo>
                  <a:lnTo>
                    <a:pt x="836" y="20"/>
                  </a:lnTo>
                  <a:lnTo>
                    <a:pt x="861" y="22"/>
                  </a:lnTo>
                  <a:lnTo>
                    <a:pt x="884" y="25"/>
                  </a:lnTo>
                  <a:lnTo>
                    <a:pt x="903" y="29"/>
                  </a:lnTo>
                  <a:lnTo>
                    <a:pt x="921" y="34"/>
                  </a:lnTo>
                  <a:lnTo>
                    <a:pt x="936" y="38"/>
                  </a:lnTo>
                  <a:lnTo>
                    <a:pt x="949" y="45"/>
                  </a:lnTo>
                  <a:lnTo>
                    <a:pt x="960" y="50"/>
                  </a:lnTo>
                  <a:lnTo>
                    <a:pt x="968" y="57"/>
                  </a:lnTo>
                  <a:lnTo>
                    <a:pt x="976" y="63"/>
                  </a:lnTo>
                  <a:lnTo>
                    <a:pt x="984" y="70"/>
                  </a:lnTo>
                  <a:lnTo>
                    <a:pt x="989" y="75"/>
                  </a:lnTo>
                  <a:lnTo>
                    <a:pt x="994" y="80"/>
                  </a:lnTo>
                  <a:lnTo>
                    <a:pt x="1000" y="86"/>
                  </a:lnTo>
                  <a:lnTo>
                    <a:pt x="1001" y="92"/>
                  </a:lnTo>
                  <a:lnTo>
                    <a:pt x="994" y="94"/>
                  </a:lnTo>
                  <a:lnTo>
                    <a:pt x="987" y="94"/>
                  </a:lnTo>
                  <a:lnTo>
                    <a:pt x="985" y="98"/>
                  </a:lnTo>
                  <a:lnTo>
                    <a:pt x="990" y="104"/>
                  </a:lnTo>
                  <a:lnTo>
                    <a:pt x="995" y="111"/>
                  </a:lnTo>
                  <a:lnTo>
                    <a:pt x="1002" y="115"/>
                  </a:lnTo>
                  <a:lnTo>
                    <a:pt x="1008" y="119"/>
                  </a:lnTo>
                  <a:lnTo>
                    <a:pt x="1014" y="124"/>
                  </a:lnTo>
                  <a:lnTo>
                    <a:pt x="1020" y="128"/>
                  </a:lnTo>
                  <a:lnTo>
                    <a:pt x="1026" y="132"/>
                  </a:lnTo>
                  <a:lnTo>
                    <a:pt x="1031" y="137"/>
                  </a:lnTo>
                  <a:lnTo>
                    <a:pt x="1035" y="144"/>
                  </a:lnTo>
                  <a:lnTo>
                    <a:pt x="1034" y="150"/>
                  </a:lnTo>
                  <a:lnTo>
                    <a:pt x="1030" y="153"/>
                  </a:lnTo>
                  <a:lnTo>
                    <a:pt x="1021" y="156"/>
                  </a:lnTo>
                  <a:lnTo>
                    <a:pt x="1012" y="158"/>
                  </a:lnTo>
                  <a:lnTo>
                    <a:pt x="1002" y="160"/>
                  </a:lnTo>
                  <a:lnTo>
                    <a:pt x="991" y="163"/>
                  </a:lnTo>
                  <a:lnTo>
                    <a:pt x="982" y="166"/>
                  </a:lnTo>
                  <a:lnTo>
                    <a:pt x="990" y="170"/>
                  </a:lnTo>
                  <a:lnTo>
                    <a:pt x="998" y="170"/>
                  </a:lnTo>
                  <a:lnTo>
                    <a:pt x="1005" y="170"/>
                  </a:lnTo>
                  <a:lnTo>
                    <a:pt x="1011" y="172"/>
                  </a:lnTo>
                  <a:lnTo>
                    <a:pt x="1012" y="177"/>
                  </a:lnTo>
                  <a:lnTo>
                    <a:pt x="1014" y="180"/>
                  </a:lnTo>
                  <a:lnTo>
                    <a:pt x="1017" y="182"/>
                  </a:lnTo>
                  <a:lnTo>
                    <a:pt x="1023" y="184"/>
                  </a:lnTo>
                  <a:lnTo>
                    <a:pt x="1028" y="186"/>
                  </a:lnTo>
                  <a:lnTo>
                    <a:pt x="1033" y="186"/>
                  </a:lnTo>
                  <a:lnTo>
                    <a:pt x="1040" y="186"/>
                  </a:lnTo>
                  <a:lnTo>
                    <a:pt x="1045" y="186"/>
                  </a:lnTo>
                  <a:lnTo>
                    <a:pt x="1052" y="192"/>
                  </a:lnTo>
                  <a:lnTo>
                    <a:pt x="1059" y="194"/>
                  </a:lnTo>
                  <a:lnTo>
                    <a:pt x="1067" y="197"/>
                  </a:lnTo>
                  <a:lnTo>
                    <a:pt x="1073" y="200"/>
                  </a:lnTo>
                  <a:lnTo>
                    <a:pt x="1071" y="206"/>
                  </a:lnTo>
                  <a:lnTo>
                    <a:pt x="1073" y="211"/>
                  </a:lnTo>
                  <a:lnTo>
                    <a:pt x="1077" y="214"/>
                  </a:lnTo>
                  <a:lnTo>
                    <a:pt x="1082" y="215"/>
                  </a:lnTo>
                  <a:lnTo>
                    <a:pt x="1084" y="221"/>
                  </a:lnTo>
                  <a:lnTo>
                    <a:pt x="1084" y="224"/>
                  </a:lnTo>
                  <a:lnTo>
                    <a:pt x="1081" y="226"/>
                  </a:lnTo>
                  <a:lnTo>
                    <a:pt x="1078" y="227"/>
                  </a:lnTo>
                  <a:lnTo>
                    <a:pt x="1073" y="228"/>
                  </a:lnTo>
                  <a:lnTo>
                    <a:pt x="1068" y="230"/>
                  </a:lnTo>
                  <a:lnTo>
                    <a:pt x="1064" y="231"/>
                  </a:lnTo>
                  <a:lnTo>
                    <a:pt x="1059" y="234"/>
                  </a:lnTo>
                  <a:lnTo>
                    <a:pt x="1066" y="236"/>
                  </a:lnTo>
                  <a:lnTo>
                    <a:pt x="1072" y="237"/>
                  </a:lnTo>
                  <a:lnTo>
                    <a:pt x="1079" y="239"/>
                  </a:lnTo>
                  <a:lnTo>
                    <a:pt x="1086" y="241"/>
                  </a:lnTo>
                  <a:lnTo>
                    <a:pt x="1093" y="244"/>
                  </a:lnTo>
                  <a:lnTo>
                    <a:pt x="1099" y="246"/>
                  </a:lnTo>
                  <a:lnTo>
                    <a:pt x="1106" y="248"/>
                  </a:lnTo>
                  <a:lnTo>
                    <a:pt x="1112" y="250"/>
                  </a:lnTo>
                  <a:lnTo>
                    <a:pt x="1113" y="252"/>
                  </a:lnTo>
                  <a:lnTo>
                    <a:pt x="1113" y="255"/>
                  </a:lnTo>
                  <a:lnTo>
                    <a:pt x="1114" y="260"/>
                  </a:lnTo>
                  <a:lnTo>
                    <a:pt x="1118" y="262"/>
                  </a:lnTo>
                  <a:lnTo>
                    <a:pt x="1124" y="262"/>
                  </a:lnTo>
                  <a:lnTo>
                    <a:pt x="1130" y="263"/>
                  </a:lnTo>
                  <a:lnTo>
                    <a:pt x="1136" y="263"/>
                  </a:lnTo>
                  <a:lnTo>
                    <a:pt x="1142" y="264"/>
                  </a:lnTo>
                  <a:lnTo>
                    <a:pt x="1147" y="266"/>
                  </a:lnTo>
                  <a:lnTo>
                    <a:pt x="1152" y="268"/>
                  </a:lnTo>
                  <a:lnTo>
                    <a:pt x="1157" y="273"/>
                  </a:lnTo>
                  <a:lnTo>
                    <a:pt x="1161" y="277"/>
                  </a:lnTo>
                  <a:lnTo>
                    <a:pt x="1153" y="280"/>
                  </a:lnTo>
                  <a:lnTo>
                    <a:pt x="1145" y="282"/>
                  </a:lnTo>
                  <a:lnTo>
                    <a:pt x="1137" y="282"/>
                  </a:lnTo>
                  <a:lnTo>
                    <a:pt x="1129" y="281"/>
                  </a:lnTo>
                  <a:lnTo>
                    <a:pt x="1121" y="279"/>
                  </a:lnTo>
                  <a:lnTo>
                    <a:pt x="1112" y="276"/>
                  </a:lnTo>
                  <a:lnTo>
                    <a:pt x="1105" y="273"/>
                  </a:lnTo>
                  <a:lnTo>
                    <a:pt x="1097" y="270"/>
                  </a:lnTo>
                  <a:lnTo>
                    <a:pt x="1091" y="268"/>
                  </a:lnTo>
                  <a:lnTo>
                    <a:pt x="1083" y="272"/>
                  </a:lnTo>
                  <a:lnTo>
                    <a:pt x="1076" y="277"/>
                  </a:lnTo>
                  <a:lnTo>
                    <a:pt x="1070" y="278"/>
                  </a:lnTo>
                  <a:lnTo>
                    <a:pt x="1055" y="276"/>
                  </a:lnTo>
                  <a:lnTo>
                    <a:pt x="1040" y="274"/>
                  </a:lnTo>
                  <a:lnTo>
                    <a:pt x="1025" y="273"/>
                  </a:lnTo>
                  <a:lnTo>
                    <a:pt x="1011" y="272"/>
                  </a:lnTo>
                  <a:lnTo>
                    <a:pt x="995" y="271"/>
                  </a:lnTo>
                  <a:lnTo>
                    <a:pt x="981" y="271"/>
                  </a:lnTo>
                  <a:lnTo>
                    <a:pt x="966" y="270"/>
                  </a:lnTo>
                  <a:lnTo>
                    <a:pt x="952" y="270"/>
                  </a:lnTo>
                  <a:lnTo>
                    <a:pt x="938" y="270"/>
                  </a:lnTo>
                  <a:lnTo>
                    <a:pt x="923" y="270"/>
                  </a:lnTo>
                  <a:lnTo>
                    <a:pt x="909" y="270"/>
                  </a:lnTo>
                  <a:lnTo>
                    <a:pt x="895" y="268"/>
                  </a:lnTo>
                  <a:lnTo>
                    <a:pt x="881" y="268"/>
                  </a:lnTo>
                  <a:lnTo>
                    <a:pt x="867" y="266"/>
                  </a:lnTo>
                  <a:lnTo>
                    <a:pt x="852" y="265"/>
                  </a:lnTo>
                  <a:lnTo>
                    <a:pt x="838" y="263"/>
                  </a:lnTo>
                  <a:lnTo>
                    <a:pt x="826" y="262"/>
                  </a:lnTo>
                  <a:lnTo>
                    <a:pt x="812" y="261"/>
                  </a:lnTo>
                  <a:lnTo>
                    <a:pt x="794" y="260"/>
                  </a:lnTo>
                  <a:lnTo>
                    <a:pt x="777" y="259"/>
                  </a:lnTo>
                  <a:lnTo>
                    <a:pt x="757" y="259"/>
                  </a:lnTo>
                  <a:lnTo>
                    <a:pt x="738" y="258"/>
                  </a:lnTo>
                  <a:lnTo>
                    <a:pt x="718" y="258"/>
                  </a:lnTo>
                  <a:lnTo>
                    <a:pt x="699" y="258"/>
                  </a:lnTo>
                  <a:lnTo>
                    <a:pt x="689" y="258"/>
                  </a:lnTo>
                  <a:lnTo>
                    <a:pt x="680" y="258"/>
                  </a:lnTo>
                  <a:lnTo>
                    <a:pt x="669" y="258"/>
                  </a:lnTo>
                  <a:lnTo>
                    <a:pt x="658" y="257"/>
                  </a:lnTo>
                  <a:lnTo>
                    <a:pt x="647" y="257"/>
                  </a:lnTo>
                  <a:lnTo>
                    <a:pt x="636" y="257"/>
                  </a:lnTo>
                  <a:lnTo>
                    <a:pt x="627" y="257"/>
                  </a:lnTo>
                  <a:lnTo>
                    <a:pt x="617" y="257"/>
                  </a:lnTo>
                  <a:lnTo>
                    <a:pt x="604" y="257"/>
                  </a:lnTo>
                  <a:lnTo>
                    <a:pt x="591" y="257"/>
                  </a:lnTo>
                  <a:lnTo>
                    <a:pt x="579" y="257"/>
                  </a:lnTo>
                  <a:lnTo>
                    <a:pt x="566" y="258"/>
                  </a:lnTo>
                  <a:lnTo>
                    <a:pt x="552" y="258"/>
                  </a:lnTo>
                  <a:lnTo>
                    <a:pt x="539" y="259"/>
                  </a:lnTo>
                  <a:lnTo>
                    <a:pt x="526" y="260"/>
                  </a:lnTo>
                  <a:lnTo>
                    <a:pt x="513" y="261"/>
                  </a:lnTo>
                  <a:lnTo>
                    <a:pt x="500" y="262"/>
                  </a:lnTo>
                  <a:lnTo>
                    <a:pt x="487" y="264"/>
                  </a:lnTo>
                  <a:lnTo>
                    <a:pt x="474" y="266"/>
                  </a:lnTo>
                  <a:lnTo>
                    <a:pt x="460" y="268"/>
                  </a:lnTo>
                  <a:lnTo>
                    <a:pt x="447" y="271"/>
                  </a:lnTo>
                  <a:lnTo>
                    <a:pt x="435" y="273"/>
                  </a:lnTo>
                  <a:lnTo>
                    <a:pt x="422" y="276"/>
                  </a:lnTo>
                  <a:lnTo>
                    <a:pt x="409" y="279"/>
                  </a:lnTo>
                  <a:lnTo>
                    <a:pt x="399" y="281"/>
                  </a:lnTo>
                  <a:lnTo>
                    <a:pt x="391" y="281"/>
                  </a:lnTo>
                  <a:lnTo>
                    <a:pt x="381" y="280"/>
                  </a:lnTo>
                  <a:lnTo>
                    <a:pt x="371" y="279"/>
                  </a:lnTo>
                  <a:lnTo>
                    <a:pt x="361" y="277"/>
                  </a:lnTo>
                  <a:lnTo>
                    <a:pt x="352" y="276"/>
                  </a:lnTo>
                  <a:lnTo>
                    <a:pt x="342" y="275"/>
                  </a:lnTo>
                  <a:lnTo>
                    <a:pt x="332" y="275"/>
                  </a:lnTo>
                  <a:lnTo>
                    <a:pt x="318" y="276"/>
                  </a:lnTo>
                  <a:lnTo>
                    <a:pt x="304" y="277"/>
                  </a:lnTo>
                  <a:lnTo>
                    <a:pt x="291" y="279"/>
                  </a:lnTo>
                  <a:lnTo>
                    <a:pt x="277" y="280"/>
                  </a:lnTo>
                  <a:lnTo>
                    <a:pt x="263" y="282"/>
                  </a:lnTo>
                  <a:lnTo>
                    <a:pt x="250" y="285"/>
                  </a:lnTo>
                  <a:lnTo>
                    <a:pt x="236" y="287"/>
                  </a:lnTo>
                  <a:lnTo>
                    <a:pt x="222" y="289"/>
                  </a:lnTo>
                  <a:lnTo>
                    <a:pt x="209" y="291"/>
                  </a:lnTo>
                  <a:lnTo>
                    <a:pt x="195" y="293"/>
                  </a:lnTo>
                  <a:lnTo>
                    <a:pt x="181" y="295"/>
                  </a:lnTo>
                  <a:lnTo>
                    <a:pt x="168" y="299"/>
                  </a:lnTo>
                  <a:lnTo>
                    <a:pt x="154" y="301"/>
                  </a:lnTo>
                  <a:lnTo>
                    <a:pt x="140" y="304"/>
                  </a:lnTo>
                  <a:lnTo>
                    <a:pt x="126" y="306"/>
                  </a:lnTo>
                  <a:lnTo>
                    <a:pt x="112" y="310"/>
                  </a:lnTo>
                  <a:lnTo>
                    <a:pt x="101" y="312"/>
                  </a:lnTo>
                  <a:lnTo>
                    <a:pt x="90" y="315"/>
                  </a:lnTo>
                  <a:lnTo>
                    <a:pt x="79" y="318"/>
                  </a:lnTo>
                  <a:lnTo>
                    <a:pt x="69" y="322"/>
                  </a:lnTo>
                  <a:lnTo>
                    <a:pt x="60" y="328"/>
                  </a:lnTo>
                  <a:lnTo>
                    <a:pt x="50" y="333"/>
                  </a:lnTo>
                  <a:lnTo>
                    <a:pt x="41" y="341"/>
                  </a:lnTo>
                  <a:lnTo>
                    <a:pt x="34" y="349"/>
                  </a:lnTo>
                  <a:lnTo>
                    <a:pt x="28" y="324"/>
                  </a:lnTo>
                  <a:lnTo>
                    <a:pt x="23" y="286"/>
                  </a:lnTo>
                  <a:lnTo>
                    <a:pt x="17" y="241"/>
                  </a:lnTo>
                  <a:lnTo>
                    <a:pt x="12" y="193"/>
                  </a:lnTo>
                  <a:lnTo>
                    <a:pt x="7" y="145"/>
                  </a:lnTo>
                  <a:lnTo>
                    <a:pt x="3" y="103"/>
                  </a:lnTo>
                  <a:lnTo>
                    <a:pt x="1" y="70"/>
                  </a:lnTo>
                  <a:lnTo>
                    <a:pt x="0" y="48"/>
                  </a:lnTo>
                  <a:lnTo>
                    <a:pt x="5" y="48"/>
                  </a:lnTo>
                  <a:lnTo>
                    <a:pt x="14" y="58"/>
                  </a:lnTo>
                  <a:lnTo>
                    <a:pt x="23" y="65"/>
                  </a:lnTo>
                  <a:lnTo>
                    <a:pt x="29" y="59"/>
                  </a:lnTo>
                  <a:lnTo>
                    <a:pt x="34" y="50"/>
                  </a:lnTo>
                  <a:lnTo>
                    <a:pt x="38" y="43"/>
                  </a:lnTo>
                  <a:lnTo>
                    <a:pt x="43" y="37"/>
                  </a:lnTo>
                  <a:lnTo>
                    <a:pt x="51" y="33"/>
                  </a:lnTo>
                  <a:lnTo>
                    <a:pt x="57" y="30"/>
                  </a:lnTo>
                  <a:lnTo>
                    <a:pt x="66" y="27"/>
                  </a:lnTo>
                  <a:lnTo>
                    <a:pt x="74" y="25"/>
                  </a:lnTo>
                  <a:lnTo>
                    <a:pt x="82" y="24"/>
                  </a:lnTo>
                  <a:lnTo>
                    <a:pt x="96" y="22"/>
                  </a:lnTo>
                  <a:lnTo>
                    <a:pt x="109" y="20"/>
                  </a:lnTo>
                  <a:lnTo>
                    <a:pt x="123" y="18"/>
                  </a:lnTo>
                  <a:lnTo>
                    <a:pt x="137" y="16"/>
                  </a:lnTo>
                  <a:lnTo>
                    <a:pt x="150" y="13"/>
                  </a:lnTo>
                  <a:lnTo>
                    <a:pt x="165" y="12"/>
                  </a:lnTo>
                  <a:lnTo>
                    <a:pt x="178" y="11"/>
                  </a:lnTo>
                  <a:lnTo>
                    <a:pt x="192" y="9"/>
                  </a:lnTo>
                  <a:lnTo>
                    <a:pt x="205" y="9"/>
                  </a:lnTo>
                  <a:lnTo>
                    <a:pt x="219" y="8"/>
                  </a:lnTo>
                  <a:lnTo>
                    <a:pt x="232" y="7"/>
                  </a:lnTo>
                  <a:lnTo>
                    <a:pt x="245" y="7"/>
                  </a:lnTo>
                  <a:lnTo>
                    <a:pt x="259" y="7"/>
                  </a:lnTo>
                  <a:lnTo>
                    <a:pt x="272" y="7"/>
                  </a:lnTo>
                  <a:lnTo>
                    <a:pt x="286" y="7"/>
                  </a:lnTo>
                  <a:lnTo>
                    <a:pt x="299" y="8"/>
                  </a:lnTo>
                  <a:lnTo>
                    <a:pt x="307" y="8"/>
                  </a:lnTo>
                  <a:lnTo>
                    <a:pt x="316" y="7"/>
                  </a:lnTo>
                  <a:lnTo>
                    <a:pt x="326" y="6"/>
                  </a:lnTo>
                  <a:lnTo>
                    <a:pt x="334" y="4"/>
                  </a:lnTo>
                  <a:lnTo>
                    <a:pt x="343" y="3"/>
                  </a:lnTo>
                  <a:lnTo>
                    <a:pt x="353" y="3"/>
                  </a:lnTo>
                  <a:lnTo>
                    <a:pt x="363" y="3"/>
                  </a:lnTo>
                  <a:lnTo>
                    <a:pt x="372" y="4"/>
                  </a:lnTo>
                  <a:lnTo>
                    <a:pt x="377" y="5"/>
                  </a:lnTo>
                  <a:lnTo>
                    <a:pt x="382" y="5"/>
                  </a:lnTo>
                  <a:lnTo>
                    <a:pt x="388" y="5"/>
                  </a:lnTo>
                  <a:lnTo>
                    <a:pt x="395" y="4"/>
                  </a:lnTo>
                  <a:lnTo>
                    <a:pt x="400" y="3"/>
                  </a:lnTo>
                  <a:lnTo>
                    <a:pt x="407" y="2"/>
                  </a:lnTo>
                  <a:lnTo>
                    <a:pt x="413" y="2"/>
                  </a:lnTo>
                  <a:lnTo>
                    <a:pt x="420" y="0"/>
                  </a:lnTo>
                  <a:lnTo>
                    <a:pt x="422" y="2"/>
                  </a:lnTo>
                  <a:lnTo>
                    <a:pt x="424" y="4"/>
                  </a:lnTo>
                  <a:lnTo>
                    <a:pt x="426" y="6"/>
                  </a:lnTo>
                  <a:lnTo>
                    <a:pt x="429" y="6"/>
                  </a:lnTo>
                  <a:lnTo>
                    <a:pt x="432" y="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mj-lt"/>
              </a:endParaRPr>
            </a:p>
          </p:txBody>
        </p:sp>
        <p:sp>
          <p:nvSpPr>
            <p:cNvPr id="278545" name="Freeform 42"/>
            <p:cNvSpPr>
              <a:spLocks/>
            </p:cNvSpPr>
            <p:nvPr/>
          </p:nvSpPr>
          <p:spPr bwMode="auto">
            <a:xfrm>
              <a:off x="1634" y="2688"/>
              <a:ext cx="52" cy="144"/>
            </a:xfrm>
            <a:custGeom>
              <a:avLst/>
              <a:gdLst>
                <a:gd name="T0" fmla="*/ 0 w 361"/>
                <a:gd name="T1" fmla="*/ 0 h 1391"/>
                <a:gd name="T2" fmla="*/ 0 w 361"/>
                <a:gd name="T3" fmla="*/ 0 h 1391"/>
                <a:gd name="T4" fmla="*/ 0 w 361"/>
                <a:gd name="T5" fmla="*/ 0 h 1391"/>
                <a:gd name="T6" fmla="*/ 0 w 361"/>
                <a:gd name="T7" fmla="*/ 0 h 1391"/>
                <a:gd name="T8" fmla="*/ 0 w 361"/>
                <a:gd name="T9" fmla="*/ 0 h 1391"/>
                <a:gd name="T10" fmla="*/ 0 w 361"/>
                <a:gd name="T11" fmla="*/ 0 h 1391"/>
                <a:gd name="T12" fmla="*/ 0 w 361"/>
                <a:gd name="T13" fmla="*/ 0 h 1391"/>
                <a:gd name="T14" fmla="*/ 0 w 361"/>
                <a:gd name="T15" fmla="*/ 0 h 1391"/>
                <a:gd name="T16" fmla="*/ 0 w 361"/>
                <a:gd name="T17" fmla="*/ 0 h 1391"/>
                <a:gd name="T18" fmla="*/ 0 w 361"/>
                <a:gd name="T19" fmla="*/ 0 h 1391"/>
                <a:gd name="T20" fmla="*/ 0 w 361"/>
                <a:gd name="T21" fmla="*/ 0 h 1391"/>
                <a:gd name="T22" fmla="*/ 0 w 361"/>
                <a:gd name="T23" fmla="*/ 0 h 1391"/>
                <a:gd name="T24" fmla="*/ 0 w 361"/>
                <a:gd name="T25" fmla="*/ 0 h 1391"/>
                <a:gd name="T26" fmla="*/ 0 w 361"/>
                <a:gd name="T27" fmla="*/ 0 h 1391"/>
                <a:gd name="T28" fmla="*/ 0 w 361"/>
                <a:gd name="T29" fmla="*/ 0 h 1391"/>
                <a:gd name="T30" fmla="*/ 0 w 361"/>
                <a:gd name="T31" fmla="*/ 0 h 1391"/>
                <a:gd name="T32" fmla="*/ 0 w 361"/>
                <a:gd name="T33" fmla="*/ 0 h 1391"/>
                <a:gd name="T34" fmla="*/ 0 w 361"/>
                <a:gd name="T35" fmla="*/ 0 h 1391"/>
                <a:gd name="T36" fmla="*/ 0 w 361"/>
                <a:gd name="T37" fmla="*/ 0 h 1391"/>
                <a:gd name="T38" fmla="*/ 0 w 361"/>
                <a:gd name="T39" fmla="*/ 0 h 1391"/>
                <a:gd name="T40" fmla="*/ 0 w 361"/>
                <a:gd name="T41" fmla="*/ 0 h 1391"/>
                <a:gd name="T42" fmla="*/ 0 w 361"/>
                <a:gd name="T43" fmla="*/ 0 h 1391"/>
                <a:gd name="T44" fmla="*/ 0 w 361"/>
                <a:gd name="T45" fmla="*/ 0 h 1391"/>
                <a:gd name="T46" fmla="*/ 0 w 361"/>
                <a:gd name="T47" fmla="*/ 0 h 1391"/>
                <a:gd name="T48" fmla="*/ 0 w 361"/>
                <a:gd name="T49" fmla="*/ 0 h 1391"/>
                <a:gd name="T50" fmla="*/ 0 w 361"/>
                <a:gd name="T51" fmla="*/ 0 h 1391"/>
                <a:gd name="T52" fmla="*/ 0 w 361"/>
                <a:gd name="T53" fmla="*/ 0 h 1391"/>
                <a:gd name="T54" fmla="*/ 0 w 361"/>
                <a:gd name="T55" fmla="*/ 0 h 1391"/>
                <a:gd name="T56" fmla="*/ 0 w 361"/>
                <a:gd name="T57" fmla="*/ 0 h 1391"/>
                <a:gd name="T58" fmla="*/ 0 w 361"/>
                <a:gd name="T59" fmla="*/ 0 h 1391"/>
                <a:gd name="T60" fmla="*/ 0 w 361"/>
                <a:gd name="T61" fmla="*/ 0 h 1391"/>
                <a:gd name="T62" fmla="*/ 0 w 361"/>
                <a:gd name="T63" fmla="*/ 0 h 1391"/>
                <a:gd name="T64" fmla="*/ 0 w 361"/>
                <a:gd name="T65" fmla="*/ 0 h 1391"/>
                <a:gd name="T66" fmla="*/ 0 w 361"/>
                <a:gd name="T67" fmla="*/ 0 h 1391"/>
                <a:gd name="T68" fmla="*/ 0 w 361"/>
                <a:gd name="T69" fmla="*/ 0 h 1391"/>
                <a:gd name="T70" fmla="*/ 0 w 361"/>
                <a:gd name="T71" fmla="*/ 0 h 1391"/>
                <a:gd name="T72" fmla="*/ 0 w 361"/>
                <a:gd name="T73" fmla="*/ 0 h 1391"/>
                <a:gd name="T74" fmla="*/ 0 w 361"/>
                <a:gd name="T75" fmla="*/ 0 h 1391"/>
                <a:gd name="T76" fmla="*/ 0 w 361"/>
                <a:gd name="T77" fmla="*/ 0 h 1391"/>
                <a:gd name="T78" fmla="*/ 0 w 361"/>
                <a:gd name="T79" fmla="*/ 0 h 1391"/>
                <a:gd name="T80" fmla="*/ 0 w 361"/>
                <a:gd name="T81" fmla="*/ 0 h 1391"/>
                <a:gd name="T82" fmla="*/ 0 w 361"/>
                <a:gd name="T83" fmla="*/ 0 h 1391"/>
                <a:gd name="T84" fmla="*/ 0 w 361"/>
                <a:gd name="T85" fmla="*/ 0 h 1391"/>
                <a:gd name="T86" fmla="*/ 0 w 361"/>
                <a:gd name="T87" fmla="*/ 0 h 1391"/>
                <a:gd name="T88" fmla="*/ 0 w 361"/>
                <a:gd name="T89" fmla="*/ 0 h 1391"/>
                <a:gd name="T90" fmla="*/ 0 w 361"/>
                <a:gd name="T91" fmla="*/ 0 h 1391"/>
                <a:gd name="T92" fmla="*/ 0 w 361"/>
                <a:gd name="T93" fmla="*/ 0 h 1391"/>
                <a:gd name="T94" fmla="*/ 0 w 361"/>
                <a:gd name="T95" fmla="*/ 0 h 1391"/>
                <a:gd name="T96" fmla="*/ 0 w 361"/>
                <a:gd name="T97" fmla="*/ 0 h 1391"/>
                <a:gd name="T98" fmla="*/ 0 w 361"/>
                <a:gd name="T99" fmla="*/ 0 h 1391"/>
                <a:gd name="T100" fmla="*/ 0 w 361"/>
                <a:gd name="T101" fmla="*/ 0 h 1391"/>
                <a:gd name="T102" fmla="*/ 0 w 361"/>
                <a:gd name="T103" fmla="*/ 0 h 1391"/>
                <a:gd name="T104" fmla="*/ 0 w 361"/>
                <a:gd name="T105" fmla="*/ 0 h 1391"/>
                <a:gd name="T106" fmla="*/ 0 w 361"/>
                <a:gd name="T107" fmla="*/ 0 h 1391"/>
                <a:gd name="T108" fmla="*/ 0 w 361"/>
                <a:gd name="T109" fmla="*/ 0 h 1391"/>
                <a:gd name="T110" fmla="*/ 0 w 361"/>
                <a:gd name="T111" fmla="*/ 0 h 1391"/>
                <a:gd name="T112" fmla="*/ 0 w 361"/>
                <a:gd name="T113" fmla="*/ 0 h 1391"/>
                <a:gd name="T114" fmla="*/ 0 w 361"/>
                <a:gd name="T115" fmla="*/ 0 h 1391"/>
                <a:gd name="T116" fmla="*/ 0 w 361"/>
                <a:gd name="T117" fmla="*/ 0 h 1391"/>
                <a:gd name="T118" fmla="*/ 0 w 361"/>
                <a:gd name="T119" fmla="*/ 0 h 1391"/>
                <a:gd name="T120" fmla="*/ 0 w 361"/>
                <a:gd name="T121" fmla="*/ 0 h 13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1"/>
                <a:gd name="T184" fmla="*/ 0 h 1391"/>
                <a:gd name="T185" fmla="*/ 361 w 361"/>
                <a:gd name="T186" fmla="*/ 1391 h 13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1" h="1391">
                  <a:moveTo>
                    <a:pt x="43" y="1380"/>
                  </a:moveTo>
                  <a:lnTo>
                    <a:pt x="47" y="1385"/>
                  </a:lnTo>
                  <a:lnTo>
                    <a:pt x="52" y="1389"/>
                  </a:lnTo>
                  <a:lnTo>
                    <a:pt x="59" y="1391"/>
                  </a:lnTo>
                  <a:lnTo>
                    <a:pt x="66" y="1390"/>
                  </a:lnTo>
                  <a:lnTo>
                    <a:pt x="76" y="1388"/>
                  </a:lnTo>
                  <a:lnTo>
                    <a:pt x="87" y="1381"/>
                  </a:lnTo>
                  <a:lnTo>
                    <a:pt x="100" y="1371"/>
                  </a:lnTo>
                  <a:lnTo>
                    <a:pt x="116" y="1355"/>
                  </a:lnTo>
                  <a:lnTo>
                    <a:pt x="126" y="1361"/>
                  </a:lnTo>
                  <a:lnTo>
                    <a:pt x="137" y="1363"/>
                  </a:lnTo>
                  <a:lnTo>
                    <a:pt x="148" y="1364"/>
                  </a:lnTo>
                  <a:lnTo>
                    <a:pt x="158" y="1364"/>
                  </a:lnTo>
                  <a:lnTo>
                    <a:pt x="169" y="1362"/>
                  </a:lnTo>
                  <a:lnTo>
                    <a:pt x="178" y="1359"/>
                  </a:lnTo>
                  <a:lnTo>
                    <a:pt x="184" y="1354"/>
                  </a:lnTo>
                  <a:lnTo>
                    <a:pt x="190" y="1350"/>
                  </a:lnTo>
                  <a:lnTo>
                    <a:pt x="193" y="1344"/>
                  </a:lnTo>
                  <a:lnTo>
                    <a:pt x="198" y="1339"/>
                  </a:lnTo>
                  <a:lnTo>
                    <a:pt x="205" y="1337"/>
                  </a:lnTo>
                  <a:lnTo>
                    <a:pt x="212" y="1336"/>
                  </a:lnTo>
                  <a:lnTo>
                    <a:pt x="219" y="1334"/>
                  </a:lnTo>
                  <a:lnTo>
                    <a:pt x="225" y="1332"/>
                  </a:lnTo>
                  <a:lnTo>
                    <a:pt x="232" y="1328"/>
                  </a:lnTo>
                  <a:lnTo>
                    <a:pt x="236" y="1322"/>
                  </a:lnTo>
                  <a:lnTo>
                    <a:pt x="247" y="1319"/>
                  </a:lnTo>
                  <a:lnTo>
                    <a:pt x="259" y="1313"/>
                  </a:lnTo>
                  <a:lnTo>
                    <a:pt x="271" y="1306"/>
                  </a:lnTo>
                  <a:lnTo>
                    <a:pt x="283" y="1295"/>
                  </a:lnTo>
                  <a:lnTo>
                    <a:pt x="295" y="1284"/>
                  </a:lnTo>
                  <a:lnTo>
                    <a:pt x="305" y="1272"/>
                  </a:lnTo>
                  <a:lnTo>
                    <a:pt x="314" y="1261"/>
                  </a:lnTo>
                  <a:lnTo>
                    <a:pt x="323" y="1250"/>
                  </a:lnTo>
                  <a:lnTo>
                    <a:pt x="333" y="1256"/>
                  </a:lnTo>
                  <a:lnTo>
                    <a:pt x="342" y="1255"/>
                  </a:lnTo>
                  <a:lnTo>
                    <a:pt x="350" y="1252"/>
                  </a:lnTo>
                  <a:lnTo>
                    <a:pt x="354" y="1248"/>
                  </a:lnTo>
                  <a:lnTo>
                    <a:pt x="361" y="1202"/>
                  </a:lnTo>
                  <a:lnTo>
                    <a:pt x="360" y="1104"/>
                  </a:lnTo>
                  <a:lnTo>
                    <a:pt x="353" y="970"/>
                  </a:lnTo>
                  <a:lnTo>
                    <a:pt x="342" y="814"/>
                  </a:lnTo>
                  <a:lnTo>
                    <a:pt x="329" y="652"/>
                  </a:lnTo>
                  <a:lnTo>
                    <a:pt x="315" y="500"/>
                  </a:lnTo>
                  <a:lnTo>
                    <a:pt x="303" y="370"/>
                  </a:lnTo>
                  <a:lnTo>
                    <a:pt x="295" y="280"/>
                  </a:lnTo>
                  <a:lnTo>
                    <a:pt x="305" y="250"/>
                  </a:lnTo>
                  <a:lnTo>
                    <a:pt x="307" y="216"/>
                  </a:lnTo>
                  <a:lnTo>
                    <a:pt x="303" y="183"/>
                  </a:lnTo>
                  <a:lnTo>
                    <a:pt x="299" y="151"/>
                  </a:lnTo>
                  <a:lnTo>
                    <a:pt x="286" y="140"/>
                  </a:lnTo>
                  <a:lnTo>
                    <a:pt x="277" y="129"/>
                  </a:lnTo>
                  <a:lnTo>
                    <a:pt x="269" y="120"/>
                  </a:lnTo>
                  <a:lnTo>
                    <a:pt x="262" y="112"/>
                  </a:lnTo>
                  <a:lnTo>
                    <a:pt x="255" y="104"/>
                  </a:lnTo>
                  <a:lnTo>
                    <a:pt x="245" y="99"/>
                  </a:lnTo>
                  <a:lnTo>
                    <a:pt x="232" y="95"/>
                  </a:lnTo>
                  <a:lnTo>
                    <a:pt x="215" y="94"/>
                  </a:lnTo>
                  <a:lnTo>
                    <a:pt x="197" y="93"/>
                  </a:lnTo>
                  <a:lnTo>
                    <a:pt x="183" y="91"/>
                  </a:lnTo>
                  <a:lnTo>
                    <a:pt x="171" y="87"/>
                  </a:lnTo>
                  <a:lnTo>
                    <a:pt x="160" y="81"/>
                  </a:lnTo>
                  <a:lnTo>
                    <a:pt x="150" y="74"/>
                  </a:lnTo>
                  <a:lnTo>
                    <a:pt x="138" y="66"/>
                  </a:lnTo>
                  <a:lnTo>
                    <a:pt x="123" y="57"/>
                  </a:lnTo>
                  <a:lnTo>
                    <a:pt x="103" y="47"/>
                  </a:lnTo>
                  <a:lnTo>
                    <a:pt x="85" y="36"/>
                  </a:lnTo>
                  <a:lnTo>
                    <a:pt x="70" y="26"/>
                  </a:lnTo>
                  <a:lnTo>
                    <a:pt x="58" y="18"/>
                  </a:lnTo>
                  <a:lnTo>
                    <a:pt x="48" y="11"/>
                  </a:lnTo>
                  <a:lnTo>
                    <a:pt x="38" y="6"/>
                  </a:lnTo>
                  <a:lnTo>
                    <a:pt x="28" y="1"/>
                  </a:lnTo>
                  <a:lnTo>
                    <a:pt x="17" y="0"/>
                  </a:lnTo>
                  <a:lnTo>
                    <a:pt x="0" y="0"/>
                  </a:lnTo>
                  <a:lnTo>
                    <a:pt x="8" y="63"/>
                  </a:lnTo>
                  <a:lnTo>
                    <a:pt x="18" y="126"/>
                  </a:lnTo>
                  <a:lnTo>
                    <a:pt x="25" y="188"/>
                  </a:lnTo>
                  <a:lnTo>
                    <a:pt x="27" y="251"/>
                  </a:lnTo>
                  <a:lnTo>
                    <a:pt x="26" y="253"/>
                  </a:lnTo>
                  <a:lnTo>
                    <a:pt x="24" y="255"/>
                  </a:lnTo>
                  <a:lnTo>
                    <a:pt x="22" y="259"/>
                  </a:lnTo>
                  <a:lnTo>
                    <a:pt x="20" y="261"/>
                  </a:lnTo>
                  <a:lnTo>
                    <a:pt x="20" y="270"/>
                  </a:lnTo>
                  <a:lnTo>
                    <a:pt x="21" y="285"/>
                  </a:lnTo>
                  <a:lnTo>
                    <a:pt x="23" y="300"/>
                  </a:lnTo>
                  <a:lnTo>
                    <a:pt x="24" y="314"/>
                  </a:lnTo>
                  <a:lnTo>
                    <a:pt x="28" y="339"/>
                  </a:lnTo>
                  <a:lnTo>
                    <a:pt x="27" y="365"/>
                  </a:lnTo>
                  <a:lnTo>
                    <a:pt x="30" y="389"/>
                  </a:lnTo>
                  <a:lnTo>
                    <a:pt x="44" y="412"/>
                  </a:lnTo>
                  <a:lnTo>
                    <a:pt x="40" y="420"/>
                  </a:lnTo>
                  <a:lnTo>
                    <a:pt x="36" y="428"/>
                  </a:lnTo>
                  <a:lnTo>
                    <a:pt x="33" y="436"/>
                  </a:lnTo>
                  <a:lnTo>
                    <a:pt x="31" y="444"/>
                  </a:lnTo>
                  <a:lnTo>
                    <a:pt x="31" y="452"/>
                  </a:lnTo>
                  <a:lnTo>
                    <a:pt x="33" y="461"/>
                  </a:lnTo>
                  <a:lnTo>
                    <a:pt x="39" y="468"/>
                  </a:lnTo>
                  <a:lnTo>
                    <a:pt x="50" y="477"/>
                  </a:lnTo>
                  <a:lnTo>
                    <a:pt x="34" y="497"/>
                  </a:lnTo>
                  <a:lnTo>
                    <a:pt x="27" y="516"/>
                  </a:lnTo>
                  <a:lnTo>
                    <a:pt x="28" y="535"/>
                  </a:lnTo>
                  <a:lnTo>
                    <a:pt x="35" y="558"/>
                  </a:lnTo>
                  <a:lnTo>
                    <a:pt x="27" y="594"/>
                  </a:lnTo>
                  <a:lnTo>
                    <a:pt x="26" y="650"/>
                  </a:lnTo>
                  <a:lnTo>
                    <a:pt x="28" y="711"/>
                  </a:lnTo>
                  <a:lnTo>
                    <a:pt x="34" y="763"/>
                  </a:lnTo>
                  <a:lnTo>
                    <a:pt x="37" y="767"/>
                  </a:lnTo>
                  <a:lnTo>
                    <a:pt x="41" y="768"/>
                  </a:lnTo>
                  <a:lnTo>
                    <a:pt x="46" y="770"/>
                  </a:lnTo>
                  <a:lnTo>
                    <a:pt x="47" y="773"/>
                  </a:lnTo>
                  <a:lnTo>
                    <a:pt x="43" y="840"/>
                  </a:lnTo>
                  <a:lnTo>
                    <a:pt x="41" y="947"/>
                  </a:lnTo>
                  <a:lnTo>
                    <a:pt x="44" y="1051"/>
                  </a:lnTo>
                  <a:lnTo>
                    <a:pt x="47" y="1110"/>
                  </a:lnTo>
                  <a:lnTo>
                    <a:pt x="59" y="1127"/>
                  </a:lnTo>
                  <a:lnTo>
                    <a:pt x="62" y="1151"/>
                  </a:lnTo>
                  <a:lnTo>
                    <a:pt x="57" y="1178"/>
                  </a:lnTo>
                  <a:lnTo>
                    <a:pt x="48" y="1207"/>
                  </a:lnTo>
                  <a:lnTo>
                    <a:pt x="47" y="1250"/>
                  </a:lnTo>
                  <a:lnTo>
                    <a:pt x="48" y="1292"/>
                  </a:lnTo>
                  <a:lnTo>
                    <a:pt x="49" y="1336"/>
                  </a:lnTo>
                  <a:lnTo>
                    <a:pt x="45" y="1380"/>
                  </a:lnTo>
                  <a:lnTo>
                    <a:pt x="43" y="138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fr-FR" altLang="fr-FR">
                <a:latin typeface="+mj-lt"/>
              </a:endParaRPr>
            </a:p>
          </p:txBody>
        </p:sp>
      </p:grpSp>
      <p:sp>
        <p:nvSpPr>
          <p:cNvPr id="81942" name="Line 22"/>
          <p:cNvSpPr>
            <a:spLocks noChangeShapeType="1"/>
          </p:cNvSpPr>
          <p:nvPr/>
        </p:nvSpPr>
        <p:spPr bwMode="auto">
          <a:xfrm flipH="1">
            <a:off x="3719513" y="2708275"/>
            <a:ext cx="2016125"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mj-lt"/>
            </a:endParaRPr>
          </a:p>
        </p:txBody>
      </p:sp>
      <p:sp>
        <p:nvSpPr>
          <p:cNvPr id="81943" name="Line 23"/>
          <p:cNvSpPr>
            <a:spLocks noChangeShapeType="1"/>
          </p:cNvSpPr>
          <p:nvPr/>
        </p:nvSpPr>
        <p:spPr bwMode="auto">
          <a:xfrm>
            <a:off x="6456363" y="2708275"/>
            <a:ext cx="2087562"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latin typeface="+mj-lt"/>
            </a:endParaRPr>
          </a:p>
        </p:txBody>
      </p:sp>
      <p:sp>
        <p:nvSpPr>
          <p:cNvPr id="81944" name="Rectangle 24"/>
          <p:cNvSpPr>
            <a:spLocks noChangeArrowheads="1"/>
          </p:cNvSpPr>
          <p:nvPr/>
        </p:nvSpPr>
        <p:spPr bwMode="auto">
          <a:xfrm>
            <a:off x="1847850" y="2990850"/>
            <a:ext cx="2652713" cy="409575"/>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b="1">
                <a:solidFill>
                  <a:srgbClr val="000099"/>
                </a:solidFill>
                <a:latin typeface="+mj-lt"/>
              </a:rPr>
              <a:t>Arnica montana 9 CH</a:t>
            </a:r>
          </a:p>
        </p:txBody>
      </p:sp>
      <p:sp>
        <p:nvSpPr>
          <p:cNvPr id="81945" name="Rectangle 25"/>
          <p:cNvSpPr>
            <a:spLocks noChangeArrowheads="1"/>
          </p:cNvSpPr>
          <p:nvPr/>
        </p:nvSpPr>
        <p:spPr bwMode="auto">
          <a:xfrm>
            <a:off x="7535863" y="3014663"/>
            <a:ext cx="2690812" cy="409575"/>
          </a:xfrm>
          <a:prstGeom prst="roundRect">
            <a:avLst>
              <a:gd name="adj" fmla="val 16667"/>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0" hangingPunct="0">
              <a:buClr>
                <a:srgbClr val="007A00"/>
              </a:buClr>
            </a:pPr>
            <a:r>
              <a:rPr lang="fr-FR" altLang="fr-FR" b="1">
                <a:solidFill>
                  <a:srgbClr val="000099"/>
                </a:solidFill>
                <a:latin typeface="+mj-lt"/>
              </a:rPr>
              <a:t>Bellis perennis 5 CH</a:t>
            </a:r>
          </a:p>
        </p:txBody>
      </p:sp>
      <p:sp>
        <p:nvSpPr>
          <p:cNvPr id="81948" name="Rectangle 28"/>
          <p:cNvSpPr>
            <a:spLocks noChangeArrowheads="1"/>
          </p:cNvSpPr>
          <p:nvPr/>
        </p:nvSpPr>
        <p:spPr bwMode="auto">
          <a:xfrm>
            <a:off x="8531225" y="2668588"/>
            <a:ext cx="1952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sz="1600">
                <a:solidFill>
                  <a:srgbClr val="000099"/>
                </a:solidFill>
                <a:latin typeface="+mj-lt"/>
              </a:rPr>
              <a:t>Si chirurgie du </a:t>
            </a:r>
            <a:r>
              <a:rPr lang="fr-FR" altLang="fr-FR" sz="1600" b="1">
                <a:solidFill>
                  <a:srgbClr val="000099"/>
                </a:solidFill>
                <a:latin typeface="+mj-lt"/>
              </a:rPr>
              <a:t>sein</a:t>
            </a:r>
          </a:p>
        </p:txBody>
      </p:sp>
      <p:sp>
        <p:nvSpPr>
          <p:cNvPr id="81949" name="Rectangle 29"/>
          <p:cNvSpPr>
            <a:spLocks noChangeArrowheads="1"/>
          </p:cNvSpPr>
          <p:nvPr/>
        </p:nvSpPr>
        <p:spPr bwMode="auto">
          <a:xfrm>
            <a:off x="3871913" y="5324475"/>
            <a:ext cx="4527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sz="1600">
                <a:solidFill>
                  <a:srgbClr val="000099"/>
                </a:solidFill>
                <a:latin typeface="+mj-lt"/>
              </a:rPr>
              <a:t>Douleurs des plaies par </a:t>
            </a:r>
            <a:r>
              <a:rPr lang="fr-FR" altLang="fr-FR" sz="1600" b="1">
                <a:solidFill>
                  <a:srgbClr val="000099"/>
                </a:solidFill>
                <a:latin typeface="+mj-lt"/>
              </a:rPr>
              <a:t>instrument tranchant</a:t>
            </a:r>
          </a:p>
        </p:txBody>
      </p:sp>
      <p:sp>
        <p:nvSpPr>
          <p:cNvPr id="81950" name="Rectangle 30"/>
          <p:cNvSpPr>
            <a:spLocks noChangeArrowheads="1"/>
          </p:cNvSpPr>
          <p:nvPr/>
        </p:nvSpPr>
        <p:spPr bwMode="auto">
          <a:xfrm>
            <a:off x="3935413" y="3668713"/>
            <a:ext cx="4337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sz="1600">
                <a:solidFill>
                  <a:srgbClr val="000099"/>
                </a:solidFill>
                <a:latin typeface="+mj-lt"/>
              </a:rPr>
              <a:t>Douleurs sur le territoire d’un </a:t>
            </a:r>
            <a:r>
              <a:rPr lang="fr-FR" altLang="fr-FR" sz="1600" b="1">
                <a:solidFill>
                  <a:srgbClr val="000099"/>
                </a:solidFill>
                <a:latin typeface="+mj-lt"/>
              </a:rPr>
              <a:t>trajet nerveux</a:t>
            </a:r>
          </a:p>
        </p:txBody>
      </p:sp>
      <p:sp>
        <p:nvSpPr>
          <p:cNvPr id="23" name="ZoneTexte 22"/>
          <p:cNvSpPr txBox="1"/>
          <p:nvPr/>
        </p:nvSpPr>
        <p:spPr>
          <a:xfrm>
            <a:off x="2435225" y="333375"/>
            <a:ext cx="8091488" cy="584200"/>
          </a:xfrm>
          <a:prstGeom prst="rect">
            <a:avLst/>
          </a:prstGeom>
          <a:noFill/>
        </p:spPr>
        <p:txBody>
          <a:bodyPr>
            <a:spAutoFit/>
          </a:bodyPr>
          <a:lstStyle/>
          <a:p>
            <a:pPr>
              <a:defRPr/>
            </a:pPr>
            <a:r>
              <a:rPr lang="fr-FR" sz="3200" b="1" dirty="0">
                <a:solidFill>
                  <a:schemeClr val="bg1"/>
                </a:solidFill>
                <a:latin typeface="+mj-lt"/>
              </a:rPr>
              <a:t>3.4. Chirurgie</a:t>
            </a:r>
          </a:p>
        </p:txBody>
      </p:sp>
      <p:sp>
        <p:nvSpPr>
          <p:cNvPr id="24" name="Rectangle 11"/>
          <p:cNvSpPr>
            <a:spLocks noChangeArrowheads="1"/>
          </p:cNvSpPr>
          <p:nvPr/>
        </p:nvSpPr>
        <p:spPr bwMode="auto">
          <a:xfrm>
            <a:off x="2397125" y="1011139"/>
            <a:ext cx="2401888" cy="401637"/>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Post-opératoire</a:t>
            </a:r>
          </a:p>
        </p:txBody>
      </p:sp>
      <p:grpSp>
        <p:nvGrpSpPr>
          <p:cNvPr id="29" name="Groupe 28">
            <a:extLst>
              <a:ext uri="{FF2B5EF4-FFF2-40B4-BE49-F238E27FC236}">
                <a16:creationId xmlns:a16="http://schemas.microsoft.com/office/drawing/2014/main" id="{E6BEA020-2A17-4DB2-B7B3-A0CEA7056BD3}"/>
              </a:ext>
            </a:extLst>
          </p:cNvPr>
          <p:cNvGrpSpPr/>
          <p:nvPr/>
        </p:nvGrpSpPr>
        <p:grpSpPr>
          <a:xfrm>
            <a:off x="9982200" y="322263"/>
            <a:ext cx="1735138" cy="1819275"/>
            <a:chOff x="9982200" y="322263"/>
            <a:chExt cx="1735138" cy="1819275"/>
          </a:xfrm>
        </p:grpSpPr>
        <p:sp>
          <p:nvSpPr>
            <p:cNvPr id="30" name="Pentagone 3">
              <a:extLst>
                <a:ext uri="{FF2B5EF4-FFF2-40B4-BE49-F238E27FC236}">
                  <a16:creationId xmlns:a16="http://schemas.microsoft.com/office/drawing/2014/main" id="{0DECEDEE-7C23-4B0E-852C-0C3F89B3AAA7}"/>
                </a:ext>
              </a:extLst>
            </p:cNvPr>
            <p:cNvSpPr/>
            <p:nvPr/>
          </p:nvSpPr>
          <p:spPr>
            <a:xfrm rot="5400000">
              <a:off x="9940131" y="364332"/>
              <a:ext cx="1819275" cy="1735138"/>
            </a:xfrm>
            <a:prstGeom prst="homePlate">
              <a:avLst>
                <a:gd name="adj" fmla="val 33489"/>
              </a:avLst>
            </a:prstGeom>
            <a:solidFill>
              <a:srgbClr val="D1E6F9"/>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31" name="ZoneTexte 4">
              <a:extLst>
                <a:ext uri="{FF2B5EF4-FFF2-40B4-BE49-F238E27FC236}">
                  <a16:creationId xmlns:a16="http://schemas.microsoft.com/office/drawing/2014/main" id="{A0D40412-79BB-47EC-86B5-F18533327501}"/>
                </a:ext>
              </a:extLst>
            </p:cNvPr>
            <p:cNvSpPr txBox="1">
              <a:spLocks noChangeArrowheads="1"/>
            </p:cNvSpPr>
            <p:nvPr/>
          </p:nvSpPr>
          <p:spPr bwMode="auto">
            <a:xfrm>
              <a:off x="9982200" y="908050"/>
              <a:ext cx="17287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r-FR" altLang="fr-FR" sz="1400" i="1" dirty="0">
                  <a:solidFill>
                    <a:srgbClr val="0053A1"/>
                  </a:solidFill>
                </a:rPr>
                <a:t>Arbre décisionnel à télécharger sur votre espace www.cdfh.fr</a:t>
              </a:r>
            </a:p>
          </p:txBody>
        </p:sp>
        <p:pic>
          <p:nvPicPr>
            <p:cNvPr id="32" name="Image 5">
              <a:extLst>
                <a:ext uri="{FF2B5EF4-FFF2-40B4-BE49-F238E27FC236}">
                  <a16:creationId xmlns:a16="http://schemas.microsoft.com/office/drawing/2014/main" id="{B4EB512A-9725-400D-8461-EC4A57E38A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01313" y="333375"/>
              <a:ext cx="6508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38"/>
                                        </p:tgtEl>
                                        <p:attrNameLst>
                                          <p:attrName>style.visibility</p:attrName>
                                        </p:attrNameLst>
                                      </p:cBhvr>
                                      <p:to>
                                        <p:strVal val="visible"/>
                                      </p:to>
                                    </p:set>
                                    <p:animEffect transition="in" filter="fade">
                                      <p:cBhvr>
                                        <p:cTn id="7" dur="500"/>
                                        <p:tgtEl>
                                          <p:spTgt spid="81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1939"/>
                                        </p:tgtEl>
                                        <p:attrNameLst>
                                          <p:attrName>style.visibility</p:attrName>
                                        </p:attrNameLst>
                                      </p:cBhvr>
                                      <p:to>
                                        <p:strVal val="visible"/>
                                      </p:to>
                                    </p:set>
                                    <p:animEffect transition="in" filter="fade">
                                      <p:cBhvr>
                                        <p:cTn id="12" dur="500"/>
                                        <p:tgtEl>
                                          <p:spTgt spid="81939"/>
                                        </p:tgtEl>
                                      </p:cBhvr>
                                    </p:animEffect>
                                  </p:childTnLst>
                                </p:cTn>
                              </p:par>
                              <p:par>
                                <p:cTn id="13" presetID="17" presetClass="entr" presetSubtype="10" fill="hold" grpId="0" nodeType="withEffect">
                                  <p:stCondLst>
                                    <p:cond delay="0"/>
                                  </p:stCondLst>
                                  <p:childTnLst>
                                    <p:set>
                                      <p:cBhvr>
                                        <p:cTn id="14" dur="1" fill="hold">
                                          <p:stCondLst>
                                            <p:cond delay="0"/>
                                          </p:stCondLst>
                                        </p:cTn>
                                        <p:tgtEl>
                                          <p:spTgt spid="81942"/>
                                        </p:tgtEl>
                                        <p:attrNameLst>
                                          <p:attrName>style.visibility</p:attrName>
                                        </p:attrNameLst>
                                      </p:cBhvr>
                                      <p:to>
                                        <p:strVal val="visible"/>
                                      </p:to>
                                    </p:set>
                                    <p:anim calcmode="lin" valueType="num">
                                      <p:cBhvr>
                                        <p:cTn id="15" dur="500" fill="hold"/>
                                        <p:tgtEl>
                                          <p:spTgt spid="81942"/>
                                        </p:tgtEl>
                                        <p:attrNameLst>
                                          <p:attrName>ppt_w</p:attrName>
                                        </p:attrNameLst>
                                      </p:cBhvr>
                                      <p:tavLst>
                                        <p:tav tm="0">
                                          <p:val>
                                            <p:fltVal val="0"/>
                                          </p:val>
                                        </p:tav>
                                        <p:tav tm="100000">
                                          <p:val>
                                            <p:strVal val="#ppt_w"/>
                                          </p:val>
                                        </p:tav>
                                      </p:tavLst>
                                    </p:anim>
                                    <p:anim calcmode="lin" valueType="num">
                                      <p:cBhvr>
                                        <p:cTn id="16" dur="500" fill="hold"/>
                                        <p:tgtEl>
                                          <p:spTgt spid="81942"/>
                                        </p:tgtEl>
                                        <p:attrNameLst>
                                          <p:attrName>ppt_h</p:attrName>
                                        </p:attrNameLst>
                                      </p:cBhvr>
                                      <p:tavLst>
                                        <p:tav tm="0">
                                          <p:val>
                                            <p:strVal val="#ppt_h"/>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1944"/>
                                        </p:tgtEl>
                                        <p:attrNameLst>
                                          <p:attrName>style.visibility</p:attrName>
                                        </p:attrNameLst>
                                      </p:cBhvr>
                                      <p:to>
                                        <p:strVal val="visible"/>
                                      </p:to>
                                    </p:set>
                                    <p:animEffect transition="in" filter="fade">
                                      <p:cBhvr>
                                        <p:cTn id="19" dur="500"/>
                                        <p:tgtEl>
                                          <p:spTgt spid="8194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81943"/>
                                        </p:tgtEl>
                                        <p:attrNameLst>
                                          <p:attrName>style.visibility</p:attrName>
                                        </p:attrNameLst>
                                      </p:cBhvr>
                                      <p:to>
                                        <p:strVal val="visible"/>
                                      </p:to>
                                    </p:set>
                                    <p:anim calcmode="lin" valueType="num">
                                      <p:cBhvr>
                                        <p:cTn id="24" dur="500" fill="hold"/>
                                        <p:tgtEl>
                                          <p:spTgt spid="81943"/>
                                        </p:tgtEl>
                                        <p:attrNameLst>
                                          <p:attrName>ppt_w</p:attrName>
                                        </p:attrNameLst>
                                      </p:cBhvr>
                                      <p:tavLst>
                                        <p:tav tm="0">
                                          <p:val>
                                            <p:fltVal val="0"/>
                                          </p:val>
                                        </p:tav>
                                        <p:tav tm="100000">
                                          <p:val>
                                            <p:strVal val="#ppt_w"/>
                                          </p:val>
                                        </p:tav>
                                      </p:tavLst>
                                    </p:anim>
                                    <p:anim calcmode="lin" valueType="num">
                                      <p:cBhvr>
                                        <p:cTn id="25" dur="500" fill="hold"/>
                                        <p:tgtEl>
                                          <p:spTgt spid="81943"/>
                                        </p:tgtEl>
                                        <p:attrNameLst>
                                          <p:attrName>ppt_h</p:attrName>
                                        </p:attrNameLst>
                                      </p:cBhvr>
                                      <p:tavLst>
                                        <p:tav tm="0">
                                          <p:val>
                                            <p:strVal val="#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81948"/>
                                        </p:tgtEl>
                                        <p:attrNameLst>
                                          <p:attrName>style.visibility</p:attrName>
                                        </p:attrNameLst>
                                      </p:cBhvr>
                                      <p:to>
                                        <p:strVal val="visible"/>
                                      </p:to>
                                    </p:set>
                                    <p:animEffect transition="in" filter="fade">
                                      <p:cBhvr>
                                        <p:cTn id="28" dur="500"/>
                                        <p:tgtEl>
                                          <p:spTgt spid="8194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1945"/>
                                        </p:tgtEl>
                                        <p:attrNameLst>
                                          <p:attrName>style.visibility</p:attrName>
                                        </p:attrNameLst>
                                      </p:cBhvr>
                                      <p:to>
                                        <p:strVal val="visible"/>
                                      </p:to>
                                    </p:set>
                                    <p:animEffect transition="in" filter="fade">
                                      <p:cBhvr>
                                        <p:cTn id="33" dur="500"/>
                                        <p:tgtEl>
                                          <p:spTgt spid="8194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81925"/>
                                        </p:tgtEl>
                                        <p:attrNameLst>
                                          <p:attrName>style.visibility</p:attrName>
                                        </p:attrNameLst>
                                      </p:cBhvr>
                                      <p:to>
                                        <p:strVal val="visible"/>
                                      </p:to>
                                    </p:set>
                                    <p:animEffect transition="in" filter="fade">
                                      <p:cBhvr>
                                        <p:cTn id="38" dur="500"/>
                                        <p:tgtEl>
                                          <p:spTgt spid="819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81950"/>
                                        </p:tgtEl>
                                        <p:attrNameLst>
                                          <p:attrName>style.visibility</p:attrName>
                                        </p:attrNameLst>
                                      </p:cBhvr>
                                      <p:to>
                                        <p:strVal val="visible"/>
                                      </p:to>
                                    </p:set>
                                    <p:animEffect transition="in" filter="fade">
                                      <p:cBhvr>
                                        <p:cTn id="41" dur="500"/>
                                        <p:tgtEl>
                                          <p:spTgt spid="8195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81931"/>
                                        </p:tgtEl>
                                        <p:attrNameLst>
                                          <p:attrName>style.visibility</p:attrName>
                                        </p:attrNameLst>
                                      </p:cBhvr>
                                      <p:to>
                                        <p:strVal val="visible"/>
                                      </p:to>
                                    </p:set>
                                    <p:animEffect transition="in" filter="fade">
                                      <p:cBhvr>
                                        <p:cTn id="50" dur="500"/>
                                        <p:tgtEl>
                                          <p:spTgt spid="8193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1949"/>
                                        </p:tgtEl>
                                        <p:attrNameLst>
                                          <p:attrName>style.visibility</p:attrName>
                                        </p:attrNameLst>
                                      </p:cBhvr>
                                      <p:to>
                                        <p:strVal val="visible"/>
                                      </p:to>
                                    </p:set>
                                    <p:animEffect transition="in" filter="fade">
                                      <p:cBhvr>
                                        <p:cTn id="53" dur="500"/>
                                        <p:tgtEl>
                                          <p:spTgt spid="8194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192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up)">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8" grpId="0" animBg="1"/>
      <p:bldP spid="3" grpId="0" animBg="1"/>
      <p:bldP spid="81938" grpId="0" animBg="1"/>
      <p:bldP spid="81942" grpId="0" animBg="1"/>
      <p:bldP spid="81943" grpId="0" animBg="1"/>
      <p:bldP spid="81944" grpId="0" animBg="1"/>
      <p:bldP spid="81945" grpId="0" animBg="1"/>
      <p:bldP spid="81948" grpId="0"/>
      <p:bldP spid="81949" grpId="0"/>
      <p:bldP spid="8195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Box 6"/>
          <p:cNvSpPr txBox="1">
            <a:spLocks noChangeArrowheads="1"/>
          </p:cNvSpPr>
          <p:nvPr/>
        </p:nvSpPr>
        <p:spPr bwMode="auto">
          <a:xfrm>
            <a:off x="8084126" y="1922089"/>
            <a:ext cx="3024187" cy="735013"/>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err="1">
                <a:solidFill>
                  <a:srgbClr val="000099"/>
                </a:solidFill>
                <a:latin typeface="+mj-lt"/>
                <a:ea typeface="ＭＳ Ｐゴシック" panose="020B0600070205080204" pitchFamily="34" charset="-128"/>
              </a:rPr>
              <a:t>Causticum</a:t>
            </a:r>
            <a:r>
              <a:rPr lang="fr-FR" altLang="fr-FR" b="1" dirty="0">
                <a:solidFill>
                  <a:srgbClr val="000099"/>
                </a:solidFill>
                <a:latin typeface="+mj-lt"/>
                <a:ea typeface="ＭＳ Ｐゴシック" panose="020B0600070205080204" pitchFamily="34" charset="-128"/>
              </a:rPr>
              <a:t> 15 CH</a:t>
            </a:r>
          </a:p>
          <a:p>
            <a:pPr algn="r">
              <a:spcBef>
                <a:spcPct val="20000"/>
              </a:spcBef>
              <a:defRPr/>
            </a:pPr>
            <a:r>
              <a:rPr lang="fr-FR" altLang="fr-FR" sz="1600" dirty="0">
                <a:solidFill>
                  <a:srgbClr val="000099"/>
                </a:solidFill>
                <a:latin typeface="+mj-lt"/>
              </a:rPr>
              <a:t>5 granules matin et soir</a:t>
            </a:r>
          </a:p>
        </p:txBody>
      </p:sp>
      <p:sp>
        <p:nvSpPr>
          <p:cNvPr id="84996" name="Text Box 7"/>
          <p:cNvSpPr txBox="1">
            <a:spLocks noChangeArrowheads="1"/>
          </p:cNvSpPr>
          <p:nvPr/>
        </p:nvSpPr>
        <p:spPr bwMode="auto">
          <a:xfrm>
            <a:off x="8084125" y="3258119"/>
            <a:ext cx="3024187" cy="735012"/>
          </a:xfrm>
          <a:prstGeom prst="roundRect">
            <a:avLst/>
          </a:prstGeom>
          <a:noFill/>
          <a:ln w="12700">
            <a:solidFill>
              <a:srgbClr val="92D05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spcBef>
                <a:spcPct val="20000"/>
              </a:spcBef>
              <a:defRPr/>
            </a:pPr>
            <a:r>
              <a:rPr lang="fr-FR" altLang="fr-FR" b="1" dirty="0" err="1">
                <a:solidFill>
                  <a:srgbClr val="000099"/>
                </a:solidFill>
                <a:latin typeface="+mj-lt"/>
                <a:ea typeface="ＭＳ Ｐゴシック" panose="020B0600070205080204" pitchFamily="34" charset="-128"/>
              </a:rPr>
              <a:t>Thiosinaminum</a:t>
            </a:r>
            <a:r>
              <a:rPr lang="fr-FR" altLang="fr-FR" b="1" dirty="0">
                <a:solidFill>
                  <a:srgbClr val="000099"/>
                </a:solidFill>
                <a:latin typeface="+mj-lt"/>
                <a:ea typeface="ＭＳ Ｐゴシック" panose="020B0600070205080204" pitchFamily="34" charset="-128"/>
              </a:rPr>
              <a:t> 5 CH</a:t>
            </a:r>
          </a:p>
          <a:p>
            <a:pPr algn="r" eaLnBrk="0" hangingPunct="0">
              <a:spcBef>
                <a:spcPct val="20000"/>
              </a:spcBef>
              <a:defRPr/>
            </a:pPr>
            <a:r>
              <a:rPr lang="fr-FR" altLang="fr-FR" sz="1600" dirty="0">
                <a:solidFill>
                  <a:srgbClr val="000099"/>
                </a:solidFill>
                <a:latin typeface="+mj-lt"/>
              </a:rPr>
              <a:t>5 granules matin et soir</a:t>
            </a:r>
          </a:p>
        </p:txBody>
      </p:sp>
      <p:sp>
        <p:nvSpPr>
          <p:cNvPr id="84997" name="Espace réservé du contenu 2"/>
          <p:cNvSpPr>
            <a:spLocks/>
          </p:cNvSpPr>
          <p:nvPr/>
        </p:nvSpPr>
        <p:spPr bwMode="auto">
          <a:xfrm>
            <a:off x="783001" y="3068960"/>
            <a:ext cx="4691063" cy="75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pPr>
            <a:endParaRPr lang="fr-FR" altLang="fr-FR" b="1" dirty="0">
              <a:solidFill>
                <a:schemeClr val="accent2"/>
              </a:solidFill>
              <a:latin typeface="Arial" panose="020B0604020202020204" pitchFamily="34" charset="0"/>
              <a:ea typeface="ＭＳ Ｐゴシック" panose="020B0600070205080204" pitchFamily="34" charset="-128"/>
            </a:endParaRPr>
          </a:p>
          <a:p>
            <a:pPr>
              <a:lnSpc>
                <a:spcPct val="110000"/>
              </a:lnSpc>
              <a:buClr>
                <a:srgbClr val="33CC33"/>
              </a:buClr>
              <a:buFontTx/>
              <a:buBlip>
                <a:blip r:embed="rId3"/>
              </a:buBlip>
            </a:pPr>
            <a:r>
              <a:rPr lang="fr-FR" altLang="fr-FR" sz="1600" b="1" dirty="0">
                <a:solidFill>
                  <a:srgbClr val="000099"/>
                </a:solidFill>
                <a:latin typeface="Arial" panose="020B0604020202020204" pitchFamily="34" charset="0"/>
              </a:rPr>
              <a:t>Fibrose cicatricielle, rétraction des tissus      et de la peau, adhérences</a:t>
            </a:r>
          </a:p>
          <a:p>
            <a:pPr>
              <a:lnSpc>
                <a:spcPct val="80000"/>
              </a:lnSpc>
              <a:spcBef>
                <a:spcPct val="20000"/>
              </a:spcBef>
              <a:buFont typeface="Arial" panose="020B0604020202020204" pitchFamily="34" charset="0"/>
              <a:buNone/>
            </a:pPr>
            <a:endParaRPr lang="fr-FR" altLang="fr-FR" sz="1600" dirty="0">
              <a:solidFill>
                <a:srgbClr val="000099"/>
              </a:solidFill>
              <a:latin typeface="Arial" panose="020B0604020202020204" pitchFamily="34" charset="0"/>
              <a:ea typeface="ＭＳ Ｐゴシック" panose="020B0600070205080204" pitchFamily="34" charset="-128"/>
            </a:endParaRPr>
          </a:p>
          <a:p>
            <a:pPr>
              <a:lnSpc>
                <a:spcPct val="80000"/>
              </a:lnSpc>
              <a:spcBef>
                <a:spcPct val="20000"/>
              </a:spcBef>
              <a:buFont typeface="Arial" panose="020B0604020202020204" pitchFamily="34" charset="0"/>
              <a:buNone/>
            </a:pPr>
            <a:endParaRPr lang="fr-FR" altLang="fr-FR" dirty="0">
              <a:solidFill>
                <a:schemeClr val="accent2"/>
              </a:solidFill>
              <a:latin typeface="Arial" panose="020B0604020202020204" pitchFamily="34" charset="0"/>
              <a:ea typeface="ＭＳ Ｐゴシック" panose="020B0600070205080204" pitchFamily="34" charset="-128"/>
            </a:endParaRPr>
          </a:p>
          <a:p>
            <a:pPr>
              <a:lnSpc>
                <a:spcPct val="80000"/>
              </a:lnSpc>
              <a:spcBef>
                <a:spcPct val="20000"/>
              </a:spcBef>
              <a:buFont typeface="Arial" panose="020B0604020202020204" pitchFamily="34" charset="0"/>
              <a:buNone/>
            </a:pPr>
            <a:endParaRPr lang="fr-FR" altLang="fr-FR" sz="2200" dirty="0">
              <a:solidFill>
                <a:schemeClr val="accent2"/>
              </a:solidFill>
              <a:latin typeface="Arial" panose="020B0604020202020204" pitchFamily="34" charset="0"/>
              <a:ea typeface="ＭＳ Ｐゴシック" panose="020B0600070205080204" pitchFamily="34" charset="-128"/>
            </a:endParaRPr>
          </a:p>
        </p:txBody>
      </p:sp>
      <p:sp>
        <p:nvSpPr>
          <p:cNvPr id="20496" name="Text Box 16"/>
          <p:cNvSpPr txBox="1">
            <a:spLocks noChangeArrowheads="1"/>
          </p:cNvSpPr>
          <p:nvPr/>
        </p:nvSpPr>
        <p:spPr bwMode="auto">
          <a:xfrm>
            <a:off x="783000" y="1841128"/>
            <a:ext cx="5817055" cy="88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a:lnSpc>
                <a:spcPct val="110000"/>
              </a:lnSpc>
              <a:buClr>
                <a:srgbClr val="33CC33"/>
              </a:buClr>
              <a:buFontTx/>
              <a:buBlip>
                <a:blip r:embed="rId3"/>
              </a:buBlip>
            </a:pPr>
            <a:r>
              <a:rPr lang="fr-FR" altLang="fr-FR" sz="1600" b="1" dirty="0">
                <a:solidFill>
                  <a:srgbClr val="000099"/>
                </a:solidFill>
                <a:latin typeface="Arial" panose="020B0604020202020204" pitchFamily="34" charset="0"/>
              </a:rPr>
              <a:t>Rétractions tendineuses et contractures musculaires</a:t>
            </a:r>
            <a:r>
              <a:rPr lang="fr-FR" altLang="fr-FR" sz="1600" dirty="0">
                <a:solidFill>
                  <a:srgbClr val="000099"/>
                </a:solidFill>
                <a:latin typeface="Arial" panose="020B0604020202020204" pitchFamily="34" charset="0"/>
              </a:rPr>
              <a:t> </a:t>
            </a:r>
          </a:p>
          <a:p>
            <a:pPr>
              <a:lnSpc>
                <a:spcPct val="110000"/>
              </a:lnSpc>
            </a:pPr>
            <a:r>
              <a:rPr lang="fr-FR" altLang="fr-FR" sz="1600" b="1" dirty="0">
                <a:solidFill>
                  <a:srgbClr val="000099"/>
                </a:solidFill>
                <a:latin typeface="Arial" panose="020B0604020202020204" pitchFamily="34" charset="0"/>
              </a:rPr>
              <a:t>     Sensation de brûlure </a:t>
            </a:r>
            <a:r>
              <a:rPr lang="fr-FR" altLang="fr-FR" sz="1600" dirty="0">
                <a:solidFill>
                  <a:srgbClr val="000099"/>
                </a:solidFill>
                <a:latin typeface="Arial" panose="020B0604020202020204" pitchFamily="34" charset="0"/>
              </a:rPr>
              <a:t>et d’endolorissement</a:t>
            </a:r>
          </a:p>
          <a:p>
            <a:pPr>
              <a:lnSpc>
                <a:spcPct val="110000"/>
              </a:lnSpc>
            </a:pPr>
            <a:r>
              <a:rPr lang="fr-FR" altLang="fr-FR" sz="1600" dirty="0">
                <a:solidFill>
                  <a:srgbClr val="FF0000"/>
                </a:solidFill>
                <a:latin typeface="Arial" panose="020B0604020202020204" pitchFamily="34" charset="0"/>
              </a:rPr>
              <a:t>	</a:t>
            </a:r>
            <a:r>
              <a:rPr lang="fr-FR" altLang="fr-FR" sz="1600" dirty="0">
                <a:solidFill>
                  <a:srgbClr val="000099"/>
                </a:solidFill>
                <a:latin typeface="Arial" panose="020B0604020202020204" pitchFamily="34" charset="0"/>
              </a:rPr>
              <a:t>	Cicatrices vicieuses, hypertrophiques</a:t>
            </a: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3.4. Chirurgie</a:t>
            </a:r>
          </a:p>
        </p:txBody>
      </p:sp>
      <p:sp>
        <p:nvSpPr>
          <p:cNvPr id="9" name="Rectangle 11"/>
          <p:cNvSpPr>
            <a:spLocks noChangeArrowheads="1"/>
          </p:cNvSpPr>
          <p:nvPr/>
        </p:nvSpPr>
        <p:spPr bwMode="auto">
          <a:xfrm>
            <a:off x="2397125" y="1012666"/>
            <a:ext cx="3894015"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Post-chirurgie, cicatrisation</a:t>
            </a:r>
          </a:p>
        </p:txBody>
      </p:sp>
      <p:sp>
        <p:nvSpPr>
          <p:cNvPr id="10" name="Text Box 9">
            <a:extLst>
              <a:ext uri="{FF2B5EF4-FFF2-40B4-BE49-F238E27FC236}">
                <a16:creationId xmlns:a16="http://schemas.microsoft.com/office/drawing/2014/main" id="{D9E2B519-0C81-4608-A4C6-17FD16CD49E7}"/>
              </a:ext>
            </a:extLst>
          </p:cNvPr>
          <p:cNvSpPr>
            <a:spLocks noChangeArrowheads="1"/>
          </p:cNvSpPr>
          <p:nvPr/>
        </p:nvSpPr>
        <p:spPr bwMode="auto">
          <a:xfrm>
            <a:off x="8084125" y="4649614"/>
            <a:ext cx="3024188" cy="723602"/>
          </a:xfrm>
          <a:prstGeom prst="roundRect">
            <a:avLst>
              <a:gd name="adj" fmla="val 16667"/>
            </a:avLst>
          </a:prstGeom>
          <a:noFill/>
          <a:ln w="31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eaLnBrk="0" hangingPunct="0">
              <a:buFont typeface="Wingdings" panose="05000000000000000000" pitchFamily="2" charset="2"/>
              <a:buNone/>
            </a:pPr>
            <a:r>
              <a:rPr lang="fr-FR" altLang="fr-FR" b="1" dirty="0" err="1">
                <a:solidFill>
                  <a:srgbClr val="000099"/>
                </a:solidFill>
                <a:latin typeface="Arial" panose="020B0604020202020204" pitchFamily="34" charset="0"/>
              </a:rPr>
              <a:t>Ledum</a:t>
            </a:r>
            <a:r>
              <a:rPr lang="fr-FR" altLang="fr-FR" b="1" dirty="0">
                <a:solidFill>
                  <a:srgbClr val="000099"/>
                </a:solidFill>
                <a:latin typeface="Arial" panose="020B0604020202020204" pitchFamily="34" charset="0"/>
              </a:rPr>
              <a:t> palustre 9 CH</a:t>
            </a:r>
          </a:p>
          <a:p>
            <a:pPr algn="r" eaLnBrk="0" hangingPunct="0">
              <a:spcBef>
                <a:spcPts val="300"/>
              </a:spcBef>
              <a:buFont typeface="Wingdings" panose="05000000000000000000" pitchFamily="2" charset="2"/>
              <a:buNone/>
            </a:pPr>
            <a:r>
              <a:rPr lang="fr-FR" altLang="fr-FR" sz="1600" dirty="0">
                <a:solidFill>
                  <a:srgbClr val="000099"/>
                </a:solidFill>
                <a:latin typeface="+mj-lt"/>
                <a:ea typeface="ＭＳ Ｐゴシック" panose="020B0600070205080204" pitchFamily="34" charset="-128"/>
              </a:rPr>
              <a:t>5 granules matin et soir</a:t>
            </a:r>
          </a:p>
        </p:txBody>
      </p:sp>
      <p:sp>
        <p:nvSpPr>
          <p:cNvPr id="11" name="Text Box 11">
            <a:extLst>
              <a:ext uri="{FF2B5EF4-FFF2-40B4-BE49-F238E27FC236}">
                <a16:creationId xmlns:a16="http://schemas.microsoft.com/office/drawing/2014/main" id="{0CAFBF34-BEAD-4E99-8470-8CC9ABADFE84}"/>
              </a:ext>
            </a:extLst>
          </p:cNvPr>
          <p:cNvSpPr txBox="1">
            <a:spLocks noChangeArrowheads="1"/>
          </p:cNvSpPr>
          <p:nvPr/>
        </p:nvSpPr>
        <p:spPr bwMode="auto">
          <a:xfrm>
            <a:off x="783001" y="4599023"/>
            <a:ext cx="4608512" cy="34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10000"/>
              </a:lnSpc>
              <a:buClr>
                <a:srgbClr val="33CC33"/>
              </a:buClr>
              <a:buFontTx/>
              <a:buBlip>
                <a:blip r:embed="rId3"/>
              </a:buBlip>
            </a:pPr>
            <a:r>
              <a:rPr lang="fr-FR" altLang="fr-FR" sz="1600" b="1" dirty="0">
                <a:solidFill>
                  <a:srgbClr val="000099"/>
                </a:solidFill>
                <a:latin typeface="+mj-lt"/>
                <a:ea typeface="ＭＳ Ｐゴシック" panose="020B0600070205080204" pitchFamily="34" charset="-128"/>
              </a:rPr>
              <a:t>Hématomes persistants, </a:t>
            </a:r>
            <a:r>
              <a:rPr lang="fr-FR" altLang="fr-FR" sz="1600" dirty="0">
                <a:solidFill>
                  <a:srgbClr val="000099"/>
                </a:solidFill>
                <a:latin typeface="+mj-lt"/>
                <a:ea typeface="ＭＳ Ｐゴシック" panose="020B0600070205080204" pitchFamily="34" charset="-128"/>
              </a:rPr>
              <a:t>douleur, œdème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animEffect transition="in" filter="fade">
                                      <p:cBhvr>
                                        <p:cTn id="7" dur="500"/>
                                        <p:tgtEl>
                                          <p:spTgt spid="204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499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4997"/>
                                        </p:tgtEl>
                                        <p:attrNameLst>
                                          <p:attrName>style.visibility</p:attrName>
                                        </p:attrNameLst>
                                      </p:cBhvr>
                                      <p:to>
                                        <p:strVal val="visible"/>
                                      </p:to>
                                    </p:set>
                                    <p:animEffect transition="in" filter="fade">
                                      <p:cBhvr>
                                        <p:cTn id="16" dur="500"/>
                                        <p:tgtEl>
                                          <p:spTgt spid="849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49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nimBg="1"/>
      <p:bldP spid="84996" grpId="0" animBg="1"/>
      <p:bldP spid="84997" grpId="0"/>
      <p:bldP spid="20496" grpId="0"/>
      <p:bldP spid="10" grpId="0" animBg="1"/>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Box 6"/>
          <p:cNvSpPr txBox="1">
            <a:spLocks noChangeArrowheads="1"/>
          </p:cNvSpPr>
          <p:nvPr/>
        </p:nvSpPr>
        <p:spPr bwMode="auto">
          <a:xfrm>
            <a:off x="7534532" y="2370324"/>
            <a:ext cx="3572153" cy="723602"/>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20000"/>
              </a:spcBef>
              <a:defRPr/>
            </a:pPr>
            <a:r>
              <a:rPr lang="fr-FR" altLang="fr-FR" b="1" dirty="0">
                <a:solidFill>
                  <a:srgbClr val="000099"/>
                </a:solidFill>
              </a:rPr>
              <a:t>Opium 15 CH</a:t>
            </a:r>
          </a:p>
          <a:p>
            <a:pPr algn="r">
              <a:spcBef>
                <a:spcPts val="300"/>
              </a:spcBef>
              <a:defRPr/>
            </a:pPr>
            <a:r>
              <a:rPr lang="fr-FR" altLang="fr-FR" sz="1600" dirty="0">
                <a:solidFill>
                  <a:srgbClr val="000099"/>
                </a:solidFill>
                <a:latin typeface="+mj-lt"/>
                <a:ea typeface="ＭＳ Ｐゴシック" panose="020B0600070205080204" pitchFamily="34" charset="-128"/>
              </a:rPr>
              <a:t>5 granules 2 à 3 fois par jour</a:t>
            </a:r>
          </a:p>
        </p:txBody>
      </p:sp>
      <p:sp>
        <p:nvSpPr>
          <p:cNvPr id="84996" name="Text Box 7"/>
          <p:cNvSpPr txBox="1">
            <a:spLocks noChangeArrowheads="1"/>
          </p:cNvSpPr>
          <p:nvPr/>
        </p:nvSpPr>
        <p:spPr bwMode="auto">
          <a:xfrm>
            <a:off x="7536160" y="4197964"/>
            <a:ext cx="3572153" cy="735521"/>
          </a:xfrm>
          <a:prstGeom prst="roundRect">
            <a:avLst/>
          </a:prstGeom>
          <a:noFill/>
          <a:ln w="12700">
            <a:solidFill>
              <a:srgbClr val="92D05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0" hangingPunct="0">
              <a:spcBef>
                <a:spcPct val="20000"/>
              </a:spcBef>
              <a:defRPr/>
            </a:pPr>
            <a:r>
              <a:rPr lang="fr-FR" altLang="fr-FR" b="1" dirty="0" err="1">
                <a:solidFill>
                  <a:srgbClr val="000099"/>
                </a:solidFill>
              </a:rPr>
              <a:t>Raphanus</a:t>
            </a:r>
            <a:r>
              <a:rPr lang="fr-FR" altLang="fr-FR" b="1" dirty="0">
                <a:solidFill>
                  <a:srgbClr val="000099"/>
                </a:solidFill>
              </a:rPr>
              <a:t> </a:t>
            </a:r>
            <a:r>
              <a:rPr lang="fr-FR" altLang="fr-FR" b="1" dirty="0" err="1">
                <a:solidFill>
                  <a:srgbClr val="000099"/>
                </a:solidFill>
              </a:rPr>
              <a:t>sativus</a:t>
            </a:r>
            <a:r>
              <a:rPr lang="fr-FR" altLang="fr-FR" b="1" dirty="0">
                <a:solidFill>
                  <a:srgbClr val="000099"/>
                </a:solidFill>
              </a:rPr>
              <a:t> </a:t>
            </a:r>
            <a:r>
              <a:rPr lang="fr-FR" altLang="fr-FR" b="1" dirty="0" err="1">
                <a:solidFill>
                  <a:srgbClr val="000099"/>
                </a:solidFill>
              </a:rPr>
              <a:t>niger</a:t>
            </a:r>
            <a:r>
              <a:rPr lang="fr-FR" altLang="fr-FR" b="1" dirty="0">
                <a:solidFill>
                  <a:srgbClr val="000099"/>
                </a:solidFill>
              </a:rPr>
              <a:t> 5 CH</a:t>
            </a:r>
          </a:p>
          <a:p>
            <a:pPr algn="r" eaLnBrk="0" hangingPunct="0">
              <a:spcBef>
                <a:spcPts val="300"/>
              </a:spcBef>
              <a:defRPr/>
            </a:pPr>
            <a:r>
              <a:rPr lang="fr-FR" altLang="fr-FR" sz="1600" dirty="0">
                <a:solidFill>
                  <a:srgbClr val="000099"/>
                </a:solidFill>
                <a:latin typeface="+mj-lt"/>
                <a:ea typeface="ＭＳ Ｐゴシック" panose="020B0600070205080204" pitchFamily="34" charset="-128"/>
              </a:rPr>
              <a:t>5 granules 2 à 3 fois par jour</a:t>
            </a:r>
          </a:p>
        </p:txBody>
      </p:sp>
      <p:sp>
        <p:nvSpPr>
          <p:cNvPr id="84997" name="Espace réservé du contenu 2"/>
          <p:cNvSpPr>
            <a:spLocks/>
          </p:cNvSpPr>
          <p:nvPr/>
        </p:nvSpPr>
        <p:spPr bwMode="auto">
          <a:xfrm>
            <a:off x="783001" y="3881648"/>
            <a:ext cx="5673039"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80000"/>
              </a:lnSpc>
              <a:spcBef>
                <a:spcPct val="20000"/>
              </a:spcBef>
              <a:buFont typeface="Arial" panose="020B0604020202020204" pitchFamily="34" charset="0"/>
              <a:buChar char="•"/>
            </a:pPr>
            <a:endParaRPr lang="fr-FR" altLang="fr-FR" b="1" dirty="0">
              <a:solidFill>
                <a:schemeClr val="accent2"/>
              </a:solidFill>
              <a:latin typeface="Arial" panose="020B0604020202020204" pitchFamily="34" charset="0"/>
              <a:ea typeface="ＭＳ Ｐゴシック" panose="020B0600070205080204" pitchFamily="34" charset="-128"/>
            </a:endParaRPr>
          </a:p>
          <a:p>
            <a:pPr>
              <a:lnSpc>
                <a:spcPct val="110000"/>
              </a:lnSpc>
              <a:buClr>
                <a:srgbClr val="33CC33"/>
              </a:buClr>
              <a:buFontTx/>
              <a:buBlip>
                <a:blip r:embed="rId3"/>
              </a:buBlip>
            </a:pPr>
            <a:r>
              <a:rPr lang="fr-FR" altLang="fr-FR" sz="1600" dirty="0">
                <a:solidFill>
                  <a:srgbClr val="000099"/>
                </a:solidFill>
                <a:latin typeface="+mj-lt"/>
                <a:ea typeface="ＭＳ Ｐゴシック" panose="020B0600070205080204" pitchFamily="34" charset="-128"/>
              </a:rPr>
              <a:t>Constipation avec </a:t>
            </a:r>
            <a:r>
              <a:rPr lang="fr-FR" altLang="fr-FR" sz="1600" b="1" dirty="0">
                <a:solidFill>
                  <a:srgbClr val="000099"/>
                </a:solidFill>
                <a:latin typeface="+mj-lt"/>
                <a:ea typeface="ＭＳ Ｐゴシック" panose="020B0600070205080204" pitchFamily="34" charset="-128"/>
              </a:rPr>
              <a:t>ballonnements et rétention des gaz</a:t>
            </a:r>
          </a:p>
          <a:p>
            <a:pPr marL="363538" indent="0">
              <a:spcBef>
                <a:spcPts val="384"/>
              </a:spcBef>
              <a:buClr>
                <a:srgbClr val="33CC33"/>
              </a:buClr>
            </a:pPr>
            <a:r>
              <a:rPr lang="fr-FR" altLang="fr-FR" sz="1600" dirty="0">
                <a:solidFill>
                  <a:srgbClr val="000099"/>
                </a:solidFill>
                <a:latin typeface="+mj-lt"/>
                <a:ea typeface="ＭＳ Ｐゴシック" panose="020B0600070205080204" pitchFamily="34" charset="-128"/>
              </a:rPr>
              <a:t>Après coelioscopie</a:t>
            </a:r>
          </a:p>
          <a:p>
            <a:pPr>
              <a:lnSpc>
                <a:spcPct val="80000"/>
              </a:lnSpc>
              <a:spcBef>
                <a:spcPct val="20000"/>
              </a:spcBef>
              <a:buFont typeface="Arial" panose="020B0604020202020204" pitchFamily="34" charset="0"/>
              <a:buNone/>
            </a:pPr>
            <a:endParaRPr lang="fr-FR" altLang="fr-FR" sz="1600" dirty="0">
              <a:solidFill>
                <a:srgbClr val="000099"/>
              </a:solidFill>
              <a:latin typeface="Arial" panose="020B0604020202020204" pitchFamily="34" charset="0"/>
              <a:ea typeface="ＭＳ Ｐゴシック" panose="020B0600070205080204" pitchFamily="34" charset="-128"/>
            </a:endParaRPr>
          </a:p>
          <a:p>
            <a:pPr>
              <a:lnSpc>
                <a:spcPct val="80000"/>
              </a:lnSpc>
              <a:spcBef>
                <a:spcPct val="20000"/>
              </a:spcBef>
              <a:buFont typeface="Arial" panose="020B0604020202020204" pitchFamily="34" charset="0"/>
              <a:buNone/>
            </a:pPr>
            <a:endParaRPr lang="fr-FR" altLang="fr-FR" dirty="0">
              <a:solidFill>
                <a:schemeClr val="accent2"/>
              </a:solidFill>
              <a:latin typeface="Arial" panose="020B0604020202020204" pitchFamily="34" charset="0"/>
              <a:ea typeface="ＭＳ Ｐゴシック" panose="020B0600070205080204" pitchFamily="34" charset="-128"/>
            </a:endParaRPr>
          </a:p>
          <a:p>
            <a:pPr>
              <a:lnSpc>
                <a:spcPct val="80000"/>
              </a:lnSpc>
              <a:spcBef>
                <a:spcPct val="20000"/>
              </a:spcBef>
              <a:buFont typeface="Arial" panose="020B0604020202020204" pitchFamily="34" charset="0"/>
              <a:buNone/>
            </a:pPr>
            <a:endParaRPr lang="fr-FR" altLang="fr-FR" sz="2200" dirty="0">
              <a:solidFill>
                <a:schemeClr val="accent2"/>
              </a:solidFill>
              <a:latin typeface="Arial" panose="020B0604020202020204" pitchFamily="34" charset="0"/>
              <a:ea typeface="ＭＳ Ｐゴシック" panose="020B0600070205080204" pitchFamily="34" charset="-128"/>
            </a:endParaRPr>
          </a:p>
        </p:txBody>
      </p:sp>
      <p:sp>
        <p:nvSpPr>
          <p:cNvPr id="20496" name="Text Box 16"/>
          <p:cNvSpPr txBox="1">
            <a:spLocks noChangeArrowheads="1"/>
          </p:cNvSpPr>
          <p:nvPr/>
        </p:nvSpPr>
        <p:spPr bwMode="auto">
          <a:xfrm>
            <a:off x="783001" y="2276872"/>
            <a:ext cx="5545138" cy="91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200025" algn="l"/>
              </a:tabLst>
              <a:defRPr>
                <a:solidFill>
                  <a:schemeClr val="tx1"/>
                </a:solidFill>
                <a:latin typeface="Tahoma" panose="020B0604030504040204" pitchFamily="34" charset="0"/>
                <a:cs typeface="Arial" panose="020B0604020202020204" pitchFamily="34" charset="0"/>
              </a:defRPr>
            </a:lvl1pPr>
            <a:lvl2pPr marL="742950" indent="-285750">
              <a:tabLst>
                <a:tab pos="200025" algn="l"/>
              </a:tabLst>
              <a:defRPr>
                <a:solidFill>
                  <a:schemeClr val="tx1"/>
                </a:solidFill>
                <a:latin typeface="Tahoma" panose="020B0604030504040204" pitchFamily="34" charset="0"/>
                <a:cs typeface="Arial" panose="020B0604020202020204" pitchFamily="34" charset="0"/>
              </a:defRPr>
            </a:lvl2pPr>
            <a:lvl3pPr marL="1143000" indent="-228600">
              <a:tabLst>
                <a:tab pos="200025" algn="l"/>
              </a:tabLst>
              <a:defRPr>
                <a:solidFill>
                  <a:schemeClr val="tx1"/>
                </a:solidFill>
                <a:latin typeface="Tahoma" panose="020B0604030504040204" pitchFamily="34" charset="0"/>
                <a:cs typeface="Arial" panose="020B0604020202020204" pitchFamily="34" charset="0"/>
              </a:defRPr>
            </a:lvl3pPr>
            <a:lvl4pPr marL="1600200" indent="-228600">
              <a:tabLst>
                <a:tab pos="200025" algn="l"/>
              </a:tabLst>
              <a:defRPr>
                <a:solidFill>
                  <a:schemeClr val="tx1"/>
                </a:solidFill>
                <a:latin typeface="Tahoma" panose="020B0604030504040204" pitchFamily="34" charset="0"/>
                <a:cs typeface="Arial" panose="020B0604020202020204" pitchFamily="34" charset="0"/>
              </a:defRPr>
            </a:lvl4pPr>
            <a:lvl5pPr marL="2057400" indent="-228600">
              <a:tabLst>
                <a:tab pos="200025" algn="l"/>
              </a:tabLst>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tabLst>
                <a:tab pos="200025" algn="l"/>
              </a:tabLst>
              <a:defRPr>
                <a:solidFill>
                  <a:schemeClr val="tx1"/>
                </a:solidFill>
                <a:latin typeface="Tahoma" panose="020B0604030504040204" pitchFamily="34" charset="0"/>
                <a:cs typeface="Arial" panose="020B0604020202020204" pitchFamily="34" charset="0"/>
              </a:defRPr>
            </a:lvl9pPr>
          </a:lstStyle>
          <a:p>
            <a:pPr>
              <a:lnSpc>
                <a:spcPct val="110000"/>
              </a:lnSpc>
              <a:buClr>
                <a:srgbClr val="33CC33"/>
              </a:buClr>
              <a:buFontTx/>
              <a:buBlip>
                <a:blip r:embed="rId3"/>
              </a:buBlip>
            </a:pPr>
            <a:r>
              <a:rPr lang="fr-FR" altLang="fr-FR" sz="1600" b="1" dirty="0">
                <a:solidFill>
                  <a:srgbClr val="000099"/>
                </a:solidFill>
                <a:latin typeface="+mj-lt"/>
                <a:ea typeface="ＭＳ Ｐゴシック" panose="020B0600070205080204" pitchFamily="34" charset="-128"/>
              </a:rPr>
              <a:t>Retard dans la reprise du transit</a:t>
            </a:r>
          </a:p>
          <a:p>
            <a:pPr marL="263525" indent="0">
              <a:spcBef>
                <a:spcPts val="384"/>
              </a:spcBef>
              <a:buClr>
                <a:srgbClr val="33CC33"/>
              </a:buClr>
            </a:pPr>
            <a:r>
              <a:rPr lang="fr-FR" altLang="fr-FR" sz="1600" dirty="0">
                <a:solidFill>
                  <a:srgbClr val="000099"/>
                </a:solidFill>
                <a:latin typeface="+mj-lt"/>
                <a:ea typeface="ＭＳ Ｐゴシック" panose="020B0600070205080204" pitchFamily="34" charset="-128"/>
              </a:rPr>
              <a:t>Obnubilation prolongée après anesthésie générale</a:t>
            </a:r>
            <a:r>
              <a:rPr lang="fr-FR" altLang="fr-FR" sz="1600" dirty="0">
                <a:solidFill>
                  <a:srgbClr val="33CC33"/>
                </a:solidFill>
                <a:latin typeface="Arial" panose="020B0604020202020204" pitchFamily="34" charset="0"/>
              </a:rPr>
              <a:t> </a:t>
            </a:r>
          </a:p>
          <a:p>
            <a:pPr>
              <a:lnSpc>
                <a:spcPct val="110000"/>
              </a:lnSpc>
            </a:pPr>
            <a:r>
              <a:rPr lang="fr-FR" altLang="fr-FR" sz="1600" b="1" dirty="0">
                <a:solidFill>
                  <a:srgbClr val="33CC33"/>
                </a:solidFill>
                <a:latin typeface="Arial" panose="020B0604020202020204" pitchFamily="34" charset="0"/>
              </a:rPr>
              <a:t> </a:t>
            </a:r>
            <a:endParaRPr lang="fr-FR" altLang="fr-FR" sz="1600" dirty="0">
              <a:solidFill>
                <a:srgbClr val="33CC33"/>
              </a:solidFill>
              <a:latin typeface="Arial" panose="020B0604020202020204" pitchFamily="34" charset="0"/>
            </a:endParaRPr>
          </a:p>
        </p:txBody>
      </p:sp>
      <p:sp>
        <p:nvSpPr>
          <p:cNvPr id="8" name="ZoneTexte 7"/>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3.4. Chirurgie</a:t>
            </a:r>
          </a:p>
        </p:txBody>
      </p:sp>
      <p:sp>
        <p:nvSpPr>
          <p:cNvPr id="9" name="Rectangle 11"/>
          <p:cNvSpPr>
            <a:spLocks noChangeArrowheads="1"/>
          </p:cNvSpPr>
          <p:nvPr/>
        </p:nvSpPr>
        <p:spPr bwMode="auto">
          <a:xfrm>
            <a:off x="2397125" y="1012666"/>
            <a:ext cx="4806124" cy="400110"/>
          </a:xfrm>
          <a:prstGeom prst="rect">
            <a:avLst/>
          </a:prstGeom>
          <a:noFill/>
          <a:ln>
            <a:noFill/>
          </a:ln>
          <a:effectLst/>
        </p:spPr>
        <p:txBody>
          <a:bodyPr wrap="none">
            <a:spAutoFit/>
          </a:bodyPr>
          <a:lstStyle/>
          <a:p>
            <a:pPr>
              <a:defRPr/>
            </a:pPr>
            <a:r>
              <a:rPr lang="fr-FR" altLang="fr-FR" sz="2000" b="1" dirty="0">
                <a:solidFill>
                  <a:srgbClr val="95C41D"/>
                </a:solidFill>
                <a:latin typeface="+mj-lt"/>
                <a:ea typeface="ＭＳ Ｐゴシック" panose="020B0600070205080204" pitchFamily="34" charset="-128"/>
                <a:sym typeface="Wingdings" panose="05000000000000000000" pitchFamily="2" charset="2"/>
              </a:rPr>
              <a:t></a:t>
            </a:r>
            <a:r>
              <a:rPr lang="fr-FR" altLang="fr-FR" sz="2000" b="1" dirty="0">
                <a:solidFill>
                  <a:srgbClr val="95C41D"/>
                </a:solidFill>
                <a:latin typeface="+mj-lt"/>
                <a:ea typeface="ＭＳ Ｐゴシック" panose="020B0600070205080204" pitchFamily="34" charset="-128"/>
              </a:rPr>
              <a:t> Post-chirurgie, problèmes digestifs</a:t>
            </a:r>
          </a:p>
        </p:txBody>
      </p:sp>
    </p:spTree>
    <p:extLst>
      <p:ext uri="{BB962C8B-B14F-4D97-AF65-F5344CB8AC3E}">
        <p14:creationId xmlns:p14="http://schemas.microsoft.com/office/powerpoint/2010/main" val="2937037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animEffect transition="in" filter="fade">
                                      <p:cBhvr>
                                        <p:cTn id="7" dur="500"/>
                                        <p:tgtEl>
                                          <p:spTgt spid="204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4995"/>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4997"/>
                                        </p:tgtEl>
                                        <p:attrNameLst>
                                          <p:attrName>style.visibility</p:attrName>
                                        </p:attrNameLst>
                                      </p:cBhvr>
                                      <p:to>
                                        <p:strVal val="visible"/>
                                      </p:to>
                                    </p:set>
                                    <p:animEffect transition="in" filter="fade">
                                      <p:cBhvr>
                                        <p:cTn id="16" dur="500"/>
                                        <p:tgtEl>
                                          <p:spTgt spid="849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4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nimBg="1"/>
      <p:bldP spid="84996" grpId="0" animBg="1"/>
      <p:bldP spid="84997" grpId="0"/>
      <p:bldP spid="2049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ChangeArrowheads="1"/>
          </p:cNvSpPr>
          <p:nvPr/>
        </p:nvSpPr>
        <p:spPr bwMode="auto">
          <a:xfrm>
            <a:off x="1631950" y="2097088"/>
            <a:ext cx="88931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30000"/>
              </a:lnSpc>
              <a:spcBef>
                <a:spcPct val="20000"/>
              </a:spcBef>
            </a:pPr>
            <a:r>
              <a:rPr lang="fr-FR" altLang="fr-FR" sz="2000" dirty="0">
                <a:solidFill>
                  <a:srgbClr val="000099"/>
                </a:solidFill>
                <a:ea typeface="ＭＳ Ｐゴシック" panose="020B0600070205080204" pitchFamily="34" charset="-128"/>
              </a:rPr>
              <a:t>Suite à ses séances de chimiothérapie, Mme Rose va subir une intervention sur son sein. </a:t>
            </a:r>
          </a:p>
          <a:p>
            <a:pPr>
              <a:spcBef>
                <a:spcPct val="20000"/>
              </a:spcBef>
            </a:pPr>
            <a:endParaRPr lang="fr-FR" altLang="fr-FR" sz="2000" dirty="0">
              <a:solidFill>
                <a:srgbClr val="000099"/>
              </a:solidFill>
              <a:ea typeface="ＭＳ Ｐゴシック" panose="020B0600070205080204" pitchFamily="34" charset="-128"/>
            </a:endParaRPr>
          </a:p>
          <a:p>
            <a:pPr>
              <a:spcBef>
                <a:spcPct val="20000"/>
              </a:spcBef>
            </a:pPr>
            <a:r>
              <a:rPr lang="fr-FR" altLang="fr-FR" sz="2000" dirty="0">
                <a:solidFill>
                  <a:srgbClr val="000099"/>
                </a:solidFill>
                <a:ea typeface="ＭＳ Ｐゴシック" panose="020B0600070205080204" pitchFamily="34" charset="-128"/>
              </a:rPr>
              <a:t>Elle voit le chirurgien dans 5 jours.</a:t>
            </a:r>
          </a:p>
          <a:p>
            <a:pPr>
              <a:spcBef>
                <a:spcPct val="20000"/>
              </a:spcBef>
            </a:pPr>
            <a:endParaRPr lang="fr-FR" altLang="fr-FR" sz="2000" dirty="0">
              <a:solidFill>
                <a:srgbClr val="000099"/>
              </a:solidFill>
              <a:ea typeface="ＭＳ Ｐゴシック" panose="020B0600070205080204" pitchFamily="34" charset="-128"/>
            </a:endParaRPr>
          </a:p>
        </p:txBody>
      </p:sp>
      <p:sp>
        <p:nvSpPr>
          <p:cNvPr id="282626" name="Rectangle 5"/>
          <p:cNvSpPr>
            <a:spLocks noChangeArrowheads="1"/>
          </p:cNvSpPr>
          <p:nvPr/>
        </p:nvSpPr>
        <p:spPr bwMode="auto">
          <a:xfrm>
            <a:off x="4440238" y="4365625"/>
            <a:ext cx="3138487" cy="366713"/>
          </a:xfrm>
          <a:prstGeom prst="rect">
            <a:avLst/>
          </a:prstGeom>
          <a:solidFill>
            <a:srgbClr val="95C4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r-FR" altLang="fr-FR" b="1">
                <a:solidFill>
                  <a:schemeClr val="bg1"/>
                </a:solidFill>
                <a:latin typeface="Arial" panose="020B0604020202020204" pitchFamily="34" charset="0"/>
                <a:sym typeface="Wingdings" panose="05000000000000000000" pitchFamily="2" charset="2"/>
              </a:rPr>
              <a:t></a:t>
            </a:r>
            <a:r>
              <a:rPr lang="fr-FR" altLang="fr-FR" b="1">
                <a:solidFill>
                  <a:schemeClr val="bg1"/>
                </a:solidFill>
                <a:latin typeface="Arial" panose="020B0604020202020204" pitchFamily="34" charset="0"/>
              </a:rPr>
              <a:t> Que lui proposez-vous ?</a:t>
            </a: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Un conseil pour Mme Rose</a:t>
            </a:r>
          </a:p>
        </p:txBody>
      </p:sp>
      <p:pic>
        <p:nvPicPr>
          <p:cNvPr id="7"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pic>
        <p:nvPicPr>
          <p:cNvPr id="8" name="Image 4">
            <a:extLst>
              <a:ext uri="{FF2B5EF4-FFF2-40B4-BE49-F238E27FC236}">
                <a16:creationId xmlns:a16="http://schemas.microsoft.com/office/drawing/2014/main" id="{2D6D5798-0FAC-4FD9-89D5-52FBCF165A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84532" y="-34131"/>
            <a:ext cx="15652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ChangeArrowheads="1"/>
          </p:cNvSpPr>
          <p:nvPr/>
        </p:nvSpPr>
        <p:spPr bwMode="auto">
          <a:xfrm>
            <a:off x="479377" y="1752576"/>
            <a:ext cx="4824536" cy="369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nSpc>
                <a:spcPct val="130000"/>
              </a:lnSpc>
              <a:spcBef>
                <a:spcPct val="20000"/>
              </a:spcBef>
            </a:pPr>
            <a:r>
              <a:rPr lang="fr-FR" altLang="fr-FR" sz="2000" dirty="0">
                <a:solidFill>
                  <a:srgbClr val="000099"/>
                </a:solidFill>
                <a:ea typeface="ＭＳ Ｐゴシック" panose="020B0600070205080204" pitchFamily="34" charset="-128"/>
              </a:rPr>
              <a:t>Suite à ses séances de chimiothérapie, Mme Rose va subir une intervention sur son sein. </a:t>
            </a:r>
          </a:p>
          <a:p>
            <a:pPr>
              <a:lnSpc>
                <a:spcPct val="130000"/>
              </a:lnSpc>
              <a:spcBef>
                <a:spcPct val="20000"/>
              </a:spcBef>
            </a:pPr>
            <a:endParaRPr lang="fr-FR" altLang="fr-FR" sz="2000" dirty="0">
              <a:solidFill>
                <a:srgbClr val="000099"/>
              </a:solidFill>
              <a:ea typeface="ＭＳ Ｐゴシック" panose="020B0600070205080204" pitchFamily="34" charset="-128"/>
            </a:endParaRPr>
          </a:p>
          <a:p>
            <a:pPr>
              <a:lnSpc>
                <a:spcPct val="130000"/>
              </a:lnSpc>
              <a:spcBef>
                <a:spcPct val="20000"/>
              </a:spcBef>
            </a:pPr>
            <a:r>
              <a:rPr lang="fr-FR" altLang="fr-FR" sz="2000" dirty="0">
                <a:solidFill>
                  <a:srgbClr val="000099"/>
                </a:solidFill>
                <a:ea typeface="ＭＳ Ｐゴシック" panose="020B0600070205080204" pitchFamily="34" charset="-128"/>
              </a:rPr>
              <a:t>Elle voit le chirurgien dans 5 jours.</a:t>
            </a:r>
          </a:p>
          <a:p>
            <a:pPr>
              <a:spcBef>
                <a:spcPct val="20000"/>
              </a:spcBef>
            </a:pPr>
            <a:endParaRPr lang="fr-FR" altLang="fr-FR" sz="2000" dirty="0">
              <a:solidFill>
                <a:srgbClr val="000099"/>
              </a:solidFill>
              <a:ea typeface="ＭＳ Ｐゴシック" panose="020B0600070205080204" pitchFamily="34" charset="-128"/>
            </a:endParaRPr>
          </a:p>
        </p:txBody>
      </p:sp>
      <p:sp>
        <p:nvSpPr>
          <p:cNvPr id="6" name="ZoneTexte 5"/>
          <p:cNvSpPr txBox="1"/>
          <p:nvPr/>
        </p:nvSpPr>
        <p:spPr>
          <a:xfrm>
            <a:off x="2397125" y="314325"/>
            <a:ext cx="8091488" cy="584200"/>
          </a:xfrm>
          <a:prstGeom prst="rect">
            <a:avLst/>
          </a:prstGeom>
          <a:noFill/>
        </p:spPr>
        <p:txBody>
          <a:bodyPr>
            <a:spAutoFit/>
          </a:bodyPr>
          <a:lstStyle/>
          <a:p>
            <a:pPr>
              <a:defRPr/>
            </a:pPr>
            <a:r>
              <a:rPr lang="fr-FR" sz="3200" b="1" dirty="0">
                <a:solidFill>
                  <a:schemeClr val="bg1"/>
                </a:solidFill>
                <a:latin typeface="+mj-lt"/>
              </a:rPr>
              <a:t>Un conseil pour Mme Rose</a:t>
            </a:r>
          </a:p>
        </p:txBody>
      </p:sp>
      <p:sp>
        <p:nvSpPr>
          <p:cNvPr id="8" name="Espace réservé du contenu 2"/>
          <p:cNvSpPr txBox="1">
            <a:spLocks/>
          </p:cNvSpPr>
          <p:nvPr/>
        </p:nvSpPr>
        <p:spPr>
          <a:xfrm>
            <a:off x="5591944" y="1708086"/>
            <a:ext cx="6445567" cy="4351338"/>
          </a:xfrm>
          <a:prstGeom prst="rect">
            <a:avLst/>
          </a:prstGeom>
          <a:noFill/>
          <a:ln w="19050">
            <a:solidFill>
              <a:srgbClr val="95C41D"/>
            </a:solidFill>
          </a:ln>
        </p:spPr>
        <p:txBody>
          <a:bodyPr/>
          <a:lst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accent5">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fr-FR" sz="2000" dirty="0">
                <a:solidFill>
                  <a:srgbClr val="000099"/>
                </a:solidFill>
              </a:rPr>
              <a:t>Conseil</a:t>
            </a:r>
          </a:p>
          <a:p>
            <a:pPr marL="285750" indent="-285750" fontAlgn="auto">
              <a:spcAft>
                <a:spcPts val="0"/>
              </a:spcAft>
              <a:buFont typeface="Arial" panose="020B0604020202020204" pitchFamily="34" charset="0"/>
              <a:buChar char="•"/>
            </a:pPr>
            <a:endParaRPr lang="fr-FR" sz="1600" dirty="0">
              <a:solidFill>
                <a:srgbClr val="000099"/>
              </a:solidFill>
            </a:endParaRPr>
          </a:p>
        </p:txBody>
      </p:sp>
      <p:pic>
        <p:nvPicPr>
          <p:cNvPr id="7" name="Picture 9" descr="drawing pharmacist : Une illustration de vecteur de pharmacien aidant une personne âgée dans la pharmacie Illustration">
            <a:hlinkClick r:id="rId3"/>
          </p:cNvPr>
          <p:cNvPicPr>
            <a:picLocks noChangeAspect="1" noChangeArrowheads="1"/>
          </p:cNvPicPr>
          <p:nvPr/>
        </p:nvPicPr>
        <p:blipFill>
          <a:blip r:embed="rId4"/>
          <a:srcRect/>
          <a:stretch>
            <a:fillRect/>
          </a:stretch>
        </p:blipFill>
        <p:spPr bwMode="auto">
          <a:xfrm>
            <a:off x="9144841" y="216347"/>
            <a:ext cx="2781927" cy="1871665"/>
          </a:xfrm>
          <a:prstGeom prst="ellipse">
            <a:avLst/>
          </a:prstGeom>
          <a:ln>
            <a:noFill/>
          </a:ln>
          <a:effectLst>
            <a:softEdge rad="112500"/>
          </a:effectLst>
        </p:spPr>
      </p:pic>
    </p:spTree>
    <p:extLst>
      <p:ext uri="{BB962C8B-B14F-4D97-AF65-F5344CB8AC3E}">
        <p14:creationId xmlns:p14="http://schemas.microsoft.com/office/powerpoint/2010/main" val="35307434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59" name="Rectangle 19"/>
          <p:cNvSpPr>
            <a:spLocks noChangeArrowheads="1"/>
          </p:cNvSpPr>
          <p:nvPr/>
        </p:nvSpPr>
        <p:spPr bwMode="auto">
          <a:xfrm>
            <a:off x="4945063" y="2014538"/>
            <a:ext cx="6551612" cy="1584325"/>
          </a:xfrm>
          <a:prstGeom prst="rect">
            <a:avLst/>
          </a:prstGeom>
          <a:noFill/>
          <a:ln w="9525">
            <a:noFill/>
            <a:miter lim="800000"/>
            <a:headEnd/>
            <a:tailEnd/>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fr-FR" altLang="fr-FR" sz="2000" b="1" i="0" u="sng"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Objectifs :</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fr-FR" altLang="fr-FR" sz="1000" b="1" i="0" u="sng"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endParaRPr>
          </a:p>
          <a:p>
            <a:pPr marL="342900" marR="0" lvl="0" indent="-342900" algn="l" defTabSz="914400" rtl="0" eaLnBrk="1" fontAlgn="base" latinLnBrk="0" hangingPunct="1">
              <a:lnSpc>
                <a:spcPct val="90000"/>
              </a:lnSpc>
              <a:spcBef>
                <a:spcPct val="20000"/>
              </a:spcBef>
              <a:spcAft>
                <a:spcPct val="0"/>
              </a:spcAft>
              <a:buClrTx/>
              <a:buSzTx/>
              <a:buFont typeface="Wingdings" panose="05000000000000000000" pitchFamily="2" charset="2"/>
              <a:buChar char=""/>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Faire un focus matière médicale sur 2 médicaments</a:t>
            </a:r>
          </a:p>
          <a:p>
            <a:pPr marL="342900" marR="0" lvl="0" indent="-342900" algn="l" defTabSz="914400" rtl="0" eaLnBrk="1" fontAlgn="base" latinLnBrk="0" hangingPunct="1">
              <a:lnSpc>
                <a:spcPct val="90000"/>
              </a:lnSpc>
              <a:spcBef>
                <a:spcPct val="20000"/>
              </a:spcBef>
              <a:spcAft>
                <a:spcPct val="0"/>
              </a:spcAft>
              <a:buClrTx/>
              <a:buSzTx/>
              <a:buFont typeface="Wingdings" panose="05000000000000000000" pitchFamily="2" charset="2"/>
              <a:buChar char=""/>
              <a:tabLst/>
              <a:defRPr/>
            </a:pPr>
            <a:r>
              <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Mieux connaitre ces médicaments et leur utilisation </a:t>
            </a:r>
            <a:r>
              <a:rPr kumimoji="0" lang="fr-FR" altLang="fr-FR" sz="20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en oncologie</a:t>
            </a:r>
            <a:endParaRPr kumimoji="0" lang="fr-FR" altLang="fr-FR" sz="2000" b="1" i="0" u="none" strike="noStrike" kern="1200" cap="none" spc="0" normalizeH="0" baseline="0" noProof="0" dirty="0">
              <a:ln>
                <a:noFill/>
              </a:ln>
              <a:solidFill>
                <a:srgbClr val="000000"/>
              </a:solidFill>
              <a:effectLst/>
              <a:uLnTx/>
              <a:uFillTx/>
              <a:latin typeface="Arial"/>
              <a:ea typeface="ＭＳ Ｐゴシック" panose="020B0600070205080204" pitchFamily="34" charset="-128"/>
              <a:cs typeface="Arial" panose="020B0604020202020204" pitchFamily="34" charset="0"/>
            </a:endParaRPr>
          </a:p>
          <a:p>
            <a:pPr marL="342900" marR="0" lvl="0" indent="-342900" algn="l" defTabSz="914400" rtl="0" eaLnBrk="1" fontAlgn="base" latinLnBrk="0" hangingPunct="1">
              <a:lnSpc>
                <a:spcPct val="90000"/>
              </a:lnSpc>
              <a:spcBef>
                <a:spcPct val="20000"/>
              </a:spcBef>
              <a:spcAft>
                <a:spcPct val="0"/>
              </a:spcAft>
              <a:buClrTx/>
              <a:buSzTx/>
              <a:buFont typeface="Wingdings" panose="05000000000000000000" pitchFamily="2" charset="2"/>
              <a:buNone/>
              <a:tabLst/>
              <a:defRPr/>
            </a:pPr>
            <a:endParaRPr kumimoji="0" lang="fr-FR" altLang="fr-FR" sz="2000" b="0"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endParaRPr>
          </a:p>
        </p:txBody>
      </p:sp>
      <p:sp>
        <p:nvSpPr>
          <p:cNvPr id="243715" name="Text Box 4"/>
          <p:cNvSpPr txBox="1">
            <a:spLocks noChangeArrowheads="1"/>
          </p:cNvSpPr>
          <p:nvPr/>
        </p:nvSpPr>
        <p:spPr bwMode="auto">
          <a:xfrm>
            <a:off x="2038350" y="1152525"/>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rPr>
              <a:t>C’est à vous…</a:t>
            </a:r>
            <a:endParaRPr kumimoji="0" lang="fr-FR" altLang="fr-FR" sz="3200" b="1" i="1" u="none" strike="noStrike" kern="1200" cap="none" spc="0" normalizeH="0" baseline="0" noProof="0">
              <a:ln>
                <a:noFill/>
              </a:ln>
              <a:solidFill>
                <a:srgbClr val="FF0000"/>
              </a:solidFill>
              <a:effectLst/>
              <a:uLnTx/>
              <a:uFillTx/>
              <a:latin typeface="Lucida Calligraphy" panose="03010101010101010101" pitchFamily="66" charset="0"/>
              <a:ea typeface="+mn-ea"/>
              <a:cs typeface="Arial" panose="020B0604020202020204" pitchFamily="34" charset="0"/>
              <a:sym typeface="Wingdings" panose="05000000000000000000" pitchFamily="2" charset="2"/>
            </a:endParaRPr>
          </a:p>
        </p:txBody>
      </p:sp>
      <p:sp>
        <p:nvSpPr>
          <p:cNvPr id="8" name="ZoneTexte 7"/>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Focus matière médicale</a:t>
            </a:r>
          </a:p>
        </p:txBody>
      </p:sp>
      <p:sp>
        <p:nvSpPr>
          <p:cNvPr id="243717" name="ZoneTexte 8"/>
          <p:cNvSpPr txBox="1">
            <a:spLocks noChangeArrowheads="1"/>
          </p:cNvSpPr>
          <p:nvPr/>
        </p:nvSpPr>
        <p:spPr bwMode="auto">
          <a:xfrm rot="-39669">
            <a:off x="1397000" y="3028950"/>
            <a:ext cx="286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srgbClr val="FFFFFF"/>
                </a:solidFill>
                <a:effectLst/>
                <a:uLnTx/>
                <a:uFillTx/>
                <a:latin typeface="Arial Black" panose="020B0A04020102020204" pitchFamily="34" charset="0"/>
                <a:ea typeface="+mn-ea"/>
                <a:cs typeface="Arial" panose="020B0604020202020204" pitchFamily="34" charset="0"/>
              </a:rPr>
              <a:t>10’</a:t>
            </a:r>
          </a:p>
        </p:txBody>
      </p:sp>
      <p:sp>
        <p:nvSpPr>
          <p:cNvPr id="3" name="Rectangle 15">
            <a:extLst>
              <a:ext uri="{FF2B5EF4-FFF2-40B4-BE49-F238E27FC236}">
                <a16:creationId xmlns:a16="http://schemas.microsoft.com/office/drawing/2014/main" id="{3E534D1C-17C8-43E0-8720-6C358052EC16}"/>
              </a:ext>
            </a:extLst>
          </p:cNvPr>
          <p:cNvSpPr>
            <a:spLocks noChangeArrowheads="1"/>
          </p:cNvSpPr>
          <p:nvPr/>
        </p:nvSpPr>
        <p:spPr bwMode="auto">
          <a:xfrm>
            <a:off x="3503613" y="3832225"/>
            <a:ext cx="7545387" cy="2376488"/>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Wingdings" panose="05000000000000000000" pitchFamily="2" charset="2"/>
              <a:buNone/>
              <a:defRPr/>
            </a:pPr>
            <a:r>
              <a:rPr lang="fr-FR" altLang="fr-FR" b="1" u="sng" dirty="0">
                <a:solidFill>
                  <a:srgbClr val="000099"/>
                </a:solidFill>
                <a:latin typeface="+mj-lt"/>
                <a:ea typeface="ＭＳ Ｐゴシック" panose="020B0600070205080204" pitchFamily="34" charset="-128"/>
              </a:rPr>
              <a:t>Règles du jeu </a:t>
            </a:r>
            <a:r>
              <a:rPr lang="fr-FR" altLang="fr-FR" b="1" dirty="0">
                <a:solidFill>
                  <a:srgbClr val="000090"/>
                </a:solidFill>
                <a:latin typeface="+mj-lt"/>
                <a:ea typeface="ＭＳ Ｐゴシック" panose="020B0600070205080204" pitchFamily="34" charset="-128"/>
              </a:rPr>
              <a:t>: </a:t>
            </a:r>
          </a:p>
          <a:p>
            <a:pPr>
              <a:spcBef>
                <a:spcPct val="50000"/>
              </a:spcBef>
              <a:buFontTx/>
              <a:buBlip>
                <a:blip r:embed="rId3"/>
              </a:buBlip>
              <a:defRPr/>
            </a:pPr>
            <a:r>
              <a:rPr lang="fr-FR" altLang="fr-FR" dirty="0">
                <a:solidFill>
                  <a:srgbClr val="000099"/>
                </a:solidFill>
                <a:latin typeface="+mj-lt"/>
                <a:ea typeface="ＭＳ Ｐゴシック" panose="020B0600070205080204" pitchFamily="34" charset="-128"/>
              </a:rPr>
              <a:t>Individuellement,</a:t>
            </a:r>
          </a:p>
          <a:p>
            <a:pPr>
              <a:spcBef>
                <a:spcPct val="3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Attribuer </a:t>
            </a:r>
            <a:r>
              <a:rPr lang="fr-FR" altLang="fr-FR" b="1" dirty="0">
                <a:solidFill>
                  <a:srgbClr val="000099"/>
                </a:solidFill>
                <a:latin typeface="+mj-lt"/>
                <a:ea typeface="ＭＳ Ｐゴシック" panose="020B0600070205080204" pitchFamily="34" charset="-128"/>
              </a:rPr>
              <a:t>1 médicament par personne</a:t>
            </a:r>
            <a:r>
              <a:rPr lang="fr-FR" altLang="fr-FR" dirty="0">
                <a:solidFill>
                  <a:srgbClr val="000099"/>
                </a:solidFill>
                <a:latin typeface="+mj-lt"/>
                <a:ea typeface="ＭＳ Ｐゴシック" panose="020B0600070205080204" pitchFamily="34" charset="-128"/>
              </a:rPr>
              <a:t>,</a:t>
            </a:r>
          </a:p>
          <a:p>
            <a:pPr>
              <a:spcBef>
                <a:spcPct val="30000"/>
              </a:spcBef>
              <a:buClr>
                <a:srgbClr val="000099"/>
              </a:buClr>
              <a:buFontTx/>
              <a:buBlip>
                <a:blip r:embed="rId3"/>
              </a:buBlip>
              <a:defRPr/>
            </a:pPr>
            <a:r>
              <a:rPr lang="fr-FR" altLang="fr-FR" dirty="0">
                <a:solidFill>
                  <a:srgbClr val="000099"/>
                </a:solidFill>
                <a:latin typeface="+mj-lt"/>
                <a:ea typeface="ＭＳ Ｐゴシック" panose="020B0600070205080204" pitchFamily="34" charset="-128"/>
              </a:rPr>
              <a:t>A partir des extraits de matière médicale :</a:t>
            </a:r>
          </a:p>
          <a:p>
            <a:pPr>
              <a:spcBef>
                <a:spcPct val="30000"/>
              </a:spcBef>
              <a:buClr>
                <a:srgbClr val="000099"/>
              </a:buClr>
              <a:defRPr/>
            </a:pPr>
            <a:r>
              <a:rPr lang="fr-FR" altLang="fr-FR" dirty="0">
                <a:solidFill>
                  <a:srgbClr val="000099"/>
                </a:solidFill>
                <a:latin typeface="+mj-lt"/>
                <a:ea typeface="ＭＳ Ｐゴシック" panose="020B0600070205080204" pitchFamily="34" charset="-128"/>
              </a:rPr>
              <a:t>	- </a:t>
            </a:r>
            <a:r>
              <a:rPr lang="fr-FR" altLang="fr-FR" b="1" dirty="0">
                <a:solidFill>
                  <a:srgbClr val="000099"/>
                </a:solidFill>
                <a:latin typeface="+mj-lt"/>
              </a:rPr>
              <a:t>Compléter le schéma de </a:t>
            </a:r>
            <a:r>
              <a:rPr lang="fr-FR" altLang="fr-FR" b="1" dirty="0" err="1">
                <a:solidFill>
                  <a:srgbClr val="000099"/>
                </a:solidFill>
                <a:latin typeface="+mj-lt"/>
              </a:rPr>
              <a:t>Hering</a:t>
            </a:r>
            <a:r>
              <a:rPr lang="fr-FR" altLang="fr-FR" b="1" dirty="0">
                <a:solidFill>
                  <a:srgbClr val="000099"/>
                </a:solidFill>
                <a:latin typeface="+mj-lt"/>
              </a:rPr>
              <a:t>.</a:t>
            </a:r>
            <a:endParaRPr lang="fr-FR" altLang="fr-FR" dirty="0">
              <a:solidFill>
                <a:srgbClr val="000099"/>
              </a:solidFill>
              <a:latin typeface="+mj-lt"/>
            </a:endParaRPr>
          </a:p>
          <a:p>
            <a:pPr>
              <a:spcBef>
                <a:spcPct val="30000"/>
              </a:spcBef>
              <a:buClr>
                <a:srgbClr val="000099"/>
              </a:buClr>
              <a:defRPr/>
            </a:pPr>
            <a:r>
              <a:rPr lang="fr-FR" altLang="fr-FR" dirty="0">
                <a:solidFill>
                  <a:srgbClr val="000099"/>
                </a:solidFill>
                <a:latin typeface="+mj-lt"/>
              </a:rPr>
              <a:t>	- </a:t>
            </a:r>
            <a:r>
              <a:rPr lang="fr-FR" altLang="fr-FR" dirty="0">
                <a:solidFill>
                  <a:srgbClr val="000099"/>
                </a:solidFill>
                <a:latin typeface="+mj-lt"/>
                <a:ea typeface="ＭＳ Ｐゴシック" panose="020B0600070205080204" pitchFamily="34" charset="-128"/>
              </a:rPr>
              <a:t>Noter les </a:t>
            </a:r>
            <a:r>
              <a:rPr lang="fr-FR" altLang="fr-FR" b="1" dirty="0">
                <a:solidFill>
                  <a:srgbClr val="000099"/>
                </a:solidFill>
                <a:latin typeface="+mj-lt"/>
                <a:ea typeface="ＭＳ Ｐゴシック" panose="020B0600070205080204" pitchFamily="34" charset="-128"/>
              </a:rPr>
              <a:t>principales indications.</a:t>
            </a:r>
            <a:endParaRPr lang="fr-FR" altLang="fr-FR" dirty="0">
              <a:solidFill>
                <a:srgbClr val="000099"/>
              </a:solidFill>
              <a:latin typeface="+mj-lt"/>
              <a:ea typeface="ＭＳ Ｐゴシック" panose="020B0600070205080204" pitchFamily="34" charset="-128"/>
            </a:endParaRPr>
          </a:p>
          <a:p>
            <a:pPr>
              <a:spcBef>
                <a:spcPct val="30000"/>
              </a:spcBef>
              <a:buClr>
                <a:srgbClr val="000099"/>
              </a:buClr>
              <a:defRPr/>
            </a:pPr>
            <a:endParaRPr lang="fr-FR" altLang="fr-FR" dirty="0">
              <a:solidFill>
                <a:srgbClr val="000099"/>
              </a:solidFill>
              <a:latin typeface="+mj-lt"/>
              <a:ea typeface="ＭＳ Ｐゴシック" panose="020B0600070205080204" pitchFamily="34" charset="-128"/>
            </a:endParaRPr>
          </a:p>
        </p:txBody>
      </p:sp>
    </p:spTree>
    <p:extLst>
      <p:ext uri="{BB962C8B-B14F-4D97-AF65-F5344CB8AC3E}">
        <p14:creationId xmlns:p14="http://schemas.microsoft.com/office/powerpoint/2010/main" val="9392784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9" name="Picture 19" descr="Arsenicum albumROND"/>
          <p:cNvPicPr>
            <a:picLocks noChangeAspect="1" noChangeArrowheads="1"/>
          </p:cNvPicPr>
          <p:nvPr/>
        </p:nvPicPr>
        <p:blipFill>
          <a:blip r:embed="rId3"/>
          <a:srcRect/>
          <a:stretch>
            <a:fillRect/>
          </a:stretch>
        </p:blipFill>
        <p:spPr bwMode="auto">
          <a:xfrm>
            <a:off x="9864725" y="377825"/>
            <a:ext cx="1963738" cy="1571625"/>
          </a:xfrm>
          <a:prstGeom prst="rect">
            <a:avLst/>
          </a:prstGeom>
          <a:ln>
            <a:noFill/>
          </a:ln>
          <a:effectLst>
            <a:outerShdw blurRad="292100" dist="139700" dir="2700000" algn="tl" rotWithShape="0">
              <a:srgbClr val="333333">
                <a:alpha val="65000"/>
              </a:srgbClr>
            </a:outerShdw>
          </a:effectLst>
        </p:spPr>
      </p:pic>
      <p:sp>
        <p:nvSpPr>
          <p:cNvPr id="436235" name="Text Box 11"/>
          <p:cNvSpPr txBox="1">
            <a:spLocks noChangeArrowheads="1"/>
          </p:cNvSpPr>
          <p:nvPr/>
        </p:nvSpPr>
        <p:spPr bwMode="auto">
          <a:xfrm>
            <a:off x="5735638" y="1973263"/>
            <a:ext cx="3683000" cy="13843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62C400"/>
              </a:buClr>
              <a:buSzTx/>
              <a:buFontTx/>
              <a:buNone/>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Brûlures</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intenses</a:t>
            </a:r>
          </a:p>
          <a:p>
            <a:pPr marL="0" marR="0" lvl="0" indent="0" algn="l" defTabSz="914400" rtl="0" eaLnBrk="1" fontAlgn="base" latinLnBrk="0" hangingPunct="1">
              <a:lnSpc>
                <a:spcPct val="100000"/>
              </a:lnSpc>
              <a:spcBef>
                <a:spcPct val="0"/>
              </a:spcBef>
              <a:spcAft>
                <a:spcPct val="0"/>
              </a:spcAft>
              <a:buClr>
                <a:srgbClr val="62C400"/>
              </a:buClr>
              <a:buSzTx/>
              <a:buFontTx/>
              <a:buNone/>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 comme par des charbons ardents ».</a:t>
            </a:r>
            <a:b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b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Faiblesse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considérable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
                <a:srgbClr val="62C400"/>
              </a:buClr>
              <a:buSzTx/>
              <a:buFontTx/>
              <a:buNone/>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hors de proportion avec l’</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état</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morbide.</a:t>
            </a:r>
            <a:b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b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Frilosite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extrême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
                <a:srgbClr val="62C400"/>
              </a:buClr>
              <a:buSzTx/>
              <a:buFontTx/>
              <a:buChar char="•"/>
              <a:tabLst/>
              <a:defRPr/>
            </a:pPr>
            <a:endPar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endParaRPr>
          </a:p>
        </p:txBody>
      </p:sp>
      <p:sp>
        <p:nvSpPr>
          <p:cNvPr id="286723" name="Text Box 12"/>
          <p:cNvSpPr txBox="1">
            <a:spLocks noChangeArrowheads="1"/>
          </p:cNvSpPr>
          <p:nvPr/>
        </p:nvSpPr>
        <p:spPr bwMode="auto">
          <a:xfrm>
            <a:off x="2451100" y="1546225"/>
            <a:ext cx="31242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altLang="fr-FR" sz="14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LOCALISATIONS</a:t>
            </a:r>
          </a:p>
        </p:txBody>
      </p:sp>
      <p:sp>
        <p:nvSpPr>
          <p:cNvPr id="286724" name="Rectangle 13"/>
          <p:cNvSpPr>
            <a:spLocks noChangeArrowheads="1"/>
          </p:cNvSpPr>
          <p:nvPr/>
        </p:nvSpPr>
        <p:spPr bwMode="auto">
          <a:xfrm>
            <a:off x="6105525" y="3417888"/>
            <a:ext cx="27178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altLang="fr-FR" sz="14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MODALITÉS</a:t>
            </a:r>
          </a:p>
        </p:txBody>
      </p:sp>
      <p:sp>
        <p:nvSpPr>
          <p:cNvPr id="286725" name="Rectangle 14"/>
          <p:cNvSpPr>
            <a:spLocks noChangeArrowheads="1"/>
          </p:cNvSpPr>
          <p:nvPr/>
        </p:nvSpPr>
        <p:spPr bwMode="auto">
          <a:xfrm>
            <a:off x="6194425" y="1546225"/>
            <a:ext cx="27178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altLang="fr-FR" sz="14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SENSATIONS</a:t>
            </a:r>
          </a:p>
        </p:txBody>
      </p:sp>
      <p:sp>
        <p:nvSpPr>
          <p:cNvPr id="286726" name="Rectangle 15"/>
          <p:cNvSpPr>
            <a:spLocks noChangeArrowheads="1"/>
          </p:cNvSpPr>
          <p:nvPr/>
        </p:nvSpPr>
        <p:spPr bwMode="auto">
          <a:xfrm>
            <a:off x="2306638" y="3473450"/>
            <a:ext cx="35814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SYMPTOMES ASSOCIÉS</a:t>
            </a:r>
          </a:p>
        </p:txBody>
      </p:sp>
      <p:sp>
        <p:nvSpPr>
          <p:cNvPr id="436241" name="Text Box 17"/>
          <p:cNvSpPr txBox="1">
            <a:spLocks noChangeArrowheads="1"/>
          </p:cNvSpPr>
          <p:nvPr/>
        </p:nvSpPr>
        <p:spPr bwMode="auto">
          <a:xfrm>
            <a:off x="930275" y="5108575"/>
            <a:ext cx="9144000" cy="1511300"/>
          </a:xfrm>
          <a:prstGeom prst="rect">
            <a:avLst/>
          </a:prstGeom>
          <a:noFill/>
          <a:ln>
            <a:noFill/>
          </a:ln>
          <a:effectLst/>
          <a:extLst>
            <a:ext uri="{909E8E84-426E-40dd-AFC4-6F175D3DCCD1}"/>
            <a:ext uri="{91240B29-F687-4f45-9708-019B960494DF}"/>
            <a:ext uri="{AF507438-7753-43e0-B8FC-AC1667EBCBE1}"/>
          </a:extLst>
        </p:spPr>
        <p:txBody>
          <a:bodyPr>
            <a:spAutoFit/>
          </a:bodyPr>
          <a:lstStyle>
            <a:lvl1pPr marL="174625" indent="-174625">
              <a:tabLst>
                <a:tab pos="5613400" algn="l"/>
              </a:tabLst>
              <a:defRPr>
                <a:solidFill>
                  <a:schemeClr val="tx1"/>
                </a:solidFill>
                <a:latin typeface="Arial" panose="020B0604020202020204" pitchFamily="34" charset="0"/>
                <a:cs typeface="Arial" panose="020B0604020202020204" pitchFamily="34" charset="0"/>
              </a:defRPr>
            </a:lvl1pPr>
            <a:lvl2pPr marL="742950" indent="-285750">
              <a:tabLst>
                <a:tab pos="5613400" algn="l"/>
              </a:tabLst>
              <a:defRPr>
                <a:solidFill>
                  <a:schemeClr val="tx1"/>
                </a:solidFill>
                <a:latin typeface="Arial" panose="020B0604020202020204" pitchFamily="34" charset="0"/>
                <a:cs typeface="Arial" panose="020B0604020202020204" pitchFamily="34" charset="0"/>
              </a:defRPr>
            </a:lvl2pPr>
            <a:lvl3pPr marL="1143000" indent="-228600">
              <a:tabLst>
                <a:tab pos="5613400" algn="l"/>
              </a:tabLst>
              <a:defRPr>
                <a:solidFill>
                  <a:schemeClr val="tx1"/>
                </a:solidFill>
                <a:latin typeface="Arial" panose="020B0604020202020204" pitchFamily="34" charset="0"/>
                <a:cs typeface="Arial" panose="020B0604020202020204" pitchFamily="34" charset="0"/>
              </a:defRPr>
            </a:lvl3pPr>
            <a:lvl4pPr marL="1600200" indent="-228600">
              <a:tabLst>
                <a:tab pos="5613400" algn="l"/>
              </a:tabLst>
              <a:defRPr>
                <a:solidFill>
                  <a:schemeClr val="tx1"/>
                </a:solidFill>
                <a:latin typeface="Arial" panose="020B0604020202020204" pitchFamily="34" charset="0"/>
                <a:cs typeface="Arial" panose="020B0604020202020204" pitchFamily="34" charset="0"/>
              </a:defRPr>
            </a:lvl4pPr>
            <a:lvl5pPr marL="2057400" indent="-228600">
              <a:tabLst>
                <a:tab pos="561340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9pPr>
          </a:lstStyle>
          <a:p>
            <a:pPr marL="174625" marR="0" lvl="0" indent="-174625" algn="l" defTabSz="914400" rtl="0" eaLnBrk="1" fontAlgn="base" latinLnBrk="0" hangingPunct="1">
              <a:lnSpc>
                <a:spcPct val="110000"/>
              </a:lnSpc>
              <a:spcBef>
                <a:spcPct val="10000"/>
              </a:spcBef>
              <a:spcAft>
                <a:spcPct val="0"/>
              </a:spcAft>
              <a:buClr>
                <a:srgbClr val="62C400"/>
              </a:buClr>
              <a:buSzTx/>
              <a:buFont typeface="Wingdings" panose="05000000000000000000" pitchFamily="2" charset="2"/>
              <a:buChar char="è"/>
              <a:tabLst>
                <a:tab pos="5613400" algn="l"/>
              </a:tabLst>
              <a:defRPr/>
            </a:pP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Principales indications : </a:t>
            </a:r>
          </a:p>
          <a:p>
            <a:pPr marL="174625" marR="0" lvl="0" indent="-174625" algn="l" defTabSz="914400" rtl="0" eaLnBrk="1" fontAlgn="base" latinLnBrk="0" hangingPunct="1">
              <a:lnSpc>
                <a:spcPct val="110000"/>
              </a:lnSpc>
              <a:spcBef>
                <a:spcPct val="10000"/>
              </a:spcBef>
              <a:spcAft>
                <a:spcPct val="0"/>
              </a:spcAft>
              <a:buClr>
                <a:srgbClr val="62C400"/>
              </a:buClr>
              <a:buSzTx/>
              <a:buFont typeface="Wingdings" panose="05000000000000000000" pitchFamily="2" charset="2"/>
              <a:buNone/>
              <a:tabLst>
                <a:tab pos="5613400" algn="l"/>
              </a:tabLst>
              <a:defRPr/>
            </a:pPr>
            <a:endParaRPr kumimoji="0" lang="fr-FR" altLang="fr-FR" sz="8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endParaRPr>
          </a:p>
          <a:p>
            <a:pPr marL="174625" marR="0" lvl="0" indent="-174625"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Gastro entérologie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Diarrhées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aiguës</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fébriles</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ou non, Hépatites aiguës, </a:t>
            </a:r>
          </a:p>
          <a:p>
            <a:pPr marL="174625" marR="0" lvl="0" indent="-174625"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Dermatologie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 Affections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cutanées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aiguës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infectieuses ou inflammatoires </a:t>
            </a:r>
          </a:p>
          <a:p>
            <a:pPr marL="174625" marR="0" lvl="0" indent="-174625"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Neurologie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Algies,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névralgies</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p>
          <a:p>
            <a:pPr marL="174625" marR="0" lvl="0" indent="-174625"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1"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État</a:t>
            </a: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1"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général</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Asthénie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amaigrissement à la suite d’affections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traînantes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é́tats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dépressifs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réactionnels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p>
        </p:txBody>
      </p:sp>
      <p:sp>
        <p:nvSpPr>
          <p:cNvPr id="286728" name="Text Box 18"/>
          <p:cNvSpPr txBox="1">
            <a:spLocks noChangeArrowheads="1"/>
          </p:cNvSpPr>
          <p:nvPr/>
        </p:nvSpPr>
        <p:spPr bwMode="auto">
          <a:xfrm>
            <a:off x="1476375" y="1965325"/>
            <a:ext cx="4195763" cy="1384300"/>
          </a:xfrm>
          <a:prstGeom prst="rect">
            <a:avLst/>
          </a:prstGeom>
          <a:noFill/>
          <a:ln>
            <a:noFill/>
          </a:ln>
        </p:spPr>
        <p:txBody>
          <a:bodyPr>
            <a:spAutoFit/>
          </a:bodyPr>
          <a:lstStyle>
            <a:lvl1pPr marL="374650" indent="-107950">
              <a:tabLst>
                <a:tab pos="266700" algn="l"/>
              </a:tabLst>
              <a:defRPr>
                <a:solidFill>
                  <a:schemeClr val="tx1"/>
                </a:solidFill>
                <a:latin typeface="Arial" panose="020B0604020202020204" pitchFamily="34" charset="0"/>
                <a:cs typeface="Arial" panose="020B0604020202020204" pitchFamily="34" charset="0"/>
              </a:defRPr>
            </a:lvl1pPr>
            <a:lvl2pPr marL="839788" indent="-285750">
              <a:tabLst>
                <a:tab pos="266700" algn="l"/>
              </a:tabLst>
              <a:defRPr>
                <a:solidFill>
                  <a:schemeClr val="tx1"/>
                </a:solidFill>
                <a:latin typeface="Arial" panose="020B0604020202020204" pitchFamily="34" charset="0"/>
                <a:cs typeface="Arial" panose="020B0604020202020204" pitchFamily="34" charset="0"/>
              </a:defRPr>
            </a:lvl2pPr>
            <a:lvl3pPr marL="1247775" indent="-228600">
              <a:tabLst>
                <a:tab pos="266700" algn="l"/>
              </a:tabLst>
              <a:defRPr>
                <a:solidFill>
                  <a:schemeClr val="tx1"/>
                </a:solidFill>
                <a:latin typeface="Arial" panose="020B0604020202020204" pitchFamily="34" charset="0"/>
                <a:cs typeface="Arial" panose="020B0604020202020204" pitchFamily="34" charset="0"/>
              </a:defRPr>
            </a:lvl3pPr>
            <a:lvl4pPr marL="1655763" indent="-228600">
              <a:tabLst>
                <a:tab pos="266700" algn="l"/>
              </a:tabLst>
              <a:defRPr>
                <a:solidFill>
                  <a:schemeClr val="tx1"/>
                </a:solidFill>
                <a:latin typeface="Arial" panose="020B0604020202020204" pitchFamily="34" charset="0"/>
                <a:cs typeface="Arial" panose="020B0604020202020204" pitchFamily="34" charset="0"/>
              </a:defRPr>
            </a:lvl4pPr>
            <a:lvl5pPr marL="2063750" indent="-228600">
              <a:tabLst>
                <a:tab pos="266700" algn="l"/>
              </a:tabLst>
              <a:defRPr>
                <a:solidFill>
                  <a:schemeClr val="tx1"/>
                </a:solidFill>
                <a:latin typeface="Arial" panose="020B0604020202020204" pitchFamily="34" charset="0"/>
                <a:cs typeface="Arial" panose="020B0604020202020204" pitchFamily="34" charset="0"/>
              </a:defRPr>
            </a:lvl5pPr>
            <a:lvl6pPr marL="252095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6pPr>
            <a:lvl7pPr marL="297815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7pPr>
            <a:lvl8pPr marL="343535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8pPr>
            <a:lvl9pPr marL="389255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9pPr>
          </a:lstStyle>
          <a:p>
            <a:pPr marL="374650" marR="0" lvl="0" indent="-1079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66700"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Muqueuses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digestives, respiratoires,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urogénitales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p>
          <a:p>
            <a:pPr marL="374650" marR="0" lvl="0" indent="-1079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66700"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Parenchymes nobles :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reins, foie,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surrénales</a:t>
            </a:r>
            <a:endPar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endParaRPr>
          </a:p>
          <a:p>
            <a:pPr marL="374650" marR="0" lvl="0" indent="-1079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66700" algn="l"/>
              </a:tabLst>
              <a:defRPr/>
            </a:pP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Système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nerveux,</a:t>
            </a:r>
          </a:p>
          <a:p>
            <a:pPr marL="374650" marR="0" lvl="0" indent="-1079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66700"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Cardiaque et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hématologique</a:t>
            </a:r>
            <a:endPar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endParaRPr>
          </a:p>
          <a:p>
            <a:pPr marL="374650" marR="0" lvl="0" indent="-1079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266700" algn="l"/>
              </a:tabLst>
              <a:defRPr/>
            </a:pP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Cutanée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a:t>
            </a:r>
          </a:p>
        </p:txBody>
      </p:sp>
      <p:sp>
        <p:nvSpPr>
          <p:cNvPr id="286729" name="Text Box 19"/>
          <p:cNvSpPr txBox="1">
            <a:spLocks noChangeArrowheads="1"/>
          </p:cNvSpPr>
          <p:nvPr/>
        </p:nvSpPr>
        <p:spPr bwMode="auto">
          <a:xfrm>
            <a:off x="5838825" y="3702050"/>
            <a:ext cx="3736975" cy="1600200"/>
          </a:xfrm>
          <a:prstGeom prst="rect">
            <a:avLst/>
          </a:prstGeom>
          <a:noFill/>
          <a:ln>
            <a:noFill/>
          </a:ln>
        </p:spPr>
        <p:txBody>
          <a:bodyPr>
            <a:spAutoFit/>
          </a:bodyPr>
          <a:lstStyle>
            <a:lvl1pPr marL="187325" indent="-187325">
              <a:tabLst>
                <a:tab pos="195263" algn="l"/>
              </a:tabLst>
              <a:defRPr>
                <a:solidFill>
                  <a:schemeClr val="tx1"/>
                </a:solidFill>
                <a:latin typeface="Arial" panose="020B0604020202020204" pitchFamily="34" charset="0"/>
                <a:cs typeface="Arial" panose="020B0604020202020204" pitchFamily="34" charset="0"/>
              </a:defRPr>
            </a:lvl1pPr>
            <a:lvl2pPr marL="742950" indent="-285750">
              <a:tabLst>
                <a:tab pos="195263" algn="l"/>
              </a:tabLst>
              <a:defRPr>
                <a:solidFill>
                  <a:schemeClr val="tx1"/>
                </a:solidFill>
                <a:latin typeface="Arial" panose="020B0604020202020204" pitchFamily="34" charset="0"/>
                <a:cs typeface="Arial" panose="020B0604020202020204" pitchFamily="34" charset="0"/>
              </a:defRPr>
            </a:lvl2pPr>
            <a:lvl3pPr marL="1143000" indent="-228600">
              <a:tabLst>
                <a:tab pos="195263" algn="l"/>
              </a:tabLst>
              <a:defRPr>
                <a:solidFill>
                  <a:schemeClr val="tx1"/>
                </a:solidFill>
                <a:latin typeface="Arial" panose="020B0604020202020204" pitchFamily="34" charset="0"/>
                <a:cs typeface="Arial" panose="020B0604020202020204" pitchFamily="34" charset="0"/>
              </a:defRPr>
            </a:lvl3pPr>
            <a:lvl4pPr marL="1600200" indent="-228600">
              <a:tabLst>
                <a:tab pos="195263" algn="l"/>
              </a:tabLst>
              <a:defRPr>
                <a:solidFill>
                  <a:schemeClr val="tx1"/>
                </a:solidFill>
                <a:latin typeface="Arial" panose="020B0604020202020204" pitchFamily="34" charset="0"/>
                <a:cs typeface="Arial" panose="020B0604020202020204" pitchFamily="34" charset="0"/>
              </a:defRPr>
            </a:lvl4pPr>
            <a:lvl5pPr marL="2057400" indent="-228600">
              <a:tabLst>
                <a:tab pos="195263"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195263"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195263"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195263"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195263" algn="l"/>
              </a:tabLst>
              <a:defRPr>
                <a:solidFill>
                  <a:schemeClr val="tx1"/>
                </a:solidFill>
                <a:latin typeface="Arial" panose="020B0604020202020204" pitchFamily="34" charset="0"/>
                <a:cs typeface="Arial" panose="020B0604020202020204" pitchFamily="34" charset="0"/>
              </a:defRPr>
            </a:lvl9pPr>
          </a:lstStyle>
          <a:p>
            <a:pPr marL="187325" marR="0" lvl="0" indent="-187325" algn="l" defTabSz="914400" rtl="0" eaLnBrk="0" fontAlgn="base" latinLnBrk="0" hangingPunct="0">
              <a:lnSpc>
                <a:spcPct val="100000"/>
              </a:lnSpc>
              <a:spcBef>
                <a:spcPct val="0"/>
              </a:spcBef>
              <a:spcAft>
                <a:spcPct val="0"/>
              </a:spcAft>
              <a:buClrTx/>
              <a:buSzTx/>
              <a:buFontTx/>
              <a:buNone/>
              <a:tabLst>
                <a:tab pos="195263" algn="l"/>
              </a:tabLst>
              <a:defRPr/>
            </a:pPr>
            <a:r>
              <a:rPr kumimoji="0" lang="fr-FR" altLang="fr-FR" sz="1400" b="0" i="1"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Aggravation </a:t>
            </a:r>
          </a:p>
          <a:p>
            <a:pPr marL="187325" marR="0" lvl="0" indent="-187325" algn="l" defTabSz="914400" rtl="0" eaLnBrk="0" fontAlgn="base" latinLnBrk="0" hangingPunct="0">
              <a:lnSpc>
                <a:spcPct val="100000"/>
              </a:lnSpc>
              <a:spcBef>
                <a:spcPct val="0"/>
              </a:spcBef>
              <a:spcAft>
                <a:spcPct val="0"/>
              </a:spcAft>
              <a:buClrTx/>
              <a:buSzTx/>
              <a:buFontTx/>
              <a:buNone/>
              <a:tabLst>
                <a:tab pos="195263" algn="l"/>
              </a:tabLst>
              <a:defRPr/>
            </a:pP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entre une heure et trois heures du matin,</a:t>
            </a:r>
          </a:p>
          <a:p>
            <a:pPr marL="187325" marR="0" lvl="0" indent="-187325" algn="l" defTabSz="914400" rtl="0" eaLnBrk="0" fontAlgn="base" latinLnBrk="0" hangingPunct="0">
              <a:lnSpc>
                <a:spcPct val="100000"/>
              </a:lnSpc>
              <a:spcBef>
                <a:spcPct val="0"/>
              </a:spcBef>
              <a:spcAft>
                <a:spcPct val="0"/>
              </a:spcAft>
              <a:buClrTx/>
              <a:buSzTx/>
              <a:buFontTx/>
              <a:buNone/>
              <a:tabLst>
                <a:tab pos="195263" algn="l"/>
              </a:tabLst>
              <a:defRPr/>
            </a:pP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par le froid (sauf les </a:t>
            </a:r>
            <a:r>
              <a:rPr kumimoji="0" lang="fr-FR" altLang="fr-FR" sz="1400" b="0" i="1"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céphalées</a:t>
            </a: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et la congestion </a:t>
            </a:r>
            <a:r>
              <a:rPr kumimoji="0" lang="fr-FR" altLang="fr-FR" sz="1400" b="0" i="1"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céphalique</a:t>
            </a: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p>
          <a:p>
            <a:pPr marL="187325" marR="0" lvl="0" indent="-187325" algn="l" defTabSz="914400" rtl="0" eaLnBrk="0" fontAlgn="base" latinLnBrk="0" hangingPunct="0">
              <a:lnSpc>
                <a:spcPct val="100000"/>
              </a:lnSpc>
              <a:spcBef>
                <a:spcPct val="0"/>
              </a:spcBef>
              <a:spcAft>
                <a:spcPct val="0"/>
              </a:spcAft>
              <a:buClrTx/>
              <a:buSzTx/>
              <a:buFontTx/>
              <a:buNone/>
              <a:tabLst>
                <a:tab pos="195263" algn="l"/>
              </a:tabLst>
              <a:defRPr/>
            </a:pPr>
            <a:r>
              <a:rPr kumimoji="0" lang="fr-FR" altLang="fr-FR" sz="1400" b="0" i="1"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Amélioration</a:t>
            </a:r>
            <a:r>
              <a:rPr kumimoji="0" lang="fr-FR" altLang="fr-FR" sz="1400" b="0" i="1"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p>
          <a:p>
            <a:pPr marL="187325" marR="0" lvl="0" indent="-187325" algn="l" defTabSz="914400" rtl="0" eaLnBrk="0" fontAlgn="base" latinLnBrk="0" hangingPunct="0">
              <a:lnSpc>
                <a:spcPct val="100000"/>
              </a:lnSpc>
              <a:spcBef>
                <a:spcPct val="0"/>
              </a:spcBef>
              <a:spcAft>
                <a:spcPct val="0"/>
              </a:spcAft>
              <a:buClrTx/>
              <a:buSzTx/>
              <a:buFontTx/>
              <a:buNone/>
              <a:tabLst>
                <a:tab pos="195263" algn="l"/>
              </a:tabLst>
              <a:defRPr/>
            </a:pPr>
            <a:r>
              <a:rPr kumimoji="0" lang="fr-FR" altLang="fr-FR" sz="1400" b="0" i="1"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par la chaleur sous toutes ses formes </a:t>
            </a:r>
          </a:p>
          <a:p>
            <a:pPr marL="187325" marR="0" lvl="0" indent="-187325" algn="l" defTabSz="914400" rtl="0" eaLnBrk="0" fontAlgn="base" latinLnBrk="0" hangingPunct="0">
              <a:lnSpc>
                <a:spcPct val="100000"/>
              </a:lnSpc>
              <a:spcBef>
                <a:spcPct val="0"/>
              </a:spcBef>
              <a:spcAft>
                <a:spcPct val="0"/>
              </a:spcAft>
              <a:buClrTx/>
              <a:buSzTx/>
              <a:buFontTx/>
              <a:buNone/>
              <a:tabLst>
                <a:tab pos="195263" algn="l"/>
              </a:tabLst>
              <a:defRPr/>
            </a:pPr>
            <a:endPar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endParaRPr>
          </a:p>
        </p:txBody>
      </p:sp>
      <p:sp>
        <p:nvSpPr>
          <p:cNvPr id="286730" name="Text Box 20"/>
          <p:cNvSpPr txBox="1">
            <a:spLocks noChangeArrowheads="1"/>
          </p:cNvSpPr>
          <p:nvPr/>
        </p:nvSpPr>
        <p:spPr bwMode="auto">
          <a:xfrm>
            <a:off x="1731963" y="3778250"/>
            <a:ext cx="3606800" cy="954088"/>
          </a:xfrm>
          <a:prstGeom prst="rect">
            <a:avLst/>
          </a:prstGeom>
          <a:noFill/>
          <a:ln>
            <a:noFill/>
          </a:ln>
        </p:spPr>
        <p:txBody>
          <a:bodyPr>
            <a:spAutoFit/>
          </a:bodyPr>
          <a:lstStyle>
            <a:lvl1pPr marL="285750" indent="-285750">
              <a:tabLst>
                <a:tab pos="187325" algn="l"/>
              </a:tabLst>
              <a:defRPr>
                <a:solidFill>
                  <a:schemeClr val="tx1"/>
                </a:solidFill>
                <a:latin typeface="Arial" panose="020B0604020202020204" pitchFamily="34" charset="0"/>
                <a:cs typeface="Arial" panose="020B0604020202020204" pitchFamily="34" charset="0"/>
              </a:defRPr>
            </a:lvl1pPr>
            <a:lvl2pPr marL="742950" indent="-285750">
              <a:tabLst>
                <a:tab pos="187325" algn="l"/>
              </a:tabLst>
              <a:defRPr>
                <a:solidFill>
                  <a:schemeClr val="tx1"/>
                </a:solidFill>
                <a:latin typeface="Arial" panose="020B0604020202020204" pitchFamily="34" charset="0"/>
                <a:cs typeface="Arial" panose="020B0604020202020204" pitchFamily="34" charset="0"/>
              </a:defRPr>
            </a:lvl2pPr>
            <a:lvl3pPr marL="1143000" indent="-228600">
              <a:tabLst>
                <a:tab pos="187325" algn="l"/>
              </a:tabLst>
              <a:defRPr>
                <a:solidFill>
                  <a:schemeClr val="tx1"/>
                </a:solidFill>
                <a:latin typeface="Arial" panose="020B0604020202020204" pitchFamily="34" charset="0"/>
                <a:cs typeface="Arial" panose="020B0604020202020204" pitchFamily="34" charset="0"/>
              </a:defRPr>
            </a:lvl3pPr>
            <a:lvl4pPr marL="1600200" indent="-228600">
              <a:tabLst>
                <a:tab pos="187325" algn="l"/>
              </a:tabLst>
              <a:defRPr>
                <a:solidFill>
                  <a:schemeClr val="tx1"/>
                </a:solidFill>
                <a:latin typeface="Arial" panose="020B0604020202020204" pitchFamily="34" charset="0"/>
                <a:cs typeface="Arial" panose="020B0604020202020204" pitchFamily="34" charset="0"/>
              </a:defRPr>
            </a:lvl4pPr>
            <a:lvl5pPr marL="2057400" indent="-228600">
              <a:tabLst>
                <a:tab pos="1873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87325" algn="l"/>
              </a:tabLst>
              <a:defRPr/>
            </a:pP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Désir</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de boissons ou d’aliments chauds, voire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brûlants</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87325"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Faiblesse et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frilosite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intenses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187325" algn="l"/>
              </a:tabLst>
              <a:defRPr/>
            </a:pP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Anxiéte</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p>
        </p:txBody>
      </p:sp>
      <p:sp>
        <p:nvSpPr>
          <p:cNvPr id="286731" name="Line 21"/>
          <p:cNvSpPr>
            <a:spLocks noChangeShapeType="1"/>
          </p:cNvSpPr>
          <p:nvPr/>
        </p:nvSpPr>
        <p:spPr bwMode="auto">
          <a:xfrm flipH="1">
            <a:off x="5618163" y="1762125"/>
            <a:ext cx="0" cy="3311525"/>
          </a:xfrm>
          <a:prstGeom prst="line">
            <a:avLst/>
          </a:prstGeom>
          <a:noFill/>
          <a:ln w="28575">
            <a:solidFill>
              <a:srgbClr val="62C4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286732" name="Line 22"/>
          <p:cNvSpPr>
            <a:spLocks noChangeShapeType="1"/>
          </p:cNvSpPr>
          <p:nvPr/>
        </p:nvSpPr>
        <p:spPr bwMode="auto">
          <a:xfrm flipV="1">
            <a:off x="1779588" y="3394075"/>
            <a:ext cx="7666037" cy="36513"/>
          </a:xfrm>
          <a:prstGeom prst="line">
            <a:avLst/>
          </a:prstGeom>
          <a:noFill/>
          <a:ln w="28575">
            <a:solidFill>
              <a:srgbClr val="62C4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286736" name="Text Box 16"/>
          <p:cNvSpPr txBox="1">
            <a:spLocks noChangeArrowheads="1"/>
          </p:cNvSpPr>
          <p:nvPr/>
        </p:nvSpPr>
        <p:spPr bwMode="auto">
          <a:xfrm>
            <a:off x="1841500" y="1108075"/>
            <a:ext cx="7734300" cy="336550"/>
          </a:xfrm>
          <a:prstGeom prst="rect">
            <a:avLst/>
          </a:prstGeom>
          <a:noFill/>
          <a:ln>
            <a:noFill/>
          </a:ln>
        </p:spPr>
        <p:txBody>
          <a:bodyPr>
            <a:spAutoFit/>
          </a:bodyPr>
          <a:lstStyle>
            <a:lvl1pPr marL="187325" indent="-187325">
              <a:tabLst>
                <a:tab pos="5613400" algn="l"/>
              </a:tabLst>
              <a:defRPr>
                <a:solidFill>
                  <a:schemeClr val="tx1"/>
                </a:solidFill>
                <a:latin typeface="Arial" panose="020B0604020202020204" pitchFamily="34" charset="0"/>
                <a:cs typeface="Arial" panose="020B0604020202020204" pitchFamily="34" charset="0"/>
              </a:defRPr>
            </a:lvl1pPr>
            <a:lvl2pPr marL="742950" indent="-285750">
              <a:tabLst>
                <a:tab pos="5613400" algn="l"/>
              </a:tabLst>
              <a:defRPr>
                <a:solidFill>
                  <a:schemeClr val="tx1"/>
                </a:solidFill>
                <a:latin typeface="Arial" panose="020B0604020202020204" pitchFamily="34" charset="0"/>
                <a:cs typeface="Arial" panose="020B0604020202020204" pitchFamily="34" charset="0"/>
              </a:defRPr>
            </a:lvl2pPr>
            <a:lvl3pPr marL="1143000" indent="-228600">
              <a:tabLst>
                <a:tab pos="5613400" algn="l"/>
              </a:tabLst>
              <a:defRPr>
                <a:solidFill>
                  <a:schemeClr val="tx1"/>
                </a:solidFill>
                <a:latin typeface="Arial" panose="020B0604020202020204" pitchFamily="34" charset="0"/>
                <a:cs typeface="Arial" panose="020B0604020202020204" pitchFamily="34" charset="0"/>
              </a:defRPr>
            </a:lvl3pPr>
            <a:lvl4pPr marL="1600200" indent="-228600">
              <a:tabLst>
                <a:tab pos="5613400" algn="l"/>
              </a:tabLst>
              <a:defRPr>
                <a:solidFill>
                  <a:schemeClr val="tx1"/>
                </a:solidFill>
                <a:latin typeface="Arial" panose="020B0604020202020204" pitchFamily="34" charset="0"/>
                <a:cs typeface="Arial" panose="020B0604020202020204" pitchFamily="34" charset="0"/>
              </a:defRPr>
            </a:lvl4pPr>
            <a:lvl5pPr marL="2057400" indent="-228600">
              <a:tabLst>
                <a:tab pos="561340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9pPr>
          </a:lstStyle>
          <a:p>
            <a:pPr marL="187325" marR="0" lvl="0" indent="-187325" algn="ctr" defTabSz="914400" rtl="0" eaLnBrk="0" fontAlgn="base" latinLnBrk="0" hangingPunct="0">
              <a:lnSpc>
                <a:spcPct val="100000"/>
              </a:lnSpc>
              <a:spcBef>
                <a:spcPct val="50000"/>
              </a:spcBef>
              <a:spcAft>
                <a:spcPct val="0"/>
              </a:spcAft>
              <a:buClrTx/>
              <a:buSzTx/>
              <a:buFontTx/>
              <a:buNone/>
              <a:tabLst>
                <a:tab pos="5613400" algn="l"/>
              </a:tabLst>
              <a:defRPr/>
            </a:pPr>
            <a:r>
              <a:rPr kumimoji="0" lang="fr-FR" altLang="fr-FR" sz="16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Grande asthénie</a:t>
            </a:r>
          </a:p>
        </p:txBody>
      </p:sp>
      <p:sp>
        <p:nvSpPr>
          <p:cNvPr id="17" name="ZoneTexte 16"/>
          <p:cNvSpPr txBox="1"/>
          <p:nvPr/>
        </p:nvSpPr>
        <p:spPr>
          <a:xfrm>
            <a:off x="2325688" y="323850"/>
            <a:ext cx="8091487"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Focus matière médicale</a:t>
            </a:r>
          </a:p>
        </p:txBody>
      </p:sp>
      <p:sp>
        <p:nvSpPr>
          <p:cNvPr id="286734" name="Text Box 27"/>
          <p:cNvSpPr txBox="1">
            <a:spLocks noChangeArrowheads="1"/>
          </p:cNvSpPr>
          <p:nvPr/>
        </p:nvSpPr>
        <p:spPr bwMode="auto">
          <a:xfrm>
            <a:off x="7375525" y="439738"/>
            <a:ext cx="4587875" cy="3968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fr-FR" sz="20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err="1">
                <a:ln>
                  <a:noFill/>
                </a:ln>
                <a:solidFill>
                  <a:srgbClr val="FFFFFF"/>
                </a:solidFill>
                <a:effectLst/>
                <a:uLnTx/>
                <a:uFillTx/>
                <a:latin typeface="Arial"/>
                <a:ea typeface="ＭＳ Ｐゴシック" panose="020B0600070205080204" pitchFamily="34" charset="-128"/>
                <a:cs typeface="Arial" panose="020B0604020202020204" pitchFamily="34" charset="0"/>
              </a:rPr>
              <a:t>Arsenicum</a:t>
            </a:r>
            <a:r>
              <a:rPr kumimoji="0" lang="fr-FR" altLang="fr-FR" sz="20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Arial" panose="020B0604020202020204" pitchFamily="34" charset="0"/>
              </a:rPr>
              <a:t> album</a:t>
            </a:r>
          </a:p>
        </p:txBody>
      </p:sp>
    </p:spTree>
    <p:extLst>
      <p:ext uri="{BB962C8B-B14F-4D97-AF65-F5344CB8AC3E}">
        <p14:creationId xmlns:p14="http://schemas.microsoft.com/office/powerpoint/2010/main" val="3830822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67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672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728">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72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6728">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6728">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3623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6235">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6235">
                                            <p:txEl>
                                              <p:pRg st="2" end="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86729">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6729">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6729">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6729">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6729">
                                            <p:txEl>
                                              <p:pRg st="4" end="4"/>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86730">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6730">
                                            <p:txEl>
                                              <p:pRg st="1" end="1"/>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6730">
                                            <p:txEl>
                                              <p:pRg st="2" end="2"/>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36241">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6241">
                                            <p:txEl>
                                              <p:pRg st="2" end="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36241">
                                            <p:txEl>
                                              <p:pRg st="3" end="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6241">
                                            <p:txEl>
                                              <p:pRg st="4" end="4"/>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3624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p:bldP spid="286724" grpId="0"/>
      <p:bldP spid="286725" grpId="0"/>
      <p:bldP spid="286726" grpId="0"/>
      <p:bldP spid="28673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ext Box 11"/>
          <p:cNvSpPr txBox="1">
            <a:spLocks noChangeArrowheads="1"/>
          </p:cNvSpPr>
          <p:nvPr/>
        </p:nvSpPr>
        <p:spPr bwMode="auto">
          <a:xfrm>
            <a:off x="5448300" y="1970088"/>
            <a:ext cx="5187950" cy="1169987"/>
          </a:xfrm>
          <a:prstGeom prst="rect">
            <a:avLst/>
          </a:prstGeom>
          <a:noFill/>
          <a:ln>
            <a:noFill/>
          </a:ln>
        </p:spPr>
        <p:txBody>
          <a:bodyPr>
            <a:spAutoFit/>
          </a:bodyPr>
          <a:lstStyle>
            <a:lvl1pPr marL="187325" indent="-187325">
              <a:tabLst>
                <a:tab pos="187325" algn="l"/>
              </a:tabLst>
              <a:defRPr>
                <a:solidFill>
                  <a:schemeClr val="tx1"/>
                </a:solidFill>
                <a:latin typeface="Arial" panose="020B0604020202020204" pitchFamily="34" charset="0"/>
                <a:cs typeface="Arial" panose="020B0604020202020204" pitchFamily="34" charset="0"/>
              </a:defRPr>
            </a:lvl1pPr>
            <a:lvl2pPr marL="742950" indent="-285750">
              <a:tabLst>
                <a:tab pos="187325" algn="l"/>
              </a:tabLst>
              <a:defRPr>
                <a:solidFill>
                  <a:schemeClr val="tx1"/>
                </a:solidFill>
                <a:latin typeface="Arial" panose="020B0604020202020204" pitchFamily="34" charset="0"/>
                <a:cs typeface="Arial" panose="020B0604020202020204" pitchFamily="34" charset="0"/>
              </a:defRPr>
            </a:lvl2pPr>
            <a:lvl3pPr marL="1143000" indent="-228600">
              <a:tabLst>
                <a:tab pos="187325" algn="l"/>
              </a:tabLst>
              <a:defRPr>
                <a:solidFill>
                  <a:schemeClr val="tx1"/>
                </a:solidFill>
                <a:latin typeface="Arial" panose="020B0604020202020204" pitchFamily="34" charset="0"/>
                <a:cs typeface="Arial" panose="020B0604020202020204" pitchFamily="34" charset="0"/>
              </a:defRPr>
            </a:lvl3pPr>
            <a:lvl4pPr marL="1600200" indent="-228600">
              <a:tabLst>
                <a:tab pos="187325" algn="l"/>
              </a:tabLst>
              <a:defRPr>
                <a:solidFill>
                  <a:schemeClr val="tx1"/>
                </a:solidFill>
                <a:latin typeface="Arial" panose="020B0604020202020204" pitchFamily="34" charset="0"/>
                <a:cs typeface="Arial" panose="020B0604020202020204" pitchFamily="34" charset="0"/>
              </a:defRPr>
            </a:lvl4pPr>
            <a:lvl5pPr marL="2057400" indent="-228600">
              <a:tabLst>
                <a:tab pos="1873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9pPr>
          </a:lstStyle>
          <a:p>
            <a:pPr marL="187325" marR="0" lvl="0" indent="-187325" algn="l" defTabSz="914400" rtl="0" eaLnBrk="1" fontAlgn="base" latinLnBrk="0" hangingPunct="1">
              <a:lnSpc>
                <a:spcPct val="100000"/>
              </a:lnSpc>
              <a:spcBef>
                <a:spcPct val="0"/>
              </a:spcBef>
              <a:spcAft>
                <a:spcPct val="0"/>
              </a:spcAft>
              <a:buClr>
                <a:srgbClr val="62C400"/>
              </a:buClr>
              <a:buSzTx/>
              <a:buFontTx/>
              <a:buChar char="•"/>
              <a:tabLst>
                <a:tab pos="187325"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Hyperesthésie sensorielle, </a:t>
            </a:r>
          </a:p>
          <a:p>
            <a:pPr marL="187325" marR="0" lvl="0" indent="-187325" algn="l" defTabSz="914400" rtl="0" eaLnBrk="1" fontAlgn="base" latinLnBrk="0" hangingPunct="1">
              <a:lnSpc>
                <a:spcPct val="100000"/>
              </a:lnSpc>
              <a:spcBef>
                <a:spcPct val="0"/>
              </a:spcBef>
              <a:spcAft>
                <a:spcPct val="0"/>
              </a:spcAft>
              <a:buClr>
                <a:srgbClr val="62C400"/>
              </a:buClr>
              <a:buSzTx/>
              <a:buFontTx/>
              <a:buChar char="•"/>
              <a:tabLst>
                <a:tab pos="187325"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Sensation de brûlure</a:t>
            </a:r>
          </a:p>
          <a:p>
            <a:pPr marL="187325" marR="0" lvl="0" indent="-187325" algn="l" defTabSz="914400" rtl="0" eaLnBrk="1" fontAlgn="base" latinLnBrk="0" hangingPunct="1">
              <a:lnSpc>
                <a:spcPct val="100000"/>
              </a:lnSpc>
              <a:spcBef>
                <a:spcPct val="0"/>
              </a:spcBef>
              <a:spcAft>
                <a:spcPct val="0"/>
              </a:spcAft>
              <a:buClr>
                <a:srgbClr val="62C400"/>
              </a:buClr>
              <a:buSzTx/>
              <a:buFontTx/>
              <a:buChar char="•"/>
              <a:tabLst>
                <a:tab pos="187325"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sensation de congestion</a:t>
            </a:r>
          </a:p>
          <a:p>
            <a:pPr marL="187325" marR="0" lvl="0" indent="-187325" algn="l" defTabSz="914400" rtl="0" eaLnBrk="1" fontAlgn="base" latinLnBrk="0" hangingPunct="1">
              <a:lnSpc>
                <a:spcPct val="100000"/>
              </a:lnSpc>
              <a:spcBef>
                <a:spcPct val="0"/>
              </a:spcBef>
              <a:spcAft>
                <a:spcPct val="0"/>
              </a:spcAft>
              <a:buClr>
                <a:srgbClr val="62C400"/>
              </a:buClr>
              <a:buSzTx/>
              <a:buFontTx/>
              <a:buChar char="•"/>
              <a:tabLst>
                <a:tab pos="187325"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sensation de larynx à vif avec enrouement</a:t>
            </a:r>
          </a:p>
          <a:p>
            <a:pPr marL="187325" marR="0" lvl="0" indent="-187325" algn="l" defTabSz="914400" rtl="0" eaLnBrk="1" fontAlgn="base" latinLnBrk="0" hangingPunct="1">
              <a:lnSpc>
                <a:spcPct val="100000"/>
              </a:lnSpc>
              <a:spcBef>
                <a:spcPct val="0"/>
              </a:spcBef>
              <a:spcAft>
                <a:spcPct val="0"/>
              </a:spcAft>
              <a:buClr>
                <a:srgbClr val="62C400"/>
              </a:buClr>
              <a:buSzTx/>
              <a:buFontTx/>
              <a:buChar char="•"/>
              <a:tabLst>
                <a:tab pos="187325" algn="l"/>
              </a:tabLst>
              <a:defRPr/>
            </a:pPr>
            <a:endPar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endParaRPr>
          </a:p>
        </p:txBody>
      </p:sp>
      <p:sp>
        <p:nvSpPr>
          <p:cNvPr id="284675" name="Text Box 12"/>
          <p:cNvSpPr txBox="1">
            <a:spLocks noChangeArrowheads="1"/>
          </p:cNvSpPr>
          <p:nvPr/>
        </p:nvSpPr>
        <p:spPr bwMode="auto">
          <a:xfrm>
            <a:off x="2208213" y="1700213"/>
            <a:ext cx="31242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altLang="fr-FR" sz="1400" b="1" i="0" u="none" strike="noStrike" kern="1200" cap="none" spc="0" normalizeH="0" baseline="0" noProof="0" dirty="0">
                <a:ln>
                  <a:noFill/>
                </a:ln>
                <a:solidFill>
                  <a:srgbClr val="000099"/>
                </a:solidFill>
                <a:effectLst/>
                <a:uLnTx/>
                <a:uFillTx/>
                <a:latin typeface="Arial"/>
                <a:ea typeface="ＭＳ Ｐゴシック" panose="020B0600070205080204" pitchFamily="34" charset="-128"/>
                <a:cs typeface="Arial" panose="020B0604020202020204" pitchFamily="34" charset="0"/>
              </a:rPr>
              <a:t>LOCALISATIONS</a:t>
            </a:r>
          </a:p>
        </p:txBody>
      </p:sp>
      <p:sp>
        <p:nvSpPr>
          <p:cNvPr id="284676" name="Rectangle 13"/>
          <p:cNvSpPr>
            <a:spLocks noChangeArrowheads="1"/>
          </p:cNvSpPr>
          <p:nvPr/>
        </p:nvSpPr>
        <p:spPr bwMode="auto">
          <a:xfrm>
            <a:off x="5618163" y="3019425"/>
            <a:ext cx="27178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altLang="fr-FR" sz="1400" b="1" i="0" u="none" strike="noStrike" kern="1200" cap="none" spc="0" normalizeH="0" baseline="0" noProof="0">
                <a:ln>
                  <a:noFill/>
                </a:ln>
                <a:solidFill>
                  <a:srgbClr val="000099"/>
                </a:solidFill>
                <a:effectLst/>
                <a:uLnTx/>
                <a:uFillTx/>
                <a:latin typeface="Arial"/>
                <a:ea typeface="ＭＳ Ｐゴシック" panose="020B0600070205080204" pitchFamily="34" charset="-128"/>
                <a:cs typeface="Arial" panose="020B0604020202020204" pitchFamily="34" charset="0"/>
              </a:rPr>
              <a:t>MODALITÉS</a:t>
            </a:r>
          </a:p>
        </p:txBody>
      </p:sp>
      <p:sp>
        <p:nvSpPr>
          <p:cNvPr id="284677" name="Rectangle 14"/>
          <p:cNvSpPr>
            <a:spLocks noChangeArrowheads="1"/>
          </p:cNvSpPr>
          <p:nvPr/>
        </p:nvSpPr>
        <p:spPr bwMode="auto">
          <a:xfrm>
            <a:off x="5603875" y="1700213"/>
            <a:ext cx="27178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fr-FR" altLang="fr-FR" sz="1400" b="1" i="0" u="none" strike="noStrike" kern="1200" cap="none" spc="0" normalizeH="0" baseline="0" noProof="0">
                <a:ln>
                  <a:noFill/>
                </a:ln>
                <a:solidFill>
                  <a:srgbClr val="000099"/>
                </a:solidFill>
                <a:effectLst/>
                <a:uLnTx/>
                <a:uFillTx/>
                <a:latin typeface="Arial"/>
                <a:ea typeface="ＭＳ Ｐゴシック" panose="020B0600070205080204" pitchFamily="34" charset="-128"/>
                <a:cs typeface="Arial" panose="020B0604020202020204" pitchFamily="34" charset="0"/>
              </a:rPr>
              <a:t>SENSATIONS</a:t>
            </a:r>
          </a:p>
        </p:txBody>
      </p:sp>
      <p:sp>
        <p:nvSpPr>
          <p:cNvPr id="284678" name="Rectangle 15"/>
          <p:cNvSpPr>
            <a:spLocks noChangeArrowheads="1"/>
          </p:cNvSpPr>
          <p:nvPr/>
        </p:nvSpPr>
        <p:spPr bwMode="auto">
          <a:xfrm>
            <a:off x="2063750" y="3052763"/>
            <a:ext cx="3581400" cy="3048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solidFill>
                  <a:srgbClr val="000099"/>
                </a:solidFill>
                <a:effectLst/>
                <a:uLnTx/>
                <a:uFillTx/>
                <a:latin typeface="Arial"/>
                <a:ea typeface="ＭＳ Ｐゴシック" panose="020B0600070205080204" pitchFamily="34" charset="-128"/>
                <a:cs typeface="Arial" panose="020B0604020202020204" pitchFamily="34" charset="0"/>
              </a:rPr>
              <a:t>SYMPTOMES ASSOCIÉS</a:t>
            </a:r>
          </a:p>
        </p:txBody>
      </p:sp>
      <p:sp>
        <p:nvSpPr>
          <p:cNvPr id="284679" name="Text Box 16"/>
          <p:cNvSpPr txBox="1">
            <a:spLocks noChangeArrowheads="1"/>
          </p:cNvSpPr>
          <p:nvPr/>
        </p:nvSpPr>
        <p:spPr bwMode="auto">
          <a:xfrm>
            <a:off x="3106738" y="1157288"/>
            <a:ext cx="4824412" cy="336550"/>
          </a:xfrm>
          <a:prstGeom prst="rect">
            <a:avLst/>
          </a:prstGeom>
          <a:noFill/>
          <a:ln>
            <a:noFill/>
          </a:ln>
        </p:spPr>
        <p:txBody>
          <a:bodyPr>
            <a:spAutoFit/>
          </a:bodyPr>
          <a:lstStyle>
            <a:lvl1pPr marL="187325" indent="-187325">
              <a:tabLst>
                <a:tab pos="5613400" algn="l"/>
              </a:tabLst>
              <a:defRPr>
                <a:solidFill>
                  <a:schemeClr val="tx1"/>
                </a:solidFill>
                <a:latin typeface="Arial" panose="020B0604020202020204" pitchFamily="34" charset="0"/>
                <a:cs typeface="Arial" panose="020B0604020202020204" pitchFamily="34" charset="0"/>
              </a:defRPr>
            </a:lvl1pPr>
            <a:lvl2pPr marL="742950" indent="-285750">
              <a:tabLst>
                <a:tab pos="5613400" algn="l"/>
              </a:tabLst>
              <a:defRPr>
                <a:solidFill>
                  <a:schemeClr val="tx1"/>
                </a:solidFill>
                <a:latin typeface="Arial" panose="020B0604020202020204" pitchFamily="34" charset="0"/>
                <a:cs typeface="Arial" panose="020B0604020202020204" pitchFamily="34" charset="0"/>
              </a:defRPr>
            </a:lvl2pPr>
            <a:lvl3pPr marL="1143000" indent="-228600">
              <a:tabLst>
                <a:tab pos="5613400" algn="l"/>
              </a:tabLst>
              <a:defRPr>
                <a:solidFill>
                  <a:schemeClr val="tx1"/>
                </a:solidFill>
                <a:latin typeface="Arial" panose="020B0604020202020204" pitchFamily="34" charset="0"/>
                <a:cs typeface="Arial" panose="020B0604020202020204" pitchFamily="34" charset="0"/>
              </a:defRPr>
            </a:lvl3pPr>
            <a:lvl4pPr marL="1600200" indent="-228600">
              <a:tabLst>
                <a:tab pos="5613400" algn="l"/>
              </a:tabLst>
              <a:defRPr>
                <a:solidFill>
                  <a:schemeClr val="tx1"/>
                </a:solidFill>
                <a:latin typeface="Arial" panose="020B0604020202020204" pitchFamily="34" charset="0"/>
                <a:cs typeface="Arial" panose="020B0604020202020204" pitchFamily="34" charset="0"/>
              </a:defRPr>
            </a:lvl4pPr>
            <a:lvl5pPr marL="2057400" indent="-228600">
              <a:tabLst>
                <a:tab pos="561340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9pPr>
          </a:lstStyle>
          <a:p>
            <a:pPr marL="187325" marR="0" lvl="0" indent="-187325" algn="ctr" defTabSz="914400" rtl="0" eaLnBrk="0" fontAlgn="base" latinLnBrk="0" hangingPunct="0">
              <a:lnSpc>
                <a:spcPct val="100000"/>
              </a:lnSpc>
              <a:spcBef>
                <a:spcPct val="50000"/>
              </a:spcBef>
              <a:spcAft>
                <a:spcPct val="0"/>
              </a:spcAft>
              <a:buClrTx/>
              <a:buSzTx/>
              <a:buFontTx/>
              <a:buNone/>
              <a:tabLst>
                <a:tab pos="5613400" algn="l"/>
              </a:tabLst>
              <a:defRPr/>
            </a:pPr>
            <a:r>
              <a:rPr kumimoji="0" lang="fr-FR" altLang="fr-FR" sz="16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Atteinte des organes nobles</a:t>
            </a:r>
          </a:p>
        </p:txBody>
      </p:sp>
      <p:sp>
        <p:nvSpPr>
          <p:cNvPr id="436241" name="Text Box 17"/>
          <p:cNvSpPr txBox="1">
            <a:spLocks noChangeArrowheads="1"/>
          </p:cNvSpPr>
          <p:nvPr/>
        </p:nvSpPr>
        <p:spPr bwMode="auto">
          <a:xfrm>
            <a:off x="1038225" y="4660900"/>
            <a:ext cx="7350125" cy="20288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tabLst>
                <a:tab pos="5613400" algn="l"/>
              </a:tabLst>
              <a:defRPr>
                <a:solidFill>
                  <a:schemeClr val="tx1"/>
                </a:solidFill>
                <a:latin typeface="Arial" panose="020B0604020202020204" pitchFamily="34" charset="0"/>
                <a:cs typeface="Arial" panose="020B0604020202020204" pitchFamily="34" charset="0"/>
              </a:defRPr>
            </a:lvl1pPr>
            <a:lvl2pPr marL="742950" indent="-285750">
              <a:tabLst>
                <a:tab pos="5613400" algn="l"/>
              </a:tabLst>
              <a:defRPr>
                <a:solidFill>
                  <a:schemeClr val="tx1"/>
                </a:solidFill>
                <a:latin typeface="Arial" panose="020B0604020202020204" pitchFamily="34" charset="0"/>
                <a:cs typeface="Arial" panose="020B0604020202020204" pitchFamily="34" charset="0"/>
              </a:defRPr>
            </a:lvl2pPr>
            <a:lvl3pPr marL="1143000" indent="-228600">
              <a:tabLst>
                <a:tab pos="5613400" algn="l"/>
              </a:tabLst>
              <a:defRPr>
                <a:solidFill>
                  <a:schemeClr val="tx1"/>
                </a:solidFill>
                <a:latin typeface="Arial" panose="020B0604020202020204" pitchFamily="34" charset="0"/>
                <a:cs typeface="Arial" panose="020B0604020202020204" pitchFamily="34" charset="0"/>
              </a:defRPr>
            </a:lvl3pPr>
            <a:lvl4pPr marL="1600200" indent="-228600">
              <a:tabLst>
                <a:tab pos="5613400" algn="l"/>
              </a:tabLst>
              <a:defRPr>
                <a:solidFill>
                  <a:schemeClr val="tx1"/>
                </a:solidFill>
                <a:latin typeface="Arial" panose="020B0604020202020204" pitchFamily="34" charset="0"/>
                <a:cs typeface="Arial" panose="020B0604020202020204" pitchFamily="34" charset="0"/>
              </a:defRPr>
            </a:lvl4pPr>
            <a:lvl5pPr marL="2057400" indent="-228600">
              <a:tabLst>
                <a:tab pos="561340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5613400" algn="l"/>
              </a:tabLs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10000"/>
              </a:lnSpc>
              <a:spcBef>
                <a:spcPct val="10000"/>
              </a:spcBef>
              <a:spcAft>
                <a:spcPct val="0"/>
              </a:spcAft>
              <a:buClr>
                <a:srgbClr val="62C400"/>
              </a:buClr>
              <a:buSzTx/>
              <a:buFont typeface="Wingdings" panose="05000000000000000000" pitchFamily="2" charset="2"/>
              <a:buChar char="è"/>
              <a:tabLst>
                <a:tab pos="5613400" algn="l"/>
              </a:tabLst>
              <a:defRPr/>
            </a:pP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Principales indications : </a:t>
            </a:r>
          </a:p>
          <a:p>
            <a:pPr marL="0" marR="0" lvl="0" indent="0" algn="l" defTabSz="914400" rtl="0" eaLnBrk="1" fontAlgn="base" latinLnBrk="0" hangingPunct="1">
              <a:lnSpc>
                <a:spcPct val="110000"/>
              </a:lnSpc>
              <a:spcBef>
                <a:spcPct val="10000"/>
              </a:spcBef>
              <a:spcAft>
                <a:spcPct val="0"/>
              </a:spcAft>
              <a:buClr>
                <a:srgbClr val="62C400"/>
              </a:buClr>
              <a:buSzTx/>
              <a:buFont typeface="Wingdings" panose="05000000000000000000" pitchFamily="2" charset="2"/>
              <a:buNone/>
              <a:tabLst>
                <a:tab pos="5613400" algn="l"/>
              </a:tabLst>
              <a:defRPr/>
            </a:pPr>
            <a:endParaRPr kumimoji="0" lang="fr-FR" altLang="fr-FR" sz="8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Angiologie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Hémorragies 	</a:t>
            </a:r>
          </a:p>
          <a:p>
            <a:pPr marL="0" marR="0" lvl="0" indent="0"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Gastro-entérologie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Hépatites aiguës, </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Affections chroniques du foie, Pancréatite </a:t>
            </a:r>
            <a:endPar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Pulmonaire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Pneumopathies aiguës</a:t>
            </a:r>
          </a:p>
          <a:p>
            <a:pPr marL="0" marR="0" lvl="0" indent="0"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Cardiologie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 Insuffisance cardiaque</a:t>
            </a:r>
          </a:p>
          <a:p>
            <a:pPr marL="0" marR="0" lvl="0" indent="0"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Néphrologie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 Néphropathies chroniques</a:t>
            </a:r>
            <a:endPar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10000"/>
              </a:lnSpc>
              <a:spcBef>
                <a:spcPct val="10000"/>
              </a:spcBef>
              <a:spcAft>
                <a:spcPct val="0"/>
              </a:spcAft>
              <a:buClr>
                <a:srgbClr val="3333CC"/>
              </a:buClr>
              <a:buSzPct val="80000"/>
              <a:buFontTx/>
              <a:buChar char="•"/>
              <a:tabLst>
                <a:tab pos="5613400" algn="l"/>
              </a:tabLst>
              <a:defRPr/>
            </a:pPr>
            <a:r>
              <a:rPr kumimoji="0" lang="fr-FR" altLang="fr-FR" sz="1400" b="1"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Neurologie</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Névrites</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et </a:t>
            </a:r>
            <a:r>
              <a:rPr kumimoji="0" lang="fr-FR" altLang="fr-FR" sz="1400" b="0" i="0" u="none" strike="noStrike" kern="1200" cap="none" spc="0" normalizeH="0" baseline="0" noProof="0" dirty="0" err="1">
                <a:ln>
                  <a:noFill/>
                </a:ln>
                <a:solidFill>
                  <a:srgbClr val="008000"/>
                </a:solidFill>
                <a:effectLst/>
                <a:uLnTx/>
                <a:uFillTx/>
                <a:latin typeface="Arial"/>
                <a:ea typeface="ＭＳ Ｐゴシック" panose="020B0600070205080204" pitchFamily="34" charset="-128"/>
                <a:cs typeface="Arial" panose="020B0604020202020204" pitchFamily="34" charset="0"/>
              </a:rPr>
              <a:t>polynévrites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polynévrites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éthyliques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Myélites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et </a:t>
            </a:r>
            <a:r>
              <a:rPr kumimoji="0" lang="fr-FR" altLang="fr-FR" sz="1400" b="0" i="0" u="none" strike="noStrike" kern="1200" cap="none" spc="0" normalizeH="0" baseline="0" noProof="0" dirty="0" err="1">
                <a:ln>
                  <a:noFill/>
                </a:ln>
                <a:solidFill>
                  <a:srgbClr val="000090"/>
                </a:solidFill>
                <a:effectLst/>
                <a:uLnTx/>
                <a:uFillTx/>
                <a:latin typeface="Arial"/>
                <a:ea typeface="ＭＳ Ｐゴシック" panose="020B0600070205080204" pitchFamily="34" charset="-128"/>
                <a:cs typeface="Arial" panose="020B0604020202020204" pitchFamily="34" charset="0"/>
              </a:rPr>
              <a:t>myélopathies</a:t>
            </a: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p>
        </p:txBody>
      </p:sp>
      <p:sp>
        <p:nvSpPr>
          <p:cNvPr id="284681" name="Text Box 18"/>
          <p:cNvSpPr txBox="1">
            <a:spLocks noChangeArrowheads="1"/>
          </p:cNvSpPr>
          <p:nvPr/>
        </p:nvSpPr>
        <p:spPr bwMode="auto">
          <a:xfrm>
            <a:off x="1992313" y="1989138"/>
            <a:ext cx="3059112" cy="738187"/>
          </a:xfrm>
          <a:prstGeom prst="rect">
            <a:avLst/>
          </a:prstGeom>
          <a:noFill/>
          <a:ln>
            <a:noFill/>
          </a:ln>
        </p:spPr>
        <p:txBody>
          <a:bodyPr>
            <a:spAutoFit/>
          </a:bodyPr>
          <a:lstStyle>
            <a:lvl1pPr marL="266700" indent="-177800">
              <a:tabLst>
                <a:tab pos="266700" algn="l"/>
              </a:tabLst>
              <a:defRPr>
                <a:solidFill>
                  <a:schemeClr val="tx1"/>
                </a:solidFill>
                <a:latin typeface="Arial" panose="020B0604020202020204" pitchFamily="34" charset="0"/>
                <a:cs typeface="Arial" panose="020B0604020202020204" pitchFamily="34" charset="0"/>
              </a:defRPr>
            </a:lvl1pPr>
            <a:lvl2pPr marL="742950" indent="-285750">
              <a:tabLst>
                <a:tab pos="266700" algn="l"/>
              </a:tabLst>
              <a:defRPr>
                <a:solidFill>
                  <a:schemeClr val="tx1"/>
                </a:solidFill>
                <a:latin typeface="Arial" panose="020B0604020202020204" pitchFamily="34" charset="0"/>
                <a:cs typeface="Arial" panose="020B0604020202020204" pitchFamily="34" charset="0"/>
              </a:defRPr>
            </a:lvl2pPr>
            <a:lvl3pPr marL="1143000" indent="-228600">
              <a:tabLst>
                <a:tab pos="266700" algn="l"/>
              </a:tabLst>
              <a:defRPr>
                <a:solidFill>
                  <a:schemeClr val="tx1"/>
                </a:solidFill>
                <a:latin typeface="Arial" panose="020B0604020202020204" pitchFamily="34" charset="0"/>
                <a:cs typeface="Arial" panose="020B0604020202020204" pitchFamily="34" charset="0"/>
              </a:defRPr>
            </a:lvl3pPr>
            <a:lvl4pPr marL="1600200" indent="-228600">
              <a:tabLst>
                <a:tab pos="266700" algn="l"/>
              </a:tabLst>
              <a:defRPr>
                <a:solidFill>
                  <a:schemeClr val="tx1"/>
                </a:solidFill>
                <a:latin typeface="Arial" panose="020B0604020202020204" pitchFamily="34" charset="0"/>
                <a:cs typeface="Arial" panose="020B0604020202020204" pitchFamily="34" charset="0"/>
              </a:defRPr>
            </a:lvl4pPr>
            <a:lvl5pPr marL="2057400" indent="-228600">
              <a:tabLst>
                <a:tab pos="266700"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266700" algn="l"/>
              </a:tabLst>
              <a:defRPr>
                <a:solidFill>
                  <a:schemeClr val="tx1"/>
                </a:solidFill>
                <a:latin typeface="Arial" panose="020B0604020202020204" pitchFamily="34" charset="0"/>
                <a:cs typeface="Arial" panose="020B0604020202020204" pitchFamily="34" charset="0"/>
              </a:defRPr>
            </a:lvl9pPr>
          </a:lstStyle>
          <a:p>
            <a:pPr marL="266700" marR="0" lvl="0" indent="-177800" algn="l" defTabSz="914400" rtl="0" eaLnBrk="1" fontAlgn="base" latinLnBrk="0" hangingPunct="1">
              <a:lnSpc>
                <a:spcPct val="100000"/>
              </a:lnSpc>
              <a:spcBef>
                <a:spcPct val="0"/>
              </a:spcBef>
              <a:spcAft>
                <a:spcPct val="0"/>
              </a:spcAft>
              <a:buClr>
                <a:srgbClr val="62C400"/>
              </a:buClr>
              <a:buSzTx/>
              <a:buFontTx/>
              <a:buChar char="•"/>
              <a:tabLst>
                <a:tab pos="266700"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Sang, </a:t>
            </a:r>
          </a:p>
          <a:p>
            <a:pPr marL="266700" marR="0" lvl="0" indent="-177800" algn="l" defTabSz="914400" rtl="0" eaLnBrk="1" fontAlgn="base" latinLnBrk="0" hangingPunct="1">
              <a:lnSpc>
                <a:spcPct val="100000"/>
              </a:lnSpc>
              <a:spcBef>
                <a:spcPct val="0"/>
              </a:spcBef>
              <a:spcAft>
                <a:spcPct val="0"/>
              </a:spcAft>
              <a:buClr>
                <a:srgbClr val="62C400"/>
              </a:buClr>
              <a:buSzTx/>
              <a:buFontTx/>
              <a:buChar char="•"/>
              <a:tabLst>
                <a:tab pos="266700"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foie, poumons, reins, cœur, </a:t>
            </a:r>
          </a:p>
          <a:p>
            <a:pPr marL="266700" marR="0" lvl="0" indent="-177800" algn="l" defTabSz="914400" rtl="0" eaLnBrk="1" fontAlgn="base" latinLnBrk="0" hangingPunct="1">
              <a:lnSpc>
                <a:spcPct val="100000"/>
              </a:lnSpc>
              <a:spcBef>
                <a:spcPct val="0"/>
              </a:spcBef>
              <a:spcAft>
                <a:spcPct val="0"/>
              </a:spcAft>
              <a:buClr>
                <a:srgbClr val="62C400"/>
              </a:buClr>
              <a:buSzTx/>
              <a:buFontTx/>
              <a:buChar char="•"/>
              <a:tabLst>
                <a:tab pos="266700"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système nerveux</a:t>
            </a:r>
          </a:p>
        </p:txBody>
      </p:sp>
      <p:sp>
        <p:nvSpPr>
          <p:cNvPr id="436243" name="Text Box 19"/>
          <p:cNvSpPr txBox="1">
            <a:spLocks noChangeArrowheads="1"/>
          </p:cNvSpPr>
          <p:nvPr/>
        </p:nvSpPr>
        <p:spPr bwMode="auto">
          <a:xfrm>
            <a:off x="5448300" y="3324225"/>
            <a:ext cx="4951413" cy="106203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Aggravation</a:t>
            </a:r>
            <a:r>
              <a:rPr kumimoji="0" lang="fr-FR" altLang="fr-FR" sz="1400" b="0" i="1"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
                <a:srgbClr val="33CC33"/>
              </a:buClr>
              <a:buSzTx/>
              <a:buFontTx/>
              <a:buChar char="•"/>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par le froid, effort physique, </a:t>
            </a:r>
          </a:p>
          <a:p>
            <a:pPr marL="0" marR="0" lvl="0" indent="0" algn="l" defTabSz="914400" rtl="0" eaLnBrk="0" fontAlgn="base" latinLnBrk="0" hangingPunct="0">
              <a:lnSpc>
                <a:spcPct val="100000"/>
              </a:lnSpc>
              <a:spcBef>
                <a:spcPct val="0"/>
              </a:spcBef>
              <a:spcAft>
                <a:spcPct val="0"/>
              </a:spcAft>
              <a:buClr>
                <a:srgbClr val="33CC33"/>
              </a:buClr>
              <a:buSzTx/>
              <a:buFontTx/>
              <a:buChar char="•"/>
              <a:tabLst/>
              <a:defRPr/>
            </a:pP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effort intellectuel, les émotions</a:t>
            </a:r>
          </a:p>
          <a:p>
            <a:pPr marL="0" marR="0" lvl="0" indent="0" algn="l" defTabSz="914400" rtl="0" eaLnBrk="1" fontAlgn="base" latinLnBrk="0" hangingPunct="1">
              <a:lnSpc>
                <a:spcPct val="100000"/>
              </a:lnSpc>
              <a:spcBef>
                <a:spcPct val="50000"/>
              </a:spcBef>
              <a:spcAft>
                <a:spcPct val="0"/>
              </a:spcAft>
              <a:buClr>
                <a:srgbClr val="62C400"/>
              </a:buClr>
              <a:buSzTx/>
              <a:buFontTx/>
              <a:buNone/>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Amélioration</a:t>
            </a:r>
            <a:r>
              <a:rPr kumimoji="0" lang="fr-FR" altLang="fr-FR" sz="1400" b="0" i="1"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a:t>
            </a:r>
            <a:r>
              <a:rPr kumimoji="0" lang="fr-FR" altLang="fr-FR" sz="1400" b="0" i="1"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par la chaleur </a:t>
            </a:r>
          </a:p>
        </p:txBody>
      </p:sp>
      <p:sp>
        <p:nvSpPr>
          <p:cNvPr id="284683" name="Text Box 20"/>
          <p:cNvSpPr txBox="1">
            <a:spLocks noChangeArrowheads="1"/>
          </p:cNvSpPr>
          <p:nvPr/>
        </p:nvSpPr>
        <p:spPr bwMode="auto">
          <a:xfrm>
            <a:off x="2063750" y="3349625"/>
            <a:ext cx="3606800" cy="1169988"/>
          </a:xfrm>
          <a:prstGeom prst="rect">
            <a:avLst/>
          </a:prstGeom>
          <a:noFill/>
          <a:ln>
            <a:noFill/>
          </a:ln>
        </p:spPr>
        <p:txBody>
          <a:bodyPr>
            <a:spAutoFit/>
          </a:bodyPr>
          <a:lstStyle>
            <a:lvl1pPr marL="177800" indent="-177800">
              <a:tabLst>
                <a:tab pos="187325" algn="l"/>
              </a:tabLst>
              <a:defRPr>
                <a:solidFill>
                  <a:schemeClr val="tx1"/>
                </a:solidFill>
                <a:latin typeface="Arial" panose="020B0604020202020204" pitchFamily="34" charset="0"/>
                <a:cs typeface="Arial" panose="020B0604020202020204" pitchFamily="34" charset="0"/>
              </a:defRPr>
            </a:lvl1pPr>
            <a:lvl2pPr marL="742950" indent="-285750">
              <a:tabLst>
                <a:tab pos="187325" algn="l"/>
              </a:tabLst>
              <a:defRPr>
                <a:solidFill>
                  <a:schemeClr val="tx1"/>
                </a:solidFill>
                <a:latin typeface="Arial" panose="020B0604020202020204" pitchFamily="34" charset="0"/>
                <a:cs typeface="Arial" panose="020B0604020202020204" pitchFamily="34" charset="0"/>
              </a:defRPr>
            </a:lvl2pPr>
            <a:lvl3pPr marL="1143000" indent="-228600">
              <a:tabLst>
                <a:tab pos="187325" algn="l"/>
              </a:tabLst>
              <a:defRPr>
                <a:solidFill>
                  <a:schemeClr val="tx1"/>
                </a:solidFill>
                <a:latin typeface="Arial" panose="020B0604020202020204" pitchFamily="34" charset="0"/>
                <a:cs typeface="Arial" panose="020B0604020202020204" pitchFamily="34" charset="0"/>
              </a:defRPr>
            </a:lvl3pPr>
            <a:lvl4pPr marL="1600200" indent="-228600">
              <a:tabLst>
                <a:tab pos="187325" algn="l"/>
              </a:tabLst>
              <a:defRPr>
                <a:solidFill>
                  <a:schemeClr val="tx1"/>
                </a:solidFill>
                <a:latin typeface="Arial" panose="020B0604020202020204" pitchFamily="34" charset="0"/>
                <a:cs typeface="Arial" panose="020B0604020202020204" pitchFamily="34" charset="0"/>
              </a:defRPr>
            </a:lvl4pPr>
            <a:lvl5pPr marL="2057400" indent="-228600">
              <a:tabLst>
                <a:tab pos="187325" algn="l"/>
              </a:tabLst>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tabLst>
                <a:tab pos="187325" algn="l"/>
              </a:tabLst>
              <a:defRPr>
                <a:solidFill>
                  <a:schemeClr val="tx1"/>
                </a:solidFill>
                <a:latin typeface="Arial" panose="020B0604020202020204" pitchFamily="34" charset="0"/>
                <a:cs typeface="Arial" panose="020B0604020202020204" pitchFamily="34" charset="0"/>
              </a:defRPr>
            </a:lvl9pPr>
          </a:lstStyle>
          <a:p>
            <a:pPr marL="177800" marR="0" lvl="0" indent="-177800" algn="l" defTabSz="914400" rtl="0" eaLnBrk="0" fontAlgn="base" latinLnBrk="0" hangingPunct="0">
              <a:lnSpc>
                <a:spcPct val="100000"/>
              </a:lnSpc>
              <a:spcBef>
                <a:spcPct val="0"/>
              </a:spcBef>
              <a:spcAft>
                <a:spcPct val="0"/>
              </a:spcAft>
              <a:buClrTx/>
              <a:buSzTx/>
              <a:buFontTx/>
              <a:buNone/>
              <a:tabLst>
                <a:tab pos="187325"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désir de boissons et 	d’aliments froids</a:t>
            </a:r>
          </a:p>
          <a:p>
            <a:pPr marL="177800" marR="0" lvl="0" indent="-177800" algn="l" defTabSz="914400" rtl="0" eaLnBrk="0" fontAlgn="base" latinLnBrk="0" hangingPunct="0">
              <a:lnSpc>
                <a:spcPct val="100000"/>
              </a:lnSpc>
              <a:spcBef>
                <a:spcPct val="0"/>
              </a:spcBef>
              <a:spcAft>
                <a:spcPct val="0"/>
              </a:spcAft>
              <a:buClrTx/>
              <a:buSzTx/>
              <a:buFontTx/>
              <a:buNone/>
              <a:tabLst>
                <a:tab pos="187325"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désir de sel et d’aliments salés</a:t>
            </a:r>
          </a:p>
          <a:p>
            <a:pPr marL="177800" marR="0" lvl="0" indent="-177800" algn="l" defTabSz="914400" rtl="0" eaLnBrk="0" fontAlgn="base" latinLnBrk="0" hangingPunct="0">
              <a:lnSpc>
                <a:spcPct val="100000"/>
              </a:lnSpc>
              <a:spcBef>
                <a:spcPct val="0"/>
              </a:spcBef>
              <a:spcAft>
                <a:spcPct val="0"/>
              </a:spcAft>
              <a:buClrTx/>
              <a:buSzTx/>
              <a:buFontTx/>
              <a:buNone/>
              <a:tabLst>
                <a:tab pos="187325"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	(sauf poisson et huîtres)</a:t>
            </a:r>
          </a:p>
          <a:p>
            <a:pPr marL="177800" marR="0" lvl="0" indent="-177800" algn="l" defTabSz="914400" rtl="0" eaLnBrk="0" fontAlgn="base" latinLnBrk="0" hangingPunct="0">
              <a:lnSpc>
                <a:spcPct val="100000"/>
              </a:lnSpc>
              <a:spcBef>
                <a:spcPct val="0"/>
              </a:spcBef>
              <a:spcAft>
                <a:spcPct val="0"/>
              </a:spcAft>
              <a:buClrTx/>
              <a:buSzTx/>
              <a:buFontTx/>
              <a:buNone/>
              <a:tabLst>
                <a:tab pos="187325" algn="l"/>
              </a:tabLst>
              <a:defRPr/>
            </a:pPr>
            <a:r>
              <a:rPr kumimoji="0" lang="fr-FR" altLang="fr-FR" sz="1400" b="0" i="0" u="none" strike="noStrike" kern="1200" cap="none" spc="0" normalizeH="0" baseline="0" noProof="0" dirty="0">
                <a:ln>
                  <a:noFill/>
                </a:ln>
                <a:solidFill>
                  <a:srgbClr val="000090"/>
                </a:solidFill>
                <a:effectLst/>
                <a:uLnTx/>
                <a:uFillTx/>
                <a:latin typeface="Arial"/>
                <a:ea typeface="ＭＳ Ｐゴシック" panose="020B0600070205080204" pitchFamily="34" charset="-128"/>
                <a:cs typeface="Arial" panose="020B0604020202020204" pitchFamily="34" charset="0"/>
              </a:rPr>
              <a:t>•</a:t>
            </a: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aversion pour les boissons chaudes</a:t>
            </a:r>
          </a:p>
          <a:p>
            <a:pPr marL="177800" marR="0" lvl="0" indent="-177800" algn="l" defTabSz="914400" rtl="0" eaLnBrk="0" fontAlgn="base" latinLnBrk="0" hangingPunct="0">
              <a:lnSpc>
                <a:spcPct val="100000"/>
              </a:lnSpc>
              <a:spcBef>
                <a:spcPct val="0"/>
              </a:spcBef>
              <a:spcAft>
                <a:spcPct val="0"/>
              </a:spcAft>
              <a:buClrTx/>
              <a:buSzTx/>
              <a:buFontTx/>
              <a:buNone/>
              <a:tabLst>
                <a:tab pos="187325" algn="l"/>
              </a:tabLst>
              <a:defRPr/>
            </a:pPr>
            <a:r>
              <a:rPr kumimoji="0" lang="fr-FR" altLang="fr-FR" sz="1400" b="0" i="0" u="none" strike="noStrike" kern="1200" cap="none" spc="0" normalizeH="0" baseline="0" noProof="0" dirty="0">
                <a:ln>
                  <a:noFill/>
                </a:ln>
                <a:solidFill>
                  <a:srgbClr val="008000"/>
                </a:solidFill>
                <a:effectLst/>
                <a:uLnTx/>
                <a:uFillTx/>
                <a:latin typeface="Arial"/>
                <a:ea typeface="ＭＳ Ｐゴシック" panose="020B0600070205080204" pitchFamily="34" charset="-128"/>
                <a:cs typeface="Arial" panose="020B0604020202020204" pitchFamily="34" charset="0"/>
              </a:rPr>
              <a:t>•	sommeil tardif et rêves agités</a:t>
            </a:r>
          </a:p>
        </p:txBody>
      </p:sp>
      <p:sp>
        <p:nvSpPr>
          <p:cNvPr id="284684" name="Line 21"/>
          <p:cNvSpPr>
            <a:spLocks noChangeShapeType="1"/>
          </p:cNvSpPr>
          <p:nvPr/>
        </p:nvSpPr>
        <p:spPr bwMode="auto">
          <a:xfrm flipH="1">
            <a:off x="5375275" y="1647825"/>
            <a:ext cx="0" cy="2808288"/>
          </a:xfrm>
          <a:prstGeom prst="line">
            <a:avLst/>
          </a:prstGeom>
          <a:noFill/>
          <a:ln w="28575">
            <a:solidFill>
              <a:srgbClr val="62C4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284685" name="Line 22"/>
          <p:cNvSpPr>
            <a:spLocks noChangeShapeType="1"/>
          </p:cNvSpPr>
          <p:nvPr/>
        </p:nvSpPr>
        <p:spPr bwMode="auto">
          <a:xfrm>
            <a:off x="2208213" y="2946400"/>
            <a:ext cx="6588125" cy="0"/>
          </a:xfrm>
          <a:prstGeom prst="line">
            <a:avLst/>
          </a:prstGeom>
          <a:noFill/>
          <a:ln w="28575">
            <a:solidFill>
              <a:srgbClr val="62C400"/>
            </a:solidFill>
            <a:round/>
            <a:headEnd type="none" w="sm" len="sm"/>
            <a:tailEnd type="none" w="sm" len="sm"/>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pic>
        <p:nvPicPr>
          <p:cNvPr id="284689" name="Picture 17" descr="phosphorus"/>
          <p:cNvPicPr>
            <a:picLocks noChangeAspect="1" noChangeArrowheads="1"/>
          </p:cNvPicPr>
          <p:nvPr/>
        </p:nvPicPr>
        <p:blipFill>
          <a:blip r:embed="rId3"/>
          <a:srcRect/>
          <a:stretch>
            <a:fillRect/>
          </a:stretch>
        </p:blipFill>
        <p:spPr bwMode="auto">
          <a:xfrm>
            <a:off x="10160000" y="333375"/>
            <a:ext cx="1697038" cy="1697038"/>
          </a:xfrm>
          <a:prstGeom prst="rect">
            <a:avLst/>
          </a:prstGeom>
          <a:ln>
            <a:noFill/>
          </a:ln>
          <a:effectLst>
            <a:outerShdw blurRad="292100" dist="139700" dir="2700000" algn="tl" rotWithShape="0">
              <a:srgbClr val="333333">
                <a:alpha val="65000"/>
              </a:srgbClr>
            </a:outerShdw>
          </a:effectLst>
        </p:spPr>
      </p:pic>
      <p:sp>
        <p:nvSpPr>
          <p:cNvPr id="17" name="ZoneTexte 16"/>
          <p:cNvSpPr txBox="1"/>
          <p:nvPr/>
        </p:nvSpPr>
        <p:spPr>
          <a:xfrm>
            <a:off x="2397125" y="314325"/>
            <a:ext cx="8091488"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Focus matière médicale</a:t>
            </a:r>
          </a:p>
        </p:txBody>
      </p:sp>
      <p:sp>
        <p:nvSpPr>
          <p:cNvPr id="18" name="Text Box 27"/>
          <p:cNvSpPr txBox="1">
            <a:spLocks noChangeArrowheads="1"/>
          </p:cNvSpPr>
          <p:nvPr/>
        </p:nvSpPr>
        <p:spPr bwMode="auto">
          <a:xfrm>
            <a:off x="7480300" y="439738"/>
            <a:ext cx="4587875" cy="3968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fr-FR" sz="20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Arial" panose="020B0604020202020204" pitchFamily="34" charset="0"/>
                <a:sym typeface="Wingdings" panose="05000000000000000000" pitchFamily="2" charset="2"/>
              </a:rPr>
              <a:t> </a:t>
            </a:r>
            <a:r>
              <a:rPr kumimoji="0" lang="fr-FR" altLang="fr-FR" sz="2000" b="1" i="0" u="none" strike="noStrike" kern="1200" cap="none" spc="0" normalizeH="0" baseline="0" noProof="0" dirty="0" err="1">
                <a:ln>
                  <a:noFill/>
                </a:ln>
                <a:solidFill>
                  <a:srgbClr val="FFFFFF"/>
                </a:solidFill>
                <a:effectLst/>
                <a:uLnTx/>
                <a:uFillTx/>
                <a:latin typeface="Arial"/>
                <a:ea typeface="ＭＳ Ｐゴシック" panose="020B0600070205080204" pitchFamily="34" charset="-128"/>
                <a:cs typeface="Arial" panose="020B0604020202020204" pitchFamily="34" charset="0"/>
              </a:rPr>
              <a:t>Phosphorus</a:t>
            </a:r>
            <a:endParaRPr kumimoji="0" lang="fr-FR" altLang="fr-FR" sz="20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93802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46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46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46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46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46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46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46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4681">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4681">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4681">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467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4674">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4674">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4674">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36243">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6243">
                                            <p:txEl>
                                              <p:pRg st="1" end="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6243">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6243">
                                            <p:txEl>
                                              <p:pRg st="3" end="3"/>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84683">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4683">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4683">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4683">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4683">
                                            <p:txEl>
                                              <p:pRg st="4" end="4"/>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36241">
                                            <p:txEl>
                                              <p:pRg st="0" end="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6241">
                                            <p:txEl>
                                              <p:pRg st="2" end="2"/>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36241">
                                            <p:txEl>
                                              <p:pRg st="3" end="3"/>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6241">
                                            <p:txEl>
                                              <p:pRg st="4" end="4"/>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36241">
                                            <p:txEl>
                                              <p:pRg st="5" end="5"/>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36241">
                                            <p:txEl>
                                              <p:pRg st="6" end="6"/>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3624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p:bldP spid="284676" grpId="0"/>
      <p:bldP spid="284677" grpId="0"/>
      <p:bldP spid="284678" grpId="0"/>
      <p:bldP spid="284679" grpId="0"/>
    </p:bldLst>
  </p:timing>
</p:sld>
</file>

<file path=ppt/theme/theme1.xml><?xml version="1.0" encoding="utf-8"?>
<a:theme xmlns:a="http://schemas.openxmlformats.org/drawingml/2006/main" name="7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5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6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7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8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9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9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4_Modèle par défaut">
  <a:themeElements>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7_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13bba6-f8aa-4ffd-9d05-2a550b8f46d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FC0DADA7AACC4AA3E7C23724A50019" ma:contentTypeVersion="15" ma:contentTypeDescription="Crée un document." ma:contentTypeScope="" ma:versionID="308c81168d91c197051e665c281797d8">
  <xsd:schema xmlns:xsd="http://www.w3.org/2001/XMLSchema" xmlns:xs="http://www.w3.org/2001/XMLSchema" xmlns:p="http://schemas.microsoft.com/office/2006/metadata/properties" xmlns:ns2="4313bba6-f8aa-4ffd-9d05-2a550b8f46d5" xmlns:ns3="2ca166e5-0c3b-484e-a1a6-239c89f9638a" targetNamespace="http://schemas.microsoft.com/office/2006/metadata/properties" ma:root="true" ma:fieldsID="0c61d41360ca01f1a8b1816ea2fe46d9" ns2:_="" ns3:_="">
    <xsd:import namespace="4313bba6-f8aa-4ffd-9d05-2a550b8f46d5"/>
    <xsd:import namespace="2ca166e5-0c3b-484e-a1a6-239c89f9638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3bba6-f8aa-4ffd-9d05-2a550b8f46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01c5e38-1c61-4c06-8304-ce207ac1a77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a166e5-0c3b-484e-a1a6-239c89f9638a"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68D49D-67F6-4CD5-9037-9C873138B351}">
  <ds:schemaRefs>
    <ds:schemaRef ds:uri="http://schemas.microsoft.com/office/2006/metadata/properties"/>
    <ds:schemaRef ds:uri="http://schemas.microsoft.com/office/infopath/2007/PartnerControls"/>
    <ds:schemaRef ds:uri="4313bba6-f8aa-4ffd-9d05-2a550b8f46d5"/>
  </ds:schemaRefs>
</ds:datastoreItem>
</file>

<file path=customXml/itemProps2.xml><?xml version="1.0" encoding="utf-8"?>
<ds:datastoreItem xmlns:ds="http://schemas.openxmlformats.org/officeDocument/2006/customXml" ds:itemID="{39B6D7B2-6298-4B81-96AC-2E7FECFE9F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3bba6-f8aa-4ffd-9d05-2a550b8f46d5"/>
    <ds:schemaRef ds:uri="2ca166e5-0c3b-484e-a1a6-239c89f963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EDC995-37EB-45DA-8154-7361C5CD97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5455</TotalTime>
  <Words>20681</Words>
  <Application>Microsoft Office PowerPoint</Application>
  <PresentationFormat>Grand écran</PresentationFormat>
  <Paragraphs>2572</Paragraphs>
  <Slides>152</Slides>
  <Notes>148</Notes>
  <HiddenSlides>1</HiddenSlides>
  <MMClips>1</MMClips>
  <ScaleCrop>false</ScaleCrop>
  <HeadingPairs>
    <vt:vector size="8" baseType="variant">
      <vt:variant>
        <vt:lpstr>Polices utilisées</vt:lpstr>
      </vt:variant>
      <vt:variant>
        <vt:i4>13</vt:i4>
      </vt:variant>
      <vt:variant>
        <vt:lpstr>Thème</vt:lpstr>
      </vt:variant>
      <vt:variant>
        <vt:i4>19</vt:i4>
      </vt:variant>
      <vt:variant>
        <vt:lpstr>Serveurs OLE incorporés</vt:lpstr>
      </vt:variant>
      <vt:variant>
        <vt:i4>2</vt:i4>
      </vt:variant>
      <vt:variant>
        <vt:lpstr>Titres des diapositives</vt:lpstr>
      </vt:variant>
      <vt:variant>
        <vt:i4>152</vt:i4>
      </vt:variant>
    </vt:vector>
  </HeadingPairs>
  <TitlesOfParts>
    <vt:vector size="186" baseType="lpstr">
      <vt:lpstr>Arial</vt:lpstr>
      <vt:lpstr>Arial Black</vt:lpstr>
      <vt:lpstr>Arial,Bold</vt:lpstr>
      <vt:lpstr>Calibri</vt:lpstr>
      <vt:lpstr>Calibri Light</vt:lpstr>
      <vt:lpstr>Comic Sans MS</vt:lpstr>
      <vt:lpstr>Lucida Calligraphy</vt:lpstr>
      <vt:lpstr>MS Outlook</vt:lpstr>
      <vt:lpstr>Tahoma</vt:lpstr>
      <vt:lpstr>Times New Roman</vt:lpstr>
      <vt:lpstr>Trebuchet MS</vt:lpstr>
      <vt:lpstr>Webdings</vt:lpstr>
      <vt:lpstr>Wingdings</vt:lpstr>
      <vt:lpstr>7_Modèle par défaut</vt:lpstr>
      <vt:lpstr>8_Modèle par défaut</vt:lpstr>
      <vt:lpstr>9_Modèle par défaut</vt:lpstr>
      <vt:lpstr>11_Modèle par défaut</vt:lpstr>
      <vt:lpstr>12_Modèle par défaut</vt:lpstr>
      <vt:lpstr>1_Thème Office</vt:lpstr>
      <vt:lpstr>10_Modèle par défaut</vt:lpstr>
      <vt:lpstr>13_Modèle par défaut</vt:lpstr>
      <vt:lpstr>14_Modèle par défaut</vt:lpstr>
      <vt:lpstr>15_Modèle par défaut</vt:lpstr>
      <vt:lpstr>16_Modèle par défaut</vt:lpstr>
      <vt:lpstr>3_Thème Office</vt:lpstr>
      <vt:lpstr>17_Modèle par défaut</vt:lpstr>
      <vt:lpstr>5_Thème Office</vt:lpstr>
      <vt:lpstr>6_Thème Office</vt:lpstr>
      <vt:lpstr>7_Thème Office</vt:lpstr>
      <vt:lpstr>18_Modèle par défaut</vt:lpstr>
      <vt:lpstr>9_Thème Office</vt:lpstr>
      <vt:lpstr>19_Modèle par défaut</vt:lpstr>
      <vt:lpstr>Graphique</vt:lpstr>
      <vt:lpstr>Acrobat Document</vt:lpstr>
      <vt:lpstr>Présentation PowerPoint</vt:lpstr>
      <vt:lpstr>Quelques consignes</vt:lpstr>
      <vt:lpstr>Présentation PowerPoint</vt:lpstr>
      <vt:lpstr>Présentation PowerPoint</vt:lpstr>
      <vt:lpstr>Présentation PowerPoint</vt:lpstr>
      <vt:lpstr>Présentation PowerPoint</vt:lpstr>
      <vt:lpstr>Règles du jeu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Quelques consignes</vt:lpstr>
      <vt:lpstr>Règles du jeu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Formation</dc:creator>
  <cp:lastModifiedBy>SALVETAT Christine</cp:lastModifiedBy>
  <cp:revision>554</cp:revision>
  <cp:lastPrinted>2022-08-31T16:16:22Z</cp:lastPrinted>
  <dcterms:created xsi:type="dcterms:W3CDTF">2015-03-02T10:40:43Z</dcterms:created>
  <dcterms:modified xsi:type="dcterms:W3CDTF">2022-12-12T17:58:52Z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0x0101006CFC0DADA7AACC4AA3E7C23724A50019</vt:lpwstr>
  </property>
  <property fmtid="{D5CDD505-2E9C-101B-9397-08002B2CF9AE}" pid="3" name="MediaServiceImageTags">
    <vt:lpwstr/>
  </property>
</Properties>
</file>